
<file path=[Content_Types].xml><?xml version="1.0" encoding="utf-8"?>
<Types xmlns="http://schemas.openxmlformats.org/package/2006/content-types">
  <Default Extension="png" ContentType="image/png"/>
  <Default Extension="wmf" ContentType="image/x-wmf"/>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5.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6.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7.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8.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9.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0.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1.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2.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3.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4.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5.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6.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7.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8.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19.xml" ContentType="application/vnd.openxmlformats-officedocument.theme+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1.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heme/themeOverride2.xml" ContentType="application/vnd.openxmlformats-officedocument.themeOverride+xml"/>
  <Override PartName="/ppt/notesSlides/notesSlide16.xml" ContentType="application/vnd.openxmlformats-officedocument.presentationml.notesSlide+xml"/>
  <Override PartName="/ppt/theme/themeOverride3.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96" r:id="rId1"/>
    <p:sldMasterId id="2147484990" r:id="rId2"/>
    <p:sldMasterId id="2147485139" r:id="rId3"/>
    <p:sldMasterId id="2147485151" r:id="rId4"/>
    <p:sldMasterId id="2147485166" r:id="rId5"/>
    <p:sldMasterId id="2147485179" r:id="rId6"/>
    <p:sldMasterId id="2147485193" r:id="rId7"/>
    <p:sldMasterId id="2147485206" r:id="rId8"/>
    <p:sldMasterId id="2147485218" r:id="rId9"/>
    <p:sldMasterId id="2147485244" r:id="rId10"/>
    <p:sldMasterId id="2147485256" r:id="rId11"/>
    <p:sldMasterId id="2147485270" r:id="rId12"/>
    <p:sldMasterId id="2147485282" r:id="rId13"/>
    <p:sldMasterId id="2147485294" r:id="rId14"/>
    <p:sldMasterId id="2147485307" r:id="rId15"/>
    <p:sldMasterId id="2147485319" r:id="rId16"/>
    <p:sldMasterId id="2147485331" r:id="rId17"/>
    <p:sldMasterId id="2147485344" r:id="rId18"/>
    <p:sldMasterId id="2147485381" r:id="rId19"/>
  </p:sldMasterIdLst>
  <p:notesMasterIdLst>
    <p:notesMasterId r:id="rId176"/>
  </p:notesMasterIdLst>
  <p:handoutMasterIdLst>
    <p:handoutMasterId r:id="rId177"/>
  </p:handoutMasterIdLst>
  <p:sldIdLst>
    <p:sldId id="658" r:id="rId20"/>
    <p:sldId id="659" r:id="rId21"/>
    <p:sldId id="871" r:id="rId22"/>
    <p:sldId id="836" r:id="rId23"/>
    <p:sldId id="837" r:id="rId24"/>
    <p:sldId id="838" r:id="rId25"/>
    <p:sldId id="839" r:id="rId26"/>
    <p:sldId id="840" r:id="rId27"/>
    <p:sldId id="841" r:id="rId28"/>
    <p:sldId id="842" r:id="rId29"/>
    <p:sldId id="843" r:id="rId30"/>
    <p:sldId id="844" r:id="rId31"/>
    <p:sldId id="845" r:id="rId32"/>
    <p:sldId id="846" r:id="rId33"/>
    <p:sldId id="847" r:id="rId34"/>
    <p:sldId id="848" r:id="rId35"/>
    <p:sldId id="849" r:id="rId36"/>
    <p:sldId id="850" r:id="rId37"/>
    <p:sldId id="851" r:id="rId38"/>
    <p:sldId id="852" r:id="rId39"/>
    <p:sldId id="853" r:id="rId40"/>
    <p:sldId id="854" r:id="rId41"/>
    <p:sldId id="855" r:id="rId42"/>
    <p:sldId id="856" r:id="rId43"/>
    <p:sldId id="857" r:id="rId44"/>
    <p:sldId id="858" r:id="rId45"/>
    <p:sldId id="859" r:id="rId46"/>
    <p:sldId id="860" r:id="rId47"/>
    <p:sldId id="861" r:id="rId48"/>
    <p:sldId id="862" r:id="rId49"/>
    <p:sldId id="863" r:id="rId50"/>
    <p:sldId id="864" r:id="rId51"/>
    <p:sldId id="865" r:id="rId52"/>
    <p:sldId id="866" r:id="rId53"/>
    <p:sldId id="867" r:id="rId54"/>
    <p:sldId id="868" r:id="rId55"/>
    <p:sldId id="869" r:id="rId56"/>
    <p:sldId id="870" r:id="rId57"/>
    <p:sldId id="661" r:id="rId58"/>
    <p:sldId id="1043" r:id="rId59"/>
    <p:sldId id="1044" r:id="rId60"/>
    <p:sldId id="1045" r:id="rId61"/>
    <p:sldId id="1046" r:id="rId62"/>
    <p:sldId id="1047" r:id="rId63"/>
    <p:sldId id="1048" r:id="rId64"/>
    <p:sldId id="1049" r:id="rId65"/>
    <p:sldId id="1050" r:id="rId66"/>
    <p:sldId id="1051" r:id="rId67"/>
    <p:sldId id="1052" r:id="rId68"/>
    <p:sldId id="1053" r:id="rId69"/>
    <p:sldId id="1054" r:id="rId70"/>
    <p:sldId id="1055" r:id="rId71"/>
    <p:sldId id="1056" r:id="rId72"/>
    <p:sldId id="1057" r:id="rId73"/>
    <p:sldId id="1058" r:id="rId74"/>
    <p:sldId id="1059" r:id="rId75"/>
    <p:sldId id="1060" r:id="rId76"/>
    <p:sldId id="1061" r:id="rId77"/>
    <p:sldId id="1062" r:id="rId78"/>
    <p:sldId id="1063" r:id="rId79"/>
    <p:sldId id="1064" r:id="rId80"/>
    <p:sldId id="1065" r:id="rId81"/>
    <p:sldId id="1066" r:id="rId82"/>
    <p:sldId id="1067" r:id="rId83"/>
    <p:sldId id="1068" r:id="rId84"/>
    <p:sldId id="1069" r:id="rId85"/>
    <p:sldId id="1070" r:id="rId86"/>
    <p:sldId id="1071" r:id="rId87"/>
    <p:sldId id="1072" r:id="rId88"/>
    <p:sldId id="1073" r:id="rId89"/>
    <p:sldId id="1074" r:id="rId90"/>
    <p:sldId id="1075" r:id="rId91"/>
    <p:sldId id="1076" r:id="rId92"/>
    <p:sldId id="1077" r:id="rId93"/>
    <p:sldId id="1078" r:id="rId94"/>
    <p:sldId id="1079" r:id="rId95"/>
    <p:sldId id="1080" r:id="rId96"/>
    <p:sldId id="1081" r:id="rId97"/>
    <p:sldId id="1082" r:id="rId98"/>
    <p:sldId id="1083" r:id="rId99"/>
    <p:sldId id="1084" r:id="rId100"/>
    <p:sldId id="1085" r:id="rId101"/>
    <p:sldId id="724" r:id="rId102"/>
    <p:sldId id="956" r:id="rId103"/>
    <p:sldId id="957" r:id="rId104"/>
    <p:sldId id="958" r:id="rId105"/>
    <p:sldId id="959" r:id="rId106"/>
    <p:sldId id="960" r:id="rId107"/>
    <p:sldId id="961" r:id="rId108"/>
    <p:sldId id="962" r:id="rId109"/>
    <p:sldId id="963" r:id="rId110"/>
    <p:sldId id="964" r:id="rId111"/>
    <p:sldId id="965" r:id="rId112"/>
    <p:sldId id="966" r:id="rId113"/>
    <p:sldId id="967" r:id="rId114"/>
    <p:sldId id="968" r:id="rId115"/>
    <p:sldId id="969" r:id="rId116"/>
    <p:sldId id="970" r:id="rId117"/>
    <p:sldId id="971" r:id="rId118"/>
    <p:sldId id="972" r:id="rId119"/>
    <p:sldId id="973" r:id="rId120"/>
    <p:sldId id="974" r:id="rId121"/>
    <p:sldId id="740" r:id="rId122"/>
    <p:sldId id="741" r:id="rId123"/>
    <p:sldId id="742" r:id="rId124"/>
    <p:sldId id="743" r:id="rId125"/>
    <p:sldId id="744" r:id="rId126"/>
    <p:sldId id="745" r:id="rId127"/>
    <p:sldId id="746" r:id="rId128"/>
    <p:sldId id="747" r:id="rId129"/>
    <p:sldId id="748" r:id="rId130"/>
    <p:sldId id="749" r:id="rId131"/>
    <p:sldId id="750" r:id="rId132"/>
    <p:sldId id="751" r:id="rId133"/>
    <p:sldId id="752" r:id="rId134"/>
    <p:sldId id="753" r:id="rId135"/>
    <p:sldId id="754" r:id="rId136"/>
    <p:sldId id="755" r:id="rId137"/>
    <p:sldId id="756" r:id="rId138"/>
    <p:sldId id="757" r:id="rId139"/>
    <p:sldId id="758" r:id="rId140"/>
    <p:sldId id="759" r:id="rId141"/>
    <p:sldId id="760" r:id="rId142"/>
    <p:sldId id="761" r:id="rId143"/>
    <p:sldId id="762" r:id="rId144"/>
    <p:sldId id="763" r:id="rId145"/>
    <p:sldId id="764" r:id="rId146"/>
    <p:sldId id="765" r:id="rId147"/>
    <p:sldId id="766" r:id="rId148"/>
    <p:sldId id="767" r:id="rId149"/>
    <p:sldId id="768" r:id="rId150"/>
    <p:sldId id="975" r:id="rId151"/>
    <p:sldId id="976" r:id="rId152"/>
    <p:sldId id="1042" r:id="rId153"/>
    <p:sldId id="978" r:id="rId154"/>
    <p:sldId id="979" r:id="rId155"/>
    <p:sldId id="980" r:id="rId156"/>
    <p:sldId id="981" r:id="rId157"/>
    <p:sldId id="982" r:id="rId158"/>
    <p:sldId id="983" r:id="rId159"/>
    <p:sldId id="984" r:id="rId160"/>
    <p:sldId id="985" r:id="rId161"/>
    <p:sldId id="986" r:id="rId162"/>
    <p:sldId id="987" r:id="rId163"/>
    <p:sldId id="988" r:id="rId164"/>
    <p:sldId id="989" r:id="rId165"/>
    <p:sldId id="990" r:id="rId166"/>
    <p:sldId id="991" r:id="rId167"/>
    <p:sldId id="992" r:id="rId168"/>
    <p:sldId id="993" r:id="rId169"/>
    <p:sldId id="994" r:id="rId170"/>
    <p:sldId id="995" r:id="rId171"/>
    <p:sldId id="996" r:id="rId172"/>
    <p:sldId id="997" r:id="rId173"/>
    <p:sldId id="998" r:id="rId174"/>
    <p:sldId id="999" r:id="rId175"/>
  </p:sldIdLst>
  <p:sldSz cx="9144000" cy="6858000" type="screen4x3"/>
  <p:notesSz cx="7099300" cy="10234613"/>
  <p:defaultTextStyle>
    <a:defPPr>
      <a:defRPr lang="ja-JP"/>
    </a:defPPr>
    <a:lvl1pPr algn="l" rtl="0" fontAlgn="base">
      <a:spcBef>
        <a:spcPct val="0"/>
      </a:spcBef>
      <a:spcAft>
        <a:spcPct val="0"/>
      </a:spcAft>
      <a:defRPr kumimoji="1" sz="2800" kern="1200">
        <a:solidFill>
          <a:schemeClr val="tx2"/>
        </a:solidFill>
        <a:latin typeface="Arial" charset="0"/>
        <a:ea typeface="ＭＳ Ｐゴシック" pitchFamily="50" charset="-128"/>
        <a:cs typeface="+mn-cs"/>
      </a:defRPr>
    </a:lvl1pPr>
    <a:lvl2pPr marL="457200" algn="l" rtl="0" fontAlgn="base">
      <a:spcBef>
        <a:spcPct val="0"/>
      </a:spcBef>
      <a:spcAft>
        <a:spcPct val="0"/>
      </a:spcAft>
      <a:defRPr kumimoji="1" sz="2800" kern="1200">
        <a:solidFill>
          <a:schemeClr val="tx2"/>
        </a:solidFill>
        <a:latin typeface="Arial" charset="0"/>
        <a:ea typeface="ＭＳ Ｐゴシック" pitchFamily="50" charset="-128"/>
        <a:cs typeface="+mn-cs"/>
      </a:defRPr>
    </a:lvl2pPr>
    <a:lvl3pPr marL="914400" algn="l" rtl="0" fontAlgn="base">
      <a:spcBef>
        <a:spcPct val="0"/>
      </a:spcBef>
      <a:spcAft>
        <a:spcPct val="0"/>
      </a:spcAft>
      <a:defRPr kumimoji="1" sz="2800" kern="1200">
        <a:solidFill>
          <a:schemeClr val="tx2"/>
        </a:solidFill>
        <a:latin typeface="Arial" charset="0"/>
        <a:ea typeface="ＭＳ Ｐゴシック" pitchFamily="50" charset="-128"/>
        <a:cs typeface="+mn-cs"/>
      </a:defRPr>
    </a:lvl3pPr>
    <a:lvl4pPr marL="1371600" algn="l" rtl="0" fontAlgn="base">
      <a:spcBef>
        <a:spcPct val="0"/>
      </a:spcBef>
      <a:spcAft>
        <a:spcPct val="0"/>
      </a:spcAft>
      <a:defRPr kumimoji="1" sz="2800" kern="1200">
        <a:solidFill>
          <a:schemeClr val="tx2"/>
        </a:solidFill>
        <a:latin typeface="Arial" charset="0"/>
        <a:ea typeface="ＭＳ Ｐゴシック" pitchFamily="50" charset="-128"/>
        <a:cs typeface="+mn-cs"/>
      </a:defRPr>
    </a:lvl4pPr>
    <a:lvl5pPr marL="1828800" algn="l" rtl="0" fontAlgn="base">
      <a:spcBef>
        <a:spcPct val="0"/>
      </a:spcBef>
      <a:spcAft>
        <a:spcPct val="0"/>
      </a:spcAft>
      <a:defRPr kumimoji="1" sz="2800" kern="1200">
        <a:solidFill>
          <a:schemeClr val="tx2"/>
        </a:solidFill>
        <a:latin typeface="Arial" charset="0"/>
        <a:ea typeface="ＭＳ Ｐゴシック" pitchFamily="50" charset="-128"/>
        <a:cs typeface="+mn-cs"/>
      </a:defRPr>
    </a:lvl5pPr>
    <a:lvl6pPr marL="2286000" algn="l" defTabSz="914400" rtl="0" eaLnBrk="1" latinLnBrk="0" hangingPunct="1">
      <a:defRPr kumimoji="1" sz="2800" kern="1200">
        <a:solidFill>
          <a:schemeClr val="tx2"/>
        </a:solidFill>
        <a:latin typeface="Arial" charset="0"/>
        <a:ea typeface="ＭＳ Ｐゴシック" pitchFamily="50" charset="-128"/>
        <a:cs typeface="+mn-cs"/>
      </a:defRPr>
    </a:lvl6pPr>
    <a:lvl7pPr marL="2743200" algn="l" defTabSz="914400" rtl="0" eaLnBrk="1" latinLnBrk="0" hangingPunct="1">
      <a:defRPr kumimoji="1" sz="2800" kern="1200">
        <a:solidFill>
          <a:schemeClr val="tx2"/>
        </a:solidFill>
        <a:latin typeface="Arial" charset="0"/>
        <a:ea typeface="ＭＳ Ｐゴシック" pitchFamily="50" charset="-128"/>
        <a:cs typeface="+mn-cs"/>
      </a:defRPr>
    </a:lvl7pPr>
    <a:lvl8pPr marL="3200400" algn="l" defTabSz="914400" rtl="0" eaLnBrk="1" latinLnBrk="0" hangingPunct="1">
      <a:defRPr kumimoji="1" sz="2800" kern="1200">
        <a:solidFill>
          <a:schemeClr val="tx2"/>
        </a:solidFill>
        <a:latin typeface="Arial" charset="0"/>
        <a:ea typeface="ＭＳ Ｐゴシック" pitchFamily="50" charset="-128"/>
        <a:cs typeface="+mn-cs"/>
      </a:defRPr>
    </a:lvl8pPr>
    <a:lvl9pPr marL="3657600" algn="l" defTabSz="914400" rtl="0" eaLnBrk="1" latinLnBrk="0" hangingPunct="1">
      <a:defRPr kumimoji="1" sz="2800" kern="1200">
        <a:solidFill>
          <a:schemeClr val="tx2"/>
        </a:solidFill>
        <a:latin typeface="Arial" charset="0"/>
        <a:ea typeface="ＭＳ Ｐゴシック" pitchFamily="50"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223" userDrawn="1">
          <p15:clr>
            <a:srgbClr val="A4A3A4"/>
          </p15:clr>
        </p15:guide>
        <p15:guide id="2" pos="2235"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66FF"/>
    <a:srgbClr val="99FF99"/>
    <a:srgbClr val="FF99FF"/>
    <a:srgbClr val="FFFFFF"/>
    <a:srgbClr val="CC3300"/>
    <a:srgbClr val="FF0000"/>
    <a:srgbClr val="FFFF00"/>
    <a:srgbClr val="00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2309" autoAdjust="0"/>
    <p:restoredTop sz="93314" autoAdjust="0"/>
  </p:normalViewPr>
  <p:slideViewPr>
    <p:cSldViewPr>
      <p:cViewPr varScale="1">
        <p:scale>
          <a:sx n="120" d="100"/>
          <a:sy n="120" d="100"/>
        </p:scale>
        <p:origin x="780" y="8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75" d="100"/>
        <a:sy n="75" d="100"/>
      </p:scale>
      <p:origin x="0" y="0"/>
    </p:cViewPr>
  </p:sorterViewPr>
  <p:notesViewPr>
    <p:cSldViewPr>
      <p:cViewPr varScale="1">
        <p:scale>
          <a:sx n="76" d="100"/>
          <a:sy n="76" d="100"/>
        </p:scale>
        <p:origin x="-2514" y="-102"/>
      </p:cViewPr>
      <p:guideLst>
        <p:guide orient="horz" pos="3223"/>
        <p:guide pos="2235"/>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63" Type="http://schemas.openxmlformats.org/officeDocument/2006/relationships/slide" Target="slides/slide44.xml"/><Relationship Id="rId84" Type="http://schemas.openxmlformats.org/officeDocument/2006/relationships/slide" Target="slides/slide65.xml"/><Relationship Id="rId138" Type="http://schemas.openxmlformats.org/officeDocument/2006/relationships/slide" Target="slides/slide119.xml"/><Relationship Id="rId159" Type="http://schemas.openxmlformats.org/officeDocument/2006/relationships/slide" Target="slides/slide140.xml"/><Relationship Id="rId170" Type="http://schemas.openxmlformats.org/officeDocument/2006/relationships/slide" Target="slides/slide151.xml"/><Relationship Id="rId107" Type="http://schemas.openxmlformats.org/officeDocument/2006/relationships/slide" Target="slides/slide88.xml"/><Relationship Id="rId11" Type="http://schemas.openxmlformats.org/officeDocument/2006/relationships/slideMaster" Target="slideMasters/slideMaster11.xml"/><Relationship Id="rId32" Type="http://schemas.openxmlformats.org/officeDocument/2006/relationships/slide" Target="slides/slide13.xml"/><Relationship Id="rId53" Type="http://schemas.openxmlformats.org/officeDocument/2006/relationships/slide" Target="slides/slide34.xml"/><Relationship Id="rId74" Type="http://schemas.openxmlformats.org/officeDocument/2006/relationships/slide" Target="slides/slide55.xml"/><Relationship Id="rId128" Type="http://schemas.openxmlformats.org/officeDocument/2006/relationships/slide" Target="slides/slide109.xml"/><Relationship Id="rId149" Type="http://schemas.openxmlformats.org/officeDocument/2006/relationships/slide" Target="slides/slide130.xml"/><Relationship Id="rId5" Type="http://schemas.openxmlformats.org/officeDocument/2006/relationships/slideMaster" Target="slideMasters/slideMaster5.xml"/><Relationship Id="rId95" Type="http://schemas.openxmlformats.org/officeDocument/2006/relationships/slide" Target="slides/slide76.xml"/><Relationship Id="rId160" Type="http://schemas.openxmlformats.org/officeDocument/2006/relationships/slide" Target="slides/slide141.xml"/><Relationship Id="rId181" Type="http://schemas.openxmlformats.org/officeDocument/2006/relationships/tableStyles" Target="tableStyles.xml"/><Relationship Id="rId22" Type="http://schemas.openxmlformats.org/officeDocument/2006/relationships/slide" Target="slides/slide3.xml"/><Relationship Id="rId43" Type="http://schemas.openxmlformats.org/officeDocument/2006/relationships/slide" Target="slides/slide24.xml"/><Relationship Id="rId64" Type="http://schemas.openxmlformats.org/officeDocument/2006/relationships/slide" Target="slides/slide45.xml"/><Relationship Id="rId118" Type="http://schemas.openxmlformats.org/officeDocument/2006/relationships/slide" Target="slides/slide99.xml"/><Relationship Id="rId139" Type="http://schemas.openxmlformats.org/officeDocument/2006/relationships/slide" Target="slides/slide120.xml"/><Relationship Id="rId85" Type="http://schemas.openxmlformats.org/officeDocument/2006/relationships/slide" Target="slides/slide66.xml"/><Relationship Id="rId150" Type="http://schemas.openxmlformats.org/officeDocument/2006/relationships/slide" Target="slides/slide131.xml"/><Relationship Id="rId171" Type="http://schemas.openxmlformats.org/officeDocument/2006/relationships/slide" Target="slides/slide152.xml"/><Relationship Id="rId12" Type="http://schemas.openxmlformats.org/officeDocument/2006/relationships/slideMaster" Target="slideMasters/slideMaster12.xml"/><Relationship Id="rId33" Type="http://schemas.openxmlformats.org/officeDocument/2006/relationships/slide" Target="slides/slide14.xml"/><Relationship Id="rId108" Type="http://schemas.openxmlformats.org/officeDocument/2006/relationships/slide" Target="slides/slide89.xml"/><Relationship Id="rId129" Type="http://schemas.openxmlformats.org/officeDocument/2006/relationships/slide" Target="slides/slide110.xml"/><Relationship Id="rId54" Type="http://schemas.openxmlformats.org/officeDocument/2006/relationships/slide" Target="slides/slide35.xml"/><Relationship Id="rId75" Type="http://schemas.openxmlformats.org/officeDocument/2006/relationships/slide" Target="slides/slide56.xml"/><Relationship Id="rId96" Type="http://schemas.openxmlformats.org/officeDocument/2006/relationships/slide" Target="slides/slide77.xml"/><Relationship Id="rId140" Type="http://schemas.openxmlformats.org/officeDocument/2006/relationships/slide" Target="slides/slide121.xml"/><Relationship Id="rId161" Type="http://schemas.openxmlformats.org/officeDocument/2006/relationships/slide" Target="slides/slide142.xml"/><Relationship Id="rId6" Type="http://schemas.openxmlformats.org/officeDocument/2006/relationships/slideMaster" Target="slideMasters/slideMaster6.xml"/><Relationship Id="rId23" Type="http://schemas.openxmlformats.org/officeDocument/2006/relationships/slide" Target="slides/slide4.xml"/><Relationship Id="rId119" Type="http://schemas.openxmlformats.org/officeDocument/2006/relationships/slide" Target="slides/slide100.xml"/><Relationship Id="rId44" Type="http://schemas.openxmlformats.org/officeDocument/2006/relationships/slide" Target="slides/slide25.xml"/><Relationship Id="rId60" Type="http://schemas.openxmlformats.org/officeDocument/2006/relationships/slide" Target="slides/slide41.xml"/><Relationship Id="rId65" Type="http://schemas.openxmlformats.org/officeDocument/2006/relationships/slide" Target="slides/slide46.xml"/><Relationship Id="rId81" Type="http://schemas.openxmlformats.org/officeDocument/2006/relationships/slide" Target="slides/slide62.xml"/><Relationship Id="rId86" Type="http://schemas.openxmlformats.org/officeDocument/2006/relationships/slide" Target="slides/slide67.xml"/><Relationship Id="rId130" Type="http://schemas.openxmlformats.org/officeDocument/2006/relationships/slide" Target="slides/slide111.xml"/><Relationship Id="rId135" Type="http://schemas.openxmlformats.org/officeDocument/2006/relationships/slide" Target="slides/slide116.xml"/><Relationship Id="rId151" Type="http://schemas.openxmlformats.org/officeDocument/2006/relationships/slide" Target="slides/slide132.xml"/><Relationship Id="rId156" Type="http://schemas.openxmlformats.org/officeDocument/2006/relationships/slide" Target="slides/slide137.xml"/><Relationship Id="rId177" Type="http://schemas.openxmlformats.org/officeDocument/2006/relationships/handoutMaster" Target="handoutMasters/handoutMaster1.xml"/><Relationship Id="rId172" Type="http://schemas.openxmlformats.org/officeDocument/2006/relationships/slide" Target="slides/slide153.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20.xml"/><Relationship Id="rId109" Type="http://schemas.openxmlformats.org/officeDocument/2006/relationships/slide" Target="slides/slide90.xml"/><Relationship Id="rId34" Type="http://schemas.openxmlformats.org/officeDocument/2006/relationships/slide" Target="slides/slide15.xml"/><Relationship Id="rId50" Type="http://schemas.openxmlformats.org/officeDocument/2006/relationships/slide" Target="slides/slide31.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04" Type="http://schemas.openxmlformats.org/officeDocument/2006/relationships/slide" Target="slides/slide85.xml"/><Relationship Id="rId120" Type="http://schemas.openxmlformats.org/officeDocument/2006/relationships/slide" Target="slides/slide101.xml"/><Relationship Id="rId125" Type="http://schemas.openxmlformats.org/officeDocument/2006/relationships/slide" Target="slides/slide106.xml"/><Relationship Id="rId141" Type="http://schemas.openxmlformats.org/officeDocument/2006/relationships/slide" Target="slides/slide122.xml"/><Relationship Id="rId146" Type="http://schemas.openxmlformats.org/officeDocument/2006/relationships/slide" Target="slides/slide127.xml"/><Relationship Id="rId167" Type="http://schemas.openxmlformats.org/officeDocument/2006/relationships/slide" Target="slides/slide148.xml"/><Relationship Id="rId7" Type="http://schemas.openxmlformats.org/officeDocument/2006/relationships/slideMaster" Target="slideMasters/slideMaster7.xml"/><Relationship Id="rId71" Type="http://schemas.openxmlformats.org/officeDocument/2006/relationships/slide" Target="slides/slide52.xml"/><Relationship Id="rId92" Type="http://schemas.openxmlformats.org/officeDocument/2006/relationships/slide" Target="slides/slide73.xml"/><Relationship Id="rId162" Type="http://schemas.openxmlformats.org/officeDocument/2006/relationships/slide" Target="slides/slide143.xml"/><Relationship Id="rId2" Type="http://schemas.openxmlformats.org/officeDocument/2006/relationships/slideMaster" Target="slideMasters/slideMaster2.xml"/><Relationship Id="rId29" Type="http://schemas.openxmlformats.org/officeDocument/2006/relationships/slide" Target="slides/slide10.xml"/><Relationship Id="rId24" Type="http://schemas.openxmlformats.org/officeDocument/2006/relationships/slide" Target="slides/slide5.xml"/><Relationship Id="rId40" Type="http://schemas.openxmlformats.org/officeDocument/2006/relationships/slide" Target="slides/slide21.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15" Type="http://schemas.openxmlformats.org/officeDocument/2006/relationships/slide" Target="slides/slide96.xml"/><Relationship Id="rId131" Type="http://schemas.openxmlformats.org/officeDocument/2006/relationships/slide" Target="slides/slide112.xml"/><Relationship Id="rId136" Type="http://schemas.openxmlformats.org/officeDocument/2006/relationships/slide" Target="slides/slide117.xml"/><Relationship Id="rId157" Type="http://schemas.openxmlformats.org/officeDocument/2006/relationships/slide" Target="slides/slide138.xml"/><Relationship Id="rId178" Type="http://schemas.openxmlformats.org/officeDocument/2006/relationships/presProps" Target="presProps.xml"/><Relationship Id="rId61" Type="http://schemas.openxmlformats.org/officeDocument/2006/relationships/slide" Target="slides/slide42.xml"/><Relationship Id="rId82" Type="http://schemas.openxmlformats.org/officeDocument/2006/relationships/slide" Target="slides/slide63.xml"/><Relationship Id="rId152" Type="http://schemas.openxmlformats.org/officeDocument/2006/relationships/slide" Target="slides/slide133.xml"/><Relationship Id="rId173" Type="http://schemas.openxmlformats.org/officeDocument/2006/relationships/slide" Target="slides/slide154.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 Target="slides/slide11.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168" Type="http://schemas.openxmlformats.org/officeDocument/2006/relationships/slide" Target="slides/slide149.xml"/><Relationship Id="rId8" Type="http://schemas.openxmlformats.org/officeDocument/2006/relationships/slideMaster" Target="slideMasters/slideMaster8.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163" Type="http://schemas.openxmlformats.org/officeDocument/2006/relationships/slide" Target="slides/slide144.xml"/><Relationship Id="rId3" Type="http://schemas.openxmlformats.org/officeDocument/2006/relationships/slideMaster" Target="slideMasters/slideMaster3.xml"/><Relationship Id="rId25" Type="http://schemas.openxmlformats.org/officeDocument/2006/relationships/slide" Target="slides/slide6.xml"/><Relationship Id="rId46" Type="http://schemas.openxmlformats.org/officeDocument/2006/relationships/slide" Target="slides/slide27.xml"/><Relationship Id="rId67" Type="http://schemas.openxmlformats.org/officeDocument/2006/relationships/slide" Target="slides/slide48.xml"/><Relationship Id="rId116" Type="http://schemas.openxmlformats.org/officeDocument/2006/relationships/slide" Target="slides/slide97.xml"/><Relationship Id="rId137" Type="http://schemas.openxmlformats.org/officeDocument/2006/relationships/slide" Target="slides/slide118.xml"/><Relationship Id="rId158" Type="http://schemas.openxmlformats.org/officeDocument/2006/relationships/slide" Target="slides/slide139.xml"/><Relationship Id="rId20" Type="http://schemas.openxmlformats.org/officeDocument/2006/relationships/slide" Target="slides/slide1.xml"/><Relationship Id="rId41" Type="http://schemas.openxmlformats.org/officeDocument/2006/relationships/slide" Target="slides/slide22.xml"/><Relationship Id="rId62" Type="http://schemas.openxmlformats.org/officeDocument/2006/relationships/slide" Target="slides/slide43.xml"/><Relationship Id="rId83" Type="http://schemas.openxmlformats.org/officeDocument/2006/relationships/slide" Target="slides/slide64.xml"/><Relationship Id="rId88" Type="http://schemas.openxmlformats.org/officeDocument/2006/relationships/slide" Target="slides/slide69.xml"/><Relationship Id="rId111" Type="http://schemas.openxmlformats.org/officeDocument/2006/relationships/slide" Target="slides/slide92.xml"/><Relationship Id="rId132" Type="http://schemas.openxmlformats.org/officeDocument/2006/relationships/slide" Target="slides/slide113.xml"/><Relationship Id="rId153" Type="http://schemas.openxmlformats.org/officeDocument/2006/relationships/slide" Target="slides/slide134.xml"/><Relationship Id="rId174" Type="http://schemas.openxmlformats.org/officeDocument/2006/relationships/slide" Target="slides/slide155.xml"/><Relationship Id="rId179" Type="http://schemas.openxmlformats.org/officeDocument/2006/relationships/viewProps" Target="viewProps.xml"/><Relationship Id="rId15" Type="http://schemas.openxmlformats.org/officeDocument/2006/relationships/slideMaster" Target="slideMasters/slideMaster15.xml"/><Relationship Id="rId36" Type="http://schemas.openxmlformats.org/officeDocument/2006/relationships/slide" Target="slides/slide17.xml"/><Relationship Id="rId57" Type="http://schemas.openxmlformats.org/officeDocument/2006/relationships/slide" Target="slides/slide38.xml"/><Relationship Id="rId106" Type="http://schemas.openxmlformats.org/officeDocument/2006/relationships/slide" Target="slides/slide87.xml"/><Relationship Id="rId127" Type="http://schemas.openxmlformats.org/officeDocument/2006/relationships/slide" Target="slides/slide108.xml"/><Relationship Id="rId10" Type="http://schemas.openxmlformats.org/officeDocument/2006/relationships/slideMaster" Target="slideMasters/slideMaster10.xml"/><Relationship Id="rId31" Type="http://schemas.openxmlformats.org/officeDocument/2006/relationships/slide" Target="slides/slide12.xml"/><Relationship Id="rId52" Type="http://schemas.openxmlformats.org/officeDocument/2006/relationships/slide" Target="slides/slide33.xml"/><Relationship Id="rId73" Type="http://schemas.openxmlformats.org/officeDocument/2006/relationships/slide" Target="slides/slide54.xml"/><Relationship Id="rId78" Type="http://schemas.openxmlformats.org/officeDocument/2006/relationships/slide" Target="slides/slide59.xml"/><Relationship Id="rId94" Type="http://schemas.openxmlformats.org/officeDocument/2006/relationships/slide" Target="slides/slide75.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43" Type="http://schemas.openxmlformats.org/officeDocument/2006/relationships/slide" Target="slides/slide124.xml"/><Relationship Id="rId148" Type="http://schemas.openxmlformats.org/officeDocument/2006/relationships/slide" Target="slides/slide129.xml"/><Relationship Id="rId164" Type="http://schemas.openxmlformats.org/officeDocument/2006/relationships/slide" Target="slides/slide145.xml"/><Relationship Id="rId169" Type="http://schemas.openxmlformats.org/officeDocument/2006/relationships/slide" Target="slides/slide150.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theme" Target="theme/theme1.xml"/><Relationship Id="rId26" Type="http://schemas.openxmlformats.org/officeDocument/2006/relationships/slide" Target="slides/slide7.xml"/><Relationship Id="rId47" Type="http://schemas.openxmlformats.org/officeDocument/2006/relationships/slide" Target="slides/slide28.xml"/><Relationship Id="rId68" Type="http://schemas.openxmlformats.org/officeDocument/2006/relationships/slide" Target="slides/slide49.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54" Type="http://schemas.openxmlformats.org/officeDocument/2006/relationships/slide" Target="slides/slide135.xml"/><Relationship Id="rId175" Type="http://schemas.openxmlformats.org/officeDocument/2006/relationships/slide" Target="slides/slide156.xml"/><Relationship Id="rId16" Type="http://schemas.openxmlformats.org/officeDocument/2006/relationships/slideMaster" Target="slideMasters/slideMaster16.xml"/><Relationship Id="rId37" Type="http://schemas.openxmlformats.org/officeDocument/2006/relationships/slide" Target="slides/slide18.xml"/><Relationship Id="rId58" Type="http://schemas.openxmlformats.org/officeDocument/2006/relationships/slide" Target="slides/slide39.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44" Type="http://schemas.openxmlformats.org/officeDocument/2006/relationships/slide" Target="slides/slide125.xml"/><Relationship Id="rId90" Type="http://schemas.openxmlformats.org/officeDocument/2006/relationships/slide" Target="slides/slide71.xml"/><Relationship Id="rId165" Type="http://schemas.openxmlformats.org/officeDocument/2006/relationships/slide" Target="slides/slide146.xml"/><Relationship Id="rId27" Type="http://schemas.openxmlformats.org/officeDocument/2006/relationships/slide" Target="slides/slide8.xml"/><Relationship Id="rId48" Type="http://schemas.openxmlformats.org/officeDocument/2006/relationships/slide" Target="slides/slide29.xml"/><Relationship Id="rId69" Type="http://schemas.openxmlformats.org/officeDocument/2006/relationships/slide" Target="slides/slide50.xml"/><Relationship Id="rId113" Type="http://schemas.openxmlformats.org/officeDocument/2006/relationships/slide" Target="slides/slide94.xml"/><Relationship Id="rId134" Type="http://schemas.openxmlformats.org/officeDocument/2006/relationships/slide" Target="slides/slide115.xml"/><Relationship Id="rId80" Type="http://schemas.openxmlformats.org/officeDocument/2006/relationships/slide" Target="slides/slide61.xml"/><Relationship Id="rId155" Type="http://schemas.openxmlformats.org/officeDocument/2006/relationships/slide" Target="slides/slide136.xml"/><Relationship Id="rId176" Type="http://schemas.openxmlformats.org/officeDocument/2006/relationships/notesMaster" Target="notesMasters/notesMaster1.xml"/><Relationship Id="rId17" Type="http://schemas.openxmlformats.org/officeDocument/2006/relationships/slideMaster" Target="slideMasters/slideMaster17.xml"/><Relationship Id="rId38" Type="http://schemas.openxmlformats.org/officeDocument/2006/relationships/slide" Target="slides/slide19.xml"/><Relationship Id="rId59" Type="http://schemas.openxmlformats.org/officeDocument/2006/relationships/slide" Target="slides/slide40.xml"/><Relationship Id="rId103" Type="http://schemas.openxmlformats.org/officeDocument/2006/relationships/slide" Target="slides/slide84.xml"/><Relationship Id="rId124" Type="http://schemas.openxmlformats.org/officeDocument/2006/relationships/slide" Target="slides/slide105.xml"/><Relationship Id="rId70" Type="http://schemas.openxmlformats.org/officeDocument/2006/relationships/slide" Target="slides/slide51.xml"/><Relationship Id="rId91" Type="http://schemas.openxmlformats.org/officeDocument/2006/relationships/slide" Target="slides/slide72.xml"/><Relationship Id="rId145" Type="http://schemas.openxmlformats.org/officeDocument/2006/relationships/slide" Target="slides/slide126.xml"/><Relationship Id="rId166" Type="http://schemas.openxmlformats.org/officeDocument/2006/relationships/slide" Target="slides/slide147.xml"/><Relationship Id="rId1" Type="http://schemas.openxmlformats.org/officeDocument/2006/relationships/slideMaster" Target="slideMasters/slideMaster1.xml"/><Relationship Id="rId28" Type="http://schemas.openxmlformats.org/officeDocument/2006/relationships/slide" Target="slides/slide9.xml"/><Relationship Id="rId49" Type="http://schemas.openxmlformats.org/officeDocument/2006/relationships/slide" Target="slides/slide30.xml"/><Relationship Id="rId114" Type="http://schemas.openxmlformats.org/officeDocument/2006/relationships/slide" Target="slides/slide95.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4BAE29C-7648-470B-826D-E4D633F2F556}"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kumimoji="1" lang="ja-JP" altLang="en-US"/>
        </a:p>
      </dgm:t>
    </dgm:pt>
    <dgm:pt modelId="{B7FECDE9-5434-41C8-A643-48EDC1D15725}">
      <dgm:prSet phldrT="[テキスト]"/>
      <dgm:spPr/>
      <dgm:t>
        <a:bodyPr/>
        <a:lstStyle/>
        <a:p>
          <a:r>
            <a:rPr kumimoji="1" lang="ja-JP" altLang="en-US" dirty="0"/>
            <a:t>単身生活に不安を抱えている</a:t>
          </a:r>
        </a:p>
      </dgm:t>
    </dgm:pt>
    <dgm:pt modelId="{544F5298-6279-42C0-8163-FA83E621966E}" type="parTrans" cxnId="{EDF46221-F839-494B-9C21-AD6D67355193}">
      <dgm:prSet/>
      <dgm:spPr/>
      <dgm:t>
        <a:bodyPr/>
        <a:lstStyle/>
        <a:p>
          <a:endParaRPr kumimoji="1" lang="ja-JP" altLang="en-US"/>
        </a:p>
      </dgm:t>
    </dgm:pt>
    <dgm:pt modelId="{E143666D-7A22-4D5D-9567-ECED172724B9}" type="sibTrans" cxnId="{EDF46221-F839-494B-9C21-AD6D67355193}">
      <dgm:prSet/>
      <dgm:spPr/>
      <dgm:t>
        <a:bodyPr/>
        <a:lstStyle/>
        <a:p>
          <a:endParaRPr kumimoji="1" lang="ja-JP" altLang="en-US"/>
        </a:p>
      </dgm:t>
    </dgm:pt>
    <dgm:pt modelId="{FADC299B-2717-4956-9FAC-E813B57F614C}">
      <dgm:prSet phldrT="[テキスト]"/>
      <dgm:spPr/>
      <dgm:t>
        <a:bodyPr/>
        <a:lstStyle/>
        <a:p>
          <a:r>
            <a:rPr kumimoji="1" lang="ja-JP" altLang="en-US" dirty="0"/>
            <a:t>一人での生活の練習の場として利用</a:t>
          </a:r>
        </a:p>
      </dgm:t>
    </dgm:pt>
    <dgm:pt modelId="{BF7EB875-5F95-47AA-8E0E-542FAC12A7D7}" type="parTrans" cxnId="{07F9A701-4E59-49FB-8263-9E94F99D92D5}">
      <dgm:prSet/>
      <dgm:spPr/>
      <dgm:t>
        <a:bodyPr/>
        <a:lstStyle/>
        <a:p>
          <a:endParaRPr kumimoji="1" lang="ja-JP" altLang="en-US"/>
        </a:p>
      </dgm:t>
    </dgm:pt>
    <dgm:pt modelId="{5986581F-598C-413A-8CD0-B651B3C2E2B5}" type="sibTrans" cxnId="{07F9A701-4E59-49FB-8263-9E94F99D92D5}">
      <dgm:prSet/>
      <dgm:spPr/>
      <dgm:t>
        <a:bodyPr/>
        <a:lstStyle/>
        <a:p>
          <a:endParaRPr kumimoji="1" lang="ja-JP" altLang="en-US"/>
        </a:p>
      </dgm:t>
    </dgm:pt>
    <dgm:pt modelId="{5566DDB6-A388-4C53-B876-6723CA0CA416}">
      <dgm:prSet phldrT="[テキスト]"/>
      <dgm:spPr/>
      <dgm:t>
        <a:bodyPr/>
        <a:lstStyle/>
        <a:p>
          <a:r>
            <a:rPr kumimoji="1" lang="ja-JP" altLang="en-US" dirty="0"/>
            <a:t>自らの相談が苦手</a:t>
          </a:r>
          <a:endParaRPr kumimoji="1" lang="en-US" altLang="ja-JP" dirty="0"/>
        </a:p>
      </dgm:t>
    </dgm:pt>
    <dgm:pt modelId="{4E454FC1-9641-4868-A8BB-4566AD3675BA}" type="parTrans" cxnId="{244EDC9D-507A-42EC-9CDC-70A0BC2AC455}">
      <dgm:prSet/>
      <dgm:spPr/>
      <dgm:t>
        <a:bodyPr/>
        <a:lstStyle/>
        <a:p>
          <a:endParaRPr kumimoji="1" lang="ja-JP" altLang="en-US"/>
        </a:p>
      </dgm:t>
    </dgm:pt>
    <dgm:pt modelId="{AD3988AB-8FCB-473A-9392-96DD81783D46}" type="sibTrans" cxnId="{244EDC9D-507A-42EC-9CDC-70A0BC2AC455}">
      <dgm:prSet/>
      <dgm:spPr/>
      <dgm:t>
        <a:bodyPr/>
        <a:lstStyle/>
        <a:p>
          <a:endParaRPr kumimoji="1" lang="ja-JP" altLang="en-US"/>
        </a:p>
      </dgm:t>
    </dgm:pt>
    <dgm:pt modelId="{3954DCD6-DC30-41D1-8F8A-1B3EAA3F6831}">
      <dgm:prSet phldrT="[テキスト]"/>
      <dgm:spPr/>
      <dgm:t>
        <a:bodyPr/>
        <a:lstStyle/>
        <a:p>
          <a:r>
            <a:rPr kumimoji="1" lang="ja-JP" altLang="en-US" dirty="0"/>
            <a:t>主体的な相談や</a:t>
          </a:r>
          <a:r>
            <a:rPr kumimoji="1" lang="en-US" altLang="ja-JP" dirty="0"/>
            <a:t>SOS</a:t>
          </a:r>
          <a:r>
            <a:rPr kumimoji="1" lang="ja-JP" altLang="en-US" dirty="0"/>
            <a:t>が苦手で、定期訪問等を希望</a:t>
          </a:r>
        </a:p>
      </dgm:t>
    </dgm:pt>
    <dgm:pt modelId="{8F5EAF08-ED67-4479-89D0-5994FE0A442F}" type="parTrans" cxnId="{26683B0E-15D4-483E-995D-BD886428D6E6}">
      <dgm:prSet/>
      <dgm:spPr/>
      <dgm:t>
        <a:bodyPr/>
        <a:lstStyle/>
        <a:p>
          <a:endParaRPr kumimoji="1" lang="ja-JP" altLang="en-US"/>
        </a:p>
      </dgm:t>
    </dgm:pt>
    <dgm:pt modelId="{A70C90AF-DE9D-4FDF-91DF-8A7EFFDBDF56}" type="sibTrans" cxnId="{26683B0E-15D4-483E-995D-BD886428D6E6}">
      <dgm:prSet/>
      <dgm:spPr/>
      <dgm:t>
        <a:bodyPr/>
        <a:lstStyle/>
        <a:p>
          <a:endParaRPr kumimoji="1" lang="ja-JP" altLang="en-US"/>
        </a:p>
      </dgm:t>
    </dgm:pt>
    <dgm:pt modelId="{0731E84D-D2F4-449A-ABF8-825C8663EAA3}">
      <dgm:prSet phldrT="[テキスト]"/>
      <dgm:spPr/>
      <dgm:t>
        <a:bodyPr/>
        <a:lstStyle/>
        <a:p>
          <a:r>
            <a:rPr kumimoji="1" lang="ja-JP" altLang="en-US" dirty="0"/>
            <a:t>共同生活が苦手、適切でない</a:t>
          </a:r>
          <a:endParaRPr kumimoji="1" lang="en-US" altLang="ja-JP" dirty="0"/>
        </a:p>
      </dgm:t>
    </dgm:pt>
    <dgm:pt modelId="{88C54497-AD04-4A0A-8F1C-0E25CDCD8884}" type="parTrans" cxnId="{40BEE105-CDC5-42DA-98FA-15AF4A4B7576}">
      <dgm:prSet/>
      <dgm:spPr/>
      <dgm:t>
        <a:bodyPr/>
        <a:lstStyle/>
        <a:p>
          <a:endParaRPr kumimoji="1" lang="ja-JP" altLang="en-US"/>
        </a:p>
      </dgm:t>
    </dgm:pt>
    <dgm:pt modelId="{EAC30B1E-6D2F-45B2-885F-F32F394A9BD0}" type="sibTrans" cxnId="{40BEE105-CDC5-42DA-98FA-15AF4A4B7576}">
      <dgm:prSet/>
      <dgm:spPr/>
      <dgm:t>
        <a:bodyPr/>
        <a:lstStyle/>
        <a:p>
          <a:endParaRPr kumimoji="1" lang="ja-JP" altLang="en-US"/>
        </a:p>
      </dgm:t>
    </dgm:pt>
    <dgm:pt modelId="{72181FCD-3E5A-4EE2-BEFD-8C70D91D4C5A}">
      <dgm:prSet phldrT="[テキスト]"/>
      <dgm:spPr/>
      <dgm:t>
        <a:bodyPr/>
        <a:lstStyle/>
        <a:p>
          <a:r>
            <a:rPr kumimoji="1" lang="ja-JP" altLang="en-US" dirty="0"/>
            <a:t>　単身生活は難しいが、</a:t>
          </a:r>
          <a:r>
            <a:rPr kumimoji="1" lang="en-US" altLang="ja-JP" dirty="0"/>
            <a:t>GH</a:t>
          </a:r>
          <a:r>
            <a:rPr kumimoji="1" lang="ja-JP" altLang="en-US" dirty="0" err="1"/>
            <a:t>での</a:t>
          </a:r>
          <a:r>
            <a:rPr kumimoji="1" lang="ja-JP" altLang="en-US" dirty="0"/>
            <a:t>共同生活は不適切な場合等</a:t>
          </a:r>
          <a:endParaRPr kumimoji="1" lang="en-US" altLang="ja-JP" dirty="0"/>
        </a:p>
      </dgm:t>
    </dgm:pt>
    <dgm:pt modelId="{DB08396D-BAC1-47E4-8377-37EE45B97FA5}" type="parTrans" cxnId="{656E2A02-E6E5-45FD-86AF-A61CB601C02C}">
      <dgm:prSet/>
      <dgm:spPr/>
      <dgm:t>
        <a:bodyPr/>
        <a:lstStyle/>
        <a:p>
          <a:endParaRPr kumimoji="1" lang="ja-JP" altLang="en-US"/>
        </a:p>
      </dgm:t>
    </dgm:pt>
    <dgm:pt modelId="{A8A0B87A-0DB3-4685-81EC-18EE591583FB}" type="sibTrans" cxnId="{656E2A02-E6E5-45FD-86AF-A61CB601C02C}">
      <dgm:prSet/>
      <dgm:spPr/>
      <dgm:t>
        <a:bodyPr/>
        <a:lstStyle/>
        <a:p>
          <a:endParaRPr kumimoji="1" lang="ja-JP" altLang="en-US"/>
        </a:p>
      </dgm:t>
    </dgm:pt>
    <dgm:pt modelId="{9F8737B0-EA6A-4931-917E-83B43D1ADA9F}">
      <dgm:prSet phldrT="[テキスト]"/>
      <dgm:spPr/>
      <dgm:t>
        <a:bodyPr/>
        <a:lstStyle/>
        <a:p>
          <a:r>
            <a:rPr kumimoji="1" lang="ja-JP" altLang="en-US" dirty="0"/>
            <a:t>家族・支援者等の不安や見立ての確認の場としての利用</a:t>
          </a:r>
        </a:p>
      </dgm:t>
    </dgm:pt>
    <dgm:pt modelId="{E691B7DA-4E27-40FC-9EFD-1C194D5E3626}" type="parTrans" cxnId="{5A7D5B28-211E-4EBE-9CDD-62923D6D30C9}">
      <dgm:prSet/>
      <dgm:spPr/>
      <dgm:t>
        <a:bodyPr/>
        <a:lstStyle/>
        <a:p>
          <a:endParaRPr kumimoji="1" lang="ja-JP" altLang="en-US"/>
        </a:p>
      </dgm:t>
    </dgm:pt>
    <dgm:pt modelId="{5CAF5E02-7542-40A0-92F8-D913B84EDED6}" type="sibTrans" cxnId="{5A7D5B28-211E-4EBE-9CDD-62923D6D30C9}">
      <dgm:prSet/>
      <dgm:spPr/>
      <dgm:t>
        <a:bodyPr/>
        <a:lstStyle/>
        <a:p>
          <a:endParaRPr kumimoji="1" lang="ja-JP" altLang="en-US"/>
        </a:p>
      </dgm:t>
    </dgm:pt>
    <dgm:pt modelId="{AE51A6CD-B849-4822-B1BF-584EFFFD722D}" type="pres">
      <dgm:prSet presAssocID="{F4BAE29C-7648-470B-826D-E4D633F2F556}" presName="linear" presStyleCnt="0">
        <dgm:presLayoutVars>
          <dgm:animLvl val="lvl"/>
          <dgm:resizeHandles val="exact"/>
        </dgm:presLayoutVars>
      </dgm:prSet>
      <dgm:spPr/>
      <dgm:t>
        <a:bodyPr/>
        <a:lstStyle/>
        <a:p>
          <a:endParaRPr kumimoji="1" lang="ja-JP" altLang="en-US"/>
        </a:p>
      </dgm:t>
    </dgm:pt>
    <dgm:pt modelId="{2BB4EFE0-CC4C-4B80-B4FC-097556D800EF}" type="pres">
      <dgm:prSet presAssocID="{B7FECDE9-5434-41C8-A643-48EDC1D15725}" presName="parentText" presStyleLbl="node1" presStyleIdx="0" presStyleCnt="3" custLinFactNeighborX="-2499" custLinFactNeighborY="-12663">
        <dgm:presLayoutVars>
          <dgm:chMax val="0"/>
          <dgm:bulletEnabled val="1"/>
        </dgm:presLayoutVars>
      </dgm:prSet>
      <dgm:spPr/>
      <dgm:t>
        <a:bodyPr/>
        <a:lstStyle/>
        <a:p>
          <a:endParaRPr kumimoji="1" lang="ja-JP" altLang="en-US"/>
        </a:p>
      </dgm:t>
    </dgm:pt>
    <dgm:pt modelId="{D4511598-EA92-498F-A609-EDB416A6C623}" type="pres">
      <dgm:prSet presAssocID="{B7FECDE9-5434-41C8-A643-48EDC1D15725}" presName="childText" presStyleLbl="revTx" presStyleIdx="0" presStyleCnt="3">
        <dgm:presLayoutVars>
          <dgm:bulletEnabled val="1"/>
        </dgm:presLayoutVars>
      </dgm:prSet>
      <dgm:spPr/>
      <dgm:t>
        <a:bodyPr/>
        <a:lstStyle/>
        <a:p>
          <a:endParaRPr kumimoji="1" lang="ja-JP" altLang="en-US"/>
        </a:p>
      </dgm:t>
    </dgm:pt>
    <dgm:pt modelId="{46DC3833-682D-4D4F-B59F-D4843ED10987}" type="pres">
      <dgm:prSet presAssocID="{5566DDB6-A388-4C53-B876-6723CA0CA416}" presName="parentText" presStyleLbl="node1" presStyleIdx="1" presStyleCnt="3">
        <dgm:presLayoutVars>
          <dgm:chMax val="0"/>
          <dgm:bulletEnabled val="1"/>
        </dgm:presLayoutVars>
      </dgm:prSet>
      <dgm:spPr/>
      <dgm:t>
        <a:bodyPr/>
        <a:lstStyle/>
        <a:p>
          <a:endParaRPr kumimoji="1" lang="ja-JP" altLang="en-US"/>
        </a:p>
      </dgm:t>
    </dgm:pt>
    <dgm:pt modelId="{4212732F-1780-4061-AE12-3B3BCDE0F14F}" type="pres">
      <dgm:prSet presAssocID="{5566DDB6-A388-4C53-B876-6723CA0CA416}" presName="childText" presStyleLbl="revTx" presStyleIdx="1" presStyleCnt="3">
        <dgm:presLayoutVars>
          <dgm:bulletEnabled val="1"/>
        </dgm:presLayoutVars>
      </dgm:prSet>
      <dgm:spPr/>
      <dgm:t>
        <a:bodyPr/>
        <a:lstStyle/>
        <a:p>
          <a:endParaRPr kumimoji="1" lang="ja-JP" altLang="en-US"/>
        </a:p>
      </dgm:t>
    </dgm:pt>
    <dgm:pt modelId="{A014E2FA-2925-4A10-9C8F-69F17F6E6D96}" type="pres">
      <dgm:prSet presAssocID="{0731E84D-D2F4-449A-ABF8-825C8663EAA3}" presName="parentText" presStyleLbl="node1" presStyleIdx="2" presStyleCnt="3">
        <dgm:presLayoutVars>
          <dgm:chMax val="0"/>
          <dgm:bulletEnabled val="1"/>
        </dgm:presLayoutVars>
      </dgm:prSet>
      <dgm:spPr/>
      <dgm:t>
        <a:bodyPr/>
        <a:lstStyle/>
        <a:p>
          <a:endParaRPr kumimoji="1" lang="ja-JP" altLang="en-US"/>
        </a:p>
      </dgm:t>
    </dgm:pt>
    <dgm:pt modelId="{525DA964-7E01-47C4-916C-E660CD4E5D61}" type="pres">
      <dgm:prSet presAssocID="{0731E84D-D2F4-449A-ABF8-825C8663EAA3}" presName="childText" presStyleLbl="revTx" presStyleIdx="2" presStyleCnt="3">
        <dgm:presLayoutVars>
          <dgm:bulletEnabled val="1"/>
        </dgm:presLayoutVars>
      </dgm:prSet>
      <dgm:spPr/>
      <dgm:t>
        <a:bodyPr/>
        <a:lstStyle/>
        <a:p>
          <a:endParaRPr kumimoji="1" lang="ja-JP" altLang="en-US"/>
        </a:p>
      </dgm:t>
    </dgm:pt>
  </dgm:ptLst>
  <dgm:cxnLst>
    <dgm:cxn modelId="{0908226F-8FAA-4EF1-B890-C0D590E2F6B2}" type="presOf" srcId="{B7FECDE9-5434-41C8-A643-48EDC1D15725}" destId="{2BB4EFE0-CC4C-4B80-B4FC-097556D800EF}" srcOrd="0" destOrd="0" presId="urn:microsoft.com/office/officeart/2005/8/layout/vList2"/>
    <dgm:cxn modelId="{07F9A701-4E59-49FB-8263-9E94F99D92D5}" srcId="{B7FECDE9-5434-41C8-A643-48EDC1D15725}" destId="{FADC299B-2717-4956-9FAC-E813B57F614C}" srcOrd="0" destOrd="0" parTransId="{BF7EB875-5F95-47AA-8E0E-542FAC12A7D7}" sibTransId="{5986581F-598C-413A-8CD0-B651B3C2E2B5}"/>
    <dgm:cxn modelId="{26683B0E-15D4-483E-995D-BD886428D6E6}" srcId="{5566DDB6-A388-4C53-B876-6723CA0CA416}" destId="{3954DCD6-DC30-41D1-8F8A-1B3EAA3F6831}" srcOrd="0" destOrd="0" parTransId="{8F5EAF08-ED67-4479-89D0-5994FE0A442F}" sibTransId="{A70C90AF-DE9D-4FDF-91DF-8A7EFFDBDF56}"/>
    <dgm:cxn modelId="{6D06CDEF-3739-445A-A358-EEC19D68767C}" type="presOf" srcId="{F4BAE29C-7648-470B-826D-E4D633F2F556}" destId="{AE51A6CD-B849-4822-B1BF-584EFFFD722D}" srcOrd="0" destOrd="0" presId="urn:microsoft.com/office/officeart/2005/8/layout/vList2"/>
    <dgm:cxn modelId="{40BEE105-CDC5-42DA-98FA-15AF4A4B7576}" srcId="{F4BAE29C-7648-470B-826D-E4D633F2F556}" destId="{0731E84D-D2F4-449A-ABF8-825C8663EAA3}" srcOrd="2" destOrd="0" parTransId="{88C54497-AD04-4A0A-8F1C-0E25CDCD8884}" sibTransId="{EAC30B1E-6D2F-45B2-885F-F32F394A9BD0}"/>
    <dgm:cxn modelId="{656E2A02-E6E5-45FD-86AF-A61CB601C02C}" srcId="{0731E84D-D2F4-449A-ABF8-825C8663EAA3}" destId="{72181FCD-3E5A-4EE2-BEFD-8C70D91D4C5A}" srcOrd="0" destOrd="0" parTransId="{DB08396D-BAC1-47E4-8377-37EE45B97FA5}" sibTransId="{A8A0B87A-0DB3-4685-81EC-18EE591583FB}"/>
    <dgm:cxn modelId="{D38DE086-8439-4BD9-98AD-C60F7C78E868}" type="presOf" srcId="{0731E84D-D2F4-449A-ABF8-825C8663EAA3}" destId="{A014E2FA-2925-4A10-9C8F-69F17F6E6D96}" srcOrd="0" destOrd="0" presId="urn:microsoft.com/office/officeart/2005/8/layout/vList2"/>
    <dgm:cxn modelId="{5A7D5B28-211E-4EBE-9CDD-62923D6D30C9}" srcId="{B7FECDE9-5434-41C8-A643-48EDC1D15725}" destId="{9F8737B0-EA6A-4931-917E-83B43D1ADA9F}" srcOrd="1" destOrd="0" parTransId="{E691B7DA-4E27-40FC-9EFD-1C194D5E3626}" sibTransId="{5CAF5E02-7542-40A0-92F8-D913B84EDED6}"/>
    <dgm:cxn modelId="{944F9347-ED0E-4BFF-A8B2-6D6D981650E2}" type="presOf" srcId="{5566DDB6-A388-4C53-B876-6723CA0CA416}" destId="{46DC3833-682D-4D4F-B59F-D4843ED10987}" srcOrd="0" destOrd="0" presId="urn:microsoft.com/office/officeart/2005/8/layout/vList2"/>
    <dgm:cxn modelId="{B8B0D6C6-47B9-4F55-8E4D-082BA67E02AA}" type="presOf" srcId="{3954DCD6-DC30-41D1-8F8A-1B3EAA3F6831}" destId="{4212732F-1780-4061-AE12-3B3BCDE0F14F}" srcOrd="0" destOrd="0" presId="urn:microsoft.com/office/officeart/2005/8/layout/vList2"/>
    <dgm:cxn modelId="{EDF46221-F839-494B-9C21-AD6D67355193}" srcId="{F4BAE29C-7648-470B-826D-E4D633F2F556}" destId="{B7FECDE9-5434-41C8-A643-48EDC1D15725}" srcOrd="0" destOrd="0" parTransId="{544F5298-6279-42C0-8163-FA83E621966E}" sibTransId="{E143666D-7A22-4D5D-9567-ECED172724B9}"/>
    <dgm:cxn modelId="{570F39E2-C794-46D7-8EB5-B328ED472319}" type="presOf" srcId="{9F8737B0-EA6A-4931-917E-83B43D1ADA9F}" destId="{D4511598-EA92-498F-A609-EDB416A6C623}" srcOrd="0" destOrd="1" presId="urn:microsoft.com/office/officeart/2005/8/layout/vList2"/>
    <dgm:cxn modelId="{49D9F879-D281-44CC-AFB7-814856849E0B}" type="presOf" srcId="{72181FCD-3E5A-4EE2-BEFD-8C70D91D4C5A}" destId="{525DA964-7E01-47C4-916C-E660CD4E5D61}" srcOrd="0" destOrd="0" presId="urn:microsoft.com/office/officeart/2005/8/layout/vList2"/>
    <dgm:cxn modelId="{9B5B601F-C524-447D-838D-C9D205DDA8A7}" type="presOf" srcId="{FADC299B-2717-4956-9FAC-E813B57F614C}" destId="{D4511598-EA92-498F-A609-EDB416A6C623}" srcOrd="0" destOrd="0" presId="urn:microsoft.com/office/officeart/2005/8/layout/vList2"/>
    <dgm:cxn modelId="{244EDC9D-507A-42EC-9CDC-70A0BC2AC455}" srcId="{F4BAE29C-7648-470B-826D-E4D633F2F556}" destId="{5566DDB6-A388-4C53-B876-6723CA0CA416}" srcOrd="1" destOrd="0" parTransId="{4E454FC1-9641-4868-A8BB-4566AD3675BA}" sibTransId="{AD3988AB-8FCB-473A-9392-96DD81783D46}"/>
    <dgm:cxn modelId="{BF7C4F84-48E8-4FCD-8CE2-5A51747284F5}" type="presParOf" srcId="{AE51A6CD-B849-4822-B1BF-584EFFFD722D}" destId="{2BB4EFE0-CC4C-4B80-B4FC-097556D800EF}" srcOrd="0" destOrd="0" presId="urn:microsoft.com/office/officeart/2005/8/layout/vList2"/>
    <dgm:cxn modelId="{F88A02FB-D539-4748-9B86-9CA5A03A0214}" type="presParOf" srcId="{AE51A6CD-B849-4822-B1BF-584EFFFD722D}" destId="{D4511598-EA92-498F-A609-EDB416A6C623}" srcOrd="1" destOrd="0" presId="urn:microsoft.com/office/officeart/2005/8/layout/vList2"/>
    <dgm:cxn modelId="{87FC5613-6000-475F-AD3F-03E875815258}" type="presParOf" srcId="{AE51A6CD-B849-4822-B1BF-584EFFFD722D}" destId="{46DC3833-682D-4D4F-B59F-D4843ED10987}" srcOrd="2" destOrd="0" presId="urn:microsoft.com/office/officeart/2005/8/layout/vList2"/>
    <dgm:cxn modelId="{C1D35261-49DA-484C-B27B-EC953D1E6EF7}" type="presParOf" srcId="{AE51A6CD-B849-4822-B1BF-584EFFFD722D}" destId="{4212732F-1780-4061-AE12-3B3BCDE0F14F}" srcOrd="3" destOrd="0" presId="urn:microsoft.com/office/officeart/2005/8/layout/vList2"/>
    <dgm:cxn modelId="{AA647D68-92C3-4353-92A0-C8C0A0A665B2}" type="presParOf" srcId="{AE51A6CD-B849-4822-B1BF-584EFFFD722D}" destId="{A014E2FA-2925-4A10-9C8F-69F17F6E6D96}" srcOrd="4" destOrd="0" presId="urn:microsoft.com/office/officeart/2005/8/layout/vList2"/>
    <dgm:cxn modelId="{0736AD4E-16BF-4C30-BDFE-ED25A791EE36}" type="presParOf" srcId="{AE51A6CD-B849-4822-B1BF-584EFFFD722D}" destId="{525DA964-7E01-47C4-916C-E660CD4E5D61}" srcOrd="5"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B4EFE0-CC4C-4B80-B4FC-097556D800EF}">
      <dsp:nvSpPr>
        <dsp:cNvPr id="0" name=""/>
        <dsp:cNvSpPr/>
      </dsp:nvSpPr>
      <dsp:spPr>
        <a:xfrm>
          <a:off x="0" y="0"/>
          <a:ext cx="8229600" cy="704339"/>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a:lnSpc>
              <a:spcPct val="90000"/>
            </a:lnSpc>
            <a:spcBef>
              <a:spcPct val="0"/>
            </a:spcBef>
            <a:spcAft>
              <a:spcPct val="35000"/>
            </a:spcAft>
          </a:pPr>
          <a:r>
            <a:rPr kumimoji="1" lang="ja-JP" altLang="en-US" sz="2800" kern="1200" dirty="0"/>
            <a:t>単身生活に不安を抱えている</a:t>
          </a:r>
        </a:p>
      </dsp:txBody>
      <dsp:txXfrm>
        <a:off x="34383" y="34383"/>
        <a:ext cx="8160834" cy="635573"/>
      </dsp:txXfrm>
    </dsp:sp>
    <dsp:sp modelId="{D4511598-EA92-498F-A609-EDB416A6C623}">
      <dsp:nvSpPr>
        <dsp:cNvPr id="0" name=""/>
        <dsp:cNvSpPr/>
      </dsp:nvSpPr>
      <dsp:spPr>
        <a:xfrm>
          <a:off x="0" y="769164"/>
          <a:ext cx="8229600" cy="8114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35560" rIns="199136" bIns="35560" numCol="1" spcCol="1270" anchor="t" anchorCtr="0">
          <a:noAutofit/>
        </a:bodyPr>
        <a:lstStyle/>
        <a:p>
          <a:pPr marL="228600" lvl="1" indent="-228600" algn="l" defTabSz="977900">
            <a:lnSpc>
              <a:spcPct val="90000"/>
            </a:lnSpc>
            <a:spcBef>
              <a:spcPct val="0"/>
            </a:spcBef>
            <a:spcAft>
              <a:spcPct val="20000"/>
            </a:spcAft>
            <a:buChar char="••"/>
          </a:pPr>
          <a:r>
            <a:rPr kumimoji="1" lang="ja-JP" altLang="en-US" sz="2200" kern="1200" dirty="0"/>
            <a:t>一人での生活の練習の場として利用</a:t>
          </a:r>
        </a:p>
        <a:p>
          <a:pPr marL="228600" lvl="1" indent="-228600" algn="l" defTabSz="977900">
            <a:lnSpc>
              <a:spcPct val="90000"/>
            </a:lnSpc>
            <a:spcBef>
              <a:spcPct val="0"/>
            </a:spcBef>
            <a:spcAft>
              <a:spcPct val="20000"/>
            </a:spcAft>
            <a:buChar char="••"/>
          </a:pPr>
          <a:r>
            <a:rPr kumimoji="1" lang="ja-JP" altLang="en-US" sz="2200" kern="1200" dirty="0"/>
            <a:t>家族・支援者等の不安や見立ての確認の場としての利用</a:t>
          </a:r>
        </a:p>
      </dsp:txBody>
      <dsp:txXfrm>
        <a:off x="0" y="769164"/>
        <a:ext cx="8229600" cy="811440"/>
      </dsp:txXfrm>
    </dsp:sp>
    <dsp:sp modelId="{46DC3833-682D-4D4F-B59F-D4843ED10987}">
      <dsp:nvSpPr>
        <dsp:cNvPr id="0" name=""/>
        <dsp:cNvSpPr/>
      </dsp:nvSpPr>
      <dsp:spPr>
        <a:xfrm>
          <a:off x="0" y="1580604"/>
          <a:ext cx="8229600" cy="704339"/>
        </a:xfrm>
        <a:prstGeom prst="roundRect">
          <a:avLst/>
        </a:prstGeom>
        <a:solidFill>
          <a:schemeClr val="accent5">
            <a:hueOff val="1628513"/>
            <a:satOff val="5598"/>
            <a:lumOff val="-2686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a:lnSpc>
              <a:spcPct val="90000"/>
            </a:lnSpc>
            <a:spcBef>
              <a:spcPct val="0"/>
            </a:spcBef>
            <a:spcAft>
              <a:spcPct val="35000"/>
            </a:spcAft>
          </a:pPr>
          <a:r>
            <a:rPr kumimoji="1" lang="ja-JP" altLang="en-US" sz="2800" kern="1200" dirty="0"/>
            <a:t>自らの相談が苦手</a:t>
          </a:r>
          <a:endParaRPr kumimoji="1" lang="en-US" altLang="ja-JP" sz="2800" kern="1200" dirty="0"/>
        </a:p>
      </dsp:txBody>
      <dsp:txXfrm>
        <a:off x="34383" y="1614987"/>
        <a:ext cx="8160834" cy="635573"/>
      </dsp:txXfrm>
    </dsp:sp>
    <dsp:sp modelId="{4212732F-1780-4061-AE12-3B3BCDE0F14F}">
      <dsp:nvSpPr>
        <dsp:cNvPr id="0" name=""/>
        <dsp:cNvSpPr/>
      </dsp:nvSpPr>
      <dsp:spPr>
        <a:xfrm>
          <a:off x="0" y="2284944"/>
          <a:ext cx="8229600" cy="4636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35560" rIns="199136" bIns="35560" numCol="1" spcCol="1270" anchor="t" anchorCtr="0">
          <a:noAutofit/>
        </a:bodyPr>
        <a:lstStyle/>
        <a:p>
          <a:pPr marL="228600" lvl="1" indent="-228600" algn="l" defTabSz="977900">
            <a:lnSpc>
              <a:spcPct val="90000"/>
            </a:lnSpc>
            <a:spcBef>
              <a:spcPct val="0"/>
            </a:spcBef>
            <a:spcAft>
              <a:spcPct val="20000"/>
            </a:spcAft>
            <a:buChar char="••"/>
          </a:pPr>
          <a:r>
            <a:rPr kumimoji="1" lang="ja-JP" altLang="en-US" sz="2200" kern="1200" dirty="0"/>
            <a:t>主体的な相談や</a:t>
          </a:r>
          <a:r>
            <a:rPr kumimoji="1" lang="en-US" altLang="ja-JP" sz="2200" kern="1200" dirty="0"/>
            <a:t>SOS</a:t>
          </a:r>
          <a:r>
            <a:rPr kumimoji="1" lang="ja-JP" altLang="en-US" sz="2200" kern="1200" dirty="0"/>
            <a:t>が苦手で、定期訪問等を希望</a:t>
          </a:r>
        </a:p>
      </dsp:txBody>
      <dsp:txXfrm>
        <a:off x="0" y="2284944"/>
        <a:ext cx="8229600" cy="463680"/>
      </dsp:txXfrm>
    </dsp:sp>
    <dsp:sp modelId="{A014E2FA-2925-4A10-9C8F-69F17F6E6D96}">
      <dsp:nvSpPr>
        <dsp:cNvPr id="0" name=""/>
        <dsp:cNvSpPr/>
      </dsp:nvSpPr>
      <dsp:spPr>
        <a:xfrm>
          <a:off x="0" y="2748624"/>
          <a:ext cx="8229600" cy="704339"/>
        </a:xfrm>
        <a:prstGeom prst="roundRect">
          <a:avLst/>
        </a:prstGeom>
        <a:solidFill>
          <a:schemeClr val="accent5">
            <a:hueOff val="3257026"/>
            <a:satOff val="11196"/>
            <a:lumOff val="-5372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a:lnSpc>
              <a:spcPct val="90000"/>
            </a:lnSpc>
            <a:spcBef>
              <a:spcPct val="0"/>
            </a:spcBef>
            <a:spcAft>
              <a:spcPct val="35000"/>
            </a:spcAft>
          </a:pPr>
          <a:r>
            <a:rPr kumimoji="1" lang="ja-JP" altLang="en-US" sz="2800" kern="1200" dirty="0"/>
            <a:t>共同生活が苦手、適切でない</a:t>
          </a:r>
          <a:endParaRPr kumimoji="1" lang="en-US" altLang="ja-JP" sz="2800" kern="1200" dirty="0"/>
        </a:p>
      </dsp:txBody>
      <dsp:txXfrm>
        <a:off x="34383" y="2783007"/>
        <a:ext cx="8160834" cy="635573"/>
      </dsp:txXfrm>
    </dsp:sp>
    <dsp:sp modelId="{525DA964-7E01-47C4-916C-E660CD4E5D61}">
      <dsp:nvSpPr>
        <dsp:cNvPr id="0" name=""/>
        <dsp:cNvSpPr/>
      </dsp:nvSpPr>
      <dsp:spPr>
        <a:xfrm>
          <a:off x="0" y="3452964"/>
          <a:ext cx="8229600" cy="4636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35560" rIns="199136" bIns="35560" numCol="1" spcCol="1270" anchor="t" anchorCtr="0">
          <a:noAutofit/>
        </a:bodyPr>
        <a:lstStyle/>
        <a:p>
          <a:pPr marL="228600" lvl="1" indent="-228600" algn="l" defTabSz="977900">
            <a:lnSpc>
              <a:spcPct val="90000"/>
            </a:lnSpc>
            <a:spcBef>
              <a:spcPct val="0"/>
            </a:spcBef>
            <a:spcAft>
              <a:spcPct val="20000"/>
            </a:spcAft>
            <a:buChar char="••"/>
          </a:pPr>
          <a:r>
            <a:rPr kumimoji="1" lang="ja-JP" altLang="en-US" sz="2200" kern="1200" dirty="0"/>
            <a:t>　単身生活は難しいが、</a:t>
          </a:r>
          <a:r>
            <a:rPr kumimoji="1" lang="en-US" altLang="ja-JP" sz="2200" kern="1200" dirty="0"/>
            <a:t>GH</a:t>
          </a:r>
          <a:r>
            <a:rPr kumimoji="1" lang="ja-JP" altLang="en-US" sz="2200" kern="1200" dirty="0" err="1"/>
            <a:t>での</a:t>
          </a:r>
          <a:r>
            <a:rPr kumimoji="1" lang="ja-JP" altLang="en-US" sz="2200" kern="1200" dirty="0"/>
            <a:t>共同生活は不適切な場合等</a:t>
          </a:r>
          <a:endParaRPr kumimoji="1" lang="en-US" altLang="ja-JP" sz="2200" kern="1200" dirty="0"/>
        </a:p>
      </dsp:txBody>
      <dsp:txXfrm>
        <a:off x="0" y="3452964"/>
        <a:ext cx="8229600" cy="463680"/>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2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3" y="1"/>
            <a:ext cx="3076142" cy="511649"/>
          </a:xfrm>
          <a:prstGeom prst="rect">
            <a:avLst/>
          </a:prstGeom>
          <a:noFill/>
          <a:ln w="9525">
            <a:noFill/>
            <a:miter lim="800000"/>
            <a:headEnd/>
            <a:tailEnd/>
          </a:ln>
          <a:effectLst/>
        </p:spPr>
        <p:txBody>
          <a:bodyPr vert="horz" wrap="square" lIns="94617" tIns="47308" rIns="94617" bIns="47308" numCol="1" anchor="t" anchorCtr="0" compatLnSpc="1">
            <a:prstTxWarp prst="textNoShape">
              <a:avLst/>
            </a:prstTxWarp>
          </a:bodyPr>
          <a:lstStyle>
            <a:lvl1pPr>
              <a:defRPr sz="1300">
                <a:solidFill>
                  <a:schemeClr val="tx1"/>
                </a:solidFill>
                <a:latin typeface="Times New Roman" pitchFamily="18" charset="0"/>
              </a:defRPr>
            </a:lvl1pPr>
          </a:lstStyle>
          <a:p>
            <a:pPr>
              <a:defRPr/>
            </a:pPr>
            <a:endParaRPr lang="en-US" altLang="ja-JP"/>
          </a:p>
        </p:txBody>
      </p:sp>
      <p:sp>
        <p:nvSpPr>
          <p:cNvPr id="23555" name="Rectangle 3"/>
          <p:cNvSpPr>
            <a:spLocks noGrp="1" noChangeArrowheads="1"/>
          </p:cNvSpPr>
          <p:nvPr>
            <p:ph type="dt" sz="quarter" idx="1"/>
          </p:nvPr>
        </p:nvSpPr>
        <p:spPr bwMode="auto">
          <a:xfrm>
            <a:off x="4023159" y="1"/>
            <a:ext cx="3076142" cy="511649"/>
          </a:xfrm>
          <a:prstGeom prst="rect">
            <a:avLst/>
          </a:prstGeom>
          <a:noFill/>
          <a:ln w="9525">
            <a:noFill/>
            <a:miter lim="800000"/>
            <a:headEnd/>
            <a:tailEnd/>
          </a:ln>
          <a:effectLst/>
        </p:spPr>
        <p:txBody>
          <a:bodyPr vert="horz" wrap="square" lIns="94617" tIns="47308" rIns="94617" bIns="47308" numCol="1" anchor="t" anchorCtr="0" compatLnSpc="1">
            <a:prstTxWarp prst="textNoShape">
              <a:avLst/>
            </a:prstTxWarp>
          </a:bodyPr>
          <a:lstStyle>
            <a:lvl1pPr algn="r">
              <a:defRPr sz="1300">
                <a:solidFill>
                  <a:schemeClr val="tx1"/>
                </a:solidFill>
                <a:latin typeface="Times New Roman" pitchFamily="18" charset="0"/>
              </a:defRPr>
            </a:lvl1pPr>
          </a:lstStyle>
          <a:p>
            <a:pPr>
              <a:defRPr/>
            </a:pPr>
            <a:endParaRPr lang="en-US" altLang="ja-JP"/>
          </a:p>
        </p:txBody>
      </p:sp>
      <p:sp>
        <p:nvSpPr>
          <p:cNvPr id="23556" name="Rectangle 4"/>
          <p:cNvSpPr>
            <a:spLocks noGrp="1" noChangeArrowheads="1"/>
          </p:cNvSpPr>
          <p:nvPr>
            <p:ph type="ftr" sz="quarter" idx="2"/>
          </p:nvPr>
        </p:nvSpPr>
        <p:spPr bwMode="auto">
          <a:xfrm>
            <a:off x="3" y="9722967"/>
            <a:ext cx="3076142" cy="511649"/>
          </a:xfrm>
          <a:prstGeom prst="rect">
            <a:avLst/>
          </a:prstGeom>
          <a:noFill/>
          <a:ln w="9525">
            <a:noFill/>
            <a:miter lim="800000"/>
            <a:headEnd/>
            <a:tailEnd/>
          </a:ln>
          <a:effectLst/>
        </p:spPr>
        <p:txBody>
          <a:bodyPr vert="horz" wrap="square" lIns="94617" tIns="47308" rIns="94617" bIns="47308" numCol="1" anchor="b" anchorCtr="0" compatLnSpc="1">
            <a:prstTxWarp prst="textNoShape">
              <a:avLst/>
            </a:prstTxWarp>
          </a:bodyPr>
          <a:lstStyle>
            <a:lvl1pPr>
              <a:defRPr sz="1300">
                <a:solidFill>
                  <a:schemeClr val="tx1"/>
                </a:solidFill>
                <a:latin typeface="Times New Roman" pitchFamily="18" charset="0"/>
              </a:defRPr>
            </a:lvl1pPr>
          </a:lstStyle>
          <a:p>
            <a:pPr>
              <a:defRPr/>
            </a:pPr>
            <a:endParaRPr lang="en-US" altLang="ja-JP"/>
          </a:p>
        </p:txBody>
      </p:sp>
      <p:sp>
        <p:nvSpPr>
          <p:cNvPr id="23557" name="Rectangle 5"/>
          <p:cNvSpPr>
            <a:spLocks noGrp="1" noChangeArrowheads="1"/>
          </p:cNvSpPr>
          <p:nvPr>
            <p:ph type="sldNum" sz="quarter" idx="3"/>
          </p:nvPr>
        </p:nvSpPr>
        <p:spPr bwMode="auto">
          <a:xfrm>
            <a:off x="4023159" y="9722967"/>
            <a:ext cx="3076142" cy="511649"/>
          </a:xfrm>
          <a:prstGeom prst="rect">
            <a:avLst/>
          </a:prstGeom>
          <a:noFill/>
          <a:ln w="9525">
            <a:noFill/>
            <a:miter lim="800000"/>
            <a:headEnd/>
            <a:tailEnd/>
          </a:ln>
          <a:effectLst/>
        </p:spPr>
        <p:txBody>
          <a:bodyPr vert="horz" wrap="square" lIns="94617" tIns="47308" rIns="94617" bIns="47308" numCol="1" anchor="b" anchorCtr="0" compatLnSpc="1">
            <a:prstTxWarp prst="textNoShape">
              <a:avLst/>
            </a:prstTxWarp>
          </a:bodyPr>
          <a:lstStyle>
            <a:lvl1pPr algn="r">
              <a:defRPr sz="1300">
                <a:solidFill>
                  <a:schemeClr val="tx1"/>
                </a:solidFill>
                <a:latin typeface="Times New Roman" pitchFamily="18" charset="0"/>
              </a:defRPr>
            </a:lvl1pPr>
          </a:lstStyle>
          <a:p>
            <a:pPr>
              <a:defRPr/>
            </a:pPr>
            <a:fld id="{E54B19C8-8E2D-446F-896C-13DB84FDDD2A}" type="slidenum">
              <a:rPr lang="en-US" altLang="ja-JP"/>
              <a:pPr>
                <a:defRPr/>
              </a:pPr>
              <a:t>‹#›</a:t>
            </a:fld>
            <a:endParaRPr lang="en-US" altLang="ja-JP"/>
          </a:p>
        </p:txBody>
      </p:sp>
    </p:spTree>
    <p:extLst>
      <p:ext uri="{BB962C8B-B14F-4D97-AF65-F5344CB8AC3E}">
        <p14:creationId xmlns:p14="http://schemas.microsoft.com/office/powerpoint/2010/main" val="2308625230"/>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hdr" sz="quarter"/>
          </p:nvPr>
        </p:nvSpPr>
        <p:spPr bwMode="auto">
          <a:xfrm>
            <a:off x="3" y="1"/>
            <a:ext cx="3076142" cy="511649"/>
          </a:xfrm>
          <a:prstGeom prst="rect">
            <a:avLst/>
          </a:prstGeom>
          <a:noFill/>
          <a:ln w="9525">
            <a:noFill/>
            <a:miter lim="800000"/>
            <a:headEnd/>
            <a:tailEnd/>
          </a:ln>
          <a:effectLst/>
        </p:spPr>
        <p:txBody>
          <a:bodyPr vert="horz" wrap="square" lIns="94617" tIns="47308" rIns="94617" bIns="47308" numCol="1" anchor="t" anchorCtr="0" compatLnSpc="1">
            <a:prstTxWarp prst="textNoShape">
              <a:avLst/>
            </a:prstTxWarp>
          </a:bodyPr>
          <a:lstStyle>
            <a:lvl1pPr>
              <a:defRPr sz="1300">
                <a:solidFill>
                  <a:schemeClr val="tx1"/>
                </a:solidFill>
                <a:latin typeface="Times New Roman" pitchFamily="18" charset="0"/>
              </a:defRPr>
            </a:lvl1pPr>
          </a:lstStyle>
          <a:p>
            <a:pPr>
              <a:defRPr/>
            </a:pPr>
            <a:endParaRPr lang="en-US" altLang="ja-JP"/>
          </a:p>
        </p:txBody>
      </p:sp>
      <p:sp>
        <p:nvSpPr>
          <p:cNvPr id="1027" name="Rectangle 3"/>
          <p:cNvSpPr>
            <a:spLocks noGrp="1" noChangeArrowheads="1"/>
          </p:cNvSpPr>
          <p:nvPr>
            <p:ph type="dt" idx="1"/>
          </p:nvPr>
        </p:nvSpPr>
        <p:spPr bwMode="auto">
          <a:xfrm>
            <a:off x="4023159" y="1"/>
            <a:ext cx="3076142" cy="511649"/>
          </a:xfrm>
          <a:prstGeom prst="rect">
            <a:avLst/>
          </a:prstGeom>
          <a:noFill/>
          <a:ln w="9525">
            <a:noFill/>
            <a:miter lim="800000"/>
            <a:headEnd/>
            <a:tailEnd/>
          </a:ln>
          <a:effectLst/>
        </p:spPr>
        <p:txBody>
          <a:bodyPr vert="horz" wrap="square" lIns="94617" tIns="47308" rIns="94617" bIns="47308" numCol="1" anchor="t" anchorCtr="0" compatLnSpc="1">
            <a:prstTxWarp prst="textNoShape">
              <a:avLst/>
            </a:prstTxWarp>
          </a:bodyPr>
          <a:lstStyle>
            <a:lvl1pPr algn="r">
              <a:defRPr sz="1300">
                <a:solidFill>
                  <a:schemeClr val="tx1"/>
                </a:solidFill>
                <a:latin typeface="Times New Roman" pitchFamily="18" charset="0"/>
              </a:defRPr>
            </a:lvl1pPr>
          </a:lstStyle>
          <a:p>
            <a:pPr>
              <a:defRPr/>
            </a:pPr>
            <a:endParaRPr lang="en-US" altLang="ja-JP"/>
          </a:p>
        </p:txBody>
      </p:sp>
      <p:sp>
        <p:nvSpPr>
          <p:cNvPr id="110596" name="Rectangle 4"/>
          <p:cNvSpPr>
            <a:spLocks noGrp="1" noRot="1" noChangeAspect="1" noChangeArrowheads="1" noTextEdit="1"/>
          </p:cNvSpPr>
          <p:nvPr>
            <p:ph type="sldImg" idx="2"/>
          </p:nvPr>
        </p:nvSpPr>
        <p:spPr bwMode="auto">
          <a:xfrm>
            <a:off x="993775" y="768350"/>
            <a:ext cx="5114925" cy="38354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9" name="Rectangle 5"/>
          <p:cNvSpPr>
            <a:spLocks noGrp="1" noChangeArrowheads="1"/>
          </p:cNvSpPr>
          <p:nvPr>
            <p:ph type="body" sz="quarter" idx="3"/>
          </p:nvPr>
        </p:nvSpPr>
        <p:spPr bwMode="auto">
          <a:xfrm>
            <a:off x="947016" y="4861484"/>
            <a:ext cx="5205271" cy="4604841"/>
          </a:xfrm>
          <a:prstGeom prst="rect">
            <a:avLst/>
          </a:prstGeom>
          <a:noFill/>
          <a:ln w="9525">
            <a:noFill/>
            <a:miter lim="800000"/>
            <a:headEnd/>
            <a:tailEnd/>
          </a:ln>
          <a:effectLst/>
        </p:spPr>
        <p:txBody>
          <a:bodyPr vert="horz" wrap="square" lIns="94617" tIns="47308" rIns="94617" bIns="47308" numCol="1" anchor="t" anchorCtr="0" compatLnSpc="1">
            <a:prstTxWarp prst="textNoShape">
              <a:avLst/>
            </a:prstTxWarp>
          </a:bodyPr>
          <a:lstStyle/>
          <a:p>
            <a:pPr lvl="0"/>
            <a:r>
              <a:rPr lang="ja-JP" altLang="en-US" noProof="0" smtClean="0"/>
              <a:t>マスタ テキストの書式設定</a:t>
            </a:r>
          </a:p>
          <a:p>
            <a:pPr lvl="1"/>
            <a:r>
              <a:rPr lang="ja-JP" altLang="en-US" noProof="0" smtClean="0"/>
              <a:t>第 </a:t>
            </a:r>
            <a:r>
              <a:rPr lang="en-US" altLang="ja-JP" noProof="0" smtClean="0"/>
              <a:t>2 </a:t>
            </a:r>
            <a:r>
              <a:rPr lang="ja-JP" altLang="en-US" noProof="0" smtClean="0"/>
              <a:t>レベル</a:t>
            </a:r>
          </a:p>
          <a:p>
            <a:pPr lvl="2"/>
            <a:r>
              <a:rPr lang="ja-JP" altLang="en-US" noProof="0" smtClean="0"/>
              <a:t>第 </a:t>
            </a:r>
            <a:r>
              <a:rPr lang="en-US" altLang="ja-JP" noProof="0" smtClean="0"/>
              <a:t>3 </a:t>
            </a:r>
            <a:r>
              <a:rPr lang="ja-JP" altLang="en-US" noProof="0" smtClean="0"/>
              <a:t>レベル</a:t>
            </a:r>
          </a:p>
          <a:p>
            <a:pPr lvl="3"/>
            <a:r>
              <a:rPr lang="ja-JP" altLang="en-US" noProof="0" smtClean="0"/>
              <a:t>第 </a:t>
            </a:r>
            <a:r>
              <a:rPr lang="en-US" altLang="ja-JP" noProof="0" smtClean="0"/>
              <a:t>4 </a:t>
            </a:r>
            <a:r>
              <a:rPr lang="ja-JP" altLang="en-US" noProof="0" smtClean="0"/>
              <a:t>レベル</a:t>
            </a:r>
          </a:p>
          <a:p>
            <a:pPr lvl="4"/>
            <a:r>
              <a:rPr lang="ja-JP" altLang="en-US" noProof="0" smtClean="0"/>
              <a:t>第 </a:t>
            </a:r>
            <a:r>
              <a:rPr lang="en-US" altLang="ja-JP" noProof="0" smtClean="0"/>
              <a:t>5 </a:t>
            </a:r>
            <a:r>
              <a:rPr lang="ja-JP" altLang="en-US" noProof="0" smtClean="0"/>
              <a:t>レベル</a:t>
            </a:r>
          </a:p>
        </p:txBody>
      </p:sp>
      <p:sp>
        <p:nvSpPr>
          <p:cNvPr id="1030" name="Rectangle 6"/>
          <p:cNvSpPr>
            <a:spLocks noGrp="1" noChangeArrowheads="1"/>
          </p:cNvSpPr>
          <p:nvPr>
            <p:ph type="ftr" sz="quarter" idx="4"/>
          </p:nvPr>
        </p:nvSpPr>
        <p:spPr bwMode="auto">
          <a:xfrm>
            <a:off x="3" y="9722967"/>
            <a:ext cx="3076142" cy="511649"/>
          </a:xfrm>
          <a:prstGeom prst="rect">
            <a:avLst/>
          </a:prstGeom>
          <a:noFill/>
          <a:ln w="9525">
            <a:noFill/>
            <a:miter lim="800000"/>
            <a:headEnd/>
            <a:tailEnd/>
          </a:ln>
          <a:effectLst/>
        </p:spPr>
        <p:txBody>
          <a:bodyPr vert="horz" wrap="square" lIns="94617" tIns="47308" rIns="94617" bIns="47308" numCol="1" anchor="b" anchorCtr="0" compatLnSpc="1">
            <a:prstTxWarp prst="textNoShape">
              <a:avLst/>
            </a:prstTxWarp>
          </a:bodyPr>
          <a:lstStyle>
            <a:lvl1pPr>
              <a:defRPr sz="1300">
                <a:solidFill>
                  <a:schemeClr val="tx1"/>
                </a:solidFill>
                <a:latin typeface="Times New Roman" pitchFamily="18" charset="0"/>
              </a:defRPr>
            </a:lvl1pPr>
          </a:lstStyle>
          <a:p>
            <a:pPr>
              <a:defRPr/>
            </a:pPr>
            <a:endParaRPr lang="en-US" altLang="ja-JP"/>
          </a:p>
        </p:txBody>
      </p:sp>
      <p:sp>
        <p:nvSpPr>
          <p:cNvPr id="1031" name="Rectangle 7"/>
          <p:cNvSpPr>
            <a:spLocks noGrp="1" noChangeArrowheads="1"/>
          </p:cNvSpPr>
          <p:nvPr>
            <p:ph type="sldNum" sz="quarter" idx="5"/>
          </p:nvPr>
        </p:nvSpPr>
        <p:spPr bwMode="auto">
          <a:xfrm>
            <a:off x="4023159" y="9722967"/>
            <a:ext cx="3076142" cy="511649"/>
          </a:xfrm>
          <a:prstGeom prst="rect">
            <a:avLst/>
          </a:prstGeom>
          <a:noFill/>
          <a:ln w="9525">
            <a:noFill/>
            <a:miter lim="800000"/>
            <a:headEnd/>
            <a:tailEnd/>
          </a:ln>
          <a:effectLst/>
        </p:spPr>
        <p:txBody>
          <a:bodyPr vert="horz" wrap="square" lIns="94617" tIns="47308" rIns="94617" bIns="47308" numCol="1" anchor="b" anchorCtr="0" compatLnSpc="1">
            <a:prstTxWarp prst="textNoShape">
              <a:avLst/>
            </a:prstTxWarp>
          </a:bodyPr>
          <a:lstStyle>
            <a:lvl1pPr algn="r">
              <a:defRPr sz="1300">
                <a:solidFill>
                  <a:schemeClr val="tx1"/>
                </a:solidFill>
                <a:latin typeface="Times New Roman" pitchFamily="18" charset="0"/>
              </a:defRPr>
            </a:lvl1pPr>
          </a:lstStyle>
          <a:p>
            <a:pPr>
              <a:defRPr/>
            </a:pPr>
            <a:fld id="{8D428CA1-D54E-4475-884D-C6EDC4FC2E6C}" type="slidenum">
              <a:rPr lang="en-US" altLang="ja-JP"/>
              <a:pPr>
                <a:defRPr/>
              </a:pPr>
              <a:t>‹#›</a:t>
            </a:fld>
            <a:endParaRPr lang="en-US" altLang="ja-JP"/>
          </a:p>
        </p:txBody>
      </p:sp>
    </p:spTree>
    <p:extLst>
      <p:ext uri="{BB962C8B-B14F-4D97-AF65-F5344CB8AC3E}">
        <p14:creationId xmlns:p14="http://schemas.microsoft.com/office/powerpoint/2010/main" val="4271852337"/>
      </p:ext>
    </p:extLst>
  </p:cSld>
  <p:clrMap bg1="lt1" tx1="dk1" bg2="lt2" tx2="dk2" accent1="accent1" accent2="accent2" accent3="accent3" accent4="accent4" accent5="accent5" accent6="accent6" hlink="hlink" folHlink="folHlink"/>
  <p:hf sldNum="0" hdr="0" ftr="0" dt="0"/>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92188" y="768350"/>
            <a:ext cx="5116512" cy="3836988"/>
          </a:xfrm>
        </p:spPr>
      </p:sp>
      <p:sp>
        <p:nvSpPr>
          <p:cNvPr id="3" name="ノート プレースホルダー 2"/>
          <p:cNvSpPr>
            <a:spLocks noGrp="1"/>
          </p:cNvSpPr>
          <p:nvPr>
            <p:ph type="body" idx="1"/>
          </p:nvPr>
        </p:nvSpPr>
        <p:spPr/>
        <p:txBody>
          <a:bodyPr/>
          <a:lstStyle/>
          <a:p>
            <a:r>
              <a:rPr kumimoji="1" lang="ja-JP" altLang="en-US" dirty="0"/>
              <a:t>　</a:t>
            </a:r>
          </a:p>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9037E017-C4CE-4A86-8903-C7A029BF502A}" type="slidenum">
              <a:rPr lang="en-US" altLang="ja-JP" smtClean="0"/>
              <a:pPr>
                <a:defRPr/>
              </a:pPr>
              <a:t>2</a:t>
            </a:fld>
            <a:endParaRPr lang="en-US" altLang="ja-JP"/>
          </a:p>
        </p:txBody>
      </p:sp>
    </p:spTree>
    <p:extLst>
      <p:ext uri="{BB962C8B-B14F-4D97-AF65-F5344CB8AC3E}">
        <p14:creationId xmlns:p14="http://schemas.microsoft.com/office/powerpoint/2010/main" val="40702492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Rot="1" noChangeAspect="1" noChangeArrowheads="1" noTextEdit="1"/>
          </p:cNvSpPr>
          <p:nvPr>
            <p:ph type="sldImg"/>
          </p:nvPr>
        </p:nvSpPr>
        <p:spPr>
          <a:xfrm>
            <a:off x="993775" y="768350"/>
            <a:ext cx="5114925" cy="3835400"/>
          </a:xfrm>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smtClean="0"/>
              <a:t>スライド７：達成すべき状態の明確化について</a:t>
            </a:r>
          </a:p>
          <a:p>
            <a:pPr eaLnBrk="1" hangingPunct="1"/>
            <a:r>
              <a:rPr lang="ja-JP" altLang="en-US" dirty="0" smtClean="0"/>
              <a:t>１．利用者の意向を個別支援計画に反映させることは当然であるが、利用者の意向はあくまでもデマンド、要望である。従って、ニーズとするためには分析が必要である。</a:t>
            </a:r>
          </a:p>
          <a:p>
            <a:pPr eaLnBrk="1" hangingPunct="1"/>
            <a:r>
              <a:rPr lang="ja-JP" altLang="en-US" dirty="0" smtClean="0"/>
              <a:t>２．知的障害者の場合、本人と家族の要望とが反対になっている場合が多い。この際、家族の思いを実現させる方向に動いてしまいがちであるが、利用者に対して踏み込まないと本音が出てこないと思われる。面接時には、利用者と家族を離して、本人の思いは何なのか、しっかり把握する。そして、本人の思いを実現するために、家族を説得し協力してもらうという考え方も必要。</a:t>
            </a:r>
          </a:p>
          <a:p>
            <a:pPr eaLnBrk="1" hangingPunct="1"/>
            <a:r>
              <a:rPr lang="ja-JP" altLang="en-US" dirty="0" smtClean="0"/>
              <a:t>３．個別支援計画を作る際には、利用者の意向を確実に拾っていくということを考えておかなければならない。そこでは、家族の協力も一つの社会資源と考えることができる。</a:t>
            </a:r>
          </a:p>
        </p:txBody>
      </p:sp>
    </p:spTree>
    <p:extLst>
      <p:ext uri="{BB962C8B-B14F-4D97-AF65-F5344CB8AC3E}">
        <p14:creationId xmlns:p14="http://schemas.microsoft.com/office/powerpoint/2010/main" val="2027381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Rot="1" noChangeAspect="1" noChangeArrowheads="1" noTextEdit="1"/>
          </p:cNvSpPr>
          <p:nvPr>
            <p:ph type="sldImg"/>
          </p:nvPr>
        </p:nvSpPr>
        <p:spPr>
          <a:xfrm>
            <a:off x="993775" y="768350"/>
            <a:ext cx="5114925" cy="3835400"/>
          </a:xfrm>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smtClean="0"/>
              <a:t>スライド１３：生活介護・療養介護でのサービス提供のポイントについて</a:t>
            </a:r>
          </a:p>
        </p:txBody>
      </p:sp>
    </p:spTree>
    <p:extLst>
      <p:ext uri="{BB962C8B-B14F-4D97-AF65-F5344CB8AC3E}">
        <p14:creationId xmlns:p14="http://schemas.microsoft.com/office/powerpoint/2010/main" val="42155768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Grp="1" noRot="1" noChangeAspect="1" noChangeArrowheads="1" noTextEdit="1"/>
          </p:cNvSpPr>
          <p:nvPr>
            <p:ph type="sldImg"/>
          </p:nvPr>
        </p:nvSpPr>
        <p:spPr>
          <a:xfrm>
            <a:off x="993775" y="768350"/>
            <a:ext cx="5114925" cy="3835400"/>
          </a:xfrm>
          <a:ln/>
        </p:spPr>
      </p:sp>
      <p:sp>
        <p:nvSpPr>
          <p:cNvPr id="1269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smtClean="0"/>
              <a:t>スライド１４：小さな変化に気づく観察力を持つこと</a:t>
            </a:r>
          </a:p>
          <a:p>
            <a:pPr eaLnBrk="1" hangingPunct="1"/>
            <a:r>
              <a:rPr lang="ja-JP" altLang="en-US" dirty="0" smtClean="0"/>
              <a:t>１．小さな変化に気づくこと。利用者を観察する目を養うということはとても大事である。</a:t>
            </a:r>
          </a:p>
          <a:p>
            <a:pPr eaLnBrk="1" hangingPunct="1"/>
            <a:r>
              <a:rPr lang="ja-JP" altLang="en-US" dirty="0" smtClean="0"/>
              <a:t>観察力を養わないと、その人の独特のコミュニケーションの方法や、ちょっとしたしぐさによる「イエス」「ノー」等の意思表示を理解することができないことがある。こういう観察力は常に持っておく必要がある。</a:t>
            </a:r>
          </a:p>
        </p:txBody>
      </p:sp>
    </p:spTree>
    <p:extLst>
      <p:ext uri="{BB962C8B-B14F-4D97-AF65-F5344CB8AC3E}">
        <p14:creationId xmlns:p14="http://schemas.microsoft.com/office/powerpoint/2010/main" val="11228627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Grp="1" noRot="1" noChangeAspect="1" noChangeArrowheads="1" noTextEdit="1"/>
          </p:cNvSpPr>
          <p:nvPr>
            <p:ph type="sldImg"/>
          </p:nvPr>
        </p:nvSpPr>
        <p:spPr>
          <a:xfrm>
            <a:off x="993775" y="768350"/>
            <a:ext cx="5114925" cy="3835400"/>
          </a:xfrm>
          <a:ln/>
        </p:spPr>
      </p:sp>
      <p:sp>
        <p:nvSpPr>
          <p:cNvPr id="1290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smtClean="0"/>
              <a:t>スライド１６：個々に応じた活動を創ること</a:t>
            </a:r>
          </a:p>
          <a:p>
            <a:pPr eaLnBrk="1" hangingPunct="1"/>
            <a:r>
              <a:rPr lang="ja-JP" altLang="en-US" smtClean="0"/>
              <a:t>利用者個々に応じた活動をつくっていくということは、生産的、文化的、あるいは趣味的活動等、いろいろな活動があるが、そこの中で生きがいを感じられるような活動というのを考えていくことが大事である。</a:t>
            </a:r>
          </a:p>
          <a:p>
            <a:pPr eaLnBrk="1" hangingPunct="1"/>
            <a:r>
              <a:rPr lang="ja-JP" altLang="en-US" smtClean="0"/>
              <a:t>それが、利用者の思いの実現につながっていくと考えて、介護のみに偏らないようにして欲しい。</a:t>
            </a:r>
          </a:p>
        </p:txBody>
      </p:sp>
    </p:spTree>
    <p:extLst>
      <p:ext uri="{BB962C8B-B14F-4D97-AF65-F5344CB8AC3E}">
        <p14:creationId xmlns:p14="http://schemas.microsoft.com/office/powerpoint/2010/main" val="36717225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スライド イメージ プレースホルダ 1"/>
          <p:cNvSpPr>
            <a:spLocks noGrp="1" noRot="1" noChangeAspect="1" noTextEdit="1"/>
          </p:cNvSpPr>
          <p:nvPr>
            <p:ph type="sldImg"/>
          </p:nvPr>
        </p:nvSpPr>
        <p:spPr>
          <a:xfrm>
            <a:off x="990600" y="766763"/>
            <a:ext cx="5119688" cy="3838575"/>
          </a:xfrm>
          <a:ln/>
        </p:spPr>
      </p:sp>
      <p:sp>
        <p:nvSpPr>
          <p:cNvPr id="247811" name="ノート プレースホルダ 2"/>
          <p:cNvSpPr>
            <a:spLocks noGrp="1"/>
          </p:cNvSpPr>
          <p:nvPr>
            <p:ph type="body" idx="1"/>
          </p:nvPr>
        </p:nvSpPr>
        <p:spPr>
          <a:xfrm>
            <a:off x="708773" y="4861484"/>
            <a:ext cx="5681759" cy="4606474"/>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592" tIns="47294" rIns="94592" bIns="47294"/>
          <a:lstStyle/>
          <a:p>
            <a:endParaRPr lang="ja-JP" altLang="en-US" smtClean="0"/>
          </a:p>
        </p:txBody>
      </p:sp>
      <p:sp>
        <p:nvSpPr>
          <p:cNvPr id="247812" name="スライド番号プレースホルダ 3"/>
          <p:cNvSpPr txBox="1">
            <a:spLocks noGrp="1"/>
          </p:cNvSpPr>
          <p:nvPr/>
        </p:nvSpPr>
        <p:spPr bwMode="auto">
          <a:xfrm>
            <a:off x="4022443" y="9724602"/>
            <a:ext cx="3075203" cy="508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592" tIns="47294" rIns="94592" bIns="47294" anchor="b"/>
          <a:lstStyle>
            <a:lvl1pPr eaLnBrk="0" hangingPunct="0">
              <a:defRPr kumimoji="1" sz="2800">
                <a:solidFill>
                  <a:schemeClr val="tx2"/>
                </a:solidFill>
                <a:latin typeface="Arial" pitchFamily="34" charset="0"/>
                <a:ea typeface="ＭＳ Ｐゴシック" pitchFamily="50" charset="-128"/>
              </a:defRPr>
            </a:lvl1pPr>
            <a:lvl2pPr marL="749300" indent="-290513" eaLnBrk="0" hangingPunct="0">
              <a:defRPr kumimoji="1" sz="2800">
                <a:solidFill>
                  <a:schemeClr val="tx2"/>
                </a:solidFill>
                <a:latin typeface="Arial" pitchFamily="34" charset="0"/>
                <a:ea typeface="ＭＳ Ｐゴシック" pitchFamily="50" charset="-128"/>
              </a:defRPr>
            </a:lvl2pPr>
            <a:lvl3pPr marL="1152525" indent="-230188" eaLnBrk="0" hangingPunct="0">
              <a:defRPr kumimoji="1" sz="2800">
                <a:solidFill>
                  <a:schemeClr val="tx2"/>
                </a:solidFill>
                <a:latin typeface="Arial" pitchFamily="34" charset="0"/>
                <a:ea typeface="ＭＳ Ｐゴシック" pitchFamily="50" charset="-128"/>
              </a:defRPr>
            </a:lvl3pPr>
            <a:lvl4pPr marL="1614488" indent="-233363" eaLnBrk="0" hangingPunct="0">
              <a:defRPr kumimoji="1" sz="2800">
                <a:solidFill>
                  <a:schemeClr val="tx2"/>
                </a:solidFill>
                <a:latin typeface="Arial" pitchFamily="34" charset="0"/>
                <a:ea typeface="ＭＳ Ｐゴシック" pitchFamily="50" charset="-128"/>
              </a:defRPr>
            </a:lvl4pPr>
            <a:lvl5pPr marL="2074863" indent="-230188" eaLnBrk="0" hangingPunct="0">
              <a:defRPr kumimoji="1" sz="2800">
                <a:solidFill>
                  <a:schemeClr val="tx2"/>
                </a:solidFill>
                <a:latin typeface="Arial" pitchFamily="34" charset="0"/>
                <a:ea typeface="ＭＳ Ｐゴシック" pitchFamily="50" charset="-128"/>
              </a:defRPr>
            </a:lvl5pPr>
            <a:lvl6pPr marL="2532063" indent="-230188" eaLnBrk="0" fontAlgn="base" hangingPunct="0">
              <a:spcBef>
                <a:spcPct val="0"/>
              </a:spcBef>
              <a:spcAft>
                <a:spcPct val="0"/>
              </a:spcAft>
              <a:defRPr kumimoji="1" sz="2800">
                <a:solidFill>
                  <a:schemeClr val="tx2"/>
                </a:solidFill>
                <a:latin typeface="Arial" pitchFamily="34" charset="0"/>
                <a:ea typeface="ＭＳ Ｐゴシック" pitchFamily="50" charset="-128"/>
              </a:defRPr>
            </a:lvl6pPr>
            <a:lvl7pPr marL="2989263" indent="-230188" eaLnBrk="0" fontAlgn="base" hangingPunct="0">
              <a:spcBef>
                <a:spcPct val="0"/>
              </a:spcBef>
              <a:spcAft>
                <a:spcPct val="0"/>
              </a:spcAft>
              <a:defRPr kumimoji="1" sz="2800">
                <a:solidFill>
                  <a:schemeClr val="tx2"/>
                </a:solidFill>
                <a:latin typeface="Arial" pitchFamily="34" charset="0"/>
                <a:ea typeface="ＭＳ Ｐゴシック" pitchFamily="50" charset="-128"/>
              </a:defRPr>
            </a:lvl7pPr>
            <a:lvl8pPr marL="3446463" indent="-230188" eaLnBrk="0" fontAlgn="base" hangingPunct="0">
              <a:spcBef>
                <a:spcPct val="0"/>
              </a:spcBef>
              <a:spcAft>
                <a:spcPct val="0"/>
              </a:spcAft>
              <a:defRPr kumimoji="1" sz="2800">
                <a:solidFill>
                  <a:schemeClr val="tx2"/>
                </a:solidFill>
                <a:latin typeface="Arial" pitchFamily="34" charset="0"/>
                <a:ea typeface="ＭＳ Ｐゴシック" pitchFamily="50" charset="-128"/>
              </a:defRPr>
            </a:lvl8pPr>
            <a:lvl9pPr marL="3903663" indent="-230188" eaLnBrk="0" fontAlgn="base" hangingPunct="0">
              <a:spcBef>
                <a:spcPct val="0"/>
              </a:spcBef>
              <a:spcAft>
                <a:spcPct val="0"/>
              </a:spcAft>
              <a:defRPr kumimoji="1" sz="2800">
                <a:solidFill>
                  <a:schemeClr val="tx2"/>
                </a:solidFill>
                <a:latin typeface="Arial" pitchFamily="34" charset="0"/>
                <a:ea typeface="ＭＳ Ｐゴシック" pitchFamily="50" charset="-128"/>
              </a:defRPr>
            </a:lvl9pPr>
          </a:lstStyle>
          <a:p>
            <a:pPr algn="r" defTabSz="914321" eaLnBrk="1" hangingPunct="1"/>
            <a:fld id="{9835E86A-AC73-4342-BB7F-9E12624430BD}" type="slidenum">
              <a:rPr lang="ja-JP" altLang="en-US" sz="1300">
                <a:solidFill>
                  <a:prstClr val="black"/>
                </a:solidFill>
              </a:rPr>
              <a:pPr algn="r" defTabSz="914321" eaLnBrk="1" hangingPunct="1"/>
              <a:t>19</a:t>
            </a:fld>
            <a:endParaRPr lang="en-US" altLang="ja-JP" sz="1300">
              <a:solidFill>
                <a:prstClr val="black"/>
              </a:solidFill>
            </a:endParaRPr>
          </a:p>
        </p:txBody>
      </p:sp>
    </p:spTree>
    <p:extLst>
      <p:ext uri="{BB962C8B-B14F-4D97-AF65-F5344CB8AC3E}">
        <p14:creationId xmlns:p14="http://schemas.microsoft.com/office/powerpoint/2010/main" val="2957059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p:cNvSpPr>
            <a:spLocks noGrp="1" noRot="1" noChangeAspect="1" noChangeArrowheads="1" noTextEdit="1"/>
          </p:cNvSpPr>
          <p:nvPr>
            <p:ph type="sldImg"/>
          </p:nvPr>
        </p:nvSpPr>
        <p:spPr>
          <a:xfrm>
            <a:off x="993775" y="768350"/>
            <a:ext cx="5113338" cy="3835400"/>
          </a:xfrm>
          <a:ln/>
        </p:spPr>
      </p:sp>
      <p:sp>
        <p:nvSpPr>
          <p:cNvPr id="141315" name="Rectangle 3"/>
          <p:cNvSpPr>
            <a:spLocks noGrp="1" noChangeArrowheads="1"/>
          </p:cNvSpPr>
          <p:nvPr>
            <p:ph type="body" idx="1"/>
          </p:nvPr>
        </p:nvSpPr>
        <p:spPr>
          <a:xfrm>
            <a:off x="711087" y="4855271"/>
            <a:ext cx="5667195" cy="1044848"/>
          </a:xfrm>
          <a:noFill/>
          <a:ln>
            <a:solidFill>
              <a:schemeClr val="tx1"/>
            </a:solidFill>
          </a:ln>
        </p:spPr>
        <p:txBody>
          <a:bodyPr/>
          <a:lstStyle/>
          <a:p>
            <a:pPr eaLnBrk="1" hangingPunct="1"/>
            <a:endParaRPr lang="en-US" altLang="ja-JP" sz="1700" dirty="0">
              <a:ea typeface="ＭＳ ゴシック" pitchFamily="49" charset="-128"/>
            </a:endParaRPr>
          </a:p>
        </p:txBody>
      </p:sp>
    </p:spTree>
    <p:extLst>
      <p:ext uri="{BB962C8B-B14F-4D97-AF65-F5344CB8AC3E}">
        <p14:creationId xmlns:p14="http://schemas.microsoft.com/office/powerpoint/2010/main" val="20110271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38033" eaLnBrk="0" hangingPunct="0">
              <a:spcBef>
                <a:spcPct val="30000"/>
              </a:spcBef>
              <a:defRPr kumimoji="1" sz="1300">
                <a:solidFill>
                  <a:schemeClr val="tx1"/>
                </a:solidFill>
                <a:latin typeface="Calibri" pitchFamily="34" charset="0"/>
                <a:ea typeface="ＭＳ Ｐゴシック" pitchFamily="50" charset="-128"/>
              </a:defRPr>
            </a:lvl1pPr>
            <a:lvl2pPr marL="768825" indent="-295703" defTabSz="938033" eaLnBrk="0" hangingPunct="0">
              <a:spcBef>
                <a:spcPct val="30000"/>
              </a:spcBef>
              <a:defRPr kumimoji="1" sz="1300">
                <a:solidFill>
                  <a:schemeClr val="tx1"/>
                </a:solidFill>
                <a:latin typeface="Calibri" pitchFamily="34" charset="0"/>
                <a:ea typeface="ＭＳ Ｐゴシック" pitchFamily="50" charset="-128"/>
              </a:defRPr>
            </a:lvl2pPr>
            <a:lvl3pPr marL="1182807" indent="-236562" defTabSz="938033" eaLnBrk="0" hangingPunct="0">
              <a:spcBef>
                <a:spcPct val="30000"/>
              </a:spcBef>
              <a:defRPr kumimoji="1" sz="1300">
                <a:solidFill>
                  <a:schemeClr val="tx1"/>
                </a:solidFill>
                <a:latin typeface="Calibri" pitchFamily="34" charset="0"/>
                <a:ea typeface="ＭＳ Ｐゴシック" pitchFamily="50" charset="-128"/>
              </a:defRPr>
            </a:lvl3pPr>
            <a:lvl4pPr marL="1655931" indent="-236562" defTabSz="938033" eaLnBrk="0" hangingPunct="0">
              <a:spcBef>
                <a:spcPct val="30000"/>
              </a:spcBef>
              <a:defRPr kumimoji="1" sz="1300">
                <a:solidFill>
                  <a:schemeClr val="tx1"/>
                </a:solidFill>
                <a:latin typeface="Calibri" pitchFamily="34" charset="0"/>
                <a:ea typeface="ＭＳ Ｐゴシック" pitchFamily="50" charset="-128"/>
              </a:defRPr>
            </a:lvl4pPr>
            <a:lvl5pPr marL="2129055" indent="-236562" defTabSz="938033" eaLnBrk="0" hangingPunct="0">
              <a:spcBef>
                <a:spcPct val="30000"/>
              </a:spcBef>
              <a:defRPr kumimoji="1" sz="1300">
                <a:solidFill>
                  <a:schemeClr val="tx1"/>
                </a:solidFill>
                <a:latin typeface="Calibri" pitchFamily="34" charset="0"/>
                <a:ea typeface="ＭＳ Ｐゴシック" pitchFamily="50" charset="-128"/>
              </a:defRPr>
            </a:lvl5pPr>
            <a:lvl6pPr marL="2602178" indent="-236562" defTabSz="938033" eaLnBrk="0" fontAlgn="base" hangingPunct="0">
              <a:spcBef>
                <a:spcPct val="30000"/>
              </a:spcBef>
              <a:spcAft>
                <a:spcPct val="0"/>
              </a:spcAft>
              <a:defRPr kumimoji="1" sz="1300">
                <a:solidFill>
                  <a:schemeClr val="tx1"/>
                </a:solidFill>
                <a:latin typeface="Calibri" pitchFamily="34" charset="0"/>
                <a:ea typeface="ＭＳ Ｐゴシック" pitchFamily="50" charset="-128"/>
              </a:defRPr>
            </a:lvl6pPr>
            <a:lvl7pPr marL="3075301" indent="-236562" defTabSz="938033" eaLnBrk="0" fontAlgn="base" hangingPunct="0">
              <a:spcBef>
                <a:spcPct val="30000"/>
              </a:spcBef>
              <a:spcAft>
                <a:spcPct val="0"/>
              </a:spcAft>
              <a:defRPr kumimoji="1" sz="1300">
                <a:solidFill>
                  <a:schemeClr val="tx1"/>
                </a:solidFill>
                <a:latin typeface="Calibri" pitchFamily="34" charset="0"/>
                <a:ea typeface="ＭＳ Ｐゴシック" pitchFamily="50" charset="-128"/>
              </a:defRPr>
            </a:lvl7pPr>
            <a:lvl8pPr marL="3548424" indent="-236562" defTabSz="938033" eaLnBrk="0" fontAlgn="base" hangingPunct="0">
              <a:spcBef>
                <a:spcPct val="30000"/>
              </a:spcBef>
              <a:spcAft>
                <a:spcPct val="0"/>
              </a:spcAft>
              <a:defRPr kumimoji="1" sz="1300">
                <a:solidFill>
                  <a:schemeClr val="tx1"/>
                </a:solidFill>
                <a:latin typeface="Calibri" pitchFamily="34" charset="0"/>
                <a:ea typeface="ＭＳ Ｐゴシック" pitchFamily="50" charset="-128"/>
              </a:defRPr>
            </a:lvl8pPr>
            <a:lvl9pPr marL="4021547" indent="-236562" defTabSz="938033" eaLnBrk="0" fontAlgn="base" hangingPunct="0">
              <a:spcBef>
                <a:spcPct val="30000"/>
              </a:spcBef>
              <a:spcAft>
                <a:spcPct val="0"/>
              </a:spcAft>
              <a:defRPr kumimoji="1" sz="13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21</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993775" y="768350"/>
            <a:ext cx="5114925" cy="3835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ja-JP" altLang="en-US" sz="1700">
                <a:latin typeface="Lucida Grande" pitchFamily="80" charset="0"/>
                <a:ea typeface="ヒラギノ角ゴ Pro W3" pitchFamily="80" charset="-128"/>
                <a:sym typeface="Lucida Grande" pitchFamily="80" charset="0"/>
              </a:rPr>
              <a:t>自立支援とは自己決定を支援することであると先程お話した。</a:t>
            </a:r>
          </a:p>
          <a:p>
            <a:pPr eaLnBrk="1" hangingPunct="1"/>
            <a:r>
              <a:rPr lang="en-US" altLang="ja-JP" sz="1700">
                <a:latin typeface="Lucida Grande" pitchFamily="80" charset="0"/>
                <a:ea typeface="ヒラギノ角ゴ Pro W3" pitchFamily="80" charset="-128"/>
                <a:sym typeface="Lucida Grande" pitchFamily="80" charset="0"/>
              </a:rPr>
              <a:t>&lt;</a:t>
            </a:r>
            <a:r>
              <a:rPr lang="ja-JP" altLang="en-US" sz="1700">
                <a:latin typeface="Lucida Grande" pitchFamily="80" charset="0"/>
                <a:ea typeface="ヒラギノ角ゴ Pro W3" pitchFamily="80" charset="-128"/>
                <a:sym typeface="Lucida Grande" pitchFamily="80" charset="0"/>
              </a:rPr>
              <a:t>スライドを読む</a:t>
            </a:r>
            <a:r>
              <a:rPr lang="en-US" altLang="ja-JP" sz="1700">
                <a:latin typeface="Lucida Grande" pitchFamily="80" charset="0"/>
                <a:ea typeface="ヒラギノ角ゴ Pro W3" pitchFamily="80" charset="-128"/>
                <a:sym typeface="Lucida Grande" pitchFamily="80" charset="0"/>
              </a:rPr>
              <a:t>&gt;</a:t>
            </a:r>
          </a:p>
          <a:p>
            <a:pPr eaLnBrk="1" hangingPunct="1"/>
            <a:r>
              <a:rPr lang="ja-JP" altLang="en-US" sz="1700">
                <a:latin typeface="Lucida Grande" pitchFamily="80" charset="0"/>
                <a:ea typeface="ヒラギノ角ゴ Pro W3" pitchFamily="80" charset="-128"/>
                <a:sym typeface="Lucida Grande" pitchFamily="80" charset="0"/>
              </a:rPr>
              <a:t>質の高い個別支援計画作成のために、新たな事業所内のシステムが必要で</a:t>
            </a:r>
          </a:p>
          <a:p>
            <a:pPr eaLnBrk="1" hangingPunct="1"/>
            <a:r>
              <a:rPr lang="ja-JP" altLang="en-US" sz="1700">
                <a:latin typeface="Lucida Grande" pitchFamily="80" charset="0"/>
                <a:ea typeface="ヒラギノ角ゴ Pro W3" pitchFamily="80" charset="-128"/>
                <a:sym typeface="Lucida Grande" pitchFamily="80" charset="0"/>
              </a:rPr>
              <a:t>それをサービス管理責任者が管理し、自己決定・自己選択の環境を</a:t>
            </a:r>
          </a:p>
          <a:p>
            <a:pPr eaLnBrk="1" hangingPunct="1"/>
            <a:r>
              <a:rPr lang="ja-JP" altLang="en-US" sz="1700">
                <a:latin typeface="Lucida Grande" pitchFamily="80" charset="0"/>
                <a:ea typeface="ヒラギノ角ゴ Pro W3" pitchFamily="80" charset="-128"/>
                <a:sym typeface="Lucida Grande" pitchFamily="80" charset="0"/>
              </a:rPr>
              <a:t>作り出すようにするのがサビ管です。</a:t>
            </a:r>
          </a:p>
        </p:txBody>
      </p:sp>
    </p:spTree>
    <p:extLst>
      <p:ext uri="{BB962C8B-B14F-4D97-AF65-F5344CB8AC3E}">
        <p14:creationId xmlns:p14="http://schemas.microsoft.com/office/powerpoint/2010/main" val="15139694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スライド イメージ プレースホルダ 1"/>
          <p:cNvSpPr>
            <a:spLocks noGrp="1" noRot="1" noChangeAspect="1" noTextEdit="1"/>
          </p:cNvSpPr>
          <p:nvPr>
            <p:ph type="sldImg"/>
          </p:nvPr>
        </p:nvSpPr>
        <p:spPr bwMode="auto">
          <a:xfrm>
            <a:off x="996950" y="769938"/>
            <a:ext cx="5110163" cy="38322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6595" name="ノート プレースホルダ 2"/>
          <p:cNvSpPr>
            <a:spLocks noGrp="1"/>
          </p:cNvSpPr>
          <p:nvPr>
            <p:ph type="body" idx="1"/>
          </p:nvPr>
        </p:nvSpPr>
        <p:spPr bwMode="auto">
          <a:xfrm>
            <a:off x="709931" y="4861444"/>
            <a:ext cx="5679440" cy="4603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3772" tIns="46886" rIns="93772" bIns="46886" numCol="1" anchor="t" anchorCtr="0" compatLnSpc="1">
            <a:prstTxWarp prst="textNoShape">
              <a:avLst/>
            </a:prstTxWarp>
          </a:bodyPr>
          <a:lstStyle/>
          <a:p>
            <a:pPr eaLnBrk="1" hangingPunct="1"/>
            <a:endParaRPr lang="ja-JP" altLang="en-US" smtClean="0">
              <a:latin typeface="Arial" pitchFamily="34" charset="0"/>
            </a:endParaRPr>
          </a:p>
        </p:txBody>
      </p:sp>
      <p:sp>
        <p:nvSpPr>
          <p:cNvPr id="366596" name="スライド番号プレースホルダ 3"/>
          <p:cNvSpPr txBox="1">
            <a:spLocks noGrp="1"/>
          </p:cNvSpPr>
          <p:nvPr/>
        </p:nvSpPr>
        <p:spPr bwMode="auto">
          <a:xfrm>
            <a:off x="4022937" y="9721107"/>
            <a:ext cx="3074721" cy="511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772" tIns="46886" rIns="93772" bIns="46886" anchor="b"/>
          <a:lstStyle>
            <a:lvl1pPr defTabSz="906463" eaLnBrk="0" hangingPunct="0">
              <a:spcBef>
                <a:spcPct val="30000"/>
              </a:spcBef>
              <a:defRPr kumimoji="1" sz="1200">
                <a:solidFill>
                  <a:schemeClr val="tx1"/>
                </a:solidFill>
                <a:latin typeface="Calibri" pitchFamily="34" charset="0"/>
                <a:ea typeface="ＭＳ Ｐゴシック" pitchFamily="50" charset="-128"/>
              </a:defRPr>
            </a:lvl1pPr>
            <a:lvl2pPr marL="742950" indent="-285750" defTabSz="906463" eaLnBrk="0" hangingPunct="0">
              <a:spcBef>
                <a:spcPct val="30000"/>
              </a:spcBef>
              <a:defRPr kumimoji="1" sz="1200">
                <a:solidFill>
                  <a:schemeClr val="tx1"/>
                </a:solidFill>
                <a:latin typeface="Calibri" pitchFamily="34" charset="0"/>
                <a:ea typeface="ＭＳ Ｐゴシック" pitchFamily="50" charset="-128"/>
              </a:defRPr>
            </a:lvl2pPr>
            <a:lvl3pPr marL="1143000" indent="-228600" defTabSz="906463" eaLnBrk="0" hangingPunct="0">
              <a:spcBef>
                <a:spcPct val="30000"/>
              </a:spcBef>
              <a:defRPr kumimoji="1" sz="1200">
                <a:solidFill>
                  <a:schemeClr val="tx1"/>
                </a:solidFill>
                <a:latin typeface="Calibri" pitchFamily="34" charset="0"/>
                <a:ea typeface="ＭＳ Ｐゴシック" pitchFamily="50" charset="-128"/>
              </a:defRPr>
            </a:lvl3pPr>
            <a:lvl4pPr marL="1600200" indent="-228600" defTabSz="906463" eaLnBrk="0" hangingPunct="0">
              <a:spcBef>
                <a:spcPct val="30000"/>
              </a:spcBef>
              <a:defRPr kumimoji="1" sz="1200">
                <a:solidFill>
                  <a:schemeClr val="tx1"/>
                </a:solidFill>
                <a:latin typeface="Calibri" pitchFamily="34" charset="0"/>
                <a:ea typeface="ＭＳ Ｐゴシック" pitchFamily="50" charset="-128"/>
              </a:defRPr>
            </a:lvl4pPr>
            <a:lvl5pPr marL="2057400" indent="-228600" defTabSz="906463" eaLnBrk="0" hangingPunct="0">
              <a:spcBef>
                <a:spcPct val="30000"/>
              </a:spcBef>
              <a:defRPr kumimoji="1" sz="1200">
                <a:solidFill>
                  <a:schemeClr val="tx1"/>
                </a:solidFill>
                <a:latin typeface="Calibri" pitchFamily="34" charset="0"/>
                <a:ea typeface="ＭＳ Ｐゴシック" pitchFamily="50" charset="-128"/>
              </a:defRPr>
            </a:lvl5pPr>
            <a:lvl6pPr marL="2514600" indent="-228600" defTabSz="90646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971800" indent="-228600" defTabSz="90646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429000" indent="-228600" defTabSz="90646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886200" indent="-228600" defTabSz="90646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algn="r" defTabSz="906385" eaLnBrk="1" hangingPunct="1">
              <a:spcBef>
                <a:spcPct val="0"/>
              </a:spcBef>
            </a:pPr>
            <a:fld id="{4CBB5320-17D9-4684-A5D8-52A0C7E8BED9}" type="slidenum">
              <a:rPr lang="ja-JP" altLang="en-US">
                <a:solidFill>
                  <a:srgbClr val="000000"/>
                </a:solidFill>
                <a:latin typeface="Arial" pitchFamily="34" charset="0"/>
                <a:ea typeface="HGP明朝E" pitchFamily="18" charset="-128"/>
              </a:rPr>
              <a:pPr algn="r" defTabSz="906385" eaLnBrk="1" hangingPunct="1">
                <a:spcBef>
                  <a:spcPct val="0"/>
                </a:spcBef>
              </a:pPr>
              <a:t>22</a:t>
            </a:fld>
            <a:endParaRPr lang="en-US" altLang="ja-JP">
              <a:solidFill>
                <a:srgbClr val="000000"/>
              </a:solidFill>
              <a:latin typeface="Arial" pitchFamily="34" charset="0"/>
              <a:ea typeface="HGP明朝E" pitchFamily="18" charset="-128"/>
            </a:endParaRPr>
          </a:p>
        </p:txBody>
      </p:sp>
    </p:spTree>
    <p:extLst>
      <p:ext uri="{BB962C8B-B14F-4D97-AF65-F5344CB8AC3E}">
        <p14:creationId xmlns:p14="http://schemas.microsoft.com/office/powerpoint/2010/main" val="169716098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a:xfrm>
            <a:off x="993775" y="768350"/>
            <a:ext cx="5114925" cy="3835400"/>
          </a:xfrm>
          <a:ln/>
        </p:spPr>
      </p:sp>
      <p:sp>
        <p:nvSpPr>
          <p:cNvPr id="1525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smtClean="0"/>
          </a:p>
        </p:txBody>
      </p:sp>
    </p:spTree>
    <p:extLst>
      <p:ext uri="{BB962C8B-B14F-4D97-AF65-F5344CB8AC3E}">
        <p14:creationId xmlns:p14="http://schemas.microsoft.com/office/powerpoint/2010/main" val="203051987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スライド イメージ プレースホルダ 1"/>
          <p:cNvSpPr>
            <a:spLocks noGrp="1" noRot="1" noChangeAspect="1" noTextEdit="1"/>
          </p:cNvSpPr>
          <p:nvPr>
            <p:ph type="sldImg"/>
          </p:nvPr>
        </p:nvSpPr>
        <p:spPr>
          <a:xfrm>
            <a:off x="992188" y="766763"/>
            <a:ext cx="5116512" cy="3836987"/>
          </a:xfrm>
          <a:ln/>
        </p:spPr>
      </p:sp>
      <p:sp>
        <p:nvSpPr>
          <p:cNvPr id="139267" name="ノート プレースホルダ 2"/>
          <p:cNvSpPr>
            <a:spLocks noGrp="1"/>
          </p:cNvSpPr>
          <p:nvPr>
            <p:ph type="body" idx="1"/>
          </p:nvPr>
        </p:nvSpPr>
        <p:spPr>
          <a:xfrm>
            <a:off x="708607" y="4861484"/>
            <a:ext cx="5682089" cy="4606474"/>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02" tIns="47301" rIns="94602" bIns="47301"/>
          <a:lstStyle/>
          <a:p>
            <a:endParaRPr lang="ja-JP" altLang="en-US" smtClean="0"/>
          </a:p>
        </p:txBody>
      </p:sp>
      <p:sp>
        <p:nvSpPr>
          <p:cNvPr id="139268" name="スライド番号プレースホルダ 3"/>
          <p:cNvSpPr txBox="1">
            <a:spLocks noGrp="1"/>
          </p:cNvSpPr>
          <p:nvPr/>
        </p:nvSpPr>
        <p:spPr bwMode="auto">
          <a:xfrm>
            <a:off x="4021505" y="9722965"/>
            <a:ext cx="3076142" cy="510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02" tIns="47301" rIns="94602" bIns="47301" anchor="b"/>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algn="r" defTabSz="914321" eaLnBrk="1" hangingPunct="1"/>
            <a:fld id="{B1260D66-D639-410B-B066-20D429E93972}" type="slidenum">
              <a:rPr lang="en-US" altLang="ja-JP" sz="1300">
                <a:solidFill>
                  <a:srgbClr val="000000"/>
                </a:solidFill>
              </a:rPr>
              <a:pPr algn="r" defTabSz="914321" eaLnBrk="1" hangingPunct="1"/>
              <a:t>27</a:t>
            </a:fld>
            <a:endParaRPr lang="en-US" altLang="ja-JP" sz="1300">
              <a:solidFill>
                <a:srgbClr val="000000"/>
              </a:solidFill>
            </a:endParaRPr>
          </a:p>
        </p:txBody>
      </p:sp>
    </p:spTree>
    <p:extLst>
      <p:ext uri="{BB962C8B-B14F-4D97-AF65-F5344CB8AC3E}">
        <p14:creationId xmlns:p14="http://schemas.microsoft.com/office/powerpoint/2010/main" val="37677806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p:cNvSpPr>
            <a:spLocks noGrp="1" noRot="1" noChangeAspect="1" noChangeArrowheads="1" noTextEdit="1"/>
          </p:cNvSpPr>
          <p:nvPr>
            <p:ph type="sldImg"/>
          </p:nvPr>
        </p:nvSpPr>
        <p:spPr>
          <a:xfrm>
            <a:off x="993775" y="768350"/>
            <a:ext cx="5113338" cy="3835400"/>
          </a:xfrm>
          <a:ln/>
        </p:spPr>
      </p:sp>
      <p:sp>
        <p:nvSpPr>
          <p:cNvPr id="141315" name="Rectangle 3"/>
          <p:cNvSpPr>
            <a:spLocks noGrp="1" noChangeArrowheads="1"/>
          </p:cNvSpPr>
          <p:nvPr>
            <p:ph type="body" idx="1"/>
          </p:nvPr>
        </p:nvSpPr>
        <p:spPr>
          <a:xfrm>
            <a:off x="711087" y="4855271"/>
            <a:ext cx="5667195" cy="1044848"/>
          </a:xfrm>
          <a:noFill/>
          <a:ln>
            <a:solidFill>
              <a:schemeClr val="tx1"/>
            </a:solidFill>
          </a:ln>
        </p:spPr>
        <p:txBody>
          <a:bodyPr/>
          <a:lstStyle/>
          <a:p>
            <a:pPr eaLnBrk="1" hangingPunct="1"/>
            <a:endParaRPr lang="en-US" altLang="ja-JP" sz="1700" dirty="0">
              <a:ea typeface="ＭＳ ゴシック" pitchFamily="49" charset="-128"/>
            </a:endParaRPr>
          </a:p>
        </p:txBody>
      </p:sp>
    </p:spTree>
    <p:extLst>
      <p:ext uri="{BB962C8B-B14F-4D97-AF65-F5344CB8AC3E}">
        <p14:creationId xmlns:p14="http://schemas.microsoft.com/office/powerpoint/2010/main" val="360263078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スライド イメージ プレースホルダ 1"/>
          <p:cNvSpPr>
            <a:spLocks noGrp="1" noRot="1" noChangeAspect="1" noTextEdit="1"/>
          </p:cNvSpPr>
          <p:nvPr>
            <p:ph type="sldImg"/>
          </p:nvPr>
        </p:nvSpPr>
        <p:spPr>
          <a:xfrm>
            <a:off x="995363" y="768350"/>
            <a:ext cx="5116512" cy="3836988"/>
          </a:xfrm>
          <a:ln/>
        </p:spPr>
      </p:sp>
      <p:sp>
        <p:nvSpPr>
          <p:cNvPr id="7171" name="ノート プレースホルダ 2"/>
          <p:cNvSpPr>
            <a:spLocks noGrp="1"/>
          </p:cNvSpPr>
          <p:nvPr>
            <p:ph type="body" idx="1"/>
          </p:nvPr>
        </p:nvSpPr>
        <p:spPr>
          <a:xfrm>
            <a:off x="709430" y="4861236"/>
            <a:ext cx="5680444" cy="460434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70" tIns="47686" rIns="95370" bIns="47686"/>
          <a:lstStyle/>
          <a:p>
            <a:r>
              <a:rPr lang="ja-JP" altLang="en-US" smtClean="0"/>
              <a:t>○手元に資料が別刷りであります。</a:t>
            </a:r>
          </a:p>
        </p:txBody>
      </p:sp>
      <p:sp>
        <p:nvSpPr>
          <p:cNvPr id="7172" name="スライド番号プレースホルダ 3"/>
          <p:cNvSpPr txBox="1">
            <a:spLocks noGrp="1"/>
          </p:cNvSpPr>
          <p:nvPr/>
        </p:nvSpPr>
        <p:spPr bwMode="auto">
          <a:xfrm>
            <a:off x="4022324" y="9719177"/>
            <a:ext cx="3075303" cy="513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70" tIns="47686" rIns="95370" bIns="47686" anchor="b"/>
          <a:lstStyle>
            <a:lvl1pPr algn="l" defTabSz="922338" eaLnBrk="0" hangingPunct="0">
              <a:spcBef>
                <a:spcPct val="30000"/>
              </a:spcBef>
              <a:defRPr kumimoji="1" sz="1200">
                <a:solidFill>
                  <a:schemeClr val="tx1"/>
                </a:solidFill>
                <a:latin typeface="Arial" pitchFamily="34" charset="0"/>
                <a:ea typeface="ＭＳ Ｐ明朝" pitchFamily="18" charset="-128"/>
              </a:defRPr>
            </a:lvl1pPr>
            <a:lvl2pPr marL="742950" indent="-285750" algn="l" defTabSz="922338" eaLnBrk="0" hangingPunct="0">
              <a:spcBef>
                <a:spcPct val="30000"/>
              </a:spcBef>
              <a:defRPr kumimoji="1" sz="1200">
                <a:solidFill>
                  <a:schemeClr val="tx1"/>
                </a:solidFill>
                <a:latin typeface="Arial" pitchFamily="34" charset="0"/>
                <a:ea typeface="ＭＳ Ｐ明朝" pitchFamily="18" charset="-128"/>
              </a:defRPr>
            </a:lvl2pPr>
            <a:lvl3pPr marL="1143000" indent="-228600" algn="l" defTabSz="922338" eaLnBrk="0" hangingPunct="0">
              <a:spcBef>
                <a:spcPct val="30000"/>
              </a:spcBef>
              <a:defRPr kumimoji="1" sz="1200">
                <a:solidFill>
                  <a:schemeClr val="tx1"/>
                </a:solidFill>
                <a:latin typeface="Arial" pitchFamily="34" charset="0"/>
                <a:ea typeface="ＭＳ Ｐ明朝" pitchFamily="18" charset="-128"/>
              </a:defRPr>
            </a:lvl3pPr>
            <a:lvl4pPr marL="1600200" indent="-228600" algn="l" defTabSz="922338" eaLnBrk="0" hangingPunct="0">
              <a:spcBef>
                <a:spcPct val="30000"/>
              </a:spcBef>
              <a:defRPr kumimoji="1" sz="1200">
                <a:solidFill>
                  <a:schemeClr val="tx1"/>
                </a:solidFill>
                <a:latin typeface="Arial" pitchFamily="34" charset="0"/>
                <a:ea typeface="ＭＳ Ｐ明朝" pitchFamily="18" charset="-128"/>
              </a:defRPr>
            </a:lvl4pPr>
            <a:lvl5pPr marL="2057400" indent="-228600" algn="l" defTabSz="922338" eaLnBrk="0" hangingPunct="0">
              <a:spcBef>
                <a:spcPct val="30000"/>
              </a:spcBef>
              <a:defRPr kumimoji="1" sz="1200">
                <a:solidFill>
                  <a:schemeClr val="tx1"/>
                </a:solidFill>
                <a:latin typeface="Arial" pitchFamily="34" charset="0"/>
                <a:ea typeface="ＭＳ Ｐ明朝" pitchFamily="18" charset="-128"/>
              </a:defRPr>
            </a:lvl5pPr>
            <a:lvl6pPr marL="2514600" indent="-228600" defTabSz="922338" eaLnBrk="0" fontAlgn="base" hangingPunct="0">
              <a:spcBef>
                <a:spcPct val="30000"/>
              </a:spcBef>
              <a:spcAft>
                <a:spcPct val="0"/>
              </a:spcAft>
              <a:defRPr kumimoji="1" sz="1200">
                <a:solidFill>
                  <a:schemeClr val="tx1"/>
                </a:solidFill>
                <a:latin typeface="Arial" pitchFamily="34" charset="0"/>
                <a:ea typeface="ＭＳ Ｐ明朝" pitchFamily="18" charset="-128"/>
              </a:defRPr>
            </a:lvl6pPr>
            <a:lvl7pPr marL="2971800" indent="-228600" defTabSz="922338" eaLnBrk="0" fontAlgn="base" hangingPunct="0">
              <a:spcBef>
                <a:spcPct val="30000"/>
              </a:spcBef>
              <a:spcAft>
                <a:spcPct val="0"/>
              </a:spcAft>
              <a:defRPr kumimoji="1" sz="1200">
                <a:solidFill>
                  <a:schemeClr val="tx1"/>
                </a:solidFill>
                <a:latin typeface="Arial" pitchFamily="34" charset="0"/>
                <a:ea typeface="ＭＳ Ｐ明朝" pitchFamily="18" charset="-128"/>
              </a:defRPr>
            </a:lvl7pPr>
            <a:lvl8pPr marL="3429000" indent="-228600" defTabSz="922338" eaLnBrk="0" fontAlgn="base" hangingPunct="0">
              <a:spcBef>
                <a:spcPct val="30000"/>
              </a:spcBef>
              <a:spcAft>
                <a:spcPct val="0"/>
              </a:spcAft>
              <a:defRPr kumimoji="1" sz="1200">
                <a:solidFill>
                  <a:schemeClr val="tx1"/>
                </a:solidFill>
                <a:latin typeface="Arial" pitchFamily="34" charset="0"/>
                <a:ea typeface="ＭＳ Ｐ明朝" pitchFamily="18" charset="-128"/>
              </a:defRPr>
            </a:lvl8pPr>
            <a:lvl9pPr marL="3886200" indent="-228600" defTabSz="922338" eaLnBrk="0" fontAlgn="base" hangingPunct="0">
              <a:spcBef>
                <a:spcPct val="30000"/>
              </a:spcBef>
              <a:spcAft>
                <a:spcPct val="0"/>
              </a:spcAft>
              <a:defRPr kumimoji="1" sz="1200">
                <a:solidFill>
                  <a:schemeClr val="tx1"/>
                </a:solidFill>
                <a:latin typeface="Arial" pitchFamily="34" charset="0"/>
                <a:ea typeface="ＭＳ Ｐ明朝" pitchFamily="18" charset="-128"/>
              </a:defRPr>
            </a:lvl9pPr>
          </a:lstStyle>
          <a:p>
            <a:pPr algn="r" defTabSz="922258" eaLnBrk="1" hangingPunct="1">
              <a:spcBef>
                <a:spcPct val="0"/>
              </a:spcBef>
            </a:pPr>
            <a:fld id="{0EDCE242-69DE-4C5D-9F03-32E16869CA64}" type="slidenum">
              <a:rPr lang="ja-JP" altLang="en-US">
                <a:solidFill>
                  <a:prstClr val="black"/>
                </a:solidFill>
                <a:ea typeface="ＭＳ Ｐゴシック" pitchFamily="50" charset="-128"/>
              </a:rPr>
              <a:pPr algn="r" defTabSz="922258" eaLnBrk="1" hangingPunct="1">
                <a:spcBef>
                  <a:spcPct val="0"/>
                </a:spcBef>
              </a:pPr>
              <a:t>35</a:t>
            </a:fld>
            <a:endParaRPr lang="en-US" altLang="ja-JP">
              <a:solidFill>
                <a:prstClr val="black"/>
              </a:solidFill>
              <a:ea typeface="ＭＳ Ｐゴシック" pitchFamily="50" charset="-128"/>
            </a:endParaRPr>
          </a:p>
        </p:txBody>
      </p:sp>
    </p:spTree>
    <p:extLst>
      <p:ext uri="{BB962C8B-B14F-4D97-AF65-F5344CB8AC3E}">
        <p14:creationId xmlns:p14="http://schemas.microsoft.com/office/powerpoint/2010/main" val="117984388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スライド イメージ プレースホルダ 1"/>
          <p:cNvSpPr>
            <a:spLocks noGrp="1" noRot="1" noChangeAspect="1" noTextEdit="1"/>
          </p:cNvSpPr>
          <p:nvPr>
            <p:ph type="sldImg"/>
          </p:nvPr>
        </p:nvSpPr>
        <p:spPr>
          <a:xfrm>
            <a:off x="992188" y="766763"/>
            <a:ext cx="5116512" cy="3836987"/>
          </a:xfrm>
          <a:ln/>
        </p:spPr>
      </p:sp>
      <p:sp>
        <p:nvSpPr>
          <p:cNvPr id="143363" name="ノート プレースホルダ 2"/>
          <p:cNvSpPr>
            <a:spLocks noGrp="1"/>
          </p:cNvSpPr>
          <p:nvPr>
            <p:ph type="body" idx="1"/>
          </p:nvPr>
        </p:nvSpPr>
        <p:spPr>
          <a:xfrm>
            <a:off x="708607" y="4861484"/>
            <a:ext cx="5682089" cy="4606474"/>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02" tIns="47301" rIns="94602" bIns="47301"/>
          <a:lstStyle/>
          <a:p>
            <a:endParaRPr lang="ja-JP" altLang="en-US" smtClean="0"/>
          </a:p>
        </p:txBody>
      </p:sp>
      <p:sp>
        <p:nvSpPr>
          <p:cNvPr id="143364" name="スライド番号プレースホルダ 3"/>
          <p:cNvSpPr txBox="1">
            <a:spLocks noGrp="1"/>
          </p:cNvSpPr>
          <p:nvPr/>
        </p:nvSpPr>
        <p:spPr bwMode="auto">
          <a:xfrm>
            <a:off x="4021505" y="9722965"/>
            <a:ext cx="3076142" cy="510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02" tIns="47301" rIns="94602" bIns="47301" anchor="b"/>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algn="r" defTabSz="914321" eaLnBrk="1" hangingPunct="1"/>
            <a:fld id="{2B5D6571-FC53-4CE7-81DF-48B9D729E38C}" type="slidenum">
              <a:rPr lang="ja-JP" altLang="en-US" sz="1300">
                <a:solidFill>
                  <a:srgbClr val="000000"/>
                </a:solidFill>
              </a:rPr>
              <a:pPr algn="r" defTabSz="914321" eaLnBrk="1" hangingPunct="1"/>
              <a:t>37</a:t>
            </a:fld>
            <a:endParaRPr lang="en-US" altLang="ja-JP" sz="1300">
              <a:solidFill>
                <a:srgbClr val="000000"/>
              </a:solidFill>
            </a:endParaRPr>
          </a:p>
        </p:txBody>
      </p:sp>
    </p:spTree>
    <p:extLst>
      <p:ext uri="{BB962C8B-B14F-4D97-AF65-F5344CB8AC3E}">
        <p14:creationId xmlns:p14="http://schemas.microsoft.com/office/powerpoint/2010/main" val="16347514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p:cNvSpPr>
            <a:spLocks noGrp="1" noRot="1" noChangeAspect="1" noChangeArrowheads="1" noTextEdit="1"/>
          </p:cNvSpPr>
          <p:nvPr>
            <p:ph type="sldImg"/>
          </p:nvPr>
        </p:nvSpPr>
        <p:spPr>
          <a:xfrm>
            <a:off x="993775" y="768350"/>
            <a:ext cx="5113338" cy="3835400"/>
          </a:xfrm>
          <a:ln/>
        </p:spPr>
      </p:sp>
      <p:sp>
        <p:nvSpPr>
          <p:cNvPr id="141315" name="Rectangle 3"/>
          <p:cNvSpPr>
            <a:spLocks noGrp="1" noChangeArrowheads="1"/>
          </p:cNvSpPr>
          <p:nvPr>
            <p:ph type="body" idx="1"/>
          </p:nvPr>
        </p:nvSpPr>
        <p:spPr>
          <a:xfrm>
            <a:off x="711087" y="4855271"/>
            <a:ext cx="5667195" cy="1044848"/>
          </a:xfrm>
          <a:noFill/>
          <a:ln>
            <a:solidFill>
              <a:schemeClr val="tx1"/>
            </a:solidFill>
          </a:ln>
        </p:spPr>
        <p:txBody>
          <a:bodyPr/>
          <a:lstStyle/>
          <a:p>
            <a:pPr eaLnBrk="1" hangingPunct="1"/>
            <a:endParaRPr lang="en-US" altLang="ja-JP" sz="1700" dirty="0">
              <a:ea typeface="ＭＳ ゴシック" pitchFamily="49" charset="-128"/>
            </a:endParaRPr>
          </a:p>
        </p:txBody>
      </p:sp>
    </p:spTree>
    <p:extLst>
      <p:ext uri="{BB962C8B-B14F-4D97-AF65-F5344CB8AC3E}">
        <p14:creationId xmlns:p14="http://schemas.microsoft.com/office/powerpoint/2010/main" val="138268261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65973" eaLnBrk="0" hangingPunct="0">
              <a:spcBef>
                <a:spcPct val="30000"/>
              </a:spcBef>
              <a:defRPr kumimoji="1" sz="1200">
                <a:solidFill>
                  <a:schemeClr val="tx1"/>
                </a:solidFill>
                <a:latin typeface="Calibri" pitchFamily="34" charset="0"/>
                <a:ea typeface="ＭＳ Ｐゴシック" pitchFamily="50" charset="-128"/>
              </a:defRPr>
            </a:lvl1pPr>
            <a:lvl2pPr marL="709763" indent="-272987" defTabSz="865973" eaLnBrk="0" hangingPunct="0">
              <a:spcBef>
                <a:spcPct val="30000"/>
              </a:spcBef>
              <a:defRPr kumimoji="1" sz="1200">
                <a:solidFill>
                  <a:schemeClr val="tx1"/>
                </a:solidFill>
                <a:latin typeface="Calibri" pitchFamily="34" charset="0"/>
                <a:ea typeface="ＭＳ Ｐゴシック" pitchFamily="50" charset="-128"/>
              </a:defRPr>
            </a:lvl2pPr>
            <a:lvl3pPr marL="1091944" indent="-218389" defTabSz="865973" eaLnBrk="0" hangingPunct="0">
              <a:spcBef>
                <a:spcPct val="30000"/>
              </a:spcBef>
              <a:defRPr kumimoji="1" sz="1200">
                <a:solidFill>
                  <a:schemeClr val="tx1"/>
                </a:solidFill>
                <a:latin typeface="Calibri" pitchFamily="34" charset="0"/>
                <a:ea typeface="ＭＳ Ｐゴシック" pitchFamily="50" charset="-128"/>
              </a:defRPr>
            </a:lvl3pPr>
            <a:lvl4pPr marL="1528722" indent="-218389" defTabSz="865973" eaLnBrk="0" hangingPunct="0">
              <a:spcBef>
                <a:spcPct val="30000"/>
              </a:spcBef>
              <a:defRPr kumimoji="1" sz="1200">
                <a:solidFill>
                  <a:schemeClr val="tx1"/>
                </a:solidFill>
                <a:latin typeface="Calibri" pitchFamily="34" charset="0"/>
                <a:ea typeface="ＭＳ Ｐゴシック" pitchFamily="50" charset="-128"/>
              </a:defRPr>
            </a:lvl4pPr>
            <a:lvl5pPr marL="1965501" indent="-218389" defTabSz="865973" eaLnBrk="0" hangingPunct="0">
              <a:spcBef>
                <a:spcPct val="30000"/>
              </a:spcBef>
              <a:defRPr kumimoji="1" sz="1200">
                <a:solidFill>
                  <a:schemeClr val="tx1"/>
                </a:solidFill>
                <a:latin typeface="Calibri" pitchFamily="34" charset="0"/>
                <a:ea typeface="ＭＳ Ｐゴシック" pitchFamily="50" charset="-128"/>
              </a:defRPr>
            </a:lvl5pPr>
            <a:lvl6pPr marL="2402278"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839056"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275834"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712611"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45</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1146175" y="685800"/>
            <a:ext cx="4568825" cy="3427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ja-JP" altLang="en-US" sz="1600" dirty="0">
              <a:latin typeface="Lucida Grande" pitchFamily="80" charset="0"/>
              <a:ea typeface="ヒラギノ角ゴ Pro W3" pitchFamily="80" charset="-128"/>
              <a:sym typeface="Lucida Grande" pitchFamily="80" charset="0"/>
            </a:endParaRPr>
          </a:p>
        </p:txBody>
      </p:sp>
    </p:spTree>
    <p:extLst>
      <p:ext uri="{BB962C8B-B14F-4D97-AF65-F5344CB8AC3E}">
        <p14:creationId xmlns:p14="http://schemas.microsoft.com/office/powerpoint/2010/main" val="423944441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スライド イメージ プレースホルダ 1"/>
          <p:cNvSpPr>
            <a:spLocks noGrp="1" noRot="1" noChangeAspect="1" noTextEdit="1"/>
          </p:cNvSpPr>
          <p:nvPr>
            <p:ph type="sldImg"/>
          </p:nvPr>
        </p:nvSpPr>
        <p:spPr bwMode="auto">
          <a:xfrm>
            <a:off x="1147763" y="687388"/>
            <a:ext cx="4567237" cy="34242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6595" name="ノート プレースホルダ 2"/>
          <p:cNvSpPr>
            <a:spLocks noGrp="1"/>
          </p:cNvSpPr>
          <p:nvPr>
            <p:ph type="body" idx="1"/>
          </p:nvPr>
        </p:nvSpPr>
        <p:spPr bwMode="auto">
          <a:xfrm>
            <a:off x="685801" y="4343402"/>
            <a:ext cx="5486400" cy="41132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568" tIns="43284" rIns="86568" bIns="43284" numCol="1" anchor="t" anchorCtr="0" compatLnSpc="1">
            <a:prstTxWarp prst="textNoShape">
              <a:avLst/>
            </a:prstTxWarp>
          </a:bodyPr>
          <a:lstStyle/>
          <a:p>
            <a:pPr eaLnBrk="1" hangingPunct="1"/>
            <a:endParaRPr lang="ja-JP" altLang="en-US">
              <a:latin typeface="Arial" pitchFamily="34" charset="0"/>
            </a:endParaRPr>
          </a:p>
        </p:txBody>
      </p:sp>
      <p:sp>
        <p:nvSpPr>
          <p:cNvPr id="366596" name="スライド番号プレースホルダ 3"/>
          <p:cNvSpPr txBox="1">
            <a:spLocks noGrp="1"/>
          </p:cNvSpPr>
          <p:nvPr/>
        </p:nvSpPr>
        <p:spPr bwMode="auto">
          <a:xfrm>
            <a:off x="3886201" y="8685214"/>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568" tIns="43284" rIns="86568" bIns="43284" anchor="b"/>
          <a:lstStyle>
            <a:lvl1pPr defTabSz="906463" eaLnBrk="0" hangingPunct="0">
              <a:spcBef>
                <a:spcPct val="30000"/>
              </a:spcBef>
              <a:defRPr kumimoji="1" sz="1200">
                <a:solidFill>
                  <a:schemeClr val="tx1"/>
                </a:solidFill>
                <a:latin typeface="Calibri" pitchFamily="34" charset="0"/>
                <a:ea typeface="ＭＳ Ｐゴシック" pitchFamily="50" charset="-128"/>
              </a:defRPr>
            </a:lvl1pPr>
            <a:lvl2pPr marL="742950" indent="-285750" defTabSz="906463" eaLnBrk="0" hangingPunct="0">
              <a:spcBef>
                <a:spcPct val="30000"/>
              </a:spcBef>
              <a:defRPr kumimoji="1" sz="1200">
                <a:solidFill>
                  <a:schemeClr val="tx1"/>
                </a:solidFill>
                <a:latin typeface="Calibri" pitchFamily="34" charset="0"/>
                <a:ea typeface="ＭＳ Ｐゴシック" pitchFamily="50" charset="-128"/>
              </a:defRPr>
            </a:lvl2pPr>
            <a:lvl3pPr marL="1143000" indent="-228600" defTabSz="906463" eaLnBrk="0" hangingPunct="0">
              <a:spcBef>
                <a:spcPct val="30000"/>
              </a:spcBef>
              <a:defRPr kumimoji="1" sz="1200">
                <a:solidFill>
                  <a:schemeClr val="tx1"/>
                </a:solidFill>
                <a:latin typeface="Calibri" pitchFamily="34" charset="0"/>
                <a:ea typeface="ＭＳ Ｐゴシック" pitchFamily="50" charset="-128"/>
              </a:defRPr>
            </a:lvl3pPr>
            <a:lvl4pPr marL="1600200" indent="-228600" defTabSz="906463" eaLnBrk="0" hangingPunct="0">
              <a:spcBef>
                <a:spcPct val="30000"/>
              </a:spcBef>
              <a:defRPr kumimoji="1" sz="1200">
                <a:solidFill>
                  <a:schemeClr val="tx1"/>
                </a:solidFill>
                <a:latin typeface="Calibri" pitchFamily="34" charset="0"/>
                <a:ea typeface="ＭＳ Ｐゴシック" pitchFamily="50" charset="-128"/>
              </a:defRPr>
            </a:lvl4pPr>
            <a:lvl5pPr marL="2057400" indent="-228600" defTabSz="906463" eaLnBrk="0" hangingPunct="0">
              <a:spcBef>
                <a:spcPct val="30000"/>
              </a:spcBef>
              <a:defRPr kumimoji="1" sz="1200">
                <a:solidFill>
                  <a:schemeClr val="tx1"/>
                </a:solidFill>
                <a:latin typeface="Calibri" pitchFamily="34" charset="0"/>
                <a:ea typeface="ＭＳ Ｐゴシック" pitchFamily="50" charset="-128"/>
              </a:defRPr>
            </a:lvl5pPr>
            <a:lvl6pPr marL="2514600" indent="-228600" defTabSz="90646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971800" indent="-228600" defTabSz="90646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429000" indent="-228600" defTabSz="90646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886200" indent="-228600" defTabSz="90646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algn="r" eaLnBrk="1" hangingPunct="1">
              <a:spcBef>
                <a:spcPct val="0"/>
              </a:spcBef>
            </a:pPr>
            <a:fld id="{4CBB5320-17D9-4684-A5D8-52A0C7E8BED9}" type="slidenum">
              <a:rPr lang="ja-JP" altLang="en-US" smtClean="0">
                <a:solidFill>
                  <a:srgbClr val="000000"/>
                </a:solidFill>
                <a:latin typeface="Arial" pitchFamily="34" charset="0"/>
                <a:ea typeface="HGP明朝E" pitchFamily="18" charset="-128"/>
              </a:rPr>
              <a:pPr algn="r" eaLnBrk="1" hangingPunct="1">
                <a:spcBef>
                  <a:spcPct val="0"/>
                </a:spcBef>
              </a:pPr>
              <a:t>46</a:t>
            </a:fld>
            <a:endParaRPr lang="en-US" altLang="ja-JP">
              <a:solidFill>
                <a:srgbClr val="000000"/>
              </a:solidFill>
              <a:latin typeface="Arial" pitchFamily="34" charset="0"/>
              <a:ea typeface="HGP明朝E" pitchFamily="18" charset="-128"/>
            </a:endParaRPr>
          </a:p>
        </p:txBody>
      </p:sp>
    </p:spTree>
    <p:extLst>
      <p:ext uri="{BB962C8B-B14F-4D97-AF65-F5344CB8AC3E}">
        <p14:creationId xmlns:p14="http://schemas.microsoft.com/office/powerpoint/2010/main" val="24219115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65973" eaLnBrk="0" hangingPunct="0">
              <a:spcBef>
                <a:spcPct val="30000"/>
              </a:spcBef>
              <a:defRPr kumimoji="1" sz="1200">
                <a:solidFill>
                  <a:schemeClr val="tx1"/>
                </a:solidFill>
                <a:latin typeface="Calibri" pitchFamily="34" charset="0"/>
                <a:ea typeface="ＭＳ Ｐゴシック" pitchFamily="50" charset="-128"/>
              </a:defRPr>
            </a:lvl1pPr>
            <a:lvl2pPr marL="709763" indent="-272987" defTabSz="865973" eaLnBrk="0" hangingPunct="0">
              <a:spcBef>
                <a:spcPct val="30000"/>
              </a:spcBef>
              <a:defRPr kumimoji="1" sz="1200">
                <a:solidFill>
                  <a:schemeClr val="tx1"/>
                </a:solidFill>
                <a:latin typeface="Calibri" pitchFamily="34" charset="0"/>
                <a:ea typeface="ＭＳ Ｐゴシック" pitchFamily="50" charset="-128"/>
              </a:defRPr>
            </a:lvl2pPr>
            <a:lvl3pPr marL="1091944" indent="-218389" defTabSz="865973" eaLnBrk="0" hangingPunct="0">
              <a:spcBef>
                <a:spcPct val="30000"/>
              </a:spcBef>
              <a:defRPr kumimoji="1" sz="1200">
                <a:solidFill>
                  <a:schemeClr val="tx1"/>
                </a:solidFill>
                <a:latin typeface="Calibri" pitchFamily="34" charset="0"/>
                <a:ea typeface="ＭＳ Ｐゴシック" pitchFamily="50" charset="-128"/>
              </a:defRPr>
            </a:lvl3pPr>
            <a:lvl4pPr marL="1528722" indent="-218389" defTabSz="865973" eaLnBrk="0" hangingPunct="0">
              <a:spcBef>
                <a:spcPct val="30000"/>
              </a:spcBef>
              <a:defRPr kumimoji="1" sz="1200">
                <a:solidFill>
                  <a:schemeClr val="tx1"/>
                </a:solidFill>
                <a:latin typeface="Calibri" pitchFamily="34" charset="0"/>
                <a:ea typeface="ＭＳ Ｐゴシック" pitchFamily="50" charset="-128"/>
              </a:defRPr>
            </a:lvl4pPr>
            <a:lvl5pPr marL="1965501" indent="-218389" defTabSz="865973" eaLnBrk="0" hangingPunct="0">
              <a:spcBef>
                <a:spcPct val="30000"/>
              </a:spcBef>
              <a:defRPr kumimoji="1" sz="1200">
                <a:solidFill>
                  <a:schemeClr val="tx1"/>
                </a:solidFill>
                <a:latin typeface="Calibri" pitchFamily="34" charset="0"/>
                <a:ea typeface="ＭＳ Ｐゴシック" pitchFamily="50" charset="-128"/>
              </a:defRPr>
            </a:lvl5pPr>
            <a:lvl6pPr marL="2402278"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839056"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275834"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712611"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47</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1146175" y="685800"/>
            <a:ext cx="4568825" cy="3427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ja-JP" altLang="en-US" sz="1600" dirty="0">
              <a:latin typeface="Lucida Grande" pitchFamily="80" charset="0"/>
              <a:ea typeface="ヒラギノ角ゴ Pro W3" pitchFamily="80" charset="-128"/>
              <a:sym typeface="Lucida Grande" pitchFamily="80" charset="0"/>
            </a:endParaRPr>
          </a:p>
        </p:txBody>
      </p:sp>
    </p:spTree>
    <p:extLst>
      <p:ext uri="{BB962C8B-B14F-4D97-AF65-F5344CB8AC3E}">
        <p14:creationId xmlns:p14="http://schemas.microsoft.com/office/powerpoint/2010/main" val="40342659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65973" eaLnBrk="0" hangingPunct="0">
              <a:spcBef>
                <a:spcPct val="30000"/>
              </a:spcBef>
              <a:defRPr kumimoji="1" sz="1200">
                <a:solidFill>
                  <a:schemeClr val="tx1"/>
                </a:solidFill>
                <a:latin typeface="Calibri" pitchFamily="34" charset="0"/>
                <a:ea typeface="ＭＳ Ｐゴシック" pitchFamily="50" charset="-128"/>
              </a:defRPr>
            </a:lvl1pPr>
            <a:lvl2pPr marL="709763" indent="-272987" defTabSz="865973" eaLnBrk="0" hangingPunct="0">
              <a:spcBef>
                <a:spcPct val="30000"/>
              </a:spcBef>
              <a:defRPr kumimoji="1" sz="1200">
                <a:solidFill>
                  <a:schemeClr val="tx1"/>
                </a:solidFill>
                <a:latin typeface="Calibri" pitchFamily="34" charset="0"/>
                <a:ea typeface="ＭＳ Ｐゴシック" pitchFamily="50" charset="-128"/>
              </a:defRPr>
            </a:lvl2pPr>
            <a:lvl3pPr marL="1091944" indent="-218389" defTabSz="865973" eaLnBrk="0" hangingPunct="0">
              <a:spcBef>
                <a:spcPct val="30000"/>
              </a:spcBef>
              <a:defRPr kumimoji="1" sz="1200">
                <a:solidFill>
                  <a:schemeClr val="tx1"/>
                </a:solidFill>
                <a:latin typeface="Calibri" pitchFamily="34" charset="0"/>
                <a:ea typeface="ＭＳ Ｐゴシック" pitchFamily="50" charset="-128"/>
              </a:defRPr>
            </a:lvl3pPr>
            <a:lvl4pPr marL="1528722" indent="-218389" defTabSz="865973" eaLnBrk="0" hangingPunct="0">
              <a:spcBef>
                <a:spcPct val="30000"/>
              </a:spcBef>
              <a:defRPr kumimoji="1" sz="1200">
                <a:solidFill>
                  <a:schemeClr val="tx1"/>
                </a:solidFill>
                <a:latin typeface="Calibri" pitchFamily="34" charset="0"/>
                <a:ea typeface="ＭＳ Ｐゴシック" pitchFamily="50" charset="-128"/>
              </a:defRPr>
            </a:lvl4pPr>
            <a:lvl5pPr marL="1965501" indent="-218389" defTabSz="865973" eaLnBrk="0" hangingPunct="0">
              <a:spcBef>
                <a:spcPct val="30000"/>
              </a:spcBef>
              <a:defRPr kumimoji="1" sz="1200">
                <a:solidFill>
                  <a:schemeClr val="tx1"/>
                </a:solidFill>
                <a:latin typeface="Calibri" pitchFamily="34" charset="0"/>
                <a:ea typeface="ＭＳ Ｐゴシック" pitchFamily="50" charset="-128"/>
              </a:defRPr>
            </a:lvl5pPr>
            <a:lvl6pPr marL="2402278"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839056"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275834"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712611"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48</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1146175" y="685800"/>
            <a:ext cx="4568825" cy="3427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ja-JP" altLang="en-US" sz="1600" dirty="0">
              <a:latin typeface="Lucida Grande" pitchFamily="80" charset="0"/>
              <a:ea typeface="ヒラギノ角ゴ Pro W3" pitchFamily="80" charset="-128"/>
              <a:sym typeface="Lucida Grande" pitchFamily="80" charset="0"/>
            </a:endParaRPr>
          </a:p>
        </p:txBody>
      </p:sp>
    </p:spTree>
    <p:extLst>
      <p:ext uri="{BB962C8B-B14F-4D97-AF65-F5344CB8AC3E}">
        <p14:creationId xmlns:p14="http://schemas.microsoft.com/office/powerpoint/2010/main" val="204733960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このスライドはとても大切で、アセスメントをするときに、時代的な背景を理解しておくことが必要。</a:t>
            </a:r>
            <a:endParaRPr kumimoji="1" lang="en-US" altLang="ja-JP" dirty="0"/>
          </a:p>
          <a:p>
            <a:r>
              <a:rPr kumimoji="1" lang="ja-JP" altLang="en-US" dirty="0"/>
              <a:t>現在の子育て、子どもが育つ環境に目を向け、親が混乱しているとすれば、それはなぜなのか、社会的な問題なのか、地域の資源不足なのか、理解のない関係者によるストレスからきているのか、などといった評価について、もっと真摯に事業所は取り組むべき。何もかも親の理解が足りない、障害受容がまだまだ！という評価ばかりをしているようでは、児発管としてだめ！</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49</a:t>
            </a:fld>
            <a:endParaRPr kumimoji="1" lang="ja-JP" altLang="en-US"/>
          </a:p>
        </p:txBody>
      </p:sp>
    </p:spTree>
    <p:extLst>
      <p:ext uri="{BB962C8B-B14F-4D97-AF65-F5344CB8AC3E}">
        <p14:creationId xmlns:p14="http://schemas.microsoft.com/office/powerpoint/2010/main" val="33081661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前のスライドを補足する内容です。入所させざるを得ない状況は、親の養育力が不足しているだけとは限らない。子どものケースを通して、まだまだ障害者への差別が蔓延していること、日本の障害福祉は未だに夜明け前であること、私たちは子どもたちの未来のために、現場の支援の追われるだけでなく、自己犠牲の精神を持って戦わなければならないことを意識したいものです。</a:t>
            </a:r>
          </a:p>
        </p:txBody>
      </p:sp>
      <p:sp>
        <p:nvSpPr>
          <p:cNvPr id="4" name="スライド番号プレースホルダー 3"/>
          <p:cNvSpPr>
            <a:spLocks noGrp="1"/>
          </p:cNvSpPr>
          <p:nvPr>
            <p:ph type="sldNum" sz="quarter" idx="10"/>
          </p:nvPr>
        </p:nvSpPr>
        <p:spPr/>
        <p:txBody>
          <a:bodyPr/>
          <a:lstStyle/>
          <a:p>
            <a:fld id="{2A8D8CD4-E7C2-4453-B64A-D8BE5794849D}" type="slidenum">
              <a:rPr lang="ja-JP" altLang="en-US" smtClean="0">
                <a:solidFill>
                  <a:prstClr val="black"/>
                </a:solidFill>
              </a:rPr>
              <a:pPr/>
              <a:t>50</a:t>
            </a:fld>
            <a:endParaRPr lang="ja-JP" altLang="en-US">
              <a:solidFill>
                <a:prstClr val="black"/>
              </a:solidFill>
            </a:endParaRPr>
          </a:p>
        </p:txBody>
      </p:sp>
    </p:spTree>
    <p:extLst>
      <p:ext uri="{BB962C8B-B14F-4D97-AF65-F5344CB8AC3E}">
        <p14:creationId xmlns:p14="http://schemas.microsoft.com/office/powerpoint/2010/main" val="14238521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児童期の支援の全体像です。事業所の経営はもちろん大切なのですがインクルーシブな社会を実現するために児童期は何が必要だとおもうかを、受講生に尋ねてください。ともに育つためにどんな工夫をしているのか、ともに学ぶためにどのようなことに努めているのかも尋ねてください。</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51</a:t>
            </a:fld>
            <a:endParaRPr kumimoji="1" lang="ja-JP" altLang="en-US"/>
          </a:p>
        </p:txBody>
      </p:sp>
    </p:spTree>
    <p:extLst>
      <p:ext uri="{BB962C8B-B14F-4D97-AF65-F5344CB8AC3E}">
        <p14:creationId xmlns:p14="http://schemas.microsoft.com/office/powerpoint/2010/main" val="8237804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Rot="1" noChangeAspect="1" noChangeArrowheads="1" noTextEdit="1"/>
          </p:cNvSpPr>
          <p:nvPr>
            <p:ph type="sldImg"/>
          </p:nvPr>
        </p:nvSpPr>
        <p:spPr>
          <a:xfrm>
            <a:off x="993775" y="768350"/>
            <a:ext cx="5114925" cy="3835400"/>
          </a:xfrm>
          <a:ln/>
        </p:spPr>
      </p:sp>
      <p:sp>
        <p:nvSpPr>
          <p:cNvPr id="178179" name="Rectangle 3"/>
          <p:cNvSpPr>
            <a:spLocks noGrp="1" noChangeArrowheads="1"/>
          </p:cNvSpPr>
          <p:nvPr>
            <p:ph type="body" idx="1"/>
          </p:nvPr>
        </p:nvSpPr>
        <p:spPr>
          <a:xfrm>
            <a:off x="947022" y="4861236"/>
            <a:ext cx="5205261" cy="4604341"/>
          </a:xfrm>
          <a:noFill/>
        </p:spPr>
        <p:txBody>
          <a:bodyPr lIns="94618" tIns="47308" rIns="94618" bIns="47308"/>
          <a:lstStyle/>
          <a:p>
            <a:pPr eaLnBrk="1" hangingPunct="1"/>
            <a:r>
              <a:rPr lang="ja-JP" altLang="en-US" dirty="0" smtClean="0">
                <a:latin typeface="Arial" pitchFamily="34" charset="0"/>
              </a:rPr>
              <a:t>スライド２０</a:t>
            </a:r>
          </a:p>
          <a:p>
            <a:pPr eaLnBrk="1" hangingPunct="1"/>
            <a:r>
              <a:rPr lang="ja-JP" altLang="en-US" dirty="0" smtClean="0">
                <a:latin typeface="Arial" pitchFamily="34" charset="0"/>
              </a:rPr>
              <a:t>例えば、身障療護施設ではということで、示したもの。</a:t>
            </a:r>
          </a:p>
        </p:txBody>
      </p:sp>
    </p:spTree>
    <p:extLst>
      <p:ext uri="{BB962C8B-B14F-4D97-AF65-F5344CB8AC3E}">
        <p14:creationId xmlns:p14="http://schemas.microsoft.com/office/powerpoint/2010/main" val="201100898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①については、児童期の事業所の使命でもあります。障害者手帳を受けてから支援しますでは、だめ。児童期の実体を知ったうえで、きちんと役割を果たすこと。手帳がなければ支援しないではなく、支援を継続し、支援をつなぐために最大の努力をしなければなりません。②のように、医療的ケアが必要なら、そのための可能な限りの合理的な配慮が朗前必要。くれぐれもよそを探してくれといった対応にならないように。どこか通えるところが見つかるまで、一緒に探しますでないといけない。③については、療育に熱心なのはいいのだが、例えばうちは母子通園の事業所なので、下の弟さんは早く保育所に預けて、ここに通いなさいといったような指導のある療育センターもある。六十年、七十年後にはキィーマンともなる子どもを、切り離すようでは、親の前向きな養育に向かう支援とは言えない。専門家の立場で</a:t>
            </a:r>
            <a:r>
              <a:rPr kumimoji="1" lang="ja-JP" altLang="en-US" dirty="0" err="1"/>
              <a:t>が</a:t>
            </a:r>
            <a:r>
              <a:rPr kumimoji="1" lang="ja-JP" altLang="en-US" dirty="0"/>
              <a:t>親の力を失わさせている現場もあるのです。家に一人で帰って、手伝いもし、一人でまったりと過ごせる子供を、毎日いつまでも通わせている放課後等デイは、親から子育ての楽しみを奪っているのかもしれません。⑤については、虐待に気づき、早期に対応する鋭敏さを持つことが、事業所の役割だときつく研修ではお伝えください。</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52</a:t>
            </a:fld>
            <a:endParaRPr kumimoji="1" lang="ja-JP" altLang="en-US"/>
          </a:p>
        </p:txBody>
      </p:sp>
    </p:spTree>
    <p:extLst>
      <p:ext uri="{BB962C8B-B14F-4D97-AF65-F5344CB8AC3E}">
        <p14:creationId xmlns:p14="http://schemas.microsoft.com/office/powerpoint/2010/main" val="223622666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65973" eaLnBrk="0" hangingPunct="0">
              <a:spcBef>
                <a:spcPct val="30000"/>
              </a:spcBef>
              <a:defRPr kumimoji="1" sz="1200">
                <a:solidFill>
                  <a:schemeClr val="tx1"/>
                </a:solidFill>
                <a:latin typeface="Calibri" pitchFamily="34" charset="0"/>
                <a:ea typeface="ＭＳ Ｐゴシック" pitchFamily="50" charset="-128"/>
              </a:defRPr>
            </a:lvl1pPr>
            <a:lvl2pPr marL="709763" indent="-272987" defTabSz="865973" eaLnBrk="0" hangingPunct="0">
              <a:spcBef>
                <a:spcPct val="30000"/>
              </a:spcBef>
              <a:defRPr kumimoji="1" sz="1200">
                <a:solidFill>
                  <a:schemeClr val="tx1"/>
                </a:solidFill>
                <a:latin typeface="Calibri" pitchFamily="34" charset="0"/>
                <a:ea typeface="ＭＳ Ｐゴシック" pitchFamily="50" charset="-128"/>
              </a:defRPr>
            </a:lvl2pPr>
            <a:lvl3pPr marL="1091944" indent="-218389" defTabSz="865973" eaLnBrk="0" hangingPunct="0">
              <a:spcBef>
                <a:spcPct val="30000"/>
              </a:spcBef>
              <a:defRPr kumimoji="1" sz="1200">
                <a:solidFill>
                  <a:schemeClr val="tx1"/>
                </a:solidFill>
                <a:latin typeface="Calibri" pitchFamily="34" charset="0"/>
                <a:ea typeface="ＭＳ Ｐゴシック" pitchFamily="50" charset="-128"/>
              </a:defRPr>
            </a:lvl3pPr>
            <a:lvl4pPr marL="1528722" indent="-218389" defTabSz="865973" eaLnBrk="0" hangingPunct="0">
              <a:spcBef>
                <a:spcPct val="30000"/>
              </a:spcBef>
              <a:defRPr kumimoji="1" sz="1200">
                <a:solidFill>
                  <a:schemeClr val="tx1"/>
                </a:solidFill>
                <a:latin typeface="Calibri" pitchFamily="34" charset="0"/>
                <a:ea typeface="ＭＳ Ｐゴシック" pitchFamily="50" charset="-128"/>
              </a:defRPr>
            </a:lvl4pPr>
            <a:lvl5pPr marL="1965501" indent="-218389" defTabSz="865973" eaLnBrk="0" hangingPunct="0">
              <a:spcBef>
                <a:spcPct val="30000"/>
              </a:spcBef>
              <a:defRPr kumimoji="1" sz="1200">
                <a:solidFill>
                  <a:schemeClr val="tx1"/>
                </a:solidFill>
                <a:latin typeface="Calibri" pitchFamily="34" charset="0"/>
                <a:ea typeface="ＭＳ Ｐゴシック" pitchFamily="50" charset="-128"/>
              </a:defRPr>
            </a:lvl5pPr>
            <a:lvl6pPr marL="2402278"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839056"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275834"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712611"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53</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1146175" y="685800"/>
            <a:ext cx="4568825" cy="3427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ja-JP" altLang="en-US" sz="1600" dirty="0">
              <a:latin typeface="Lucida Grande" pitchFamily="80" charset="0"/>
              <a:ea typeface="ヒラギノ角ゴ Pro W3" pitchFamily="80" charset="-128"/>
              <a:sym typeface="Lucida Grande" pitchFamily="80" charset="0"/>
            </a:endParaRPr>
          </a:p>
        </p:txBody>
      </p:sp>
    </p:spTree>
    <p:extLst>
      <p:ext uri="{BB962C8B-B14F-4D97-AF65-F5344CB8AC3E}">
        <p14:creationId xmlns:p14="http://schemas.microsoft.com/office/powerpoint/2010/main" val="94414526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65973" eaLnBrk="0" hangingPunct="0">
              <a:spcBef>
                <a:spcPct val="30000"/>
              </a:spcBef>
              <a:defRPr kumimoji="1" sz="1200">
                <a:solidFill>
                  <a:schemeClr val="tx1"/>
                </a:solidFill>
                <a:latin typeface="Calibri" pitchFamily="34" charset="0"/>
                <a:ea typeface="ＭＳ Ｐゴシック" pitchFamily="50" charset="-128"/>
              </a:defRPr>
            </a:lvl1pPr>
            <a:lvl2pPr marL="709763" indent="-272987" defTabSz="865973" eaLnBrk="0" hangingPunct="0">
              <a:spcBef>
                <a:spcPct val="30000"/>
              </a:spcBef>
              <a:defRPr kumimoji="1" sz="1200">
                <a:solidFill>
                  <a:schemeClr val="tx1"/>
                </a:solidFill>
                <a:latin typeface="Calibri" pitchFamily="34" charset="0"/>
                <a:ea typeface="ＭＳ Ｐゴシック" pitchFamily="50" charset="-128"/>
              </a:defRPr>
            </a:lvl2pPr>
            <a:lvl3pPr marL="1091944" indent="-218389" defTabSz="865973" eaLnBrk="0" hangingPunct="0">
              <a:spcBef>
                <a:spcPct val="30000"/>
              </a:spcBef>
              <a:defRPr kumimoji="1" sz="1200">
                <a:solidFill>
                  <a:schemeClr val="tx1"/>
                </a:solidFill>
                <a:latin typeface="Calibri" pitchFamily="34" charset="0"/>
                <a:ea typeface="ＭＳ Ｐゴシック" pitchFamily="50" charset="-128"/>
              </a:defRPr>
            </a:lvl3pPr>
            <a:lvl4pPr marL="1528722" indent="-218389" defTabSz="865973" eaLnBrk="0" hangingPunct="0">
              <a:spcBef>
                <a:spcPct val="30000"/>
              </a:spcBef>
              <a:defRPr kumimoji="1" sz="1200">
                <a:solidFill>
                  <a:schemeClr val="tx1"/>
                </a:solidFill>
                <a:latin typeface="Calibri" pitchFamily="34" charset="0"/>
                <a:ea typeface="ＭＳ Ｐゴシック" pitchFamily="50" charset="-128"/>
              </a:defRPr>
            </a:lvl4pPr>
            <a:lvl5pPr marL="1965501" indent="-218389" defTabSz="865973" eaLnBrk="0" hangingPunct="0">
              <a:spcBef>
                <a:spcPct val="30000"/>
              </a:spcBef>
              <a:defRPr kumimoji="1" sz="1200">
                <a:solidFill>
                  <a:schemeClr val="tx1"/>
                </a:solidFill>
                <a:latin typeface="Calibri" pitchFamily="34" charset="0"/>
                <a:ea typeface="ＭＳ Ｐゴシック" pitchFamily="50" charset="-128"/>
              </a:defRPr>
            </a:lvl5pPr>
            <a:lvl6pPr marL="2402278"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839056"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275834"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712611"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54</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1146175" y="685800"/>
            <a:ext cx="4568825" cy="3427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ja-JP" altLang="en-US" sz="1600" dirty="0">
              <a:latin typeface="Lucida Grande" pitchFamily="80" charset="0"/>
              <a:ea typeface="ヒラギノ角ゴ Pro W3" pitchFamily="80" charset="-128"/>
              <a:sym typeface="Lucida Grande" pitchFamily="80" charset="0"/>
            </a:endParaRPr>
          </a:p>
        </p:txBody>
      </p:sp>
    </p:spTree>
    <p:extLst>
      <p:ext uri="{BB962C8B-B14F-4D97-AF65-F5344CB8AC3E}">
        <p14:creationId xmlns:p14="http://schemas.microsoft.com/office/powerpoint/2010/main" val="97182691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ja-JP" altLang="en-US" sz="1200" dirty="0">
                <a:solidFill>
                  <a:srgbClr val="000000"/>
                </a:solidFill>
              </a:rPr>
              <a:t>関わりそのものとありますが、支援者が子どもの反応を予想した中での働きかけというのも含みます。ただ安全に見守るだけの支援を続けていては支援者として失格です。</a:t>
            </a:r>
            <a:endParaRPr kumimoji="0" lang="en-US" altLang="ja-JP" sz="1200" dirty="0">
              <a:solidFill>
                <a:srgbClr val="00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ja-JP" altLang="en-US" sz="1200" dirty="0">
                <a:solidFill>
                  <a:srgbClr val="000000"/>
                </a:solidFill>
              </a:rPr>
              <a:t>また、ここの自尊感情という言葉を強調してください。自尊感情を育てるために、どのようなことをスタッフ間で話し合っているのか、そうした研修のない事業所は、子どもの育ちをわからずに支援していることになります。</a:t>
            </a:r>
            <a:endParaRPr kumimoji="0" lang="en-US" altLang="ja-JP" sz="1200" dirty="0">
              <a:solidFill>
                <a:srgbClr val="000000"/>
              </a:solidFill>
            </a:endParaRP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55</a:t>
            </a:fld>
            <a:endParaRPr kumimoji="1" lang="ja-JP" altLang="en-US"/>
          </a:p>
        </p:txBody>
      </p:sp>
    </p:spTree>
    <p:extLst>
      <p:ext uri="{BB962C8B-B14F-4D97-AF65-F5344CB8AC3E}">
        <p14:creationId xmlns:p14="http://schemas.microsoft.com/office/powerpoint/2010/main" val="421279776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65973" eaLnBrk="0" hangingPunct="0">
              <a:spcBef>
                <a:spcPct val="30000"/>
              </a:spcBef>
              <a:defRPr kumimoji="1" sz="1200">
                <a:solidFill>
                  <a:schemeClr val="tx1"/>
                </a:solidFill>
                <a:latin typeface="Calibri" pitchFamily="34" charset="0"/>
                <a:ea typeface="ＭＳ Ｐゴシック" pitchFamily="50" charset="-128"/>
              </a:defRPr>
            </a:lvl1pPr>
            <a:lvl2pPr marL="709763" indent="-272987" defTabSz="865973" eaLnBrk="0" hangingPunct="0">
              <a:spcBef>
                <a:spcPct val="30000"/>
              </a:spcBef>
              <a:defRPr kumimoji="1" sz="1200">
                <a:solidFill>
                  <a:schemeClr val="tx1"/>
                </a:solidFill>
                <a:latin typeface="Calibri" pitchFamily="34" charset="0"/>
                <a:ea typeface="ＭＳ Ｐゴシック" pitchFamily="50" charset="-128"/>
              </a:defRPr>
            </a:lvl2pPr>
            <a:lvl3pPr marL="1091944" indent="-218389" defTabSz="865973" eaLnBrk="0" hangingPunct="0">
              <a:spcBef>
                <a:spcPct val="30000"/>
              </a:spcBef>
              <a:defRPr kumimoji="1" sz="1200">
                <a:solidFill>
                  <a:schemeClr val="tx1"/>
                </a:solidFill>
                <a:latin typeface="Calibri" pitchFamily="34" charset="0"/>
                <a:ea typeface="ＭＳ Ｐゴシック" pitchFamily="50" charset="-128"/>
              </a:defRPr>
            </a:lvl3pPr>
            <a:lvl4pPr marL="1528722" indent="-218389" defTabSz="865973" eaLnBrk="0" hangingPunct="0">
              <a:spcBef>
                <a:spcPct val="30000"/>
              </a:spcBef>
              <a:defRPr kumimoji="1" sz="1200">
                <a:solidFill>
                  <a:schemeClr val="tx1"/>
                </a:solidFill>
                <a:latin typeface="Calibri" pitchFamily="34" charset="0"/>
                <a:ea typeface="ＭＳ Ｐゴシック" pitchFamily="50" charset="-128"/>
              </a:defRPr>
            </a:lvl4pPr>
            <a:lvl5pPr marL="1965501" indent="-218389" defTabSz="865973" eaLnBrk="0" hangingPunct="0">
              <a:spcBef>
                <a:spcPct val="30000"/>
              </a:spcBef>
              <a:defRPr kumimoji="1" sz="1200">
                <a:solidFill>
                  <a:schemeClr val="tx1"/>
                </a:solidFill>
                <a:latin typeface="Calibri" pitchFamily="34" charset="0"/>
                <a:ea typeface="ＭＳ Ｐゴシック" pitchFamily="50" charset="-128"/>
              </a:defRPr>
            </a:lvl5pPr>
            <a:lvl6pPr marL="2402278"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839056"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275834"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712611"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56</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1146175" y="685800"/>
            <a:ext cx="4568825" cy="3427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ja-JP" altLang="en-US" sz="1600" dirty="0">
              <a:latin typeface="Lucida Grande" pitchFamily="80" charset="0"/>
              <a:ea typeface="ヒラギノ角ゴ Pro W3" pitchFamily="80" charset="-128"/>
              <a:sym typeface="Lucida Grande" pitchFamily="80" charset="0"/>
            </a:endParaRPr>
          </a:p>
        </p:txBody>
      </p:sp>
    </p:spTree>
    <p:extLst>
      <p:ext uri="{BB962C8B-B14F-4D97-AF65-F5344CB8AC3E}">
        <p14:creationId xmlns:p14="http://schemas.microsoft.com/office/powerpoint/2010/main" val="287182953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ここからが具体的な内容に入ります。児童発達支援のガイドラインが今年示されましたので、そのガイドラインに沿って、修正しています。</a:t>
            </a:r>
            <a:endParaRPr kumimoji="1" lang="en-US" altLang="ja-JP" dirty="0"/>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57</a:t>
            </a:fld>
            <a:endParaRPr kumimoji="1" lang="ja-JP" altLang="en-US"/>
          </a:p>
        </p:txBody>
      </p:sp>
    </p:spTree>
    <p:extLst>
      <p:ext uri="{BB962C8B-B14F-4D97-AF65-F5344CB8AC3E}">
        <p14:creationId xmlns:p14="http://schemas.microsoft.com/office/powerpoint/2010/main" val="18992447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65973" eaLnBrk="0" hangingPunct="0">
              <a:spcBef>
                <a:spcPct val="30000"/>
              </a:spcBef>
              <a:defRPr kumimoji="1" sz="1200">
                <a:solidFill>
                  <a:schemeClr val="tx1"/>
                </a:solidFill>
                <a:latin typeface="Calibri" pitchFamily="34" charset="0"/>
                <a:ea typeface="ＭＳ Ｐゴシック" pitchFamily="50" charset="-128"/>
              </a:defRPr>
            </a:lvl1pPr>
            <a:lvl2pPr marL="709763" indent="-272987" defTabSz="865973" eaLnBrk="0" hangingPunct="0">
              <a:spcBef>
                <a:spcPct val="30000"/>
              </a:spcBef>
              <a:defRPr kumimoji="1" sz="1200">
                <a:solidFill>
                  <a:schemeClr val="tx1"/>
                </a:solidFill>
                <a:latin typeface="Calibri" pitchFamily="34" charset="0"/>
                <a:ea typeface="ＭＳ Ｐゴシック" pitchFamily="50" charset="-128"/>
              </a:defRPr>
            </a:lvl2pPr>
            <a:lvl3pPr marL="1091944" indent="-218389" defTabSz="865973" eaLnBrk="0" hangingPunct="0">
              <a:spcBef>
                <a:spcPct val="30000"/>
              </a:spcBef>
              <a:defRPr kumimoji="1" sz="1200">
                <a:solidFill>
                  <a:schemeClr val="tx1"/>
                </a:solidFill>
                <a:latin typeface="Calibri" pitchFamily="34" charset="0"/>
                <a:ea typeface="ＭＳ Ｐゴシック" pitchFamily="50" charset="-128"/>
              </a:defRPr>
            </a:lvl3pPr>
            <a:lvl4pPr marL="1528722" indent="-218389" defTabSz="865973" eaLnBrk="0" hangingPunct="0">
              <a:spcBef>
                <a:spcPct val="30000"/>
              </a:spcBef>
              <a:defRPr kumimoji="1" sz="1200">
                <a:solidFill>
                  <a:schemeClr val="tx1"/>
                </a:solidFill>
                <a:latin typeface="Calibri" pitchFamily="34" charset="0"/>
                <a:ea typeface="ＭＳ Ｐゴシック" pitchFamily="50" charset="-128"/>
              </a:defRPr>
            </a:lvl4pPr>
            <a:lvl5pPr marL="1965501" indent="-218389" defTabSz="865973" eaLnBrk="0" hangingPunct="0">
              <a:spcBef>
                <a:spcPct val="30000"/>
              </a:spcBef>
              <a:defRPr kumimoji="1" sz="1200">
                <a:solidFill>
                  <a:schemeClr val="tx1"/>
                </a:solidFill>
                <a:latin typeface="Calibri" pitchFamily="34" charset="0"/>
                <a:ea typeface="ＭＳ Ｐゴシック" pitchFamily="50" charset="-128"/>
              </a:defRPr>
            </a:lvl5pPr>
            <a:lvl6pPr marL="2402278"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839056"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275834"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712611"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58</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1146175" y="685800"/>
            <a:ext cx="4568825" cy="3427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ja-JP" altLang="en-US" sz="1600" dirty="0">
              <a:latin typeface="Lucida Grande" pitchFamily="80" charset="0"/>
              <a:ea typeface="ヒラギノ角ゴ Pro W3" pitchFamily="80" charset="-128"/>
              <a:sym typeface="Lucida Grande" pitchFamily="80" charset="0"/>
            </a:endParaRPr>
          </a:p>
        </p:txBody>
      </p:sp>
    </p:spTree>
    <p:extLst>
      <p:ext uri="{BB962C8B-B14F-4D97-AF65-F5344CB8AC3E}">
        <p14:creationId xmlns:p14="http://schemas.microsoft.com/office/powerpoint/2010/main" val="239865353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学校から家に帰って、言うことを聞かないし、ゲームばかりやっているので、勉強させてください。という親のニーズに対し、わかりました、うちに来てくださいでは、少しも子どものことを理解せずに受け入れようとすることになってしまう。通い始めてからも、個別支援計画を修正する時点になって、これまでの情報を整理することもなく、親の要望をそのまま支援計画に入れていく事業所は、決して少なくない。熱心な事業所は、外部のスタッフを定期的に入れていってでも、特に障害の特性について十分に検討して支援計画を立てている。</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59</a:t>
            </a:fld>
            <a:endParaRPr kumimoji="1" lang="ja-JP" altLang="en-US"/>
          </a:p>
        </p:txBody>
      </p:sp>
    </p:spTree>
    <p:extLst>
      <p:ext uri="{BB962C8B-B14F-4D97-AF65-F5344CB8AC3E}">
        <p14:creationId xmlns:p14="http://schemas.microsoft.com/office/powerpoint/2010/main" val="296624361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a:xfrm>
            <a:off x="1146175" y="685800"/>
            <a:ext cx="4568825" cy="3427413"/>
          </a:xfrm>
          <a:ln/>
        </p:spPr>
      </p:sp>
      <p:sp>
        <p:nvSpPr>
          <p:cNvPr id="1525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ストレングスについて大切にしていくことは当然のことであり、どのライフステージでも支援の中心にしていくべきです。しかし子どもの時期は、能力は潜在化されている時期。</a:t>
            </a:r>
            <a:endParaRPr lang="en-US" altLang="ja-JP" dirty="0"/>
          </a:p>
          <a:p>
            <a:pPr eaLnBrk="1" hangingPunct="1"/>
            <a:endParaRPr lang="en-US" altLang="ja-JP" dirty="0"/>
          </a:p>
          <a:p>
            <a:pPr eaLnBrk="1" hangingPunct="1"/>
            <a:r>
              <a:rPr lang="ja-JP" altLang="en-US" dirty="0"/>
              <a:t>標準化されたサービスというものは、特に高齢者への介護分野でいろいろと検討を重ねてきており、今後</a:t>
            </a:r>
            <a:r>
              <a:rPr lang="en-US" altLang="ja-JP" dirty="0"/>
              <a:t>AI</a:t>
            </a:r>
            <a:r>
              <a:rPr lang="ja-JP" altLang="en-US" dirty="0"/>
              <a:t>などを使った支援について検討が進んでいます。ここではこのようにソフトタッチでの表現にしていますが、障害福祉の分野は、ほとんどが個別化されたサービスであるべきと考えています。</a:t>
            </a:r>
            <a:endParaRPr lang="en-US" altLang="ja-JP" dirty="0"/>
          </a:p>
          <a:p>
            <a:pPr eaLnBrk="1" hangingPunct="1"/>
            <a:r>
              <a:rPr lang="ja-JP" altLang="en-US" dirty="0"/>
              <a:t>子どもの時期においてマニュアルになる部分はないとも考えています。すべてが個別化であるべきですし、今日立てた支援計画を次の週には修正しなければ</a:t>
            </a:r>
            <a:r>
              <a:rPr lang="ja-JP" altLang="en-US" dirty="0" err="1"/>
              <a:t>んら</a:t>
            </a:r>
            <a:r>
              <a:rPr lang="ja-JP" altLang="en-US" dirty="0"/>
              <a:t>ないことがわりと起きていくのが児童期です。３ヶ月前に立てた支援計画ですが･･･と言われたら、古いからあまり参考にならないと感じてしまうことが常識になってほしい。</a:t>
            </a:r>
            <a:endParaRPr lang="ja-JP" altLang="ja-JP" dirty="0"/>
          </a:p>
        </p:txBody>
      </p:sp>
    </p:spTree>
    <p:extLst>
      <p:ext uri="{BB962C8B-B14F-4D97-AF65-F5344CB8AC3E}">
        <p14:creationId xmlns:p14="http://schemas.microsoft.com/office/powerpoint/2010/main" val="202421703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発達支援とは何か、子どもへの発達支援で何が大切なのかが、ここにまとめられています。よく支援というのはアセスメントに始まりアセスメントに終わるといいますが、まさにその通りで、児童期の支援の現場は、毎日この繰り返し、すなわち、子どもが帰ってから、見立てて、手立てを考え、子どもが来てから検証するといった毎日と考えてもよいのです。</a:t>
            </a:r>
          </a:p>
        </p:txBody>
      </p:sp>
      <p:sp>
        <p:nvSpPr>
          <p:cNvPr id="4" name="スライド番号プレースホルダ 3"/>
          <p:cNvSpPr>
            <a:spLocks noGrp="1"/>
          </p:cNvSpPr>
          <p:nvPr>
            <p:ph type="sldNum" sz="quarter" idx="10"/>
          </p:nvPr>
        </p:nvSpPr>
        <p:spPr/>
        <p:txBody>
          <a:bodyPr/>
          <a:lstStyle/>
          <a:p>
            <a:fld id="{F9DF9924-5AE6-4E62-841C-EA3136C117EF}" type="slidenum">
              <a:rPr kumimoji="1" lang="ja-JP" altLang="en-US" smtClean="0"/>
              <a:pPr/>
              <a:t>62</a:t>
            </a:fld>
            <a:endParaRPr kumimoji="1" lang="ja-JP" altLang="en-US"/>
          </a:p>
        </p:txBody>
      </p:sp>
    </p:spTree>
    <p:extLst>
      <p:ext uri="{BB962C8B-B14F-4D97-AF65-F5344CB8AC3E}">
        <p14:creationId xmlns:p14="http://schemas.microsoft.com/office/powerpoint/2010/main" val="15041137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Rot="1" noChangeAspect="1" noChangeArrowheads="1" noTextEdit="1"/>
          </p:cNvSpPr>
          <p:nvPr>
            <p:ph type="sldImg"/>
          </p:nvPr>
        </p:nvSpPr>
        <p:spPr>
          <a:xfrm>
            <a:off x="993775" y="768350"/>
            <a:ext cx="5114925" cy="3835400"/>
          </a:xfrm>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smtClean="0"/>
              <a:t>スライド５：サービス提供の基本的な姿勢について</a:t>
            </a:r>
          </a:p>
        </p:txBody>
      </p:sp>
    </p:spTree>
    <p:extLst>
      <p:ext uri="{BB962C8B-B14F-4D97-AF65-F5344CB8AC3E}">
        <p14:creationId xmlns:p14="http://schemas.microsoft.com/office/powerpoint/2010/main" val="373974246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児童発達ガイドラインの本人支援の内容を示しています。</a:t>
            </a:r>
            <a:endParaRPr kumimoji="1" lang="en-US" altLang="ja-JP" dirty="0"/>
          </a:p>
          <a:p>
            <a:r>
              <a:rPr kumimoji="1" lang="ja-JP" altLang="en-US" dirty="0"/>
              <a:t>本来は、この項目をほぼ全部記録として書き込めないといけないわけではありませんが、どの項目に関してもある程度の基礎知識を持ち合わせておくことが必要であるということを話していただきたいと思います。</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63</a:t>
            </a:fld>
            <a:endParaRPr kumimoji="1" lang="ja-JP" altLang="en-US"/>
          </a:p>
        </p:txBody>
      </p:sp>
    </p:spTree>
    <p:extLst>
      <p:ext uri="{BB962C8B-B14F-4D97-AF65-F5344CB8AC3E}">
        <p14:creationId xmlns:p14="http://schemas.microsoft.com/office/powerpoint/2010/main" val="16814748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p:cNvSpPr>
            <a:spLocks noGrp="1" noChangeArrowheads="1"/>
          </p:cNvSpPr>
          <p:nvPr>
            <p:ph type="sldNum" sz="quarter" idx="5"/>
          </p:nvPr>
        </p:nvSpPr>
        <p:spPr>
          <a:xfrm>
            <a:off x="3884818" y="8685983"/>
            <a:ext cx="2972119" cy="455973"/>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8334" tIns="44167" rIns="88334" bIns="44167"/>
          <a:lstStyle>
            <a:lvl1pPr>
              <a:defRPr kumimoji="1" sz="1900">
                <a:solidFill>
                  <a:schemeClr val="tx1"/>
                </a:solidFill>
                <a:latin typeface="Arial" charset="0"/>
                <a:ea typeface="ＭＳ Ｐゴシック" charset="-128"/>
              </a:defRPr>
            </a:lvl1pPr>
            <a:lvl2pPr marL="717713" indent="-276044">
              <a:defRPr kumimoji="1" sz="1900">
                <a:solidFill>
                  <a:schemeClr val="tx1"/>
                </a:solidFill>
                <a:latin typeface="Arial" charset="0"/>
                <a:ea typeface="ＭＳ Ｐゴシック" charset="-128"/>
              </a:defRPr>
            </a:lvl2pPr>
            <a:lvl3pPr marL="1104174" indent="-220835">
              <a:defRPr kumimoji="1" sz="1900">
                <a:solidFill>
                  <a:schemeClr val="tx1"/>
                </a:solidFill>
                <a:latin typeface="Arial" charset="0"/>
                <a:ea typeface="ＭＳ Ｐゴシック" charset="-128"/>
              </a:defRPr>
            </a:lvl3pPr>
            <a:lvl4pPr marL="1545845" indent="-220835">
              <a:defRPr kumimoji="1" sz="1900">
                <a:solidFill>
                  <a:schemeClr val="tx1"/>
                </a:solidFill>
                <a:latin typeface="Arial" charset="0"/>
                <a:ea typeface="ＭＳ Ｐゴシック" charset="-128"/>
              </a:defRPr>
            </a:lvl4pPr>
            <a:lvl5pPr marL="1987514" indent="-220835">
              <a:defRPr kumimoji="1" sz="1900">
                <a:solidFill>
                  <a:schemeClr val="tx1"/>
                </a:solidFill>
                <a:latin typeface="Arial" charset="0"/>
                <a:ea typeface="ＭＳ Ｐゴシック" charset="-128"/>
              </a:defRPr>
            </a:lvl5pPr>
            <a:lvl6pPr marL="2429184" indent="-220835" eaLnBrk="0" fontAlgn="base" hangingPunct="0">
              <a:spcBef>
                <a:spcPct val="20000"/>
              </a:spcBef>
              <a:spcAft>
                <a:spcPct val="0"/>
              </a:spcAft>
              <a:defRPr kumimoji="1" sz="1900">
                <a:solidFill>
                  <a:schemeClr val="tx1"/>
                </a:solidFill>
                <a:latin typeface="Arial" charset="0"/>
                <a:ea typeface="ＭＳ Ｐゴシック" charset="-128"/>
              </a:defRPr>
            </a:lvl6pPr>
            <a:lvl7pPr marL="2870854" indent="-220835" eaLnBrk="0" fontAlgn="base" hangingPunct="0">
              <a:spcBef>
                <a:spcPct val="20000"/>
              </a:spcBef>
              <a:spcAft>
                <a:spcPct val="0"/>
              </a:spcAft>
              <a:defRPr kumimoji="1" sz="1900">
                <a:solidFill>
                  <a:schemeClr val="tx1"/>
                </a:solidFill>
                <a:latin typeface="Arial" charset="0"/>
                <a:ea typeface="ＭＳ Ｐゴシック" charset="-128"/>
              </a:defRPr>
            </a:lvl7pPr>
            <a:lvl8pPr marL="3312523" indent="-220835" eaLnBrk="0" fontAlgn="base" hangingPunct="0">
              <a:spcBef>
                <a:spcPct val="20000"/>
              </a:spcBef>
              <a:spcAft>
                <a:spcPct val="0"/>
              </a:spcAft>
              <a:defRPr kumimoji="1" sz="1900">
                <a:solidFill>
                  <a:schemeClr val="tx1"/>
                </a:solidFill>
                <a:latin typeface="Arial" charset="0"/>
                <a:ea typeface="ＭＳ Ｐゴシック" charset="-128"/>
              </a:defRPr>
            </a:lvl8pPr>
            <a:lvl9pPr marL="3754194" indent="-220835" eaLnBrk="0" fontAlgn="base" hangingPunct="0">
              <a:spcBef>
                <a:spcPct val="20000"/>
              </a:spcBef>
              <a:spcAft>
                <a:spcPct val="0"/>
              </a:spcAft>
              <a:defRPr kumimoji="1" sz="1900">
                <a:solidFill>
                  <a:schemeClr val="tx1"/>
                </a:solidFill>
                <a:latin typeface="Arial" charset="0"/>
                <a:ea typeface="ＭＳ Ｐゴシック" charset="-128"/>
              </a:defRPr>
            </a:lvl9pPr>
          </a:lstStyle>
          <a:p>
            <a:fld id="{5E0977D6-DE28-45F4-AC07-D8F448CA4A0D}" type="slidenum">
              <a:rPr lang="en-US" altLang="ja-JP" sz="1100">
                <a:solidFill>
                  <a:prstClr val="black"/>
                </a:solidFill>
              </a:rPr>
              <a:pPr/>
              <a:t>65</a:t>
            </a:fld>
            <a:endParaRPr lang="en-US" altLang="ja-JP" sz="1100">
              <a:solidFill>
                <a:prstClr val="black"/>
              </a:solidFill>
            </a:endParaRPr>
          </a:p>
        </p:txBody>
      </p:sp>
      <p:sp>
        <p:nvSpPr>
          <p:cNvPr id="18435" name="Rectangle 2"/>
          <p:cNvSpPr>
            <a:spLocks noGrp="1" noRot="1" noChangeAspect="1" noChangeArrowheads="1" noTextEdit="1"/>
          </p:cNvSpPr>
          <p:nvPr>
            <p:ph type="sldImg"/>
          </p:nvPr>
        </p:nvSpPr>
        <p:spPr>
          <a:ln/>
        </p:spPr>
      </p:sp>
      <p:sp>
        <p:nvSpPr>
          <p:cNvPr id="184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ea typeface="ＭＳ Ｐ明朝" charset="-128"/>
              </a:rPr>
              <a:t>ここに示す大切な視点については、児童ならではの特徴が満載です。</a:t>
            </a:r>
            <a:endParaRPr lang="en-US" altLang="ja-JP" dirty="0">
              <a:ea typeface="ＭＳ Ｐ明朝" charset="-128"/>
            </a:endParaRPr>
          </a:p>
          <a:p>
            <a:pPr eaLnBrk="1" hangingPunct="1"/>
            <a:r>
              <a:rPr lang="ja-JP" altLang="en-US" dirty="0">
                <a:ea typeface="ＭＳ Ｐ明朝" charset="-128"/>
              </a:rPr>
              <a:t>主語を明確にというのは、まず主訴が保護者であること、ニーズの多くは保護者であることが多いのですが、例えば、言葉の遅れについて不安があるという主訴の場合、不安に思っているのはお母さんとは限りません。姑さんかもしれません。誰がそう思っているのかを明確にしていくための丁寧な聞き取りが必要です。</a:t>
            </a:r>
            <a:endParaRPr lang="en-US" altLang="ja-JP" dirty="0">
              <a:ea typeface="ＭＳ Ｐ明朝" charset="-128"/>
            </a:endParaRPr>
          </a:p>
          <a:p>
            <a:pPr eaLnBrk="1" hangingPunct="1"/>
            <a:r>
              <a:rPr lang="ja-JP" altLang="en-US">
                <a:ea typeface="ＭＳ Ｐ明朝" charset="-128"/>
              </a:rPr>
              <a:t>を</a:t>
            </a:r>
            <a:r>
              <a:rPr lang="ja-JP" altLang="en-US" dirty="0">
                <a:ea typeface="ＭＳ Ｐ明朝" charset="-128"/>
              </a:rPr>
              <a:t>繰り返すことで、顔認知が難しいことが原因であり人への興味に障害はないということがあります。ボールチョウダイと言ったときに、人形を持ってきた子供が、記憶の容量として二つが難しい子であり、単にちょうだいと聞こえたのであれば、人形を持ってきても正解であるという評価ができているのか、間違った分析をしていると、とんでもない接し方につながるということを、強調してください。</a:t>
            </a:r>
            <a:endParaRPr lang="ja-JP" altLang="ja-JP" dirty="0">
              <a:ea typeface="ＭＳ Ｐ明朝" charset="-128"/>
            </a:endParaRPr>
          </a:p>
        </p:txBody>
      </p:sp>
    </p:spTree>
    <p:extLst>
      <p:ext uri="{BB962C8B-B14F-4D97-AF65-F5344CB8AC3E}">
        <p14:creationId xmlns:p14="http://schemas.microsoft.com/office/powerpoint/2010/main" val="26850103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ここの発達支援については、主に、ガイドラインにおける本人支援の項目を最低でも三つ以上は検討してもらいたいものです。</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66</a:t>
            </a:fld>
            <a:endParaRPr kumimoji="1" lang="ja-JP" altLang="en-US"/>
          </a:p>
        </p:txBody>
      </p:sp>
    </p:spTree>
    <p:extLst>
      <p:ext uri="{BB962C8B-B14F-4D97-AF65-F5344CB8AC3E}">
        <p14:creationId xmlns:p14="http://schemas.microsoft.com/office/powerpoint/2010/main" val="92210192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A</a:t>
            </a:r>
            <a:r>
              <a:rPr kumimoji="1" lang="ja-JP" altLang="en-US" dirty="0"/>
              <a:t>君は箸を使ってご飯を食べることができません。だから、箸を使えるようになりましょう。といった目標設定してはダメ！なぜできないのかを考えること、できない理由がわからないことを、平気で支援目標にしているようでは、児童期の支援をやっているとは言えないということを強調してください。</a:t>
            </a:r>
            <a:endParaRPr kumimoji="1" lang="en-US" altLang="ja-JP" dirty="0"/>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68</a:t>
            </a:fld>
            <a:endParaRPr kumimoji="1" lang="ja-JP" altLang="en-US"/>
          </a:p>
        </p:txBody>
      </p:sp>
    </p:spTree>
    <p:extLst>
      <p:ext uri="{BB962C8B-B14F-4D97-AF65-F5344CB8AC3E}">
        <p14:creationId xmlns:p14="http://schemas.microsoft.com/office/powerpoint/2010/main" val="117624819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れは、子どものニーズって何❓ということを示したスライドであり、親のニーズも、しっかりと話し込まないと、主訴がそのままニーズになってしまうことになりがち。日々変わる親の気持ちに気づき、本当の不安や悩みは、もっと他にあることが多いことをぜひとも伝えてください。</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69</a:t>
            </a:fld>
            <a:endParaRPr kumimoji="1" lang="ja-JP" altLang="en-US"/>
          </a:p>
        </p:txBody>
      </p:sp>
    </p:spTree>
    <p:extLst>
      <p:ext uri="{BB962C8B-B14F-4D97-AF65-F5344CB8AC3E}">
        <p14:creationId xmlns:p14="http://schemas.microsoft.com/office/powerpoint/2010/main" val="73803845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p:spPr>
        <p:txBody>
          <a:bodyPr/>
          <a:lstStyle/>
          <a:p>
            <a:fld id="{45A4CAD5-9FBA-4B6D-9973-C2F0370E7BEF}" type="slidenum">
              <a:rPr lang="en-US" altLang="ja-JP" smtClean="0">
                <a:solidFill>
                  <a:srgbClr val="000000"/>
                </a:solidFill>
              </a:rPr>
              <a:pPr/>
              <a:t>70</a:t>
            </a:fld>
            <a:endParaRPr lang="en-US" altLang="ja-JP">
              <a:solidFill>
                <a:srgbClr val="000000"/>
              </a:solidFill>
            </a:endParaRPr>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p:spPr>
        <p:txBody>
          <a:bodyPr/>
          <a:lstStyle/>
          <a:p>
            <a:pPr eaLnBrk="1" hangingPunct="1"/>
            <a:r>
              <a:rPr lang="ja-JP" altLang="en-US" dirty="0">
                <a:ea typeface="ＭＳ Ｐ明朝" charset="-128"/>
              </a:rPr>
              <a:t>家族にとっては、就学、進学という時期の直前こそ、とてもストレスのかかる時期になります。ここで大切なのは、適切なアドバイスではない。一緒にゆっくり考えてくれる人です。しゃべることで人の頭は整理されます。不安や悩みを語ってもらうことに、エネルギーを注ぎましょう。少しだけ前に一歩踏み出せればいいのです。そんな話し合いもしない放課後等デイなど、児童期の事業所</a:t>
            </a:r>
            <a:r>
              <a:rPr lang="ja-JP" altLang="en-US" dirty="0" err="1">
                <a:ea typeface="ＭＳ Ｐ明朝" charset="-128"/>
              </a:rPr>
              <a:t>はは</a:t>
            </a:r>
            <a:r>
              <a:rPr lang="ja-JP" altLang="en-US" dirty="0">
                <a:ea typeface="ＭＳ Ｐ明朝" charset="-128"/>
              </a:rPr>
              <a:t>、子どもと家族を応援しているとは言えません。</a:t>
            </a:r>
            <a:endParaRPr lang="ja-JP" altLang="ja-JP" dirty="0">
              <a:ea typeface="ＭＳ Ｐ明朝" charset="-128"/>
            </a:endParaRPr>
          </a:p>
        </p:txBody>
      </p:sp>
    </p:spTree>
    <p:extLst>
      <p:ext uri="{BB962C8B-B14F-4D97-AF65-F5344CB8AC3E}">
        <p14:creationId xmlns:p14="http://schemas.microsoft.com/office/powerpoint/2010/main" val="104321322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子育て支援の観点からは、子どもを育てていくときに生じるストレスには、とても素敵なストレスがあるということ。人はストレスがあるからこそ生きていけるのであり、親が乗り越えるべき子育てのストレスを、自分の力で乗り越えていくときに得られる喜びを感じていただく支援をしなければなりません。しんどい、と言われてすぐに助けてしまうようでは、結果的に障害者への差別を助長することにもなるのです。この親の下に生まれて良かったと子どもにいつかは感じていただきたいですからね。とにかく中心にいるのは親ではなく、子どもです。子どもがより成長するために家族支援を行うということがぶれないようにしたいものです。</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71</a:t>
            </a:fld>
            <a:endParaRPr kumimoji="1" lang="ja-JP" altLang="en-US"/>
          </a:p>
        </p:txBody>
      </p:sp>
    </p:spTree>
    <p:extLst>
      <p:ext uri="{BB962C8B-B14F-4D97-AF65-F5344CB8AC3E}">
        <p14:creationId xmlns:p14="http://schemas.microsoft.com/office/powerpoint/2010/main" val="37477506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このスライドは、できれば、都道府県研修では、一つ一つ読んでほしい内容です。これまでの事業所の支援の中で、家族支援をどう行ってきたのかを振り返るための資料になっています。</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72</a:t>
            </a:fld>
            <a:endParaRPr kumimoji="1" lang="ja-JP" altLang="en-US"/>
          </a:p>
        </p:txBody>
      </p:sp>
    </p:spTree>
    <p:extLst>
      <p:ext uri="{BB962C8B-B14F-4D97-AF65-F5344CB8AC3E}">
        <p14:creationId xmlns:p14="http://schemas.microsoft.com/office/powerpoint/2010/main" val="218540339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情報を必要としている人と直接つながらないとうまく伝達しません。誰とどこで、どのくらいの共有を図っていくのか？現実的には、つながっても仕方ないし、つながった先のご都合に合わせているだけで、役に立たないことも多いのですが、あきらめていいんですか</a:t>
            </a:r>
            <a:r>
              <a:rPr kumimoji="1" lang="en-US" altLang="ja-JP" dirty="0"/>
              <a:t>!</a:t>
            </a:r>
            <a:r>
              <a:rPr kumimoji="1" lang="ja-JP" altLang="en-US" dirty="0"/>
              <a:t>愚痴を言っても、親も子供も喜びませんよ！絵に描いた餅のような連携ではだめですよね。</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73</a:t>
            </a:fld>
            <a:endParaRPr kumimoji="1" lang="ja-JP" altLang="en-US"/>
          </a:p>
        </p:txBody>
      </p:sp>
    </p:spTree>
    <p:extLst>
      <p:ext uri="{BB962C8B-B14F-4D97-AF65-F5344CB8AC3E}">
        <p14:creationId xmlns:p14="http://schemas.microsoft.com/office/powerpoint/2010/main" val="58703787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地域における自立、自己肯定感という言葉に注目です。ここを意識して児童期は支援していかないと、大人になってから、二次障害を起こしやすくなります。二次障害を最小限にしていくためにも、一貫した支援が必要なのです。</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74</a:t>
            </a:fld>
            <a:endParaRPr kumimoji="1" lang="ja-JP" altLang="en-US"/>
          </a:p>
        </p:txBody>
      </p:sp>
    </p:spTree>
    <p:extLst>
      <p:ext uri="{BB962C8B-B14F-4D97-AF65-F5344CB8AC3E}">
        <p14:creationId xmlns:p14="http://schemas.microsoft.com/office/powerpoint/2010/main" val="32553534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Rot="1" noChangeAspect="1" noChangeArrowheads="1" noTextEdit="1"/>
          </p:cNvSpPr>
          <p:nvPr>
            <p:ph type="sldImg"/>
          </p:nvPr>
        </p:nvSpPr>
        <p:spPr>
          <a:xfrm>
            <a:off x="993775" y="768350"/>
            <a:ext cx="5114925" cy="3835400"/>
          </a:xfrm>
          <a:ln/>
        </p:spPr>
      </p:sp>
      <p:sp>
        <p:nvSpPr>
          <p:cNvPr id="1167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smtClean="0"/>
              <a:t>スライド２３：サービスマニュアルについて</a:t>
            </a:r>
          </a:p>
          <a:p>
            <a:pPr eaLnBrk="1" hangingPunct="1"/>
            <a:r>
              <a:rPr lang="ja-JP" altLang="en-US" dirty="0" smtClean="0"/>
              <a:t>自分の事業所のサービスマニュアルは必ず作って欲しい。</a:t>
            </a:r>
          </a:p>
          <a:p>
            <a:pPr eaLnBrk="1" hangingPunct="1"/>
            <a:r>
              <a:rPr lang="ja-JP" altLang="en-US" dirty="0" smtClean="0"/>
              <a:t>マニュアルはサービスを標準化したものであり、新しい職員がどのような支援・サービス提供をしていったらよいのか理解するためにも必要である。</a:t>
            </a:r>
          </a:p>
        </p:txBody>
      </p:sp>
    </p:spTree>
    <p:extLst>
      <p:ext uri="{BB962C8B-B14F-4D97-AF65-F5344CB8AC3E}">
        <p14:creationId xmlns:p14="http://schemas.microsoft.com/office/powerpoint/2010/main" val="10299888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児童期における地域連携ということがどういうことなのかを説明したスライドです。自分の事業所の目指すべきものがはっきりさせることで、利用者は利用しやすくなります。明確になるということは、できないこと、実施しないことも明確になるということです。やらないのであれば、そのために必要な支援は、連係によってカバーしていく、地域の中で補い合うということになります。そこを個別支援計画でも明らかにしていくことが、利用する子供の家族にとっては、安心であり、何よりわかりやすいですよね。</a:t>
            </a:r>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75</a:t>
            </a:fld>
            <a:endParaRPr kumimoji="1" lang="ja-JP" altLang="en-US"/>
          </a:p>
        </p:txBody>
      </p:sp>
    </p:spTree>
    <p:extLst>
      <p:ext uri="{BB962C8B-B14F-4D97-AF65-F5344CB8AC3E}">
        <p14:creationId xmlns:p14="http://schemas.microsoft.com/office/powerpoint/2010/main" val="348874358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65973" eaLnBrk="0" hangingPunct="0">
              <a:spcBef>
                <a:spcPct val="30000"/>
              </a:spcBef>
              <a:defRPr kumimoji="1" sz="1200">
                <a:solidFill>
                  <a:schemeClr val="tx1"/>
                </a:solidFill>
                <a:latin typeface="Calibri" pitchFamily="34" charset="0"/>
                <a:ea typeface="ＭＳ Ｐゴシック" pitchFamily="50" charset="-128"/>
              </a:defRPr>
            </a:lvl1pPr>
            <a:lvl2pPr marL="709763" indent="-272987" defTabSz="865973" eaLnBrk="0" hangingPunct="0">
              <a:spcBef>
                <a:spcPct val="30000"/>
              </a:spcBef>
              <a:defRPr kumimoji="1" sz="1200">
                <a:solidFill>
                  <a:schemeClr val="tx1"/>
                </a:solidFill>
                <a:latin typeface="Calibri" pitchFamily="34" charset="0"/>
                <a:ea typeface="ＭＳ Ｐゴシック" pitchFamily="50" charset="-128"/>
              </a:defRPr>
            </a:lvl2pPr>
            <a:lvl3pPr marL="1091944" indent="-218389" defTabSz="865973" eaLnBrk="0" hangingPunct="0">
              <a:spcBef>
                <a:spcPct val="30000"/>
              </a:spcBef>
              <a:defRPr kumimoji="1" sz="1200">
                <a:solidFill>
                  <a:schemeClr val="tx1"/>
                </a:solidFill>
                <a:latin typeface="Calibri" pitchFamily="34" charset="0"/>
                <a:ea typeface="ＭＳ Ｐゴシック" pitchFamily="50" charset="-128"/>
              </a:defRPr>
            </a:lvl3pPr>
            <a:lvl4pPr marL="1528722" indent="-218389" defTabSz="865973" eaLnBrk="0" hangingPunct="0">
              <a:spcBef>
                <a:spcPct val="30000"/>
              </a:spcBef>
              <a:defRPr kumimoji="1" sz="1200">
                <a:solidFill>
                  <a:schemeClr val="tx1"/>
                </a:solidFill>
                <a:latin typeface="Calibri" pitchFamily="34" charset="0"/>
                <a:ea typeface="ＭＳ Ｐゴシック" pitchFamily="50" charset="-128"/>
              </a:defRPr>
            </a:lvl4pPr>
            <a:lvl5pPr marL="1965501" indent="-218389" defTabSz="865973" eaLnBrk="0" hangingPunct="0">
              <a:spcBef>
                <a:spcPct val="30000"/>
              </a:spcBef>
              <a:defRPr kumimoji="1" sz="1200">
                <a:solidFill>
                  <a:schemeClr val="tx1"/>
                </a:solidFill>
                <a:latin typeface="Calibri" pitchFamily="34" charset="0"/>
                <a:ea typeface="ＭＳ Ｐゴシック" pitchFamily="50" charset="-128"/>
              </a:defRPr>
            </a:lvl5pPr>
            <a:lvl6pPr marL="2402278"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839056"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275834"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712611"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76</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1146175" y="685800"/>
            <a:ext cx="4568825" cy="3427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ja-JP" altLang="en-US" sz="1600" dirty="0">
              <a:latin typeface="Lucida Grande" pitchFamily="80" charset="0"/>
              <a:ea typeface="ヒラギノ角ゴ Pro W3" pitchFamily="80" charset="-128"/>
              <a:sym typeface="Lucida Grande" pitchFamily="80" charset="0"/>
            </a:endParaRPr>
          </a:p>
        </p:txBody>
      </p:sp>
    </p:spTree>
    <p:extLst>
      <p:ext uri="{BB962C8B-B14F-4D97-AF65-F5344CB8AC3E}">
        <p14:creationId xmlns:p14="http://schemas.microsoft.com/office/powerpoint/2010/main" val="21013877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65973" eaLnBrk="0" hangingPunct="0">
              <a:spcBef>
                <a:spcPct val="30000"/>
              </a:spcBef>
              <a:defRPr kumimoji="1" sz="1200">
                <a:solidFill>
                  <a:schemeClr val="tx1"/>
                </a:solidFill>
                <a:latin typeface="Calibri" pitchFamily="34" charset="0"/>
                <a:ea typeface="ＭＳ Ｐゴシック" pitchFamily="50" charset="-128"/>
              </a:defRPr>
            </a:lvl1pPr>
            <a:lvl2pPr marL="709763" indent="-272987" defTabSz="865973" eaLnBrk="0" hangingPunct="0">
              <a:spcBef>
                <a:spcPct val="30000"/>
              </a:spcBef>
              <a:defRPr kumimoji="1" sz="1200">
                <a:solidFill>
                  <a:schemeClr val="tx1"/>
                </a:solidFill>
                <a:latin typeface="Calibri" pitchFamily="34" charset="0"/>
                <a:ea typeface="ＭＳ Ｐゴシック" pitchFamily="50" charset="-128"/>
              </a:defRPr>
            </a:lvl2pPr>
            <a:lvl3pPr marL="1091944" indent="-218389" defTabSz="865973" eaLnBrk="0" hangingPunct="0">
              <a:spcBef>
                <a:spcPct val="30000"/>
              </a:spcBef>
              <a:defRPr kumimoji="1" sz="1200">
                <a:solidFill>
                  <a:schemeClr val="tx1"/>
                </a:solidFill>
                <a:latin typeface="Calibri" pitchFamily="34" charset="0"/>
                <a:ea typeface="ＭＳ Ｐゴシック" pitchFamily="50" charset="-128"/>
              </a:defRPr>
            </a:lvl3pPr>
            <a:lvl4pPr marL="1528722" indent="-218389" defTabSz="865973" eaLnBrk="0" hangingPunct="0">
              <a:spcBef>
                <a:spcPct val="30000"/>
              </a:spcBef>
              <a:defRPr kumimoji="1" sz="1200">
                <a:solidFill>
                  <a:schemeClr val="tx1"/>
                </a:solidFill>
                <a:latin typeface="Calibri" pitchFamily="34" charset="0"/>
                <a:ea typeface="ＭＳ Ｐゴシック" pitchFamily="50" charset="-128"/>
              </a:defRPr>
            </a:lvl4pPr>
            <a:lvl5pPr marL="1965501" indent="-218389" defTabSz="865973" eaLnBrk="0" hangingPunct="0">
              <a:spcBef>
                <a:spcPct val="30000"/>
              </a:spcBef>
              <a:defRPr kumimoji="1" sz="1200">
                <a:solidFill>
                  <a:schemeClr val="tx1"/>
                </a:solidFill>
                <a:latin typeface="Calibri" pitchFamily="34" charset="0"/>
                <a:ea typeface="ＭＳ Ｐゴシック" pitchFamily="50" charset="-128"/>
              </a:defRPr>
            </a:lvl5pPr>
            <a:lvl6pPr marL="2402278"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2839056"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275834"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3712611" indent="-218389" defTabSz="865973"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eaLnBrk="1" hangingPunct="1">
              <a:spcBef>
                <a:spcPct val="0"/>
              </a:spcBef>
            </a:pPr>
            <a:fld id="{4D9F1FE0-7717-4C92-9C53-89E9E1E625DA}" type="slidenum">
              <a:rPr lang="en-US" altLang="ja-JP">
                <a:solidFill>
                  <a:srgbClr val="000000"/>
                </a:solidFill>
                <a:latin typeface="Arial" pitchFamily="34" charset="0"/>
                <a:ea typeface="HGP明朝E" pitchFamily="18" charset="-128"/>
              </a:rPr>
              <a:pPr eaLnBrk="1" hangingPunct="1">
                <a:spcBef>
                  <a:spcPct val="0"/>
                </a:spcBef>
              </a:pPr>
              <a:t>77</a:t>
            </a:fld>
            <a:endParaRPr lang="en-US" altLang="ja-JP">
              <a:solidFill>
                <a:srgbClr val="000000"/>
              </a:solidFill>
              <a:latin typeface="Arial" pitchFamily="34" charset="0"/>
              <a:ea typeface="HGP明朝E" pitchFamily="18" charset="-128"/>
            </a:endParaRPr>
          </a:p>
        </p:txBody>
      </p:sp>
      <p:sp>
        <p:nvSpPr>
          <p:cNvPr id="364547" name="Rectangle 2"/>
          <p:cNvSpPr>
            <a:spLocks noGrp="1" noRot="1" noChangeAspect="1" noChangeArrowheads="1" noTextEdit="1"/>
          </p:cNvSpPr>
          <p:nvPr>
            <p:ph type="sldImg"/>
          </p:nvPr>
        </p:nvSpPr>
        <p:spPr bwMode="auto">
          <a:xfrm>
            <a:off x="1146175" y="685800"/>
            <a:ext cx="4568825" cy="34274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ja-JP" altLang="en-US" sz="1600" dirty="0">
              <a:latin typeface="Lucida Grande" pitchFamily="80" charset="0"/>
              <a:ea typeface="ヒラギノ角ゴ Pro W3" pitchFamily="80" charset="-128"/>
              <a:sym typeface="Lucida Grande" pitchFamily="80" charset="0"/>
            </a:endParaRPr>
          </a:p>
        </p:txBody>
      </p:sp>
    </p:spTree>
    <p:extLst>
      <p:ext uri="{BB962C8B-B14F-4D97-AF65-F5344CB8AC3E}">
        <p14:creationId xmlns:p14="http://schemas.microsoft.com/office/powerpoint/2010/main" val="261864255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まず伝えたいのは、個別支援計画にしっかりと書き込まれたものが良い計画ではなく、支援計画を作成する前に、アセスメントに時間をかけたかが大切です。子どもと、家族の現実をよく受けとめた上で、元気になる、少しだけでも前向きになるとぃにはメッセージを入れていくことができたかということです。このスライドは、児童発達ガイドラインをもとにしたガイドライン項目が入っている個別支援計画です。支援の質を高めるために、児童期の研修では、この様式を使っていくことをお勧めします。</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79</a:t>
            </a:fld>
            <a:endParaRPr kumimoji="1" lang="ja-JP" altLang="en-US"/>
          </a:p>
        </p:txBody>
      </p:sp>
    </p:spTree>
    <p:extLst>
      <p:ext uri="{BB962C8B-B14F-4D97-AF65-F5344CB8AC3E}">
        <p14:creationId xmlns:p14="http://schemas.microsoft.com/office/powerpoint/2010/main" val="237915094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このスライドは、児童期の事例の研修の演習に入る前には、じっくりと読み上げて説明してもらいたいものです。</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80</a:t>
            </a:fld>
            <a:endParaRPr kumimoji="1" lang="ja-JP" altLang="en-US"/>
          </a:p>
        </p:txBody>
      </p:sp>
    </p:spTree>
    <p:extLst>
      <p:ext uri="{BB962C8B-B14F-4D97-AF65-F5344CB8AC3E}">
        <p14:creationId xmlns:p14="http://schemas.microsoft.com/office/powerpoint/2010/main" val="101140021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81</a:t>
            </a:fld>
            <a:endParaRPr kumimoji="1" lang="ja-JP" altLang="en-US"/>
          </a:p>
        </p:txBody>
      </p:sp>
    </p:spTree>
    <p:extLst>
      <p:ext uri="{BB962C8B-B14F-4D97-AF65-F5344CB8AC3E}">
        <p14:creationId xmlns:p14="http://schemas.microsoft.com/office/powerpoint/2010/main" val="163660459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子どもは育ちます。二、三か月前と今は大きく違っています。必要な支援を必要なだけ支援し、余計なことはしない。子どもが育ち、親が育つ、親が育ち、子どもが育つ、という相互作用がうまく芽生えていくようにしたいものです。</a:t>
            </a:r>
            <a:endParaRPr kumimoji="1" lang="en-US" altLang="ja-JP" dirty="0"/>
          </a:p>
          <a:p>
            <a:r>
              <a:rPr kumimoji="1" lang="ja-JP" altLang="en-US" dirty="0"/>
              <a:t>子どもの支援に携わっていると、子どもの変化に敏感になります。ちょっとした変化に注目します。ですから大人の支援をしていても敏感です。すぐに前向きにとらえていきます。どの支援者にも、子どもの支援に関係する期間を持ってほしいと思っています。気づく人になってほしいと思います。</a:t>
            </a:r>
          </a:p>
        </p:txBody>
      </p:sp>
      <p:sp>
        <p:nvSpPr>
          <p:cNvPr id="4" name="スライド番号プレースホルダー 3"/>
          <p:cNvSpPr>
            <a:spLocks noGrp="1"/>
          </p:cNvSpPr>
          <p:nvPr>
            <p:ph type="sldNum" sz="quarter" idx="10"/>
          </p:nvPr>
        </p:nvSpPr>
        <p:spPr/>
        <p:txBody>
          <a:bodyPr/>
          <a:lstStyle/>
          <a:p>
            <a:fld id="{F9DF9924-5AE6-4E62-841C-EA3136C117EF}" type="slidenum">
              <a:rPr kumimoji="1" lang="ja-JP" altLang="en-US" smtClean="0"/>
              <a:pPr/>
              <a:t>82</a:t>
            </a:fld>
            <a:endParaRPr kumimoji="1" lang="ja-JP" altLang="en-US"/>
          </a:p>
        </p:txBody>
      </p:sp>
    </p:spTree>
    <p:extLst>
      <p:ext uri="{BB962C8B-B14F-4D97-AF65-F5344CB8AC3E}">
        <p14:creationId xmlns:p14="http://schemas.microsoft.com/office/powerpoint/2010/main" val="131163097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defTabSz="946404" fontAlgn="auto">
              <a:spcBef>
                <a:spcPts val="0"/>
              </a:spcBef>
              <a:spcAft>
                <a:spcPts val="0"/>
              </a:spcAft>
              <a:defRPr/>
            </a:pPr>
            <a:fld id="{7EF7E79F-F539-44D7-9EE2-079B2390E36C}" type="slidenum">
              <a:rPr lang="en-US" altLang="ja-JP" sz="1200">
                <a:solidFill>
                  <a:prstClr val="black"/>
                </a:solidFill>
                <a:latin typeface="Calibri" panose="020F0502020204030204"/>
              </a:rPr>
              <a:pPr defTabSz="946404" fontAlgn="auto">
                <a:spcBef>
                  <a:spcPts val="0"/>
                </a:spcBef>
                <a:spcAft>
                  <a:spcPts val="0"/>
                </a:spcAft>
                <a:defRPr/>
              </a:pPr>
              <a:t>85</a:t>
            </a:fld>
            <a:endParaRPr lang="en-US" altLang="ja-JP" sz="1200">
              <a:solidFill>
                <a:prstClr val="black"/>
              </a:solidFill>
              <a:latin typeface="Calibri" panose="020F0502020204030204"/>
            </a:endParaRPr>
          </a:p>
        </p:txBody>
      </p:sp>
      <p:sp>
        <p:nvSpPr>
          <p:cNvPr id="196610" name="Rectangle 2"/>
          <p:cNvSpPr>
            <a:spLocks noGrp="1" noRot="1" noChangeAspect="1" noChangeArrowheads="1" noTextEdit="1"/>
          </p:cNvSpPr>
          <p:nvPr>
            <p:ph type="sldImg"/>
          </p:nvPr>
        </p:nvSpPr>
        <p:spPr>
          <a:xfrm>
            <a:off x="928688" y="974725"/>
            <a:ext cx="5168900" cy="3876675"/>
          </a:xfrm>
          <a:ln w="12700" cap="flat">
            <a:solidFill>
              <a:schemeClr val="tx1"/>
            </a:solidFill>
          </a:ln>
          <a:extLst>
            <a:ext uri="{909E8E84-426E-40DD-AFC4-6F175D3DCCD1}">
              <a14:hiddenFill xmlns:a14="http://schemas.microsoft.com/office/drawing/2010/main">
                <a:noFill/>
              </a14:hiddenFill>
            </a:ext>
          </a:extLst>
        </p:spPr>
      </p:sp>
      <p:sp>
        <p:nvSpPr>
          <p:cNvPr id="196611" name="Rectangle 3"/>
          <p:cNvSpPr>
            <a:spLocks noGrp="1" noChangeArrowheads="1"/>
          </p:cNvSpPr>
          <p:nvPr>
            <p:ph type="body" idx="1"/>
          </p:nvPr>
        </p:nvSpPr>
        <p:spPr>
          <a:xfrm>
            <a:off x="998747" y="5290057"/>
            <a:ext cx="5528888" cy="4925954"/>
          </a:xfrm>
          <a:noFill/>
          <a:ln/>
          <a:extLst>
            <a:ext uri="{91240B29-F687-4F45-9708-019B960494DF}">
              <a14:hiddenLine xmlns:a14="http://schemas.microsoft.com/office/drawing/2010/main" w="12700">
                <a:solidFill>
                  <a:schemeClr val="tx1"/>
                </a:solidFill>
                <a:miter lim="800000"/>
                <a:headEnd/>
                <a:tailEnd/>
              </a14:hiddenLine>
            </a:ext>
          </a:extLst>
        </p:spPr>
        <p:txBody>
          <a:bodyPr lIns="123095" tIns="60748" rIns="123095" bIns="60748"/>
          <a:lstStyle/>
          <a:p>
            <a:pPr defTabSz="1040243"/>
            <a:endParaRPr lang="ja-JP" altLang="en-US" dirty="0"/>
          </a:p>
        </p:txBody>
      </p:sp>
    </p:spTree>
    <p:extLst>
      <p:ext uri="{BB962C8B-B14F-4D97-AF65-F5344CB8AC3E}">
        <p14:creationId xmlns:p14="http://schemas.microsoft.com/office/powerpoint/2010/main" val="74738797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4505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ja-JP" altLang="en-US" smtClean="0"/>
              <a:t>少しさかのぼりますが、</a:t>
            </a:r>
            <a:r>
              <a:rPr lang="en-US" altLang="ja-JP" smtClean="0"/>
              <a:t>1986</a:t>
            </a:r>
            <a:r>
              <a:rPr lang="ja-JP" altLang="en-US" smtClean="0"/>
              <a:t>年、国際リハビリテーション協会（</a:t>
            </a:r>
            <a:r>
              <a:rPr lang="en-US" altLang="ja-JP" smtClean="0"/>
              <a:t>RI</a:t>
            </a:r>
            <a:r>
              <a:rPr lang="ja-JP" altLang="en-US" smtClean="0"/>
              <a:t>）社会委員会が、社会リハビリテーションを、</a:t>
            </a:r>
            <a:endParaRPr lang="en-US" altLang="ja-JP" smtClean="0"/>
          </a:p>
          <a:p>
            <a:pPr eaLnBrk="1" hangingPunct="1">
              <a:spcBef>
                <a:spcPct val="0"/>
              </a:spcBef>
            </a:pPr>
            <a:r>
              <a:rPr lang="ja-JP" altLang="en-US" smtClean="0"/>
              <a:t>　「社会生活力を高めることを目的としたプロセスであるとし」</a:t>
            </a:r>
            <a:endParaRPr lang="en-US" altLang="ja-JP" smtClean="0"/>
          </a:p>
          <a:p>
            <a:pPr eaLnBrk="1" hangingPunct="1">
              <a:spcBef>
                <a:spcPct val="0"/>
              </a:spcBef>
            </a:pPr>
            <a:r>
              <a:rPr lang="ja-JP" altLang="en-US" smtClean="0"/>
              <a:t>　さらに社会生活力を、「さまざまな社会的な状況の中で、自分のニーズを満たし、一人ひとりに可能な、最も豊かな社会参加を実現する権利を行使する力を意味する」と定義しました。</a:t>
            </a:r>
            <a:endParaRPr lang="en-US" altLang="ja-JP" smtClean="0"/>
          </a:p>
          <a:p>
            <a:pPr eaLnBrk="1" hangingPunct="1">
              <a:spcBef>
                <a:spcPct val="0"/>
              </a:spcBef>
            </a:pPr>
            <a:r>
              <a:rPr lang="ja-JP" altLang="en-US" smtClean="0"/>
              <a:t>　医学的リハが理学療法・作業療法などにより身体機能の回復、向上を目指し、職業リハが職業訓練や職業相談などによって職業能力の向上を目指すように社会リハは「社会生活力</a:t>
            </a:r>
            <a:r>
              <a:rPr lang="en-US" altLang="ja-JP" smtClean="0"/>
              <a:t>,SFA</a:t>
            </a:r>
            <a:r>
              <a:rPr lang="ja-JP" altLang="en-US" smtClean="0"/>
              <a:t>」を高めることを目的としている。</a:t>
            </a:r>
          </a:p>
          <a:p>
            <a:pPr eaLnBrk="1" hangingPunct="1">
              <a:spcBef>
                <a:spcPct val="0"/>
              </a:spcBef>
            </a:pPr>
            <a:endParaRPr lang="en-US" altLang="ja-JP" smtClean="0"/>
          </a:p>
          <a:p>
            <a:pPr eaLnBrk="1" hangingPunct="1">
              <a:spcBef>
                <a:spcPct val="0"/>
              </a:spcBef>
            </a:pPr>
            <a:endParaRPr lang="en-US" altLang="ja-JP" smtClean="0"/>
          </a:p>
          <a:p>
            <a:pPr eaLnBrk="1" hangingPunct="1">
              <a:spcBef>
                <a:spcPct val="0"/>
              </a:spcBef>
            </a:pPr>
            <a:endParaRPr lang="ja-JP" altLang="en-US" smtClean="0"/>
          </a:p>
        </p:txBody>
      </p:sp>
      <p:sp>
        <p:nvSpPr>
          <p:cNvPr id="40963"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defTabSz="946404">
              <a:defRPr/>
            </a:pPr>
            <a:fld id="{6D1506DE-D3C4-434A-91B2-8C192F81F74B}" type="slidenum">
              <a:rPr lang="ja-JP" altLang="en-US" sz="1200">
                <a:solidFill>
                  <a:prstClr val="black"/>
                </a:solidFill>
                <a:latin typeface="Calibri" panose="020F0502020204030204"/>
              </a:rPr>
              <a:pPr defTabSz="946404">
                <a:defRPr/>
              </a:pPr>
              <a:t>86</a:t>
            </a:fld>
            <a:endParaRPr lang="en-US" altLang="ja-JP" sz="1200">
              <a:solidFill>
                <a:prstClr val="black"/>
              </a:solidFill>
              <a:latin typeface="Calibri" panose="020F0502020204030204"/>
            </a:endParaRPr>
          </a:p>
        </p:txBody>
      </p:sp>
    </p:spTree>
    <p:extLst>
      <p:ext uri="{BB962C8B-B14F-4D97-AF65-F5344CB8AC3E}">
        <p14:creationId xmlns:p14="http://schemas.microsoft.com/office/powerpoint/2010/main" val="289287014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スライド イメージ プレースホルダ 1"/>
          <p:cNvSpPr>
            <a:spLocks noGrp="1" noRot="1" noChangeAspect="1" noTextEdit="1"/>
          </p:cNvSpPr>
          <p:nvPr>
            <p:ph type="sldImg"/>
          </p:nvPr>
        </p:nvSpPr>
        <p:spPr bwMode="auto">
          <a:xfrm>
            <a:off x="741363" y="833438"/>
            <a:ext cx="5554662" cy="41656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dirty="0" smtClean="0"/>
          </a:p>
        </p:txBody>
      </p:sp>
      <p:sp>
        <p:nvSpPr>
          <p:cNvPr id="61444" name="スライド番号プレースホル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kumimoji="1" sz="1200">
                <a:solidFill>
                  <a:schemeClr val="tx1"/>
                </a:solidFill>
                <a:latin typeface="Calibri" pitchFamily="34" charset="0"/>
                <a:ea typeface="ＭＳ Ｐゴシック" pitchFamily="50" charset="-128"/>
              </a:defRPr>
            </a:lvl1pPr>
            <a:lvl2pPr marL="765262" indent="-294331" eaLnBrk="0" hangingPunct="0">
              <a:spcBef>
                <a:spcPct val="30000"/>
              </a:spcBef>
              <a:defRPr kumimoji="1" sz="1200">
                <a:solidFill>
                  <a:schemeClr val="tx1"/>
                </a:solidFill>
                <a:latin typeface="Calibri" pitchFamily="34" charset="0"/>
                <a:ea typeface="ＭＳ Ｐゴシック" pitchFamily="50" charset="-128"/>
              </a:defRPr>
            </a:lvl2pPr>
            <a:lvl3pPr marL="1177327" indent="-235466" eaLnBrk="0" hangingPunct="0">
              <a:spcBef>
                <a:spcPct val="30000"/>
              </a:spcBef>
              <a:defRPr kumimoji="1" sz="1200">
                <a:solidFill>
                  <a:schemeClr val="tx1"/>
                </a:solidFill>
                <a:latin typeface="Calibri" pitchFamily="34" charset="0"/>
                <a:ea typeface="ＭＳ Ｐゴシック" pitchFamily="50" charset="-128"/>
              </a:defRPr>
            </a:lvl3pPr>
            <a:lvl4pPr marL="1648258" indent="-235466" eaLnBrk="0" hangingPunct="0">
              <a:spcBef>
                <a:spcPct val="30000"/>
              </a:spcBef>
              <a:defRPr kumimoji="1" sz="1200">
                <a:solidFill>
                  <a:schemeClr val="tx1"/>
                </a:solidFill>
                <a:latin typeface="Calibri" pitchFamily="34" charset="0"/>
                <a:ea typeface="ＭＳ Ｐゴシック" pitchFamily="50" charset="-128"/>
              </a:defRPr>
            </a:lvl4pPr>
            <a:lvl5pPr marL="2119188" indent="-235466" eaLnBrk="0" hangingPunct="0">
              <a:spcBef>
                <a:spcPct val="30000"/>
              </a:spcBef>
              <a:defRPr kumimoji="1" sz="1200">
                <a:solidFill>
                  <a:schemeClr val="tx1"/>
                </a:solidFill>
                <a:latin typeface="Calibri" pitchFamily="34" charset="0"/>
                <a:ea typeface="ＭＳ Ｐゴシック" pitchFamily="50" charset="-128"/>
              </a:defRPr>
            </a:lvl5pPr>
            <a:lvl6pPr marL="2590120" indent="-235466"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3061050" indent="-235466"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531981" indent="-235466"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4002912" indent="-235466"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defTabSz="946404" eaLnBrk="1" fontAlgn="auto" hangingPunct="1">
              <a:spcBef>
                <a:spcPct val="0"/>
              </a:spcBef>
              <a:spcAft>
                <a:spcPts val="0"/>
              </a:spcAft>
              <a:defRPr/>
            </a:pPr>
            <a:fld id="{45EBE082-5114-42AE-9B87-8011635365A9}" type="slidenum">
              <a:rPr lang="ja-JP" altLang="en-US">
                <a:solidFill>
                  <a:srgbClr val="000000"/>
                </a:solidFill>
                <a:latin typeface="Tahoma" pitchFamily="34" charset="0"/>
              </a:rPr>
              <a:pPr defTabSz="946404" eaLnBrk="1" fontAlgn="auto" hangingPunct="1">
                <a:spcBef>
                  <a:spcPct val="0"/>
                </a:spcBef>
                <a:spcAft>
                  <a:spcPts val="0"/>
                </a:spcAft>
                <a:defRPr/>
              </a:pPr>
              <a:t>91</a:t>
            </a:fld>
            <a:endParaRPr lang="ja-JP" altLang="en-US" dirty="0">
              <a:solidFill>
                <a:srgbClr val="000000"/>
              </a:solidFill>
              <a:latin typeface="Tahoma" pitchFamily="34" charset="0"/>
            </a:endParaRPr>
          </a:p>
        </p:txBody>
      </p:sp>
    </p:spTree>
    <p:extLst>
      <p:ext uri="{BB962C8B-B14F-4D97-AF65-F5344CB8AC3E}">
        <p14:creationId xmlns:p14="http://schemas.microsoft.com/office/powerpoint/2010/main" val="4912057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Rot="1" noChangeAspect="1" noChangeArrowheads="1" noTextEdit="1"/>
          </p:cNvSpPr>
          <p:nvPr>
            <p:ph type="sldImg"/>
          </p:nvPr>
        </p:nvSpPr>
        <p:spPr>
          <a:xfrm>
            <a:off x="993775" y="768350"/>
            <a:ext cx="5114925" cy="3835400"/>
          </a:xfrm>
          <a:ln/>
        </p:spPr>
      </p:sp>
      <p:sp>
        <p:nvSpPr>
          <p:cNvPr id="1187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10" tIns="47305" rIns="94610" bIns="47305"/>
          <a:lstStyle/>
          <a:p>
            <a:pPr eaLnBrk="1" hangingPunct="1"/>
            <a:r>
              <a:rPr lang="ja-JP" altLang="en-US" dirty="0" smtClean="0"/>
              <a:t>スライド２４</a:t>
            </a:r>
          </a:p>
          <a:p>
            <a:pPr eaLnBrk="1" hangingPunct="1"/>
            <a:r>
              <a:rPr lang="ja-JP" altLang="en-US" dirty="0" smtClean="0"/>
              <a:t>１．個別支援計画は個々の対応をどうやっていくかということであるので、当然、標準のマニュアルに入っていないサービスも生じてくるだろう。例えば、ＡさんとＢさんとの入浴の介助の仕方が異なっていて、Ａさんの介助の仕方はマニュアルにあるが、Ｂさんの</a:t>
            </a:r>
            <a:r>
              <a:rPr lang="ja-JP" altLang="en-US" dirty="0" err="1" smtClean="0"/>
              <a:t>は</a:t>
            </a:r>
            <a:r>
              <a:rPr lang="ja-JP" altLang="en-US" dirty="0" smtClean="0"/>
              <a:t>入っていないという場合、マニュアルに加えることを検討して欲しい。一般的なことを書いてあっても全ての人には通用しないものである。Ａさん、Ｂさん、Ｃさん、各々へのサービスというのを積み重ねていってできていったものがマニュアルになる。</a:t>
            </a:r>
          </a:p>
          <a:p>
            <a:pPr eaLnBrk="1" hangingPunct="1"/>
            <a:r>
              <a:rPr lang="ja-JP" altLang="en-US" dirty="0" smtClean="0"/>
              <a:t>２．マニュアルと個別化されたサービスとを、常に見ていく必要がある。そのことを、サービス管理責任者の重要な仕事として考えていただきたい。</a:t>
            </a:r>
          </a:p>
          <a:p>
            <a:pPr eaLnBrk="1" hangingPunct="1"/>
            <a:r>
              <a:rPr lang="ja-JP" altLang="en-US" dirty="0" smtClean="0"/>
              <a:t>３．豊富な経験を持っていて、自分だけはわかっていても他の人はわからないということがある。職場の現状としてはよくあることではないかと思われるが、共有化できるものは共有化してサービスを整理していけば、質の担保という観点からは、大きな効果があると思われる。</a:t>
            </a:r>
          </a:p>
        </p:txBody>
      </p:sp>
    </p:spTree>
    <p:extLst>
      <p:ext uri="{BB962C8B-B14F-4D97-AF65-F5344CB8AC3E}">
        <p14:creationId xmlns:p14="http://schemas.microsoft.com/office/powerpoint/2010/main" val="123531204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xfrm>
            <a:off x="741363" y="833438"/>
            <a:ext cx="5554662" cy="4165600"/>
          </a:xfrm>
          <a:ln/>
        </p:spPr>
      </p:sp>
      <p:sp>
        <p:nvSpPr>
          <p:cNvPr id="148483" name="Rectangle 3"/>
          <p:cNvSpPr>
            <a:spLocks noGrp="1" noChangeArrowheads="1"/>
          </p:cNvSpPr>
          <p:nvPr>
            <p:ph type="body" idx="1"/>
          </p:nvPr>
        </p:nvSpPr>
        <p:spPr>
          <a:noFill/>
          <a:ln>
            <a:solidFill>
              <a:schemeClr val="tx1"/>
            </a:solidFill>
          </a:ln>
        </p:spPr>
        <p:txBody>
          <a:bodyPr/>
          <a:lstStyle/>
          <a:p>
            <a:pPr eaLnBrk="1" hangingPunct="1"/>
            <a:endParaRPr lang="ja-JP" altLang="en-US" sz="1700" dirty="0">
              <a:ea typeface="ＭＳ ゴシック" pitchFamily="49" charset="-128"/>
            </a:endParaRPr>
          </a:p>
        </p:txBody>
      </p:sp>
    </p:spTree>
    <p:extLst>
      <p:ext uri="{BB962C8B-B14F-4D97-AF65-F5344CB8AC3E}">
        <p14:creationId xmlns:p14="http://schemas.microsoft.com/office/powerpoint/2010/main" val="394685046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noRot="1" noChangeAspect="1" noChangeArrowheads="1" noTextEdit="1"/>
          </p:cNvSpPr>
          <p:nvPr>
            <p:ph type="sldImg"/>
          </p:nvPr>
        </p:nvSpPr>
        <p:spPr>
          <a:xfrm>
            <a:off x="741363" y="833438"/>
            <a:ext cx="5554662" cy="4165600"/>
          </a:xfrm>
          <a:ln/>
        </p:spPr>
      </p:sp>
      <p:sp>
        <p:nvSpPr>
          <p:cNvPr id="150531" name="Rectangle 3"/>
          <p:cNvSpPr>
            <a:spLocks noGrp="1" noChangeArrowheads="1"/>
          </p:cNvSpPr>
          <p:nvPr>
            <p:ph type="body" idx="1"/>
          </p:nvPr>
        </p:nvSpPr>
        <p:spPr>
          <a:xfrm>
            <a:off x="704832" y="5270835"/>
            <a:ext cx="5617344" cy="5352360"/>
          </a:xfrm>
          <a:noFill/>
          <a:ln>
            <a:solidFill>
              <a:schemeClr val="tx1"/>
            </a:solidFill>
          </a:ln>
        </p:spPr>
        <p:txBody>
          <a:bodyPr/>
          <a:lstStyle/>
          <a:p>
            <a:pPr eaLnBrk="1" hangingPunct="1"/>
            <a:endParaRPr lang="ja-JP" altLang="en-US" sz="1400" dirty="0">
              <a:ea typeface="ＭＳ ゴシック" pitchFamily="49" charset="-128"/>
            </a:endParaRPr>
          </a:p>
        </p:txBody>
      </p:sp>
    </p:spTree>
    <p:extLst>
      <p:ext uri="{BB962C8B-B14F-4D97-AF65-F5344CB8AC3E}">
        <p14:creationId xmlns:p14="http://schemas.microsoft.com/office/powerpoint/2010/main" val="164112177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Rot="1" noChangeAspect="1" noChangeArrowheads="1" noTextEdit="1"/>
          </p:cNvSpPr>
          <p:nvPr>
            <p:ph type="sldImg"/>
          </p:nvPr>
        </p:nvSpPr>
        <p:spPr>
          <a:xfrm>
            <a:off x="741363" y="833438"/>
            <a:ext cx="5554662" cy="4165600"/>
          </a:xfrm>
          <a:ln/>
        </p:spPr>
      </p:sp>
      <p:sp>
        <p:nvSpPr>
          <p:cNvPr id="142339" name="Rectangle 3"/>
          <p:cNvSpPr>
            <a:spLocks noGrp="1" noChangeArrowheads="1"/>
          </p:cNvSpPr>
          <p:nvPr>
            <p:ph type="body" idx="1"/>
          </p:nvPr>
        </p:nvSpPr>
        <p:spPr>
          <a:xfrm>
            <a:off x="704832" y="5270835"/>
            <a:ext cx="5617344" cy="5352360"/>
          </a:xfrm>
          <a:noFill/>
          <a:ln>
            <a:solidFill>
              <a:schemeClr val="tx1"/>
            </a:solidFill>
          </a:ln>
        </p:spPr>
        <p:txBody>
          <a:bodyPr/>
          <a:lstStyle/>
          <a:p>
            <a:pPr eaLnBrk="1" hangingPunct="1"/>
            <a:endParaRPr lang="ja-JP" altLang="en-US" sz="1400" dirty="0">
              <a:ea typeface="ＭＳ ゴシック" pitchFamily="49" charset="-128"/>
            </a:endParaRPr>
          </a:p>
        </p:txBody>
      </p:sp>
    </p:spTree>
    <p:extLst>
      <p:ext uri="{BB962C8B-B14F-4D97-AF65-F5344CB8AC3E}">
        <p14:creationId xmlns:p14="http://schemas.microsoft.com/office/powerpoint/2010/main" val="357217517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スライド イメージ プレースホルダ 1"/>
          <p:cNvSpPr>
            <a:spLocks noGrp="1" noRot="1" noChangeAspect="1" noTextEdit="1"/>
          </p:cNvSpPr>
          <p:nvPr>
            <p:ph type="sldImg"/>
          </p:nvPr>
        </p:nvSpPr>
        <p:spPr bwMode="auto">
          <a:xfrm>
            <a:off x="741363" y="833438"/>
            <a:ext cx="5554662" cy="41656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5"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dirty="0" smtClean="0"/>
          </a:p>
        </p:txBody>
      </p:sp>
      <p:sp>
        <p:nvSpPr>
          <p:cNvPr id="64516" name="スライド番号プレースホル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kumimoji="1" sz="1200">
                <a:solidFill>
                  <a:schemeClr val="tx1"/>
                </a:solidFill>
                <a:latin typeface="Calibri" pitchFamily="34" charset="0"/>
                <a:ea typeface="ＭＳ Ｐゴシック" pitchFamily="50" charset="-128"/>
              </a:defRPr>
            </a:lvl1pPr>
            <a:lvl2pPr marL="765262" indent="-294331" eaLnBrk="0" hangingPunct="0">
              <a:spcBef>
                <a:spcPct val="30000"/>
              </a:spcBef>
              <a:defRPr kumimoji="1" sz="1200">
                <a:solidFill>
                  <a:schemeClr val="tx1"/>
                </a:solidFill>
                <a:latin typeface="Calibri" pitchFamily="34" charset="0"/>
                <a:ea typeface="ＭＳ Ｐゴシック" pitchFamily="50" charset="-128"/>
              </a:defRPr>
            </a:lvl2pPr>
            <a:lvl3pPr marL="1177327" indent="-235466" eaLnBrk="0" hangingPunct="0">
              <a:spcBef>
                <a:spcPct val="30000"/>
              </a:spcBef>
              <a:defRPr kumimoji="1" sz="1200">
                <a:solidFill>
                  <a:schemeClr val="tx1"/>
                </a:solidFill>
                <a:latin typeface="Calibri" pitchFamily="34" charset="0"/>
                <a:ea typeface="ＭＳ Ｐゴシック" pitchFamily="50" charset="-128"/>
              </a:defRPr>
            </a:lvl3pPr>
            <a:lvl4pPr marL="1648258" indent="-235466" eaLnBrk="0" hangingPunct="0">
              <a:spcBef>
                <a:spcPct val="30000"/>
              </a:spcBef>
              <a:defRPr kumimoji="1" sz="1200">
                <a:solidFill>
                  <a:schemeClr val="tx1"/>
                </a:solidFill>
                <a:latin typeface="Calibri" pitchFamily="34" charset="0"/>
                <a:ea typeface="ＭＳ Ｐゴシック" pitchFamily="50" charset="-128"/>
              </a:defRPr>
            </a:lvl4pPr>
            <a:lvl5pPr marL="2119188" indent="-235466" eaLnBrk="0" hangingPunct="0">
              <a:spcBef>
                <a:spcPct val="30000"/>
              </a:spcBef>
              <a:defRPr kumimoji="1" sz="1200">
                <a:solidFill>
                  <a:schemeClr val="tx1"/>
                </a:solidFill>
                <a:latin typeface="Calibri" pitchFamily="34" charset="0"/>
                <a:ea typeface="ＭＳ Ｐゴシック" pitchFamily="50" charset="-128"/>
              </a:defRPr>
            </a:lvl5pPr>
            <a:lvl6pPr marL="2590120" indent="-235466"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6pPr>
            <a:lvl7pPr marL="3061050" indent="-235466"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7pPr>
            <a:lvl8pPr marL="3531981" indent="-235466"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8pPr>
            <a:lvl9pPr marL="4002912" indent="-235466" eaLnBrk="0" fontAlgn="base" hangingPunct="0">
              <a:spcBef>
                <a:spcPct val="30000"/>
              </a:spcBef>
              <a:spcAft>
                <a:spcPct val="0"/>
              </a:spcAft>
              <a:defRPr kumimoji="1" sz="1200">
                <a:solidFill>
                  <a:schemeClr val="tx1"/>
                </a:solidFill>
                <a:latin typeface="Calibri" pitchFamily="34" charset="0"/>
                <a:ea typeface="ＭＳ Ｐゴシック" pitchFamily="50" charset="-128"/>
              </a:defRPr>
            </a:lvl9pPr>
          </a:lstStyle>
          <a:p>
            <a:pPr defTabSz="946404" eaLnBrk="1" fontAlgn="auto" hangingPunct="1">
              <a:spcBef>
                <a:spcPct val="0"/>
              </a:spcBef>
              <a:spcAft>
                <a:spcPts val="0"/>
              </a:spcAft>
              <a:defRPr/>
            </a:pPr>
            <a:fld id="{7E77ED0D-F89C-428E-9FAE-93A189AD39A9}" type="slidenum">
              <a:rPr lang="ja-JP" altLang="en-US">
                <a:solidFill>
                  <a:srgbClr val="000000"/>
                </a:solidFill>
                <a:latin typeface="Tahoma" pitchFamily="34" charset="0"/>
              </a:rPr>
              <a:pPr defTabSz="946404" eaLnBrk="1" fontAlgn="auto" hangingPunct="1">
                <a:spcBef>
                  <a:spcPct val="0"/>
                </a:spcBef>
                <a:spcAft>
                  <a:spcPts val="0"/>
                </a:spcAft>
                <a:defRPr/>
              </a:pPr>
              <a:t>98</a:t>
            </a:fld>
            <a:endParaRPr lang="ja-JP" altLang="en-US" dirty="0">
              <a:solidFill>
                <a:srgbClr val="000000"/>
              </a:solidFill>
              <a:latin typeface="Tahoma" pitchFamily="34" charset="0"/>
            </a:endParaRPr>
          </a:p>
        </p:txBody>
      </p:sp>
    </p:spTree>
    <p:extLst>
      <p:ext uri="{BB962C8B-B14F-4D97-AF65-F5344CB8AC3E}">
        <p14:creationId xmlns:p14="http://schemas.microsoft.com/office/powerpoint/2010/main" val="177895656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7"/>
          <p:cNvSpPr>
            <a:spLocks noGrp="1" noChangeArrowheads="1"/>
          </p:cNvSpPr>
          <p:nvPr>
            <p:ph type="sldNum" sz="quarter" idx="5"/>
          </p:nvPr>
        </p:nvSpPr>
        <p:spPr>
          <a:noFill/>
        </p:spPr>
        <p:txBody>
          <a:bodyPr/>
          <a:lstStyle/>
          <a:p>
            <a:pPr defTabSz="946404" fontAlgn="auto">
              <a:spcBef>
                <a:spcPts val="0"/>
              </a:spcBef>
              <a:spcAft>
                <a:spcPts val="0"/>
              </a:spcAft>
              <a:defRPr/>
            </a:pPr>
            <a:fld id="{643F6400-8C28-4437-B348-593D4B019400}" type="slidenum">
              <a:rPr lang="en-US" altLang="ja-JP" sz="1200">
                <a:solidFill>
                  <a:prstClr val="black"/>
                </a:solidFill>
                <a:latin typeface="Calibri" panose="020F0502020204030204"/>
              </a:rPr>
              <a:pPr defTabSz="946404" fontAlgn="auto">
                <a:spcBef>
                  <a:spcPts val="0"/>
                </a:spcBef>
                <a:spcAft>
                  <a:spcPts val="0"/>
                </a:spcAft>
                <a:defRPr/>
              </a:pPr>
              <a:t>101</a:t>
            </a:fld>
            <a:endParaRPr lang="en-US" altLang="ja-JP" sz="1200">
              <a:solidFill>
                <a:prstClr val="black"/>
              </a:solidFill>
              <a:latin typeface="Calibri" panose="020F0502020204030204"/>
            </a:endParaRPr>
          </a:p>
        </p:txBody>
      </p:sp>
      <p:sp>
        <p:nvSpPr>
          <p:cNvPr id="4099" name="Rectangle 2"/>
          <p:cNvSpPr>
            <a:spLocks noGrp="1" noRot="1" noChangeAspect="1" noChangeArrowheads="1" noTextEdit="1"/>
          </p:cNvSpPr>
          <p:nvPr>
            <p:ph type="sldImg"/>
          </p:nvPr>
        </p:nvSpPr>
        <p:spPr>
          <a:ln/>
        </p:spPr>
      </p:sp>
      <p:sp>
        <p:nvSpPr>
          <p:cNvPr id="4100" name="Rectangle 3"/>
          <p:cNvSpPr>
            <a:spLocks noGrp="1" noChangeArrowheads="1"/>
          </p:cNvSpPr>
          <p:nvPr>
            <p:ph type="body" idx="1"/>
          </p:nvPr>
        </p:nvSpPr>
        <p:spPr>
          <a:noFill/>
          <a:ln/>
        </p:spPr>
        <p:txBody>
          <a:bodyPr/>
          <a:lstStyle/>
          <a:p>
            <a:pPr eaLnBrk="1" hangingPunct="1"/>
            <a:endParaRPr lang="ja-JP" altLang="ja-JP" dirty="0"/>
          </a:p>
        </p:txBody>
      </p:sp>
    </p:spTree>
    <p:extLst>
      <p:ext uri="{BB962C8B-B14F-4D97-AF65-F5344CB8AC3E}">
        <p14:creationId xmlns:p14="http://schemas.microsoft.com/office/powerpoint/2010/main" val="42137441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7"/>
          <p:cNvSpPr>
            <a:spLocks noGrp="1" noChangeArrowheads="1"/>
          </p:cNvSpPr>
          <p:nvPr>
            <p:ph type="sldNum" sz="quarter" idx="5"/>
          </p:nvPr>
        </p:nvSpPr>
        <p:spPr>
          <a:noFill/>
        </p:spPr>
        <p:txBody>
          <a:bodyPr/>
          <a:lstStyle/>
          <a:p>
            <a:pPr defTabSz="946404" fontAlgn="auto">
              <a:spcBef>
                <a:spcPts val="0"/>
              </a:spcBef>
              <a:spcAft>
                <a:spcPts val="0"/>
              </a:spcAft>
              <a:defRPr/>
            </a:pPr>
            <a:fld id="{643F6400-8C28-4437-B348-593D4B019400}" type="slidenum">
              <a:rPr lang="en-US" altLang="ja-JP" sz="1200">
                <a:solidFill>
                  <a:prstClr val="black"/>
                </a:solidFill>
                <a:latin typeface="Calibri" panose="020F0502020204030204"/>
              </a:rPr>
              <a:pPr defTabSz="946404" fontAlgn="auto">
                <a:spcBef>
                  <a:spcPts val="0"/>
                </a:spcBef>
                <a:spcAft>
                  <a:spcPts val="0"/>
                </a:spcAft>
                <a:defRPr/>
              </a:pPr>
              <a:t>102</a:t>
            </a:fld>
            <a:endParaRPr lang="en-US" altLang="ja-JP" sz="1200">
              <a:solidFill>
                <a:prstClr val="black"/>
              </a:solidFill>
              <a:latin typeface="Calibri" panose="020F0502020204030204"/>
            </a:endParaRPr>
          </a:p>
        </p:txBody>
      </p:sp>
      <p:sp>
        <p:nvSpPr>
          <p:cNvPr id="4099" name="Rectangle 2"/>
          <p:cNvSpPr>
            <a:spLocks noGrp="1" noRot="1" noChangeAspect="1" noChangeArrowheads="1" noTextEdit="1"/>
          </p:cNvSpPr>
          <p:nvPr>
            <p:ph type="sldImg"/>
          </p:nvPr>
        </p:nvSpPr>
        <p:spPr>
          <a:ln/>
        </p:spPr>
      </p:sp>
      <p:sp>
        <p:nvSpPr>
          <p:cNvPr id="4100" name="Rectangle 3"/>
          <p:cNvSpPr>
            <a:spLocks noGrp="1" noChangeArrowheads="1"/>
          </p:cNvSpPr>
          <p:nvPr>
            <p:ph type="body" idx="1"/>
          </p:nvPr>
        </p:nvSpPr>
        <p:spPr>
          <a:noFill/>
          <a:ln/>
        </p:spPr>
        <p:txBody>
          <a:bodyPr/>
          <a:lstStyle/>
          <a:p>
            <a:pPr eaLnBrk="1" hangingPunct="1"/>
            <a:endParaRPr lang="ja-JP" altLang="ja-JP" dirty="0"/>
          </a:p>
        </p:txBody>
      </p:sp>
    </p:spTree>
    <p:extLst>
      <p:ext uri="{BB962C8B-B14F-4D97-AF65-F5344CB8AC3E}">
        <p14:creationId xmlns:p14="http://schemas.microsoft.com/office/powerpoint/2010/main" val="264660003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lang="ja-JP" altLang="en-US" dirty="0"/>
          </a:p>
        </p:txBody>
      </p:sp>
    </p:spTree>
    <p:extLst>
      <p:ext uri="{BB962C8B-B14F-4D97-AF65-F5344CB8AC3E}">
        <p14:creationId xmlns:p14="http://schemas.microsoft.com/office/powerpoint/2010/main" val="417667710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normAutofit/>
          </a:bodyPr>
          <a:lstStyle/>
          <a:p>
            <a:pPr eaLnBrk="1" hangingPunct="1"/>
            <a:endParaRPr kumimoji="1" lang="ja-JP" altLang="en-US" dirty="0"/>
          </a:p>
        </p:txBody>
      </p:sp>
    </p:spTree>
    <p:extLst>
      <p:ext uri="{BB962C8B-B14F-4D97-AF65-F5344CB8AC3E}">
        <p14:creationId xmlns:p14="http://schemas.microsoft.com/office/powerpoint/2010/main" val="172257365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7287" cy="3725863"/>
          </a:xfrm>
        </p:spPr>
      </p:sp>
      <p:sp>
        <p:nvSpPr>
          <p:cNvPr id="3" name="ノート プレースホルダー 2"/>
          <p:cNvSpPr>
            <a:spLocks noGrp="1"/>
          </p:cNvSpPr>
          <p:nvPr>
            <p:ph type="body" idx="1"/>
          </p:nvPr>
        </p:nvSpPr>
        <p:spPr/>
        <p:txBody>
          <a:bodyPr/>
          <a:lstStyle/>
          <a:p>
            <a:r>
              <a:rPr kumimoji="1" lang="ja-JP" altLang="en-US" dirty="0"/>
              <a:t>では、今回の見直しによる具体的な運用について、整理します。</a:t>
            </a:r>
            <a:endParaRPr kumimoji="1" lang="en-US" altLang="ja-JP" dirty="0"/>
          </a:p>
          <a:p>
            <a:endParaRPr lang="en-US" altLang="ja-JP" dirty="0"/>
          </a:p>
          <a:p>
            <a:r>
              <a:rPr kumimoji="1" lang="ja-JP" altLang="en-US" dirty="0"/>
              <a:t>これは、見直し前から利用可能だった事例です。</a:t>
            </a:r>
            <a:endParaRPr kumimoji="1" lang="en-US" altLang="ja-JP" dirty="0"/>
          </a:p>
          <a:p>
            <a:r>
              <a:rPr lang="ja-JP" altLang="en-US" dirty="0"/>
              <a:t>通所が困難な利用者が、通所出来るようになることを目指して、訪問による訓練でアプローチするパターンです。</a:t>
            </a:r>
            <a:endParaRPr kumimoji="1" lang="ja-JP" altLang="en-US" dirty="0"/>
          </a:p>
        </p:txBody>
      </p:sp>
      <p:sp>
        <p:nvSpPr>
          <p:cNvPr id="4" name="スライド番号プレースホルダー 3"/>
          <p:cNvSpPr>
            <a:spLocks noGrp="1"/>
          </p:cNvSpPr>
          <p:nvPr>
            <p:ph type="sldNum" sz="quarter" idx="10"/>
          </p:nvPr>
        </p:nvSpPr>
        <p:spPr/>
        <p:txBody>
          <a:bodyPr/>
          <a:lstStyle/>
          <a:p>
            <a:pPr defTabSz="914321">
              <a:defRPr/>
            </a:pPr>
            <a:fld id="{7C608A9B-09EC-404E-A13B-E3C121873F28}" type="slidenum">
              <a:rPr lang="ja-JP" altLang="en-US" sz="1200">
                <a:solidFill>
                  <a:prstClr val="black"/>
                </a:solidFill>
                <a:latin typeface="Arial" charset="0"/>
              </a:rPr>
              <a:pPr defTabSz="914321">
                <a:defRPr/>
              </a:pPr>
              <a:t>109</a:t>
            </a:fld>
            <a:endParaRPr lang="ja-JP" altLang="en-US" sz="1200">
              <a:solidFill>
                <a:prstClr val="black"/>
              </a:solidFill>
              <a:latin typeface="Arial" charset="0"/>
            </a:endParaRPr>
          </a:p>
        </p:txBody>
      </p:sp>
    </p:spTree>
    <p:extLst>
      <p:ext uri="{BB962C8B-B14F-4D97-AF65-F5344CB8AC3E}">
        <p14:creationId xmlns:p14="http://schemas.microsoft.com/office/powerpoint/2010/main" val="314927840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7287" cy="3725863"/>
          </a:xfrm>
        </p:spPr>
      </p:sp>
      <p:sp>
        <p:nvSpPr>
          <p:cNvPr id="3" name="ノート プレースホルダー 2"/>
          <p:cNvSpPr>
            <a:spLocks noGrp="1"/>
          </p:cNvSpPr>
          <p:nvPr>
            <p:ph type="body" idx="1"/>
          </p:nvPr>
        </p:nvSpPr>
        <p:spPr/>
        <p:txBody>
          <a:bodyPr/>
          <a:lstStyle/>
          <a:p>
            <a:r>
              <a:rPr kumimoji="1" lang="ja-JP" altLang="en-US" dirty="0"/>
              <a:t>これからが、今回の見直しで、新たに利用可能にあったパターンです。</a:t>
            </a:r>
            <a:endParaRPr kumimoji="1" lang="en-US" altLang="ja-JP" dirty="0"/>
          </a:p>
          <a:p>
            <a:endParaRPr lang="en-US" altLang="ja-JP" dirty="0"/>
          </a:p>
          <a:p>
            <a:r>
              <a:rPr kumimoji="1" lang="ja-JP" altLang="en-US" dirty="0"/>
              <a:t>通所を目標にせずに、身の回りのことを出来るようにな</a:t>
            </a:r>
            <a:r>
              <a:rPr lang="ja-JP" altLang="en-US" dirty="0"/>
              <a:t>ることを目標に、自宅などの実際の環境下で具体的な訓練を行うことが可能になりました。</a:t>
            </a:r>
            <a:endParaRPr lang="en-US" altLang="ja-JP" dirty="0"/>
          </a:p>
          <a:p>
            <a:endParaRPr kumimoji="1" lang="en-US" altLang="ja-JP" dirty="0"/>
          </a:p>
          <a:p>
            <a:r>
              <a:rPr kumimoji="1" lang="ja-JP" altLang="en-US" dirty="0"/>
              <a:t>汎化が難しいとの特徴がある</a:t>
            </a:r>
            <a:r>
              <a:rPr lang="ja-JP" altLang="en-US" dirty="0"/>
              <a:t>知的・精神の障害者は、実際の場所、道具、機械で訓練することが効果的です。</a:t>
            </a:r>
            <a:endParaRPr lang="en-US" altLang="ja-JP" dirty="0"/>
          </a:p>
          <a:p>
            <a:endParaRPr kumimoji="1" lang="en-US" altLang="ja-JP" dirty="0"/>
          </a:p>
          <a:p>
            <a:r>
              <a:rPr kumimoji="1" lang="ja-JP" altLang="en-US" dirty="0"/>
              <a:t>訪問による訓練で、利用者の潜在的な力を引き出し、そのアセスメントを活かして、過不足なくサービスにつなげて下さると</a:t>
            </a:r>
            <a:r>
              <a:rPr lang="ja-JP" altLang="en-US" dirty="0"/>
              <a:t>、障害者の持てる力を奪わずに活かす、「サービス等利用計画」につながっていくと思います。</a:t>
            </a:r>
            <a:endParaRPr kumimoji="1" lang="ja-JP" altLang="en-US" dirty="0"/>
          </a:p>
        </p:txBody>
      </p:sp>
      <p:sp>
        <p:nvSpPr>
          <p:cNvPr id="4" name="スライド番号プレースホルダー 3"/>
          <p:cNvSpPr>
            <a:spLocks noGrp="1"/>
          </p:cNvSpPr>
          <p:nvPr>
            <p:ph type="sldNum" sz="quarter" idx="10"/>
          </p:nvPr>
        </p:nvSpPr>
        <p:spPr/>
        <p:txBody>
          <a:bodyPr/>
          <a:lstStyle/>
          <a:p>
            <a:pPr defTabSz="914321">
              <a:defRPr/>
            </a:pPr>
            <a:fld id="{7C608A9B-09EC-404E-A13B-E3C121873F28}" type="slidenum">
              <a:rPr lang="ja-JP" altLang="en-US" sz="1200">
                <a:solidFill>
                  <a:prstClr val="black"/>
                </a:solidFill>
                <a:latin typeface="Arial" charset="0"/>
              </a:rPr>
              <a:pPr defTabSz="914321">
                <a:defRPr/>
              </a:pPr>
              <a:t>110</a:t>
            </a:fld>
            <a:endParaRPr lang="ja-JP" altLang="en-US" sz="1200">
              <a:solidFill>
                <a:prstClr val="black"/>
              </a:solidFill>
              <a:latin typeface="Arial" charset="0"/>
            </a:endParaRPr>
          </a:p>
        </p:txBody>
      </p:sp>
    </p:spTree>
    <p:extLst>
      <p:ext uri="{BB962C8B-B14F-4D97-AF65-F5344CB8AC3E}">
        <p14:creationId xmlns:p14="http://schemas.microsoft.com/office/powerpoint/2010/main" val="6206075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Rot="1" noChangeAspect="1" noChangeArrowheads="1" noTextEdit="1"/>
          </p:cNvSpPr>
          <p:nvPr>
            <p:ph type="sldImg"/>
          </p:nvPr>
        </p:nvSpPr>
        <p:spPr>
          <a:xfrm>
            <a:off x="993775" y="768350"/>
            <a:ext cx="5114925" cy="3835400"/>
          </a:xfrm>
          <a:ln/>
        </p:spPr>
      </p:sp>
      <p:sp>
        <p:nvSpPr>
          <p:cNvPr id="1208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smtClean="0"/>
              <a:t>スライド６：利用者中心の考え方について</a:t>
            </a:r>
          </a:p>
          <a:p>
            <a:pPr eaLnBrk="1" hangingPunct="1"/>
            <a:r>
              <a:rPr lang="ja-JP" altLang="en-US" dirty="0" smtClean="0"/>
              <a:t>１．サービス提供は、ニーズや要望に基づいている必要がある。利用者が主体的にどのように取り組んでいくかということを考えていくこと。</a:t>
            </a:r>
          </a:p>
          <a:p>
            <a:pPr eaLnBrk="1" hangingPunct="1"/>
            <a:r>
              <a:rPr lang="ja-JP" altLang="en-US" dirty="0" smtClean="0"/>
              <a:t>２．利用者が自分の要望を表明できる時には、提供する側はアプローチしやすいが、そこまで到達するためには、その人が話しやすい環境をつくる等の対応が必要。</a:t>
            </a:r>
          </a:p>
          <a:p>
            <a:pPr eaLnBrk="1" hangingPunct="1"/>
            <a:r>
              <a:rPr lang="ja-JP" altLang="en-US" dirty="0" smtClean="0"/>
              <a:t>３．ニーズを拾う時はいろいろなアプローチをしないといけないが、重度の知的障害の人たちに関しては、ＫＪ法等で絵をかいてもらったりして、それをまとめていくという方法を使ったりもする。</a:t>
            </a:r>
          </a:p>
          <a:p>
            <a:pPr eaLnBrk="1" hangingPunct="1"/>
            <a:r>
              <a:rPr lang="ja-JP" altLang="en-US" dirty="0" smtClean="0"/>
              <a:t>４．「ニーズを拾う」ということと「主体的に活動していく」ということは表裏一体になっている。</a:t>
            </a:r>
          </a:p>
        </p:txBody>
      </p:sp>
    </p:spTree>
    <p:extLst>
      <p:ext uri="{BB962C8B-B14F-4D97-AF65-F5344CB8AC3E}">
        <p14:creationId xmlns:p14="http://schemas.microsoft.com/office/powerpoint/2010/main" val="125513099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7287" cy="3725863"/>
          </a:xfrm>
        </p:spPr>
      </p:sp>
      <p:sp>
        <p:nvSpPr>
          <p:cNvPr id="3" name="ノート プレースホルダー 2"/>
          <p:cNvSpPr>
            <a:spLocks noGrp="1"/>
          </p:cNvSpPr>
          <p:nvPr>
            <p:ph type="body" idx="1"/>
          </p:nvPr>
        </p:nvSpPr>
        <p:spPr/>
        <p:txBody>
          <a:bodyPr/>
          <a:lstStyle/>
          <a:p>
            <a:r>
              <a:rPr kumimoji="1" lang="ja-JP" altLang="en-US" dirty="0"/>
              <a:t>次は、就労定着支援の一環としての活用パターンです。</a:t>
            </a:r>
            <a:endParaRPr kumimoji="1" lang="en-US" altLang="ja-JP" dirty="0"/>
          </a:p>
          <a:p>
            <a:endParaRPr lang="en-US" altLang="ja-JP" dirty="0"/>
          </a:p>
          <a:p>
            <a:r>
              <a:rPr kumimoji="1" lang="ja-JP" altLang="en-US" dirty="0"/>
              <a:t>就労すると体調を崩す方等に、自宅に訪問して、その原因を探りながら、仕事と生活の両立</a:t>
            </a:r>
            <a:r>
              <a:rPr lang="ja-JP" altLang="en-US" dirty="0"/>
              <a:t>を訓練するイメージです。</a:t>
            </a:r>
            <a:endParaRPr lang="en-US" altLang="ja-JP" dirty="0"/>
          </a:p>
          <a:p>
            <a:endParaRPr kumimoji="1" lang="en-US" altLang="ja-JP" dirty="0"/>
          </a:p>
          <a:p>
            <a:r>
              <a:rPr lang="ja-JP" altLang="en-US" dirty="0"/>
              <a:t>通所の生活訓練を前提としなくても利用できるようになったことで、就労している障害者への自宅へ訪問しての訓練が可能になりました。</a:t>
            </a:r>
            <a:endParaRPr lang="en-US" altLang="ja-JP" dirty="0"/>
          </a:p>
          <a:p>
            <a:endParaRPr kumimoji="1" lang="en-US" altLang="ja-JP" dirty="0"/>
          </a:p>
          <a:p>
            <a:r>
              <a:rPr lang="ja-JP" altLang="en-US" dirty="0"/>
              <a:t>就労継続や定着が課題であるとか、就労場面以外の様子がわからない方等がいらしたら、是非御検討いただきたいと思います。</a:t>
            </a:r>
            <a:endParaRPr kumimoji="1" lang="ja-JP" altLang="en-US" dirty="0"/>
          </a:p>
        </p:txBody>
      </p:sp>
      <p:sp>
        <p:nvSpPr>
          <p:cNvPr id="4" name="スライド番号プレースホルダー 3"/>
          <p:cNvSpPr>
            <a:spLocks noGrp="1"/>
          </p:cNvSpPr>
          <p:nvPr>
            <p:ph type="sldNum" sz="quarter" idx="10"/>
          </p:nvPr>
        </p:nvSpPr>
        <p:spPr/>
        <p:txBody>
          <a:bodyPr/>
          <a:lstStyle/>
          <a:p>
            <a:pPr defTabSz="914321">
              <a:defRPr/>
            </a:pPr>
            <a:fld id="{7C608A9B-09EC-404E-A13B-E3C121873F28}" type="slidenum">
              <a:rPr lang="ja-JP" altLang="en-US" sz="1200">
                <a:solidFill>
                  <a:prstClr val="black"/>
                </a:solidFill>
                <a:latin typeface="Arial" charset="0"/>
              </a:rPr>
              <a:pPr defTabSz="914321">
                <a:defRPr/>
              </a:pPr>
              <a:t>111</a:t>
            </a:fld>
            <a:endParaRPr lang="ja-JP" altLang="en-US" sz="1200">
              <a:solidFill>
                <a:prstClr val="black"/>
              </a:solidFill>
              <a:latin typeface="Arial" charset="0"/>
            </a:endParaRPr>
          </a:p>
        </p:txBody>
      </p:sp>
    </p:spTree>
    <p:extLst>
      <p:ext uri="{BB962C8B-B14F-4D97-AF65-F5344CB8AC3E}">
        <p14:creationId xmlns:p14="http://schemas.microsoft.com/office/powerpoint/2010/main" val="59778060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7287" cy="3725863"/>
          </a:xfrm>
        </p:spPr>
      </p:sp>
      <p:sp>
        <p:nvSpPr>
          <p:cNvPr id="3" name="ノート プレースホルダー 2"/>
          <p:cNvSpPr>
            <a:spLocks noGrp="1"/>
          </p:cNvSpPr>
          <p:nvPr>
            <p:ph type="body" idx="1"/>
          </p:nvPr>
        </p:nvSpPr>
        <p:spPr/>
        <p:txBody>
          <a:bodyPr/>
          <a:lstStyle/>
          <a:p>
            <a:r>
              <a:rPr kumimoji="1" lang="ja-JP" altLang="en-US" dirty="0"/>
              <a:t>最後は、公共交通機関を使っての移動の訓練の利用イメージです。</a:t>
            </a:r>
            <a:endParaRPr kumimoji="1" lang="en-US" altLang="ja-JP" dirty="0"/>
          </a:p>
          <a:p>
            <a:endParaRPr lang="en-US" altLang="ja-JP" dirty="0"/>
          </a:p>
          <a:p>
            <a:r>
              <a:rPr kumimoji="1" lang="ja-JP" altLang="en-US" dirty="0"/>
              <a:t>交通信号が理解できる、危険が認知できる、</a:t>
            </a:r>
            <a:r>
              <a:rPr kumimoji="1" lang="en-US" altLang="ja-JP" dirty="0"/>
              <a:t>1</a:t>
            </a:r>
            <a:r>
              <a:rPr kumimoji="1" lang="ja-JP" altLang="en-US" dirty="0"/>
              <a:t>人で徒歩で移動できる等の一定の条件はありますが、調査</a:t>
            </a:r>
            <a:r>
              <a:rPr lang="ja-JP" altLang="en-US" dirty="0"/>
              <a:t>研究では、</a:t>
            </a:r>
            <a:r>
              <a:rPr kumimoji="1" lang="ja-JP" altLang="en-US" dirty="0"/>
              <a:t>多くの知的障害者がきちんとした手順を踏めば、</a:t>
            </a:r>
            <a:r>
              <a:rPr kumimoji="1" lang="en-US" altLang="ja-JP" dirty="0"/>
              <a:t>10</a:t>
            </a:r>
            <a:r>
              <a:rPr kumimoji="1" lang="ja-JP" altLang="en-US" dirty="0"/>
              <a:t>回程度の訓練で決まったコースを移動できるようになることが、解っています。</a:t>
            </a:r>
            <a:endParaRPr kumimoji="1" lang="en-US" altLang="ja-JP" dirty="0"/>
          </a:p>
          <a:p>
            <a:endParaRPr lang="en-US" altLang="ja-JP" dirty="0"/>
          </a:p>
          <a:p>
            <a:r>
              <a:rPr kumimoji="1" lang="ja-JP" altLang="en-US" dirty="0"/>
              <a:t>障害がある方が</a:t>
            </a:r>
            <a:r>
              <a:rPr kumimoji="1" lang="en-US" altLang="ja-JP" dirty="0"/>
              <a:t>1</a:t>
            </a:r>
            <a:r>
              <a:rPr kumimoji="1" lang="ja-JP" altLang="en-US" dirty="0"/>
              <a:t>人で街を歩くようになることは、御家族や事業所の送迎の負担が減るだけではなく、本人の世界が拡がること、地域社会の一員として人々に理解され、関わりが生まれる切っ掛けが増える等の効果もあります。</a:t>
            </a:r>
            <a:endParaRPr kumimoji="1" lang="en-US" altLang="ja-JP" dirty="0"/>
          </a:p>
          <a:p>
            <a:endParaRPr lang="en-US" altLang="ja-JP" dirty="0"/>
          </a:p>
          <a:p>
            <a:r>
              <a:rPr lang="ja-JP" altLang="en-US" dirty="0"/>
              <a:t>是非、取り組んでいただけるよう生活訓練事業所や御家族への周知をお願いしたいと思います。</a:t>
            </a:r>
            <a:endParaRPr kumimoji="1" lang="ja-JP" altLang="en-US" dirty="0"/>
          </a:p>
        </p:txBody>
      </p:sp>
      <p:sp>
        <p:nvSpPr>
          <p:cNvPr id="4" name="スライド番号プレースホルダー 3"/>
          <p:cNvSpPr>
            <a:spLocks noGrp="1"/>
          </p:cNvSpPr>
          <p:nvPr>
            <p:ph type="sldNum" sz="quarter" idx="10"/>
          </p:nvPr>
        </p:nvSpPr>
        <p:spPr/>
        <p:txBody>
          <a:bodyPr/>
          <a:lstStyle/>
          <a:p>
            <a:pPr defTabSz="914321">
              <a:defRPr/>
            </a:pPr>
            <a:fld id="{7C608A9B-09EC-404E-A13B-E3C121873F28}" type="slidenum">
              <a:rPr lang="ja-JP" altLang="en-US" sz="1200">
                <a:solidFill>
                  <a:prstClr val="black"/>
                </a:solidFill>
                <a:latin typeface="Arial" charset="0"/>
              </a:rPr>
              <a:pPr defTabSz="914321">
                <a:defRPr/>
              </a:pPr>
              <a:t>112</a:t>
            </a:fld>
            <a:endParaRPr lang="ja-JP" altLang="en-US" sz="1200">
              <a:solidFill>
                <a:prstClr val="black"/>
              </a:solidFill>
              <a:latin typeface="Arial" charset="0"/>
            </a:endParaRPr>
          </a:p>
        </p:txBody>
      </p:sp>
    </p:spTree>
    <p:extLst>
      <p:ext uri="{BB962C8B-B14F-4D97-AF65-F5344CB8AC3E}">
        <p14:creationId xmlns:p14="http://schemas.microsoft.com/office/powerpoint/2010/main" val="144875636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919163" y="746125"/>
            <a:ext cx="4968875" cy="372586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321">
              <a:defRPr/>
            </a:pPr>
            <a:fld id="{83237723-84C6-4A36-A7D9-74C1E9F832B0}" type="slidenum">
              <a:rPr lang="ja-JP" altLang="en-US" sz="1200">
                <a:solidFill>
                  <a:prstClr val="black"/>
                </a:solidFill>
                <a:latin typeface="Arial" charset="0"/>
              </a:rPr>
              <a:pPr defTabSz="914321">
                <a:defRPr/>
              </a:pPr>
              <a:t>114</a:t>
            </a:fld>
            <a:endParaRPr lang="ja-JP" altLang="en-US" sz="1200">
              <a:solidFill>
                <a:prstClr val="black"/>
              </a:solidFill>
              <a:latin typeface="Arial" charset="0"/>
            </a:endParaRPr>
          </a:p>
        </p:txBody>
      </p:sp>
    </p:spTree>
    <p:extLst>
      <p:ext uri="{BB962C8B-B14F-4D97-AF65-F5344CB8AC3E}">
        <p14:creationId xmlns:p14="http://schemas.microsoft.com/office/powerpoint/2010/main" val="421395315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Rectangle 2"/>
          <p:cNvSpPr>
            <a:spLocks noGrp="1" noRot="1" noChangeAspect="1" noChangeArrowheads="1" noTextEdit="1"/>
          </p:cNvSpPr>
          <p:nvPr>
            <p:ph type="sldImg"/>
          </p:nvPr>
        </p:nvSpPr>
        <p:spPr>
          <a:xfrm>
            <a:off x="919163" y="746125"/>
            <a:ext cx="4968875" cy="3725863"/>
          </a:xfrm>
          <a:ln/>
        </p:spPr>
      </p:sp>
      <p:sp>
        <p:nvSpPr>
          <p:cNvPr id="117764" name="Rectangle 3"/>
          <p:cNvSpPr>
            <a:spLocks noGrp="1" noChangeArrowheads="1"/>
          </p:cNvSpPr>
          <p:nvPr>
            <p:ph type="body" idx="1"/>
          </p:nvPr>
        </p:nvSpPr>
        <p:spPr>
          <a:noFill/>
          <a:ln/>
        </p:spPr>
        <p:txBody>
          <a:bodyPr/>
          <a:lstStyle/>
          <a:p>
            <a:pPr eaLnBrk="1" hangingPunct="1"/>
            <a:endParaRPr lang="ja-JP" altLang="ja-JP" dirty="0">
              <a:latin typeface="Arial" pitchFamily="34" charset="0"/>
            </a:endParaRPr>
          </a:p>
        </p:txBody>
      </p:sp>
    </p:spTree>
    <p:extLst>
      <p:ext uri="{BB962C8B-B14F-4D97-AF65-F5344CB8AC3E}">
        <p14:creationId xmlns:p14="http://schemas.microsoft.com/office/powerpoint/2010/main" val="174350623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Rectangle 2"/>
          <p:cNvSpPr>
            <a:spLocks noGrp="1" noRot="1" noChangeAspect="1" noChangeArrowheads="1" noTextEdit="1"/>
          </p:cNvSpPr>
          <p:nvPr>
            <p:ph type="sldImg"/>
          </p:nvPr>
        </p:nvSpPr>
        <p:spPr>
          <a:xfrm>
            <a:off x="919163" y="746125"/>
            <a:ext cx="4968875" cy="3725863"/>
          </a:xfrm>
          <a:ln/>
        </p:spPr>
      </p:sp>
      <p:sp>
        <p:nvSpPr>
          <p:cNvPr id="118788" name="Rectangle 3"/>
          <p:cNvSpPr>
            <a:spLocks noGrp="1" noChangeArrowheads="1"/>
          </p:cNvSpPr>
          <p:nvPr>
            <p:ph type="body" idx="1"/>
          </p:nvPr>
        </p:nvSpPr>
        <p:spPr>
          <a:noFill/>
          <a:ln/>
        </p:spPr>
        <p:txBody>
          <a:bodyPr/>
          <a:lstStyle/>
          <a:p>
            <a:pPr eaLnBrk="1" hangingPunct="1"/>
            <a:endParaRPr lang="ja-JP" altLang="ja-JP" dirty="0">
              <a:latin typeface="Arial" pitchFamily="34" charset="0"/>
            </a:endParaRPr>
          </a:p>
        </p:txBody>
      </p:sp>
    </p:spTree>
    <p:extLst>
      <p:ext uri="{BB962C8B-B14F-4D97-AF65-F5344CB8AC3E}">
        <p14:creationId xmlns:p14="http://schemas.microsoft.com/office/powerpoint/2010/main" val="70110115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Rectangle 2"/>
          <p:cNvSpPr>
            <a:spLocks noGrp="1" noRot="1" noChangeAspect="1" noChangeArrowheads="1" noTextEdit="1"/>
          </p:cNvSpPr>
          <p:nvPr>
            <p:ph type="sldImg"/>
          </p:nvPr>
        </p:nvSpPr>
        <p:spPr>
          <a:xfrm>
            <a:off x="919163" y="746125"/>
            <a:ext cx="4968875" cy="3725863"/>
          </a:xfrm>
          <a:ln/>
        </p:spPr>
      </p:sp>
      <p:sp>
        <p:nvSpPr>
          <p:cNvPr id="119812" name="Rectangle 3"/>
          <p:cNvSpPr>
            <a:spLocks noGrp="1" noChangeArrowheads="1"/>
          </p:cNvSpPr>
          <p:nvPr>
            <p:ph type="body" idx="1"/>
          </p:nvPr>
        </p:nvSpPr>
        <p:spPr>
          <a:noFill/>
          <a:ln/>
        </p:spPr>
        <p:txBody>
          <a:bodyPr/>
          <a:lstStyle/>
          <a:p>
            <a:pPr eaLnBrk="1" hangingPunct="1"/>
            <a:endParaRPr lang="ja-JP" altLang="ja-JP" dirty="0">
              <a:latin typeface="Arial" pitchFamily="34" charset="0"/>
            </a:endParaRPr>
          </a:p>
        </p:txBody>
      </p:sp>
    </p:spTree>
    <p:extLst>
      <p:ext uri="{BB962C8B-B14F-4D97-AF65-F5344CB8AC3E}">
        <p14:creationId xmlns:p14="http://schemas.microsoft.com/office/powerpoint/2010/main" val="325086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5" name="Rectangle 2"/>
          <p:cNvSpPr>
            <a:spLocks noGrp="1" noRot="1" noChangeAspect="1" noChangeArrowheads="1" noTextEdit="1"/>
          </p:cNvSpPr>
          <p:nvPr>
            <p:ph type="sldImg"/>
          </p:nvPr>
        </p:nvSpPr>
        <p:spPr>
          <a:xfrm>
            <a:off x="919163" y="746125"/>
            <a:ext cx="4968875" cy="3725863"/>
          </a:xfrm>
          <a:ln/>
        </p:spPr>
      </p:sp>
      <p:sp>
        <p:nvSpPr>
          <p:cNvPr id="120836" name="Rectangle 3"/>
          <p:cNvSpPr>
            <a:spLocks noGrp="1" noChangeArrowheads="1"/>
          </p:cNvSpPr>
          <p:nvPr>
            <p:ph type="body" idx="1"/>
          </p:nvPr>
        </p:nvSpPr>
        <p:spPr>
          <a:noFill/>
          <a:ln/>
        </p:spPr>
        <p:txBody>
          <a:bodyPr/>
          <a:lstStyle/>
          <a:p>
            <a:pPr eaLnBrk="1" hangingPunct="1"/>
            <a:endParaRPr lang="ja-JP" altLang="ja-JP" dirty="0">
              <a:latin typeface="Arial" pitchFamily="34" charset="0"/>
            </a:endParaRPr>
          </a:p>
        </p:txBody>
      </p:sp>
    </p:spTree>
    <p:extLst>
      <p:ext uri="{BB962C8B-B14F-4D97-AF65-F5344CB8AC3E}">
        <p14:creationId xmlns:p14="http://schemas.microsoft.com/office/powerpoint/2010/main" val="280553782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Rectangle 2"/>
          <p:cNvSpPr>
            <a:spLocks noGrp="1" noRot="1" noChangeAspect="1" noChangeArrowheads="1" noTextEdit="1"/>
          </p:cNvSpPr>
          <p:nvPr>
            <p:ph type="sldImg"/>
          </p:nvPr>
        </p:nvSpPr>
        <p:spPr>
          <a:xfrm>
            <a:off x="919163" y="746125"/>
            <a:ext cx="4968875" cy="3725863"/>
          </a:xfrm>
          <a:ln/>
        </p:spPr>
      </p:sp>
      <p:sp>
        <p:nvSpPr>
          <p:cNvPr id="121860" name="Rectangle 3"/>
          <p:cNvSpPr>
            <a:spLocks noGrp="1" noChangeArrowheads="1"/>
          </p:cNvSpPr>
          <p:nvPr>
            <p:ph type="body" idx="1"/>
          </p:nvPr>
        </p:nvSpPr>
        <p:spPr>
          <a:noFill/>
          <a:ln/>
        </p:spPr>
        <p:txBody>
          <a:bodyPr/>
          <a:lstStyle/>
          <a:p>
            <a:pPr eaLnBrk="1" hangingPunct="1"/>
            <a:endParaRPr lang="ja-JP" altLang="ja-JP" dirty="0">
              <a:latin typeface="Arial" pitchFamily="34" charset="0"/>
            </a:endParaRPr>
          </a:p>
        </p:txBody>
      </p:sp>
    </p:spTree>
    <p:extLst>
      <p:ext uri="{BB962C8B-B14F-4D97-AF65-F5344CB8AC3E}">
        <p14:creationId xmlns:p14="http://schemas.microsoft.com/office/powerpoint/2010/main" val="88466925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Rectangle 2"/>
          <p:cNvSpPr>
            <a:spLocks noGrp="1" noRot="1" noChangeAspect="1" noChangeArrowheads="1" noTextEdit="1"/>
          </p:cNvSpPr>
          <p:nvPr>
            <p:ph type="sldImg"/>
          </p:nvPr>
        </p:nvSpPr>
        <p:spPr>
          <a:xfrm>
            <a:off x="919163" y="746125"/>
            <a:ext cx="4968875" cy="3725863"/>
          </a:xfrm>
          <a:ln/>
        </p:spPr>
      </p:sp>
      <p:sp>
        <p:nvSpPr>
          <p:cNvPr id="122884" name="Rectangle 3"/>
          <p:cNvSpPr>
            <a:spLocks noGrp="1" noChangeArrowheads="1"/>
          </p:cNvSpPr>
          <p:nvPr>
            <p:ph type="body" idx="1"/>
          </p:nvPr>
        </p:nvSpPr>
        <p:spPr>
          <a:noFill/>
          <a:ln/>
        </p:spPr>
        <p:txBody>
          <a:bodyPr/>
          <a:lstStyle/>
          <a:p>
            <a:pPr eaLnBrk="1" hangingPunct="1"/>
            <a:endParaRPr lang="ja-JP" altLang="ja-JP" dirty="0">
              <a:latin typeface="Arial" pitchFamily="34" charset="0"/>
            </a:endParaRPr>
          </a:p>
        </p:txBody>
      </p:sp>
    </p:spTree>
    <p:extLst>
      <p:ext uri="{BB962C8B-B14F-4D97-AF65-F5344CB8AC3E}">
        <p14:creationId xmlns:p14="http://schemas.microsoft.com/office/powerpoint/2010/main" val="65080420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821" indent="-285700">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2802" indent="-228560">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9924" indent="-228560">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044" indent="-228560">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164" indent="-2285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286" indent="-2285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8406" indent="-2285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5528" indent="-2285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defTabSz="914321" fontAlgn="auto">
              <a:spcBef>
                <a:spcPct val="0"/>
              </a:spcBef>
              <a:spcAft>
                <a:spcPts val="0"/>
              </a:spcAft>
              <a:defRPr/>
            </a:pPr>
            <a:fld id="{B3ABD7E7-564F-4E24-993D-3FA51A56EA50}" type="slidenum">
              <a:rPr lang="en-US" altLang="ja-JP">
                <a:solidFill>
                  <a:prstClr val="black"/>
                </a:solidFill>
                <a:ea typeface="ＭＳ Ｐゴシック" panose="020B0600070205080204" pitchFamily="50" charset="-128"/>
              </a:rPr>
              <a:pPr defTabSz="914321" fontAlgn="auto">
                <a:spcBef>
                  <a:spcPct val="0"/>
                </a:spcBef>
                <a:spcAft>
                  <a:spcPts val="0"/>
                </a:spcAft>
                <a:defRPr/>
              </a:pPr>
              <a:t>133</a:t>
            </a:fld>
            <a:endParaRPr lang="en-US" altLang="ja-JP">
              <a:solidFill>
                <a:prstClr val="black"/>
              </a:solidFill>
              <a:ea typeface="ＭＳ Ｐゴシック" panose="020B0600070205080204" pitchFamily="50" charset="-128"/>
            </a:endParaRPr>
          </a:p>
        </p:txBody>
      </p:sp>
      <p:sp>
        <p:nvSpPr>
          <p:cNvPr id="5123" name="スライド イメージ プレースホルダ 1"/>
          <p:cNvSpPr>
            <a:spLocks noGrp="1" noRot="1" noChangeAspect="1" noTextEdit="1"/>
          </p:cNvSpPr>
          <p:nvPr>
            <p:ph type="sldImg"/>
          </p:nvPr>
        </p:nvSpPr>
        <p:spPr>
          <a:ln/>
        </p:spPr>
      </p:sp>
      <p:sp>
        <p:nvSpPr>
          <p:cNvPr id="5124" name="ノート プレースホルダ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smtClean="0">
                <a:latin typeface="Arial" panose="020B0604020202020204" pitchFamily="34" charset="0"/>
              </a:rPr>
              <a:t>在宅就業支援団体　</a:t>
            </a:r>
            <a:r>
              <a:rPr lang="en-US" altLang="ja-JP" smtClean="0">
                <a:latin typeface="Arial" panose="020B0604020202020204" pitchFamily="34" charset="0"/>
              </a:rPr>
              <a:t>h27,2</a:t>
            </a:r>
            <a:r>
              <a:rPr lang="ja-JP" altLang="en-US" smtClean="0">
                <a:latin typeface="Arial" panose="020B0604020202020204" pitchFamily="34" charset="0"/>
              </a:rPr>
              <a:t>　</a:t>
            </a:r>
            <a:r>
              <a:rPr lang="en-US" altLang="ja-JP" smtClean="0">
                <a:latin typeface="Arial" panose="020B0604020202020204" pitchFamily="34" charset="0"/>
              </a:rPr>
              <a:t>23</a:t>
            </a:r>
            <a:r>
              <a:rPr lang="ja-JP" altLang="en-US" smtClean="0">
                <a:latin typeface="Arial" panose="020B0604020202020204" pitchFamily="34" charset="0"/>
              </a:rPr>
              <a:t>団体</a:t>
            </a:r>
            <a:endParaRPr lang="ja-JP" altLang="ja-JP" smtClean="0">
              <a:latin typeface="Arial" panose="020B0604020202020204" pitchFamily="34" charset="0"/>
            </a:endParaRPr>
          </a:p>
        </p:txBody>
      </p:sp>
      <p:sp>
        <p:nvSpPr>
          <p:cNvPr id="5125" name="スライド番号プレースホルダ 3"/>
          <p:cNvSpPr txBox="1">
            <a:spLocks noGrp="1"/>
          </p:cNvSpPr>
          <p:nvPr/>
        </p:nvSpPr>
        <p:spPr bwMode="auto">
          <a:xfrm>
            <a:off x="3827476" y="10262022"/>
            <a:ext cx="2927726" cy="540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104" tIns="45552" rIns="91104" bIns="45552" anchor="b"/>
          <a:lstStyle>
            <a:lvl1pPr>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defTabSz="914321" fontAlgn="auto">
              <a:spcBef>
                <a:spcPct val="0"/>
              </a:spcBef>
              <a:spcAft>
                <a:spcPts val="0"/>
              </a:spcAft>
              <a:defRPr/>
            </a:pPr>
            <a:fld id="{5DF4E414-04FC-43BE-8C1E-92AF066017B2}" type="slidenum">
              <a:rPr lang="en-US" altLang="ja-JP">
                <a:solidFill>
                  <a:prstClr val="black"/>
                </a:solidFill>
                <a:ea typeface="ＭＳ Ｐゴシック" panose="020B0600070205080204" pitchFamily="50" charset="-128"/>
              </a:rPr>
              <a:pPr algn="r" defTabSz="914321" fontAlgn="auto">
                <a:spcBef>
                  <a:spcPct val="0"/>
                </a:spcBef>
                <a:spcAft>
                  <a:spcPts val="0"/>
                </a:spcAft>
                <a:defRPr/>
              </a:pPr>
              <a:t>133</a:t>
            </a:fld>
            <a:endParaRPr lang="en-US" altLang="ja-JP">
              <a:solidFill>
                <a:prstClr val="black"/>
              </a:solidFill>
              <a:ea typeface="ＭＳ Ｐゴシック" panose="020B0600070205080204" pitchFamily="50" charset="-128"/>
            </a:endParaRPr>
          </a:p>
        </p:txBody>
      </p:sp>
    </p:spTree>
    <p:extLst>
      <p:ext uri="{BB962C8B-B14F-4D97-AF65-F5344CB8AC3E}">
        <p14:creationId xmlns:p14="http://schemas.microsoft.com/office/powerpoint/2010/main" val="16393951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Rot="1" noChangeAspect="1" noChangeArrowheads="1" noTextEdit="1"/>
          </p:cNvSpPr>
          <p:nvPr>
            <p:ph type="sldImg"/>
          </p:nvPr>
        </p:nvSpPr>
        <p:spPr>
          <a:xfrm>
            <a:off x="993775" y="768350"/>
            <a:ext cx="5114925" cy="3835400"/>
          </a:xfrm>
          <a:ln/>
        </p:spPr>
      </p:sp>
      <p:sp>
        <p:nvSpPr>
          <p:cNvPr id="122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smtClean="0"/>
              <a:t>スライド８：利用者のニーズの理解について</a:t>
            </a:r>
          </a:p>
          <a:p>
            <a:pPr eaLnBrk="1" hangingPunct="1"/>
            <a:r>
              <a:rPr lang="ja-JP" altLang="en-US" dirty="0" smtClean="0"/>
              <a:t>１．ニーズについては、生活介護や療養介護といった常時介護を必要とする人を対象とする分野では、介護を提供すればいいということではない。介護サービスを提供しながら、その中でその人の思いを実現させて自己実現をしていくという方向に持っていかなければならない。</a:t>
            </a:r>
          </a:p>
          <a:p>
            <a:pPr eaLnBrk="1" hangingPunct="1"/>
            <a:r>
              <a:rPr lang="ja-JP" altLang="en-US" dirty="0" smtClean="0"/>
              <a:t>２．社会的な環境の問題でもあるが、地域生活ではいろいろなデマンドが発生する。その中でニーズを充足していくということは、とても難しい。</a:t>
            </a:r>
          </a:p>
          <a:p>
            <a:pPr eaLnBrk="1" hangingPunct="1"/>
            <a:r>
              <a:rPr lang="ja-JP" altLang="en-US" dirty="0" smtClean="0"/>
              <a:t>３．一方、施設という限られた空間の中では、ニーズには多様性がないことが多い。施設の中では、困ったら職員が気づいて、すぐサポートしてくれて、すごく楽であるので、主体的に「しよう」という働きかけをしなくても安心して生活できてしまう。しかし、ニーズはきちんと把握する必要がある。本来のデマンドというのは非常に多様で幅もある。</a:t>
            </a:r>
          </a:p>
          <a:p>
            <a:pPr eaLnBrk="1" hangingPunct="1"/>
            <a:r>
              <a:rPr lang="ja-JP" altLang="en-US" dirty="0" smtClean="0"/>
              <a:t>４．ニーズの理解に関して、その人が力強く生きていくというエンパワーメントとＱＯＬの向上。この２つの視点については見逃してはいけない。</a:t>
            </a:r>
          </a:p>
          <a:p>
            <a:pPr eaLnBrk="1" hangingPunct="1"/>
            <a:r>
              <a:rPr lang="ja-JP" altLang="en-US" dirty="0" smtClean="0"/>
              <a:t>そして、それはどんどん変化していくものである。</a:t>
            </a:r>
          </a:p>
        </p:txBody>
      </p:sp>
    </p:spTree>
    <p:extLst>
      <p:ext uri="{BB962C8B-B14F-4D97-AF65-F5344CB8AC3E}">
        <p14:creationId xmlns:p14="http://schemas.microsoft.com/office/powerpoint/2010/main" val="204307308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p:spPr>
        <p:txBody>
          <a:bodyPr/>
          <a:lstStyle/>
          <a:p>
            <a:pPr eaLnBrk="1" hangingPunct="1"/>
            <a:endParaRPr lang="ja-JP" altLang="en-US" smtClean="0"/>
          </a:p>
        </p:txBody>
      </p:sp>
      <p:sp>
        <p:nvSpPr>
          <p:cNvPr id="3" name="スライド番号プレースホルダー 2"/>
          <p:cNvSpPr>
            <a:spLocks noGrp="1"/>
          </p:cNvSpPr>
          <p:nvPr>
            <p:ph type="sldNum" sz="quarter" idx="10"/>
          </p:nvPr>
        </p:nvSpPr>
        <p:spPr/>
        <p:txBody>
          <a:bodyPr/>
          <a:lstStyle/>
          <a:p>
            <a:pPr defTabSz="914321" fontAlgn="auto">
              <a:spcBef>
                <a:spcPts val="0"/>
              </a:spcBef>
              <a:spcAft>
                <a:spcPts val="0"/>
              </a:spcAft>
              <a:defRPr/>
            </a:pPr>
            <a:fld id="{1FF4CB16-8B05-4144-8258-971BA002F2D4}" type="slidenum">
              <a:rPr lang="ja-JP" altLang="en-US" sz="1200">
                <a:solidFill>
                  <a:prstClr val="black"/>
                </a:solidFill>
                <a:latin typeface="Calibri" panose="020F0502020204030204"/>
              </a:rPr>
              <a:pPr defTabSz="914321" fontAlgn="auto">
                <a:spcBef>
                  <a:spcPts val="0"/>
                </a:spcBef>
                <a:spcAft>
                  <a:spcPts val="0"/>
                </a:spcAft>
                <a:defRPr/>
              </a:pPr>
              <a:t>136</a:t>
            </a:fld>
            <a:endParaRPr lang="ja-JP" altLang="en-US" sz="1200">
              <a:solidFill>
                <a:prstClr val="black"/>
              </a:solidFill>
              <a:latin typeface="Calibri" panose="020F0502020204030204"/>
            </a:endParaRPr>
          </a:p>
        </p:txBody>
      </p:sp>
    </p:spTree>
    <p:extLst>
      <p:ext uri="{BB962C8B-B14F-4D97-AF65-F5344CB8AC3E}">
        <p14:creationId xmlns:p14="http://schemas.microsoft.com/office/powerpoint/2010/main" val="161263127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821" indent="-28570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2802" indent="-22856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9924" indent="-22856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044" indent="-22856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164" indent="-2285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286" indent="-2285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8406" indent="-2285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5528" indent="-2285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defTabSz="914321" eaLnBrk="1" fontAlgn="auto" hangingPunct="1">
              <a:spcBef>
                <a:spcPct val="0"/>
              </a:spcBef>
              <a:spcAft>
                <a:spcPts val="0"/>
              </a:spcAft>
              <a:defRPr/>
            </a:pPr>
            <a:fld id="{617C72AA-9793-4941-AAE1-BC8BF3EAB6B4}" type="slidenum">
              <a:rPr lang="en-US" altLang="ja-JP">
                <a:solidFill>
                  <a:srgbClr val="000000"/>
                </a:solidFill>
                <a:ea typeface="ＭＳ Ｐゴシック" panose="020B0600070205080204" pitchFamily="50" charset="-128"/>
              </a:rPr>
              <a:pPr defTabSz="914321" eaLnBrk="1" fontAlgn="auto" hangingPunct="1">
                <a:spcBef>
                  <a:spcPct val="0"/>
                </a:spcBef>
                <a:spcAft>
                  <a:spcPts val="0"/>
                </a:spcAft>
                <a:defRPr/>
              </a:pPr>
              <a:t>137</a:t>
            </a:fld>
            <a:endParaRPr lang="en-US" altLang="ja-JP">
              <a:solidFill>
                <a:srgbClr val="000000"/>
              </a:solidFill>
              <a:ea typeface="ＭＳ Ｐゴシック" panose="020B0600070205080204" pitchFamily="50" charset="-128"/>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panose="020B0604020202020204" pitchFamily="34" charset="0"/>
            </a:endParaRPr>
          </a:p>
        </p:txBody>
      </p:sp>
    </p:spTree>
    <p:extLst>
      <p:ext uri="{BB962C8B-B14F-4D97-AF65-F5344CB8AC3E}">
        <p14:creationId xmlns:p14="http://schemas.microsoft.com/office/powerpoint/2010/main" val="112584450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defTabSz="914321" fontAlgn="auto">
              <a:spcBef>
                <a:spcPts val="0"/>
              </a:spcBef>
              <a:spcAft>
                <a:spcPts val="0"/>
              </a:spcAft>
              <a:defRPr/>
            </a:pPr>
            <a:fld id="{24C38E0F-C501-430C-9DC6-85E99E1C2680}" type="slidenum">
              <a:rPr lang="en-US" altLang="ja-JP" sz="1200">
                <a:solidFill>
                  <a:prstClr val="black"/>
                </a:solidFill>
                <a:latin typeface="Calibri" panose="020F0502020204030204"/>
              </a:rPr>
              <a:pPr defTabSz="914321" fontAlgn="auto">
                <a:spcBef>
                  <a:spcPts val="0"/>
                </a:spcBef>
                <a:spcAft>
                  <a:spcPts val="0"/>
                </a:spcAft>
                <a:defRPr/>
              </a:pPr>
              <a:t>138</a:t>
            </a:fld>
            <a:endParaRPr lang="en-US" altLang="ja-JP" sz="1200">
              <a:solidFill>
                <a:prstClr val="black"/>
              </a:solidFill>
              <a:latin typeface="Calibri" panose="020F0502020204030204"/>
            </a:endParaRPr>
          </a:p>
        </p:txBody>
      </p:sp>
      <p:sp>
        <p:nvSpPr>
          <p:cNvPr id="174082" name="Rectangle 2"/>
          <p:cNvSpPr>
            <a:spLocks noGrp="1" noRot="1" noChangeAspect="1" noChangeArrowheads="1" noTextEdit="1"/>
          </p:cNvSpPr>
          <p:nvPr>
            <p:ph type="sldImg"/>
          </p:nvPr>
        </p:nvSpPr>
        <p:spPr>
          <a:xfrm>
            <a:off x="920750" y="746125"/>
            <a:ext cx="4967288" cy="3725863"/>
          </a:xfrm>
          <a:ln/>
        </p:spPr>
      </p:sp>
      <p:sp>
        <p:nvSpPr>
          <p:cNvPr id="174083" name="Rectangle 3"/>
          <p:cNvSpPr>
            <a:spLocks noGrp="1" noChangeArrowheads="1"/>
          </p:cNvSpPr>
          <p:nvPr>
            <p:ph type="body" idx="1"/>
          </p:nvPr>
        </p:nvSpPr>
        <p:spPr/>
        <p:txBody>
          <a:bodyPr/>
          <a:lstStyle/>
          <a:p>
            <a:r>
              <a:rPr lang="en-US" altLang="ja-JP"/>
              <a:t>●</a:t>
            </a:r>
            <a:r>
              <a:rPr lang="ja-JP" altLang="en-US"/>
              <a:t>一人の利用者の就労ライフステージごとの福祉サービス活用例</a:t>
            </a:r>
          </a:p>
          <a:p>
            <a:r>
              <a:rPr lang="ja-JP" altLang="en-US"/>
              <a:t>●就労することにより、私生活にも影響が及ぶ</a:t>
            </a:r>
          </a:p>
        </p:txBody>
      </p:sp>
    </p:spTree>
    <p:extLst>
      <p:ext uri="{BB962C8B-B14F-4D97-AF65-F5344CB8AC3E}">
        <p14:creationId xmlns:p14="http://schemas.microsoft.com/office/powerpoint/2010/main" val="15069231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txBox="1">
            <a:spLocks noGrp="1" noChangeArrowheads="1"/>
          </p:cNvSpPr>
          <p:nvPr/>
        </p:nvSpPr>
        <p:spPr bwMode="auto">
          <a:xfrm>
            <a:off x="8110139" y="5310043"/>
            <a:ext cx="6204287" cy="279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8" rIns="91416" bIns="45708" anchor="b"/>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r" defTabSz="914242" eaLnBrk="1" hangingPunct="1">
              <a:defRPr/>
            </a:pPr>
            <a:fld id="{CCB3A633-00A8-4A02-9025-3CBA433AC618}" type="slidenum">
              <a:rPr lang="en-US" altLang="ja-JP" sz="1200">
                <a:solidFill>
                  <a:srgbClr val="000000"/>
                </a:solidFill>
                <a:latin typeface="Arial" pitchFamily="34" charset="0"/>
              </a:rPr>
              <a:pPr algn="r" defTabSz="914242" eaLnBrk="1" hangingPunct="1">
                <a:defRPr/>
              </a:pPr>
              <a:t>139</a:t>
            </a:fld>
            <a:endParaRPr lang="en-US" altLang="ja-JP" sz="1200">
              <a:solidFill>
                <a:srgbClr val="000000"/>
              </a:solidFill>
              <a:latin typeface="Arial" pitchFamily="34" charset="0"/>
            </a:endParaRPr>
          </a:p>
        </p:txBody>
      </p:sp>
      <p:sp>
        <p:nvSpPr>
          <p:cNvPr id="295939" name="Rectangle 7"/>
          <p:cNvSpPr txBox="1">
            <a:spLocks noGrp="1" noChangeArrowheads="1"/>
          </p:cNvSpPr>
          <p:nvPr/>
        </p:nvSpPr>
        <p:spPr bwMode="auto">
          <a:xfrm>
            <a:off x="8110139" y="5310043"/>
            <a:ext cx="6204287" cy="279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8" rIns="91416" bIns="45708" anchor="b"/>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r" defTabSz="914242" eaLnBrk="1" hangingPunct="1">
              <a:defRPr/>
            </a:pPr>
            <a:fld id="{3CEB8D94-D7AE-407C-9EC2-4D4A35034217}" type="slidenum">
              <a:rPr lang="en-US" altLang="ja-JP" sz="1200">
                <a:solidFill>
                  <a:srgbClr val="000000"/>
                </a:solidFill>
              </a:rPr>
              <a:pPr algn="r" defTabSz="914242" eaLnBrk="1" hangingPunct="1">
                <a:defRPr/>
              </a:pPr>
              <a:t>139</a:t>
            </a:fld>
            <a:endParaRPr lang="en-US" altLang="ja-JP" sz="1200">
              <a:solidFill>
                <a:srgbClr val="000000"/>
              </a:solidFill>
            </a:endParaRPr>
          </a:p>
        </p:txBody>
      </p:sp>
      <p:sp>
        <p:nvSpPr>
          <p:cNvPr id="295940" name="Rectangle 2"/>
          <p:cNvSpPr>
            <a:spLocks noGrp="1" noRot="1" noChangeAspect="1" noChangeArrowheads="1" noTextEdit="1"/>
          </p:cNvSpPr>
          <p:nvPr>
            <p:ph type="sldImg"/>
          </p:nvPr>
        </p:nvSpPr>
        <p:spPr bwMode="auto">
          <a:xfrm>
            <a:off x="5757863" y="419100"/>
            <a:ext cx="2795587" cy="20970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594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ja-JP"/>
              <a:t>①</a:t>
            </a:r>
            <a:r>
              <a:rPr lang="ja-JP" altLang="en-US"/>
              <a:t>健康・食生活・生活環境</a:t>
            </a:r>
          </a:p>
          <a:p>
            <a:pPr eaLnBrk="1" hangingPunct="1">
              <a:spcBef>
                <a:spcPct val="0"/>
              </a:spcBef>
            </a:pPr>
            <a:r>
              <a:rPr lang="ja-JP" altLang="en-US"/>
              <a:t>②住まう・暮らす</a:t>
            </a:r>
          </a:p>
          <a:p>
            <a:pPr eaLnBrk="1" hangingPunct="1">
              <a:spcBef>
                <a:spcPct val="0"/>
              </a:spcBef>
            </a:pPr>
            <a:r>
              <a:rPr lang="ja-JP" altLang="en-US"/>
              <a:t>③所得・消費</a:t>
            </a:r>
          </a:p>
          <a:p>
            <a:pPr eaLnBrk="1" hangingPunct="1">
              <a:spcBef>
                <a:spcPct val="0"/>
              </a:spcBef>
            </a:pPr>
            <a:r>
              <a:rPr lang="ja-JP" altLang="en-US"/>
              <a:t>④就業・労働</a:t>
            </a:r>
          </a:p>
          <a:p>
            <a:pPr eaLnBrk="1" hangingPunct="1">
              <a:spcBef>
                <a:spcPct val="0"/>
              </a:spcBef>
            </a:pPr>
            <a:r>
              <a:rPr lang="ja-JP" altLang="en-US"/>
              <a:t>⑤育つ・育てる・学ぶ</a:t>
            </a:r>
            <a:r>
              <a:rPr lang="en-US" altLang="ja-JP"/>
              <a:t>1)</a:t>
            </a:r>
            <a:r>
              <a:rPr lang="ja-JP" altLang="en-US"/>
              <a:t>教育関連施設・機関・機会の利用・利便性：児童館・書店・図書館・啓蒙活動・伝統文化</a:t>
            </a:r>
          </a:p>
          <a:p>
            <a:pPr eaLnBrk="1" hangingPunct="1">
              <a:spcBef>
                <a:spcPct val="0"/>
              </a:spcBef>
            </a:pPr>
            <a:r>
              <a:rPr lang="ja-JP" altLang="en-US"/>
              <a:t> </a:t>
            </a:r>
            <a:r>
              <a:rPr lang="en-US" altLang="ja-JP"/>
              <a:t>2)</a:t>
            </a:r>
            <a:r>
              <a:rPr lang="ja-JP" altLang="en-US"/>
              <a:t>小・中・高等学校・専門学校・専修学校の利便性・教育内容・課外授業・クラブ活動，大学教育の利　</a:t>
            </a:r>
          </a:p>
          <a:p>
            <a:pPr eaLnBrk="1" hangingPunct="1">
              <a:spcBef>
                <a:spcPct val="0"/>
              </a:spcBef>
            </a:pPr>
            <a:r>
              <a:rPr lang="ja-JP" altLang="en-US"/>
              <a:t> 　便性・解放性・地域性・地元への還元</a:t>
            </a:r>
          </a:p>
          <a:p>
            <a:pPr eaLnBrk="1" hangingPunct="1">
              <a:spcBef>
                <a:spcPct val="0"/>
              </a:spcBef>
            </a:pPr>
            <a:r>
              <a:rPr lang="ja-JP" altLang="en-US"/>
              <a:t> </a:t>
            </a:r>
            <a:r>
              <a:rPr lang="en-US" altLang="ja-JP"/>
              <a:t>3)</a:t>
            </a:r>
            <a:r>
              <a:rPr lang="ja-JP" altLang="en-US"/>
              <a:t>職業教育の受講機会，生涯教育の受講機会</a:t>
            </a:r>
          </a:p>
          <a:p>
            <a:pPr algn="ctr" eaLnBrk="1" hangingPunct="1">
              <a:spcBef>
                <a:spcPct val="0"/>
              </a:spcBef>
            </a:pPr>
            <a:endParaRPr lang="ja-JP" altLang="en-US"/>
          </a:p>
          <a:p>
            <a:pPr eaLnBrk="1" hangingPunct="1">
              <a:spcBef>
                <a:spcPct val="0"/>
              </a:spcBef>
            </a:pPr>
            <a:r>
              <a:rPr lang="ja-JP" altLang="en-US"/>
              <a:t>⑥コミュニケーション</a:t>
            </a:r>
          </a:p>
          <a:p>
            <a:pPr eaLnBrk="1" hangingPunct="1">
              <a:spcBef>
                <a:spcPct val="0"/>
              </a:spcBef>
            </a:pPr>
            <a:r>
              <a:rPr lang="ja-JP" altLang="en-US"/>
              <a:t>⑦交通・移動</a:t>
            </a:r>
          </a:p>
          <a:p>
            <a:pPr eaLnBrk="1" hangingPunct="1">
              <a:spcBef>
                <a:spcPct val="0"/>
              </a:spcBef>
            </a:pPr>
            <a:r>
              <a:rPr lang="ja-JP" altLang="en-US"/>
              <a:t>⑨地域・社会とのつながり</a:t>
            </a:r>
          </a:p>
          <a:p>
            <a:pPr eaLnBrk="1" hangingPunct="1">
              <a:spcBef>
                <a:spcPct val="0"/>
              </a:spcBef>
            </a:pPr>
            <a:endParaRPr lang="ja-JP" altLang="en-US"/>
          </a:p>
          <a:p>
            <a:pPr eaLnBrk="1" hangingPunct="1">
              <a:spcBef>
                <a:spcPct val="0"/>
              </a:spcBef>
            </a:pPr>
            <a:endParaRPr lang="ja-JP" altLang="en-US"/>
          </a:p>
          <a:p>
            <a:pPr eaLnBrk="1" hangingPunct="1">
              <a:spcBef>
                <a:spcPct val="0"/>
              </a:spcBef>
            </a:pPr>
            <a:endParaRPr lang="ja-JP" altLang="en-US"/>
          </a:p>
          <a:p>
            <a:pPr eaLnBrk="1" hangingPunct="1">
              <a:spcBef>
                <a:spcPct val="0"/>
              </a:spcBef>
            </a:pPr>
            <a:endParaRPr lang="en-US" altLang="ja-JP"/>
          </a:p>
        </p:txBody>
      </p:sp>
    </p:spTree>
    <p:extLst>
      <p:ext uri="{BB962C8B-B14F-4D97-AF65-F5344CB8AC3E}">
        <p14:creationId xmlns:p14="http://schemas.microsoft.com/office/powerpoint/2010/main" val="416610551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txBox="1">
            <a:spLocks noGrp="1" noChangeArrowheads="1"/>
          </p:cNvSpPr>
          <p:nvPr/>
        </p:nvSpPr>
        <p:spPr bwMode="auto">
          <a:xfrm>
            <a:off x="3825900" y="10262022"/>
            <a:ext cx="2927726" cy="540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8" tIns="45709" rIns="91418" bIns="45709" anchor="b"/>
          <a:lstStyle>
            <a:lvl1pPr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defTabSz="914321" eaLnBrk="1" fontAlgn="auto" hangingPunct="1">
              <a:spcBef>
                <a:spcPct val="0"/>
              </a:spcBef>
              <a:spcAft>
                <a:spcPts val="0"/>
              </a:spcAft>
              <a:defRPr/>
            </a:pPr>
            <a:fld id="{ECB40594-96D5-40D6-B844-9BFDDC46633B}" type="slidenum">
              <a:rPr lang="en-US" altLang="ja-JP">
                <a:solidFill>
                  <a:srgbClr val="000000"/>
                </a:solidFill>
                <a:ea typeface="ＭＳ Ｐゴシック" panose="020B0600070205080204" pitchFamily="50" charset="-128"/>
              </a:rPr>
              <a:pPr algn="r" defTabSz="914321" eaLnBrk="1" fontAlgn="auto" hangingPunct="1">
                <a:spcBef>
                  <a:spcPct val="0"/>
                </a:spcBef>
                <a:spcAft>
                  <a:spcPts val="0"/>
                </a:spcAft>
                <a:defRPr/>
              </a:pPr>
              <a:t>140</a:t>
            </a:fld>
            <a:endParaRPr lang="en-US" altLang="ja-JP">
              <a:solidFill>
                <a:srgbClr val="000000"/>
              </a:solidFill>
              <a:ea typeface="ＭＳ Ｐゴシック" panose="020B0600070205080204" pitchFamily="50" charset="-128"/>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panose="020B0604020202020204" pitchFamily="34" charset="0"/>
            </a:endParaRPr>
          </a:p>
        </p:txBody>
      </p:sp>
    </p:spTree>
    <p:extLst>
      <p:ext uri="{BB962C8B-B14F-4D97-AF65-F5344CB8AC3E}">
        <p14:creationId xmlns:p14="http://schemas.microsoft.com/office/powerpoint/2010/main" val="46989906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321" fontAlgn="auto">
              <a:spcBef>
                <a:spcPts val="0"/>
              </a:spcBef>
              <a:spcAft>
                <a:spcPts val="0"/>
              </a:spcAft>
              <a:defRPr/>
            </a:pPr>
            <a:fld id="{8F6ADFD9-DB3D-4A92-ABB7-9D1194090714}" type="slidenum">
              <a:rPr lang="en-US" altLang="ja-JP" sz="1200">
                <a:solidFill>
                  <a:prstClr val="black"/>
                </a:solidFill>
                <a:latin typeface="Calibri" panose="020F0502020204030204"/>
              </a:rPr>
              <a:pPr defTabSz="914321" fontAlgn="auto">
                <a:spcBef>
                  <a:spcPts val="0"/>
                </a:spcBef>
                <a:spcAft>
                  <a:spcPts val="0"/>
                </a:spcAft>
                <a:defRPr/>
              </a:pPr>
              <a:t>142</a:t>
            </a:fld>
            <a:endParaRPr lang="en-US" altLang="ja-JP" sz="1200">
              <a:solidFill>
                <a:prstClr val="black"/>
              </a:solidFill>
              <a:latin typeface="Calibri" panose="020F0502020204030204"/>
            </a:endParaRPr>
          </a:p>
        </p:txBody>
      </p:sp>
      <p:sp>
        <p:nvSpPr>
          <p:cNvPr id="18435" name="Rectangle 2"/>
          <p:cNvSpPr>
            <a:spLocks noGrp="1" noRot="1" noChangeAspect="1" noChangeArrowheads="1" noTextEdit="1"/>
          </p:cNvSpPr>
          <p:nvPr>
            <p:ph type="sldImg"/>
          </p:nvPr>
        </p:nvSpPr>
        <p:spPr>
          <a:ln/>
        </p:spPr>
      </p:sp>
      <p:sp>
        <p:nvSpPr>
          <p:cNvPr id="1843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ja-JP" altLang="ja-JP" smtClean="0">
              <a:latin typeface="Arial" panose="020B0604020202020204" pitchFamily="34" charset="0"/>
            </a:endParaRPr>
          </a:p>
        </p:txBody>
      </p:sp>
    </p:spTree>
    <p:extLst>
      <p:ext uri="{BB962C8B-B14F-4D97-AF65-F5344CB8AC3E}">
        <p14:creationId xmlns:p14="http://schemas.microsoft.com/office/powerpoint/2010/main" val="84251743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Rot="1" noChangeAspect="1" noChangeArrowheads="1" noTextEdit="1"/>
          </p:cNvSpPr>
          <p:nvPr>
            <p:ph type="sldImg"/>
          </p:nvPr>
        </p:nvSpPr>
        <p:spPr>
          <a:ln/>
        </p:spPr>
      </p:sp>
      <p:sp>
        <p:nvSpPr>
          <p:cNvPr id="300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ja-JP" smtClean="0">
              <a:latin typeface="Arial" panose="020B0604020202020204" pitchFamily="34" charset="0"/>
            </a:endParaRPr>
          </a:p>
        </p:txBody>
      </p:sp>
    </p:spTree>
    <p:extLst>
      <p:ext uri="{BB962C8B-B14F-4D97-AF65-F5344CB8AC3E}">
        <p14:creationId xmlns:p14="http://schemas.microsoft.com/office/powerpoint/2010/main" val="27783829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smtClean="0">
              <a:latin typeface="Arial" panose="020B0604020202020204" pitchFamily="34" charset="0"/>
            </a:endParaRPr>
          </a:p>
        </p:txBody>
      </p:sp>
    </p:spTree>
    <p:extLst>
      <p:ext uri="{BB962C8B-B14F-4D97-AF65-F5344CB8AC3E}">
        <p14:creationId xmlns:p14="http://schemas.microsoft.com/office/powerpoint/2010/main" val="352923570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smtClean="0">
              <a:latin typeface="Arial" panose="020B0604020202020204" pitchFamily="34" charset="0"/>
            </a:endParaRPr>
          </a:p>
        </p:txBody>
      </p:sp>
    </p:spTree>
    <p:extLst>
      <p:ext uri="{BB962C8B-B14F-4D97-AF65-F5344CB8AC3E}">
        <p14:creationId xmlns:p14="http://schemas.microsoft.com/office/powerpoint/2010/main" val="226643142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1026"/>
          <p:cNvSpPr>
            <a:spLocks noGrp="1" noRot="1" noChangeAspect="1" noChangeArrowheads="1" noTextEdit="1"/>
          </p:cNvSpPr>
          <p:nvPr>
            <p:ph type="sldImg"/>
          </p:nvPr>
        </p:nvSpPr>
        <p:spPr>
          <a:ln/>
        </p:spPr>
      </p:sp>
      <p:sp>
        <p:nvSpPr>
          <p:cNvPr id="304131"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smtClean="0">
              <a:latin typeface="Arial" panose="020B0604020202020204" pitchFamily="34" charset="0"/>
            </a:endParaRPr>
          </a:p>
        </p:txBody>
      </p:sp>
    </p:spTree>
    <p:extLst>
      <p:ext uri="{BB962C8B-B14F-4D97-AF65-F5344CB8AC3E}">
        <p14:creationId xmlns:p14="http://schemas.microsoft.com/office/powerpoint/2010/main" val="110111428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Grp="1" noRot="1" noChangeAspect="1" noChangeArrowheads="1" noTextEdit="1"/>
          </p:cNvSpPr>
          <p:nvPr>
            <p:ph type="sldImg"/>
          </p:nvPr>
        </p:nvSpPr>
        <p:spPr>
          <a:xfrm>
            <a:off x="993775" y="768350"/>
            <a:ext cx="5114925" cy="3835400"/>
          </a:xfrm>
          <a:ln/>
        </p:spPr>
      </p:sp>
      <p:sp>
        <p:nvSpPr>
          <p:cNvPr id="1239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smtClean="0"/>
              <a:t>スライド９：提供するサービスの理解について</a:t>
            </a:r>
          </a:p>
          <a:p>
            <a:pPr eaLnBrk="1" hangingPunct="1"/>
            <a:r>
              <a:rPr lang="ja-JP" altLang="en-US" dirty="0" smtClean="0"/>
              <a:t>１．サービスは「やってあげる」というだけではなく、チームによって社会的な枠組みの中でニーズ充足をさせていくものでもある。当然、ＰＤＣＡのプロセスを経ながら提供されていくものである。</a:t>
            </a:r>
          </a:p>
          <a:p>
            <a:pPr eaLnBrk="1" hangingPunct="1"/>
            <a:r>
              <a:rPr lang="ja-JP" altLang="en-US" dirty="0" smtClean="0"/>
              <a:t>２．支援というのは個別的でないといけないが、現場では、一人一人見るようなスタッフ配置というのはとてもできないし、個別性を考えるのは無理があるという現実があるかも知れない。しかし、個別のプログラムというのは個別的な対応をする必要がある。というのは、個別的なサービスをしないと、その人の思いというのはなかなか実現できないからである。</a:t>
            </a:r>
          </a:p>
          <a:p>
            <a:pPr eaLnBrk="1" hangingPunct="1"/>
            <a:r>
              <a:rPr lang="ja-JP" altLang="en-US" dirty="0" smtClean="0"/>
              <a:t>３．ライフステージや社会活動参加との関連を意識する必要がある。</a:t>
            </a:r>
          </a:p>
          <a:p>
            <a:pPr eaLnBrk="1" hangingPunct="1"/>
            <a:r>
              <a:rPr lang="ja-JP" altLang="en-US" dirty="0" smtClean="0"/>
              <a:t>集団活動での支援についても、それは当然個別支援計画の中に位置付けられるものであり、個別性を伴った支援をしなければならない。</a:t>
            </a:r>
          </a:p>
          <a:p>
            <a:pPr eaLnBrk="1" hangingPunct="1"/>
            <a:r>
              <a:rPr lang="ja-JP" altLang="en-US" dirty="0" smtClean="0"/>
              <a:t>例えば、散歩が大好きな重度の知的障害者たちが、施設から外に出て、途中で豚や牛等の生き物を見て喜々としている。そういうことを通して、情緒安定が図れるということがある。このような散歩は、一人で行くのではなくて、何人かの職員で安全を確保しながらグループで行くこととなる。その目的は個々人によって違うかもしれないが、一つの支援として、そういう集団での散歩という活動を入れるというのはありえると思う。</a:t>
            </a:r>
          </a:p>
        </p:txBody>
      </p:sp>
    </p:spTree>
    <p:extLst>
      <p:ext uri="{BB962C8B-B14F-4D97-AF65-F5344CB8AC3E}">
        <p14:creationId xmlns:p14="http://schemas.microsoft.com/office/powerpoint/2010/main" val="238078380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7" name="Rectangle 2"/>
          <p:cNvSpPr>
            <a:spLocks noGrp="1" noRot="1" noChangeAspect="1" noChangeArrowheads="1" noTextEdit="1"/>
          </p:cNvSpPr>
          <p:nvPr>
            <p:ph type="sldImg"/>
          </p:nvPr>
        </p:nvSpPr>
        <p:spPr bwMode="auto">
          <a:xfrm>
            <a:off x="915988" y="741363"/>
            <a:ext cx="4973637" cy="3730625"/>
          </a:xfrm>
          <a:noFill/>
          <a:ln>
            <a:solidFill>
              <a:srgbClr val="000000"/>
            </a:solidFill>
            <a:miter lim="800000"/>
            <a:headEnd/>
            <a:tailEnd/>
          </a:ln>
        </p:spPr>
      </p:sp>
      <p:sp>
        <p:nvSpPr>
          <p:cNvPr id="47108"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a:spcBef>
                <a:spcPct val="0"/>
              </a:spcBef>
            </a:pPr>
            <a:endParaRPr lang="en-US" altLang="ja-JP" dirty="0" smtClean="0">
              <a:latin typeface="Times New Roman" pitchFamily="18" charset="0"/>
              <a:ea typeface="ＭＳ Ｐ明朝" charset="-128"/>
            </a:endParaRPr>
          </a:p>
        </p:txBody>
      </p:sp>
      <p:sp>
        <p:nvSpPr>
          <p:cNvPr id="3" name="スライド番号プレースホルダー 2"/>
          <p:cNvSpPr>
            <a:spLocks noGrp="1"/>
          </p:cNvSpPr>
          <p:nvPr>
            <p:ph type="sldNum" sz="quarter" idx="10"/>
          </p:nvPr>
        </p:nvSpPr>
        <p:spPr/>
        <p:txBody>
          <a:bodyPr/>
          <a:lstStyle/>
          <a:p>
            <a:pPr defTabSz="914321" fontAlgn="auto">
              <a:spcBef>
                <a:spcPts val="0"/>
              </a:spcBef>
              <a:spcAft>
                <a:spcPts val="0"/>
              </a:spcAft>
              <a:defRPr/>
            </a:pPr>
            <a:fld id="{1FF4CB16-8B05-4144-8258-971BA002F2D4}" type="slidenum">
              <a:rPr lang="ja-JP" altLang="en-US" sz="1200">
                <a:solidFill>
                  <a:prstClr val="black"/>
                </a:solidFill>
                <a:latin typeface="Calibri" panose="020F0502020204030204"/>
              </a:rPr>
              <a:pPr defTabSz="914321" fontAlgn="auto">
                <a:spcBef>
                  <a:spcPts val="0"/>
                </a:spcBef>
                <a:spcAft>
                  <a:spcPts val="0"/>
                </a:spcAft>
                <a:defRPr/>
              </a:pPr>
              <a:t>148</a:t>
            </a:fld>
            <a:endParaRPr lang="ja-JP" altLang="en-US" sz="1200">
              <a:solidFill>
                <a:prstClr val="black"/>
              </a:solidFill>
              <a:latin typeface="Calibri" panose="020F0502020204030204"/>
            </a:endParaRPr>
          </a:p>
        </p:txBody>
      </p:sp>
    </p:spTree>
    <p:extLst>
      <p:ext uri="{BB962C8B-B14F-4D97-AF65-F5344CB8AC3E}">
        <p14:creationId xmlns:p14="http://schemas.microsoft.com/office/powerpoint/2010/main" val="404033515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79450" y="811213"/>
            <a:ext cx="5399088" cy="4049712"/>
          </a:xfrm>
        </p:spPr>
      </p:sp>
      <p:sp>
        <p:nvSpPr>
          <p:cNvPr id="3" name="ノート プレースホルダー 2"/>
          <p:cNvSpPr>
            <a:spLocks noGrp="1"/>
          </p:cNvSpPr>
          <p:nvPr>
            <p:ph type="body" idx="1"/>
          </p:nvPr>
        </p:nvSpPr>
        <p:spPr/>
        <p:txBody>
          <a:bodyPr/>
          <a:lstStyle/>
          <a:p>
            <a:endParaRPr lang="en-US" altLang="ja-JP" sz="1400" dirty="0">
              <a:latin typeface="+mn-ea"/>
            </a:endParaRPr>
          </a:p>
          <a:p>
            <a:endParaRPr lang="ja-JP" altLang="en-US" sz="1400" dirty="0">
              <a:latin typeface="+mn-ea"/>
            </a:endParaRPr>
          </a:p>
        </p:txBody>
      </p:sp>
      <p:sp>
        <p:nvSpPr>
          <p:cNvPr id="5" name="スライド番号プレースホルダー 4"/>
          <p:cNvSpPr>
            <a:spLocks noGrp="1"/>
          </p:cNvSpPr>
          <p:nvPr>
            <p:ph type="sldNum" sz="quarter" idx="10"/>
          </p:nvPr>
        </p:nvSpPr>
        <p:spPr/>
        <p:txBody>
          <a:bodyPr/>
          <a:lstStyle/>
          <a:p>
            <a:pPr defTabSz="914321" fontAlgn="auto">
              <a:spcBef>
                <a:spcPts val="0"/>
              </a:spcBef>
              <a:spcAft>
                <a:spcPts val="0"/>
              </a:spcAft>
              <a:defRPr/>
            </a:pPr>
            <a:fld id="{1FF4CB16-8B05-4144-8258-971BA002F2D4}" type="slidenum">
              <a:rPr lang="ja-JP" altLang="en-US" sz="1200">
                <a:solidFill>
                  <a:prstClr val="black"/>
                </a:solidFill>
                <a:latin typeface="Calibri" panose="020F0502020204030204"/>
              </a:rPr>
              <a:pPr defTabSz="914321" fontAlgn="auto">
                <a:spcBef>
                  <a:spcPts val="0"/>
                </a:spcBef>
                <a:spcAft>
                  <a:spcPts val="0"/>
                </a:spcAft>
                <a:defRPr/>
              </a:pPr>
              <a:t>150</a:t>
            </a:fld>
            <a:endParaRPr lang="ja-JP" altLang="en-US" sz="1200">
              <a:solidFill>
                <a:prstClr val="black"/>
              </a:solidFill>
              <a:latin typeface="Calibri" panose="020F0502020204030204"/>
            </a:endParaRPr>
          </a:p>
        </p:txBody>
      </p:sp>
    </p:spTree>
    <p:extLst>
      <p:ext uri="{BB962C8B-B14F-4D97-AF65-F5344CB8AC3E}">
        <p14:creationId xmlns:p14="http://schemas.microsoft.com/office/powerpoint/2010/main" val="150763387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5" name="スライド番号プレースホルダー 4"/>
          <p:cNvSpPr>
            <a:spLocks noGrp="1"/>
          </p:cNvSpPr>
          <p:nvPr>
            <p:ph type="sldNum" sz="quarter" idx="10"/>
          </p:nvPr>
        </p:nvSpPr>
        <p:spPr/>
        <p:txBody>
          <a:bodyPr/>
          <a:lstStyle/>
          <a:p>
            <a:pPr defTabSz="914321" fontAlgn="auto">
              <a:spcBef>
                <a:spcPts val="0"/>
              </a:spcBef>
              <a:spcAft>
                <a:spcPts val="0"/>
              </a:spcAft>
              <a:defRPr/>
            </a:pPr>
            <a:fld id="{1FF4CB16-8B05-4144-8258-971BA002F2D4}" type="slidenum">
              <a:rPr lang="ja-JP" altLang="en-US" sz="1200">
                <a:solidFill>
                  <a:prstClr val="black"/>
                </a:solidFill>
                <a:latin typeface="Calibri" panose="020F0502020204030204"/>
              </a:rPr>
              <a:pPr defTabSz="914321" fontAlgn="auto">
                <a:spcBef>
                  <a:spcPts val="0"/>
                </a:spcBef>
                <a:spcAft>
                  <a:spcPts val="0"/>
                </a:spcAft>
                <a:defRPr/>
              </a:pPr>
              <a:t>151</a:t>
            </a:fld>
            <a:endParaRPr lang="ja-JP" altLang="en-US" sz="1200">
              <a:solidFill>
                <a:prstClr val="black"/>
              </a:solidFill>
              <a:latin typeface="Calibri" panose="020F0502020204030204"/>
            </a:endParaRPr>
          </a:p>
        </p:txBody>
      </p:sp>
    </p:spTree>
    <p:extLst>
      <p:ext uri="{BB962C8B-B14F-4D97-AF65-F5344CB8AC3E}">
        <p14:creationId xmlns:p14="http://schemas.microsoft.com/office/powerpoint/2010/main" val="418784185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txBox="1">
            <a:spLocks noGrp="1" noChangeArrowheads="1"/>
          </p:cNvSpPr>
          <p:nvPr/>
        </p:nvSpPr>
        <p:spPr bwMode="auto">
          <a:xfrm>
            <a:off x="3825900" y="10262022"/>
            <a:ext cx="2927726" cy="540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8" tIns="45709" rIns="91418" bIns="45709" anchor="b"/>
          <a:lstStyle>
            <a:lvl1pPr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eaLnBrk="0" hangingPunct="0">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defTabSz="914321" eaLnBrk="1" fontAlgn="auto" hangingPunct="1">
              <a:spcBef>
                <a:spcPct val="0"/>
              </a:spcBef>
              <a:spcAft>
                <a:spcPts val="0"/>
              </a:spcAft>
              <a:defRPr/>
            </a:pPr>
            <a:fld id="{6D2C644E-CF94-45B4-A288-39357151016B}" type="slidenum">
              <a:rPr lang="en-US" altLang="ja-JP">
                <a:solidFill>
                  <a:srgbClr val="000000"/>
                </a:solidFill>
                <a:ea typeface="ＭＳ Ｐゴシック" panose="020B0600070205080204" pitchFamily="50" charset="-128"/>
              </a:rPr>
              <a:pPr algn="r" defTabSz="914321" eaLnBrk="1" fontAlgn="auto" hangingPunct="1">
                <a:spcBef>
                  <a:spcPct val="0"/>
                </a:spcBef>
                <a:spcAft>
                  <a:spcPts val="0"/>
                </a:spcAft>
                <a:defRPr/>
              </a:pPr>
              <a:t>154</a:t>
            </a:fld>
            <a:endParaRPr lang="en-US" altLang="ja-JP">
              <a:solidFill>
                <a:srgbClr val="000000"/>
              </a:solidFill>
              <a:ea typeface="ＭＳ Ｐゴシック" panose="020B0600070205080204" pitchFamily="50" charset="-128"/>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panose="020B0604020202020204" pitchFamily="34" charset="0"/>
            </a:endParaRPr>
          </a:p>
        </p:txBody>
      </p:sp>
    </p:spTree>
    <p:extLst>
      <p:ext uri="{BB962C8B-B14F-4D97-AF65-F5344CB8AC3E}">
        <p14:creationId xmlns:p14="http://schemas.microsoft.com/office/powerpoint/2010/main" val="14741470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5" y="2130567"/>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5"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CE480A60-631B-41B7-9A1B-2B38DBBD8BF4}"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DE55231E-F22A-44E6-9B86-FCA0763949BA}" type="slidenum">
              <a:rPr lang="en-US" altLang="ja-JP"/>
              <a:pPr>
                <a:defRPr/>
              </a:pPr>
              <a:t>‹#›</a:t>
            </a:fld>
            <a:endParaRPr lang="en-US" altLang="ja-JP"/>
          </a:p>
        </p:txBody>
      </p:sp>
    </p:spTree>
    <p:extLst>
      <p:ext uri="{BB962C8B-B14F-4D97-AF65-F5344CB8AC3E}">
        <p14:creationId xmlns:p14="http://schemas.microsoft.com/office/powerpoint/2010/main" val="29154157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28616DE5-1C55-4FE5-A6E1-46D7E634A91A}"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15C9AD97-EFB1-4F93-BF11-E77BDB8D371A}" type="slidenum">
              <a:rPr lang="en-US" altLang="ja-JP"/>
              <a:pPr>
                <a:defRPr/>
              </a:pPr>
              <a:t>‹#›</a:t>
            </a:fld>
            <a:endParaRPr lang="en-US" altLang="ja-JP"/>
          </a:p>
        </p:txBody>
      </p:sp>
    </p:spTree>
    <p:extLst>
      <p:ext uri="{BB962C8B-B14F-4D97-AF65-F5344CB8AC3E}">
        <p14:creationId xmlns:p14="http://schemas.microsoft.com/office/powerpoint/2010/main" val="396932293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1" y="2130444"/>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1" y="3886200"/>
            <a:ext cx="6400800" cy="1752600"/>
          </a:xfrm>
        </p:spPr>
        <p:txBody>
          <a:bodyPr/>
          <a:lstStyle>
            <a:lvl1pPr marL="0" indent="0" algn="ctr">
              <a:buNone/>
              <a:defRPr>
                <a:solidFill>
                  <a:schemeClr val="tx1">
                    <a:tint val="75000"/>
                  </a:schemeClr>
                </a:solidFill>
              </a:defRPr>
            </a:lvl1pPr>
            <a:lvl2pPr marL="411754" indent="0" algn="ctr">
              <a:buNone/>
              <a:defRPr>
                <a:solidFill>
                  <a:schemeClr val="tx1">
                    <a:tint val="75000"/>
                  </a:schemeClr>
                </a:solidFill>
              </a:defRPr>
            </a:lvl2pPr>
            <a:lvl3pPr marL="823509" indent="0" algn="ctr">
              <a:buNone/>
              <a:defRPr>
                <a:solidFill>
                  <a:schemeClr val="tx1">
                    <a:tint val="75000"/>
                  </a:schemeClr>
                </a:solidFill>
              </a:defRPr>
            </a:lvl3pPr>
            <a:lvl4pPr marL="1235263" indent="0" algn="ctr">
              <a:buNone/>
              <a:defRPr>
                <a:solidFill>
                  <a:schemeClr val="tx1">
                    <a:tint val="75000"/>
                  </a:schemeClr>
                </a:solidFill>
              </a:defRPr>
            </a:lvl4pPr>
            <a:lvl5pPr marL="1647017" indent="0" algn="ctr">
              <a:buNone/>
              <a:defRPr>
                <a:solidFill>
                  <a:schemeClr val="tx1">
                    <a:tint val="75000"/>
                  </a:schemeClr>
                </a:solidFill>
              </a:defRPr>
            </a:lvl5pPr>
            <a:lvl6pPr marL="2058772" indent="0" algn="ctr">
              <a:buNone/>
              <a:defRPr>
                <a:solidFill>
                  <a:schemeClr val="tx1">
                    <a:tint val="75000"/>
                  </a:schemeClr>
                </a:solidFill>
              </a:defRPr>
            </a:lvl6pPr>
            <a:lvl7pPr marL="2470526" indent="0" algn="ctr">
              <a:buNone/>
              <a:defRPr>
                <a:solidFill>
                  <a:schemeClr val="tx1">
                    <a:tint val="75000"/>
                  </a:schemeClr>
                </a:solidFill>
              </a:defRPr>
            </a:lvl7pPr>
            <a:lvl8pPr marL="2882280" indent="0" algn="ctr">
              <a:buNone/>
              <a:defRPr>
                <a:solidFill>
                  <a:schemeClr val="tx1">
                    <a:tint val="75000"/>
                  </a:schemeClr>
                </a:solidFill>
              </a:defRPr>
            </a:lvl8pPr>
            <a:lvl9pPr marL="3294035"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6591D0C9-F0C4-41DD-9CA6-199CC219C5B6}"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7120685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9C6A4363-7162-417A-BB4B-3FAB557A7C1A}"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06741915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19"/>
            <a:ext cx="7772400" cy="1362075"/>
          </a:xfrm>
        </p:spPr>
        <p:txBody>
          <a:bodyPr anchor="t"/>
          <a:lstStyle>
            <a:lvl1pPr algn="l">
              <a:defRPr sz="3602"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1801">
                <a:solidFill>
                  <a:schemeClr val="tx1">
                    <a:tint val="75000"/>
                  </a:schemeClr>
                </a:solidFill>
              </a:defRPr>
            </a:lvl1pPr>
            <a:lvl2pPr marL="411754" indent="0">
              <a:buNone/>
              <a:defRPr sz="1621">
                <a:solidFill>
                  <a:schemeClr val="tx1">
                    <a:tint val="75000"/>
                  </a:schemeClr>
                </a:solidFill>
              </a:defRPr>
            </a:lvl2pPr>
            <a:lvl3pPr marL="823509" indent="0">
              <a:buNone/>
              <a:defRPr sz="1441">
                <a:solidFill>
                  <a:schemeClr val="tx1">
                    <a:tint val="75000"/>
                  </a:schemeClr>
                </a:solidFill>
              </a:defRPr>
            </a:lvl3pPr>
            <a:lvl4pPr marL="1235263" indent="0">
              <a:buNone/>
              <a:defRPr sz="1261">
                <a:solidFill>
                  <a:schemeClr val="tx1">
                    <a:tint val="75000"/>
                  </a:schemeClr>
                </a:solidFill>
              </a:defRPr>
            </a:lvl4pPr>
            <a:lvl5pPr marL="1647017" indent="0">
              <a:buNone/>
              <a:defRPr sz="1261">
                <a:solidFill>
                  <a:schemeClr val="tx1">
                    <a:tint val="75000"/>
                  </a:schemeClr>
                </a:solidFill>
              </a:defRPr>
            </a:lvl5pPr>
            <a:lvl6pPr marL="2058772" indent="0">
              <a:buNone/>
              <a:defRPr sz="1261">
                <a:solidFill>
                  <a:schemeClr val="tx1">
                    <a:tint val="75000"/>
                  </a:schemeClr>
                </a:solidFill>
              </a:defRPr>
            </a:lvl6pPr>
            <a:lvl7pPr marL="2470526" indent="0">
              <a:buNone/>
              <a:defRPr sz="1261">
                <a:solidFill>
                  <a:schemeClr val="tx1">
                    <a:tint val="75000"/>
                  </a:schemeClr>
                </a:solidFill>
              </a:defRPr>
            </a:lvl7pPr>
            <a:lvl8pPr marL="2882280" indent="0">
              <a:buNone/>
              <a:defRPr sz="1261">
                <a:solidFill>
                  <a:schemeClr val="tx1">
                    <a:tint val="75000"/>
                  </a:schemeClr>
                </a:solidFill>
              </a:defRPr>
            </a:lvl8pPr>
            <a:lvl9pPr marL="3294035" indent="0">
              <a:buNone/>
              <a:defRPr sz="1261">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BEE089B3-6358-4713-AA91-610BF80DDB23}"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33633018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1"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47FD094E-8A7E-4EA7-8A3A-4C4F5608EB5C}"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07737348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30" y="1535113"/>
            <a:ext cx="4041776"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30" y="2174875"/>
            <a:ext cx="4041776"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8750B6CD-B2BB-4AD5-B7FF-5F1610EE245A}"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36790804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6C35DC61-851B-48E4-AF69-EDA649312F4B}"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06008573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B20E62A0-8E6D-4F03-B37B-1D16C53D56FA}"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1606460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1" y="273050"/>
            <a:ext cx="3008313" cy="1162050"/>
          </a:xfrm>
        </p:spPr>
        <p:txBody>
          <a:bodyPr anchor="b"/>
          <a:lstStyle>
            <a:lvl1pPr algn="l">
              <a:defRPr sz="1801"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2" y="273059"/>
            <a:ext cx="5111750" cy="5853113"/>
          </a:xfrm>
        </p:spPr>
        <p:txBody>
          <a:bodyPr/>
          <a:lstStyle>
            <a:lvl1pPr>
              <a:defRPr sz="2882"/>
            </a:lvl1pPr>
            <a:lvl2pPr>
              <a:defRPr sz="2522"/>
            </a:lvl2pPr>
            <a:lvl3pPr>
              <a:defRPr sz="2161"/>
            </a:lvl3pPr>
            <a:lvl4pPr>
              <a:defRPr sz="1801"/>
            </a:lvl4pPr>
            <a:lvl5pPr>
              <a:defRPr sz="1801"/>
            </a:lvl5pPr>
            <a:lvl6pPr>
              <a:defRPr sz="1801"/>
            </a:lvl6pPr>
            <a:lvl7pPr>
              <a:defRPr sz="1801"/>
            </a:lvl7pPr>
            <a:lvl8pPr>
              <a:defRPr sz="1801"/>
            </a:lvl8pPr>
            <a:lvl9pPr>
              <a:defRPr sz="180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1" y="1435103"/>
            <a:ext cx="3008313" cy="4691063"/>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79FE993-B156-4B86-AFCD-3679B3B72770}"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90502853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1801"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2882"/>
            </a:lvl1pPr>
            <a:lvl2pPr marL="411754" indent="0">
              <a:buNone/>
              <a:defRPr sz="2522"/>
            </a:lvl2pPr>
            <a:lvl3pPr marL="823509" indent="0">
              <a:buNone/>
              <a:defRPr sz="2161"/>
            </a:lvl3pPr>
            <a:lvl4pPr marL="1235263" indent="0">
              <a:buNone/>
              <a:defRPr sz="1801"/>
            </a:lvl4pPr>
            <a:lvl5pPr marL="1647017" indent="0">
              <a:buNone/>
              <a:defRPr sz="1801"/>
            </a:lvl5pPr>
            <a:lvl6pPr marL="2058772" indent="0">
              <a:buNone/>
              <a:defRPr sz="1801"/>
            </a:lvl6pPr>
            <a:lvl7pPr marL="2470526" indent="0">
              <a:buNone/>
              <a:defRPr sz="1801"/>
            </a:lvl7pPr>
            <a:lvl8pPr marL="2882280" indent="0">
              <a:buNone/>
              <a:defRPr sz="1801"/>
            </a:lvl8pPr>
            <a:lvl9pPr marL="3294035" indent="0">
              <a:buNone/>
              <a:defRPr sz="1801"/>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565475CE-EBF2-4749-879E-ACB682F316AA}"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9400078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62F1D768-077B-4BAE-AE1C-C232A2AEFA55}"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562305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768"/>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0" y="274768"/>
            <a:ext cx="601980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5FEA4E05-EAAA-4E18-9635-DC5F82B4E44A}"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9A383A19-81B9-4BE1-B7F4-E8703A2FF329}" type="slidenum">
              <a:rPr lang="en-US" altLang="ja-JP"/>
              <a:pPr>
                <a:defRPr/>
              </a:pPr>
              <a:t>‹#›</a:t>
            </a:fld>
            <a:endParaRPr lang="en-US" altLang="ja-JP"/>
          </a:p>
        </p:txBody>
      </p:sp>
    </p:spTree>
    <p:extLst>
      <p:ext uri="{BB962C8B-B14F-4D97-AF65-F5344CB8AC3E}">
        <p14:creationId xmlns:p14="http://schemas.microsoft.com/office/powerpoint/2010/main" val="97808416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6"/>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46"/>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81422481-FBC6-4549-A5DD-FC5363A48B94}"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6510995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555"/>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C3315F59-69A5-40CC-AD13-1D908939599C}"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55231E-F22A-44E6-9B86-FCA0763949B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817793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07F2B1C7-8345-4420-AFA7-1BA947F6CA5D}"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2A68AE-91EB-4B0F-85A7-F566EC9E7B7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03843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030"/>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fld id="{B054CD99-BF80-429D-8524-24D7341BA1A6}"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7EF4C6-C165-48E3-B7B4-8AA7D3D087C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9017087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fld id="{31527354-B47E-4C7F-A437-FFDE3B6A3874}" type="datetime1">
              <a:rPr lang="ja-JP" altLang="en-US">
                <a:solidFill>
                  <a:srgbClr val="000000"/>
                </a:solidFill>
              </a:rPr>
              <a:pPr>
                <a:defRPr/>
              </a:p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0F96179-D31B-4E39-9CB9-A29ACC07548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1414841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fld id="{37EDF8A1-FDC0-4F31-BC7A-5100D8576C5C}" type="datetime1">
              <a:rPr lang="ja-JP" altLang="en-US">
                <a:solidFill>
                  <a:srgbClr val="000000"/>
                </a:solidFill>
              </a:rPr>
              <a:pPr>
                <a:defRPr/>
              </a:pPr>
              <a:t>2018/10/17</a:t>
            </a:fld>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F5A5C31-1FD4-44B4-88DB-C297549D201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8644571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fld id="{E1575DDA-27B2-4B23-BAC5-FBFAFCE551F9}" type="datetime1">
              <a:rPr lang="ja-JP" altLang="en-US">
                <a:solidFill>
                  <a:srgbClr val="000000"/>
                </a:solidFill>
              </a:rPr>
              <a:pPr>
                <a:defRPr/>
              </a:pPr>
              <a:t>2018/10/17</a:t>
            </a:fld>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E684047-1A10-4C09-A200-65322EB9EDB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8406660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B79B018C-A56A-400C-87E3-54250531882E}" type="datetime1">
              <a:rPr lang="ja-JP" altLang="en-US">
                <a:solidFill>
                  <a:srgbClr val="000000"/>
                </a:solidFill>
              </a:rPr>
              <a:pPr>
                <a:defRPr/>
              </a:pPr>
              <a:t>2018/10/17</a:t>
            </a:fld>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265492B-7D35-4930-ABC9-54C18A416C9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4184198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51" y="2731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0"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BA1042C7-B0B1-4447-B063-FC6D48029E63}" type="datetime1">
              <a:rPr lang="ja-JP" altLang="en-US">
                <a:solidFill>
                  <a:srgbClr val="000000"/>
                </a:solidFill>
              </a:rPr>
              <a:pPr>
                <a:defRPr/>
              </a:p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6A10D63-702D-456B-832B-821E39C5851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2756861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46036AE7-DB02-472F-B98C-9A2BE4E5E26E}" type="datetime1">
              <a:rPr lang="ja-JP" altLang="en-US">
                <a:solidFill>
                  <a:srgbClr val="000000"/>
                </a:solidFill>
              </a:rPr>
              <a:pPr>
                <a:defRPr/>
              </a:p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510A88E-AB84-4BE0-917E-419AB159837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0060834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p>
            <a:r>
              <a:rPr lang="ja-JP" altLang="en-US"/>
              <a:t>マスタ タイトルの書式設定</a:t>
            </a:r>
          </a:p>
        </p:txBody>
      </p:sp>
      <p:sp>
        <p:nvSpPr>
          <p:cNvPr id="3" name="表プレースホルダ 2"/>
          <p:cNvSpPr>
            <a:spLocks noGrp="1"/>
          </p:cNvSpPr>
          <p:nvPr>
            <p:ph type="tbl" idx="1"/>
          </p:nvPr>
        </p:nvSpPr>
        <p:spPr>
          <a:xfrm>
            <a:off x="457200" y="1600206"/>
            <a:ext cx="8229600" cy="4525963"/>
          </a:xfrm>
        </p:spPr>
        <p:txBody>
          <a:bodyPr/>
          <a:lstStyle/>
          <a:p>
            <a:pPr lvl="0"/>
            <a:endParaRPr lang="ja-JP" alt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905456-D052-40B3-A063-9B0E6E7F70A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475814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293FA711-3CB0-407F-AC91-EF28B60C96F9}"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9AD97-EFB1-4F93-BF11-E77BDB8D37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5617521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768"/>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0" y="274768"/>
            <a:ext cx="601980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F53E2778-7D4C-4196-BEAF-BB05B4CF7C87}"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A383A19-81B9-4BE1-B7F4-E8703A2FF32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2398801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5" y="2130647"/>
            <a:ext cx="77724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371605"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ED100B5F-7DB5-4E3A-BB49-42432E1ED7F5}"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8A0F7D71-A18D-47EC-AE07-8F3065A9F834}" type="slidenum">
              <a:rPr lang="ja-JP" altLang="en-US"/>
              <a:pPr>
                <a:defRPr/>
              </a:pPr>
              <a:t>‹#›</a:t>
            </a:fld>
            <a:endParaRPr lang="ja-JP" altLang="en-US"/>
          </a:p>
        </p:txBody>
      </p:sp>
    </p:spTree>
    <p:extLst>
      <p:ext uri="{BB962C8B-B14F-4D97-AF65-F5344CB8AC3E}">
        <p14:creationId xmlns:p14="http://schemas.microsoft.com/office/powerpoint/2010/main" val="1202789125"/>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51E07EF0-91A8-4CBA-A582-8425A2E63E80}"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54AEA2C9-E22B-45DC-9347-EFA7C893D7B3}" type="slidenum">
              <a:rPr lang="ja-JP" altLang="en-US"/>
              <a:pPr>
                <a:defRPr/>
              </a:pPr>
              <a:t>‹#›</a:t>
            </a:fld>
            <a:endParaRPr lang="ja-JP" altLang="en-US"/>
          </a:p>
        </p:txBody>
      </p:sp>
    </p:spTree>
    <p:extLst>
      <p:ext uri="{BB962C8B-B14F-4D97-AF65-F5344CB8AC3E}">
        <p14:creationId xmlns:p14="http://schemas.microsoft.com/office/powerpoint/2010/main" val="2029684324"/>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122"/>
            <a:ext cx="77724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a:defRPr/>
            </a:lvl1pPr>
          </a:lstStyle>
          <a:p>
            <a:pPr>
              <a:defRPr/>
            </a:pPr>
            <a:fld id="{72B941D9-AE10-4DE2-89F5-B919A0534C63}"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AAF029E1-8D0E-4B22-969C-D630636B5319}" type="slidenum">
              <a:rPr lang="ja-JP" altLang="en-US"/>
              <a:pPr>
                <a:defRPr/>
              </a:pPr>
              <a:t>‹#›</a:t>
            </a:fld>
            <a:endParaRPr lang="ja-JP" altLang="en-US"/>
          </a:p>
        </p:txBody>
      </p:sp>
    </p:spTree>
    <p:extLst>
      <p:ext uri="{BB962C8B-B14F-4D97-AF65-F5344CB8AC3E}">
        <p14:creationId xmlns:p14="http://schemas.microsoft.com/office/powerpoint/2010/main" val="3418878667"/>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4648203"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3"/>
          <p:cNvSpPr>
            <a:spLocks noGrp="1"/>
          </p:cNvSpPr>
          <p:nvPr>
            <p:ph type="dt" sz="half" idx="10"/>
          </p:nvPr>
        </p:nvSpPr>
        <p:spPr/>
        <p:txBody>
          <a:bodyPr/>
          <a:lstStyle>
            <a:lvl1pPr>
              <a:defRPr/>
            </a:lvl1pPr>
          </a:lstStyle>
          <a:p>
            <a:pPr>
              <a:defRPr/>
            </a:pPr>
            <a:fld id="{61416917-310E-4F44-AACA-A08864345364}" type="datetimeFigureOut">
              <a:rPr lang="ja-JP" altLang="en-US"/>
              <a:pPr>
                <a:defRPr/>
              </a:pPr>
              <a:t>2018/10/17</a:t>
            </a:fld>
            <a:endParaRPr lang="ja-JP" altLang="en-US"/>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ー 5"/>
          <p:cNvSpPr>
            <a:spLocks noGrp="1"/>
          </p:cNvSpPr>
          <p:nvPr>
            <p:ph type="sldNum" sz="quarter" idx="12"/>
          </p:nvPr>
        </p:nvSpPr>
        <p:spPr/>
        <p:txBody>
          <a:bodyPr/>
          <a:lstStyle>
            <a:lvl1pPr>
              <a:defRPr/>
            </a:lvl1pPr>
          </a:lstStyle>
          <a:p>
            <a:pPr>
              <a:defRPr/>
            </a:pPr>
            <a:fld id="{47477FA4-9E65-4CD3-94A3-51F181839890}" type="slidenum">
              <a:rPr lang="ja-JP" altLang="en-US"/>
              <a:pPr>
                <a:defRPr/>
              </a:pPr>
              <a:t>‹#›</a:t>
            </a:fld>
            <a:endParaRPr lang="ja-JP" altLang="en-US"/>
          </a:p>
        </p:txBody>
      </p:sp>
    </p:spTree>
    <p:extLst>
      <p:ext uri="{BB962C8B-B14F-4D97-AF65-F5344CB8AC3E}">
        <p14:creationId xmlns:p14="http://schemas.microsoft.com/office/powerpoint/2010/main" val="2524412148"/>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3"/>
          <p:cNvSpPr>
            <a:spLocks noGrp="1"/>
          </p:cNvSpPr>
          <p:nvPr>
            <p:ph type="dt" sz="half" idx="10"/>
          </p:nvPr>
        </p:nvSpPr>
        <p:spPr/>
        <p:txBody>
          <a:bodyPr/>
          <a:lstStyle>
            <a:lvl1pPr>
              <a:defRPr/>
            </a:lvl1pPr>
          </a:lstStyle>
          <a:p>
            <a:pPr>
              <a:defRPr/>
            </a:pPr>
            <a:fld id="{152ED0D2-3141-46EA-B4E2-27BFEC0C4363}" type="datetimeFigureOut">
              <a:rPr lang="ja-JP" altLang="en-US"/>
              <a:pPr>
                <a:defRPr/>
              </a:pPr>
              <a:t>2018/10/17</a:t>
            </a:fld>
            <a:endParaRPr lang="ja-JP" altLang="en-US"/>
          </a:p>
        </p:txBody>
      </p:sp>
      <p:sp>
        <p:nvSpPr>
          <p:cNvPr id="8"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9" name="スライド番号プレースホルダー 5"/>
          <p:cNvSpPr>
            <a:spLocks noGrp="1"/>
          </p:cNvSpPr>
          <p:nvPr>
            <p:ph type="sldNum" sz="quarter" idx="12"/>
          </p:nvPr>
        </p:nvSpPr>
        <p:spPr/>
        <p:txBody>
          <a:bodyPr/>
          <a:lstStyle>
            <a:lvl1pPr>
              <a:defRPr/>
            </a:lvl1pPr>
          </a:lstStyle>
          <a:p>
            <a:pPr>
              <a:defRPr/>
            </a:pPr>
            <a:fld id="{F87B0131-237F-4487-BDA4-31CC1C9F17CC}" type="slidenum">
              <a:rPr lang="ja-JP" altLang="en-US"/>
              <a:pPr>
                <a:defRPr/>
              </a:pPr>
              <a:t>‹#›</a:t>
            </a:fld>
            <a:endParaRPr lang="ja-JP" altLang="en-US"/>
          </a:p>
        </p:txBody>
      </p:sp>
    </p:spTree>
    <p:extLst>
      <p:ext uri="{BB962C8B-B14F-4D97-AF65-F5344CB8AC3E}">
        <p14:creationId xmlns:p14="http://schemas.microsoft.com/office/powerpoint/2010/main" val="1445557040"/>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3"/>
          <p:cNvSpPr>
            <a:spLocks noGrp="1"/>
          </p:cNvSpPr>
          <p:nvPr>
            <p:ph type="dt" sz="half" idx="10"/>
          </p:nvPr>
        </p:nvSpPr>
        <p:spPr/>
        <p:txBody>
          <a:bodyPr/>
          <a:lstStyle>
            <a:lvl1pPr>
              <a:defRPr/>
            </a:lvl1pPr>
          </a:lstStyle>
          <a:p>
            <a:pPr>
              <a:defRPr/>
            </a:pPr>
            <a:fld id="{D7A5CDA3-6AE3-4E09-B1E1-A35DF09FE870}" type="datetimeFigureOut">
              <a:rPr lang="ja-JP" altLang="en-US"/>
              <a:pPr>
                <a:defRPr/>
              </a:pPr>
              <a:t>2018/10/17</a:t>
            </a:fld>
            <a:endParaRPr lang="ja-JP" altLang="en-US"/>
          </a:p>
        </p:txBody>
      </p:sp>
      <p:sp>
        <p:nvSpPr>
          <p:cNvPr id="4"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ー 5"/>
          <p:cNvSpPr>
            <a:spLocks noGrp="1"/>
          </p:cNvSpPr>
          <p:nvPr>
            <p:ph type="sldNum" sz="quarter" idx="12"/>
          </p:nvPr>
        </p:nvSpPr>
        <p:spPr/>
        <p:txBody>
          <a:bodyPr/>
          <a:lstStyle>
            <a:lvl1pPr>
              <a:defRPr/>
            </a:lvl1pPr>
          </a:lstStyle>
          <a:p>
            <a:pPr>
              <a:defRPr/>
            </a:pPr>
            <a:fld id="{5493906B-D0AC-4E26-8A57-DA54849CAA58}" type="slidenum">
              <a:rPr lang="ja-JP" altLang="en-US"/>
              <a:pPr>
                <a:defRPr/>
              </a:pPr>
              <a:t>‹#›</a:t>
            </a:fld>
            <a:endParaRPr lang="ja-JP" altLang="en-US"/>
          </a:p>
        </p:txBody>
      </p:sp>
    </p:spTree>
    <p:extLst>
      <p:ext uri="{BB962C8B-B14F-4D97-AF65-F5344CB8AC3E}">
        <p14:creationId xmlns:p14="http://schemas.microsoft.com/office/powerpoint/2010/main" val="158415538"/>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p:cNvSpPr>
            <a:spLocks noGrp="1"/>
          </p:cNvSpPr>
          <p:nvPr>
            <p:ph type="dt" sz="half" idx="10"/>
          </p:nvPr>
        </p:nvSpPr>
        <p:spPr/>
        <p:txBody>
          <a:bodyPr/>
          <a:lstStyle>
            <a:lvl1pPr>
              <a:defRPr/>
            </a:lvl1pPr>
          </a:lstStyle>
          <a:p>
            <a:pPr>
              <a:defRPr/>
            </a:pPr>
            <a:fld id="{CEA6A090-2760-41AA-A80D-C561ECBDD77F}" type="datetimeFigureOut">
              <a:rPr lang="ja-JP" altLang="en-US"/>
              <a:pPr>
                <a:defRPr/>
              </a:pPr>
              <a:t>2018/10/17</a:t>
            </a:fld>
            <a:endParaRPr lang="ja-JP" altLang="en-US"/>
          </a:p>
        </p:txBody>
      </p:sp>
      <p:sp>
        <p:nvSpPr>
          <p:cNvPr id="3"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4" name="スライド番号プレースホルダー 5"/>
          <p:cNvSpPr>
            <a:spLocks noGrp="1"/>
          </p:cNvSpPr>
          <p:nvPr>
            <p:ph type="sldNum" sz="quarter" idx="12"/>
          </p:nvPr>
        </p:nvSpPr>
        <p:spPr/>
        <p:txBody>
          <a:bodyPr/>
          <a:lstStyle>
            <a:lvl1pPr>
              <a:defRPr/>
            </a:lvl1pPr>
          </a:lstStyle>
          <a:p>
            <a:pPr>
              <a:defRPr/>
            </a:pPr>
            <a:fld id="{839F6DBC-1932-48F7-B6DC-1A7AE29AB4F0}" type="slidenum">
              <a:rPr lang="ja-JP" altLang="en-US"/>
              <a:pPr>
                <a:defRPr/>
              </a:pPr>
              <a:t>‹#›</a:t>
            </a:fld>
            <a:endParaRPr lang="ja-JP" altLang="en-US"/>
          </a:p>
        </p:txBody>
      </p:sp>
    </p:spTree>
    <p:extLst>
      <p:ext uri="{BB962C8B-B14F-4D97-AF65-F5344CB8AC3E}">
        <p14:creationId xmlns:p14="http://schemas.microsoft.com/office/powerpoint/2010/main" val="1200522002"/>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6" y="273050"/>
            <a:ext cx="3008313"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575051" y="27326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57206"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fld id="{ABF8DC11-FDF9-4B7F-A6E2-0281F92F3A48}" type="datetimeFigureOut">
              <a:rPr lang="ja-JP" altLang="en-US"/>
              <a:pPr>
                <a:defRPr/>
              </a:pPr>
              <a:t>2018/10/17</a:t>
            </a:fld>
            <a:endParaRPr lang="ja-JP" altLang="en-US"/>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ー 5"/>
          <p:cNvSpPr>
            <a:spLocks noGrp="1"/>
          </p:cNvSpPr>
          <p:nvPr>
            <p:ph type="sldNum" sz="quarter" idx="12"/>
          </p:nvPr>
        </p:nvSpPr>
        <p:spPr/>
        <p:txBody>
          <a:bodyPr/>
          <a:lstStyle>
            <a:lvl1pPr>
              <a:defRPr/>
            </a:lvl1pPr>
          </a:lstStyle>
          <a:p>
            <a:pPr>
              <a:defRPr/>
            </a:pPr>
            <a:fld id="{9A37C7E2-9EEE-4AA5-9CB1-D920F48E3667}" type="slidenum">
              <a:rPr lang="ja-JP" altLang="en-US"/>
              <a:pPr>
                <a:defRPr/>
              </a:pPr>
              <a:t>‹#›</a:t>
            </a:fld>
            <a:endParaRPr lang="ja-JP" altLang="en-US"/>
          </a:p>
        </p:txBody>
      </p:sp>
    </p:spTree>
    <p:extLst>
      <p:ext uri="{BB962C8B-B14F-4D97-AF65-F5344CB8AC3E}">
        <p14:creationId xmlns:p14="http://schemas.microsoft.com/office/powerpoint/2010/main" val="3299538976"/>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23" y="2131009"/>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23"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EA350B85-C8DF-4CE9-A6C2-D3A45EC88C4E}"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98648F-2EF4-47C6-A565-8EC26B5E889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8492086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fld id="{1CC4EDC2-5852-4E10-A55D-DDD5DD166981}" type="datetimeFigureOut">
              <a:rPr lang="ja-JP" altLang="en-US"/>
              <a:pPr>
                <a:defRPr/>
              </a:pPr>
              <a:t>2018/10/17</a:t>
            </a:fld>
            <a:endParaRPr lang="ja-JP" altLang="en-US"/>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ー 5"/>
          <p:cNvSpPr>
            <a:spLocks noGrp="1"/>
          </p:cNvSpPr>
          <p:nvPr>
            <p:ph type="sldNum" sz="quarter" idx="12"/>
          </p:nvPr>
        </p:nvSpPr>
        <p:spPr/>
        <p:txBody>
          <a:bodyPr/>
          <a:lstStyle>
            <a:lvl1pPr>
              <a:defRPr/>
            </a:lvl1pPr>
          </a:lstStyle>
          <a:p>
            <a:pPr>
              <a:defRPr/>
            </a:pPr>
            <a:fld id="{E4B21DF3-718F-41DC-AEB2-BCED9F8355B3}" type="slidenum">
              <a:rPr lang="ja-JP" altLang="en-US"/>
              <a:pPr>
                <a:defRPr/>
              </a:pPr>
              <a:t>‹#›</a:t>
            </a:fld>
            <a:endParaRPr lang="ja-JP" altLang="en-US"/>
          </a:p>
        </p:txBody>
      </p:sp>
    </p:spTree>
    <p:extLst>
      <p:ext uri="{BB962C8B-B14F-4D97-AF65-F5344CB8AC3E}">
        <p14:creationId xmlns:p14="http://schemas.microsoft.com/office/powerpoint/2010/main" val="3712716880"/>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6CB7DB59-E4C5-4D04-BEE2-A304B0E673AA}"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9230C96F-74FA-40B7-865F-4B9BF5194211}" type="slidenum">
              <a:rPr lang="ja-JP" altLang="en-US"/>
              <a:pPr>
                <a:defRPr/>
              </a:pPr>
              <a:t>‹#›</a:t>
            </a:fld>
            <a:endParaRPr lang="ja-JP" altLang="en-US"/>
          </a:p>
        </p:txBody>
      </p:sp>
    </p:spTree>
    <p:extLst>
      <p:ext uri="{BB962C8B-B14F-4D97-AF65-F5344CB8AC3E}">
        <p14:creationId xmlns:p14="http://schemas.microsoft.com/office/powerpoint/2010/main" val="26592406"/>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850"/>
            <a:ext cx="205740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57200" y="274850"/>
            <a:ext cx="601980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6E3F7736-39C4-4920-9065-417CEB7F3BCC}"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3898D9C0-2A19-421F-B38D-498BA45C8412}" type="slidenum">
              <a:rPr lang="ja-JP" altLang="en-US"/>
              <a:pPr>
                <a:defRPr/>
              </a:pPr>
              <a:t>‹#›</a:t>
            </a:fld>
            <a:endParaRPr lang="ja-JP" altLang="en-US"/>
          </a:p>
        </p:txBody>
      </p:sp>
    </p:spTree>
    <p:extLst>
      <p:ext uri="{BB962C8B-B14F-4D97-AF65-F5344CB8AC3E}">
        <p14:creationId xmlns:p14="http://schemas.microsoft.com/office/powerpoint/2010/main" val="2810038254"/>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xAndTwoObj">
  <p:cSld name="タイトル、テキスト、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5" y="274638"/>
            <a:ext cx="8229600" cy="1143000"/>
          </a:xfrm>
        </p:spPr>
        <p:txBody>
          <a:bodyPr/>
          <a:lstStyle/>
          <a:p>
            <a:r>
              <a:rPr lang="ja-JP" altLang="en-US" smtClean="0"/>
              <a:t>マスター タイトルの書式設定</a:t>
            </a:r>
            <a:endParaRPr lang="ja-JP" altLang="en-US"/>
          </a:p>
        </p:txBody>
      </p:sp>
      <p:sp>
        <p:nvSpPr>
          <p:cNvPr id="3" name="テキスト プレースホルダー 2"/>
          <p:cNvSpPr>
            <a:spLocks noGrp="1"/>
          </p:cNvSpPr>
          <p:nvPr>
            <p:ph type="body" sz="half" idx="1"/>
          </p:nvPr>
        </p:nvSpPr>
        <p:spPr>
          <a:xfrm>
            <a:off x="457200" y="1600206"/>
            <a:ext cx="4038600" cy="452596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quarter" idx="2"/>
          </p:nvPr>
        </p:nvSpPr>
        <p:spPr>
          <a:xfrm>
            <a:off x="4648203" y="1600200"/>
            <a:ext cx="4038600" cy="21859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ー 4"/>
          <p:cNvSpPr>
            <a:spLocks noGrp="1"/>
          </p:cNvSpPr>
          <p:nvPr>
            <p:ph sz="quarter" idx="3"/>
          </p:nvPr>
        </p:nvSpPr>
        <p:spPr>
          <a:xfrm>
            <a:off x="4648203" y="3938746"/>
            <a:ext cx="4038600" cy="218757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日付プレースホルダー 5"/>
          <p:cNvSpPr>
            <a:spLocks noGrp="1"/>
          </p:cNvSpPr>
          <p:nvPr>
            <p:ph type="dt" sz="half" idx="10"/>
          </p:nvPr>
        </p:nvSpPr>
        <p:spPr>
          <a:xfrm>
            <a:off x="457200" y="6245225"/>
            <a:ext cx="2133600" cy="476250"/>
          </a:xfrm>
        </p:spPr>
        <p:txBody>
          <a:bodyPr/>
          <a:lstStyle>
            <a:lvl1pPr>
              <a:defRPr/>
            </a:lvl1pPr>
          </a:lstStyle>
          <a:p>
            <a:pPr>
              <a:defRPr/>
            </a:pPr>
            <a:fld id="{45905291-EB35-401B-B319-0B4962AAB5AE}" type="datetimeFigureOut">
              <a:rPr lang="ja-JP" altLang="en-US"/>
              <a:pPr>
                <a:defRPr/>
              </a:pPr>
              <a:t>2018/10/17</a:t>
            </a:fld>
            <a:endParaRPr lang="en-US" altLang="ja-JP"/>
          </a:p>
        </p:txBody>
      </p:sp>
      <p:sp>
        <p:nvSpPr>
          <p:cNvPr id="7" name="フッター プレースホルダー 6"/>
          <p:cNvSpPr>
            <a:spLocks noGrp="1"/>
          </p:cNvSpPr>
          <p:nvPr>
            <p:ph type="ftr" sz="quarter" idx="11"/>
          </p:nvPr>
        </p:nvSpPr>
        <p:spPr>
          <a:xfrm>
            <a:off x="3124205" y="6245225"/>
            <a:ext cx="2895600" cy="476250"/>
          </a:xfrm>
        </p:spPr>
        <p:txBody>
          <a:bodyPr/>
          <a:lstStyle>
            <a:lvl1pPr>
              <a:defRPr/>
            </a:lvl1pPr>
          </a:lstStyle>
          <a:p>
            <a:pPr>
              <a:defRPr/>
            </a:pPr>
            <a:endParaRPr lang="en-US" altLang="ja-JP"/>
          </a:p>
        </p:txBody>
      </p:sp>
      <p:sp>
        <p:nvSpPr>
          <p:cNvPr id="8" name="スライド番号プレースホルダー 7"/>
          <p:cNvSpPr>
            <a:spLocks noGrp="1"/>
          </p:cNvSpPr>
          <p:nvPr>
            <p:ph type="sldNum" sz="quarter" idx="12"/>
          </p:nvPr>
        </p:nvSpPr>
        <p:spPr>
          <a:xfrm>
            <a:off x="6553205" y="6245225"/>
            <a:ext cx="2133600" cy="476250"/>
          </a:xfrm>
        </p:spPr>
        <p:txBody>
          <a:bodyPr/>
          <a:lstStyle>
            <a:lvl1pPr>
              <a:defRPr/>
            </a:lvl1pPr>
          </a:lstStyle>
          <a:p>
            <a:pPr>
              <a:defRPr/>
            </a:pPr>
            <a:fld id="{C0BF7647-B8DF-4E7E-BD9E-FBC4EBF5FDA3}" type="slidenum">
              <a:rPr lang="en-US" altLang="ja-JP"/>
              <a:pPr>
                <a:defRPr/>
              </a:pPr>
              <a:t>‹#›</a:t>
            </a:fld>
            <a:endParaRPr lang="en-US" altLang="ja-JP"/>
          </a:p>
        </p:txBody>
      </p:sp>
    </p:spTree>
    <p:extLst>
      <p:ext uri="{BB962C8B-B14F-4D97-AF65-F5344CB8AC3E}">
        <p14:creationId xmlns:p14="http://schemas.microsoft.com/office/powerpoint/2010/main" val="140752044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bl">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5" y="274638"/>
            <a:ext cx="8229600" cy="1143000"/>
          </a:xfrm>
        </p:spPr>
        <p:txBody>
          <a:bodyPr/>
          <a:lstStyle/>
          <a:p>
            <a:r>
              <a:rPr lang="ja-JP" altLang="en-US" smtClean="0"/>
              <a:t>マスター タイトルの書式設定</a:t>
            </a:r>
            <a:endParaRPr lang="ja-JP" altLang="en-US"/>
          </a:p>
        </p:txBody>
      </p:sp>
      <p:sp>
        <p:nvSpPr>
          <p:cNvPr id="3" name="表プレースホルダー 2"/>
          <p:cNvSpPr>
            <a:spLocks noGrp="1"/>
          </p:cNvSpPr>
          <p:nvPr>
            <p:ph type="tbl" idx="1"/>
          </p:nvPr>
        </p:nvSpPr>
        <p:spPr>
          <a:xfrm>
            <a:off x="457205" y="1600206"/>
            <a:ext cx="8229600" cy="4525963"/>
          </a:xfrm>
        </p:spPr>
        <p:txBody>
          <a:bodyPr/>
          <a:lstStyle/>
          <a:p>
            <a:pPr lvl="0"/>
            <a:endParaRPr lang="ja-JP" alt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fld id="{19545DE8-5DE7-496F-BAEB-D5A81622163E}" type="datetime1">
              <a:rPr lang="ja-JP" altLang="en-US"/>
              <a:pPr>
                <a:defRPr/>
              </a:pPr>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C8399B98-5FDD-4EFE-AE34-34602D6DB005}" type="slidenum">
              <a:rPr lang="ja-JP" altLang="en-US"/>
              <a:pPr>
                <a:defRPr/>
              </a:pPr>
              <a:t>‹#›</a:t>
            </a:fld>
            <a:endParaRPr lang="en-US" altLang="ja-JP"/>
          </a:p>
        </p:txBody>
      </p:sp>
    </p:spTree>
    <p:extLst>
      <p:ext uri="{BB962C8B-B14F-4D97-AF65-F5344CB8AC3E}">
        <p14:creationId xmlns:p14="http://schemas.microsoft.com/office/powerpoint/2010/main" val="16206872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23" y="2131135"/>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23"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C3315F59-69A5-40CC-AD13-1D908939599C}"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55231E-F22A-44E6-9B86-FCA0763949B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987894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07F2B1C7-8345-4420-AFA7-1BA947F6CA5D}"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2A68AE-91EB-4B0F-85A7-F566EC9E7B7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3030805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610"/>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fld id="{B054CD99-BF80-429D-8524-24D7341BA1A6}"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7EF4C6-C165-48E3-B7B4-8AA7D3D087C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321742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8214"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fld id="{31527354-B47E-4C7F-A437-FFDE3B6A3874}" type="datetime1">
              <a:rPr lang="ja-JP" altLang="en-US">
                <a:solidFill>
                  <a:srgbClr val="000000"/>
                </a:solidFill>
              </a:rPr>
              <a:pPr>
                <a:defRPr/>
              </a:p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0F96179-D31B-4E39-9CB9-A29ACC07548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2306897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fld id="{37EDF8A1-FDC0-4F31-BC7A-5100D8576C5C}" type="datetime1">
              <a:rPr lang="ja-JP" altLang="en-US">
                <a:solidFill>
                  <a:srgbClr val="000000"/>
                </a:solidFill>
              </a:rPr>
              <a:pPr>
                <a:defRPr/>
              </a:pPr>
              <a:t>2018/10/17</a:t>
            </a:fld>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F5A5C31-1FD4-44B4-88DB-C297549D201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867384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BA4D3BBB-7555-4A63-9E71-0AACD0D7FB57}"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4357A-8A48-4003-9137-7D93C571DAE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1605139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fld id="{E1575DDA-27B2-4B23-BAC5-FBFAFCE551F9}" type="datetime1">
              <a:rPr lang="ja-JP" altLang="en-US">
                <a:solidFill>
                  <a:srgbClr val="000000"/>
                </a:solidFill>
              </a:rPr>
              <a:pPr>
                <a:defRPr/>
              </a:pPr>
              <a:t>2018/10/17</a:t>
            </a:fld>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E684047-1A10-4C09-A200-65322EB9EDB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8894695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B79B018C-A56A-400C-87E3-54250531882E}" type="datetime1">
              <a:rPr lang="ja-JP" altLang="en-US">
                <a:solidFill>
                  <a:srgbClr val="000000"/>
                </a:solidFill>
              </a:rPr>
              <a:pPr>
                <a:defRPr/>
              </a:pPr>
              <a:t>2018/10/17</a:t>
            </a:fld>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265492B-7D35-4930-ABC9-54C18A416C9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7354173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377"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55" y="27340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377"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BA1042C7-B0B1-4447-B063-FC6D48029E63}" type="datetime1">
              <a:rPr lang="ja-JP" altLang="en-US">
                <a:solidFill>
                  <a:srgbClr val="000000"/>
                </a:solidFill>
              </a:rPr>
              <a:pPr>
                <a:defRPr/>
              </a:p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6A10D63-702D-456B-832B-821E39C5851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6775445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46036AE7-DB02-472F-B98C-9A2BE4E5E26E}" type="datetime1">
              <a:rPr lang="ja-JP" altLang="en-US">
                <a:solidFill>
                  <a:srgbClr val="000000"/>
                </a:solidFill>
              </a:rPr>
              <a:pPr>
                <a:defRPr/>
              </a:p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510A88E-AB84-4BE0-917E-419AB159837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2982599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293FA711-3CB0-407F-AC91-EF28B60C96F9}"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9AD97-EFB1-4F93-BF11-E77BDB8D37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7229147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994"/>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0" y="274994"/>
            <a:ext cx="601980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F53E2778-7D4C-4196-BEAF-BB05B4CF7C87}" type="datetime1">
              <a:rPr lang="ja-JP" altLang="en-US">
                <a:solidFill>
                  <a:srgbClr val="000000"/>
                </a:solidFill>
              </a:rPr>
              <a:pPr>
                <a:defRPr/>
              </a:p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A383A19-81B9-4BE1-B7F4-E8703A2FF32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8771617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5" y="2130567"/>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5"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C3315F59-69A5-40CC-AD13-1D908939599C}" type="datetime1">
              <a:rPr lang="ja-JP" altLang="en-US"/>
              <a:pPr>
                <a:defRPr/>
              </a:pPr>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DE55231E-F22A-44E6-9B86-FCA0763949BA}" type="slidenum">
              <a:rPr lang="en-US" altLang="ja-JP"/>
              <a:pPr>
                <a:defRPr/>
              </a:pPr>
              <a:t>‹#›</a:t>
            </a:fld>
            <a:endParaRPr lang="en-US" altLang="ja-JP"/>
          </a:p>
        </p:txBody>
      </p:sp>
    </p:spTree>
    <p:extLst>
      <p:ext uri="{BB962C8B-B14F-4D97-AF65-F5344CB8AC3E}">
        <p14:creationId xmlns:p14="http://schemas.microsoft.com/office/powerpoint/2010/main" val="99803065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07F2B1C7-8345-4420-AFA7-1BA947F6CA5D}" type="datetime1">
              <a:rPr lang="ja-JP" altLang="en-US"/>
              <a:pPr>
                <a:defRPr/>
              </a:pPr>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C22A68AE-91EB-4B0F-85A7-F566EC9E7B7E}" type="slidenum">
              <a:rPr lang="en-US" altLang="ja-JP"/>
              <a:pPr>
                <a:defRPr/>
              </a:pPr>
              <a:t>‹#›</a:t>
            </a:fld>
            <a:endParaRPr lang="en-US" altLang="ja-JP"/>
          </a:p>
        </p:txBody>
      </p:sp>
    </p:spTree>
    <p:extLst>
      <p:ext uri="{BB962C8B-B14F-4D97-AF65-F5344CB8AC3E}">
        <p14:creationId xmlns:p14="http://schemas.microsoft.com/office/powerpoint/2010/main" val="308482040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042"/>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fld id="{B054CD99-BF80-429D-8524-24D7341BA1A6}" type="datetime1">
              <a:rPr lang="ja-JP" altLang="en-US"/>
              <a:pPr>
                <a:defRPr/>
              </a:pPr>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637EF4C6-C165-48E3-B7B4-8AA7D3D087CE}" type="slidenum">
              <a:rPr lang="en-US" altLang="ja-JP"/>
              <a:pPr>
                <a:defRPr/>
              </a:pPr>
              <a:t>‹#›</a:t>
            </a:fld>
            <a:endParaRPr lang="en-US" altLang="ja-JP"/>
          </a:p>
        </p:txBody>
      </p:sp>
    </p:spTree>
    <p:extLst>
      <p:ext uri="{BB962C8B-B14F-4D97-AF65-F5344CB8AC3E}">
        <p14:creationId xmlns:p14="http://schemas.microsoft.com/office/powerpoint/2010/main" val="234184407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8203"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fld id="{31527354-B47E-4C7F-A437-FFDE3B6A3874}" type="datetime1">
              <a:rPr lang="ja-JP" altLang="en-US"/>
              <a:pPr>
                <a:defRPr/>
              </a:pPr>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20F96179-D31B-4E39-9CB9-A29ACC075485}" type="slidenum">
              <a:rPr lang="en-US" altLang="ja-JP"/>
              <a:pPr>
                <a:defRPr/>
              </a:pPr>
              <a:t>‹#›</a:t>
            </a:fld>
            <a:endParaRPr lang="en-US" altLang="ja-JP"/>
          </a:p>
        </p:txBody>
      </p:sp>
    </p:spTree>
    <p:extLst>
      <p:ext uri="{BB962C8B-B14F-4D97-AF65-F5344CB8AC3E}">
        <p14:creationId xmlns:p14="http://schemas.microsoft.com/office/powerpoint/2010/main" val="199952858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448" y="4407484"/>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448"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fld id="{F36700C3-69C2-4D61-A85E-56A051B5CDAA}"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F0E72FC-A7BB-4E6E-BD4F-6D20752D525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4699063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fld id="{37EDF8A1-FDC0-4F31-BC7A-5100D8576C5C}" type="datetime1">
              <a:rPr lang="ja-JP" altLang="en-US"/>
              <a:pPr>
                <a:defRPr/>
              </a:pPr>
              <a:t>2018/10/17</a:t>
            </a:fld>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8F5A5C31-1FD4-44B4-88DB-C297549D2012}" type="slidenum">
              <a:rPr lang="en-US" altLang="ja-JP"/>
              <a:pPr>
                <a:defRPr/>
              </a:pPr>
              <a:t>‹#›</a:t>
            </a:fld>
            <a:endParaRPr lang="en-US" altLang="ja-JP"/>
          </a:p>
        </p:txBody>
      </p:sp>
    </p:spTree>
    <p:extLst>
      <p:ext uri="{BB962C8B-B14F-4D97-AF65-F5344CB8AC3E}">
        <p14:creationId xmlns:p14="http://schemas.microsoft.com/office/powerpoint/2010/main" val="391004672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fld id="{E1575DDA-27B2-4B23-BAC5-FBFAFCE551F9}" type="datetime1">
              <a:rPr lang="ja-JP" altLang="en-US"/>
              <a:pPr>
                <a:defRPr/>
              </a:pPr>
              <a:t>2018/10/17</a:t>
            </a:fld>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3E684047-1A10-4C09-A200-65322EB9EDBE}" type="slidenum">
              <a:rPr lang="en-US" altLang="ja-JP"/>
              <a:pPr>
                <a:defRPr/>
              </a:pPr>
              <a:t>‹#›</a:t>
            </a:fld>
            <a:endParaRPr lang="en-US" altLang="ja-JP"/>
          </a:p>
        </p:txBody>
      </p:sp>
    </p:spTree>
    <p:extLst>
      <p:ext uri="{BB962C8B-B14F-4D97-AF65-F5344CB8AC3E}">
        <p14:creationId xmlns:p14="http://schemas.microsoft.com/office/powerpoint/2010/main" val="204612197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B79B018C-A56A-400C-87E3-54250531882E}" type="datetime1">
              <a:rPr lang="ja-JP" altLang="en-US"/>
              <a:pPr>
                <a:defRPr/>
              </a:pPr>
              <a:t>2018/10/17</a:t>
            </a:fld>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3265492B-7D35-4930-ABC9-54C18A416C92}" type="slidenum">
              <a:rPr lang="en-US" altLang="ja-JP"/>
              <a:pPr>
                <a:defRPr/>
              </a:pPr>
              <a:t>‹#›</a:t>
            </a:fld>
            <a:endParaRPr lang="en-US" altLang="ja-JP"/>
          </a:p>
        </p:txBody>
      </p:sp>
    </p:spTree>
    <p:extLst>
      <p:ext uri="{BB962C8B-B14F-4D97-AF65-F5344CB8AC3E}">
        <p14:creationId xmlns:p14="http://schemas.microsoft.com/office/powerpoint/2010/main" val="397441366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6"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51" y="2731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6"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BA1042C7-B0B1-4447-B063-FC6D48029E63}" type="datetime1">
              <a:rPr lang="ja-JP" altLang="en-US"/>
              <a:pPr>
                <a:defRPr/>
              </a:pPr>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16A10D63-702D-456B-832B-821E39C58513}" type="slidenum">
              <a:rPr lang="en-US" altLang="ja-JP"/>
              <a:pPr>
                <a:defRPr/>
              </a:pPr>
              <a:t>‹#›</a:t>
            </a:fld>
            <a:endParaRPr lang="en-US" altLang="ja-JP"/>
          </a:p>
        </p:txBody>
      </p:sp>
    </p:spTree>
    <p:extLst>
      <p:ext uri="{BB962C8B-B14F-4D97-AF65-F5344CB8AC3E}">
        <p14:creationId xmlns:p14="http://schemas.microsoft.com/office/powerpoint/2010/main" val="113837042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46036AE7-DB02-472F-B98C-9A2BE4E5E26E}" type="datetime1">
              <a:rPr lang="ja-JP" altLang="en-US"/>
              <a:pPr>
                <a:defRPr/>
              </a:pPr>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8510A88E-AB84-4BE0-917E-419AB1598371}" type="slidenum">
              <a:rPr lang="en-US" altLang="ja-JP"/>
              <a:pPr>
                <a:defRPr/>
              </a:pPr>
              <a:t>‹#›</a:t>
            </a:fld>
            <a:endParaRPr lang="en-US" altLang="ja-JP"/>
          </a:p>
        </p:txBody>
      </p:sp>
    </p:spTree>
    <p:extLst>
      <p:ext uri="{BB962C8B-B14F-4D97-AF65-F5344CB8AC3E}">
        <p14:creationId xmlns:p14="http://schemas.microsoft.com/office/powerpoint/2010/main" val="275455893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293FA711-3CB0-407F-AC91-EF28B60C96F9}" type="datetime1">
              <a:rPr lang="ja-JP" altLang="en-US"/>
              <a:pPr>
                <a:defRPr/>
              </a:pPr>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15C9AD97-EFB1-4F93-BF11-E77BDB8D371A}" type="slidenum">
              <a:rPr lang="en-US" altLang="ja-JP"/>
              <a:pPr>
                <a:defRPr/>
              </a:pPr>
              <a:t>‹#›</a:t>
            </a:fld>
            <a:endParaRPr lang="en-US" altLang="ja-JP"/>
          </a:p>
        </p:txBody>
      </p:sp>
    </p:spTree>
    <p:extLst>
      <p:ext uri="{BB962C8B-B14F-4D97-AF65-F5344CB8AC3E}">
        <p14:creationId xmlns:p14="http://schemas.microsoft.com/office/powerpoint/2010/main" val="394427542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768"/>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0" y="274768"/>
            <a:ext cx="601980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F53E2778-7D4C-4196-BEAF-BB05B4CF7C87}" type="datetime1">
              <a:rPr lang="ja-JP" altLang="en-US"/>
              <a:pPr>
                <a:defRPr/>
              </a:pPr>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9A383A19-81B9-4BE1-B7F4-E8703A2FF329}" type="slidenum">
              <a:rPr lang="en-US" altLang="ja-JP"/>
              <a:pPr>
                <a:defRPr/>
              </a:pPr>
              <a:t>‹#›</a:t>
            </a:fld>
            <a:endParaRPr lang="en-US" altLang="ja-JP"/>
          </a:p>
        </p:txBody>
      </p:sp>
    </p:spTree>
    <p:extLst>
      <p:ext uri="{BB962C8B-B14F-4D97-AF65-F5344CB8AC3E}">
        <p14:creationId xmlns:p14="http://schemas.microsoft.com/office/powerpoint/2010/main" val="405403644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635"/>
            <a:ext cx="77724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ED100B5F-7DB5-4E3A-BB49-42432E1ED7F5}"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8A0F7D71-A18D-47EC-AE07-8F3065A9F834}" type="slidenum">
              <a:rPr lang="ja-JP" altLang="en-US"/>
              <a:pPr>
                <a:defRPr/>
              </a:pPr>
              <a:t>‹#›</a:t>
            </a:fld>
            <a:endParaRPr lang="ja-JP" altLang="en-US"/>
          </a:p>
        </p:txBody>
      </p:sp>
    </p:spTree>
    <p:extLst>
      <p:ext uri="{BB962C8B-B14F-4D97-AF65-F5344CB8AC3E}">
        <p14:creationId xmlns:p14="http://schemas.microsoft.com/office/powerpoint/2010/main" val="4235539464"/>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51E07EF0-91A8-4CBA-A582-8425A2E63E80}"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54AEA2C9-E22B-45DC-9347-EFA7C893D7B3}" type="slidenum">
              <a:rPr lang="ja-JP" altLang="en-US"/>
              <a:pPr>
                <a:defRPr/>
              </a:pPr>
              <a:t>‹#›</a:t>
            </a:fld>
            <a:endParaRPr lang="ja-JP" altLang="en-US"/>
          </a:p>
        </p:txBody>
      </p:sp>
    </p:spTree>
    <p:extLst>
      <p:ext uri="{BB962C8B-B14F-4D97-AF65-F5344CB8AC3E}">
        <p14:creationId xmlns:p14="http://schemas.microsoft.com/office/powerpoint/2010/main" val="3032413896"/>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110"/>
            <a:ext cx="77724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a:defRPr/>
            </a:lvl1pPr>
          </a:lstStyle>
          <a:p>
            <a:pPr>
              <a:defRPr/>
            </a:pPr>
            <a:fld id="{72B941D9-AE10-4DE2-89F5-B919A0534C63}"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AAF029E1-8D0E-4B22-969C-D630636B5319}" type="slidenum">
              <a:rPr lang="ja-JP" altLang="en-US"/>
              <a:pPr>
                <a:defRPr/>
              </a:pPr>
              <a:t>‹#›</a:t>
            </a:fld>
            <a:endParaRPr lang="ja-JP" altLang="en-US"/>
          </a:p>
        </p:txBody>
      </p:sp>
    </p:spTree>
    <p:extLst>
      <p:ext uri="{BB962C8B-B14F-4D97-AF65-F5344CB8AC3E}">
        <p14:creationId xmlns:p14="http://schemas.microsoft.com/office/powerpoint/2010/main" val="50971316"/>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06"/>
            <a:ext cx="4044462"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2338" y="1600206"/>
            <a:ext cx="4044462"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fld id="{1434BA8F-8909-4373-94A7-D2A901E8F165}" type="datetime1">
              <a:rPr lang="ja-JP" altLang="en-US" smtClean="0">
                <a:solidFill>
                  <a:srgbClr val="000000"/>
                </a:solidFill>
              </a:r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2B6A0C8-182F-4FB6-A9F9-6320962CC33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4064522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3"/>
          <p:cNvSpPr>
            <a:spLocks noGrp="1"/>
          </p:cNvSpPr>
          <p:nvPr>
            <p:ph type="dt" sz="half" idx="10"/>
          </p:nvPr>
        </p:nvSpPr>
        <p:spPr/>
        <p:txBody>
          <a:bodyPr/>
          <a:lstStyle>
            <a:lvl1pPr>
              <a:defRPr/>
            </a:lvl1pPr>
          </a:lstStyle>
          <a:p>
            <a:pPr>
              <a:defRPr/>
            </a:pPr>
            <a:fld id="{61416917-310E-4F44-AACA-A08864345364}" type="datetimeFigureOut">
              <a:rPr lang="ja-JP" altLang="en-US"/>
              <a:pPr>
                <a:defRPr/>
              </a:pPr>
              <a:t>2018/10/17</a:t>
            </a:fld>
            <a:endParaRPr lang="ja-JP" altLang="en-US"/>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ー 5"/>
          <p:cNvSpPr>
            <a:spLocks noGrp="1"/>
          </p:cNvSpPr>
          <p:nvPr>
            <p:ph type="sldNum" sz="quarter" idx="12"/>
          </p:nvPr>
        </p:nvSpPr>
        <p:spPr/>
        <p:txBody>
          <a:bodyPr/>
          <a:lstStyle>
            <a:lvl1pPr>
              <a:defRPr/>
            </a:lvl1pPr>
          </a:lstStyle>
          <a:p>
            <a:pPr>
              <a:defRPr/>
            </a:pPr>
            <a:fld id="{47477FA4-9E65-4CD3-94A3-51F181839890}" type="slidenum">
              <a:rPr lang="ja-JP" altLang="en-US"/>
              <a:pPr>
                <a:defRPr/>
              </a:pPr>
              <a:t>‹#›</a:t>
            </a:fld>
            <a:endParaRPr lang="ja-JP" altLang="en-US"/>
          </a:p>
        </p:txBody>
      </p:sp>
    </p:spTree>
    <p:extLst>
      <p:ext uri="{BB962C8B-B14F-4D97-AF65-F5344CB8AC3E}">
        <p14:creationId xmlns:p14="http://schemas.microsoft.com/office/powerpoint/2010/main" val="754144544"/>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3"/>
          <p:cNvSpPr>
            <a:spLocks noGrp="1"/>
          </p:cNvSpPr>
          <p:nvPr>
            <p:ph type="dt" sz="half" idx="10"/>
          </p:nvPr>
        </p:nvSpPr>
        <p:spPr/>
        <p:txBody>
          <a:bodyPr/>
          <a:lstStyle>
            <a:lvl1pPr>
              <a:defRPr/>
            </a:lvl1pPr>
          </a:lstStyle>
          <a:p>
            <a:pPr>
              <a:defRPr/>
            </a:pPr>
            <a:fld id="{152ED0D2-3141-46EA-B4E2-27BFEC0C4363}" type="datetimeFigureOut">
              <a:rPr lang="ja-JP" altLang="en-US"/>
              <a:pPr>
                <a:defRPr/>
              </a:pPr>
              <a:t>2018/10/17</a:t>
            </a:fld>
            <a:endParaRPr lang="ja-JP" altLang="en-US"/>
          </a:p>
        </p:txBody>
      </p:sp>
      <p:sp>
        <p:nvSpPr>
          <p:cNvPr id="8"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9" name="スライド番号プレースホルダー 5"/>
          <p:cNvSpPr>
            <a:spLocks noGrp="1"/>
          </p:cNvSpPr>
          <p:nvPr>
            <p:ph type="sldNum" sz="quarter" idx="12"/>
          </p:nvPr>
        </p:nvSpPr>
        <p:spPr/>
        <p:txBody>
          <a:bodyPr/>
          <a:lstStyle>
            <a:lvl1pPr>
              <a:defRPr/>
            </a:lvl1pPr>
          </a:lstStyle>
          <a:p>
            <a:pPr>
              <a:defRPr/>
            </a:pPr>
            <a:fld id="{F87B0131-237F-4487-BDA4-31CC1C9F17CC}" type="slidenum">
              <a:rPr lang="ja-JP" altLang="en-US"/>
              <a:pPr>
                <a:defRPr/>
              </a:pPr>
              <a:t>‹#›</a:t>
            </a:fld>
            <a:endParaRPr lang="ja-JP" altLang="en-US"/>
          </a:p>
        </p:txBody>
      </p:sp>
    </p:spTree>
    <p:extLst>
      <p:ext uri="{BB962C8B-B14F-4D97-AF65-F5344CB8AC3E}">
        <p14:creationId xmlns:p14="http://schemas.microsoft.com/office/powerpoint/2010/main" val="1588025512"/>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3"/>
          <p:cNvSpPr>
            <a:spLocks noGrp="1"/>
          </p:cNvSpPr>
          <p:nvPr>
            <p:ph type="dt" sz="half" idx="10"/>
          </p:nvPr>
        </p:nvSpPr>
        <p:spPr/>
        <p:txBody>
          <a:bodyPr/>
          <a:lstStyle>
            <a:lvl1pPr>
              <a:defRPr/>
            </a:lvl1pPr>
          </a:lstStyle>
          <a:p>
            <a:pPr>
              <a:defRPr/>
            </a:pPr>
            <a:fld id="{D7A5CDA3-6AE3-4E09-B1E1-A35DF09FE870}" type="datetimeFigureOut">
              <a:rPr lang="ja-JP" altLang="en-US"/>
              <a:pPr>
                <a:defRPr/>
              </a:pPr>
              <a:t>2018/10/17</a:t>
            </a:fld>
            <a:endParaRPr lang="ja-JP" altLang="en-US"/>
          </a:p>
        </p:txBody>
      </p:sp>
      <p:sp>
        <p:nvSpPr>
          <p:cNvPr id="4"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ー 5"/>
          <p:cNvSpPr>
            <a:spLocks noGrp="1"/>
          </p:cNvSpPr>
          <p:nvPr>
            <p:ph type="sldNum" sz="quarter" idx="12"/>
          </p:nvPr>
        </p:nvSpPr>
        <p:spPr/>
        <p:txBody>
          <a:bodyPr/>
          <a:lstStyle>
            <a:lvl1pPr>
              <a:defRPr/>
            </a:lvl1pPr>
          </a:lstStyle>
          <a:p>
            <a:pPr>
              <a:defRPr/>
            </a:pPr>
            <a:fld id="{5493906B-D0AC-4E26-8A57-DA54849CAA58}" type="slidenum">
              <a:rPr lang="ja-JP" altLang="en-US"/>
              <a:pPr>
                <a:defRPr/>
              </a:pPr>
              <a:t>‹#›</a:t>
            </a:fld>
            <a:endParaRPr lang="ja-JP" altLang="en-US"/>
          </a:p>
        </p:txBody>
      </p:sp>
    </p:spTree>
    <p:extLst>
      <p:ext uri="{BB962C8B-B14F-4D97-AF65-F5344CB8AC3E}">
        <p14:creationId xmlns:p14="http://schemas.microsoft.com/office/powerpoint/2010/main" val="1976501631"/>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p:cNvSpPr>
            <a:spLocks noGrp="1"/>
          </p:cNvSpPr>
          <p:nvPr>
            <p:ph type="dt" sz="half" idx="10"/>
          </p:nvPr>
        </p:nvSpPr>
        <p:spPr/>
        <p:txBody>
          <a:bodyPr/>
          <a:lstStyle>
            <a:lvl1pPr>
              <a:defRPr/>
            </a:lvl1pPr>
          </a:lstStyle>
          <a:p>
            <a:pPr>
              <a:defRPr/>
            </a:pPr>
            <a:fld id="{CEA6A090-2760-41AA-A80D-C561ECBDD77F}" type="datetimeFigureOut">
              <a:rPr lang="ja-JP" altLang="en-US"/>
              <a:pPr>
                <a:defRPr/>
              </a:pPr>
              <a:t>2018/10/17</a:t>
            </a:fld>
            <a:endParaRPr lang="ja-JP" altLang="en-US"/>
          </a:p>
        </p:txBody>
      </p:sp>
      <p:sp>
        <p:nvSpPr>
          <p:cNvPr id="3"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4" name="スライド番号プレースホルダー 5"/>
          <p:cNvSpPr>
            <a:spLocks noGrp="1"/>
          </p:cNvSpPr>
          <p:nvPr>
            <p:ph type="sldNum" sz="quarter" idx="12"/>
          </p:nvPr>
        </p:nvSpPr>
        <p:spPr/>
        <p:txBody>
          <a:bodyPr/>
          <a:lstStyle>
            <a:lvl1pPr>
              <a:defRPr/>
            </a:lvl1pPr>
          </a:lstStyle>
          <a:p>
            <a:pPr>
              <a:defRPr/>
            </a:pPr>
            <a:fld id="{839F6DBC-1932-48F7-B6DC-1A7AE29AB4F0}" type="slidenum">
              <a:rPr lang="ja-JP" altLang="en-US"/>
              <a:pPr>
                <a:defRPr/>
              </a:pPr>
              <a:t>‹#›</a:t>
            </a:fld>
            <a:endParaRPr lang="ja-JP" altLang="en-US"/>
          </a:p>
        </p:txBody>
      </p:sp>
    </p:spTree>
    <p:extLst>
      <p:ext uri="{BB962C8B-B14F-4D97-AF65-F5344CB8AC3E}">
        <p14:creationId xmlns:p14="http://schemas.microsoft.com/office/powerpoint/2010/main" val="1575810530"/>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575051" y="27326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57200"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fld id="{ABF8DC11-FDF9-4B7F-A6E2-0281F92F3A48}" type="datetimeFigureOut">
              <a:rPr lang="ja-JP" altLang="en-US"/>
              <a:pPr>
                <a:defRPr/>
              </a:pPr>
              <a:t>2018/10/17</a:t>
            </a:fld>
            <a:endParaRPr lang="ja-JP" altLang="en-US"/>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ー 5"/>
          <p:cNvSpPr>
            <a:spLocks noGrp="1"/>
          </p:cNvSpPr>
          <p:nvPr>
            <p:ph type="sldNum" sz="quarter" idx="12"/>
          </p:nvPr>
        </p:nvSpPr>
        <p:spPr/>
        <p:txBody>
          <a:bodyPr/>
          <a:lstStyle>
            <a:lvl1pPr>
              <a:defRPr/>
            </a:lvl1pPr>
          </a:lstStyle>
          <a:p>
            <a:pPr>
              <a:defRPr/>
            </a:pPr>
            <a:fld id="{9A37C7E2-9EEE-4AA5-9CB1-D920F48E3667}" type="slidenum">
              <a:rPr lang="ja-JP" altLang="en-US"/>
              <a:pPr>
                <a:defRPr/>
              </a:pPr>
              <a:t>‹#›</a:t>
            </a:fld>
            <a:endParaRPr lang="ja-JP" altLang="en-US"/>
          </a:p>
        </p:txBody>
      </p:sp>
    </p:spTree>
    <p:extLst>
      <p:ext uri="{BB962C8B-B14F-4D97-AF65-F5344CB8AC3E}">
        <p14:creationId xmlns:p14="http://schemas.microsoft.com/office/powerpoint/2010/main" val="3847687342"/>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fld id="{1CC4EDC2-5852-4E10-A55D-DDD5DD166981}" type="datetimeFigureOut">
              <a:rPr lang="ja-JP" altLang="en-US"/>
              <a:pPr>
                <a:defRPr/>
              </a:pPr>
              <a:t>2018/10/17</a:t>
            </a:fld>
            <a:endParaRPr lang="ja-JP" altLang="en-US"/>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ー 5"/>
          <p:cNvSpPr>
            <a:spLocks noGrp="1"/>
          </p:cNvSpPr>
          <p:nvPr>
            <p:ph type="sldNum" sz="quarter" idx="12"/>
          </p:nvPr>
        </p:nvSpPr>
        <p:spPr/>
        <p:txBody>
          <a:bodyPr/>
          <a:lstStyle>
            <a:lvl1pPr>
              <a:defRPr/>
            </a:lvl1pPr>
          </a:lstStyle>
          <a:p>
            <a:pPr>
              <a:defRPr/>
            </a:pPr>
            <a:fld id="{E4B21DF3-718F-41DC-AEB2-BCED9F8355B3}" type="slidenum">
              <a:rPr lang="ja-JP" altLang="en-US"/>
              <a:pPr>
                <a:defRPr/>
              </a:pPr>
              <a:t>‹#›</a:t>
            </a:fld>
            <a:endParaRPr lang="ja-JP" altLang="en-US"/>
          </a:p>
        </p:txBody>
      </p:sp>
    </p:spTree>
    <p:extLst>
      <p:ext uri="{BB962C8B-B14F-4D97-AF65-F5344CB8AC3E}">
        <p14:creationId xmlns:p14="http://schemas.microsoft.com/office/powerpoint/2010/main" val="1003068235"/>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6CB7DB59-E4C5-4D04-BEE2-A304B0E673AA}"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9230C96F-74FA-40B7-865F-4B9BF5194211}" type="slidenum">
              <a:rPr lang="ja-JP" altLang="en-US"/>
              <a:pPr>
                <a:defRPr/>
              </a:pPr>
              <a:t>‹#›</a:t>
            </a:fld>
            <a:endParaRPr lang="ja-JP" altLang="en-US"/>
          </a:p>
        </p:txBody>
      </p:sp>
    </p:spTree>
    <p:extLst>
      <p:ext uri="{BB962C8B-B14F-4D97-AF65-F5344CB8AC3E}">
        <p14:creationId xmlns:p14="http://schemas.microsoft.com/office/powerpoint/2010/main" val="2721987884"/>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848"/>
            <a:ext cx="205740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57200" y="274848"/>
            <a:ext cx="601980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6E3F7736-39C4-4920-9065-417CEB7F3BCC}"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3898D9C0-2A19-421F-B38D-498BA45C8412}" type="slidenum">
              <a:rPr lang="ja-JP" altLang="en-US"/>
              <a:pPr>
                <a:defRPr/>
              </a:pPr>
              <a:t>‹#›</a:t>
            </a:fld>
            <a:endParaRPr lang="ja-JP" altLang="en-US"/>
          </a:p>
        </p:txBody>
      </p:sp>
    </p:spTree>
    <p:extLst>
      <p:ext uri="{BB962C8B-B14F-4D97-AF65-F5344CB8AC3E}">
        <p14:creationId xmlns:p14="http://schemas.microsoft.com/office/powerpoint/2010/main" val="919263888"/>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type="txAndTwoObj">
  <p:cSld name="タイトル、テキスト、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p>
            <a:r>
              <a:rPr lang="ja-JP" altLang="en-US" smtClean="0"/>
              <a:t>マスター タイトルの書式設定</a:t>
            </a:r>
            <a:endParaRPr lang="ja-JP" altLang="en-US"/>
          </a:p>
        </p:txBody>
      </p:sp>
      <p:sp>
        <p:nvSpPr>
          <p:cNvPr id="3" name="テキスト プレースホルダー 2"/>
          <p:cNvSpPr>
            <a:spLocks noGrp="1"/>
          </p:cNvSpPr>
          <p:nvPr>
            <p:ph type="body" sz="half" idx="1"/>
          </p:nvPr>
        </p:nvSpPr>
        <p:spPr>
          <a:xfrm>
            <a:off x="457200" y="1600206"/>
            <a:ext cx="4038600" cy="452596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quarter" idx="2"/>
          </p:nvPr>
        </p:nvSpPr>
        <p:spPr>
          <a:xfrm>
            <a:off x="4648200" y="1600200"/>
            <a:ext cx="4038600" cy="21859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ー 4"/>
          <p:cNvSpPr>
            <a:spLocks noGrp="1"/>
          </p:cNvSpPr>
          <p:nvPr>
            <p:ph sz="quarter" idx="3"/>
          </p:nvPr>
        </p:nvSpPr>
        <p:spPr>
          <a:xfrm>
            <a:off x="4648200" y="3938746"/>
            <a:ext cx="4038600" cy="218757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日付プレースホルダー 5"/>
          <p:cNvSpPr>
            <a:spLocks noGrp="1"/>
          </p:cNvSpPr>
          <p:nvPr>
            <p:ph type="dt" sz="half" idx="10"/>
          </p:nvPr>
        </p:nvSpPr>
        <p:spPr>
          <a:xfrm>
            <a:off x="457200" y="6245225"/>
            <a:ext cx="2133600" cy="476250"/>
          </a:xfrm>
        </p:spPr>
        <p:txBody>
          <a:bodyPr/>
          <a:lstStyle>
            <a:lvl1pPr>
              <a:defRPr/>
            </a:lvl1pPr>
          </a:lstStyle>
          <a:p>
            <a:pPr>
              <a:defRPr/>
            </a:pPr>
            <a:fld id="{45905291-EB35-401B-B319-0B4962AAB5AE}" type="datetimeFigureOut">
              <a:rPr lang="ja-JP" altLang="en-US"/>
              <a:pPr>
                <a:defRPr/>
              </a:pPr>
              <a:t>2018/10/17</a:t>
            </a:fld>
            <a:endParaRPr lang="en-US" altLang="ja-JP"/>
          </a:p>
        </p:txBody>
      </p:sp>
      <p:sp>
        <p:nvSpPr>
          <p:cNvPr id="7" name="フッター プレースホルダー 6"/>
          <p:cNvSpPr>
            <a:spLocks noGrp="1"/>
          </p:cNvSpPr>
          <p:nvPr>
            <p:ph type="ftr" sz="quarter" idx="11"/>
          </p:nvPr>
        </p:nvSpPr>
        <p:spPr>
          <a:xfrm>
            <a:off x="3124200" y="6245225"/>
            <a:ext cx="2895600" cy="476250"/>
          </a:xfrm>
        </p:spPr>
        <p:txBody>
          <a:bodyPr/>
          <a:lstStyle>
            <a:lvl1pPr>
              <a:defRPr/>
            </a:lvl1pPr>
          </a:lstStyle>
          <a:p>
            <a:pPr>
              <a:defRPr/>
            </a:pPr>
            <a:endParaRPr lang="en-US" altLang="ja-JP"/>
          </a:p>
        </p:txBody>
      </p:sp>
      <p:sp>
        <p:nvSpPr>
          <p:cNvPr id="8" name="スライド番号プレースホルダー 7"/>
          <p:cNvSpPr>
            <a:spLocks noGrp="1"/>
          </p:cNvSpPr>
          <p:nvPr>
            <p:ph type="sldNum" sz="quarter" idx="12"/>
          </p:nvPr>
        </p:nvSpPr>
        <p:spPr>
          <a:xfrm>
            <a:off x="6553200" y="6245225"/>
            <a:ext cx="2133600" cy="476250"/>
          </a:xfrm>
        </p:spPr>
        <p:txBody>
          <a:bodyPr/>
          <a:lstStyle>
            <a:lvl1pPr>
              <a:defRPr/>
            </a:lvl1pPr>
          </a:lstStyle>
          <a:p>
            <a:pPr>
              <a:defRPr/>
            </a:pPr>
            <a:fld id="{C0BF7647-B8DF-4E7E-BD9E-FBC4EBF5FDA3}" type="slidenum">
              <a:rPr lang="en-US" altLang="ja-JP"/>
              <a:pPr>
                <a:defRPr/>
              </a:pPr>
              <a:t>‹#›</a:t>
            </a:fld>
            <a:endParaRPr lang="en-US" altLang="ja-JP"/>
          </a:p>
        </p:txBody>
      </p:sp>
    </p:spTree>
    <p:extLst>
      <p:ext uri="{BB962C8B-B14F-4D97-AF65-F5344CB8AC3E}">
        <p14:creationId xmlns:p14="http://schemas.microsoft.com/office/powerpoint/2010/main" val="94778067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5" y="2130567"/>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5"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189BC75A-F621-47C2-AB2A-86A7CDA3CD27}" type="slidenum">
              <a:rPr lang="en-US" altLang="ja-JP"/>
              <a:pPr>
                <a:defRPr/>
              </a:pPr>
              <a:t>‹#›</a:t>
            </a:fld>
            <a:endParaRPr lang="en-US" altLang="ja-JP"/>
          </a:p>
        </p:txBody>
      </p:sp>
    </p:spTree>
    <p:extLst>
      <p:ext uri="{BB962C8B-B14F-4D97-AF65-F5344CB8AC3E}">
        <p14:creationId xmlns:p14="http://schemas.microsoft.com/office/powerpoint/2010/main" val="1197712997"/>
      </p:ext>
    </p:extLst>
  </p:cSld>
  <p:clrMapOvr>
    <a:masterClrMapping/>
  </p:clrMapOvr>
  <p:transition spd="med">
    <p:blinds/>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2" y="1535113"/>
            <a:ext cx="404006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2" y="2174875"/>
            <a:ext cx="404006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550" y="1535113"/>
            <a:ext cx="4041531"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550" y="2174875"/>
            <a:ext cx="4041531"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fld id="{DD13A7F0-7A3C-4CDE-89ED-8D5B94BD4F94}" type="datetime1">
              <a:rPr lang="ja-JP" altLang="en-US" smtClean="0">
                <a:solidFill>
                  <a:srgbClr val="000000"/>
                </a:solidFill>
              </a:rPr>
              <a:t>2018/10/17</a:t>
            </a:fld>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7F7C31F-3FD1-4E08-A218-3613A230208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6355019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39476C72-4848-4DBB-878C-1C8483A6C9DD}" type="slidenum">
              <a:rPr lang="en-US" altLang="ja-JP"/>
              <a:pPr>
                <a:defRPr/>
              </a:pPr>
              <a:t>‹#›</a:t>
            </a:fld>
            <a:endParaRPr lang="en-US" altLang="ja-JP"/>
          </a:p>
        </p:txBody>
      </p:sp>
    </p:spTree>
    <p:extLst>
      <p:ext uri="{BB962C8B-B14F-4D97-AF65-F5344CB8AC3E}">
        <p14:creationId xmlns:p14="http://schemas.microsoft.com/office/powerpoint/2010/main" val="1630737137"/>
      </p:ext>
    </p:extLst>
  </p:cSld>
  <p:clrMapOvr>
    <a:masterClrMapping/>
  </p:clrMapOvr>
  <p:transition spd="med">
    <p:blinds/>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042"/>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A65AA40E-3309-4B31-97C0-86ADC08AE485}" type="slidenum">
              <a:rPr lang="en-US" altLang="ja-JP"/>
              <a:pPr>
                <a:defRPr/>
              </a:pPr>
              <a:t>‹#›</a:t>
            </a:fld>
            <a:endParaRPr lang="en-US" altLang="ja-JP"/>
          </a:p>
        </p:txBody>
      </p:sp>
    </p:spTree>
    <p:extLst>
      <p:ext uri="{BB962C8B-B14F-4D97-AF65-F5344CB8AC3E}">
        <p14:creationId xmlns:p14="http://schemas.microsoft.com/office/powerpoint/2010/main" val="1415796641"/>
      </p:ext>
    </p:extLst>
  </p:cSld>
  <p:clrMapOvr>
    <a:masterClrMapping/>
  </p:clrMapOvr>
  <p:transition spd="med">
    <p:blinds/>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8203"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F24D8949-8992-40B1-ABE1-DCA5299F3EA1}" type="slidenum">
              <a:rPr lang="en-US" altLang="ja-JP"/>
              <a:pPr>
                <a:defRPr/>
              </a:pPr>
              <a:t>‹#›</a:t>
            </a:fld>
            <a:endParaRPr lang="en-US" altLang="ja-JP"/>
          </a:p>
        </p:txBody>
      </p:sp>
    </p:spTree>
    <p:extLst>
      <p:ext uri="{BB962C8B-B14F-4D97-AF65-F5344CB8AC3E}">
        <p14:creationId xmlns:p14="http://schemas.microsoft.com/office/powerpoint/2010/main" val="2140759404"/>
      </p:ext>
    </p:extLst>
  </p:cSld>
  <p:clrMapOvr>
    <a:masterClrMapping/>
  </p:clrMapOvr>
  <p:transition spd="med">
    <p:blinds/>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495ED72C-905D-40B2-80AB-5E85B33E40B7}" type="slidenum">
              <a:rPr lang="en-US" altLang="ja-JP"/>
              <a:pPr>
                <a:defRPr/>
              </a:pPr>
              <a:t>‹#›</a:t>
            </a:fld>
            <a:endParaRPr lang="en-US" altLang="ja-JP"/>
          </a:p>
        </p:txBody>
      </p:sp>
    </p:spTree>
    <p:extLst>
      <p:ext uri="{BB962C8B-B14F-4D97-AF65-F5344CB8AC3E}">
        <p14:creationId xmlns:p14="http://schemas.microsoft.com/office/powerpoint/2010/main" val="2184735584"/>
      </p:ext>
    </p:extLst>
  </p:cSld>
  <p:clrMapOvr>
    <a:masterClrMapping/>
  </p:clrMapOvr>
  <p:transition spd="med">
    <p:blinds/>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50FAE613-920B-49BF-96D0-63812054D43D}" type="slidenum">
              <a:rPr lang="en-US" altLang="ja-JP"/>
              <a:pPr>
                <a:defRPr/>
              </a:pPr>
              <a:t>‹#›</a:t>
            </a:fld>
            <a:endParaRPr lang="en-US" altLang="ja-JP"/>
          </a:p>
        </p:txBody>
      </p:sp>
    </p:spTree>
    <p:extLst>
      <p:ext uri="{BB962C8B-B14F-4D97-AF65-F5344CB8AC3E}">
        <p14:creationId xmlns:p14="http://schemas.microsoft.com/office/powerpoint/2010/main" val="1407361473"/>
      </p:ext>
    </p:extLst>
  </p:cSld>
  <p:clrMapOvr>
    <a:masterClrMapping/>
  </p:clrMapOvr>
  <p:transition spd="med">
    <p:blinds/>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CF478228-64D2-4C56-B67F-3FC5D5687DD5}" type="slidenum">
              <a:rPr lang="en-US" altLang="ja-JP"/>
              <a:pPr>
                <a:defRPr/>
              </a:pPr>
              <a:t>‹#›</a:t>
            </a:fld>
            <a:endParaRPr lang="en-US" altLang="ja-JP"/>
          </a:p>
        </p:txBody>
      </p:sp>
    </p:spTree>
    <p:extLst>
      <p:ext uri="{BB962C8B-B14F-4D97-AF65-F5344CB8AC3E}">
        <p14:creationId xmlns:p14="http://schemas.microsoft.com/office/powerpoint/2010/main" val="2361634844"/>
      </p:ext>
    </p:extLst>
  </p:cSld>
  <p:clrMapOvr>
    <a:masterClrMapping/>
  </p:clrMapOvr>
  <p:transition spd="med">
    <p:blinds/>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6"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51" y="2731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6"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5D24C850-9E63-4057-B6E8-8F1C026A057D}" type="slidenum">
              <a:rPr lang="en-US" altLang="ja-JP"/>
              <a:pPr>
                <a:defRPr/>
              </a:pPr>
              <a:t>‹#›</a:t>
            </a:fld>
            <a:endParaRPr lang="en-US" altLang="ja-JP"/>
          </a:p>
        </p:txBody>
      </p:sp>
    </p:spTree>
    <p:extLst>
      <p:ext uri="{BB962C8B-B14F-4D97-AF65-F5344CB8AC3E}">
        <p14:creationId xmlns:p14="http://schemas.microsoft.com/office/powerpoint/2010/main" val="12693821"/>
      </p:ext>
    </p:extLst>
  </p:cSld>
  <p:clrMapOvr>
    <a:masterClrMapping/>
  </p:clrMapOvr>
  <p:transition spd="med">
    <p:blinds/>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B0D37990-3A81-45F3-AB90-8FFA1B1AA538}" type="slidenum">
              <a:rPr lang="en-US" altLang="ja-JP"/>
              <a:pPr>
                <a:defRPr/>
              </a:pPr>
              <a:t>‹#›</a:t>
            </a:fld>
            <a:endParaRPr lang="en-US" altLang="ja-JP"/>
          </a:p>
        </p:txBody>
      </p:sp>
    </p:spTree>
    <p:extLst>
      <p:ext uri="{BB962C8B-B14F-4D97-AF65-F5344CB8AC3E}">
        <p14:creationId xmlns:p14="http://schemas.microsoft.com/office/powerpoint/2010/main" val="3791329978"/>
      </p:ext>
    </p:extLst>
  </p:cSld>
  <p:clrMapOvr>
    <a:masterClrMapping/>
  </p:clrMapOvr>
  <p:transition spd="med">
    <p:blinds/>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44FAF594-242C-41C9-98F9-395B46358C7C}" type="slidenum">
              <a:rPr lang="en-US" altLang="ja-JP"/>
              <a:pPr>
                <a:defRPr/>
              </a:pPr>
              <a:t>‹#›</a:t>
            </a:fld>
            <a:endParaRPr lang="en-US" altLang="ja-JP"/>
          </a:p>
        </p:txBody>
      </p:sp>
    </p:spTree>
    <p:extLst>
      <p:ext uri="{BB962C8B-B14F-4D97-AF65-F5344CB8AC3E}">
        <p14:creationId xmlns:p14="http://schemas.microsoft.com/office/powerpoint/2010/main" val="1650834807"/>
      </p:ext>
    </p:extLst>
  </p:cSld>
  <p:clrMapOvr>
    <a:masterClrMapping/>
  </p:clrMapOvr>
  <p:transition spd="med">
    <p:blinds/>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768"/>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0" y="274768"/>
            <a:ext cx="601980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0B8A673F-C4E8-4281-B7F7-0A3DF56434E5}" type="slidenum">
              <a:rPr lang="en-US" altLang="ja-JP"/>
              <a:pPr>
                <a:defRPr/>
              </a:pPr>
              <a:t>‹#›</a:t>
            </a:fld>
            <a:endParaRPr lang="en-US" altLang="ja-JP"/>
          </a:p>
        </p:txBody>
      </p:sp>
    </p:spTree>
    <p:extLst>
      <p:ext uri="{BB962C8B-B14F-4D97-AF65-F5344CB8AC3E}">
        <p14:creationId xmlns:p14="http://schemas.microsoft.com/office/powerpoint/2010/main" val="2829936378"/>
      </p:ext>
    </p:extLst>
  </p:cSld>
  <p:clrMapOvr>
    <a:masterClrMapping/>
  </p:clrMapOvr>
  <p:transition spd="med">
    <p:blinds/>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fld id="{22474243-9F29-4D63-8F51-951376C875AC}" type="datetime1">
              <a:rPr lang="ja-JP" altLang="en-US" smtClean="0">
                <a:solidFill>
                  <a:srgbClr val="000000"/>
                </a:solidFill>
              </a:rPr>
              <a:t>2018/10/17</a:t>
            </a:fld>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59FC7BD-55C1-4F91-927C-6E750E8C19E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8157056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569"/>
            <a:ext cx="77724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371600" y="3886202"/>
            <a:ext cx="6400800" cy="1752600"/>
          </a:xfrm>
        </p:spPr>
        <p:txBody>
          <a:bodyPr/>
          <a:lstStyle>
            <a:lvl1pPr marL="0" indent="0" algn="ctr">
              <a:buNone/>
              <a:defRPr/>
            </a:lvl1pPr>
            <a:lvl2pPr marL="457039" indent="0" algn="ctr">
              <a:buNone/>
              <a:defRPr/>
            </a:lvl2pPr>
            <a:lvl3pPr marL="914077" indent="0" algn="ctr">
              <a:buNone/>
              <a:defRPr/>
            </a:lvl3pPr>
            <a:lvl4pPr marL="1371116" indent="0" algn="ctr">
              <a:buNone/>
              <a:defRPr/>
            </a:lvl4pPr>
            <a:lvl5pPr marL="1828155" indent="0" algn="ctr">
              <a:buNone/>
              <a:defRPr/>
            </a:lvl5pPr>
            <a:lvl6pPr marL="2285192" indent="0" algn="ctr">
              <a:buNone/>
              <a:defRPr/>
            </a:lvl6pPr>
            <a:lvl7pPr marL="2742232" indent="0" algn="ctr">
              <a:buNone/>
              <a:defRPr/>
            </a:lvl7pPr>
            <a:lvl8pPr marL="3199271" indent="0" algn="ctr">
              <a:buNone/>
              <a:defRPr/>
            </a:lvl8pPr>
            <a:lvl9pPr marL="3656308" indent="0" algn="ctr">
              <a:buNone/>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03766586-21AF-4C7C-B500-B25E832672A0}"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358EE439-FE6E-40FB-9B65-4E686A596DA9}" type="slidenum">
              <a:rPr lang="ja-JP" altLang="en-US"/>
              <a:pPr>
                <a:defRPr/>
              </a:pPr>
              <a:t>‹#›</a:t>
            </a:fld>
            <a:endParaRPr lang="ja-JP" altLang="en-US"/>
          </a:p>
        </p:txBody>
      </p:sp>
    </p:spTree>
    <p:extLst>
      <p:ext uri="{BB962C8B-B14F-4D97-AF65-F5344CB8AC3E}">
        <p14:creationId xmlns:p14="http://schemas.microsoft.com/office/powerpoint/2010/main" val="1892494697"/>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B3E4D13E-74DC-40BC-A497-BB0ADFB23165}"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F222A73F-06DE-43C8-AFB3-AD342CB4B725}" type="slidenum">
              <a:rPr lang="ja-JP" altLang="en-US"/>
              <a:pPr>
                <a:defRPr/>
              </a:pPr>
              <a:t>‹#›</a:t>
            </a:fld>
            <a:endParaRPr lang="ja-JP" altLang="en-US"/>
          </a:p>
        </p:txBody>
      </p:sp>
    </p:spTree>
    <p:extLst>
      <p:ext uri="{BB962C8B-B14F-4D97-AF65-F5344CB8AC3E}">
        <p14:creationId xmlns:p14="http://schemas.microsoft.com/office/powerpoint/2010/main" val="3433083250"/>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044"/>
            <a:ext cx="77724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lvl1pPr>
            <a:lvl2pPr marL="457039" indent="0">
              <a:buNone/>
              <a:defRPr sz="1800"/>
            </a:lvl2pPr>
            <a:lvl3pPr marL="914077" indent="0">
              <a:buNone/>
              <a:defRPr sz="1600"/>
            </a:lvl3pPr>
            <a:lvl4pPr marL="1371116" indent="0">
              <a:buNone/>
              <a:defRPr sz="1400"/>
            </a:lvl4pPr>
            <a:lvl5pPr marL="1828155" indent="0">
              <a:buNone/>
              <a:defRPr sz="1400"/>
            </a:lvl5pPr>
            <a:lvl6pPr marL="2285192" indent="0">
              <a:buNone/>
              <a:defRPr sz="1400"/>
            </a:lvl6pPr>
            <a:lvl7pPr marL="2742232" indent="0">
              <a:buNone/>
              <a:defRPr sz="1400"/>
            </a:lvl7pPr>
            <a:lvl8pPr marL="3199271" indent="0">
              <a:buNone/>
              <a:defRPr sz="1400"/>
            </a:lvl8pPr>
            <a:lvl9pPr marL="3656308" indent="0">
              <a:buNone/>
              <a:defRPr sz="1400"/>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a:defRPr/>
            </a:lvl1pPr>
          </a:lstStyle>
          <a:p>
            <a:pPr>
              <a:defRPr/>
            </a:pPr>
            <a:fld id="{B6CB988D-E239-4D63-A9F3-7F462DA9F02F}"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CE881698-33A1-4D95-80CF-65FABBF58A99}" type="slidenum">
              <a:rPr lang="ja-JP" altLang="en-US"/>
              <a:pPr>
                <a:defRPr/>
              </a:pPr>
              <a:t>‹#›</a:t>
            </a:fld>
            <a:endParaRPr lang="ja-JP" altLang="en-US"/>
          </a:p>
        </p:txBody>
      </p:sp>
    </p:spTree>
    <p:extLst>
      <p:ext uri="{BB962C8B-B14F-4D97-AF65-F5344CB8AC3E}">
        <p14:creationId xmlns:p14="http://schemas.microsoft.com/office/powerpoint/2010/main" val="1188824476"/>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57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4648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3"/>
          <p:cNvSpPr>
            <a:spLocks noGrp="1"/>
          </p:cNvSpPr>
          <p:nvPr>
            <p:ph type="dt" sz="half" idx="10"/>
          </p:nvPr>
        </p:nvSpPr>
        <p:spPr/>
        <p:txBody>
          <a:bodyPr/>
          <a:lstStyle>
            <a:lvl1pPr>
              <a:defRPr/>
            </a:lvl1pPr>
          </a:lstStyle>
          <a:p>
            <a:pPr>
              <a:defRPr/>
            </a:pPr>
            <a:fld id="{86E1B308-9BD6-42D1-A20E-00EBBB1E2206}" type="datetimeFigureOut">
              <a:rPr lang="ja-JP" altLang="en-US"/>
              <a:pPr>
                <a:defRPr/>
              </a:pPr>
              <a:t>2018/10/17</a:t>
            </a:fld>
            <a:endParaRPr lang="ja-JP" altLang="en-US"/>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ー 5"/>
          <p:cNvSpPr>
            <a:spLocks noGrp="1"/>
          </p:cNvSpPr>
          <p:nvPr>
            <p:ph type="sldNum" sz="quarter" idx="12"/>
          </p:nvPr>
        </p:nvSpPr>
        <p:spPr/>
        <p:txBody>
          <a:bodyPr/>
          <a:lstStyle>
            <a:lvl1pPr>
              <a:defRPr/>
            </a:lvl1pPr>
          </a:lstStyle>
          <a:p>
            <a:pPr>
              <a:defRPr/>
            </a:pPr>
            <a:fld id="{37BDDAC8-E87F-4F46-A443-298C4AD8F75C}" type="slidenum">
              <a:rPr lang="ja-JP" altLang="en-US"/>
              <a:pPr>
                <a:defRPr/>
              </a:pPr>
              <a:t>‹#›</a:t>
            </a:fld>
            <a:endParaRPr lang="ja-JP" altLang="en-US"/>
          </a:p>
        </p:txBody>
      </p:sp>
    </p:spTree>
    <p:extLst>
      <p:ext uri="{BB962C8B-B14F-4D97-AF65-F5344CB8AC3E}">
        <p14:creationId xmlns:p14="http://schemas.microsoft.com/office/powerpoint/2010/main" val="1222230754"/>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039" indent="0">
              <a:buNone/>
              <a:defRPr sz="2000" b="1"/>
            </a:lvl2pPr>
            <a:lvl3pPr marL="914077" indent="0">
              <a:buNone/>
              <a:defRPr sz="1800" b="1"/>
            </a:lvl3pPr>
            <a:lvl4pPr marL="1371116" indent="0">
              <a:buNone/>
              <a:defRPr sz="1600" b="1"/>
            </a:lvl4pPr>
            <a:lvl5pPr marL="1828155" indent="0">
              <a:buNone/>
              <a:defRPr sz="1600" b="1"/>
            </a:lvl5pPr>
            <a:lvl6pPr marL="2285192" indent="0">
              <a:buNone/>
              <a:defRPr sz="1600" b="1"/>
            </a:lvl6pPr>
            <a:lvl7pPr marL="2742232" indent="0">
              <a:buNone/>
              <a:defRPr sz="1600" b="1"/>
            </a:lvl7pPr>
            <a:lvl8pPr marL="3199271" indent="0">
              <a:buNone/>
              <a:defRPr sz="1600" b="1"/>
            </a:lvl8pPr>
            <a:lvl9pPr marL="3656308"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4645031" y="1535113"/>
            <a:ext cx="4041775" cy="639762"/>
          </a:xfrm>
        </p:spPr>
        <p:txBody>
          <a:bodyPr anchor="b"/>
          <a:lstStyle>
            <a:lvl1pPr marL="0" indent="0">
              <a:buNone/>
              <a:defRPr sz="2400" b="1"/>
            </a:lvl1pPr>
            <a:lvl2pPr marL="457039" indent="0">
              <a:buNone/>
              <a:defRPr sz="2000" b="1"/>
            </a:lvl2pPr>
            <a:lvl3pPr marL="914077" indent="0">
              <a:buNone/>
              <a:defRPr sz="1800" b="1"/>
            </a:lvl3pPr>
            <a:lvl4pPr marL="1371116" indent="0">
              <a:buNone/>
              <a:defRPr sz="1600" b="1"/>
            </a:lvl4pPr>
            <a:lvl5pPr marL="1828155" indent="0">
              <a:buNone/>
              <a:defRPr sz="1600" b="1"/>
            </a:lvl5pPr>
            <a:lvl6pPr marL="2285192" indent="0">
              <a:buNone/>
              <a:defRPr sz="1600" b="1"/>
            </a:lvl6pPr>
            <a:lvl7pPr marL="2742232" indent="0">
              <a:buNone/>
              <a:defRPr sz="1600" b="1"/>
            </a:lvl7pPr>
            <a:lvl8pPr marL="3199271" indent="0">
              <a:buNone/>
              <a:defRPr sz="1600" b="1"/>
            </a:lvl8pPr>
            <a:lvl9pPr marL="3656308"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3"/>
          <p:cNvSpPr>
            <a:spLocks noGrp="1"/>
          </p:cNvSpPr>
          <p:nvPr>
            <p:ph type="dt" sz="half" idx="10"/>
          </p:nvPr>
        </p:nvSpPr>
        <p:spPr/>
        <p:txBody>
          <a:bodyPr/>
          <a:lstStyle>
            <a:lvl1pPr>
              <a:defRPr/>
            </a:lvl1pPr>
          </a:lstStyle>
          <a:p>
            <a:pPr>
              <a:defRPr/>
            </a:pPr>
            <a:fld id="{33058288-4DBF-4692-A33F-CC471C5E19EA}" type="datetimeFigureOut">
              <a:rPr lang="ja-JP" altLang="en-US"/>
              <a:pPr>
                <a:defRPr/>
              </a:pPr>
              <a:t>2018/10/17</a:t>
            </a:fld>
            <a:endParaRPr lang="ja-JP" altLang="en-US"/>
          </a:p>
        </p:txBody>
      </p:sp>
      <p:sp>
        <p:nvSpPr>
          <p:cNvPr id="8"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9" name="スライド番号プレースホルダー 5"/>
          <p:cNvSpPr>
            <a:spLocks noGrp="1"/>
          </p:cNvSpPr>
          <p:nvPr>
            <p:ph type="sldNum" sz="quarter" idx="12"/>
          </p:nvPr>
        </p:nvSpPr>
        <p:spPr/>
        <p:txBody>
          <a:bodyPr/>
          <a:lstStyle>
            <a:lvl1pPr>
              <a:defRPr/>
            </a:lvl1pPr>
          </a:lstStyle>
          <a:p>
            <a:pPr>
              <a:defRPr/>
            </a:pPr>
            <a:fld id="{A2A205F9-FA78-4183-B4A6-5BBB94EA3EC3}" type="slidenum">
              <a:rPr lang="ja-JP" altLang="en-US"/>
              <a:pPr>
                <a:defRPr/>
              </a:pPr>
              <a:t>‹#›</a:t>
            </a:fld>
            <a:endParaRPr lang="ja-JP" altLang="en-US"/>
          </a:p>
        </p:txBody>
      </p:sp>
    </p:spTree>
    <p:extLst>
      <p:ext uri="{BB962C8B-B14F-4D97-AF65-F5344CB8AC3E}">
        <p14:creationId xmlns:p14="http://schemas.microsoft.com/office/powerpoint/2010/main" val="2080075570"/>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3"/>
          <p:cNvSpPr>
            <a:spLocks noGrp="1"/>
          </p:cNvSpPr>
          <p:nvPr>
            <p:ph type="dt" sz="half" idx="10"/>
          </p:nvPr>
        </p:nvSpPr>
        <p:spPr/>
        <p:txBody>
          <a:bodyPr/>
          <a:lstStyle>
            <a:lvl1pPr>
              <a:defRPr/>
            </a:lvl1pPr>
          </a:lstStyle>
          <a:p>
            <a:pPr>
              <a:defRPr/>
            </a:pPr>
            <a:fld id="{E3E4644D-99E1-4B0E-AD5F-B3837EF6D41A}" type="datetimeFigureOut">
              <a:rPr lang="ja-JP" altLang="en-US"/>
              <a:pPr>
                <a:defRPr/>
              </a:pPr>
              <a:t>2018/10/17</a:t>
            </a:fld>
            <a:endParaRPr lang="ja-JP" altLang="en-US"/>
          </a:p>
        </p:txBody>
      </p:sp>
      <p:sp>
        <p:nvSpPr>
          <p:cNvPr id="4"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ー 5"/>
          <p:cNvSpPr>
            <a:spLocks noGrp="1"/>
          </p:cNvSpPr>
          <p:nvPr>
            <p:ph type="sldNum" sz="quarter" idx="12"/>
          </p:nvPr>
        </p:nvSpPr>
        <p:spPr/>
        <p:txBody>
          <a:bodyPr/>
          <a:lstStyle>
            <a:lvl1pPr>
              <a:defRPr/>
            </a:lvl1pPr>
          </a:lstStyle>
          <a:p>
            <a:pPr>
              <a:defRPr/>
            </a:pPr>
            <a:fld id="{266045E6-6B10-4038-B9C8-5C34EA6997D2}" type="slidenum">
              <a:rPr lang="ja-JP" altLang="en-US"/>
              <a:pPr>
                <a:defRPr/>
              </a:pPr>
              <a:t>‹#›</a:t>
            </a:fld>
            <a:endParaRPr lang="ja-JP" altLang="en-US"/>
          </a:p>
        </p:txBody>
      </p:sp>
    </p:spTree>
    <p:extLst>
      <p:ext uri="{BB962C8B-B14F-4D97-AF65-F5344CB8AC3E}">
        <p14:creationId xmlns:p14="http://schemas.microsoft.com/office/powerpoint/2010/main" val="767892181"/>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p:cNvSpPr>
            <a:spLocks noGrp="1"/>
          </p:cNvSpPr>
          <p:nvPr>
            <p:ph type="dt" sz="half" idx="10"/>
          </p:nvPr>
        </p:nvSpPr>
        <p:spPr/>
        <p:txBody>
          <a:bodyPr/>
          <a:lstStyle>
            <a:lvl1pPr>
              <a:defRPr/>
            </a:lvl1pPr>
          </a:lstStyle>
          <a:p>
            <a:pPr>
              <a:defRPr/>
            </a:pPr>
            <a:fld id="{68FABFBD-6C7C-4342-B2AF-7C1E83C830B5}" type="datetimeFigureOut">
              <a:rPr lang="ja-JP" altLang="en-US"/>
              <a:pPr>
                <a:defRPr/>
              </a:pPr>
              <a:t>2018/10/17</a:t>
            </a:fld>
            <a:endParaRPr lang="ja-JP" altLang="en-US"/>
          </a:p>
        </p:txBody>
      </p:sp>
      <p:sp>
        <p:nvSpPr>
          <p:cNvPr id="3"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4" name="スライド番号プレースホルダー 5"/>
          <p:cNvSpPr>
            <a:spLocks noGrp="1"/>
          </p:cNvSpPr>
          <p:nvPr>
            <p:ph type="sldNum" sz="quarter" idx="12"/>
          </p:nvPr>
        </p:nvSpPr>
        <p:spPr/>
        <p:txBody>
          <a:bodyPr/>
          <a:lstStyle>
            <a:lvl1pPr>
              <a:defRPr/>
            </a:lvl1pPr>
          </a:lstStyle>
          <a:p>
            <a:pPr>
              <a:defRPr/>
            </a:pPr>
            <a:fld id="{F140EDC7-5831-4B02-BE9E-5722828E436E}" type="slidenum">
              <a:rPr lang="ja-JP" altLang="en-US"/>
              <a:pPr>
                <a:defRPr/>
              </a:pPr>
              <a:t>‹#›</a:t>
            </a:fld>
            <a:endParaRPr lang="ja-JP" altLang="en-US"/>
          </a:p>
        </p:txBody>
      </p:sp>
    </p:spTree>
    <p:extLst>
      <p:ext uri="{BB962C8B-B14F-4D97-AF65-F5344CB8AC3E}">
        <p14:creationId xmlns:p14="http://schemas.microsoft.com/office/powerpoint/2010/main" val="1069480471"/>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8" y="273050"/>
            <a:ext cx="3008313"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575051" y="27319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57208" y="1435103"/>
            <a:ext cx="3008313" cy="4691063"/>
          </a:xfrm>
        </p:spPr>
        <p:txBody>
          <a:bodyPr/>
          <a:lstStyle>
            <a:lvl1pPr marL="0" indent="0">
              <a:buNone/>
              <a:defRPr sz="1400"/>
            </a:lvl1pPr>
            <a:lvl2pPr marL="457039" indent="0">
              <a:buNone/>
              <a:defRPr sz="1200"/>
            </a:lvl2pPr>
            <a:lvl3pPr marL="914077" indent="0">
              <a:buNone/>
              <a:defRPr sz="1000"/>
            </a:lvl3pPr>
            <a:lvl4pPr marL="1371116" indent="0">
              <a:buNone/>
              <a:defRPr sz="900"/>
            </a:lvl4pPr>
            <a:lvl5pPr marL="1828155" indent="0">
              <a:buNone/>
              <a:defRPr sz="900"/>
            </a:lvl5pPr>
            <a:lvl6pPr marL="2285192" indent="0">
              <a:buNone/>
              <a:defRPr sz="900"/>
            </a:lvl6pPr>
            <a:lvl7pPr marL="2742232" indent="0">
              <a:buNone/>
              <a:defRPr sz="900"/>
            </a:lvl7pPr>
            <a:lvl8pPr marL="3199271" indent="0">
              <a:buNone/>
              <a:defRPr sz="900"/>
            </a:lvl8pPr>
            <a:lvl9pPr marL="3656308"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fld id="{1EFDD25C-B02A-49F1-920B-7169411FA92D}" type="datetimeFigureOut">
              <a:rPr lang="ja-JP" altLang="en-US"/>
              <a:pPr>
                <a:defRPr/>
              </a:pPr>
              <a:t>2018/10/17</a:t>
            </a:fld>
            <a:endParaRPr lang="ja-JP" altLang="en-US"/>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ー 5"/>
          <p:cNvSpPr>
            <a:spLocks noGrp="1"/>
          </p:cNvSpPr>
          <p:nvPr>
            <p:ph type="sldNum" sz="quarter" idx="12"/>
          </p:nvPr>
        </p:nvSpPr>
        <p:spPr/>
        <p:txBody>
          <a:bodyPr/>
          <a:lstStyle>
            <a:lvl1pPr>
              <a:defRPr/>
            </a:lvl1pPr>
          </a:lstStyle>
          <a:p>
            <a:pPr>
              <a:defRPr/>
            </a:pPr>
            <a:fld id="{86BB783B-3251-4E5E-A8C8-076A21D18604}" type="slidenum">
              <a:rPr lang="ja-JP" altLang="en-US"/>
              <a:pPr>
                <a:defRPr/>
              </a:pPr>
              <a:t>‹#›</a:t>
            </a:fld>
            <a:endParaRPr lang="ja-JP" altLang="en-US"/>
          </a:p>
        </p:txBody>
      </p:sp>
    </p:spTree>
    <p:extLst>
      <p:ext uri="{BB962C8B-B14F-4D97-AF65-F5344CB8AC3E}">
        <p14:creationId xmlns:p14="http://schemas.microsoft.com/office/powerpoint/2010/main" val="3999540382"/>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039" indent="0">
              <a:buNone/>
              <a:defRPr sz="2800"/>
            </a:lvl2pPr>
            <a:lvl3pPr marL="914077" indent="0">
              <a:buNone/>
              <a:defRPr sz="2400"/>
            </a:lvl3pPr>
            <a:lvl4pPr marL="1371116" indent="0">
              <a:buNone/>
              <a:defRPr sz="2000"/>
            </a:lvl4pPr>
            <a:lvl5pPr marL="1828155" indent="0">
              <a:buNone/>
              <a:defRPr sz="2000"/>
            </a:lvl5pPr>
            <a:lvl6pPr marL="2285192" indent="0">
              <a:buNone/>
              <a:defRPr sz="2000"/>
            </a:lvl6pPr>
            <a:lvl7pPr marL="2742232" indent="0">
              <a:buNone/>
              <a:defRPr sz="2000"/>
            </a:lvl7pPr>
            <a:lvl8pPr marL="3199271" indent="0">
              <a:buNone/>
              <a:defRPr sz="2000"/>
            </a:lvl8pPr>
            <a:lvl9pPr marL="3656308"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039" indent="0">
              <a:buNone/>
              <a:defRPr sz="1200"/>
            </a:lvl2pPr>
            <a:lvl3pPr marL="914077" indent="0">
              <a:buNone/>
              <a:defRPr sz="1000"/>
            </a:lvl3pPr>
            <a:lvl4pPr marL="1371116" indent="0">
              <a:buNone/>
              <a:defRPr sz="900"/>
            </a:lvl4pPr>
            <a:lvl5pPr marL="1828155" indent="0">
              <a:buNone/>
              <a:defRPr sz="900"/>
            </a:lvl5pPr>
            <a:lvl6pPr marL="2285192" indent="0">
              <a:buNone/>
              <a:defRPr sz="900"/>
            </a:lvl6pPr>
            <a:lvl7pPr marL="2742232" indent="0">
              <a:buNone/>
              <a:defRPr sz="900"/>
            </a:lvl7pPr>
            <a:lvl8pPr marL="3199271" indent="0">
              <a:buNone/>
              <a:defRPr sz="900"/>
            </a:lvl8pPr>
            <a:lvl9pPr marL="3656308"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fld id="{85F59290-2514-4950-B2CF-6A3850CD3A05}" type="datetimeFigureOut">
              <a:rPr lang="ja-JP" altLang="en-US"/>
              <a:pPr>
                <a:defRPr/>
              </a:pPr>
              <a:t>2018/10/17</a:t>
            </a:fld>
            <a:endParaRPr lang="ja-JP" altLang="en-US"/>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ー 5"/>
          <p:cNvSpPr>
            <a:spLocks noGrp="1"/>
          </p:cNvSpPr>
          <p:nvPr>
            <p:ph type="sldNum" sz="quarter" idx="12"/>
          </p:nvPr>
        </p:nvSpPr>
        <p:spPr/>
        <p:txBody>
          <a:bodyPr/>
          <a:lstStyle>
            <a:lvl1pPr>
              <a:defRPr/>
            </a:lvl1pPr>
          </a:lstStyle>
          <a:p>
            <a:pPr>
              <a:defRPr/>
            </a:pPr>
            <a:fld id="{5950D058-50AA-47C4-8E80-2A17D1A9613F}" type="slidenum">
              <a:rPr lang="ja-JP" altLang="en-US"/>
              <a:pPr>
                <a:defRPr/>
              </a:pPr>
              <a:t>‹#›</a:t>
            </a:fld>
            <a:endParaRPr lang="ja-JP" altLang="en-US"/>
          </a:p>
        </p:txBody>
      </p:sp>
    </p:spTree>
    <p:extLst>
      <p:ext uri="{BB962C8B-B14F-4D97-AF65-F5344CB8AC3E}">
        <p14:creationId xmlns:p14="http://schemas.microsoft.com/office/powerpoint/2010/main" val="515573598"/>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F128DDA2-8F35-462D-9D32-D9DBA17F51CE}"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6794FFE7-648A-40B6-9D8E-9333448832D2}" type="slidenum">
              <a:rPr lang="ja-JP" altLang="en-US"/>
              <a:pPr>
                <a:defRPr/>
              </a:pPr>
              <a:t>‹#›</a:t>
            </a:fld>
            <a:endParaRPr lang="ja-JP" altLang="en-US"/>
          </a:p>
        </p:txBody>
      </p:sp>
    </p:spTree>
    <p:extLst>
      <p:ext uri="{BB962C8B-B14F-4D97-AF65-F5344CB8AC3E}">
        <p14:creationId xmlns:p14="http://schemas.microsoft.com/office/powerpoint/2010/main" val="1209010246"/>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EFF49922-7C64-4214-BBF4-3C5C5AB5BE44}" type="datetime1">
              <a:rPr lang="ja-JP" altLang="en-US" smtClean="0">
                <a:solidFill>
                  <a:srgbClr val="000000"/>
                </a:solidFill>
              </a:rPr>
              <a:t>2018/10/17</a:t>
            </a:fld>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A81AF9B-9F69-49FB-8B6A-733BA5D658A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8566468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782"/>
            <a:ext cx="205740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57200" y="274782"/>
            <a:ext cx="601980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fld id="{E18B027B-4AEC-47EA-8AA3-B8A85E0F65BA}" type="datetimeFigureOut">
              <a:rPr lang="ja-JP" altLang="en-US"/>
              <a:pPr>
                <a:defRPr/>
              </a:pPr>
              <a:t>2018/10/17</a:t>
            </a:fld>
            <a:endParaRPr lang="ja-JP" altLang="en-US"/>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ー 5"/>
          <p:cNvSpPr>
            <a:spLocks noGrp="1"/>
          </p:cNvSpPr>
          <p:nvPr>
            <p:ph type="sldNum" sz="quarter" idx="12"/>
          </p:nvPr>
        </p:nvSpPr>
        <p:spPr/>
        <p:txBody>
          <a:bodyPr/>
          <a:lstStyle>
            <a:lvl1pPr>
              <a:defRPr/>
            </a:lvl1pPr>
          </a:lstStyle>
          <a:p>
            <a:pPr>
              <a:defRPr/>
            </a:pPr>
            <a:fld id="{9226D73C-E777-4B9C-9DEA-8381BE4D07DB}" type="slidenum">
              <a:rPr lang="ja-JP" altLang="en-US"/>
              <a:pPr>
                <a:defRPr/>
              </a:pPr>
              <a:t>‹#›</a:t>
            </a:fld>
            <a:endParaRPr lang="ja-JP" altLang="en-US"/>
          </a:p>
        </p:txBody>
      </p:sp>
    </p:spTree>
    <p:extLst>
      <p:ext uri="{BB962C8B-B14F-4D97-AF65-F5344CB8AC3E}">
        <p14:creationId xmlns:p14="http://schemas.microsoft.com/office/powerpoint/2010/main" val="3582061820"/>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52"/>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BEBA9A-04A7-4F53-BAC3-765BA383438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3877411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456992-D8C4-4517-BC12-9507EAB8C56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473830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435" y="4406927"/>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435"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CE22419-A2FE-4B86-AA5D-3B7F5D42398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4489190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3" y="1600206"/>
            <a:ext cx="4044462"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2338" y="1600206"/>
            <a:ext cx="4044462"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02732A-9520-4B7B-A10A-9F6EE5272F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7912644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0" y="1535113"/>
            <a:ext cx="404006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0" y="2174875"/>
            <a:ext cx="404006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283" y="1535113"/>
            <a:ext cx="4041531"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283" y="2174875"/>
            <a:ext cx="4041531"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6829251-53AF-41FA-88D5-C54708CCED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3584870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D9D0798-E573-4D79-B1A4-CB1C3316C05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7670578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74BFDB4-8F8A-4BD2-B02A-76DC6F49153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948052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7" y="273050"/>
            <a:ext cx="3008435"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538" y="273077"/>
            <a:ext cx="5111262"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7" y="1435103"/>
            <a:ext cx="3008435"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94B8DAD-18E8-4CC8-BCDA-EE8C40627E7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557918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166" y="4800600"/>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166"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166"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3FCAC91-CB76-47B5-B404-C677326D60D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446332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93EC67A6-14F0-483E-BA73-1301A6777EFE}"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C22A68AE-91EB-4B0F-85A7-F566EC9E7B7E}" type="slidenum">
              <a:rPr lang="en-US" altLang="ja-JP"/>
              <a:pPr>
                <a:defRPr/>
              </a:pPr>
              <a:t>‹#›</a:t>
            </a:fld>
            <a:endParaRPr lang="en-US" altLang="ja-JP"/>
          </a:p>
        </p:txBody>
      </p:sp>
    </p:spTree>
    <p:extLst>
      <p:ext uri="{BB962C8B-B14F-4D97-AF65-F5344CB8AC3E}">
        <p14:creationId xmlns:p14="http://schemas.microsoft.com/office/powerpoint/2010/main" val="153214724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435"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613" y="273275"/>
            <a:ext cx="5111262"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0" y="1435103"/>
            <a:ext cx="3008435"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5C476010-FB49-4EB1-8359-461085D245D3}" type="datetime1">
              <a:rPr lang="ja-JP" altLang="en-US" smtClean="0">
                <a:solidFill>
                  <a:srgbClr val="000000"/>
                </a:solidFill>
              </a:r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6CD8F44-CBFA-4523-B494-2D1A0234495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4908199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CB97DE-DF58-4558-A8D0-9F12AE9145D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1252599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65"/>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7" y="274665"/>
            <a:ext cx="6031523"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3A3BBD-D7AB-4AE1-A449-62EB539AD22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2327118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xAndTwoObj">
  <p:cSld name="タイトル、テキスト、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p>
            <a:r>
              <a:rPr lang="ja-JP" altLang="en-US" smtClean="0"/>
              <a:t>マスタ タイトルの書式設定</a:t>
            </a:r>
            <a:endParaRPr lang="ja-JP" altLang="en-US"/>
          </a:p>
        </p:txBody>
      </p:sp>
      <p:sp>
        <p:nvSpPr>
          <p:cNvPr id="3" name="テキスト プレースホルダ 2"/>
          <p:cNvSpPr>
            <a:spLocks noGrp="1"/>
          </p:cNvSpPr>
          <p:nvPr>
            <p:ph type="body" sz="half" idx="1"/>
          </p:nvPr>
        </p:nvSpPr>
        <p:spPr>
          <a:xfrm>
            <a:off x="457203" y="1600206"/>
            <a:ext cx="4044462"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quarter" idx="2"/>
          </p:nvPr>
        </p:nvSpPr>
        <p:spPr>
          <a:xfrm>
            <a:off x="4642338" y="1600200"/>
            <a:ext cx="4044462"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 4"/>
          <p:cNvSpPr>
            <a:spLocks noGrp="1"/>
          </p:cNvSpPr>
          <p:nvPr>
            <p:ph sz="quarter" idx="3"/>
          </p:nvPr>
        </p:nvSpPr>
        <p:spPr>
          <a:xfrm>
            <a:off x="4642338" y="3938609"/>
            <a:ext cx="4044462"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A0941292-FE62-4F2F-9EE6-AC4DC0212B6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9015237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801"/>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fld id="{970F2A29-5732-4FAD-87DA-953F5905AB04}" type="slidenum">
              <a:rPr lang="en-US" altLang="ja-JP"/>
              <a:pPr>
                <a:defRPr/>
              </a:pPr>
              <a:t>‹#›</a:t>
            </a:fld>
            <a:endParaRPr lang="en-US" altLang="ja-JP" dirty="0"/>
          </a:p>
        </p:txBody>
      </p:sp>
    </p:spTree>
    <p:extLst>
      <p:ext uri="{BB962C8B-B14F-4D97-AF65-F5344CB8AC3E}">
        <p14:creationId xmlns:p14="http://schemas.microsoft.com/office/powerpoint/2010/main" val="266560680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fld id="{1DA777BC-CC4E-42C8-9248-847D06558C62}" type="slidenum">
              <a:rPr lang="en-US" altLang="ja-JP"/>
              <a:pPr>
                <a:defRPr/>
              </a:pPr>
              <a:t>‹#›</a:t>
            </a:fld>
            <a:endParaRPr lang="en-US" altLang="ja-JP" dirty="0"/>
          </a:p>
        </p:txBody>
      </p:sp>
    </p:spTree>
    <p:extLst>
      <p:ext uri="{BB962C8B-B14F-4D97-AF65-F5344CB8AC3E}">
        <p14:creationId xmlns:p14="http://schemas.microsoft.com/office/powerpoint/2010/main" val="86963044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276"/>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fld id="{65A3E492-A9DD-49DE-8505-F69C64C3C867}" type="slidenum">
              <a:rPr lang="en-US" altLang="ja-JP"/>
              <a:pPr>
                <a:defRPr/>
              </a:pPr>
              <a:t>‹#›</a:t>
            </a:fld>
            <a:endParaRPr lang="en-US" altLang="ja-JP" dirty="0"/>
          </a:p>
        </p:txBody>
      </p:sp>
    </p:spTree>
    <p:extLst>
      <p:ext uri="{BB962C8B-B14F-4D97-AF65-F5344CB8AC3E}">
        <p14:creationId xmlns:p14="http://schemas.microsoft.com/office/powerpoint/2010/main" val="190153553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6"/>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6"/>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3"/>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p:txBody>
          <a:bodyPr/>
          <a:lstStyle>
            <a:lvl1pPr>
              <a:defRPr/>
            </a:lvl1pPr>
          </a:lstStyle>
          <a:p>
            <a:pPr>
              <a:defRPr/>
            </a:pPr>
            <a:fld id="{9B91E4AD-4E70-4087-92CF-85DE2626D338}" type="slidenum">
              <a:rPr lang="en-US" altLang="ja-JP"/>
              <a:pPr>
                <a:defRPr/>
              </a:pPr>
              <a:t>‹#›</a:t>
            </a:fld>
            <a:endParaRPr lang="en-US" altLang="ja-JP" dirty="0"/>
          </a:p>
        </p:txBody>
      </p:sp>
    </p:spTree>
    <p:extLst>
      <p:ext uri="{BB962C8B-B14F-4D97-AF65-F5344CB8AC3E}">
        <p14:creationId xmlns:p14="http://schemas.microsoft.com/office/powerpoint/2010/main" val="208562241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3"/>
          <p:cNvSpPr>
            <a:spLocks noGrp="1"/>
          </p:cNvSpPr>
          <p:nvPr>
            <p:ph type="dt" sz="half" idx="10"/>
          </p:nvPr>
        </p:nvSpPr>
        <p:spPr/>
        <p:txBody>
          <a:bodyPr/>
          <a:lstStyle>
            <a:lvl1pPr>
              <a:defRPr/>
            </a:lvl1pPr>
          </a:lstStyle>
          <a:p>
            <a:pPr>
              <a:defRPr/>
            </a:pPr>
            <a:endParaRPr lang="en-US" altLang="ja-JP"/>
          </a:p>
        </p:txBody>
      </p:sp>
      <p:sp>
        <p:nvSpPr>
          <p:cNvPr id="8"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5"/>
          <p:cNvSpPr>
            <a:spLocks noGrp="1"/>
          </p:cNvSpPr>
          <p:nvPr>
            <p:ph type="sldNum" sz="quarter" idx="12"/>
          </p:nvPr>
        </p:nvSpPr>
        <p:spPr/>
        <p:txBody>
          <a:bodyPr/>
          <a:lstStyle>
            <a:lvl1pPr>
              <a:defRPr/>
            </a:lvl1pPr>
          </a:lstStyle>
          <a:p>
            <a:pPr>
              <a:defRPr/>
            </a:pPr>
            <a:fld id="{23585A0C-5C99-4A8F-8D3A-BAB05D78FDAB}" type="slidenum">
              <a:rPr lang="en-US" altLang="ja-JP"/>
              <a:pPr>
                <a:defRPr/>
              </a:pPr>
              <a:t>‹#›</a:t>
            </a:fld>
            <a:endParaRPr lang="en-US" altLang="ja-JP" dirty="0"/>
          </a:p>
        </p:txBody>
      </p:sp>
    </p:spTree>
    <p:extLst>
      <p:ext uri="{BB962C8B-B14F-4D97-AF65-F5344CB8AC3E}">
        <p14:creationId xmlns:p14="http://schemas.microsoft.com/office/powerpoint/2010/main" val="402379484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3"/>
          <p:cNvSpPr>
            <a:spLocks noGrp="1"/>
          </p:cNvSpPr>
          <p:nvPr>
            <p:ph type="dt" sz="half" idx="10"/>
          </p:nvPr>
        </p:nvSpPr>
        <p:spPr/>
        <p:txBody>
          <a:bodyPr/>
          <a:lstStyle>
            <a:lvl1pPr>
              <a:defRPr/>
            </a:lvl1pPr>
          </a:lstStyle>
          <a:p>
            <a:pPr>
              <a:defRPr/>
            </a:pPr>
            <a:endParaRPr lang="en-US" altLang="ja-JP"/>
          </a:p>
        </p:txBody>
      </p:sp>
      <p:sp>
        <p:nvSpPr>
          <p:cNvPr id="4"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5"/>
          <p:cNvSpPr>
            <a:spLocks noGrp="1"/>
          </p:cNvSpPr>
          <p:nvPr>
            <p:ph type="sldNum" sz="quarter" idx="12"/>
          </p:nvPr>
        </p:nvSpPr>
        <p:spPr/>
        <p:txBody>
          <a:bodyPr/>
          <a:lstStyle>
            <a:lvl1pPr>
              <a:defRPr/>
            </a:lvl1pPr>
          </a:lstStyle>
          <a:p>
            <a:pPr>
              <a:defRPr/>
            </a:pPr>
            <a:fld id="{D5B8E07C-6B4B-479C-A7D3-91C9673FD428}" type="slidenum">
              <a:rPr lang="en-US" altLang="ja-JP"/>
              <a:pPr>
                <a:defRPr/>
              </a:pPr>
              <a:t>‹#›</a:t>
            </a:fld>
            <a:endParaRPr lang="en-US" altLang="ja-JP" dirty="0"/>
          </a:p>
        </p:txBody>
      </p:sp>
    </p:spTree>
    <p:extLst>
      <p:ext uri="{BB962C8B-B14F-4D97-AF65-F5344CB8AC3E}">
        <p14:creationId xmlns:p14="http://schemas.microsoft.com/office/powerpoint/2010/main" val="40948373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endParaRPr lang="en-US" altLang="ja-JP"/>
          </a:p>
        </p:txBody>
      </p:sp>
      <p:sp>
        <p:nvSpPr>
          <p:cNvPr id="3"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5"/>
          <p:cNvSpPr>
            <a:spLocks noGrp="1"/>
          </p:cNvSpPr>
          <p:nvPr>
            <p:ph type="sldNum" sz="quarter" idx="12"/>
          </p:nvPr>
        </p:nvSpPr>
        <p:spPr/>
        <p:txBody>
          <a:bodyPr/>
          <a:lstStyle>
            <a:lvl1pPr>
              <a:defRPr/>
            </a:lvl1pPr>
          </a:lstStyle>
          <a:p>
            <a:pPr>
              <a:defRPr/>
            </a:pPr>
            <a:fld id="{063D3C63-30EB-4A85-83E4-EA841002BB5D}" type="slidenum">
              <a:rPr lang="en-US" altLang="ja-JP"/>
              <a:pPr>
                <a:defRPr/>
              </a:pPr>
              <a:t>‹#›</a:t>
            </a:fld>
            <a:endParaRPr lang="en-US" altLang="ja-JP" dirty="0"/>
          </a:p>
        </p:txBody>
      </p:sp>
    </p:spTree>
    <p:extLst>
      <p:ext uri="{BB962C8B-B14F-4D97-AF65-F5344CB8AC3E}">
        <p14:creationId xmlns:p14="http://schemas.microsoft.com/office/powerpoint/2010/main" val="129687288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166" y="4800600"/>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166"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166"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3C5FB04D-4966-4824-B781-DA056FE2B7A4}" type="datetime1">
              <a:rPr lang="ja-JP" altLang="en-US" smtClean="0">
                <a:solidFill>
                  <a:srgbClr val="000000"/>
                </a:solidFill>
              </a:r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08023-7FFC-4D4D-A33C-B316C4F2A67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201303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51" y="27342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0"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p:txBody>
          <a:bodyPr/>
          <a:lstStyle>
            <a:lvl1pPr>
              <a:defRPr/>
            </a:lvl1pPr>
          </a:lstStyle>
          <a:p>
            <a:pPr>
              <a:defRPr/>
            </a:pPr>
            <a:fld id="{29A7ABA0-111E-4047-A380-25DEDA0304B5}" type="slidenum">
              <a:rPr lang="en-US" altLang="ja-JP"/>
              <a:pPr>
                <a:defRPr/>
              </a:pPr>
              <a:t>‹#›</a:t>
            </a:fld>
            <a:endParaRPr lang="en-US" altLang="ja-JP" dirty="0"/>
          </a:p>
        </p:txBody>
      </p:sp>
    </p:spTree>
    <p:extLst>
      <p:ext uri="{BB962C8B-B14F-4D97-AF65-F5344CB8AC3E}">
        <p14:creationId xmlns:p14="http://schemas.microsoft.com/office/powerpoint/2010/main" val="256319692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p:txBody>
          <a:bodyPr/>
          <a:lstStyle>
            <a:lvl1pPr>
              <a:defRPr/>
            </a:lvl1pPr>
          </a:lstStyle>
          <a:p>
            <a:pPr>
              <a:defRPr/>
            </a:pPr>
            <a:fld id="{9CC50469-27FE-4E2A-807A-451EF4C345D7}" type="slidenum">
              <a:rPr lang="en-US" altLang="ja-JP"/>
              <a:pPr>
                <a:defRPr/>
              </a:pPr>
              <a:t>‹#›</a:t>
            </a:fld>
            <a:endParaRPr lang="en-US" altLang="ja-JP" dirty="0"/>
          </a:p>
        </p:txBody>
      </p:sp>
    </p:spTree>
    <p:extLst>
      <p:ext uri="{BB962C8B-B14F-4D97-AF65-F5344CB8AC3E}">
        <p14:creationId xmlns:p14="http://schemas.microsoft.com/office/powerpoint/2010/main" val="370895336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fld id="{86B1E3CB-5274-407A-A27C-A0DA73D15673}" type="slidenum">
              <a:rPr lang="en-US" altLang="ja-JP"/>
              <a:pPr>
                <a:defRPr/>
              </a:pPr>
              <a:t>‹#›</a:t>
            </a:fld>
            <a:endParaRPr lang="en-US" altLang="ja-JP" dirty="0"/>
          </a:p>
        </p:txBody>
      </p:sp>
    </p:spTree>
    <p:extLst>
      <p:ext uri="{BB962C8B-B14F-4D97-AF65-F5344CB8AC3E}">
        <p14:creationId xmlns:p14="http://schemas.microsoft.com/office/powerpoint/2010/main" val="107673764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5014"/>
            <a:ext cx="222885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95303" y="275014"/>
            <a:ext cx="653415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fld id="{937537AE-C36D-4B60-A6BD-8AB8B62F0A0F}" type="slidenum">
              <a:rPr lang="en-US" altLang="ja-JP"/>
              <a:pPr>
                <a:defRPr/>
              </a:pPr>
              <a:t>‹#›</a:t>
            </a:fld>
            <a:endParaRPr lang="en-US" altLang="ja-JP" dirty="0"/>
          </a:p>
        </p:txBody>
      </p:sp>
    </p:spTree>
    <p:extLst>
      <p:ext uri="{BB962C8B-B14F-4D97-AF65-F5344CB8AC3E}">
        <p14:creationId xmlns:p14="http://schemas.microsoft.com/office/powerpoint/2010/main" val="152648966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392910453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173128005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29877212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287188056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103754540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8546348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E27FB841-6F18-4258-B6FD-481863799652}"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ACAF29-CE7D-4317-8705-6AD8539E0EA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3787926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31627870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146617346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36102176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282283338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7899F1B3-89F6-45D1-93D2-7F245B47A783}" type="datetimeFigureOut">
              <a:rPr kumimoji="1" lang="ja-JP" altLang="en-US" smtClean="0"/>
              <a:t>2018/10/17</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29873840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866"/>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2" y="274866"/>
            <a:ext cx="6031523"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3BA68798-43BC-4DCB-B6E0-D8AE925F29A6}"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9ACEC7-6102-4CE7-8D18-DFD8904D964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9220248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457223" y="274638"/>
            <a:ext cx="8229600" cy="114300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57223" y="1600206"/>
            <a:ext cx="8229600" cy="4525963"/>
          </a:xfrm>
        </p:spPr>
        <p:txBody>
          <a:bodyPr/>
          <a:lstStyle/>
          <a:p>
            <a:pPr lvl="0"/>
            <a:endParaRPr lang="ja-JP" alt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fld id="{30404539-6920-47F1-BDCC-A97F4D8EC227}"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6AA7E8-A7B5-42A0-9F38-615BF4297BD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8925242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57223" y="274866"/>
            <a:ext cx="8229600" cy="585152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4"/>
          <p:cNvSpPr>
            <a:spLocks noGrp="1" noChangeArrowheads="1"/>
          </p:cNvSpPr>
          <p:nvPr>
            <p:ph type="dt" sz="half" idx="10"/>
          </p:nvPr>
        </p:nvSpPr>
        <p:spPr/>
        <p:txBody>
          <a:bodyPr/>
          <a:lstStyle>
            <a:lvl1pPr>
              <a:defRPr/>
            </a:lvl1pPr>
          </a:lstStyle>
          <a:p>
            <a:pPr>
              <a:defRPr/>
            </a:pPr>
            <a:fld id="{6B74E77E-6F52-4F29-9B39-76B96633C342}" type="datetime1">
              <a:rPr lang="ja-JP" altLang="en-US" smtClean="0">
                <a:solidFill>
                  <a:srgbClr val="000000"/>
                </a:solidFill>
              </a:rPr>
              <a:t>2018/10/17</a:t>
            </a:fld>
            <a:endParaRPr lang="en-US" altLang="ja-JP">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8A64ADFE-82FE-47C6-99CE-D099DE3A645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4164072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23" y="2130668"/>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23" y="3886200"/>
            <a:ext cx="6400800" cy="1752600"/>
          </a:xfrm>
        </p:spPr>
        <p:txBody>
          <a:bodyPr/>
          <a:lstStyle>
            <a:lvl1pPr marL="0" indent="0" algn="ctr">
              <a:buNone/>
              <a:defRPr>
                <a:solidFill>
                  <a:schemeClr val="tx1">
                    <a:tint val="75000"/>
                  </a:schemeClr>
                </a:solidFill>
              </a:defRPr>
            </a:lvl1pPr>
            <a:lvl2pPr marL="411754" indent="0" algn="ctr">
              <a:buNone/>
              <a:defRPr>
                <a:solidFill>
                  <a:schemeClr val="tx1">
                    <a:tint val="75000"/>
                  </a:schemeClr>
                </a:solidFill>
              </a:defRPr>
            </a:lvl2pPr>
            <a:lvl3pPr marL="823509" indent="0" algn="ctr">
              <a:buNone/>
              <a:defRPr>
                <a:solidFill>
                  <a:schemeClr val="tx1">
                    <a:tint val="75000"/>
                  </a:schemeClr>
                </a:solidFill>
              </a:defRPr>
            </a:lvl3pPr>
            <a:lvl4pPr marL="1235263" indent="0" algn="ctr">
              <a:buNone/>
              <a:defRPr>
                <a:solidFill>
                  <a:schemeClr val="tx1">
                    <a:tint val="75000"/>
                  </a:schemeClr>
                </a:solidFill>
              </a:defRPr>
            </a:lvl4pPr>
            <a:lvl5pPr marL="1647017" indent="0" algn="ctr">
              <a:buNone/>
              <a:defRPr>
                <a:solidFill>
                  <a:schemeClr val="tx1">
                    <a:tint val="75000"/>
                  </a:schemeClr>
                </a:solidFill>
              </a:defRPr>
            </a:lvl5pPr>
            <a:lvl6pPr marL="2058772" indent="0" algn="ctr">
              <a:buNone/>
              <a:defRPr>
                <a:solidFill>
                  <a:schemeClr val="tx1">
                    <a:tint val="75000"/>
                  </a:schemeClr>
                </a:solidFill>
              </a:defRPr>
            </a:lvl6pPr>
            <a:lvl7pPr marL="2470526" indent="0" algn="ctr">
              <a:buNone/>
              <a:defRPr>
                <a:solidFill>
                  <a:schemeClr val="tx1">
                    <a:tint val="75000"/>
                  </a:schemeClr>
                </a:solidFill>
              </a:defRPr>
            </a:lvl7pPr>
            <a:lvl8pPr marL="2882280" indent="0" algn="ctr">
              <a:buNone/>
              <a:defRPr>
                <a:solidFill>
                  <a:schemeClr val="tx1">
                    <a:tint val="75000"/>
                  </a:schemeClr>
                </a:solidFill>
              </a:defRPr>
            </a:lvl8pPr>
            <a:lvl9pPr marL="3294035"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a:defRPr/>
            </a:lvl1pPr>
          </a:lstStyle>
          <a:p>
            <a:pPr>
              <a:defRPr/>
            </a:pPr>
            <a:fld id="{71AB2936-7908-4A82-BBA3-BA6E2344483F}"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a:lvl1pPr>
          </a:lstStyle>
          <a:p>
            <a:pPr>
              <a:defRPr/>
            </a:pPr>
            <a:fld id="{991F8341-F994-4000-B410-31EEFF0B5246}"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358744167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fld id="{4B26795D-DD82-4651-9421-5F6636DFF055}"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a:lvl1pPr>
          </a:lstStyle>
          <a:p>
            <a:pPr>
              <a:defRPr/>
            </a:pPr>
            <a:fld id="{957AC5EC-9BDD-4FA8-B3DB-33C4341AAEB0}"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6936980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143"/>
            <a:ext cx="7772400" cy="1362075"/>
          </a:xfrm>
        </p:spPr>
        <p:txBody>
          <a:bodyPr anchor="t"/>
          <a:lstStyle>
            <a:lvl1pPr algn="l">
              <a:defRPr sz="3602"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1801">
                <a:solidFill>
                  <a:schemeClr val="tx1">
                    <a:tint val="75000"/>
                  </a:schemeClr>
                </a:solidFill>
              </a:defRPr>
            </a:lvl1pPr>
            <a:lvl2pPr marL="411754" indent="0">
              <a:buNone/>
              <a:defRPr sz="1621">
                <a:solidFill>
                  <a:schemeClr val="tx1">
                    <a:tint val="75000"/>
                  </a:schemeClr>
                </a:solidFill>
              </a:defRPr>
            </a:lvl2pPr>
            <a:lvl3pPr marL="823509" indent="0">
              <a:buNone/>
              <a:defRPr sz="1441">
                <a:solidFill>
                  <a:schemeClr val="tx1">
                    <a:tint val="75000"/>
                  </a:schemeClr>
                </a:solidFill>
              </a:defRPr>
            </a:lvl3pPr>
            <a:lvl4pPr marL="1235263" indent="0">
              <a:buNone/>
              <a:defRPr sz="1261">
                <a:solidFill>
                  <a:schemeClr val="tx1">
                    <a:tint val="75000"/>
                  </a:schemeClr>
                </a:solidFill>
              </a:defRPr>
            </a:lvl4pPr>
            <a:lvl5pPr marL="1647017" indent="0">
              <a:buNone/>
              <a:defRPr sz="1261">
                <a:solidFill>
                  <a:schemeClr val="tx1">
                    <a:tint val="75000"/>
                  </a:schemeClr>
                </a:solidFill>
              </a:defRPr>
            </a:lvl5pPr>
            <a:lvl6pPr marL="2058772" indent="0">
              <a:buNone/>
              <a:defRPr sz="1261">
                <a:solidFill>
                  <a:schemeClr val="tx1">
                    <a:tint val="75000"/>
                  </a:schemeClr>
                </a:solidFill>
              </a:defRPr>
            </a:lvl6pPr>
            <a:lvl7pPr marL="2470526" indent="0">
              <a:buNone/>
              <a:defRPr sz="1261">
                <a:solidFill>
                  <a:schemeClr val="tx1">
                    <a:tint val="75000"/>
                  </a:schemeClr>
                </a:solidFill>
              </a:defRPr>
            </a:lvl7pPr>
            <a:lvl8pPr marL="2882280" indent="0">
              <a:buNone/>
              <a:defRPr sz="1261">
                <a:solidFill>
                  <a:schemeClr val="tx1">
                    <a:tint val="75000"/>
                  </a:schemeClr>
                </a:solidFill>
              </a:defRPr>
            </a:lvl8pPr>
            <a:lvl9pPr marL="3294035" indent="0">
              <a:buNone/>
              <a:defRPr sz="1261">
                <a:solidFill>
                  <a:schemeClr val="tx1">
                    <a:tint val="75000"/>
                  </a:schemeClr>
                </a:solidFill>
              </a:defRPr>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defRPr/>
            </a:lvl1pPr>
          </a:lstStyle>
          <a:p>
            <a:pPr>
              <a:defRPr/>
            </a:pPr>
            <a:fld id="{580D657B-1A45-4744-AD62-947F3BEA04AC}"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a:lvl1pPr>
          </a:lstStyle>
          <a:p>
            <a:pPr>
              <a:defRPr/>
            </a:pPr>
            <a:fld id="{BCBAE234-B777-4C08-B46F-FC28CC231E38}"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39912209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95339" y="1600206"/>
            <a:ext cx="43815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29239" y="1600206"/>
            <a:ext cx="43815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3"/>
          <p:cNvSpPr>
            <a:spLocks noGrp="1"/>
          </p:cNvSpPr>
          <p:nvPr>
            <p:ph type="dt" sz="half" idx="10"/>
          </p:nvPr>
        </p:nvSpPr>
        <p:spPr/>
        <p:txBody>
          <a:bodyPr/>
          <a:lstStyle>
            <a:lvl1pPr>
              <a:defRPr/>
            </a:lvl1pPr>
          </a:lstStyle>
          <a:p>
            <a:pPr>
              <a:defRPr/>
            </a:pPr>
            <a:fld id="{371D9347-F613-4304-AC0F-2752C8B41237}"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ー 5"/>
          <p:cNvSpPr>
            <a:spLocks noGrp="1"/>
          </p:cNvSpPr>
          <p:nvPr>
            <p:ph type="sldNum" sz="quarter" idx="12"/>
          </p:nvPr>
        </p:nvSpPr>
        <p:spPr/>
        <p:txBody>
          <a:bodyPr/>
          <a:lstStyle>
            <a:lvl1pPr>
              <a:defRPr/>
            </a:lvl1pPr>
          </a:lstStyle>
          <a:p>
            <a:pPr>
              <a:defRPr/>
            </a:pPr>
            <a:fld id="{D8D6F987-21FA-4BEF-8E76-310A28CC559E}"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42729702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042"/>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fld id="{5CC7C9BC-CAE7-435D-9451-BE6154E81CFA}"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637EF4C6-C165-48E3-B7B4-8AA7D3D087CE}" type="slidenum">
              <a:rPr lang="en-US" altLang="ja-JP"/>
              <a:pPr>
                <a:defRPr/>
              </a:pPr>
              <a:t>‹#›</a:t>
            </a:fld>
            <a:endParaRPr lang="en-US" altLang="ja-JP"/>
          </a:p>
        </p:txBody>
      </p:sp>
    </p:spTree>
    <p:extLst>
      <p:ext uri="{BB962C8B-B14F-4D97-AF65-F5344CB8AC3E}">
        <p14:creationId xmlns:p14="http://schemas.microsoft.com/office/powerpoint/2010/main" val="122706892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23" y="274638"/>
            <a:ext cx="82296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45040" y="1535113"/>
            <a:ext cx="4041776"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45040" y="2174875"/>
            <a:ext cx="4041776"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3"/>
          <p:cNvSpPr>
            <a:spLocks noGrp="1"/>
          </p:cNvSpPr>
          <p:nvPr>
            <p:ph type="dt" sz="half" idx="10"/>
          </p:nvPr>
        </p:nvSpPr>
        <p:spPr/>
        <p:txBody>
          <a:bodyPr/>
          <a:lstStyle>
            <a:lvl1pPr>
              <a:defRPr/>
            </a:lvl1pPr>
          </a:lstStyle>
          <a:p>
            <a:pPr>
              <a:defRPr/>
            </a:pPr>
            <a:fld id="{0CC2110E-2AF9-4027-B4B9-8FEF27A0D602}"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8"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9" name="スライド番号プレースホルダー 5"/>
          <p:cNvSpPr>
            <a:spLocks noGrp="1"/>
          </p:cNvSpPr>
          <p:nvPr>
            <p:ph type="sldNum" sz="quarter" idx="12"/>
          </p:nvPr>
        </p:nvSpPr>
        <p:spPr/>
        <p:txBody>
          <a:bodyPr/>
          <a:lstStyle>
            <a:lvl1pPr>
              <a:defRPr/>
            </a:lvl1pPr>
          </a:lstStyle>
          <a:p>
            <a:pPr>
              <a:defRPr/>
            </a:pPr>
            <a:fld id="{8BFDB231-D380-4266-A3D2-3900C78A5A8A}"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64531622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3"/>
          <p:cNvSpPr>
            <a:spLocks noGrp="1"/>
          </p:cNvSpPr>
          <p:nvPr>
            <p:ph type="dt" sz="half" idx="10"/>
          </p:nvPr>
        </p:nvSpPr>
        <p:spPr/>
        <p:txBody>
          <a:bodyPr/>
          <a:lstStyle>
            <a:lvl1pPr>
              <a:defRPr/>
            </a:lvl1pPr>
          </a:lstStyle>
          <a:p>
            <a:pPr>
              <a:defRPr/>
            </a:pPr>
            <a:fld id="{7C825479-EE88-40A7-B308-79F698788073}"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4"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5" name="スライド番号プレースホルダー 5"/>
          <p:cNvSpPr>
            <a:spLocks noGrp="1"/>
          </p:cNvSpPr>
          <p:nvPr>
            <p:ph type="sldNum" sz="quarter" idx="12"/>
          </p:nvPr>
        </p:nvSpPr>
        <p:spPr/>
        <p:txBody>
          <a:bodyPr/>
          <a:lstStyle>
            <a:lvl1pPr>
              <a:defRPr/>
            </a:lvl1pPr>
          </a:lstStyle>
          <a:p>
            <a:pPr>
              <a:defRPr/>
            </a:pPr>
            <a:fld id="{EC77649B-71C0-43CC-8D5B-AB7D68C6A76D}"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24443664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p:cNvSpPr>
            <a:spLocks noGrp="1"/>
          </p:cNvSpPr>
          <p:nvPr>
            <p:ph type="dt" sz="half" idx="10"/>
          </p:nvPr>
        </p:nvSpPr>
        <p:spPr/>
        <p:txBody>
          <a:bodyPr/>
          <a:lstStyle>
            <a:lvl1pPr>
              <a:defRPr/>
            </a:lvl1pPr>
          </a:lstStyle>
          <a:p>
            <a:pPr>
              <a:defRPr/>
            </a:pPr>
            <a:fld id="{F84AEDF2-28B4-4224-BF1A-DAD663792703}"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3"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4" name="スライド番号プレースホルダー 5"/>
          <p:cNvSpPr>
            <a:spLocks noGrp="1"/>
          </p:cNvSpPr>
          <p:nvPr>
            <p:ph type="sldNum" sz="quarter" idx="12"/>
          </p:nvPr>
        </p:nvSpPr>
        <p:spPr/>
        <p:txBody>
          <a:bodyPr/>
          <a:lstStyle>
            <a:lvl1pPr>
              <a:defRPr/>
            </a:lvl1pPr>
          </a:lstStyle>
          <a:p>
            <a:pPr>
              <a:defRPr/>
            </a:pPr>
            <a:fld id="{086DCE29-A736-4E3D-B47E-1B03A952477C}"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206892087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95" y="273050"/>
            <a:ext cx="3008313" cy="1162050"/>
          </a:xfrm>
        </p:spPr>
        <p:txBody>
          <a:bodyPr anchor="b"/>
          <a:lstStyle>
            <a:lvl1pPr algn="l">
              <a:defRPr sz="1801" b="1"/>
            </a:lvl1pPr>
          </a:lstStyle>
          <a:p>
            <a:r>
              <a:rPr lang="ja-JP" altLang="en-US"/>
              <a:t>マスター タイトルの書式設定</a:t>
            </a:r>
          </a:p>
        </p:txBody>
      </p:sp>
      <p:sp>
        <p:nvSpPr>
          <p:cNvPr id="3" name="コンテンツ プレースホルダー 2"/>
          <p:cNvSpPr>
            <a:spLocks noGrp="1"/>
          </p:cNvSpPr>
          <p:nvPr>
            <p:ph idx="1"/>
          </p:nvPr>
        </p:nvSpPr>
        <p:spPr>
          <a:xfrm>
            <a:off x="3575055" y="273237"/>
            <a:ext cx="5111750" cy="5853113"/>
          </a:xfrm>
        </p:spPr>
        <p:txBody>
          <a:bodyPr/>
          <a:lstStyle>
            <a:lvl1pPr>
              <a:defRPr sz="2882"/>
            </a:lvl1pPr>
            <a:lvl2pPr>
              <a:defRPr sz="2522"/>
            </a:lvl2pPr>
            <a:lvl3pPr>
              <a:defRPr sz="2161"/>
            </a:lvl3pPr>
            <a:lvl4pPr>
              <a:defRPr sz="1801"/>
            </a:lvl4pPr>
            <a:lvl5pPr>
              <a:defRPr sz="1801"/>
            </a:lvl5pPr>
            <a:lvl6pPr>
              <a:defRPr sz="1801"/>
            </a:lvl6pPr>
            <a:lvl7pPr>
              <a:defRPr sz="1801"/>
            </a:lvl7pPr>
            <a:lvl8pPr>
              <a:defRPr sz="1801"/>
            </a:lvl8pPr>
            <a:lvl9pPr>
              <a:defRPr sz="1801"/>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7295" y="1435103"/>
            <a:ext cx="3008313" cy="4691063"/>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lang="ja-JP" altLang="en-US"/>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fld id="{C72308DC-38C0-42AD-A42D-587A55DD254F}"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ー 5"/>
          <p:cNvSpPr>
            <a:spLocks noGrp="1"/>
          </p:cNvSpPr>
          <p:nvPr>
            <p:ph type="sldNum" sz="quarter" idx="12"/>
          </p:nvPr>
        </p:nvSpPr>
        <p:spPr/>
        <p:txBody>
          <a:bodyPr/>
          <a:lstStyle>
            <a:lvl1pPr>
              <a:defRPr/>
            </a:lvl1pPr>
          </a:lstStyle>
          <a:p>
            <a:pPr>
              <a:defRPr/>
            </a:pPr>
            <a:fld id="{744A183B-4BF7-439A-A61D-F5F5F3081EC4}"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52876540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1801" b="1"/>
            </a:lvl1pPr>
          </a:lstStyle>
          <a:p>
            <a:r>
              <a:rPr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rtlCol="0">
            <a:normAutofit/>
          </a:bodyPr>
          <a:lstStyle>
            <a:lvl1pPr marL="0" indent="0">
              <a:buNone/>
              <a:defRPr sz="2882"/>
            </a:lvl1pPr>
            <a:lvl2pPr marL="411754" indent="0">
              <a:buNone/>
              <a:defRPr sz="2522"/>
            </a:lvl2pPr>
            <a:lvl3pPr marL="823509" indent="0">
              <a:buNone/>
              <a:defRPr sz="2161"/>
            </a:lvl3pPr>
            <a:lvl4pPr marL="1235263" indent="0">
              <a:buNone/>
              <a:defRPr sz="1801"/>
            </a:lvl4pPr>
            <a:lvl5pPr marL="1647017" indent="0">
              <a:buNone/>
              <a:defRPr sz="1801"/>
            </a:lvl5pPr>
            <a:lvl6pPr marL="2058772" indent="0">
              <a:buNone/>
              <a:defRPr sz="1801"/>
            </a:lvl6pPr>
            <a:lvl7pPr marL="2470526" indent="0">
              <a:buNone/>
              <a:defRPr sz="1801"/>
            </a:lvl7pPr>
            <a:lvl8pPr marL="2882280" indent="0">
              <a:buNone/>
              <a:defRPr sz="1801"/>
            </a:lvl8pPr>
            <a:lvl9pPr marL="3294035" indent="0">
              <a:buNone/>
              <a:defRPr sz="1801"/>
            </a:lvl9pPr>
          </a:lstStyle>
          <a:p>
            <a:pPr lvl="0"/>
            <a:endParaRPr lang="ja-JP" altLang="en-US" noProof="0"/>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lang="ja-JP" altLang="en-US"/>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fld id="{036FF342-1C57-4279-BC06-4B94281AA41C}"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ー 5"/>
          <p:cNvSpPr>
            <a:spLocks noGrp="1"/>
          </p:cNvSpPr>
          <p:nvPr>
            <p:ph type="sldNum" sz="quarter" idx="12"/>
          </p:nvPr>
        </p:nvSpPr>
        <p:spPr/>
        <p:txBody>
          <a:bodyPr/>
          <a:lstStyle>
            <a:lvl1pPr>
              <a:defRPr/>
            </a:lvl1pPr>
          </a:lstStyle>
          <a:p>
            <a:pPr>
              <a:defRPr/>
            </a:pPr>
            <a:fld id="{710A397C-363D-4B78-BF3C-73A8BFF5F3C0}"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27244008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fld id="{2EA47478-E7F7-4AD7-A79A-1923A6D4B24F}"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a:lvl1pPr>
          </a:lstStyle>
          <a:p>
            <a:pPr>
              <a:defRPr/>
            </a:pPr>
            <a:fld id="{0212B8BD-C242-4049-9264-A4F643FF0CFE}"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341053144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930" y="274827"/>
            <a:ext cx="2228851"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95313" y="274827"/>
            <a:ext cx="6534151"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fld id="{E144BC22-3E44-4207-8856-3C81A19977FE}"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a:lvl1pPr>
          </a:lstStyle>
          <a:p>
            <a:pPr>
              <a:defRPr/>
            </a:pPr>
            <a:fld id="{5C7E69A6-3E1B-498E-BC5F-20B42C3767B1}" type="slidenum">
              <a:rPr lang="ja-JP" altLang="en-US">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5588529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23" y="2130727"/>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23" y="3886200"/>
            <a:ext cx="6400800" cy="1752600"/>
          </a:xfrm>
        </p:spPr>
        <p:txBody>
          <a:bodyPr/>
          <a:lstStyle>
            <a:lvl1pPr marL="0" indent="0" algn="ctr">
              <a:buNone/>
              <a:defRPr/>
            </a:lvl1pPr>
            <a:lvl2pPr marL="411754" indent="0" algn="ctr">
              <a:buNone/>
              <a:defRPr/>
            </a:lvl2pPr>
            <a:lvl3pPr marL="823509" indent="0" algn="ctr">
              <a:buNone/>
              <a:defRPr/>
            </a:lvl3pPr>
            <a:lvl4pPr marL="1235263" indent="0" algn="ctr">
              <a:buNone/>
              <a:defRPr/>
            </a:lvl4pPr>
            <a:lvl5pPr marL="1647017" indent="0" algn="ctr">
              <a:buNone/>
              <a:defRPr/>
            </a:lvl5pPr>
            <a:lvl6pPr marL="2058772" indent="0" algn="ctr">
              <a:buNone/>
              <a:defRPr/>
            </a:lvl6pPr>
            <a:lvl7pPr marL="2470526" indent="0" algn="ctr">
              <a:buNone/>
              <a:defRPr/>
            </a:lvl7pPr>
            <a:lvl8pPr marL="2882280" indent="0" algn="ctr">
              <a:buNone/>
              <a:defRPr/>
            </a:lvl8pPr>
            <a:lvl9pPr marL="3294035"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fld id="{9284A529-F742-4084-BCF6-695AB003A136}"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BFCB9526-0B34-458B-8F55-1E2FCF29D642}" type="slidenum">
              <a:rPr lang="en-US" altLang="ja-JP"/>
              <a:pPr>
                <a:defRPr/>
              </a:pPr>
              <a:t>‹#›</a:t>
            </a:fld>
            <a:endParaRPr lang="en-US" altLang="ja-JP"/>
          </a:p>
        </p:txBody>
      </p:sp>
    </p:spTree>
    <p:extLst>
      <p:ext uri="{BB962C8B-B14F-4D97-AF65-F5344CB8AC3E}">
        <p14:creationId xmlns:p14="http://schemas.microsoft.com/office/powerpoint/2010/main" val="413833225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43B50509-A51C-4607-9370-0FC29638150D}"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22103A9E-2724-4189-A637-B6E2A802369F}" type="slidenum">
              <a:rPr lang="en-US" altLang="ja-JP"/>
              <a:pPr>
                <a:defRPr/>
              </a:pPr>
              <a:t>‹#›</a:t>
            </a:fld>
            <a:endParaRPr lang="en-US" altLang="ja-JP"/>
          </a:p>
        </p:txBody>
      </p:sp>
    </p:spTree>
    <p:extLst>
      <p:ext uri="{BB962C8B-B14F-4D97-AF65-F5344CB8AC3E}">
        <p14:creationId xmlns:p14="http://schemas.microsoft.com/office/powerpoint/2010/main" val="408003154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448" y="4407202"/>
            <a:ext cx="7772400" cy="1362075"/>
          </a:xfrm>
        </p:spPr>
        <p:txBody>
          <a:bodyPr anchor="t"/>
          <a:lstStyle>
            <a:lvl1pPr algn="l">
              <a:defRPr sz="3602" b="1" cap="all"/>
            </a:lvl1pPr>
          </a:lstStyle>
          <a:p>
            <a:r>
              <a:rPr lang="ja-JP" altLang="en-US"/>
              <a:t>マスタ タイトルの書式設定</a:t>
            </a:r>
          </a:p>
        </p:txBody>
      </p:sp>
      <p:sp>
        <p:nvSpPr>
          <p:cNvPr id="3" name="テキスト プレースホルダ 2"/>
          <p:cNvSpPr>
            <a:spLocks noGrp="1"/>
          </p:cNvSpPr>
          <p:nvPr>
            <p:ph type="body" idx="1"/>
          </p:nvPr>
        </p:nvSpPr>
        <p:spPr>
          <a:xfrm>
            <a:off x="722448" y="2906713"/>
            <a:ext cx="7772400" cy="1500187"/>
          </a:xfrm>
        </p:spPr>
        <p:txBody>
          <a:bodyPr anchor="b"/>
          <a:lstStyle>
            <a:lvl1pPr marL="0" indent="0">
              <a:buNone/>
              <a:defRPr sz="1801"/>
            </a:lvl1pPr>
            <a:lvl2pPr marL="411754" indent="0">
              <a:buNone/>
              <a:defRPr sz="1621"/>
            </a:lvl2pPr>
            <a:lvl3pPr marL="823509" indent="0">
              <a:buNone/>
              <a:defRPr sz="1441"/>
            </a:lvl3pPr>
            <a:lvl4pPr marL="1235263" indent="0">
              <a:buNone/>
              <a:defRPr sz="1261"/>
            </a:lvl4pPr>
            <a:lvl5pPr marL="1647017" indent="0">
              <a:buNone/>
              <a:defRPr sz="1261"/>
            </a:lvl5pPr>
            <a:lvl6pPr marL="2058772" indent="0">
              <a:buNone/>
              <a:defRPr sz="1261"/>
            </a:lvl6pPr>
            <a:lvl7pPr marL="2470526" indent="0">
              <a:buNone/>
              <a:defRPr sz="1261"/>
            </a:lvl7pPr>
            <a:lvl8pPr marL="2882280" indent="0">
              <a:buNone/>
              <a:defRPr sz="1261"/>
            </a:lvl8pPr>
            <a:lvl9pPr marL="3294035" indent="0">
              <a:buNone/>
              <a:defRPr sz="1261"/>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fld id="{198ADF57-B408-4AA8-953C-15797EAAB597}"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ECE35685-6535-473B-9086-FFEDC34ACB6E}" type="slidenum">
              <a:rPr lang="en-US" altLang="ja-JP"/>
              <a:pPr>
                <a:defRPr/>
              </a:pPr>
              <a:t>‹#›</a:t>
            </a:fld>
            <a:endParaRPr lang="en-US" altLang="ja-JP"/>
          </a:p>
        </p:txBody>
      </p:sp>
    </p:spTree>
    <p:extLst>
      <p:ext uri="{BB962C8B-B14F-4D97-AF65-F5344CB8AC3E}">
        <p14:creationId xmlns:p14="http://schemas.microsoft.com/office/powerpoint/2010/main" val="22761701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8203"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fld id="{B819343A-E4FF-4A92-A81D-87D1C0CB5AAB}" type="datetime1">
              <a:rPr lang="ja-JP" altLang="en-US" smtClean="0"/>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20F96179-D31B-4E39-9CB9-A29ACC075485}" type="slidenum">
              <a:rPr lang="en-US" altLang="ja-JP"/>
              <a:pPr>
                <a:defRPr/>
              </a:pPr>
              <a:t>‹#›</a:t>
            </a:fld>
            <a:endParaRPr lang="en-US" altLang="ja-JP"/>
          </a:p>
        </p:txBody>
      </p:sp>
    </p:spTree>
    <p:extLst>
      <p:ext uri="{BB962C8B-B14F-4D97-AF65-F5344CB8AC3E}">
        <p14:creationId xmlns:p14="http://schemas.microsoft.com/office/powerpoint/2010/main" val="128341399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57200" y="1600206"/>
            <a:ext cx="4044462"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2338" y="1600206"/>
            <a:ext cx="4044462"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fld id="{638203C5-FCD0-4A9B-9027-4000B06AEBEE}" type="datetime1">
              <a:rPr lang="ja-JP" altLang="en-US" smtClean="0"/>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C73627A3-B096-4574-B164-165081668BB0}" type="slidenum">
              <a:rPr lang="en-US" altLang="ja-JP"/>
              <a:pPr>
                <a:defRPr/>
              </a:pPr>
              <a:t>‹#›</a:t>
            </a:fld>
            <a:endParaRPr lang="en-US" altLang="ja-JP"/>
          </a:p>
        </p:txBody>
      </p:sp>
    </p:spTree>
    <p:extLst>
      <p:ext uri="{BB962C8B-B14F-4D97-AF65-F5344CB8AC3E}">
        <p14:creationId xmlns:p14="http://schemas.microsoft.com/office/powerpoint/2010/main" val="145858813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2" y="1535113"/>
            <a:ext cx="4040065"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2" y="2174875"/>
            <a:ext cx="4040065"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416" y="1535113"/>
            <a:ext cx="4041531"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416" y="2174875"/>
            <a:ext cx="4041531"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fld id="{B79206C4-9299-4E03-BFB7-548475F7E056}" type="datetime1">
              <a:rPr lang="ja-JP" altLang="en-US" smtClean="0"/>
              <a:t>2018/10/17</a:t>
            </a:fld>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3091F2B2-CB15-4CC2-A596-B21A45BC8B3E}" type="slidenum">
              <a:rPr lang="en-US" altLang="ja-JP"/>
              <a:pPr>
                <a:defRPr/>
              </a:pPr>
              <a:t>‹#›</a:t>
            </a:fld>
            <a:endParaRPr lang="en-US" altLang="ja-JP"/>
          </a:p>
        </p:txBody>
      </p:sp>
    </p:spTree>
    <p:extLst>
      <p:ext uri="{BB962C8B-B14F-4D97-AF65-F5344CB8AC3E}">
        <p14:creationId xmlns:p14="http://schemas.microsoft.com/office/powerpoint/2010/main" val="207700254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fld id="{B26340C0-1DE3-49A6-8DE0-6DD5419F1B87}" type="datetime1">
              <a:rPr lang="ja-JP" altLang="en-US" smtClean="0"/>
              <a:t>2018/10/17</a:t>
            </a:fld>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CA1C2944-6153-4090-909D-8F48E93CC57C}" type="slidenum">
              <a:rPr lang="en-US" altLang="ja-JP"/>
              <a:pPr>
                <a:defRPr/>
              </a:pPr>
              <a:t>‹#›</a:t>
            </a:fld>
            <a:endParaRPr lang="en-US" altLang="ja-JP"/>
          </a:p>
        </p:txBody>
      </p:sp>
    </p:spTree>
    <p:extLst>
      <p:ext uri="{BB962C8B-B14F-4D97-AF65-F5344CB8AC3E}">
        <p14:creationId xmlns:p14="http://schemas.microsoft.com/office/powerpoint/2010/main" val="212168435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2920356D-882E-4E44-8908-B6ADEFC833BB}" type="datetime1">
              <a:rPr lang="ja-JP" altLang="en-US" smtClean="0"/>
              <a:t>2018/10/17</a:t>
            </a:fld>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0E8B4272-DFC5-49C3-8D7C-20B781A55445}" type="slidenum">
              <a:rPr lang="en-US" altLang="ja-JP"/>
              <a:pPr>
                <a:defRPr/>
              </a:pPr>
              <a:t>‹#›</a:t>
            </a:fld>
            <a:endParaRPr lang="en-US" altLang="ja-JP"/>
          </a:p>
        </p:txBody>
      </p:sp>
    </p:spTree>
    <p:extLst>
      <p:ext uri="{BB962C8B-B14F-4D97-AF65-F5344CB8AC3E}">
        <p14:creationId xmlns:p14="http://schemas.microsoft.com/office/powerpoint/2010/main" val="259338728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435" cy="1162050"/>
          </a:xfrm>
        </p:spPr>
        <p:txBody>
          <a:bodyPr anchor="b"/>
          <a:lstStyle>
            <a:lvl1pPr algn="l">
              <a:defRPr sz="1801" b="1"/>
            </a:lvl1pPr>
          </a:lstStyle>
          <a:p>
            <a:r>
              <a:rPr lang="ja-JP" altLang="en-US"/>
              <a:t>マスタ タイトルの書式設定</a:t>
            </a:r>
          </a:p>
        </p:txBody>
      </p:sp>
      <p:sp>
        <p:nvSpPr>
          <p:cNvPr id="3" name="コンテンツ プレースホルダ 2"/>
          <p:cNvSpPr>
            <a:spLocks noGrp="1"/>
          </p:cNvSpPr>
          <p:nvPr>
            <p:ph idx="1"/>
          </p:nvPr>
        </p:nvSpPr>
        <p:spPr>
          <a:xfrm>
            <a:off x="3575599" y="273295"/>
            <a:ext cx="5111262" cy="5853113"/>
          </a:xfrm>
        </p:spPr>
        <p:txBody>
          <a:bodyPr/>
          <a:lstStyle>
            <a:lvl1pPr>
              <a:defRPr sz="2882"/>
            </a:lvl1pPr>
            <a:lvl2pPr>
              <a:defRPr sz="2522"/>
            </a:lvl2pPr>
            <a:lvl3pPr>
              <a:defRPr sz="2161"/>
            </a:lvl3pPr>
            <a:lvl4pPr>
              <a:defRPr sz="1801"/>
            </a:lvl4pPr>
            <a:lvl5pPr>
              <a:defRPr sz="1801"/>
            </a:lvl5pPr>
            <a:lvl6pPr>
              <a:defRPr sz="1801"/>
            </a:lvl6pPr>
            <a:lvl7pPr>
              <a:defRPr sz="1801"/>
            </a:lvl7pPr>
            <a:lvl8pPr>
              <a:defRPr sz="1801"/>
            </a:lvl8pPr>
            <a:lvl9pPr>
              <a:defRPr sz="180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3"/>
            <a:ext cx="3008435" cy="4691063"/>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6A566182-6FEF-4BE9-BBF1-7138EC166E06}" type="datetime1">
              <a:rPr lang="ja-JP" altLang="en-US" smtClean="0"/>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BDEAF656-30A2-45C5-A347-2C7903EE0DAA}" type="slidenum">
              <a:rPr lang="en-US" altLang="ja-JP"/>
              <a:pPr>
                <a:defRPr/>
              </a:pPr>
              <a:t>‹#›</a:t>
            </a:fld>
            <a:endParaRPr lang="en-US" altLang="ja-JP"/>
          </a:p>
        </p:txBody>
      </p:sp>
    </p:spTree>
    <p:extLst>
      <p:ext uri="{BB962C8B-B14F-4D97-AF65-F5344CB8AC3E}">
        <p14:creationId xmlns:p14="http://schemas.microsoft.com/office/powerpoint/2010/main" val="16131977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166" y="4800600"/>
            <a:ext cx="5486400" cy="566738"/>
          </a:xfrm>
        </p:spPr>
        <p:txBody>
          <a:bodyPr anchor="b"/>
          <a:lstStyle>
            <a:lvl1pPr algn="l">
              <a:defRPr sz="1801" b="1"/>
            </a:lvl1pPr>
          </a:lstStyle>
          <a:p>
            <a:r>
              <a:rPr lang="ja-JP" altLang="en-US"/>
              <a:t>マスタ タイトルの書式設定</a:t>
            </a:r>
          </a:p>
        </p:txBody>
      </p:sp>
      <p:sp>
        <p:nvSpPr>
          <p:cNvPr id="3" name="図プレースホルダ 2"/>
          <p:cNvSpPr>
            <a:spLocks noGrp="1"/>
          </p:cNvSpPr>
          <p:nvPr>
            <p:ph type="pic" idx="1"/>
          </p:nvPr>
        </p:nvSpPr>
        <p:spPr>
          <a:xfrm>
            <a:off x="1792166" y="612775"/>
            <a:ext cx="5486400" cy="4114800"/>
          </a:xfrm>
        </p:spPr>
        <p:txBody>
          <a:bodyPr/>
          <a:lstStyle>
            <a:lvl1pPr marL="0" indent="0">
              <a:buNone/>
              <a:defRPr sz="2882"/>
            </a:lvl1pPr>
            <a:lvl2pPr marL="411754" indent="0">
              <a:buNone/>
              <a:defRPr sz="2522"/>
            </a:lvl2pPr>
            <a:lvl3pPr marL="823509" indent="0">
              <a:buNone/>
              <a:defRPr sz="2161"/>
            </a:lvl3pPr>
            <a:lvl4pPr marL="1235263" indent="0">
              <a:buNone/>
              <a:defRPr sz="1801"/>
            </a:lvl4pPr>
            <a:lvl5pPr marL="1647017" indent="0">
              <a:buNone/>
              <a:defRPr sz="1801"/>
            </a:lvl5pPr>
            <a:lvl6pPr marL="2058772" indent="0">
              <a:buNone/>
              <a:defRPr sz="1801"/>
            </a:lvl6pPr>
            <a:lvl7pPr marL="2470526" indent="0">
              <a:buNone/>
              <a:defRPr sz="1801"/>
            </a:lvl7pPr>
            <a:lvl8pPr marL="2882280" indent="0">
              <a:buNone/>
              <a:defRPr sz="1801"/>
            </a:lvl8pPr>
            <a:lvl9pPr marL="3294035" indent="0">
              <a:buNone/>
              <a:defRPr sz="1801"/>
            </a:lvl9pPr>
          </a:lstStyle>
          <a:p>
            <a:pPr lvl="0"/>
            <a:endParaRPr lang="ja-JP" altLang="en-US" noProof="0"/>
          </a:p>
        </p:txBody>
      </p:sp>
      <p:sp>
        <p:nvSpPr>
          <p:cNvPr id="4" name="テキスト プレースホルダ 3"/>
          <p:cNvSpPr>
            <a:spLocks noGrp="1"/>
          </p:cNvSpPr>
          <p:nvPr>
            <p:ph type="body" sz="half" idx="2"/>
          </p:nvPr>
        </p:nvSpPr>
        <p:spPr>
          <a:xfrm>
            <a:off x="1792166" y="5367338"/>
            <a:ext cx="5486400" cy="804862"/>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4E9948CD-AEE2-4C57-9C32-76AEB8214AEE}" type="datetime1">
              <a:rPr lang="ja-JP" altLang="en-US" smtClean="0"/>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09502ACB-0D27-4AA7-98B1-1BF867BEFFE2}" type="slidenum">
              <a:rPr lang="en-US" altLang="ja-JP"/>
              <a:pPr>
                <a:defRPr/>
              </a:pPr>
              <a:t>‹#›</a:t>
            </a:fld>
            <a:endParaRPr lang="en-US" altLang="ja-JP"/>
          </a:p>
        </p:txBody>
      </p:sp>
    </p:spTree>
    <p:extLst>
      <p:ext uri="{BB962C8B-B14F-4D97-AF65-F5344CB8AC3E}">
        <p14:creationId xmlns:p14="http://schemas.microsoft.com/office/powerpoint/2010/main" val="246445519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CBC92CB0-8B55-4497-888D-9BB8B460B0F0}"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5EE918BB-7DE6-4A3F-A800-A710C09B94C9}" type="slidenum">
              <a:rPr lang="en-US" altLang="ja-JP"/>
              <a:pPr>
                <a:defRPr/>
              </a:pPr>
              <a:t>‹#›</a:t>
            </a:fld>
            <a:endParaRPr lang="en-US" altLang="ja-JP"/>
          </a:p>
        </p:txBody>
      </p:sp>
    </p:spTree>
    <p:extLst>
      <p:ext uri="{BB962C8B-B14F-4D97-AF65-F5344CB8AC3E}">
        <p14:creationId xmlns:p14="http://schemas.microsoft.com/office/powerpoint/2010/main" val="15146243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881"/>
            <a:ext cx="205740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57202" y="274881"/>
            <a:ext cx="6031523"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2504BD7F-3A1F-48A7-9CAF-3DA33AD2939F}"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4BE7397D-DCD7-407A-B67D-55A4FD0AFC29}" type="slidenum">
              <a:rPr lang="en-US" altLang="ja-JP"/>
              <a:pPr>
                <a:defRPr/>
              </a:pPr>
              <a:t>‹#›</a:t>
            </a:fld>
            <a:endParaRPr lang="en-US" altLang="ja-JP"/>
          </a:p>
        </p:txBody>
      </p:sp>
    </p:spTree>
    <p:extLst>
      <p:ext uri="{BB962C8B-B14F-4D97-AF65-F5344CB8AC3E}">
        <p14:creationId xmlns:p14="http://schemas.microsoft.com/office/powerpoint/2010/main" val="210352215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xAndObj" preserve="1">
  <p:cSld name="タイトル、テキスト、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23" y="274638"/>
            <a:ext cx="8229600" cy="1143000"/>
          </a:xfrm>
        </p:spPr>
        <p:txBody>
          <a:bodyPr/>
          <a:lstStyle/>
          <a:p>
            <a:r>
              <a:rPr lang="ja-JP" altLang="en-US"/>
              <a:t>マスタ タイトルの書式設定</a:t>
            </a:r>
          </a:p>
        </p:txBody>
      </p:sp>
      <p:sp>
        <p:nvSpPr>
          <p:cNvPr id="3" name="テキスト プレースホルダ 2"/>
          <p:cNvSpPr>
            <a:spLocks noGrp="1"/>
          </p:cNvSpPr>
          <p:nvPr>
            <p:ph type="body" sz="half" idx="1"/>
          </p:nvPr>
        </p:nvSpPr>
        <p:spPr>
          <a:xfrm>
            <a:off x="457200" y="1600206"/>
            <a:ext cx="4044462" cy="4525963"/>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2338" y="1600206"/>
            <a:ext cx="4044462" cy="4525963"/>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fld id="{2F9F9113-9B96-4695-8EAF-AEF2D300A270}" type="datetime1">
              <a:rPr lang="ja-JP" altLang="en-US" smtClean="0"/>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DE3CD764-E1D8-4C24-8E6F-9AAC59B1BE96}" type="slidenum">
              <a:rPr lang="en-US" altLang="ja-JP"/>
              <a:pPr>
                <a:defRPr/>
              </a:pPr>
              <a:t>‹#›</a:t>
            </a:fld>
            <a:endParaRPr lang="en-US" altLang="ja-JP"/>
          </a:p>
        </p:txBody>
      </p:sp>
    </p:spTree>
    <p:extLst>
      <p:ext uri="{BB962C8B-B14F-4D97-AF65-F5344CB8AC3E}">
        <p14:creationId xmlns:p14="http://schemas.microsoft.com/office/powerpoint/2010/main" val="401042895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57223" y="274881"/>
            <a:ext cx="8229600" cy="5851525"/>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fld id="{E885DD28-5076-4B41-838D-5A9D4F231E02}" type="datetime1">
              <a:rPr lang="ja-JP" altLang="en-US" smtClean="0"/>
              <a:t>2018/10/17</a:t>
            </a:fld>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821BE55C-06BF-440D-AD85-7FA4BFBAF403}" type="slidenum">
              <a:rPr lang="en-US" altLang="ja-JP"/>
              <a:pPr>
                <a:defRPr/>
              </a:pPr>
              <a:t>‹#›</a:t>
            </a:fld>
            <a:endParaRPr lang="en-US" altLang="ja-JP"/>
          </a:p>
        </p:txBody>
      </p:sp>
    </p:spTree>
    <p:extLst>
      <p:ext uri="{BB962C8B-B14F-4D97-AF65-F5344CB8AC3E}">
        <p14:creationId xmlns:p14="http://schemas.microsoft.com/office/powerpoint/2010/main" val="17172784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fld id="{33ADAD49-ED67-4DD3-8372-57610461882B}" type="datetime1">
              <a:rPr lang="ja-JP" altLang="en-US" smtClean="0"/>
              <a:t>2018/10/17</a:t>
            </a:fld>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8F5A5C31-1FD4-44B4-88DB-C297549D2012}" type="slidenum">
              <a:rPr lang="en-US" altLang="ja-JP"/>
              <a:pPr>
                <a:defRPr/>
              </a:pPr>
              <a:t>‹#›</a:t>
            </a:fld>
            <a:endParaRPr lang="en-US" altLang="ja-JP"/>
          </a:p>
        </p:txBody>
      </p:sp>
    </p:spTree>
    <p:extLst>
      <p:ext uri="{BB962C8B-B14F-4D97-AF65-F5344CB8AC3E}">
        <p14:creationId xmlns:p14="http://schemas.microsoft.com/office/powerpoint/2010/main" val="13201318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457223" y="274638"/>
            <a:ext cx="8229600" cy="1143000"/>
          </a:xfrm>
        </p:spPr>
        <p:txBody>
          <a:bodyPr/>
          <a:lstStyle/>
          <a:p>
            <a:r>
              <a:rPr lang="ja-JP" altLang="en-US"/>
              <a:t>マスタ タイトルの書式設定</a:t>
            </a:r>
          </a:p>
        </p:txBody>
      </p:sp>
      <p:sp>
        <p:nvSpPr>
          <p:cNvPr id="3" name="表プレースホルダ 2"/>
          <p:cNvSpPr>
            <a:spLocks noGrp="1"/>
          </p:cNvSpPr>
          <p:nvPr>
            <p:ph type="tbl" idx="1"/>
          </p:nvPr>
        </p:nvSpPr>
        <p:spPr>
          <a:xfrm>
            <a:off x="457223" y="1600206"/>
            <a:ext cx="8229600" cy="4525963"/>
          </a:xfrm>
        </p:spPr>
        <p:txBody>
          <a:bodyPr/>
          <a:lstStyle/>
          <a:p>
            <a:pPr lvl="0"/>
            <a:endParaRPr lang="ja-JP" altLang="en-US" noProof="0"/>
          </a:p>
        </p:txBody>
      </p:sp>
      <p:sp>
        <p:nvSpPr>
          <p:cNvPr id="4" name="Rectangle 4"/>
          <p:cNvSpPr>
            <a:spLocks noGrp="1" noChangeArrowheads="1"/>
          </p:cNvSpPr>
          <p:nvPr>
            <p:ph type="dt" sz="half" idx="10"/>
          </p:nvPr>
        </p:nvSpPr>
        <p:spPr>
          <a:ln/>
        </p:spPr>
        <p:txBody>
          <a:bodyPr/>
          <a:lstStyle>
            <a:lvl1pPr>
              <a:defRPr/>
            </a:lvl1pPr>
          </a:lstStyle>
          <a:p>
            <a:pPr>
              <a:defRPr/>
            </a:pPr>
            <a:fld id="{8188E541-7D29-4719-9BD4-793502B207B5}" type="datetime1">
              <a:rPr lang="ja-JP" altLang="en-US" smtClean="0"/>
              <a:t>2018/10/17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98446E5F-960D-4AF8-A065-64B9DFBA82BB}" type="slidenum">
              <a:rPr lang="en-US" altLang="ja-JP"/>
              <a:pPr>
                <a:defRPr/>
              </a:pPr>
              <a:t>‹#›</a:t>
            </a:fld>
            <a:endParaRPr lang="en-US" altLang="ja-JP"/>
          </a:p>
        </p:txBody>
      </p:sp>
    </p:spTree>
    <p:extLst>
      <p:ext uri="{BB962C8B-B14F-4D97-AF65-F5344CB8AC3E}">
        <p14:creationId xmlns:p14="http://schemas.microsoft.com/office/powerpoint/2010/main" val="166916606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36" y="2130555"/>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36" y="3886200"/>
            <a:ext cx="6400800" cy="1752600"/>
          </a:xfrm>
        </p:spPr>
        <p:txBody>
          <a:bodyPr/>
          <a:lstStyle>
            <a:lvl1pPr marL="0" indent="0" algn="ctr">
              <a:buNone/>
              <a:defRPr/>
            </a:lvl1pPr>
            <a:lvl2pPr marL="411754" indent="0" algn="ctr">
              <a:buNone/>
              <a:defRPr/>
            </a:lvl2pPr>
            <a:lvl3pPr marL="823509" indent="0" algn="ctr">
              <a:buNone/>
              <a:defRPr/>
            </a:lvl3pPr>
            <a:lvl4pPr marL="1235263" indent="0" algn="ctr">
              <a:buNone/>
              <a:defRPr/>
            </a:lvl4pPr>
            <a:lvl5pPr marL="1647017" indent="0" algn="ctr">
              <a:buNone/>
              <a:defRPr/>
            </a:lvl5pPr>
            <a:lvl6pPr marL="2058772" indent="0" algn="ctr">
              <a:buNone/>
              <a:defRPr/>
            </a:lvl6pPr>
            <a:lvl7pPr marL="2470526" indent="0" algn="ctr">
              <a:buNone/>
              <a:defRPr/>
            </a:lvl7pPr>
            <a:lvl8pPr marL="2882280" indent="0" algn="ctr">
              <a:buNone/>
              <a:defRPr/>
            </a:lvl8pPr>
            <a:lvl9pPr marL="3294035"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fld id="{784D8DA7-BCE4-4C41-8D7C-61E8F6BA2C3C}" type="datetime1">
              <a:rPr lang="ja-JP" altLang="en-US" smtClean="0">
                <a:solidFill>
                  <a:srgbClr val="000000"/>
                </a:solidFill>
              </a:rPr>
              <a:t>2018/10/17</a:t>
            </a:fld>
            <a:endParaRPr lang="en-US" altLang="ja-JP"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958E34-A219-4EAF-8844-9B1376010FAE}"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40062009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E688F9A0-AF24-41BF-8D96-21EF6707571C}" type="datetime1">
              <a:rPr lang="ja-JP" altLang="en-US" smtClean="0">
                <a:solidFill>
                  <a:srgbClr val="000000"/>
                </a:solidFill>
              </a:rPr>
              <a:t>2018/10/17</a:t>
            </a:fld>
            <a:endParaRPr lang="en-US" altLang="ja-JP"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25044B-F283-40BF-9A1F-E872E8450C33}"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44564348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48" y="4407030"/>
            <a:ext cx="7772400" cy="1362075"/>
          </a:xfrm>
        </p:spPr>
        <p:txBody>
          <a:bodyPr anchor="t"/>
          <a:lstStyle>
            <a:lvl1pPr algn="l">
              <a:defRPr sz="3602"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48" y="2906713"/>
            <a:ext cx="7772400" cy="1500187"/>
          </a:xfrm>
        </p:spPr>
        <p:txBody>
          <a:bodyPr anchor="b"/>
          <a:lstStyle>
            <a:lvl1pPr marL="0" indent="0">
              <a:buNone/>
              <a:defRPr sz="1801"/>
            </a:lvl1pPr>
            <a:lvl2pPr marL="411754" indent="0">
              <a:buNone/>
              <a:defRPr sz="1621"/>
            </a:lvl2pPr>
            <a:lvl3pPr marL="823509" indent="0">
              <a:buNone/>
              <a:defRPr sz="1441"/>
            </a:lvl3pPr>
            <a:lvl4pPr marL="1235263" indent="0">
              <a:buNone/>
              <a:defRPr sz="1261"/>
            </a:lvl4pPr>
            <a:lvl5pPr marL="1647017" indent="0">
              <a:buNone/>
              <a:defRPr sz="1261"/>
            </a:lvl5pPr>
            <a:lvl6pPr marL="2058772" indent="0">
              <a:buNone/>
              <a:defRPr sz="1261"/>
            </a:lvl6pPr>
            <a:lvl7pPr marL="2470526" indent="0">
              <a:buNone/>
              <a:defRPr sz="1261"/>
            </a:lvl7pPr>
            <a:lvl8pPr marL="2882280" indent="0">
              <a:buNone/>
              <a:defRPr sz="1261"/>
            </a:lvl8pPr>
            <a:lvl9pPr marL="3294035" indent="0">
              <a:buNone/>
              <a:defRPr sz="1261"/>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fld id="{1F5C3726-C60C-4188-9B84-8D85E4F0D86A}" type="datetime1">
              <a:rPr lang="ja-JP" altLang="en-US" smtClean="0">
                <a:solidFill>
                  <a:srgbClr val="000000"/>
                </a:solidFill>
              </a:rPr>
              <a:t>2018/10/17</a:t>
            </a:fld>
            <a:endParaRPr lang="en-US" altLang="ja-JP"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3C81CA-B7B2-4FC2-BCEC-A37B218C4871}"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79175729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57237"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7"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fld id="{28F86EF9-7CD2-4595-B101-D7D42AF0F615}" type="datetime1">
              <a:rPr lang="ja-JP" altLang="en-US" smtClean="0">
                <a:solidFill>
                  <a:srgbClr val="000000"/>
                </a:solidFill>
              </a:rPr>
              <a:t>2018/10/17</a:t>
            </a:fld>
            <a:endParaRPr lang="en-US" altLang="ja-JP"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F0EF9F6-0323-4D25-A372-94B57E4E797C}"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91776634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37" y="1535113"/>
            <a:ext cx="4040188"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37" y="2174875"/>
            <a:ext cx="4040188"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63" y="1535113"/>
            <a:ext cx="4041775"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63" y="2174875"/>
            <a:ext cx="4041775"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fld id="{09EB8DC8-0E35-4060-8D84-AFA5BD903904}" type="datetime1">
              <a:rPr lang="ja-JP" altLang="en-US" smtClean="0">
                <a:solidFill>
                  <a:srgbClr val="000000"/>
                </a:solidFill>
              </a:rPr>
              <a:t>2018/10/17</a:t>
            </a:fld>
            <a:endParaRPr lang="en-US" altLang="ja-JP"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316959E-2A7D-4A2F-91E7-54996AC63817}"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24910014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fld id="{3B6C1E9E-36ED-480A-8E21-EF5F9163995D}" type="datetime1">
              <a:rPr lang="ja-JP" altLang="en-US" smtClean="0">
                <a:solidFill>
                  <a:srgbClr val="000000"/>
                </a:solidFill>
              </a:rPr>
              <a:t>2018/10/17</a:t>
            </a:fld>
            <a:endParaRPr lang="en-US" altLang="ja-JP"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F142C7F-9DE4-407F-98DA-A855533BD83E}"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22649560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66BF433D-C8C9-4365-A9BB-17A5818710DC}" type="datetime1">
              <a:rPr lang="ja-JP" altLang="en-US" smtClean="0">
                <a:solidFill>
                  <a:srgbClr val="000000"/>
                </a:solidFill>
              </a:rPr>
              <a:t>2018/10/17</a:t>
            </a:fld>
            <a:endParaRPr lang="en-US" altLang="ja-JP"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D53DF54-F569-4E3B-83EA-1F8B236A0E85}"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6259382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20" y="273050"/>
            <a:ext cx="3008313" cy="1162050"/>
          </a:xfrm>
        </p:spPr>
        <p:txBody>
          <a:bodyPr anchor="b"/>
          <a:lstStyle>
            <a:lvl1pPr algn="l">
              <a:defRPr sz="1801" b="1"/>
            </a:lvl1pPr>
          </a:lstStyle>
          <a:p>
            <a:r>
              <a:rPr lang="ja-JP" altLang="en-US"/>
              <a:t>マスタ タイトルの書式設定</a:t>
            </a:r>
          </a:p>
        </p:txBody>
      </p:sp>
      <p:sp>
        <p:nvSpPr>
          <p:cNvPr id="3" name="コンテンツ プレースホルダ 2"/>
          <p:cNvSpPr>
            <a:spLocks noGrp="1"/>
          </p:cNvSpPr>
          <p:nvPr>
            <p:ph idx="1"/>
          </p:nvPr>
        </p:nvSpPr>
        <p:spPr>
          <a:xfrm>
            <a:off x="3575088" y="273167"/>
            <a:ext cx="5111750" cy="5853113"/>
          </a:xfrm>
        </p:spPr>
        <p:txBody>
          <a:bodyPr/>
          <a:lstStyle>
            <a:lvl1pPr>
              <a:defRPr sz="2882"/>
            </a:lvl1pPr>
            <a:lvl2pPr>
              <a:defRPr sz="2522"/>
            </a:lvl2pPr>
            <a:lvl3pPr>
              <a:defRPr sz="2161"/>
            </a:lvl3pPr>
            <a:lvl4pPr>
              <a:defRPr sz="1801"/>
            </a:lvl4pPr>
            <a:lvl5pPr>
              <a:defRPr sz="1801"/>
            </a:lvl5pPr>
            <a:lvl6pPr>
              <a:defRPr sz="1801"/>
            </a:lvl6pPr>
            <a:lvl7pPr>
              <a:defRPr sz="1801"/>
            </a:lvl7pPr>
            <a:lvl8pPr>
              <a:defRPr sz="1801"/>
            </a:lvl8pPr>
            <a:lvl9pPr>
              <a:defRPr sz="180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20" y="1435103"/>
            <a:ext cx="3008313" cy="4691063"/>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2EF4E6FD-126A-4CF4-9411-C7F56841EC36}" type="datetime1">
              <a:rPr lang="ja-JP" altLang="en-US" smtClean="0">
                <a:solidFill>
                  <a:srgbClr val="000000"/>
                </a:solidFill>
              </a:rPr>
              <a:t>2018/10/17</a:t>
            </a:fld>
            <a:endParaRPr lang="en-US" altLang="ja-JP"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CEDA48-02F4-4188-A2E2-E3C661A20851}"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81105827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1801"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2882"/>
            </a:lvl1pPr>
            <a:lvl2pPr marL="411754" indent="0">
              <a:buNone/>
              <a:defRPr sz="2522"/>
            </a:lvl2pPr>
            <a:lvl3pPr marL="823509" indent="0">
              <a:buNone/>
              <a:defRPr sz="2161"/>
            </a:lvl3pPr>
            <a:lvl4pPr marL="1235263" indent="0">
              <a:buNone/>
              <a:defRPr sz="1801"/>
            </a:lvl4pPr>
            <a:lvl5pPr marL="1647017" indent="0">
              <a:buNone/>
              <a:defRPr sz="1801"/>
            </a:lvl5pPr>
            <a:lvl6pPr marL="2058772" indent="0">
              <a:buNone/>
              <a:defRPr sz="1801"/>
            </a:lvl6pPr>
            <a:lvl7pPr marL="2470526" indent="0">
              <a:buNone/>
              <a:defRPr sz="1801"/>
            </a:lvl7pPr>
            <a:lvl8pPr marL="2882280" indent="0">
              <a:buNone/>
              <a:defRPr sz="1801"/>
            </a:lvl8pPr>
            <a:lvl9pPr marL="3294035" indent="0">
              <a:buNone/>
              <a:defRPr sz="1801"/>
            </a:lvl9pPr>
          </a:lstStyle>
          <a:p>
            <a:pPr lvl="0"/>
            <a:endParaRPr lang="ja-JP" altLang="en-US" noProof="0" dirty="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16F1DFEF-4623-430E-BA93-6AA1FE4A6904}" type="datetime1">
              <a:rPr lang="ja-JP" altLang="en-US" smtClean="0">
                <a:solidFill>
                  <a:srgbClr val="000000"/>
                </a:solidFill>
              </a:rPr>
              <a:t>2018/10/17</a:t>
            </a:fld>
            <a:endParaRPr lang="en-US" altLang="ja-JP"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120DEF-BB87-46C7-8DAB-AA8C511E0ECF}"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6758577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fld id="{42B42264-2577-457A-BF81-7CC76055D84F}" type="datetime1">
              <a:rPr lang="ja-JP" altLang="en-US" smtClean="0"/>
              <a:t>2018/10/17</a:t>
            </a:fld>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3E684047-1A10-4C09-A200-65322EB9EDBE}" type="slidenum">
              <a:rPr lang="en-US" altLang="ja-JP"/>
              <a:pPr>
                <a:defRPr/>
              </a:pPr>
              <a:t>‹#›</a:t>
            </a:fld>
            <a:endParaRPr lang="en-US" altLang="ja-JP"/>
          </a:p>
        </p:txBody>
      </p:sp>
    </p:spTree>
    <p:extLst>
      <p:ext uri="{BB962C8B-B14F-4D97-AF65-F5344CB8AC3E}">
        <p14:creationId xmlns:p14="http://schemas.microsoft.com/office/powerpoint/2010/main" val="238789119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4E7AF15C-6A2E-461F-9CC8-BBA245F045A1}" type="datetime1">
              <a:rPr lang="ja-JP" altLang="en-US" smtClean="0">
                <a:solidFill>
                  <a:srgbClr val="000000"/>
                </a:solidFill>
              </a:rPr>
              <a:t>2018/10/17</a:t>
            </a:fld>
            <a:endParaRPr lang="en-US" altLang="ja-JP"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5E0F4EC-35F5-4B87-AA4E-E30C53337787}"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52580590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758"/>
            <a:ext cx="205740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57237" y="274758"/>
            <a:ext cx="601980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2F93DD39-37BC-4828-9B6B-3AC3F65EB555}" type="datetime1">
              <a:rPr lang="ja-JP" altLang="en-US" smtClean="0">
                <a:solidFill>
                  <a:srgbClr val="000000"/>
                </a:solidFill>
              </a:rPr>
              <a:t>2018/10/17</a:t>
            </a:fld>
            <a:endParaRPr lang="en-US" altLang="ja-JP"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0BAA56-C4B8-460D-89FF-4AE987A8BA8B}"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67346873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57209" y="274758"/>
            <a:ext cx="8229600" cy="5851525"/>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fld id="{63DB390B-CF9F-44CA-867B-3DDBE4AC5E72}" type="datetime1">
              <a:rPr lang="ja-JP" altLang="en-US" smtClean="0">
                <a:solidFill>
                  <a:srgbClr val="000000"/>
                </a:solidFill>
              </a:rPr>
              <a:t>2018/10/17</a:t>
            </a:fld>
            <a:endParaRPr lang="en-US" altLang="ja-JP"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EF26AD9-F2E0-42CE-87BF-5B197FA50823}"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4656831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bl">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457245" y="274638"/>
            <a:ext cx="8229600" cy="1143000"/>
          </a:xfrm>
        </p:spPr>
        <p:txBody>
          <a:bodyPr/>
          <a:lstStyle/>
          <a:p>
            <a:r>
              <a:rPr lang="ja-JP" altLang="en-US"/>
              <a:t>マスタ タイトルの書式設定</a:t>
            </a:r>
          </a:p>
        </p:txBody>
      </p:sp>
      <p:sp>
        <p:nvSpPr>
          <p:cNvPr id="3" name="表プレースホルダ 2"/>
          <p:cNvSpPr>
            <a:spLocks noGrp="1"/>
          </p:cNvSpPr>
          <p:nvPr>
            <p:ph type="tbl" idx="1"/>
          </p:nvPr>
        </p:nvSpPr>
        <p:spPr>
          <a:xfrm>
            <a:off x="457245" y="1600206"/>
            <a:ext cx="8229600" cy="4525963"/>
          </a:xfrm>
        </p:spPr>
        <p:txBody>
          <a:bodyPr/>
          <a:lstStyle/>
          <a:p>
            <a:pPr lvl="0"/>
            <a:endParaRPr lang="ja-JP" altLang="en-US"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fld id="{86906B5E-BAF6-4F8A-A031-987B60328729}" type="datetime1">
              <a:rPr lang="ja-JP" altLang="en-US" smtClean="0"/>
              <a:pPr>
                <a:defRPr/>
              </a:pPr>
              <a:t>2018/10/17</a:t>
            </a:fld>
            <a:endParaRPr lang="en-US" altLang="ja-JP"/>
          </a:p>
        </p:txBody>
      </p:sp>
      <p:sp>
        <p:nvSpPr>
          <p:cNvPr id="5" name="Rectangle 5"/>
          <p:cNvSpPr>
            <a:spLocks noGrp="1" noChangeArrowheads="1"/>
          </p:cNvSpPr>
          <p:nvPr>
            <p:ph type="ftr" sz="quarter" idx="11"/>
          </p:nvPr>
        </p:nvSpPr>
        <p:spPr/>
        <p:txBody>
          <a:bodyPr/>
          <a:lstStyle>
            <a:lvl1pPr algn="l" fontAlgn="auto">
              <a:spcBef>
                <a:spcPts val="0"/>
              </a:spcBef>
              <a:spcAft>
                <a:spcPts val="0"/>
              </a:spcAft>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AD8615F8-6A00-4A3E-88A8-83E30B5B3B52}" type="slidenum">
              <a:rPr lang="en-US" altLang="ja-JP"/>
              <a:pPr>
                <a:defRPr/>
              </a:pPr>
              <a:t>‹#›</a:t>
            </a:fld>
            <a:endParaRPr lang="en-US" altLang="ja-JP"/>
          </a:p>
        </p:txBody>
      </p:sp>
    </p:spTree>
    <p:extLst>
      <p:ext uri="{BB962C8B-B14F-4D97-AF65-F5344CB8AC3E}">
        <p14:creationId xmlns:p14="http://schemas.microsoft.com/office/powerpoint/2010/main" val="298404516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9" y="2130503"/>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9" y="3886200"/>
            <a:ext cx="6400800" cy="1752600"/>
          </a:xfrm>
        </p:spPr>
        <p:txBody>
          <a:bodyPr/>
          <a:lstStyle>
            <a:lvl1pPr marL="0" indent="0" algn="ctr">
              <a:buNone/>
              <a:defRPr>
                <a:solidFill>
                  <a:schemeClr val="tx1">
                    <a:tint val="75000"/>
                  </a:schemeClr>
                </a:solidFill>
              </a:defRPr>
            </a:lvl1pPr>
            <a:lvl2pPr marL="411754" indent="0" algn="ctr">
              <a:buNone/>
              <a:defRPr>
                <a:solidFill>
                  <a:schemeClr val="tx1">
                    <a:tint val="75000"/>
                  </a:schemeClr>
                </a:solidFill>
              </a:defRPr>
            </a:lvl2pPr>
            <a:lvl3pPr marL="823509" indent="0" algn="ctr">
              <a:buNone/>
              <a:defRPr>
                <a:solidFill>
                  <a:schemeClr val="tx1">
                    <a:tint val="75000"/>
                  </a:schemeClr>
                </a:solidFill>
              </a:defRPr>
            </a:lvl3pPr>
            <a:lvl4pPr marL="1235263" indent="0" algn="ctr">
              <a:buNone/>
              <a:defRPr>
                <a:solidFill>
                  <a:schemeClr val="tx1">
                    <a:tint val="75000"/>
                  </a:schemeClr>
                </a:solidFill>
              </a:defRPr>
            </a:lvl4pPr>
            <a:lvl5pPr marL="1647017" indent="0" algn="ctr">
              <a:buNone/>
              <a:defRPr>
                <a:solidFill>
                  <a:schemeClr val="tx1">
                    <a:tint val="75000"/>
                  </a:schemeClr>
                </a:solidFill>
              </a:defRPr>
            </a:lvl5pPr>
            <a:lvl6pPr marL="2058772" indent="0" algn="ctr">
              <a:buNone/>
              <a:defRPr>
                <a:solidFill>
                  <a:schemeClr val="tx1">
                    <a:tint val="75000"/>
                  </a:schemeClr>
                </a:solidFill>
              </a:defRPr>
            </a:lvl6pPr>
            <a:lvl7pPr marL="2470526" indent="0" algn="ctr">
              <a:buNone/>
              <a:defRPr>
                <a:solidFill>
                  <a:schemeClr val="tx1">
                    <a:tint val="75000"/>
                  </a:schemeClr>
                </a:solidFill>
              </a:defRPr>
            </a:lvl7pPr>
            <a:lvl8pPr marL="2882280" indent="0" algn="ctr">
              <a:buNone/>
              <a:defRPr>
                <a:solidFill>
                  <a:schemeClr val="tx1">
                    <a:tint val="75000"/>
                  </a:schemeClr>
                </a:solidFill>
              </a:defRPr>
            </a:lvl8pPr>
            <a:lvl9pPr marL="3294035"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90D4D8FC-8C0D-4A2E-A673-AA4E933F0AB2}"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452623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41EE0EF2-04B6-407E-8077-F849528A03C7}"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755744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78"/>
            <a:ext cx="7772400" cy="1362075"/>
          </a:xfrm>
        </p:spPr>
        <p:txBody>
          <a:bodyPr anchor="t"/>
          <a:lstStyle>
            <a:lvl1pPr algn="l">
              <a:defRPr sz="3602"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1801">
                <a:solidFill>
                  <a:schemeClr val="tx1">
                    <a:tint val="75000"/>
                  </a:schemeClr>
                </a:solidFill>
              </a:defRPr>
            </a:lvl1pPr>
            <a:lvl2pPr marL="411754" indent="0">
              <a:buNone/>
              <a:defRPr sz="1621">
                <a:solidFill>
                  <a:schemeClr val="tx1">
                    <a:tint val="75000"/>
                  </a:schemeClr>
                </a:solidFill>
              </a:defRPr>
            </a:lvl2pPr>
            <a:lvl3pPr marL="823509" indent="0">
              <a:buNone/>
              <a:defRPr sz="1441">
                <a:solidFill>
                  <a:schemeClr val="tx1">
                    <a:tint val="75000"/>
                  </a:schemeClr>
                </a:solidFill>
              </a:defRPr>
            </a:lvl3pPr>
            <a:lvl4pPr marL="1235263" indent="0">
              <a:buNone/>
              <a:defRPr sz="1261">
                <a:solidFill>
                  <a:schemeClr val="tx1">
                    <a:tint val="75000"/>
                  </a:schemeClr>
                </a:solidFill>
              </a:defRPr>
            </a:lvl4pPr>
            <a:lvl5pPr marL="1647017" indent="0">
              <a:buNone/>
              <a:defRPr sz="1261">
                <a:solidFill>
                  <a:schemeClr val="tx1">
                    <a:tint val="75000"/>
                  </a:schemeClr>
                </a:solidFill>
              </a:defRPr>
            </a:lvl5pPr>
            <a:lvl6pPr marL="2058772" indent="0">
              <a:buNone/>
              <a:defRPr sz="1261">
                <a:solidFill>
                  <a:schemeClr val="tx1">
                    <a:tint val="75000"/>
                  </a:schemeClr>
                </a:solidFill>
              </a:defRPr>
            </a:lvl6pPr>
            <a:lvl7pPr marL="2470526" indent="0">
              <a:buNone/>
              <a:defRPr sz="1261">
                <a:solidFill>
                  <a:schemeClr val="tx1">
                    <a:tint val="75000"/>
                  </a:schemeClr>
                </a:solidFill>
              </a:defRPr>
            </a:lvl7pPr>
            <a:lvl8pPr marL="2882280" indent="0">
              <a:buNone/>
              <a:defRPr sz="1261">
                <a:solidFill>
                  <a:schemeClr val="tx1">
                    <a:tint val="75000"/>
                  </a:schemeClr>
                </a:solidFill>
              </a:defRPr>
            </a:lvl8pPr>
            <a:lvl9pPr marL="3294035" indent="0">
              <a:buNone/>
              <a:defRPr sz="1261">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B83CAD3D-D7AA-49F3-9873-EF8FB69A9A0B}"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045710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10"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7"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030D1454-EA80-49DD-8E8E-9EAEE12854FE}"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63144558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3" y="1535113"/>
            <a:ext cx="4040188"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3" y="2174875"/>
            <a:ext cx="4040188"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9" y="1535113"/>
            <a:ext cx="4041775"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9" y="2174875"/>
            <a:ext cx="4041775"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A8693AEE-7D96-459F-8163-FF94D9F72161}"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0563725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54BBACDC-9920-4E58-8932-EA5E4DC746F2}"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9197099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6C535FD0-8853-40E0-8C14-D16461CEAB69}" type="datetime1">
              <a:rPr lang="ja-JP" altLang="en-US" smtClean="0"/>
              <a:t>2018/10/17</a:t>
            </a:fld>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3265492B-7D35-4930-ABC9-54C18A416C92}" type="slidenum">
              <a:rPr lang="en-US" altLang="ja-JP"/>
              <a:pPr>
                <a:defRPr/>
              </a:pPr>
              <a:t>‹#›</a:t>
            </a:fld>
            <a:endParaRPr lang="en-US" altLang="ja-JP"/>
          </a:p>
        </p:txBody>
      </p:sp>
    </p:spTree>
    <p:extLst>
      <p:ext uri="{BB962C8B-B14F-4D97-AF65-F5344CB8AC3E}">
        <p14:creationId xmlns:p14="http://schemas.microsoft.com/office/powerpoint/2010/main" val="338326810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E2669D0D-C87B-4D44-BC01-DDA1619EDBAD}"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8781555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12" y="273050"/>
            <a:ext cx="3008313" cy="1162050"/>
          </a:xfrm>
        </p:spPr>
        <p:txBody>
          <a:bodyPr anchor="b"/>
          <a:lstStyle>
            <a:lvl1pPr algn="l">
              <a:defRPr sz="1801"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4" y="273108"/>
            <a:ext cx="5111750" cy="5853113"/>
          </a:xfrm>
        </p:spPr>
        <p:txBody>
          <a:bodyPr/>
          <a:lstStyle>
            <a:lvl1pPr>
              <a:defRPr sz="2882"/>
            </a:lvl1pPr>
            <a:lvl2pPr>
              <a:defRPr sz="2522"/>
            </a:lvl2pPr>
            <a:lvl3pPr>
              <a:defRPr sz="2161"/>
            </a:lvl3pPr>
            <a:lvl4pPr>
              <a:defRPr sz="1801"/>
            </a:lvl4pPr>
            <a:lvl5pPr>
              <a:defRPr sz="1801"/>
            </a:lvl5pPr>
            <a:lvl6pPr>
              <a:defRPr sz="1801"/>
            </a:lvl6pPr>
            <a:lvl7pPr>
              <a:defRPr sz="1801"/>
            </a:lvl7pPr>
            <a:lvl8pPr>
              <a:defRPr sz="1801"/>
            </a:lvl8pPr>
            <a:lvl9pPr>
              <a:defRPr sz="180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12" y="1435103"/>
            <a:ext cx="3008313" cy="4691063"/>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DC62C4D-9202-4FB9-A5F3-1161B7D2A50D}"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12022707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1801"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2882"/>
            </a:lvl1pPr>
            <a:lvl2pPr marL="411754" indent="0">
              <a:buNone/>
              <a:defRPr sz="2522"/>
            </a:lvl2pPr>
            <a:lvl3pPr marL="823509" indent="0">
              <a:buNone/>
              <a:defRPr sz="2161"/>
            </a:lvl3pPr>
            <a:lvl4pPr marL="1235263" indent="0">
              <a:buNone/>
              <a:defRPr sz="1801"/>
            </a:lvl4pPr>
            <a:lvl5pPr marL="1647017" indent="0">
              <a:buNone/>
              <a:defRPr sz="1801"/>
            </a:lvl5pPr>
            <a:lvl6pPr marL="2058772" indent="0">
              <a:buNone/>
              <a:defRPr sz="1801"/>
            </a:lvl6pPr>
            <a:lvl7pPr marL="2470526" indent="0">
              <a:buNone/>
              <a:defRPr sz="1801"/>
            </a:lvl7pPr>
            <a:lvl8pPr marL="2882280" indent="0">
              <a:buNone/>
              <a:defRPr sz="1801"/>
            </a:lvl8pPr>
            <a:lvl9pPr marL="3294035" indent="0">
              <a:buNone/>
              <a:defRPr sz="1801"/>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6B9B19D-4BB6-439B-9E63-5596B368AD28}"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3076248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49692EB3-8D5E-477B-98C2-E519F0B394CC}"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08422473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94"/>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3" y="274694"/>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0D2A0B1-3C4D-408E-A4E8-ED21E7F0AAFC}"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7947166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57209" y="274699"/>
            <a:ext cx="8229600" cy="5851525"/>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fld id="{86C1891F-82ED-4837-A75A-4B4A7B54561E}" type="datetime1">
              <a:rPr lang="ja-JP" altLang="en-US" sz="1261" smtClean="0">
                <a:solidFill>
                  <a:srgbClr val="000000"/>
                </a:solidFill>
              </a:rPr>
              <a:t>2018/10/17</a:t>
            </a:fld>
            <a:endParaRPr lang="en-US" altLang="ja-JP" sz="1261">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sz="1261">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FCA22F6-C07F-4B54-9729-47BB8F19144A}" type="slidenum">
              <a:rPr lang="en-US" altLang="ja-JP" sz="1261">
                <a:solidFill>
                  <a:srgbClr val="000000"/>
                </a:solidFill>
              </a:rPr>
              <a:pPr>
                <a:defRPr/>
              </a:pPr>
              <a:t>‹#›</a:t>
            </a:fld>
            <a:endParaRPr lang="en-US" altLang="ja-JP" sz="1261">
              <a:solidFill>
                <a:srgbClr val="000000"/>
              </a:solidFill>
            </a:endParaRPr>
          </a:p>
        </p:txBody>
      </p:sp>
    </p:spTree>
    <p:extLst>
      <p:ext uri="{BB962C8B-B14F-4D97-AF65-F5344CB8AC3E}">
        <p14:creationId xmlns:p14="http://schemas.microsoft.com/office/powerpoint/2010/main" val="429370337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bl">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9" y="274638"/>
            <a:ext cx="8229600" cy="1143000"/>
          </a:xfrm>
        </p:spPr>
        <p:txBody>
          <a:bodyPr/>
          <a:lstStyle/>
          <a:p>
            <a:r>
              <a:rPr lang="ja-JP" altLang="en-US"/>
              <a:t>マスタ タイトルの書式設定</a:t>
            </a:r>
          </a:p>
        </p:txBody>
      </p:sp>
      <p:sp>
        <p:nvSpPr>
          <p:cNvPr id="3" name="表プレースホルダ 2"/>
          <p:cNvSpPr>
            <a:spLocks noGrp="1"/>
          </p:cNvSpPr>
          <p:nvPr>
            <p:ph type="tbl" idx="1"/>
          </p:nvPr>
        </p:nvSpPr>
        <p:spPr>
          <a:xfrm>
            <a:off x="457209" y="1600206"/>
            <a:ext cx="8229600" cy="4525963"/>
          </a:xfrm>
        </p:spPr>
        <p:txBody>
          <a:bodyPr/>
          <a:lstStyle/>
          <a:p>
            <a:endParaRPr lang="ja-JP" altLang="en-US"/>
          </a:p>
        </p:txBody>
      </p:sp>
      <p:sp>
        <p:nvSpPr>
          <p:cNvPr id="4" name="日付プレースホルダ 3"/>
          <p:cNvSpPr>
            <a:spLocks noGrp="1"/>
          </p:cNvSpPr>
          <p:nvPr>
            <p:ph type="dt" sz="half" idx="10"/>
          </p:nvPr>
        </p:nvSpPr>
        <p:spPr>
          <a:xfrm>
            <a:off x="457209" y="6245225"/>
            <a:ext cx="2133600" cy="476250"/>
          </a:xfrm>
        </p:spPr>
        <p:txBody>
          <a:bodyPr/>
          <a:lstStyle>
            <a:lvl1pPr>
              <a:defRPr/>
            </a:lvl1pPr>
          </a:lstStyle>
          <a:p>
            <a:fld id="{02839D2E-7CDA-4220-9166-2EBF2E0D8CDE}" type="datetime1">
              <a:rPr lang="ja-JP" altLang="en-US" smtClean="0">
                <a:solidFill>
                  <a:prstClr val="black">
                    <a:tint val="75000"/>
                  </a:prstClr>
                </a:solidFill>
              </a:rPr>
              <a:t>2018/10/17</a:t>
            </a:fld>
            <a:endParaRPr lang="en-US" altLang="ja-JP">
              <a:solidFill>
                <a:prstClr val="black">
                  <a:tint val="75000"/>
                </a:prstClr>
              </a:solidFill>
            </a:endParaRPr>
          </a:p>
        </p:txBody>
      </p:sp>
      <p:sp>
        <p:nvSpPr>
          <p:cNvPr id="5" name="フッター プレースホルダ 4"/>
          <p:cNvSpPr>
            <a:spLocks noGrp="1"/>
          </p:cNvSpPr>
          <p:nvPr>
            <p:ph type="ftr" sz="quarter" idx="11"/>
          </p:nvPr>
        </p:nvSpPr>
        <p:spPr>
          <a:xfrm>
            <a:off x="3124209" y="6245225"/>
            <a:ext cx="2895600" cy="476250"/>
          </a:xfrm>
        </p:spPr>
        <p:txBody>
          <a:bodyPr/>
          <a:lstStyle>
            <a:lvl1pPr>
              <a:defRPr/>
            </a:lvl1pPr>
          </a:lstStyle>
          <a:p>
            <a:endParaRPr lang="en-US" altLang="ja-JP">
              <a:solidFill>
                <a:prstClr val="black">
                  <a:tint val="75000"/>
                </a:prstClr>
              </a:solidFill>
            </a:endParaRPr>
          </a:p>
        </p:txBody>
      </p:sp>
      <p:sp>
        <p:nvSpPr>
          <p:cNvPr id="6" name="スライド番号プレースホルダ 5"/>
          <p:cNvSpPr>
            <a:spLocks noGrp="1"/>
          </p:cNvSpPr>
          <p:nvPr>
            <p:ph type="sldNum" sz="quarter" idx="12"/>
          </p:nvPr>
        </p:nvSpPr>
        <p:spPr>
          <a:xfrm>
            <a:off x="6553209" y="6245225"/>
            <a:ext cx="2133600" cy="476250"/>
          </a:xfrm>
        </p:spPr>
        <p:txBody>
          <a:bodyPr/>
          <a:lstStyle>
            <a:lvl1pPr>
              <a:defRPr/>
            </a:lvl1pPr>
          </a:lstStyle>
          <a:p>
            <a:fld id="{13346CA7-644A-4E84-910E-3B2F0368280A}" type="slidenum">
              <a:rPr lang="en-US" altLang="ja-JP">
                <a:solidFill>
                  <a:prstClr val="black">
                    <a:tint val="75000"/>
                  </a:prstClr>
                </a:solidFill>
              </a:rPr>
              <a:pPr/>
              <a:t>‹#›</a:t>
            </a:fld>
            <a:endParaRPr lang="en-US" altLang="ja-JP">
              <a:solidFill>
                <a:prstClr val="black">
                  <a:tint val="75000"/>
                </a:prstClr>
              </a:solidFill>
            </a:endParaRPr>
          </a:p>
        </p:txBody>
      </p:sp>
    </p:spTree>
    <p:extLst>
      <p:ext uri="{BB962C8B-B14F-4D97-AF65-F5344CB8AC3E}">
        <p14:creationId xmlns:p14="http://schemas.microsoft.com/office/powerpoint/2010/main" val="29036952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9" y="2130688"/>
            <a:ext cx="77724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371609" y="3886200"/>
            <a:ext cx="6400800" cy="1752600"/>
          </a:xfrm>
        </p:spPr>
        <p:txBody>
          <a:bodyPr/>
          <a:lstStyle>
            <a:lvl1pPr marL="0" indent="0" algn="ctr">
              <a:buNone/>
              <a:defRPr/>
            </a:lvl1pPr>
            <a:lvl2pPr marL="411707" indent="0" algn="ctr">
              <a:buNone/>
              <a:defRPr/>
            </a:lvl2pPr>
            <a:lvl3pPr marL="823412" indent="0" algn="ctr">
              <a:buNone/>
              <a:defRPr/>
            </a:lvl3pPr>
            <a:lvl4pPr marL="1235119" indent="0" algn="ctr">
              <a:buNone/>
              <a:defRPr/>
            </a:lvl4pPr>
            <a:lvl5pPr marL="1646825" indent="0" algn="ctr">
              <a:buNone/>
              <a:defRPr/>
            </a:lvl5pPr>
            <a:lvl6pPr marL="2058531" indent="0" algn="ctr">
              <a:buNone/>
              <a:defRPr/>
            </a:lvl6pPr>
            <a:lvl7pPr marL="2470237" indent="0" algn="ctr">
              <a:buNone/>
              <a:defRPr/>
            </a:lvl7pPr>
            <a:lvl8pPr marL="2881943" indent="0" algn="ctr">
              <a:buNone/>
              <a:defRPr/>
            </a:lvl8pPr>
            <a:lvl9pPr marL="329365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fld id="{E5D6B693-6E8F-4FEB-B748-67342B2D0387}"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0383E8-C7BB-4AD7-9E52-D64A9EDED09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7301476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0D62A8E0-CA20-4BD7-8FA9-A5EAF0134932}"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A1C1E8-9361-4557-9EFC-000E05CD7A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5723528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163"/>
            <a:ext cx="7772400" cy="1362075"/>
          </a:xfrm>
        </p:spPr>
        <p:txBody>
          <a:bodyPr anchor="t"/>
          <a:lstStyle>
            <a:lvl1pPr algn="l">
              <a:defRPr sz="3602"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22"/>
            <a:ext cx="7772400" cy="1500187"/>
          </a:xfrm>
        </p:spPr>
        <p:txBody>
          <a:bodyPr anchor="b"/>
          <a:lstStyle>
            <a:lvl1pPr marL="0" indent="0">
              <a:buNone/>
              <a:defRPr sz="1801"/>
            </a:lvl1pPr>
            <a:lvl2pPr marL="411707" indent="0">
              <a:buNone/>
              <a:defRPr sz="1621"/>
            </a:lvl2pPr>
            <a:lvl3pPr marL="823412" indent="0">
              <a:buNone/>
              <a:defRPr sz="1441"/>
            </a:lvl3pPr>
            <a:lvl4pPr marL="1235119" indent="0">
              <a:buNone/>
              <a:defRPr sz="1261"/>
            </a:lvl4pPr>
            <a:lvl5pPr marL="1646825" indent="0">
              <a:buNone/>
              <a:defRPr sz="1261"/>
            </a:lvl5pPr>
            <a:lvl6pPr marL="2058531" indent="0">
              <a:buNone/>
              <a:defRPr sz="1261"/>
            </a:lvl6pPr>
            <a:lvl7pPr marL="2470237" indent="0">
              <a:buNone/>
              <a:defRPr sz="1261"/>
            </a:lvl7pPr>
            <a:lvl8pPr marL="2881943" indent="0">
              <a:buNone/>
              <a:defRPr sz="1261"/>
            </a:lvl8pPr>
            <a:lvl9pPr marL="3293650" indent="0">
              <a:buNone/>
              <a:defRPr sz="1261"/>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fld id="{056F8570-6CE1-4F25-A644-73081FD339BD}"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11B4C6-247B-40A4-A1BD-C17C64AF5EC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066763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6"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51" y="2731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6"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659015E3-76BB-47E6-8DC0-9533089D0C89}" type="datetime1">
              <a:rPr lang="ja-JP" altLang="en-US" smtClean="0"/>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16A10D63-702D-456B-832B-821E39C58513}" type="slidenum">
              <a:rPr lang="en-US" altLang="ja-JP"/>
              <a:pPr>
                <a:defRPr/>
              </a:pPr>
              <a:t>‹#›</a:t>
            </a:fld>
            <a:endParaRPr lang="en-US" altLang="ja-JP"/>
          </a:p>
        </p:txBody>
      </p:sp>
    </p:spTree>
    <p:extLst>
      <p:ext uri="{BB962C8B-B14F-4D97-AF65-F5344CB8AC3E}">
        <p14:creationId xmlns:p14="http://schemas.microsoft.com/office/powerpoint/2010/main" val="148367613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57200"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48207"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fld id="{DC51BC51-42FD-404F-8F2F-15E05ABDC8BC}" type="datetime1">
              <a:rPr lang="ja-JP" altLang="en-US" smtClean="0">
                <a:solidFill>
                  <a:srgbClr val="000000"/>
                </a:solidFill>
              </a:r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5DE2203-D913-4B97-822F-683F108E3F7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0893178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329" y="1535113"/>
            <a:ext cx="4040189" cy="639762"/>
          </a:xfrm>
        </p:spPr>
        <p:txBody>
          <a:bodyPr anchor="b"/>
          <a:lstStyle>
            <a:lvl1pPr marL="0" indent="0">
              <a:buNone/>
              <a:defRPr sz="2161" b="1"/>
            </a:lvl1pPr>
            <a:lvl2pPr marL="411707" indent="0">
              <a:buNone/>
              <a:defRPr sz="1801" b="1"/>
            </a:lvl2pPr>
            <a:lvl3pPr marL="823412" indent="0">
              <a:buNone/>
              <a:defRPr sz="1621" b="1"/>
            </a:lvl3pPr>
            <a:lvl4pPr marL="1235119" indent="0">
              <a:buNone/>
              <a:defRPr sz="1441" b="1"/>
            </a:lvl4pPr>
            <a:lvl5pPr marL="1646825" indent="0">
              <a:buNone/>
              <a:defRPr sz="1441" b="1"/>
            </a:lvl5pPr>
            <a:lvl6pPr marL="2058531" indent="0">
              <a:buNone/>
              <a:defRPr sz="1441" b="1"/>
            </a:lvl6pPr>
            <a:lvl7pPr marL="2470237" indent="0">
              <a:buNone/>
              <a:defRPr sz="1441" b="1"/>
            </a:lvl7pPr>
            <a:lvl8pPr marL="2881943" indent="0">
              <a:buNone/>
              <a:defRPr sz="1441" b="1"/>
            </a:lvl8pPr>
            <a:lvl9pPr marL="3293650" indent="0">
              <a:buNone/>
              <a:defRPr sz="1441"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329" y="2174875"/>
            <a:ext cx="4040189"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6" y="1535113"/>
            <a:ext cx="4041775" cy="639762"/>
          </a:xfrm>
        </p:spPr>
        <p:txBody>
          <a:bodyPr anchor="b"/>
          <a:lstStyle>
            <a:lvl1pPr marL="0" indent="0">
              <a:buNone/>
              <a:defRPr sz="2161" b="1"/>
            </a:lvl1pPr>
            <a:lvl2pPr marL="411707" indent="0">
              <a:buNone/>
              <a:defRPr sz="1801" b="1"/>
            </a:lvl2pPr>
            <a:lvl3pPr marL="823412" indent="0">
              <a:buNone/>
              <a:defRPr sz="1621" b="1"/>
            </a:lvl3pPr>
            <a:lvl4pPr marL="1235119" indent="0">
              <a:buNone/>
              <a:defRPr sz="1441" b="1"/>
            </a:lvl4pPr>
            <a:lvl5pPr marL="1646825" indent="0">
              <a:buNone/>
              <a:defRPr sz="1441" b="1"/>
            </a:lvl5pPr>
            <a:lvl6pPr marL="2058531" indent="0">
              <a:buNone/>
              <a:defRPr sz="1441" b="1"/>
            </a:lvl6pPr>
            <a:lvl7pPr marL="2470237" indent="0">
              <a:buNone/>
              <a:defRPr sz="1441" b="1"/>
            </a:lvl7pPr>
            <a:lvl8pPr marL="2881943" indent="0">
              <a:buNone/>
              <a:defRPr sz="1441" b="1"/>
            </a:lvl8pPr>
            <a:lvl9pPr marL="3293650" indent="0">
              <a:buNone/>
              <a:defRPr sz="1441"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6" y="2174875"/>
            <a:ext cx="4041775"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fld id="{5D9B375E-3901-46AA-89B9-AD2931203783}" type="datetime1">
              <a:rPr lang="ja-JP" altLang="en-US" smtClean="0">
                <a:solidFill>
                  <a:srgbClr val="000000"/>
                </a:solidFill>
              </a:rPr>
              <a:t>2018/10/17</a:t>
            </a:fld>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CA86D85-8398-47F1-953D-4FC0F0C62A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5298822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fld id="{257E36E8-E137-41DD-8FCE-2EB098A9259E}" type="datetime1">
              <a:rPr lang="ja-JP" altLang="en-US" smtClean="0">
                <a:solidFill>
                  <a:srgbClr val="000000"/>
                </a:solidFill>
              </a:rPr>
              <a:t>2018/10/17</a:t>
            </a:fld>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329B7E6-8142-4C2C-8486-ACA79D5FD0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1031620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EE5BF72F-A268-4626-A6AB-BE5B334D3CF4}" type="datetime1">
              <a:rPr lang="ja-JP" altLang="en-US" smtClean="0">
                <a:solidFill>
                  <a:srgbClr val="000000"/>
                </a:solidFill>
              </a:rPr>
              <a:t>2018/10/17</a:t>
            </a:fld>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28E30FF-6DFA-4E32-896A-0181B2B83A3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905545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90" y="273051"/>
            <a:ext cx="3008313" cy="1162050"/>
          </a:xfrm>
        </p:spPr>
        <p:txBody>
          <a:bodyPr anchor="b"/>
          <a:lstStyle>
            <a:lvl1pPr algn="l">
              <a:defRPr sz="1801" b="1"/>
            </a:lvl1pPr>
          </a:lstStyle>
          <a:p>
            <a:r>
              <a:rPr lang="ja-JP" altLang="en-US"/>
              <a:t>マスタ タイトルの書式設定</a:t>
            </a:r>
          </a:p>
        </p:txBody>
      </p:sp>
      <p:sp>
        <p:nvSpPr>
          <p:cNvPr id="3" name="コンテンツ プレースホルダ 2"/>
          <p:cNvSpPr>
            <a:spLocks noGrp="1"/>
          </p:cNvSpPr>
          <p:nvPr>
            <p:ph idx="1"/>
          </p:nvPr>
        </p:nvSpPr>
        <p:spPr>
          <a:xfrm>
            <a:off x="3575055" y="273231"/>
            <a:ext cx="5111750" cy="5853113"/>
          </a:xfrm>
        </p:spPr>
        <p:txBody>
          <a:bodyPr/>
          <a:lstStyle>
            <a:lvl1pPr>
              <a:defRPr sz="2882"/>
            </a:lvl1pPr>
            <a:lvl2pPr>
              <a:defRPr sz="2522"/>
            </a:lvl2pPr>
            <a:lvl3pPr>
              <a:defRPr sz="2161"/>
            </a:lvl3pPr>
            <a:lvl4pPr>
              <a:defRPr sz="1801"/>
            </a:lvl4pPr>
            <a:lvl5pPr>
              <a:defRPr sz="1801"/>
            </a:lvl5pPr>
            <a:lvl6pPr>
              <a:defRPr sz="1801"/>
            </a:lvl6pPr>
            <a:lvl7pPr>
              <a:defRPr sz="1801"/>
            </a:lvl7pPr>
            <a:lvl8pPr>
              <a:defRPr sz="1801"/>
            </a:lvl8pPr>
            <a:lvl9pPr>
              <a:defRPr sz="1801"/>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90" y="1435103"/>
            <a:ext cx="3008313" cy="4691063"/>
          </a:xfrm>
        </p:spPr>
        <p:txBody>
          <a:bodyPr/>
          <a:lstStyle>
            <a:lvl1pPr marL="0" indent="0">
              <a:buNone/>
              <a:defRPr sz="1261"/>
            </a:lvl1pPr>
            <a:lvl2pPr marL="411707" indent="0">
              <a:buNone/>
              <a:defRPr sz="1081"/>
            </a:lvl2pPr>
            <a:lvl3pPr marL="823412" indent="0">
              <a:buNone/>
              <a:defRPr sz="901"/>
            </a:lvl3pPr>
            <a:lvl4pPr marL="1235119" indent="0">
              <a:buNone/>
              <a:defRPr sz="811"/>
            </a:lvl4pPr>
            <a:lvl5pPr marL="1646825" indent="0">
              <a:buNone/>
              <a:defRPr sz="811"/>
            </a:lvl5pPr>
            <a:lvl6pPr marL="2058531" indent="0">
              <a:buNone/>
              <a:defRPr sz="811"/>
            </a:lvl6pPr>
            <a:lvl7pPr marL="2470237" indent="0">
              <a:buNone/>
              <a:defRPr sz="811"/>
            </a:lvl7pPr>
            <a:lvl8pPr marL="2881943" indent="0">
              <a:buNone/>
              <a:defRPr sz="811"/>
            </a:lvl8pPr>
            <a:lvl9pPr marL="3293650" indent="0">
              <a:buNone/>
              <a:defRPr sz="811"/>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3D63B450-6E67-4028-BC05-D118D0E515E5}" type="datetime1">
              <a:rPr lang="ja-JP" altLang="en-US" smtClean="0">
                <a:solidFill>
                  <a:srgbClr val="000000"/>
                </a:solidFill>
              </a:r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8773D8-F53B-4DF4-909F-7F3FCD327EB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3806705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90" y="4800600"/>
            <a:ext cx="5486400" cy="566738"/>
          </a:xfrm>
        </p:spPr>
        <p:txBody>
          <a:bodyPr anchor="b"/>
          <a:lstStyle>
            <a:lvl1pPr algn="l">
              <a:defRPr sz="1801" b="1"/>
            </a:lvl1pPr>
          </a:lstStyle>
          <a:p>
            <a:r>
              <a:rPr lang="ja-JP" altLang="en-US"/>
              <a:t>マスタ タイトルの書式設定</a:t>
            </a:r>
          </a:p>
        </p:txBody>
      </p:sp>
      <p:sp>
        <p:nvSpPr>
          <p:cNvPr id="3" name="図プレースホルダ 2"/>
          <p:cNvSpPr>
            <a:spLocks noGrp="1"/>
          </p:cNvSpPr>
          <p:nvPr>
            <p:ph type="pic" idx="1"/>
          </p:nvPr>
        </p:nvSpPr>
        <p:spPr>
          <a:xfrm>
            <a:off x="1792290" y="612775"/>
            <a:ext cx="5486400" cy="4114800"/>
          </a:xfrm>
        </p:spPr>
        <p:txBody>
          <a:bodyPr/>
          <a:lstStyle>
            <a:lvl1pPr marL="0" indent="0">
              <a:buNone/>
              <a:defRPr sz="2882"/>
            </a:lvl1pPr>
            <a:lvl2pPr marL="411707" indent="0">
              <a:buNone/>
              <a:defRPr sz="2522"/>
            </a:lvl2pPr>
            <a:lvl3pPr marL="823412" indent="0">
              <a:buNone/>
              <a:defRPr sz="2161"/>
            </a:lvl3pPr>
            <a:lvl4pPr marL="1235119" indent="0">
              <a:buNone/>
              <a:defRPr sz="1801"/>
            </a:lvl4pPr>
            <a:lvl5pPr marL="1646825" indent="0">
              <a:buNone/>
              <a:defRPr sz="1801"/>
            </a:lvl5pPr>
            <a:lvl6pPr marL="2058531" indent="0">
              <a:buNone/>
              <a:defRPr sz="1801"/>
            </a:lvl6pPr>
            <a:lvl7pPr marL="2470237" indent="0">
              <a:buNone/>
              <a:defRPr sz="1801"/>
            </a:lvl7pPr>
            <a:lvl8pPr marL="2881943" indent="0">
              <a:buNone/>
              <a:defRPr sz="1801"/>
            </a:lvl8pPr>
            <a:lvl9pPr marL="3293650" indent="0">
              <a:buNone/>
              <a:defRPr sz="1801"/>
            </a:lvl9pPr>
          </a:lstStyle>
          <a:p>
            <a:pPr lvl="0"/>
            <a:endParaRPr lang="ja-JP" altLang="en-US" noProof="0"/>
          </a:p>
        </p:txBody>
      </p:sp>
      <p:sp>
        <p:nvSpPr>
          <p:cNvPr id="4" name="テキスト プレースホルダ 3"/>
          <p:cNvSpPr>
            <a:spLocks noGrp="1"/>
          </p:cNvSpPr>
          <p:nvPr>
            <p:ph type="body" sz="half" idx="2"/>
          </p:nvPr>
        </p:nvSpPr>
        <p:spPr>
          <a:xfrm>
            <a:off x="1792290" y="5367338"/>
            <a:ext cx="5486400" cy="804862"/>
          </a:xfrm>
        </p:spPr>
        <p:txBody>
          <a:bodyPr/>
          <a:lstStyle>
            <a:lvl1pPr marL="0" indent="0">
              <a:buNone/>
              <a:defRPr sz="1261"/>
            </a:lvl1pPr>
            <a:lvl2pPr marL="411707" indent="0">
              <a:buNone/>
              <a:defRPr sz="1081"/>
            </a:lvl2pPr>
            <a:lvl3pPr marL="823412" indent="0">
              <a:buNone/>
              <a:defRPr sz="901"/>
            </a:lvl3pPr>
            <a:lvl4pPr marL="1235119" indent="0">
              <a:buNone/>
              <a:defRPr sz="811"/>
            </a:lvl4pPr>
            <a:lvl5pPr marL="1646825" indent="0">
              <a:buNone/>
              <a:defRPr sz="811"/>
            </a:lvl5pPr>
            <a:lvl6pPr marL="2058531" indent="0">
              <a:buNone/>
              <a:defRPr sz="811"/>
            </a:lvl6pPr>
            <a:lvl7pPr marL="2470237" indent="0">
              <a:buNone/>
              <a:defRPr sz="811"/>
            </a:lvl7pPr>
            <a:lvl8pPr marL="2881943" indent="0">
              <a:buNone/>
              <a:defRPr sz="811"/>
            </a:lvl8pPr>
            <a:lvl9pPr marL="3293650" indent="0">
              <a:buNone/>
              <a:defRPr sz="811"/>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2316F58D-57D7-4CB6-8B78-AFCAD0866E7D}" type="datetime1">
              <a:rPr lang="ja-JP" altLang="en-US" smtClean="0">
                <a:solidFill>
                  <a:srgbClr val="000000"/>
                </a:solidFill>
              </a:rPr>
              <a:t>2018/10/17</a:t>
            </a:fld>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B62182-9D0F-4D1C-942A-64824596B5E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1279623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C6C5EA80-B761-4688-9F74-36A1B9FC9B5A}"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D7CF38C-9696-4760-B901-EB571A1537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7188313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10" y="274817"/>
            <a:ext cx="205740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57200" y="274817"/>
            <a:ext cx="601980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fld id="{A3001DC4-BB65-4853-95FD-0BEDE58CC07C}" type="datetime1">
              <a:rPr lang="ja-JP" altLang="en-US" smtClean="0">
                <a:solidFill>
                  <a:srgbClr val="000000"/>
                </a:solidFill>
              </a:rPr>
              <a:t>2018/10/17</a:t>
            </a:fld>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EC48A7-9EEE-40C8-9186-A6368B3A736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3935565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57209" y="274798"/>
            <a:ext cx="8229600" cy="5851525"/>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fld id="{56D5BBC2-A949-4525-994B-4975B0C3A5D1}" type="datetime1">
              <a:rPr lang="ja-JP" altLang="en-US" smtClean="0">
                <a:solidFill>
                  <a:srgbClr val="000000"/>
                </a:solidFill>
              </a:rPr>
              <a:t>2018/10/17</a:t>
            </a:fld>
            <a:endParaRPr lang="en-US" altLang="ja-JP"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EF26AD9-F2E0-42CE-87BF-5B197FA50823}"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69307409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1" y="2130444"/>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1" y="3886200"/>
            <a:ext cx="6400800" cy="1752600"/>
          </a:xfrm>
        </p:spPr>
        <p:txBody>
          <a:bodyPr/>
          <a:lstStyle>
            <a:lvl1pPr marL="0" indent="0" algn="ctr">
              <a:buNone/>
              <a:defRPr>
                <a:solidFill>
                  <a:schemeClr val="tx1">
                    <a:tint val="75000"/>
                  </a:schemeClr>
                </a:solidFill>
              </a:defRPr>
            </a:lvl1pPr>
            <a:lvl2pPr marL="411754" indent="0" algn="ctr">
              <a:buNone/>
              <a:defRPr>
                <a:solidFill>
                  <a:schemeClr val="tx1">
                    <a:tint val="75000"/>
                  </a:schemeClr>
                </a:solidFill>
              </a:defRPr>
            </a:lvl2pPr>
            <a:lvl3pPr marL="823509" indent="0" algn="ctr">
              <a:buNone/>
              <a:defRPr>
                <a:solidFill>
                  <a:schemeClr val="tx1">
                    <a:tint val="75000"/>
                  </a:schemeClr>
                </a:solidFill>
              </a:defRPr>
            </a:lvl3pPr>
            <a:lvl4pPr marL="1235263" indent="0" algn="ctr">
              <a:buNone/>
              <a:defRPr>
                <a:solidFill>
                  <a:schemeClr val="tx1">
                    <a:tint val="75000"/>
                  </a:schemeClr>
                </a:solidFill>
              </a:defRPr>
            </a:lvl4pPr>
            <a:lvl5pPr marL="1647017" indent="0" algn="ctr">
              <a:buNone/>
              <a:defRPr>
                <a:solidFill>
                  <a:schemeClr val="tx1">
                    <a:tint val="75000"/>
                  </a:schemeClr>
                </a:solidFill>
              </a:defRPr>
            </a:lvl5pPr>
            <a:lvl6pPr marL="2058772" indent="0" algn="ctr">
              <a:buNone/>
              <a:defRPr>
                <a:solidFill>
                  <a:schemeClr val="tx1">
                    <a:tint val="75000"/>
                  </a:schemeClr>
                </a:solidFill>
              </a:defRPr>
            </a:lvl6pPr>
            <a:lvl7pPr marL="2470526" indent="0" algn="ctr">
              <a:buNone/>
              <a:defRPr>
                <a:solidFill>
                  <a:schemeClr val="tx1">
                    <a:tint val="75000"/>
                  </a:schemeClr>
                </a:solidFill>
              </a:defRPr>
            </a:lvl7pPr>
            <a:lvl8pPr marL="2882280" indent="0" algn="ctr">
              <a:buNone/>
              <a:defRPr>
                <a:solidFill>
                  <a:schemeClr val="tx1">
                    <a:tint val="75000"/>
                  </a:schemeClr>
                </a:solidFill>
              </a:defRPr>
            </a:lvl8pPr>
            <a:lvl9pPr marL="3294035"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826271DA-5A30-4B6B-AFF0-B885B2D58B65}"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059746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403C4F84-0C3A-4144-834F-F98E78A44A8B}" type="datetime1">
              <a:rPr lang="ja-JP" altLang="en-US" smtClean="0"/>
              <a:t>2018/10/17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8510A88E-AB84-4BE0-917E-419AB1598371}" type="slidenum">
              <a:rPr lang="en-US" altLang="ja-JP"/>
              <a:pPr>
                <a:defRPr/>
              </a:pPr>
              <a:t>‹#›</a:t>
            </a:fld>
            <a:endParaRPr lang="en-US" altLang="ja-JP"/>
          </a:p>
        </p:txBody>
      </p:sp>
    </p:spTree>
    <p:extLst>
      <p:ext uri="{BB962C8B-B14F-4D97-AF65-F5344CB8AC3E}">
        <p14:creationId xmlns:p14="http://schemas.microsoft.com/office/powerpoint/2010/main" val="393865285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BB513C36-B627-4304-A2D3-305008F10108}"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1527551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19"/>
            <a:ext cx="7772400" cy="1362075"/>
          </a:xfrm>
        </p:spPr>
        <p:txBody>
          <a:bodyPr anchor="t"/>
          <a:lstStyle>
            <a:lvl1pPr algn="l">
              <a:defRPr sz="3602"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1801">
                <a:solidFill>
                  <a:schemeClr val="tx1">
                    <a:tint val="75000"/>
                  </a:schemeClr>
                </a:solidFill>
              </a:defRPr>
            </a:lvl1pPr>
            <a:lvl2pPr marL="411754" indent="0">
              <a:buNone/>
              <a:defRPr sz="1621">
                <a:solidFill>
                  <a:schemeClr val="tx1">
                    <a:tint val="75000"/>
                  </a:schemeClr>
                </a:solidFill>
              </a:defRPr>
            </a:lvl2pPr>
            <a:lvl3pPr marL="823509" indent="0">
              <a:buNone/>
              <a:defRPr sz="1441">
                <a:solidFill>
                  <a:schemeClr val="tx1">
                    <a:tint val="75000"/>
                  </a:schemeClr>
                </a:solidFill>
              </a:defRPr>
            </a:lvl3pPr>
            <a:lvl4pPr marL="1235263" indent="0">
              <a:buNone/>
              <a:defRPr sz="1261">
                <a:solidFill>
                  <a:schemeClr val="tx1">
                    <a:tint val="75000"/>
                  </a:schemeClr>
                </a:solidFill>
              </a:defRPr>
            </a:lvl4pPr>
            <a:lvl5pPr marL="1647017" indent="0">
              <a:buNone/>
              <a:defRPr sz="1261">
                <a:solidFill>
                  <a:schemeClr val="tx1">
                    <a:tint val="75000"/>
                  </a:schemeClr>
                </a:solidFill>
              </a:defRPr>
            </a:lvl5pPr>
            <a:lvl6pPr marL="2058772" indent="0">
              <a:buNone/>
              <a:defRPr sz="1261">
                <a:solidFill>
                  <a:schemeClr val="tx1">
                    <a:tint val="75000"/>
                  </a:schemeClr>
                </a:solidFill>
              </a:defRPr>
            </a:lvl6pPr>
            <a:lvl7pPr marL="2470526" indent="0">
              <a:buNone/>
              <a:defRPr sz="1261">
                <a:solidFill>
                  <a:schemeClr val="tx1">
                    <a:tint val="75000"/>
                  </a:schemeClr>
                </a:solidFill>
              </a:defRPr>
            </a:lvl7pPr>
            <a:lvl8pPr marL="2882280" indent="0">
              <a:buNone/>
              <a:defRPr sz="1261">
                <a:solidFill>
                  <a:schemeClr val="tx1">
                    <a:tint val="75000"/>
                  </a:schemeClr>
                </a:solidFill>
              </a:defRPr>
            </a:lvl8pPr>
            <a:lvl9pPr marL="3294035" indent="0">
              <a:buNone/>
              <a:defRPr sz="1261">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EDC1B32C-3AFB-44CE-9ADA-6BCA186C2206}"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89271620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1" y="1600206"/>
            <a:ext cx="4038600" cy="4525963"/>
          </a:xfrm>
        </p:spPr>
        <p:txBody>
          <a:bodyPr/>
          <a:lstStyle>
            <a:lvl1pPr>
              <a:defRPr sz="2522"/>
            </a:lvl1pPr>
            <a:lvl2pPr>
              <a:defRPr sz="2161"/>
            </a:lvl2pPr>
            <a:lvl3pPr>
              <a:defRPr sz="1801"/>
            </a:lvl3pPr>
            <a:lvl4pPr>
              <a:defRPr sz="1621"/>
            </a:lvl4pPr>
            <a:lvl5pPr>
              <a:defRPr sz="1621"/>
            </a:lvl5pPr>
            <a:lvl6pPr>
              <a:defRPr sz="1621"/>
            </a:lvl6pPr>
            <a:lvl7pPr>
              <a:defRPr sz="1621"/>
            </a:lvl7pPr>
            <a:lvl8pPr>
              <a:defRPr sz="1621"/>
            </a:lvl8pPr>
            <a:lvl9pPr>
              <a:defRPr sz="162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E017F0DB-472C-41F1-8DF7-1DEFEBA98034}"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07813405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30" y="1535113"/>
            <a:ext cx="4041776" cy="639762"/>
          </a:xfrm>
        </p:spPr>
        <p:txBody>
          <a:bodyPr anchor="b"/>
          <a:lstStyle>
            <a:lvl1pPr marL="0" indent="0">
              <a:buNone/>
              <a:defRPr sz="2161" b="1"/>
            </a:lvl1pPr>
            <a:lvl2pPr marL="411754" indent="0">
              <a:buNone/>
              <a:defRPr sz="1801" b="1"/>
            </a:lvl2pPr>
            <a:lvl3pPr marL="823509" indent="0">
              <a:buNone/>
              <a:defRPr sz="1621" b="1"/>
            </a:lvl3pPr>
            <a:lvl4pPr marL="1235263" indent="0">
              <a:buNone/>
              <a:defRPr sz="1441" b="1"/>
            </a:lvl4pPr>
            <a:lvl5pPr marL="1647017" indent="0">
              <a:buNone/>
              <a:defRPr sz="1441" b="1"/>
            </a:lvl5pPr>
            <a:lvl6pPr marL="2058772" indent="0">
              <a:buNone/>
              <a:defRPr sz="1441" b="1"/>
            </a:lvl6pPr>
            <a:lvl7pPr marL="2470526" indent="0">
              <a:buNone/>
              <a:defRPr sz="1441" b="1"/>
            </a:lvl7pPr>
            <a:lvl8pPr marL="2882280" indent="0">
              <a:buNone/>
              <a:defRPr sz="1441" b="1"/>
            </a:lvl8pPr>
            <a:lvl9pPr marL="3294035" indent="0">
              <a:buNone/>
              <a:defRPr sz="1441"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30" y="2174875"/>
            <a:ext cx="4041776" cy="3951288"/>
          </a:xfrm>
        </p:spPr>
        <p:txBody>
          <a:bodyPr/>
          <a:lstStyle>
            <a:lvl1pPr>
              <a:defRPr sz="2161"/>
            </a:lvl1pPr>
            <a:lvl2pPr>
              <a:defRPr sz="1801"/>
            </a:lvl2pPr>
            <a:lvl3pPr>
              <a:defRPr sz="1621"/>
            </a:lvl3pPr>
            <a:lvl4pPr>
              <a:defRPr sz="1441"/>
            </a:lvl4pPr>
            <a:lvl5pPr>
              <a:defRPr sz="1441"/>
            </a:lvl5pPr>
            <a:lvl6pPr>
              <a:defRPr sz="1441"/>
            </a:lvl6pPr>
            <a:lvl7pPr>
              <a:defRPr sz="1441"/>
            </a:lvl7pPr>
            <a:lvl8pPr>
              <a:defRPr sz="1441"/>
            </a:lvl8pPr>
            <a:lvl9pPr>
              <a:defRPr sz="144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64BEB4F5-F5A3-4C20-AD7C-10CFF1E6F599}"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257495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325C3868-90F8-47D0-B266-957DADDB6EDC}"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422343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97228CA8-3FF8-4EB2-A51D-8AF898D561CB}"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20218433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1" y="273050"/>
            <a:ext cx="3008313" cy="1162050"/>
          </a:xfrm>
        </p:spPr>
        <p:txBody>
          <a:bodyPr anchor="b"/>
          <a:lstStyle>
            <a:lvl1pPr algn="l">
              <a:defRPr sz="1801"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2" y="273059"/>
            <a:ext cx="5111750" cy="5853113"/>
          </a:xfrm>
        </p:spPr>
        <p:txBody>
          <a:bodyPr/>
          <a:lstStyle>
            <a:lvl1pPr>
              <a:defRPr sz="2882"/>
            </a:lvl1pPr>
            <a:lvl2pPr>
              <a:defRPr sz="2522"/>
            </a:lvl2pPr>
            <a:lvl3pPr>
              <a:defRPr sz="2161"/>
            </a:lvl3pPr>
            <a:lvl4pPr>
              <a:defRPr sz="1801"/>
            </a:lvl4pPr>
            <a:lvl5pPr>
              <a:defRPr sz="1801"/>
            </a:lvl5pPr>
            <a:lvl6pPr>
              <a:defRPr sz="1801"/>
            </a:lvl6pPr>
            <a:lvl7pPr>
              <a:defRPr sz="1801"/>
            </a:lvl7pPr>
            <a:lvl8pPr>
              <a:defRPr sz="1801"/>
            </a:lvl8pPr>
            <a:lvl9pPr>
              <a:defRPr sz="1801"/>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1" y="1435103"/>
            <a:ext cx="3008313" cy="4691063"/>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A050B259-6CEC-4F59-A6A0-80ED496F418A}"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7268894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1801"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2882"/>
            </a:lvl1pPr>
            <a:lvl2pPr marL="411754" indent="0">
              <a:buNone/>
              <a:defRPr sz="2522"/>
            </a:lvl2pPr>
            <a:lvl3pPr marL="823509" indent="0">
              <a:buNone/>
              <a:defRPr sz="2161"/>
            </a:lvl3pPr>
            <a:lvl4pPr marL="1235263" indent="0">
              <a:buNone/>
              <a:defRPr sz="1801"/>
            </a:lvl4pPr>
            <a:lvl5pPr marL="1647017" indent="0">
              <a:buNone/>
              <a:defRPr sz="1801"/>
            </a:lvl5pPr>
            <a:lvl6pPr marL="2058772" indent="0">
              <a:buNone/>
              <a:defRPr sz="1801"/>
            </a:lvl6pPr>
            <a:lvl7pPr marL="2470526" indent="0">
              <a:buNone/>
              <a:defRPr sz="1801"/>
            </a:lvl7pPr>
            <a:lvl8pPr marL="2882280" indent="0">
              <a:buNone/>
              <a:defRPr sz="1801"/>
            </a:lvl8pPr>
            <a:lvl9pPr marL="3294035" indent="0">
              <a:buNone/>
              <a:defRPr sz="1801"/>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261"/>
            </a:lvl1pPr>
            <a:lvl2pPr marL="411754" indent="0">
              <a:buNone/>
              <a:defRPr sz="1081"/>
            </a:lvl2pPr>
            <a:lvl3pPr marL="823509" indent="0">
              <a:buNone/>
              <a:defRPr sz="901"/>
            </a:lvl3pPr>
            <a:lvl4pPr marL="1235263" indent="0">
              <a:buNone/>
              <a:defRPr sz="811"/>
            </a:lvl4pPr>
            <a:lvl5pPr marL="1647017" indent="0">
              <a:buNone/>
              <a:defRPr sz="811"/>
            </a:lvl5pPr>
            <a:lvl6pPr marL="2058772" indent="0">
              <a:buNone/>
              <a:defRPr sz="811"/>
            </a:lvl6pPr>
            <a:lvl7pPr marL="2470526" indent="0">
              <a:buNone/>
              <a:defRPr sz="811"/>
            </a:lvl7pPr>
            <a:lvl8pPr marL="2882280" indent="0">
              <a:buNone/>
              <a:defRPr sz="811"/>
            </a:lvl8pPr>
            <a:lvl9pPr marL="3294035" indent="0">
              <a:buNone/>
              <a:defRPr sz="811"/>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57F9B98C-4D3B-421C-AA4D-89D32A4B3F0B}"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30123592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98F96132-C1B7-4003-93A1-3DB2C95D0856}"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3882913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6"/>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46"/>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36427170-CAC0-4EBE-9CE5-2576EC56D61B}"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1741574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0.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slideLayout" Target="../slideLayouts/slideLayout134.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slideLayout" Target="../slideLayouts/slideLayout133.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2.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3.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theme" Target="../theme/theme1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15.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16.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8.xml"/><Relationship Id="rId13" Type="http://schemas.openxmlformats.org/officeDocument/2006/relationships/theme" Target="../theme/theme17.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slideLayout" Target="../slideLayouts/slideLayout202.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10.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18.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19.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3.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theme" Target="../theme/theme4.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theme" Target="../theme/theme7.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8.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9.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5"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a:t>
            </a:r>
            <a:r>
              <a:rPr lang="en-US" altLang="ja-JP" smtClean="0"/>
              <a:t> </a:t>
            </a:r>
            <a:r>
              <a:rPr lang="ja-JP" altLang="en-US" smtClean="0"/>
              <a:t>タイトルの書式設定</a:t>
            </a:r>
          </a:p>
        </p:txBody>
      </p:sp>
      <p:sp>
        <p:nvSpPr>
          <p:cNvPr id="1027" name="Rectangle 3"/>
          <p:cNvSpPr>
            <a:spLocks noGrp="1" noChangeArrowheads="1"/>
          </p:cNvSpPr>
          <p:nvPr>
            <p:ph type="body" idx="1"/>
          </p:nvPr>
        </p:nvSpPr>
        <p:spPr bwMode="auto">
          <a:xfrm>
            <a:off x="457205"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a:t>
            </a:r>
            <a:r>
              <a:rPr lang="en-US" altLang="ja-JP" smtClean="0"/>
              <a:t> </a:t>
            </a:r>
            <a:r>
              <a:rPr lang="ja-JP" altLang="en-US" smtClean="0"/>
              <a:t>テキストの書式設定</a:t>
            </a:r>
            <a:endParaRPr lang="en-US" altLang="ja-JP" smtClean="0"/>
          </a:p>
          <a:p>
            <a:pPr lvl="1"/>
            <a:r>
              <a:rPr lang="ja-JP" altLang="en-US" smtClean="0"/>
              <a:t>第</a:t>
            </a:r>
            <a:r>
              <a:rPr lang="en-US" altLang="ja-JP" smtClean="0"/>
              <a:t> 2 </a:t>
            </a:r>
            <a:r>
              <a:rPr lang="ja-JP" altLang="en-US" smtClean="0"/>
              <a:t>レベル</a:t>
            </a:r>
            <a:endParaRPr lang="en-US" altLang="ja-JP" smtClean="0"/>
          </a:p>
          <a:p>
            <a:pPr lvl="2"/>
            <a:r>
              <a:rPr lang="ja-JP" altLang="en-US" smtClean="0"/>
              <a:t>第</a:t>
            </a:r>
            <a:r>
              <a:rPr lang="en-US" altLang="ja-JP" smtClean="0"/>
              <a:t> 3 </a:t>
            </a:r>
            <a:r>
              <a:rPr lang="ja-JP" altLang="en-US" smtClean="0"/>
              <a:t>レベル</a:t>
            </a:r>
            <a:endParaRPr lang="en-US" altLang="ja-JP" smtClean="0"/>
          </a:p>
          <a:p>
            <a:pPr lvl="3"/>
            <a:r>
              <a:rPr lang="ja-JP" altLang="en-US" smtClean="0"/>
              <a:t>第</a:t>
            </a:r>
            <a:r>
              <a:rPr lang="en-US" altLang="ja-JP" smtClean="0"/>
              <a:t> 4 </a:t>
            </a:r>
            <a:r>
              <a:rPr lang="ja-JP" altLang="en-US" smtClean="0"/>
              <a:t>レベル</a:t>
            </a:r>
            <a:endParaRPr lang="en-US" altLang="ja-JP" smtClean="0"/>
          </a:p>
          <a:p>
            <a:pPr lvl="4"/>
            <a:r>
              <a:rPr lang="ja-JP" altLang="en-US" smtClean="0"/>
              <a:t>第</a:t>
            </a:r>
            <a:r>
              <a:rPr lang="en-US" altLang="ja-JP" smtClean="0"/>
              <a:t> 5 </a:t>
            </a:r>
            <a:r>
              <a:rPr lang="ja-JP" altLang="en-US" smtClean="0"/>
              <a:t>レベル</a:t>
            </a:r>
          </a:p>
        </p:txBody>
      </p:sp>
      <p:sp>
        <p:nvSpPr>
          <p:cNvPr id="942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Arial" charset="0"/>
              </a:defRPr>
            </a:lvl1pPr>
          </a:lstStyle>
          <a:p>
            <a:pPr>
              <a:defRPr/>
            </a:pPr>
            <a:fld id="{514FF43F-B7DF-4592-9FD1-E80258B3477E}" type="datetime1">
              <a:rPr lang="ja-JP" altLang="en-US" smtClean="0"/>
              <a:t>2018/10/17</a:t>
            </a:fld>
            <a:endParaRPr lang="en-US" altLang="ja-JP"/>
          </a:p>
        </p:txBody>
      </p:sp>
      <p:sp>
        <p:nvSpPr>
          <p:cNvPr id="94213" name="Rectangle 5"/>
          <p:cNvSpPr>
            <a:spLocks noGrp="1" noChangeArrowheads="1"/>
          </p:cNvSpPr>
          <p:nvPr>
            <p:ph type="ftr" sz="quarter" idx="3"/>
          </p:nvPr>
        </p:nvSpPr>
        <p:spPr bwMode="auto">
          <a:xfrm>
            <a:off x="3124205"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Arial" charset="0"/>
              </a:defRPr>
            </a:lvl1pPr>
          </a:lstStyle>
          <a:p>
            <a:pPr>
              <a:defRPr/>
            </a:pPr>
            <a:endParaRPr lang="en-US" altLang="ja-JP"/>
          </a:p>
        </p:txBody>
      </p:sp>
      <p:sp>
        <p:nvSpPr>
          <p:cNvPr id="94214" name="Rectangle 6"/>
          <p:cNvSpPr>
            <a:spLocks noGrp="1" noChangeArrowheads="1"/>
          </p:cNvSpPr>
          <p:nvPr>
            <p:ph type="sldNum" sz="quarter" idx="4"/>
          </p:nvPr>
        </p:nvSpPr>
        <p:spPr bwMode="auto">
          <a:xfrm>
            <a:off x="6553205"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Arial" charset="0"/>
              </a:defRPr>
            </a:lvl1pPr>
          </a:lstStyle>
          <a:p>
            <a:pPr>
              <a:defRPr/>
            </a:pPr>
            <a:fld id="{19CE1E1A-D321-4887-B42C-087597FD0CB1}" type="slidenum">
              <a:rPr lang="en-US" altLang="ja-JP"/>
              <a:pPr>
                <a:defRPr/>
              </a:pPr>
              <a:t>‹#›</a:t>
            </a:fld>
            <a:endParaRPr lang="en-US" altLang="ja-JP"/>
          </a:p>
        </p:txBody>
      </p:sp>
    </p:spTree>
  </p:cSld>
  <p:clrMap bg1="lt1" tx1="dk1" bg2="lt2" tx2="dk2" accent1="accent1" accent2="accent2" accent3="accent3" accent4="accent4" accent5="accent5" accent6="accent6" hlink="hlink" folHlink="folHlink"/>
  <p:sldLayoutIdLst>
    <p:sldLayoutId id="2147484789" r:id="rId1"/>
    <p:sldLayoutId id="2147484790" r:id="rId2"/>
    <p:sldLayoutId id="2147484791" r:id="rId3"/>
    <p:sldLayoutId id="2147484792" r:id="rId4"/>
    <p:sldLayoutId id="2147484793" r:id="rId5"/>
    <p:sldLayoutId id="2147484794" r:id="rId6"/>
    <p:sldLayoutId id="2147484795" r:id="rId7"/>
    <p:sldLayoutId id="2147484796" r:id="rId8"/>
    <p:sldLayoutId id="2147484797" r:id="rId9"/>
    <p:sldLayoutId id="2147484798" r:id="rId10"/>
    <p:sldLayoutId id="2147484799" r:id="rId11"/>
    <p:sldLayoutId id="2147485394" r:id="rId12"/>
  </p:sldLayoutIdLst>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a:t>
            </a:r>
            <a:r>
              <a:rPr lang="en-US" altLang="ja-JP" smtClean="0"/>
              <a:t> </a:t>
            </a:r>
            <a:r>
              <a:rPr lang="ja-JP" altLang="en-US" smtClean="0"/>
              <a:t>タイトルの書式設定</a:t>
            </a:r>
          </a:p>
        </p:txBody>
      </p:sp>
      <p:sp>
        <p:nvSpPr>
          <p:cNvPr id="1027" name="Rectangle 3"/>
          <p:cNvSpPr>
            <a:spLocks noGrp="1" noChangeArrowheads="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a:t>
            </a:r>
            <a:r>
              <a:rPr lang="en-US" altLang="ja-JP" smtClean="0"/>
              <a:t> </a:t>
            </a:r>
            <a:r>
              <a:rPr lang="ja-JP" altLang="en-US" smtClean="0"/>
              <a:t>テキストの書式設定</a:t>
            </a:r>
            <a:endParaRPr lang="en-US" altLang="ja-JP" smtClean="0"/>
          </a:p>
          <a:p>
            <a:pPr lvl="1"/>
            <a:r>
              <a:rPr lang="ja-JP" altLang="en-US" smtClean="0"/>
              <a:t>第</a:t>
            </a:r>
            <a:r>
              <a:rPr lang="en-US" altLang="ja-JP" smtClean="0"/>
              <a:t> 2 </a:t>
            </a:r>
            <a:r>
              <a:rPr lang="ja-JP" altLang="en-US" smtClean="0"/>
              <a:t>レベル</a:t>
            </a:r>
            <a:endParaRPr lang="en-US" altLang="ja-JP" smtClean="0"/>
          </a:p>
          <a:p>
            <a:pPr lvl="2"/>
            <a:r>
              <a:rPr lang="ja-JP" altLang="en-US" smtClean="0"/>
              <a:t>第</a:t>
            </a:r>
            <a:r>
              <a:rPr lang="en-US" altLang="ja-JP" smtClean="0"/>
              <a:t> 3 </a:t>
            </a:r>
            <a:r>
              <a:rPr lang="ja-JP" altLang="en-US" smtClean="0"/>
              <a:t>レベル</a:t>
            </a:r>
            <a:endParaRPr lang="en-US" altLang="ja-JP" smtClean="0"/>
          </a:p>
          <a:p>
            <a:pPr lvl="3"/>
            <a:r>
              <a:rPr lang="ja-JP" altLang="en-US" smtClean="0"/>
              <a:t>第</a:t>
            </a:r>
            <a:r>
              <a:rPr lang="en-US" altLang="ja-JP" smtClean="0"/>
              <a:t> 4 </a:t>
            </a:r>
            <a:r>
              <a:rPr lang="ja-JP" altLang="en-US" smtClean="0"/>
              <a:t>レベル</a:t>
            </a:r>
            <a:endParaRPr lang="en-US" altLang="ja-JP" smtClean="0"/>
          </a:p>
          <a:p>
            <a:pPr lvl="4"/>
            <a:r>
              <a:rPr lang="ja-JP" altLang="en-US" smtClean="0"/>
              <a:t>第</a:t>
            </a:r>
            <a:r>
              <a:rPr lang="en-US" altLang="ja-JP" smtClean="0"/>
              <a:t> 5 </a:t>
            </a:r>
            <a:r>
              <a:rPr lang="ja-JP" altLang="en-US" smtClean="0"/>
              <a:t>レベル</a:t>
            </a:r>
          </a:p>
        </p:txBody>
      </p:sp>
      <p:sp>
        <p:nvSpPr>
          <p:cNvPr id="942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Arial" charset="0"/>
              </a:defRPr>
            </a:lvl1pPr>
          </a:lstStyle>
          <a:p>
            <a:pPr>
              <a:defRPr/>
            </a:pPr>
            <a:fld id="{0E408B9E-D04C-4B70-8EA4-C668880AF570}" type="datetime1">
              <a:rPr lang="ja-JP" altLang="en-US">
                <a:solidFill>
                  <a:srgbClr val="000000"/>
                </a:solidFill>
              </a:rPr>
              <a:pPr>
                <a:defRPr/>
              </a:pPr>
              <a:t>2018/10/17</a:t>
            </a:fld>
            <a:endParaRPr lang="en-US" altLang="ja-JP">
              <a:solidFill>
                <a:srgbClr val="000000"/>
              </a:solidFill>
            </a:endParaRPr>
          </a:p>
        </p:txBody>
      </p:sp>
      <p:sp>
        <p:nvSpPr>
          <p:cNvPr id="942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Arial" charset="0"/>
              </a:defRPr>
            </a:lvl1pPr>
          </a:lstStyle>
          <a:p>
            <a:pPr>
              <a:defRPr/>
            </a:pPr>
            <a:endParaRPr lang="en-US" altLang="ja-JP">
              <a:solidFill>
                <a:srgbClr val="000000"/>
              </a:solidFill>
            </a:endParaRPr>
          </a:p>
        </p:txBody>
      </p:sp>
      <p:sp>
        <p:nvSpPr>
          <p:cNvPr id="942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Arial" charset="0"/>
              </a:defRPr>
            </a:lvl1pPr>
          </a:lstStyle>
          <a:p>
            <a:pPr>
              <a:defRPr/>
            </a:pPr>
            <a:fld id="{19CE1E1A-D321-4887-B42C-087597FD0C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02576818"/>
      </p:ext>
    </p:extLst>
  </p:cSld>
  <p:clrMap bg1="lt1" tx1="dk1" bg2="lt2" tx2="dk2" accent1="accent1" accent2="accent2" accent3="accent3" accent4="accent4" accent5="accent5" accent6="accent6" hlink="hlink" folHlink="folHlink"/>
  <p:sldLayoutIdLst>
    <p:sldLayoutId id="2147485245" r:id="rId1"/>
    <p:sldLayoutId id="2147485246" r:id="rId2"/>
    <p:sldLayoutId id="2147485247" r:id="rId3"/>
    <p:sldLayoutId id="2147485248" r:id="rId4"/>
    <p:sldLayoutId id="2147485249" r:id="rId5"/>
    <p:sldLayoutId id="2147485250" r:id="rId6"/>
    <p:sldLayoutId id="2147485251" r:id="rId7"/>
    <p:sldLayoutId id="2147485252" r:id="rId8"/>
    <p:sldLayoutId id="2147485253" r:id="rId9"/>
    <p:sldLayoutId id="2147485254" r:id="rId10"/>
    <p:sldLayoutId id="2147485255"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4242" name="タイトル プレースホルダー 1"/>
          <p:cNvSpPr>
            <a:spLocks noGrp="1"/>
          </p:cNvSpPr>
          <p:nvPr>
            <p:ph type="title"/>
          </p:nvPr>
        </p:nvSpPr>
        <p:spPr bwMode="auto">
          <a:xfrm>
            <a:off x="457205"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394243" name="テキスト プレースホルダー 2"/>
          <p:cNvSpPr>
            <a:spLocks noGrp="1"/>
          </p:cNvSpPr>
          <p:nvPr>
            <p:ph type="body" idx="1"/>
          </p:nvPr>
        </p:nvSpPr>
        <p:spPr bwMode="auto">
          <a:xfrm>
            <a:off x="457205"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457200" y="6356416"/>
            <a:ext cx="2133600" cy="365125"/>
          </a:xfrm>
          <a:prstGeom prst="rect">
            <a:avLst/>
          </a:prstGeom>
        </p:spPr>
        <p:txBody>
          <a:bodyPr vert="horz" lIns="91440" tIns="45720" rIns="91440" bIns="45720" rtlCol="0" anchor="ctr"/>
          <a:lstStyle>
            <a:lvl1pPr algn="l">
              <a:defRPr sz="1200">
                <a:solidFill>
                  <a:srgbClr val="000000">
                    <a:tint val="75000"/>
                  </a:srgbClr>
                </a:solidFill>
                <a:latin typeface="Arial" charset="0"/>
                <a:ea typeface="+mn-ea"/>
              </a:defRPr>
            </a:lvl1pPr>
          </a:lstStyle>
          <a:p>
            <a:pPr>
              <a:defRPr/>
            </a:pPr>
            <a:fld id="{1824134B-553F-48D9-BDBD-EECE082C45BC}" type="datetimeFigureOut">
              <a:rPr lang="ja-JP" altLang="en-US"/>
              <a:pPr>
                <a:defRPr/>
              </a:pPr>
              <a:t>2018/10/17</a:t>
            </a:fld>
            <a:endParaRPr lang="ja-JP" altLang="en-US"/>
          </a:p>
        </p:txBody>
      </p:sp>
      <p:sp>
        <p:nvSpPr>
          <p:cNvPr id="5" name="フッター プレースホルダー 4"/>
          <p:cNvSpPr>
            <a:spLocks noGrp="1"/>
          </p:cNvSpPr>
          <p:nvPr>
            <p:ph type="ftr" sz="quarter" idx="3"/>
          </p:nvPr>
        </p:nvSpPr>
        <p:spPr>
          <a:xfrm>
            <a:off x="3124205" y="6356416"/>
            <a:ext cx="2895600" cy="365125"/>
          </a:xfrm>
          <a:prstGeom prst="rect">
            <a:avLst/>
          </a:prstGeom>
        </p:spPr>
        <p:txBody>
          <a:bodyPr vert="horz" lIns="91440" tIns="45720" rIns="91440" bIns="45720" rtlCol="0" anchor="ctr"/>
          <a:lstStyle>
            <a:lvl1pPr algn="ctr">
              <a:defRPr sz="1200">
                <a:solidFill>
                  <a:srgbClr val="000000">
                    <a:tint val="75000"/>
                  </a:srgbClr>
                </a:solidFill>
                <a:latin typeface="Arial" charset="0"/>
                <a:ea typeface="+mn-ea"/>
              </a:defRPr>
            </a:lvl1pPr>
          </a:lstStyle>
          <a:p>
            <a:pPr>
              <a:defRPr/>
            </a:pPr>
            <a:endParaRPr lang="ja-JP" altLang="en-US"/>
          </a:p>
        </p:txBody>
      </p:sp>
      <p:sp>
        <p:nvSpPr>
          <p:cNvPr id="6" name="スライド番号プレースホルダー 5"/>
          <p:cNvSpPr>
            <a:spLocks noGrp="1"/>
          </p:cNvSpPr>
          <p:nvPr>
            <p:ph type="sldNum" sz="quarter" idx="4"/>
          </p:nvPr>
        </p:nvSpPr>
        <p:spPr>
          <a:xfrm>
            <a:off x="6553205" y="6356416"/>
            <a:ext cx="2133600" cy="365125"/>
          </a:xfrm>
          <a:prstGeom prst="rect">
            <a:avLst/>
          </a:prstGeom>
        </p:spPr>
        <p:txBody>
          <a:bodyPr vert="horz" lIns="91440" tIns="45720" rIns="91440" bIns="45720" rtlCol="0" anchor="ctr"/>
          <a:lstStyle>
            <a:lvl1pPr algn="r">
              <a:defRPr sz="1200">
                <a:solidFill>
                  <a:srgbClr val="000000">
                    <a:tint val="75000"/>
                  </a:srgbClr>
                </a:solidFill>
                <a:latin typeface="Arial" charset="0"/>
                <a:ea typeface="+mn-ea"/>
              </a:defRPr>
            </a:lvl1pPr>
          </a:lstStyle>
          <a:p>
            <a:pPr>
              <a:defRPr/>
            </a:pPr>
            <a:fld id="{23AA7174-5F61-4D4F-971A-B45AFD9BE3F9}" type="slidenum">
              <a:rPr lang="ja-JP" altLang="en-US"/>
              <a:pPr>
                <a:defRPr/>
              </a:pPr>
              <a:t>‹#›</a:t>
            </a:fld>
            <a:endParaRPr lang="ja-JP" altLang="en-US"/>
          </a:p>
        </p:txBody>
      </p:sp>
    </p:spTree>
    <p:extLst>
      <p:ext uri="{BB962C8B-B14F-4D97-AF65-F5344CB8AC3E}">
        <p14:creationId xmlns:p14="http://schemas.microsoft.com/office/powerpoint/2010/main" val="1555200997"/>
      </p:ext>
    </p:extLst>
  </p:cSld>
  <p:clrMap bg1="lt1" tx1="dk1" bg2="lt2" tx2="dk2" accent1="accent1" accent2="accent2" accent3="accent3" accent4="accent4" accent5="accent5" accent6="accent6" hlink="hlink" folHlink="folHlink"/>
  <p:sldLayoutIdLst>
    <p:sldLayoutId id="2147485257" r:id="rId1"/>
    <p:sldLayoutId id="2147485258" r:id="rId2"/>
    <p:sldLayoutId id="2147485259" r:id="rId3"/>
    <p:sldLayoutId id="2147485260" r:id="rId4"/>
    <p:sldLayoutId id="2147485261" r:id="rId5"/>
    <p:sldLayoutId id="2147485262" r:id="rId6"/>
    <p:sldLayoutId id="2147485263" r:id="rId7"/>
    <p:sldLayoutId id="2147485264" r:id="rId8"/>
    <p:sldLayoutId id="2147485265" r:id="rId9"/>
    <p:sldLayoutId id="2147485266" r:id="rId10"/>
    <p:sldLayoutId id="2147485267" r:id="rId11"/>
    <p:sldLayoutId id="2147485268" r:id="rId12"/>
    <p:sldLayoutId id="2147485269" r:id="rId13"/>
  </p:sldLayoutIdLst>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4242"/>
                                        </p:tgtEl>
                                        <p:attrNameLst>
                                          <p:attrName>style.visibility</p:attrName>
                                        </p:attrNameLst>
                                      </p:cBhvr>
                                      <p:to>
                                        <p:strVal val="visible"/>
                                      </p:to>
                                    </p:set>
                                    <p:animEffect transition="in" filter="fade">
                                      <p:cBhvr>
                                        <p:cTn id="7" dur="2000"/>
                                        <p:tgtEl>
                                          <p:spTgt spid="394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4243"/>
                                        </p:tgtEl>
                                        <p:attrNameLst>
                                          <p:attrName>style.visibility</p:attrName>
                                        </p:attrNameLst>
                                      </p:cBhvr>
                                      <p:to>
                                        <p:strVal val="visible"/>
                                      </p:to>
                                    </p:set>
                                    <p:animEffect transition="in" filter="fade">
                                      <p:cBhvr>
                                        <p:cTn id="10" dur="2000"/>
                                        <p:tgtEl>
                                          <p:spTgt spid="394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242" grpId="0"/>
      <p:bldP spid="394243" grpId="0">
        <p:tmplLst>
          <p:tmpl>
            <p:tnLst>
              <p:par>
                <p:cTn presetID="10" presetClass="entr" presetSubtype="0" fill="hold" nodeType="withEffect">
                  <p:stCondLst>
                    <p:cond delay="0"/>
                  </p:stCondLst>
                  <p:childTnLst>
                    <p:set>
                      <p:cBhvr>
                        <p:cTn dur="1" fill="hold">
                          <p:stCondLst>
                            <p:cond delay="0"/>
                          </p:stCondLst>
                        </p:cTn>
                        <p:tgtEl>
                          <p:spTgt spid="394243"/>
                        </p:tgtEl>
                        <p:attrNameLst>
                          <p:attrName>style.visibility</p:attrName>
                        </p:attrNameLst>
                      </p:cBhvr>
                      <p:to>
                        <p:strVal val="visible"/>
                      </p:to>
                    </p:set>
                    <p:animEffect transition="in" filter="fade">
                      <p:cBhvr>
                        <p:cTn dur="2000"/>
                        <p:tgtEl>
                          <p:spTgt spid="394243"/>
                        </p:tgtEl>
                      </p:cBhvr>
                    </p:animEffect>
                  </p:childTnLst>
                </p:cTn>
              </p:par>
            </p:tnLst>
          </p:tmpl>
        </p:tmplLst>
      </p:bldP>
    </p:bldLst>
  </p:timing>
  <p:txStyles>
    <p:titleStyle>
      <a:lvl1pPr algn="ctr" rtl="0" eaLnBrk="0" fontAlgn="base" hangingPunct="0">
        <a:spcBef>
          <a:spcPct val="0"/>
        </a:spcBef>
        <a:spcAft>
          <a:spcPct val="0"/>
        </a:spcAft>
        <a:defRPr kumimoji="1" sz="44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5pPr>
      <a:lvl6pPr marL="457200" algn="ctr" rtl="0" fontAlgn="base">
        <a:spcBef>
          <a:spcPct val="0"/>
        </a:spcBef>
        <a:spcAft>
          <a:spcPct val="0"/>
        </a:spcAft>
        <a:defRPr kumimoji="1" sz="4400">
          <a:solidFill>
            <a:schemeClr val="tx1"/>
          </a:solidFill>
          <a:latin typeface="Calibri" pitchFamily="34" charset="0"/>
          <a:ea typeface="ＭＳ Ｐゴシック" pitchFamily="50" charset="-128"/>
        </a:defRPr>
      </a:lvl6pPr>
      <a:lvl7pPr marL="914400" algn="ctr" rtl="0" fontAlgn="base">
        <a:spcBef>
          <a:spcPct val="0"/>
        </a:spcBef>
        <a:spcAft>
          <a:spcPct val="0"/>
        </a:spcAft>
        <a:defRPr kumimoji="1" sz="4400">
          <a:solidFill>
            <a:schemeClr val="tx1"/>
          </a:solidFill>
          <a:latin typeface="Calibri" pitchFamily="34" charset="0"/>
          <a:ea typeface="ＭＳ Ｐゴシック" pitchFamily="50"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pitchFamily="50"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pitchFamily="50" charset="-128"/>
        </a:defRPr>
      </a:lvl9pPr>
    </p:titleStyle>
    <p:bodyStyle>
      <a:lvl1pPr marL="342900" indent="-342900" algn="l" rtl="0" eaLnBrk="0" fontAlgn="base" hangingPunct="0">
        <a:spcBef>
          <a:spcPct val="20000"/>
        </a:spcBef>
        <a:spcAft>
          <a:spcPct val="0"/>
        </a:spcAft>
        <a:buFont typeface="Arial" pitchFamily="34"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kumimoji="1" sz="2800">
          <a:solidFill>
            <a:schemeClr val="tx1"/>
          </a:solidFill>
          <a:latin typeface="+mn-lt"/>
          <a:ea typeface="+mn-ea"/>
        </a:defRPr>
      </a:lvl2pPr>
      <a:lvl3pPr marL="1143000" indent="-228600" algn="l" rtl="0" eaLnBrk="0" fontAlgn="base" hangingPunct="0">
        <a:spcBef>
          <a:spcPct val="20000"/>
        </a:spcBef>
        <a:spcAft>
          <a:spcPct val="0"/>
        </a:spcAft>
        <a:buFont typeface="Arial" pitchFamily="34"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Font typeface="Arial" pitchFamily="34" charset="0"/>
        <a:buChar char="–"/>
        <a:defRPr kumimoji="1" sz="2000">
          <a:solidFill>
            <a:schemeClr val="tx1"/>
          </a:solidFill>
          <a:latin typeface="+mn-lt"/>
          <a:ea typeface="+mn-ea"/>
        </a:defRPr>
      </a:lvl4pPr>
      <a:lvl5pPr marL="2057400" indent="-228600" algn="l" rtl="0" eaLnBrk="0" fontAlgn="base" hangingPunct="0">
        <a:spcBef>
          <a:spcPct val="20000"/>
        </a:spcBef>
        <a:spcAft>
          <a:spcPct val="0"/>
        </a:spcAft>
        <a:buFont typeface="Arial" pitchFamily="34" charset="0"/>
        <a:buChar char="»"/>
        <a:defRPr kumimoji="1" sz="2000">
          <a:solidFill>
            <a:schemeClr val="tx1"/>
          </a:solidFill>
          <a:latin typeface="+mn-lt"/>
          <a:ea typeface="+mn-ea"/>
        </a:defRPr>
      </a:lvl5pPr>
      <a:lvl6pPr marL="2514600" indent="-228600" algn="l" rtl="0" fontAlgn="base">
        <a:spcBef>
          <a:spcPct val="20000"/>
        </a:spcBef>
        <a:spcAft>
          <a:spcPct val="0"/>
        </a:spcAft>
        <a:buFont typeface="Arial" pitchFamily="34" charset="0"/>
        <a:buChar char="»"/>
        <a:defRPr kumimoji="1" sz="2000">
          <a:solidFill>
            <a:schemeClr val="tx1"/>
          </a:solidFill>
          <a:latin typeface="+mn-lt"/>
          <a:ea typeface="+mn-ea"/>
        </a:defRPr>
      </a:lvl6pPr>
      <a:lvl7pPr marL="2971800" indent="-228600" algn="l" rtl="0" fontAlgn="base">
        <a:spcBef>
          <a:spcPct val="20000"/>
        </a:spcBef>
        <a:spcAft>
          <a:spcPct val="0"/>
        </a:spcAft>
        <a:buFont typeface="Arial" pitchFamily="34" charset="0"/>
        <a:buChar char="»"/>
        <a:defRPr kumimoji="1" sz="2000">
          <a:solidFill>
            <a:schemeClr val="tx1"/>
          </a:solidFill>
          <a:latin typeface="+mn-lt"/>
          <a:ea typeface="+mn-ea"/>
        </a:defRPr>
      </a:lvl7pPr>
      <a:lvl8pPr marL="3429000" indent="-228600" algn="l" rtl="0" fontAlgn="base">
        <a:spcBef>
          <a:spcPct val="20000"/>
        </a:spcBef>
        <a:spcAft>
          <a:spcPct val="0"/>
        </a:spcAft>
        <a:buFont typeface="Arial" pitchFamily="34" charset="0"/>
        <a:buChar char="»"/>
        <a:defRPr kumimoji="1" sz="2000">
          <a:solidFill>
            <a:schemeClr val="tx1"/>
          </a:solidFill>
          <a:latin typeface="+mn-lt"/>
          <a:ea typeface="+mn-ea"/>
        </a:defRPr>
      </a:lvl8pPr>
      <a:lvl9pPr marL="3886200" indent="-228600" algn="l" rtl="0" fontAlgn="base">
        <a:spcBef>
          <a:spcPct val="20000"/>
        </a:spcBef>
        <a:spcAft>
          <a:spcPct val="0"/>
        </a:spcAft>
        <a:buFont typeface="Arial" pitchFamily="34" charset="0"/>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23"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a:t>
            </a:r>
            <a:r>
              <a:rPr lang="en-US" altLang="ja-JP" smtClean="0"/>
              <a:t> </a:t>
            </a:r>
            <a:r>
              <a:rPr lang="ja-JP" altLang="en-US" smtClean="0"/>
              <a:t>タイトルの書式設定</a:t>
            </a:r>
          </a:p>
        </p:txBody>
      </p:sp>
      <p:sp>
        <p:nvSpPr>
          <p:cNvPr id="1027" name="Rectangle 3"/>
          <p:cNvSpPr>
            <a:spLocks noGrp="1" noChangeArrowheads="1"/>
          </p:cNvSpPr>
          <p:nvPr>
            <p:ph type="body" idx="1"/>
          </p:nvPr>
        </p:nvSpPr>
        <p:spPr bwMode="auto">
          <a:xfrm>
            <a:off x="457223"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a:t>
            </a:r>
            <a:r>
              <a:rPr lang="en-US" altLang="ja-JP" smtClean="0"/>
              <a:t> </a:t>
            </a:r>
            <a:r>
              <a:rPr lang="ja-JP" altLang="en-US" smtClean="0"/>
              <a:t>テキストの書式設定</a:t>
            </a:r>
            <a:endParaRPr lang="en-US" altLang="ja-JP" smtClean="0"/>
          </a:p>
          <a:p>
            <a:pPr lvl="1"/>
            <a:r>
              <a:rPr lang="ja-JP" altLang="en-US" smtClean="0"/>
              <a:t>第</a:t>
            </a:r>
            <a:r>
              <a:rPr lang="en-US" altLang="ja-JP" smtClean="0"/>
              <a:t> 2 </a:t>
            </a:r>
            <a:r>
              <a:rPr lang="ja-JP" altLang="en-US" smtClean="0"/>
              <a:t>レベル</a:t>
            </a:r>
            <a:endParaRPr lang="en-US" altLang="ja-JP" smtClean="0"/>
          </a:p>
          <a:p>
            <a:pPr lvl="2"/>
            <a:r>
              <a:rPr lang="ja-JP" altLang="en-US" smtClean="0"/>
              <a:t>第</a:t>
            </a:r>
            <a:r>
              <a:rPr lang="en-US" altLang="ja-JP" smtClean="0"/>
              <a:t> 3 </a:t>
            </a:r>
            <a:r>
              <a:rPr lang="ja-JP" altLang="en-US" smtClean="0"/>
              <a:t>レベル</a:t>
            </a:r>
            <a:endParaRPr lang="en-US" altLang="ja-JP" smtClean="0"/>
          </a:p>
          <a:p>
            <a:pPr lvl="3"/>
            <a:r>
              <a:rPr lang="ja-JP" altLang="en-US" smtClean="0"/>
              <a:t>第</a:t>
            </a:r>
            <a:r>
              <a:rPr lang="en-US" altLang="ja-JP" smtClean="0"/>
              <a:t> 4 </a:t>
            </a:r>
            <a:r>
              <a:rPr lang="ja-JP" altLang="en-US" smtClean="0"/>
              <a:t>レベル</a:t>
            </a:r>
            <a:endParaRPr lang="en-US" altLang="ja-JP" smtClean="0"/>
          </a:p>
          <a:p>
            <a:pPr lvl="4"/>
            <a:r>
              <a:rPr lang="ja-JP" altLang="en-US" smtClean="0"/>
              <a:t>第</a:t>
            </a:r>
            <a:r>
              <a:rPr lang="en-US" altLang="ja-JP" smtClean="0"/>
              <a:t> 5 </a:t>
            </a:r>
            <a:r>
              <a:rPr lang="ja-JP" altLang="en-US" smtClean="0"/>
              <a:t>レベル</a:t>
            </a:r>
          </a:p>
        </p:txBody>
      </p:sp>
      <p:sp>
        <p:nvSpPr>
          <p:cNvPr id="94212" name="Rectangle 4"/>
          <p:cNvSpPr>
            <a:spLocks noGrp="1" noChangeArrowheads="1"/>
          </p:cNvSpPr>
          <p:nvPr>
            <p:ph type="dt" sz="half" idx="2"/>
          </p:nvPr>
        </p:nvSpPr>
        <p:spPr bwMode="auto">
          <a:xfrm>
            <a:off x="457223"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Arial" charset="0"/>
              </a:defRPr>
            </a:lvl1pPr>
          </a:lstStyle>
          <a:p>
            <a:pPr>
              <a:defRPr/>
            </a:pPr>
            <a:fld id="{0E408B9E-D04C-4B70-8EA4-C668880AF570}" type="datetime1">
              <a:rPr lang="ja-JP" altLang="en-US">
                <a:solidFill>
                  <a:srgbClr val="000000"/>
                </a:solidFill>
              </a:rPr>
              <a:pPr>
                <a:defRPr/>
              </a:pPr>
              <a:t>2018/10/17</a:t>
            </a:fld>
            <a:endParaRPr lang="en-US" altLang="ja-JP">
              <a:solidFill>
                <a:srgbClr val="000000"/>
              </a:solidFill>
            </a:endParaRPr>
          </a:p>
        </p:txBody>
      </p:sp>
      <p:sp>
        <p:nvSpPr>
          <p:cNvPr id="94213" name="Rectangle 5"/>
          <p:cNvSpPr>
            <a:spLocks noGrp="1" noChangeArrowheads="1"/>
          </p:cNvSpPr>
          <p:nvPr>
            <p:ph type="ftr" sz="quarter" idx="3"/>
          </p:nvPr>
        </p:nvSpPr>
        <p:spPr bwMode="auto">
          <a:xfrm>
            <a:off x="3124223"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Arial" charset="0"/>
              </a:defRPr>
            </a:lvl1pPr>
          </a:lstStyle>
          <a:p>
            <a:pPr>
              <a:defRPr/>
            </a:pPr>
            <a:endParaRPr lang="en-US" altLang="ja-JP">
              <a:solidFill>
                <a:srgbClr val="000000"/>
              </a:solidFill>
            </a:endParaRPr>
          </a:p>
        </p:txBody>
      </p:sp>
      <p:sp>
        <p:nvSpPr>
          <p:cNvPr id="94214" name="Rectangle 6"/>
          <p:cNvSpPr>
            <a:spLocks noGrp="1" noChangeArrowheads="1"/>
          </p:cNvSpPr>
          <p:nvPr>
            <p:ph type="sldNum" sz="quarter" idx="4"/>
          </p:nvPr>
        </p:nvSpPr>
        <p:spPr bwMode="auto">
          <a:xfrm>
            <a:off x="6553223"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Arial" charset="0"/>
              </a:defRPr>
            </a:lvl1pPr>
          </a:lstStyle>
          <a:p>
            <a:pPr>
              <a:defRPr/>
            </a:pPr>
            <a:fld id="{19CE1E1A-D321-4887-B42C-087597FD0C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0163000"/>
      </p:ext>
    </p:extLst>
  </p:cSld>
  <p:clrMap bg1="lt1" tx1="dk1" bg2="lt2" tx2="dk2" accent1="accent1" accent2="accent2" accent3="accent3" accent4="accent4" accent5="accent5" accent6="accent6" hlink="hlink" folHlink="folHlink"/>
  <p:sldLayoutIdLst>
    <p:sldLayoutId id="2147485271" r:id="rId1"/>
    <p:sldLayoutId id="2147485272" r:id="rId2"/>
    <p:sldLayoutId id="2147485273" r:id="rId3"/>
    <p:sldLayoutId id="2147485274" r:id="rId4"/>
    <p:sldLayoutId id="2147485275" r:id="rId5"/>
    <p:sldLayoutId id="2147485276" r:id="rId6"/>
    <p:sldLayoutId id="2147485277" r:id="rId7"/>
    <p:sldLayoutId id="2147485278" r:id="rId8"/>
    <p:sldLayoutId id="2147485279" r:id="rId9"/>
    <p:sldLayoutId id="2147485280" r:id="rId10"/>
    <p:sldLayoutId id="2147485281"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5"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a:t>
            </a:r>
            <a:r>
              <a:rPr lang="en-US" altLang="ja-JP" smtClean="0"/>
              <a:t> </a:t>
            </a:r>
            <a:r>
              <a:rPr lang="ja-JP" altLang="en-US" smtClean="0"/>
              <a:t>タイトルの書式設定</a:t>
            </a:r>
          </a:p>
        </p:txBody>
      </p:sp>
      <p:sp>
        <p:nvSpPr>
          <p:cNvPr id="1027" name="Rectangle 3"/>
          <p:cNvSpPr>
            <a:spLocks noGrp="1" noChangeArrowheads="1"/>
          </p:cNvSpPr>
          <p:nvPr>
            <p:ph type="body" idx="1"/>
          </p:nvPr>
        </p:nvSpPr>
        <p:spPr bwMode="auto">
          <a:xfrm>
            <a:off x="457205"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a:t>
            </a:r>
            <a:r>
              <a:rPr lang="en-US" altLang="ja-JP" smtClean="0"/>
              <a:t> </a:t>
            </a:r>
            <a:r>
              <a:rPr lang="ja-JP" altLang="en-US" smtClean="0"/>
              <a:t>テキストの書式設定</a:t>
            </a:r>
            <a:endParaRPr lang="en-US" altLang="ja-JP" smtClean="0"/>
          </a:p>
          <a:p>
            <a:pPr lvl="1"/>
            <a:r>
              <a:rPr lang="ja-JP" altLang="en-US" smtClean="0"/>
              <a:t>第</a:t>
            </a:r>
            <a:r>
              <a:rPr lang="en-US" altLang="ja-JP" smtClean="0"/>
              <a:t> 2 </a:t>
            </a:r>
            <a:r>
              <a:rPr lang="ja-JP" altLang="en-US" smtClean="0"/>
              <a:t>レベル</a:t>
            </a:r>
            <a:endParaRPr lang="en-US" altLang="ja-JP" smtClean="0"/>
          </a:p>
          <a:p>
            <a:pPr lvl="2"/>
            <a:r>
              <a:rPr lang="ja-JP" altLang="en-US" smtClean="0"/>
              <a:t>第</a:t>
            </a:r>
            <a:r>
              <a:rPr lang="en-US" altLang="ja-JP" smtClean="0"/>
              <a:t> 3 </a:t>
            </a:r>
            <a:r>
              <a:rPr lang="ja-JP" altLang="en-US" smtClean="0"/>
              <a:t>レベル</a:t>
            </a:r>
            <a:endParaRPr lang="en-US" altLang="ja-JP" smtClean="0"/>
          </a:p>
          <a:p>
            <a:pPr lvl="3"/>
            <a:r>
              <a:rPr lang="ja-JP" altLang="en-US" smtClean="0"/>
              <a:t>第</a:t>
            </a:r>
            <a:r>
              <a:rPr lang="en-US" altLang="ja-JP" smtClean="0"/>
              <a:t> 4 </a:t>
            </a:r>
            <a:r>
              <a:rPr lang="ja-JP" altLang="en-US" smtClean="0"/>
              <a:t>レベル</a:t>
            </a:r>
            <a:endParaRPr lang="en-US" altLang="ja-JP" smtClean="0"/>
          </a:p>
          <a:p>
            <a:pPr lvl="4"/>
            <a:r>
              <a:rPr lang="ja-JP" altLang="en-US" smtClean="0"/>
              <a:t>第</a:t>
            </a:r>
            <a:r>
              <a:rPr lang="en-US" altLang="ja-JP" smtClean="0"/>
              <a:t> 5 </a:t>
            </a:r>
            <a:r>
              <a:rPr lang="ja-JP" altLang="en-US" smtClean="0"/>
              <a:t>レベル</a:t>
            </a:r>
          </a:p>
        </p:txBody>
      </p:sp>
      <p:sp>
        <p:nvSpPr>
          <p:cNvPr id="942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Arial" charset="0"/>
              </a:defRPr>
            </a:lvl1pPr>
          </a:lstStyle>
          <a:p>
            <a:pPr>
              <a:defRPr/>
            </a:pPr>
            <a:fld id="{0E408B9E-D04C-4B70-8EA4-C668880AF570}" type="datetime1">
              <a:rPr lang="ja-JP" altLang="en-US"/>
              <a:pPr>
                <a:defRPr/>
              </a:pPr>
              <a:t>2018/10/17</a:t>
            </a:fld>
            <a:endParaRPr lang="en-US" altLang="ja-JP"/>
          </a:p>
        </p:txBody>
      </p:sp>
      <p:sp>
        <p:nvSpPr>
          <p:cNvPr id="94213" name="Rectangle 5"/>
          <p:cNvSpPr>
            <a:spLocks noGrp="1" noChangeArrowheads="1"/>
          </p:cNvSpPr>
          <p:nvPr>
            <p:ph type="ftr" sz="quarter" idx="3"/>
          </p:nvPr>
        </p:nvSpPr>
        <p:spPr bwMode="auto">
          <a:xfrm>
            <a:off x="3124205"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Arial" charset="0"/>
              </a:defRPr>
            </a:lvl1pPr>
          </a:lstStyle>
          <a:p>
            <a:pPr>
              <a:defRPr/>
            </a:pPr>
            <a:endParaRPr lang="en-US" altLang="ja-JP"/>
          </a:p>
        </p:txBody>
      </p:sp>
      <p:sp>
        <p:nvSpPr>
          <p:cNvPr id="94214" name="Rectangle 6"/>
          <p:cNvSpPr>
            <a:spLocks noGrp="1" noChangeArrowheads="1"/>
          </p:cNvSpPr>
          <p:nvPr>
            <p:ph type="sldNum" sz="quarter" idx="4"/>
          </p:nvPr>
        </p:nvSpPr>
        <p:spPr bwMode="auto">
          <a:xfrm>
            <a:off x="6553205"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Arial" charset="0"/>
              </a:defRPr>
            </a:lvl1pPr>
          </a:lstStyle>
          <a:p>
            <a:pPr>
              <a:defRPr/>
            </a:pPr>
            <a:fld id="{19CE1E1A-D321-4887-B42C-087597FD0CB1}" type="slidenum">
              <a:rPr lang="en-US" altLang="ja-JP"/>
              <a:pPr>
                <a:defRPr/>
              </a:pPr>
              <a:t>‹#›</a:t>
            </a:fld>
            <a:endParaRPr lang="en-US" altLang="ja-JP"/>
          </a:p>
        </p:txBody>
      </p:sp>
    </p:spTree>
    <p:extLst>
      <p:ext uri="{BB962C8B-B14F-4D97-AF65-F5344CB8AC3E}">
        <p14:creationId xmlns:p14="http://schemas.microsoft.com/office/powerpoint/2010/main" val="1816001222"/>
      </p:ext>
    </p:extLst>
  </p:cSld>
  <p:clrMap bg1="lt1" tx1="dk1" bg2="lt2" tx2="dk2" accent1="accent1" accent2="accent2" accent3="accent3" accent4="accent4" accent5="accent5" accent6="accent6" hlink="hlink" folHlink="folHlink"/>
  <p:sldLayoutIdLst>
    <p:sldLayoutId id="2147485283" r:id="rId1"/>
    <p:sldLayoutId id="2147485284" r:id="rId2"/>
    <p:sldLayoutId id="2147485285" r:id="rId3"/>
    <p:sldLayoutId id="2147485286" r:id="rId4"/>
    <p:sldLayoutId id="2147485287" r:id="rId5"/>
    <p:sldLayoutId id="2147485288" r:id="rId6"/>
    <p:sldLayoutId id="2147485289" r:id="rId7"/>
    <p:sldLayoutId id="2147485290" r:id="rId8"/>
    <p:sldLayoutId id="2147485291" r:id="rId9"/>
    <p:sldLayoutId id="2147485292" r:id="rId10"/>
    <p:sldLayoutId id="2147485293"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4242" name="タイトル プレースホルダー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394243" name="テキスト プレースホルダー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457200" y="6356404"/>
            <a:ext cx="2133600" cy="365125"/>
          </a:xfrm>
          <a:prstGeom prst="rect">
            <a:avLst/>
          </a:prstGeom>
        </p:spPr>
        <p:txBody>
          <a:bodyPr vert="horz" lIns="91440" tIns="45720" rIns="91440" bIns="45720" rtlCol="0" anchor="ctr"/>
          <a:lstStyle>
            <a:lvl1pPr algn="l">
              <a:defRPr sz="1200">
                <a:solidFill>
                  <a:srgbClr val="000000">
                    <a:tint val="75000"/>
                  </a:srgbClr>
                </a:solidFill>
                <a:latin typeface="Arial" charset="0"/>
                <a:ea typeface="+mn-ea"/>
              </a:defRPr>
            </a:lvl1pPr>
          </a:lstStyle>
          <a:p>
            <a:pPr>
              <a:defRPr/>
            </a:pPr>
            <a:fld id="{1824134B-553F-48D9-BDBD-EECE082C45BC}" type="datetimeFigureOut">
              <a:rPr lang="ja-JP" altLang="en-US"/>
              <a:pPr>
                <a:defRPr/>
              </a:pPr>
              <a:t>2018/10/17</a:t>
            </a:fld>
            <a:endParaRPr lang="ja-JP" altLang="en-US"/>
          </a:p>
        </p:txBody>
      </p:sp>
      <p:sp>
        <p:nvSpPr>
          <p:cNvPr id="5" name="フッター プレースホルダー 4"/>
          <p:cNvSpPr>
            <a:spLocks noGrp="1"/>
          </p:cNvSpPr>
          <p:nvPr>
            <p:ph type="ftr" sz="quarter" idx="3"/>
          </p:nvPr>
        </p:nvSpPr>
        <p:spPr>
          <a:xfrm>
            <a:off x="3124200" y="6356404"/>
            <a:ext cx="2895600" cy="365125"/>
          </a:xfrm>
          <a:prstGeom prst="rect">
            <a:avLst/>
          </a:prstGeom>
        </p:spPr>
        <p:txBody>
          <a:bodyPr vert="horz" lIns="91440" tIns="45720" rIns="91440" bIns="45720" rtlCol="0" anchor="ctr"/>
          <a:lstStyle>
            <a:lvl1pPr algn="ctr">
              <a:defRPr sz="1200">
                <a:solidFill>
                  <a:srgbClr val="000000">
                    <a:tint val="75000"/>
                  </a:srgbClr>
                </a:solidFill>
                <a:latin typeface="Arial" charset="0"/>
                <a:ea typeface="+mn-ea"/>
              </a:defRPr>
            </a:lvl1pPr>
          </a:lstStyle>
          <a:p>
            <a:pPr>
              <a:defRPr/>
            </a:pPr>
            <a:endParaRPr lang="ja-JP" altLang="en-US"/>
          </a:p>
        </p:txBody>
      </p:sp>
      <p:sp>
        <p:nvSpPr>
          <p:cNvPr id="6" name="スライド番号プレースホルダー 5"/>
          <p:cNvSpPr>
            <a:spLocks noGrp="1"/>
          </p:cNvSpPr>
          <p:nvPr>
            <p:ph type="sldNum" sz="quarter" idx="4"/>
          </p:nvPr>
        </p:nvSpPr>
        <p:spPr>
          <a:xfrm>
            <a:off x="6553200" y="6356404"/>
            <a:ext cx="2133600" cy="365125"/>
          </a:xfrm>
          <a:prstGeom prst="rect">
            <a:avLst/>
          </a:prstGeom>
        </p:spPr>
        <p:txBody>
          <a:bodyPr vert="horz" lIns="91440" tIns="45720" rIns="91440" bIns="45720" rtlCol="0" anchor="ctr"/>
          <a:lstStyle>
            <a:lvl1pPr algn="r">
              <a:defRPr sz="1200">
                <a:solidFill>
                  <a:srgbClr val="000000">
                    <a:tint val="75000"/>
                  </a:srgbClr>
                </a:solidFill>
                <a:latin typeface="Arial" charset="0"/>
                <a:ea typeface="+mn-ea"/>
              </a:defRPr>
            </a:lvl1pPr>
          </a:lstStyle>
          <a:p>
            <a:pPr>
              <a:defRPr/>
            </a:pPr>
            <a:fld id="{23AA7174-5F61-4D4F-971A-B45AFD9BE3F9}" type="slidenum">
              <a:rPr lang="ja-JP" altLang="en-US"/>
              <a:pPr>
                <a:defRPr/>
              </a:pPr>
              <a:t>‹#›</a:t>
            </a:fld>
            <a:endParaRPr lang="ja-JP" altLang="en-US"/>
          </a:p>
        </p:txBody>
      </p:sp>
    </p:spTree>
    <p:extLst>
      <p:ext uri="{BB962C8B-B14F-4D97-AF65-F5344CB8AC3E}">
        <p14:creationId xmlns:p14="http://schemas.microsoft.com/office/powerpoint/2010/main" val="611201626"/>
      </p:ext>
    </p:extLst>
  </p:cSld>
  <p:clrMap bg1="lt1" tx1="dk1" bg2="lt2" tx2="dk2" accent1="accent1" accent2="accent2" accent3="accent3" accent4="accent4" accent5="accent5" accent6="accent6" hlink="hlink" folHlink="folHlink"/>
  <p:sldLayoutIdLst>
    <p:sldLayoutId id="2147485295" r:id="rId1"/>
    <p:sldLayoutId id="2147485296" r:id="rId2"/>
    <p:sldLayoutId id="2147485297" r:id="rId3"/>
    <p:sldLayoutId id="2147485298" r:id="rId4"/>
    <p:sldLayoutId id="2147485299" r:id="rId5"/>
    <p:sldLayoutId id="2147485300" r:id="rId6"/>
    <p:sldLayoutId id="2147485301" r:id="rId7"/>
    <p:sldLayoutId id="2147485302" r:id="rId8"/>
    <p:sldLayoutId id="2147485303" r:id="rId9"/>
    <p:sldLayoutId id="2147485304" r:id="rId10"/>
    <p:sldLayoutId id="2147485305" r:id="rId11"/>
    <p:sldLayoutId id="2147485306" r:id="rId12"/>
  </p:sldLayoutIdLst>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4242"/>
                                        </p:tgtEl>
                                        <p:attrNameLst>
                                          <p:attrName>style.visibility</p:attrName>
                                        </p:attrNameLst>
                                      </p:cBhvr>
                                      <p:to>
                                        <p:strVal val="visible"/>
                                      </p:to>
                                    </p:set>
                                    <p:animEffect transition="in" filter="fade">
                                      <p:cBhvr>
                                        <p:cTn id="7" dur="2000"/>
                                        <p:tgtEl>
                                          <p:spTgt spid="394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4243"/>
                                        </p:tgtEl>
                                        <p:attrNameLst>
                                          <p:attrName>style.visibility</p:attrName>
                                        </p:attrNameLst>
                                      </p:cBhvr>
                                      <p:to>
                                        <p:strVal val="visible"/>
                                      </p:to>
                                    </p:set>
                                    <p:animEffect transition="in" filter="fade">
                                      <p:cBhvr>
                                        <p:cTn id="10" dur="2000"/>
                                        <p:tgtEl>
                                          <p:spTgt spid="394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242" grpId="0"/>
      <p:bldP spid="394243" grpId="0">
        <p:tmplLst>
          <p:tmpl>
            <p:tnLst>
              <p:par>
                <p:cTn presetID="10" presetClass="entr" presetSubtype="0" fill="hold" nodeType="withEffect">
                  <p:stCondLst>
                    <p:cond delay="0"/>
                  </p:stCondLst>
                  <p:childTnLst>
                    <p:set>
                      <p:cBhvr>
                        <p:cTn dur="1" fill="hold">
                          <p:stCondLst>
                            <p:cond delay="0"/>
                          </p:stCondLst>
                        </p:cTn>
                        <p:tgtEl>
                          <p:spTgt spid="394243"/>
                        </p:tgtEl>
                        <p:attrNameLst>
                          <p:attrName>style.visibility</p:attrName>
                        </p:attrNameLst>
                      </p:cBhvr>
                      <p:to>
                        <p:strVal val="visible"/>
                      </p:to>
                    </p:set>
                    <p:animEffect transition="in" filter="fade">
                      <p:cBhvr>
                        <p:cTn dur="2000"/>
                        <p:tgtEl>
                          <p:spTgt spid="394243"/>
                        </p:tgtEl>
                      </p:cBhvr>
                    </p:animEffect>
                  </p:childTnLst>
                </p:cTn>
              </p:par>
            </p:tnLst>
          </p:tmpl>
        </p:tmplLst>
      </p:bldP>
    </p:bldLst>
  </p:timing>
  <p:txStyles>
    <p:titleStyle>
      <a:lvl1pPr algn="ctr" rtl="0" eaLnBrk="0" fontAlgn="base" hangingPunct="0">
        <a:spcBef>
          <a:spcPct val="0"/>
        </a:spcBef>
        <a:spcAft>
          <a:spcPct val="0"/>
        </a:spcAft>
        <a:defRPr kumimoji="1" sz="44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5pPr>
      <a:lvl6pPr marL="457200" algn="ctr" rtl="0" fontAlgn="base">
        <a:spcBef>
          <a:spcPct val="0"/>
        </a:spcBef>
        <a:spcAft>
          <a:spcPct val="0"/>
        </a:spcAft>
        <a:defRPr kumimoji="1" sz="4400">
          <a:solidFill>
            <a:schemeClr val="tx1"/>
          </a:solidFill>
          <a:latin typeface="Calibri" pitchFamily="34" charset="0"/>
          <a:ea typeface="ＭＳ Ｐゴシック" pitchFamily="50" charset="-128"/>
        </a:defRPr>
      </a:lvl6pPr>
      <a:lvl7pPr marL="914400" algn="ctr" rtl="0" fontAlgn="base">
        <a:spcBef>
          <a:spcPct val="0"/>
        </a:spcBef>
        <a:spcAft>
          <a:spcPct val="0"/>
        </a:spcAft>
        <a:defRPr kumimoji="1" sz="4400">
          <a:solidFill>
            <a:schemeClr val="tx1"/>
          </a:solidFill>
          <a:latin typeface="Calibri" pitchFamily="34" charset="0"/>
          <a:ea typeface="ＭＳ Ｐゴシック" pitchFamily="50"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pitchFamily="50"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pitchFamily="50" charset="-128"/>
        </a:defRPr>
      </a:lvl9pPr>
    </p:titleStyle>
    <p:bodyStyle>
      <a:lvl1pPr marL="342900" indent="-342900" algn="l" rtl="0" eaLnBrk="0" fontAlgn="base" hangingPunct="0">
        <a:spcBef>
          <a:spcPct val="20000"/>
        </a:spcBef>
        <a:spcAft>
          <a:spcPct val="0"/>
        </a:spcAft>
        <a:buFont typeface="Arial" pitchFamily="34"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kumimoji="1" sz="2800">
          <a:solidFill>
            <a:schemeClr val="tx1"/>
          </a:solidFill>
          <a:latin typeface="+mn-lt"/>
          <a:ea typeface="+mn-ea"/>
        </a:defRPr>
      </a:lvl2pPr>
      <a:lvl3pPr marL="1143000" indent="-228600" algn="l" rtl="0" eaLnBrk="0" fontAlgn="base" hangingPunct="0">
        <a:spcBef>
          <a:spcPct val="20000"/>
        </a:spcBef>
        <a:spcAft>
          <a:spcPct val="0"/>
        </a:spcAft>
        <a:buFont typeface="Arial" pitchFamily="34"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Font typeface="Arial" pitchFamily="34" charset="0"/>
        <a:buChar char="–"/>
        <a:defRPr kumimoji="1" sz="2000">
          <a:solidFill>
            <a:schemeClr val="tx1"/>
          </a:solidFill>
          <a:latin typeface="+mn-lt"/>
          <a:ea typeface="+mn-ea"/>
        </a:defRPr>
      </a:lvl4pPr>
      <a:lvl5pPr marL="2057400" indent="-228600" algn="l" rtl="0" eaLnBrk="0" fontAlgn="base" hangingPunct="0">
        <a:spcBef>
          <a:spcPct val="20000"/>
        </a:spcBef>
        <a:spcAft>
          <a:spcPct val="0"/>
        </a:spcAft>
        <a:buFont typeface="Arial" pitchFamily="34" charset="0"/>
        <a:buChar char="»"/>
        <a:defRPr kumimoji="1" sz="2000">
          <a:solidFill>
            <a:schemeClr val="tx1"/>
          </a:solidFill>
          <a:latin typeface="+mn-lt"/>
          <a:ea typeface="+mn-ea"/>
        </a:defRPr>
      </a:lvl5pPr>
      <a:lvl6pPr marL="2514600" indent="-228600" algn="l" rtl="0" fontAlgn="base">
        <a:spcBef>
          <a:spcPct val="20000"/>
        </a:spcBef>
        <a:spcAft>
          <a:spcPct val="0"/>
        </a:spcAft>
        <a:buFont typeface="Arial" pitchFamily="34" charset="0"/>
        <a:buChar char="»"/>
        <a:defRPr kumimoji="1" sz="2000">
          <a:solidFill>
            <a:schemeClr val="tx1"/>
          </a:solidFill>
          <a:latin typeface="+mn-lt"/>
          <a:ea typeface="+mn-ea"/>
        </a:defRPr>
      </a:lvl6pPr>
      <a:lvl7pPr marL="2971800" indent="-228600" algn="l" rtl="0" fontAlgn="base">
        <a:spcBef>
          <a:spcPct val="20000"/>
        </a:spcBef>
        <a:spcAft>
          <a:spcPct val="0"/>
        </a:spcAft>
        <a:buFont typeface="Arial" pitchFamily="34" charset="0"/>
        <a:buChar char="»"/>
        <a:defRPr kumimoji="1" sz="2000">
          <a:solidFill>
            <a:schemeClr val="tx1"/>
          </a:solidFill>
          <a:latin typeface="+mn-lt"/>
          <a:ea typeface="+mn-ea"/>
        </a:defRPr>
      </a:lvl7pPr>
      <a:lvl8pPr marL="3429000" indent="-228600" algn="l" rtl="0" fontAlgn="base">
        <a:spcBef>
          <a:spcPct val="20000"/>
        </a:spcBef>
        <a:spcAft>
          <a:spcPct val="0"/>
        </a:spcAft>
        <a:buFont typeface="Arial" pitchFamily="34" charset="0"/>
        <a:buChar char="»"/>
        <a:defRPr kumimoji="1" sz="2000">
          <a:solidFill>
            <a:schemeClr val="tx1"/>
          </a:solidFill>
          <a:latin typeface="+mn-lt"/>
          <a:ea typeface="+mn-ea"/>
        </a:defRPr>
      </a:lvl8pPr>
      <a:lvl9pPr marL="3886200" indent="-228600" algn="l" rtl="0" fontAlgn="base">
        <a:spcBef>
          <a:spcPct val="20000"/>
        </a:spcBef>
        <a:spcAft>
          <a:spcPct val="0"/>
        </a:spcAft>
        <a:buFont typeface="Arial" pitchFamily="34" charset="0"/>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5"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176" tIns="45600" rIns="91176" bIns="45600" numCol="1" anchor="ctr" anchorCtr="0" compatLnSpc="1">
            <a:prstTxWarp prst="textNoShape">
              <a:avLst/>
            </a:prstTxWarp>
          </a:bodyPr>
          <a:lstStyle/>
          <a:p>
            <a:pPr lvl="0"/>
            <a:r>
              <a:rPr lang="ja-JP" altLang="en-US" smtClean="0"/>
              <a:t>マスタ タイトルの書式設定</a:t>
            </a:r>
          </a:p>
        </p:txBody>
      </p:sp>
      <p:sp>
        <p:nvSpPr>
          <p:cNvPr id="3075" name="Rectangle 3"/>
          <p:cNvSpPr>
            <a:spLocks noGrp="1" noChangeArrowheads="1"/>
          </p:cNvSpPr>
          <p:nvPr>
            <p:ph type="body" idx="1"/>
          </p:nvPr>
        </p:nvSpPr>
        <p:spPr bwMode="auto">
          <a:xfrm>
            <a:off x="457205"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176" tIns="45600" rIns="91176" bIns="4560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3117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176" tIns="45600" rIns="91176" bIns="45600" numCol="1" anchor="t" anchorCtr="0" compatLnSpc="1">
            <a:prstTxWarp prst="textNoShape">
              <a:avLst/>
            </a:prstTxWarp>
          </a:bodyPr>
          <a:lstStyle>
            <a:lvl1pPr algn="l">
              <a:defRPr sz="1400" b="0">
                <a:solidFill>
                  <a:schemeClr val="tx1"/>
                </a:solidFill>
                <a:latin typeface="+mn-lt"/>
                <a:ea typeface="+mn-ea"/>
              </a:defRPr>
            </a:lvl1pPr>
          </a:lstStyle>
          <a:p>
            <a:pPr>
              <a:defRPr/>
            </a:pPr>
            <a:endParaRPr lang="en-US" altLang="ja-JP"/>
          </a:p>
        </p:txBody>
      </p:sp>
      <p:sp>
        <p:nvSpPr>
          <p:cNvPr id="1311749" name="Rectangle 5"/>
          <p:cNvSpPr>
            <a:spLocks noGrp="1" noChangeArrowheads="1"/>
          </p:cNvSpPr>
          <p:nvPr>
            <p:ph type="ftr" sz="quarter" idx="3"/>
          </p:nvPr>
        </p:nvSpPr>
        <p:spPr bwMode="auto">
          <a:xfrm>
            <a:off x="3124205" y="6245225"/>
            <a:ext cx="2895600" cy="476250"/>
          </a:xfrm>
          <a:prstGeom prst="rect">
            <a:avLst/>
          </a:prstGeom>
          <a:noFill/>
          <a:ln w="9525">
            <a:noFill/>
            <a:miter lim="800000"/>
            <a:headEnd/>
            <a:tailEnd/>
          </a:ln>
          <a:effectLst/>
        </p:spPr>
        <p:txBody>
          <a:bodyPr vert="horz" wrap="square" lIns="91176" tIns="45600" rIns="91176" bIns="45600" numCol="1" anchor="t" anchorCtr="0" compatLnSpc="1">
            <a:prstTxWarp prst="textNoShape">
              <a:avLst/>
            </a:prstTxWarp>
          </a:bodyPr>
          <a:lstStyle>
            <a:lvl1pPr algn="ctr">
              <a:defRPr sz="1400" b="0">
                <a:solidFill>
                  <a:schemeClr val="tx1"/>
                </a:solidFill>
                <a:latin typeface="+mn-lt"/>
                <a:ea typeface="+mn-ea"/>
              </a:defRPr>
            </a:lvl1pPr>
          </a:lstStyle>
          <a:p>
            <a:pPr>
              <a:defRPr/>
            </a:pPr>
            <a:endParaRPr lang="en-US" altLang="ja-JP"/>
          </a:p>
        </p:txBody>
      </p:sp>
      <p:sp>
        <p:nvSpPr>
          <p:cNvPr id="1311750" name="Rectangle 6"/>
          <p:cNvSpPr>
            <a:spLocks noGrp="1" noChangeArrowheads="1"/>
          </p:cNvSpPr>
          <p:nvPr>
            <p:ph type="sldNum" sz="quarter" idx="4"/>
          </p:nvPr>
        </p:nvSpPr>
        <p:spPr bwMode="auto">
          <a:xfrm>
            <a:off x="6553205" y="6245225"/>
            <a:ext cx="2133600" cy="476250"/>
          </a:xfrm>
          <a:prstGeom prst="rect">
            <a:avLst/>
          </a:prstGeom>
          <a:noFill/>
          <a:ln w="9525">
            <a:noFill/>
            <a:miter lim="800000"/>
            <a:headEnd/>
            <a:tailEnd/>
          </a:ln>
          <a:effectLst/>
        </p:spPr>
        <p:txBody>
          <a:bodyPr vert="horz" wrap="square" lIns="91176" tIns="45600" rIns="91176" bIns="45600" numCol="1" anchor="t" anchorCtr="0" compatLnSpc="1">
            <a:prstTxWarp prst="textNoShape">
              <a:avLst/>
            </a:prstTxWarp>
          </a:bodyPr>
          <a:lstStyle>
            <a:lvl1pPr algn="r">
              <a:defRPr sz="1400" b="0">
                <a:solidFill>
                  <a:schemeClr val="tx1"/>
                </a:solidFill>
                <a:latin typeface="+mn-lt"/>
                <a:ea typeface="+mn-ea"/>
              </a:defRPr>
            </a:lvl1pPr>
          </a:lstStyle>
          <a:p>
            <a:pPr>
              <a:defRPr/>
            </a:pPr>
            <a:fld id="{F7D767A9-69D6-4417-8BCB-3ABF88F8240E}" type="slidenum">
              <a:rPr lang="en-US" altLang="ja-JP"/>
              <a:pPr>
                <a:defRPr/>
              </a:pPr>
              <a:t>‹#›</a:t>
            </a:fld>
            <a:endParaRPr lang="en-US" altLang="ja-JP"/>
          </a:p>
        </p:txBody>
      </p:sp>
    </p:spTree>
    <p:extLst>
      <p:ext uri="{BB962C8B-B14F-4D97-AF65-F5344CB8AC3E}">
        <p14:creationId xmlns:p14="http://schemas.microsoft.com/office/powerpoint/2010/main" val="214506663"/>
      </p:ext>
    </p:extLst>
  </p:cSld>
  <p:clrMap bg1="lt1" tx1="dk1" bg2="lt2" tx2="dk2" accent1="accent1" accent2="accent2" accent3="accent3" accent4="accent4" accent5="accent5" accent6="accent6" hlink="hlink" folHlink="folHlink"/>
  <p:sldLayoutIdLst>
    <p:sldLayoutId id="2147485308" r:id="rId1"/>
    <p:sldLayoutId id="2147485309" r:id="rId2"/>
    <p:sldLayoutId id="2147485310" r:id="rId3"/>
    <p:sldLayoutId id="2147485311" r:id="rId4"/>
    <p:sldLayoutId id="2147485312" r:id="rId5"/>
    <p:sldLayoutId id="2147485313" r:id="rId6"/>
    <p:sldLayoutId id="2147485314" r:id="rId7"/>
    <p:sldLayoutId id="2147485315" r:id="rId8"/>
    <p:sldLayoutId id="2147485316" r:id="rId9"/>
    <p:sldLayoutId id="2147485317" r:id="rId10"/>
    <p:sldLayoutId id="2147485318" r:id="rId11"/>
  </p:sldLayoutIdLst>
  <p:transition spd="med">
    <p:blinds/>
  </p:transition>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4242" name="タイトル プレースホルダー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8" tIns="45704" rIns="91408" bIns="45704" numCol="1" anchor="ctr" anchorCtr="0" compatLnSpc="1">
            <a:prstTxWarp prst="textNoShape">
              <a:avLst/>
            </a:prstTxWarp>
          </a:bodyPr>
          <a:lstStyle/>
          <a:p>
            <a:pPr lvl="0"/>
            <a:r>
              <a:rPr lang="ja-JP" altLang="en-US" smtClean="0"/>
              <a:t>マスター タイトルの書式設定</a:t>
            </a:r>
          </a:p>
        </p:txBody>
      </p:sp>
      <p:sp>
        <p:nvSpPr>
          <p:cNvPr id="394243" name="テキスト プレースホルダー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8" tIns="45704" rIns="91408" bIns="45704"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457200" y="6356394"/>
            <a:ext cx="2133600" cy="365125"/>
          </a:xfrm>
          <a:prstGeom prst="rect">
            <a:avLst/>
          </a:prstGeom>
        </p:spPr>
        <p:txBody>
          <a:bodyPr vert="horz" lIns="91408" tIns="45704" rIns="91408" bIns="45704" rtlCol="0" anchor="ctr"/>
          <a:lstStyle>
            <a:lvl1pPr algn="l">
              <a:defRPr sz="1200">
                <a:solidFill>
                  <a:srgbClr val="000000">
                    <a:tint val="75000"/>
                  </a:srgbClr>
                </a:solidFill>
                <a:latin typeface="Arial" charset="0"/>
                <a:ea typeface="+mn-ea"/>
              </a:defRPr>
            </a:lvl1pPr>
          </a:lstStyle>
          <a:p>
            <a:pPr>
              <a:defRPr/>
            </a:pPr>
            <a:fld id="{5DD0E324-B289-461B-963B-AFE286718555}" type="datetimeFigureOut">
              <a:rPr lang="ja-JP" altLang="en-US"/>
              <a:pPr>
                <a:defRPr/>
              </a:pPr>
              <a:t>2018/10/17</a:t>
            </a:fld>
            <a:endParaRPr lang="ja-JP" altLang="en-US"/>
          </a:p>
        </p:txBody>
      </p:sp>
      <p:sp>
        <p:nvSpPr>
          <p:cNvPr id="5" name="フッター プレースホルダー 4"/>
          <p:cNvSpPr>
            <a:spLocks noGrp="1"/>
          </p:cNvSpPr>
          <p:nvPr>
            <p:ph type="ftr" sz="quarter" idx="3"/>
          </p:nvPr>
        </p:nvSpPr>
        <p:spPr>
          <a:xfrm>
            <a:off x="3124200" y="6356394"/>
            <a:ext cx="2895600" cy="365125"/>
          </a:xfrm>
          <a:prstGeom prst="rect">
            <a:avLst/>
          </a:prstGeom>
        </p:spPr>
        <p:txBody>
          <a:bodyPr vert="horz" lIns="91408" tIns="45704" rIns="91408" bIns="45704" rtlCol="0" anchor="ctr"/>
          <a:lstStyle>
            <a:lvl1pPr algn="ctr">
              <a:defRPr sz="1200">
                <a:solidFill>
                  <a:srgbClr val="000000">
                    <a:tint val="75000"/>
                  </a:srgbClr>
                </a:solidFill>
                <a:latin typeface="Arial" charset="0"/>
                <a:ea typeface="+mn-ea"/>
              </a:defRPr>
            </a:lvl1pPr>
          </a:lstStyle>
          <a:p>
            <a:pPr>
              <a:defRPr/>
            </a:pPr>
            <a:endParaRPr lang="ja-JP" altLang="en-US"/>
          </a:p>
        </p:txBody>
      </p:sp>
      <p:sp>
        <p:nvSpPr>
          <p:cNvPr id="6" name="スライド番号プレースホルダー 5"/>
          <p:cNvSpPr>
            <a:spLocks noGrp="1"/>
          </p:cNvSpPr>
          <p:nvPr>
            <p:ph type="sldNum" sz="quarter" idx="4"/>
          </p:nvPr>
        </p:nvSpPr>
        <p:spPr>
          <a:xfrm>
            <a:off x="6553200" y="6356394"/>
            <a:ext cx="2133600" cy="365125"/>
          </a:xfrm>
          <a:prstGeom prst="rect">
            <a:avLst/>
          </a:prstGeom>
        </p:spPr>
        <p:txBody>
          <a:bodyPr vert="horz" lIns="91408" tIns="45704" rIns="91408" bIns="45704" rtlCol="0" anchor="ctr"/>
          <a:lstStyle>
            <a:lvl1pPr algn="r">
              <a:defRPr sz="1200">
                <a:solidFill>
                  <a:srgbClr val="000000">
                    <a:tint val="75000"/>
                  </a:srgbClr>
                </a:solidFill>
                <a:latin typeface="Arial" charset="0"/>
                <a:ea typeface="+mn-ea"/>
              </a:defRPr>
            </a:lvl1pPr>
          </a:lstStyle>
          <a:p>
            <a:pPr>
              <a:defRPr/>
            </a:pPr>
            <a:fld id="{FF6485A2-634F-4DE9-B2A1-3F7A5939716E}" type="slidenum">
              <a:rPr lang="ja-JP" altLang="en-US"/>
              <a:pPr>
                <a:defRPr/>
              </a:pPr>
              <a:t>‹#›</a:t>
            </a:fld>
            <a:endParaRPr lang="ja-JP" altLang="en-US"/>
          </a:p>
        </p:txBody>
      </p:sp>
    </p:spTree>
    <p:extLst>
      <p:ext uri="{BB962C8B-B14F-4D97-AF65-F5344CB8AC3E}">
        <p14:creationId xmlns:p14="http://schemas.microsoft.com/office/powerpoint/2010/main" val="3714171349"/>
      </p:ext>
    </p:extLst>
  </p:cSld>
  <p:clrMap bg1="lt1" tx1="dk1" bg2="lt2" tx2="dk2" accent1="accent1" accent2="accent2" accent3="accent3" accent4="accent4" accent5="accent5" accent6="accent6" hlink="hlink" folHlink="folHlink"/>
  <p:sldLayoutIdLst>
    <p:sldLayoutId id="2147485320" r:id="rId1"/>
    <p:sldLayoutId id="2147485321" r:id="rId2"/>
    <p:sldLayoutId id="2147485322" r:id="rId3"/>
    <p:sldLayoutId id="2147485323" r:id="rId4"/>
    <p:sldLayoutId id="2147485324" r:id="rId5"/>
    <p:sldLayoutId id="2147485325" r:id="rId6"/>
    <p:sldLayoutId id="2147485326" r:id="rId7"/>
    <p:sldLayoutId id="2147485327" r:id="rId8"/>
    <p:sldLayoutId id="2147485328" r:id="rId9"/>
    <p:sldLayoutId id="2147485329" r:id="rId10"/>
    <p:sldLayoutId id="2147485330" r:id="rId11"/>
  </p:sldLayoutIdLst>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4242"/>
                                        </p:tgtEl>
                                        <p:attrNameLst>
                                          <p:attrName>style.visibility</p:attrName>
                                        </p:attrNameLst>
                                      </p:cBhvr>
                                      <p:to>
                                        <p:strVal val="visible"/>
                                      </p:to>
                                    </p:set>
                                    <p:animEffect transition="in" filter="fade">
                                      <p:cBhvr>
                                        <p:cTn id="7" dur="2000"/>
                                        <p:tgtEl>
                                          <p:spTgt spid="394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4243"/>
                                        </p:tgtEl>
                                        <p:attrNameLst>
                                          <p:attrName>style.visibility</p:attrName>
                                        </p:attrNameLst>
                                      </p:cBhvr>
                                      <p:to>
                                        <p:strVal val="visible"/>
                                      </p:to>
                                    </p:set>
                                    <p:animEffect transition="in" filter="fade">
                                      <p:cBhvr>
                                        <p:cTn id="10" dur="2000"/>
                                        <p:tgtEl>
                                          <p:spTgt spid="394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242" grpId="0"/>
      <p:bldP spid="394243" grpId="0">
        <p:tmplLst>
          <p:tmpl>
            <p:tnLst>
              <p:par>
                <p:cTn presetID="10" presetClass="entr" presetSubtype="0" fill="hold" nodeType="withEffect">
                  <p:stCondLst>
                    <p:cond delay="0"/>
                  </p:stCondLst>
                  <p:childTnLst>
                    <p:set>
                      <p:cBhvr>
                        <p:cTn dur="1" fill="hold">
                          <p:stCondLst>
                            <p:cond delay="0"/>
                          </p:stCondLst>
                        </p:cTn>
                        <p:tgtEl>
                          <p:spTgt spid="394243"/>
                        </p:tgtEl>
                        <p:attrNameLst>
                          <p:attrName>style.visibility</p:attrName>
                        </p:attrNameLst>
                      </p:cBhvr>
                      <p:to>
                        <p:strVal val="visible"/>
                      </p:to>
                    </p:set>
                    <p:animEffect transition="in" filter="fade">
                      <p:cBhvr>
                        <p:cTn dur="2000"/>
                        <p:tgtEl>
                          <p:spTgt spid="394243"/>
                        </p:tgtEl>
                      </p:cBhvr>
                    </p:animEffect>
                  </p:childTnLst>
                </p:cTn>
              </p:par>
            </p:tnLst>
          </p:tmpl>
        </p:tmplLst>
      </p:bldP>
    </p:bldLst>
  </p:timing>
  <p:txStyles>
    <p:titleStyle>
      <a:lvl1pPr algn="ctr" rtl="0" eaLnBrk="0" fontAlgn="base" hangingPunct="0">
        <a:spcBef>
          <a:spcPct val="0"/>
        </a:spcBef>
        <a:spcAft>
          <a:spcPct val="0"/>
        </a:spcAft>
        <a:defRPr kumimoji="1" sz="44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5pPr>
      <a:lvl6pPr marL="457039" algn="ctr" rtl="0" fontAlgn="base">
        <a:spcBef>
          <a:spcPct val="0"/>
        </a:spcBef>
        <a:spcAft>
          <a:spcPct val="0"/>
        </a:spcAft>
        <a:defRPr kumimoji="1" sz="4400">
          <a:solidFill>
            <a:schemeClr val="tx1"/>
          </a:solidFill>
          <a:latin typeface="Calibri" pitchFamily="34" charset="0"/>
          <a:ea typeface="ＭＳ Ｐゴシック" pitchFamily="50" charset="-128"/>
        </a:defRPr>
      </a:lvl6pPr>
      <a:lvl7pPr marL="914077" algn="ctr" rtl="0" fontAlgn="base">
        <a:spcBef>
          <a:spcPct val="0"/>
        </a:spcBef>
        <a:spcAft>
          <a:spcPct val="0"/>
        </a:spcAft>
        <a:defRPr kumimoji="1" sz="4400">
          <a:solidFill>
            <a:schemeClr val="tx1"/>
          </a:solidFill>
          <a:latin typeface="Calibri" pitchFamily="34" charset="0"/>
          <a:ea typeface="ＭＳ Ｐゴシック" pitchFamily="50" charset="-128"/>
        </a:defRPr>
      </a:lvl7pPr>
      <a:lvl8pPr marL="1371116" algn="ctr" rtl="0" fontAlgn="base">
        <a:spcBef>
          <a:spcPct val="0"/>
        </a:spcBef>
        <a:spcAft>
          <a:spcPct val="0"/>
        </a:spcAft>
        <a:defRPr kumimoji="1" sz="4400">
          <a:solidFill>
            <a:schemeClr val="tx1"/>
          </a:solidFill>
          <a:latin typeface="Calibri" pitchFamily="34" charset="0"/>
          <a:ea typeface="ＭＳ Ｐゴシック" pitchFamily="50" charset="-128"/>
        </a:defRPr>
      </a:lvl8pPr>
      <a:lvl9pPr marL="1828155" algn="ctr" rtl="0" fontAlgn="base">
        <a:spcBef>
          <a:spcPct val="0"/>
        </a:spcBef>
        <a:spcAft>
          <a:spcPct val="0"/>
        </a:spcAft>
        <a:defRPr kumimoji="1" sz="4400">
          <a:solidFill>
            <a:schemeClr val="tx1"/>
          </a:solidFill>
          <a:latin typeface="Calibri" pitchFamily="34" charset="0"/>
          <a:ea typeface="ＭＳ Ｐゴシック" pitchFamily="50" charset="-128"/>
        </a:defRPr>
      </a:lvl9pPr>
    </p:titleStyle>
    <p:bodyStyle>
      <a:lvl1pPr marL="341313" indent="-341313" algn="l" rtl="0" eaLnBrk="0" fontAlgn="base" hangingPunct="0">
        <a:spcBef>
          <a:spcPct val="20000"/>
        </a:spcBef>
        <a:spcAft>
          <a:spcPct val="0"/>
        </a:spcAft>
        <a:buFont typeface="Arial" pitchFamily="34" charset="0"/>
        <a:buChar char="•"/>
        <a:defRPr kumimoji="1" sz="3200">
          <a:solidFill>
            <a:schemeClr val="tx1"/>
          </a:solidFill>
          <a:latin typeface="+mn-lt"/>
          <a:ea typeface="+mn-ea"/>
          <a:cs typeface="+mn-cs"/>
        </a:defRPr>
      </a:lvl1pPr>
      <a:lvl2pPr marL="741363" indent="-284163" algn="l" rtl="0" eaLnBrk="0" fontAlgn="base" hangingPunct="0">
        <a:spcBef>
          <a:spcPct val="20000"/>
        </a:spcBef>
        <a:spcAft>
          <a:spcPct val="0"/>
        </a:spcAft>
        <a:buFont typeface="Arial" pitchFamily="34" charset="0"/>
        <a:buChar char="–"/>
        <a:defRPr kumimoji="1" sz="2800">
          <a:solidFill>
            <a:schemeClr val="tx1"/>
          </a:solidFill>
          <a:latin typeface="+mn-lt"/>
          <a:ea typeface="+mn-ea"/>
        </a:defRPr>
      </a:lvl2pPr>
      <a:lvl3pPr marL="1141413" indent="-227013" algn="l" rtl="0" eaLnBrk="0" fontAlgn="base" hangingPunct="0">
        <a:spcBef>
          <a:spcPct val="20000"/>
        </a:spcBef>
        <a:spcAft>
          <a:spcPct val="0"/>
        </a:spcAft>
        <a:buFont typeface="Arial" pitchFamily="34" charset="0"/>
        <a:buChar char="•"/>
        <a:defRPr kumimoji="1" sz="2400">
          <a:solidFill>
            <a:schemeClr val="tx1"/>
          </a:solidFill>
          <a:latin typeface="+mn-lt"/>
          <a:ea typeface="+mn-ea"/>
        </a:defRPr>
      </a:lvl3pPr>
      <a:lvl4pPr marL="1598613" indent="-227013" algn="l" rtl="0" eaLnBrk="0" fontAlgn="base" hangingPunct="0">
        <a:spcBef>
          <a:spcPct val="20000"/>
        </a:spcBef>
        <a:spcAft>
          <a:spcPct val="0"/>
        </a:spcAft>
        <a:buFont typeface="Arial" pitchFamily="34" charset="0"/>
        <a:buChar char="–"/>
        <a:defRPr kumimoji="1" sz="2000">
          <a:solidFill>
            <a:schemeClr val="tx1"/>
          </a:solidFill>
          <a:latin typeface="+mn-lt"/>
          <a:ea typeface="+mn-ea"/>
        </a:defRPr>
      </a:lvl4pPr>
      <a:lvl5pPr marL="2055813" indent="-227013" algn="l" rtl="0" eaLnBrk="0" fontAlgn="base" hangingPunct="0">
        <a:spcBef>
          <a:spcPct val="20000"/>
        </a:spcBef>
        <a:spcAft>
          <a:spcPct val="0"/>
        </a:spcAft>
        <a:buFont typeface="Arial" pitchFamily="34" charset="0"/>
        <a:buChar char="»"/>
        <a:defRPr kumimoji="1" sz="2000">
          <a:solidFill>
            <a:schemeClr val="tx1"/>
          </a:solidFill>
          <a:latin typeface="+mn-lt"/>
          <a:ea typeface="+mn-ea"/>
        </a:defRPr>
      </a:lvl5pPr>
      <a:lvl6pPr marL="2513713" indent="-228519" algn="l" rtl="0" fontAlgn="base">
        <a:spcBef>
          <a:spcPct val="20000"/>
        </a:spcBef>
        <a:spcAft>
          <a:spcPct val="0"/>
        </a:spcAft>
        <a:buFont typeface="Arial" pitchFamily="34" charset="0"/>
        <a:buChar char="»"/>
        <a:defRPr kumimoji="1" sz="2000">
          <a:solidFill>
            <a:schemeClr val="tx1"/>
          </a:solidFill>
          <a:latin typeface="+mn-lt"/>
          <a:ea typeface="+mn-ea"/>
        </a:defRPr>
      </a:lvl6pPr>
      <a:lvl7pPr marL="2970750" indent="-228519" algn="l" rtl="0" fontAlgn="base">
        <a:spcBef>
          <a:spcPct val="20000"/>
        </a:spcBef>
        <a:spcAft>
          <a:spcPct val="0"/>
        </a:spcAft>
        <a:buFont typeface="Arial" pitchFamily="34" charset="0"/>
        <a:buChar char="»"/>
        <a:defRPr kumimoji="1" sz="2000">
          <a:solidFill>
            <a:schemeClr val="tx1"/>
          </a:solidFill>
          <a:latin typeface="+mn-lt"/>
          <a:ea typeface="+mn-ea"/>
        </a:defRPr>
      </a:lvl7pPr>
      <a:lvl8pPr marL="3427790" indent="-228519" algn="l" rtl="0" fontAlgn="base">
        <a:spcBef>
          <a:spcPct val="20000"/>
        </a:spcBef>
        <a:spcAft>
          <a:spcPct val="0"/>
        </a:spcAft>
        <a:buFont typeface="Arial" pitchFamily="34" charset="0"/>
        <a:buChar char="»"/>
        <a:defRPr kumimoji="1" sz="2000">
          <a:solidFill>
            <a:schemeClr val="tx1"/>
          </a:solidFill>
          <a:latin typeface="+mn-lt"/>
          <a:ea typeface="+mn-ea"/>
        </a:defRPr>
      </a:lvl8pPr>
      <a:lvl9pPr marL="3884829" indent="-228519" algn="l" rtl="0" fontAlgn="base">
        <a:spcBef>
          <a:spcPct val="20000"/>
        </a:spcBef>
        <a:spcAft>
          <a:spcPct val="0"/>
        </a:spcAft>
        <a:buFont typeface="Arial" pitchFamily="34" charset="0"/>
        <a:buChar char="»"/>
        <a:defRPr kumimoji="1" sz="2000">
          <a:solidFill>
            <a:schemeClr val="tx1"/>
          </a:solidFill>
          <a:latin typeface="+mn-lt"/>
          <a:ea typeface="+mn-ea"/>
        </a:defRPr>
      </a:lvl9pPr>
    </p:bodyStyle>
    <p:otherStyle>
      <a:defPPr>
        <a:defRPr lang="ja-JP"/>
      </a:defPPr>
      <a:lvl1pPr marL="0" algn="l" defTabSz="914077" rtl="0" eaLnBrk="1" latinLnBrk="0" hangingPunct="1">
        <a:defRPr kumimoji="1" sz="1800" kern="1200">
          <a:solidFill>
            <a:schemeClr val="tx1"/>
          </a:solidFill>
          <a:latin typeface="+mn-lt"/>
          <a:ea typeface="+mn-ea"/>
          <a:cs typeface="+mn-cs"/>
        </a:defRPr>
      </a:lvl1pPr>
      <a:lvl2pPr marL="457039" algn="l" defTabSz="914077" rtl="0" eaLnBrk="1" latinLnBrk="0" hangingPunct="1">
        <a:defRPr kumimoji="1" sz="1800" kern="1200">
          <a:solidFill>
            <a:schemeClr val="tx1"/>
          </a:solidFill>
          <a:latin typeface="+mn-lt"/>
          <a:ea typeface="+mn-ea"/>
          <a:cs typeface="+mn-cs"/>
        </a:defRPr>
      </a:lvl2pPr>
      <a:lvl3pPr marL="914077" algn="l" defTabSz="914077" rtl="0" eaLnBrk="1" latinLnBrk="0" hangingPunct="1">
        <a:defRPr kumimoji="1" sz="1800" kern="1200">
          <a:solidFill>
            <a:schemeClr val="tx1"/>
          </a:solidFill>
          <a:latin typeface="+mn-lt"/>
          <a:ea typeface="+mn-ea"/>
          <a:cs typeface="+mn-cs"/>
        </a:defRPr>
      </a:lvl3pPr>
      <a:lvl4pPr marL="1371116" algn="l" defTabSz="914077" rtl="0" eaLnBrk="1" latinLnBrk="0" hangingPunct="1">
        <a:defRPr kumimoji="1" sz="1800" kern="1200">
          <a:solidFill>
            <a:schemeClr val="tx1"/>
          </a:solidFill>
          <a:latin typeface="+mn-lt"/>
          <a:ea typeface="+mn-ea"/>
          <a:cs typeface="+mn-cs"/>
        </a:defRPr>
      </a:lvl4pPr>
      <a:lvl5pPr marL="1828155" algn="l" defTabSz="914077" rtl="0" eaLnBrk="1" latinLnBrk="0" hangingPunct="1">
        <a:defRPr kumimoji="1" sz="1800" kern="1200">
          <a:solidFill>
            <a:schemeClr val="tx1"/>
          </a:solidFill>
          <a:latin typeface="+mn-lt"/>
          <a:ea typeface="+mn-ea"/>
          <a:cs typeface="+mn-cs"/>
        </a:defRPr>
      </a:lvl5pPr>
      <a:lvl6pPr marL="2285192" algn="l" defTabSz="914077" rtl="0" eaLnBrk="1" latinLnBrk="0" hangingPunct="1">
        <a:defRPr kumimoji="1" sz="1800" kern="1200">
          <a:solidFill>
            <a:schemeClr val="tx1"/>
          </a:solidFill>
          <a:latin typeface="+mn-lt"/>
          <a:ea typeface="+mn-ea"/>
          <a:cs typeface="+mn-cs"/>
        </a:defRPr>
      </a:lvl6pPr>
      <a:lvl7pPr marL="2742232" algn="l" defTabSz="914077" rtl="0" eaLnBrk="1" latinLnBrk="0" hangingPunct="1">
        <a:defRPr kumimoji="1" sz="1800" kern="1200">
          <a:solidFill>
            <a:schemeClr val="tx1"/>
          </a:solidFill>
          <a:latin typeface="+mn-lt"/>
          <a:ea typeface="+mn-ea"/>
          <a:cs typeface="+mn-cs"/>
        </a:defRPr>
      </a:lvl7pPr>
      <a:lvl8pPr marL="3199271" algn="l" defTabSz="914077" rtl="0" eaLnBrk="1" latinLnBrk="0" hangingPunct="1">
        <a:defRPr kumimoji="1" sz="1800" kern="1200">
          <a:solidFill>
            <a:schemeClr val="tx1"/>
          </a:solidFill>
          <a:latin typeface="+mn-lt"/>
          <a:ea typeface="+mn-ea"/>
          <a:cs typeface="+mn-cs"/>
        </a:defRPr>
      </a:lvl8pPr>
      <a:lvl9pPr marL="3656308" algn="l" defTabSz="914077" rtl="0" eaLnBrk="1" latinLnBrk="0" hangingPunct="1">
        <a:defRPr kumimoji="1"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0" tIns="45714" rIns="91430" bIns="45714" numCol="1" anchor="ctr" anchorCtr="0" compatLnSpc="1">
            <a:prstTxWarp prst="textNoShape">
              <a:avLst/>
            </a:prstTxWarp>
          </a:bodyPr>
          <a:lstStyle/>
          <a:p>
            <a:pPr lvl="0"/>
            <a:r>
              <a:rPr lang="ja-JP" altLang="en-US" smtClean="0"/>
              <a:t>マスタ タイトルの書式設定</a:t>
            </a:r>
          </a:p>
        </p:txBody>
      </p:sp>
      <p:sp>
        <p:nvSpPr>
          <p:cNvPr id="1027" name="Rectangle 3"/>
          <p:cNvSpPr>
            <a:spLocks noGrp="1" noChangeArrowheads="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0" tIns="45714" rIns="91430" bIns="45714"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0" tIns="45714" rIns="91430" bIns="45714" numCol="1" anchor="t" anchorCtr="0" compatLnSpc="1">
            <a:prstTxWarp prst="textNoShape">
              <a:avLst/>
            </a:prstTxWarp>
          </a:bodyPr>
          <a:lstStyle>
            <a:lvl1pPr algn="l">
              <a:defRPr sz="1400">
                <a:latin typeface="Arial" pitchFamily="34" charset="0"/>
                <a:ea typeface="ＭＳ Ｐゴシック" pitchFamily="50" charset="-128"/>
              </a:defRPr>
            </a:lvl1pPr>
          </a:lstStyle>
          <a:p>
            <a:pPr>
              <a:defRPr/>
            </a:pPr>
            <a:endParaRPr lang="en-US" altLang="ja-JP">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0" tIns="45714" rIns="91430" bIns="45714" numCol="1" anchor="t" anchorCtr="0" compatLnSpc="1">
            <a:prstTxWarp prst="textNoShape">
              <a:avLst/>
            </a:prstTxWarp>
          </a:bodyPr>
          <a:lstStyle>
            <a:lvl1pPr>
              <a:defRPr sz="1400">
                <a:latin typeface="Arial" pitchFamily="34" charset="0"/>
                <a:ea typeface="ＭＳ Ｐゴシック" pitchFamily="50" charset="-128"/>
              </a:defRPr>
            </a:lvl1pPr>
          </a:lstStyle>
          <a:p>
            <a:pPr algn="ctr">
              <a:defRPr/>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6940062" y="6381750"/>
            <a:ext cx="2133600" cy="476250"/>
          </a:xfrm>
          <a:prstGeom prst="rect">
            <a:avLst/>
          </a:prstGeom>
          <a:noFill/>
          <a:ln w="9525">
            <a:noFill/>
            <a:miter lim="800000"/>
            <a:headEnd/>
            <a:tailEnd/>
          </a:ln>
          <a:effectLst/>
        </p:spPr>
        <p:txBody>
          <a:bodyPr vert="horz" wrap="square" lIns="91430" tIns="45714" rIns="91430" bIns="45714" numCol="1" anchor="t" anchorCtr="0" compatLnSpc="1">
            <a:prstTxWarp prst="textNoShape">
              <a:avLst/>
            </a:prstTxWarp>
          </a:bodyPr>
          <a:lstStyle>
            <a:lvl1pPr algn="r">
              <a:defRPr sz="1400">
                <a:latin typeface="Arial" pitchFamily="34" charset="0"/>
                <a:ea typeface="ＭＳ Ｐゴシック" pitchFamily="50" charset="-128"/>
              </a:defRPr>
            </a:lvl1pPr>
          </a:lstStyle>
          <a:p>
            <a:pPr>
              <a:defRPr/>
            </a:pPr>
            <a:fld id="{D0A699CE-981D-456A-B204-3B858E30609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27403159"/>
      </p:ext>
    </p:extLst>
  </p:cSld>
  <p:clrMap bg1="lt1" tx1="dk1" bg2="lt2" tx2="dk2" accent1="accent1" accent2="accent2" accent3="accent3" accent4="accent4" accent5="accent5" accent6="accent6" hlink="hlink" folHlink="folHlink"/>
  <p:sldLayoutIdLst>
    <p:sldLayoutId id="2147485332" r:id="rId1"/>
    <p:sldLayoutId id="2147485333" r:id="rId2"/>
    <p:sldLayoutId id="2147485334" r:id="rId3"/>
    <p:sldLayoutId id="2147485335" r:id="rId4"/>
    <p:sldLayoutId id="2147485336" r:id="rId5"/>
    <p:sldLayoutId id="2147485337" r:id="rId6"/>
    <p:sldLayoutId id="2147485338" r:id="rId7"/>
    <p:sldLayoutId id="2147485339" r:id="rId8"/>
    <p:sldLayoutId id="2147485340" r:id="rId9"/>
    <p:sldLayoutId id="2147485341" r:id="rId10"/>
    <p:sldLayoutId id="2147485342" r:id="rId11"/>
    <p:sldLayoutId id="2147485343" r:id="rId12"/>
  </p:sldLayoutIdLst>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30188"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タイトル プレースホルダ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10243" name="テキスト プレースホルダ 2"/>
          <p:cNvSpPr>
            <a:spLocks noGrp="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 3"/>
          <p:cNvSpPr>
            <a:spLocks noGrp="1"/>
          </p:cNvSpPr>
          <p:nvPr>
            <p:ph type="dt" sz="half" idx="2"/>
          </p:nvPr>
        </p:nvSpPr>
        <p:spPr>
          <a:xfrm>
            <a:off x="457200" y="6356351"/>
            <a:ext cx="2133600" cy="365125"/>
          </a:xfrm>
          <a:prstGeom prst="rect">
            <a:avLst/>
          </a:prstGeom>
        </p:spPr>
        <p:txBody>
          <a:bodyPr vert="horz" lIns="91440" tIns="45720" rIns="91440" bIns="45720" rtlCol="0" anchor="ctr"/>
          <a:lstStyle>
            <a:lvl1pPr algn="l">
              <a:defRPr sz="1200">
                <a:solidFill>
                  <a:prstClr val="black">
                    <a:tint val="75000"/>
                  </a:prstClr>
                </a:solidFill>
                <a:latin typeface="Arial" pitchFamily="34" charset="0"/>
                <a:ea typeface="ＭＳ Ｐゴシック" pitchFamily="50" charset="-128"/>
              </a:defRPr>
            </a:lvl1pPr>
          </a:lstStyle>
          <a:p>
            <a:pPr>
              <a:defRPr/>
            </a:pPr>
            <a:endParaRPr lang="en-US" altLang="ja-JP" b="1"/>
          </a:p>
        </p:txBody>
      </p:sp>
      <p:sp>
        <p:nvSpPr>
          <p:cNvPr id="5" name="フッター プレースホルダ 4"/>
          <p:cNvSpPr>
            <a:spLocks noGrp="1"/>
          </p:cNvSpPr>
          <p:nvPr>
            <p:ph type="ftr" sz="quarter" idx="3"/>
          </p:nvPr>
        </p:nvSpPr>
        <p:spPr>
          <a:xfrm>
            <a:off x="3124200" y="6356351"/>
            <a:ext cx="2895600" cy="365125"/>
          </a:xfrm>
          <a:prstGeom prst="rect">
            <a:avLst/>
          </a:prstGeom>
        </p:spPr>
        <p:txBody>
          <a:bodyPr vert="horz" lIns="91440" tIns="45720" rIns="91440" bIns="45720" rtlCol="0" anchor="ctr"/>
          <a:lstStyle>
            <a:lvl1pPr algn="ctr">
              <a:defRPr sz="1200">
                <a:solidFill>
                  <a:prstClr val="black">
                    <a:tint val="75000"/>
                  </a:prstClr>
                </a:solidFill>
                <a:latin typeface="Arial" pitchFamily="34" charset="0"/>
                <a:ea typeface="ＭＳ Ｐゴシック" pitchFamily="50" charset="-128"/>
              </a:defRPr>
            </a:lvl1pPr>
          </a:lstStyle>
          <a:p>
            <a:pPr>
              <a:defRPr/>
            </a:pPr>
            <a:endParaRPr lang="en-US" altLang="ja-JP" b="1"/>
          </a:p>
        </p:txBody>
      </p:sp>
      <p:sp>
        <p:nvSpPr>
          <p:cNvPr id="6" name="スライド番号プレースホルダ 5"/>
          <p:cNvSpPr>
            <a:spLocks noGrp="1"/>
          </p:cNvSpPr>
          <p:nvPr>
            <p:ph type="sldNum" sz="quarter" idx="4"/>
          </p:nvPr>
        </p:nvSpPr>
        <p:spPr>
          <a:xfrm>
            <a:off x="8427427" y="6329364"/>
            <a:ext cx="597877" cy="484187"/>
          </a:xfrm>
          <a:prstGeom prst="rect">
            <a:avLst/>
          </a:prstGeom>
        </p:spPr>
        <p:txBody>
          <a:bodyPr vert="horz" lIns="91440" tIns="45720" rIns="91440" bIns="45720" rtlCol="0" anchor="ctr"/>
          <a:lstStyle>
            <a:lvl1pPr algn="r">
              <a:defRPr sz="2800">
                <a:solidFill>
                  <a:srgbClr val="002060"/>
                </a:solidFill>
                <a:latin typeface="Arial" pitchFamily="34" charset="0"/>
                <a:ea typeface="ＭＳ Ｐゴシック" pitchFamily="50" charset="-128"/>
              </a:defRPr>
            </a:lvl1pPr>
          </a:lstStyle>
          <a:p>
            <a:pPr>
              <a:defRPr/>
            </a:pPr>
            <a:fld id="{8456DD90-89CB-475C-9DEE-F084290C725B}" type="slidenum">
              <a:rPr lang="en-US" altLang="ja-JP" b="1"/>
              <a:pPr>
                <a:defRPr/>
              </a:pPr>
              <a:t>‹#›</a:t>
            </a:fld>
            <a:endParaRPr lang="en-US" altLang="ja-JP" b="1" dirty="0"/>
          </a:p>
        </p:txBody>
      </p:sp>
    </p:spTree>
    <p:extLst>
      <p:ext uri="{BB962C8B-B14F-4D97-AF65-F5344CB8AC3E}">
        <p14:creationId xmlns:p14="http://schemas.microsoft.com/office/powerpoint/2010/main" val="850705713"/>
      </p:ext>
    </p:extLst>
  </p:cSld>
  <p:clrMap bg1="lt1" tx1="dk1" bg2="lt2" tx2="dk2" accent1="accent1" accent2="accent2" accent3="accent3" accent4="accent4" accent5="accent5" accent6="accent6" hlink="hlink" folHlink="folHlink"/>
  <p:sldLayoutIdLst>
    <p:sldLayoutId id="2147485345" r:id="rId1"/>
    <p:sldLayoutId id="2147485346" r:id="rId2"/>
    <p:sldLayoutId id="2147485347" r:id="rId3"/>
    <p:sldLayoutId id="2147485348" r:id="rId4"/>
    <p:sldLayoutId id="2147485349" r:id="rId5"/>
    <p:sldLayoutId id="2147485350" r:id="rId6"/>
    <p:sldLayoutId id="2147485351" r:id="rId7"/>
    <p:sldLayoutId id="2147485352" r:id="rId8"/>
    <p:sldLayoutId id="2147485353" r:id="rId9"/>
    <p:sldLayoutId id="2147485354" r:id="rId10"/>
    <p:sldLayoutId id="2147485355" r:id="rId11"/>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5pPr>
      <a:lvl6pPr marL="457200" algn="ctr" rtl="0" fontAlgn="base">
        <a:spcBef>
          <a:spcPct val="0"/>
        </a:spcBef>
        <a:spcAft>
          <a:spcPct val="0"/>
        </a:spcAft>
        <a:defRPr kumimoji="1" sz="4400">
          <a:solidFill>
            <a:schemeClr val="tx1"/>
          </a:solidFill>
          <a:latin typeface="Calibri" pitchFamily="34" charset="0"/>
          <a:ea typeface="ＭＳ Ｐゴシック" pitchFamily="50" charset="-128"/>
        </a:defRPr>
      </a:lvl6pPr>
      <a:lvl7pPr marL="914400" algn="ctr" rtl="0" fontAlgn="base">
        <a:spcBef>
          <a:spcPct val="0"/>
        </a:spcBef>
        <a:spcAft>
          <a:spcPct val="0"/>
        </a:spcAft>
        <a:defRPr kumimoji="1" sz="4400">
          <a:solidFill>
            <a:schemeClr val="tx1"/>
          </a:solidFill>
          <a:latin typeface="Calibri" pitchFamily="34" charset="0"/>
          <a:ea typeface="ＭＳ Ｐゴシック" pitchFamily="50"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pitchFamily="50"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pitchFamily="50" charset="-128"/>
        </a:defRPr>
      </a:lvl9pPr>
    </p:titleStyle>
    <p:bodyStyle>
      <a:lvl1pPr marL="342900" indent="-342900" algn="l" rtl="0" eaLnBrk="0" fontAlgn="base" hangingPunct="0">
        <a:spcBef>
          <a:spcPct val="20000"/>
        </a:spcBef>
        <a:spcAft>
          <a:spcPct val="0"/>
        </a:spcAft>
        <a:buFont typeface="Arial" pitchFamily="34"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899F1B3-89F6-45D1-93D2-7F245B47A783}" type="datetimeFigureOut">
              <a:rPr kumimoji="1" lang="ja-JP" altLang="en-US" smtClean="0"/>
              <a:t>2018/10/17</a:t>
            </a:fld>
            <a:endParaRPr kumimoji="1" lang="ja-JP"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719871E-9AD8-4164-9627-A4AD922BAE99}" type="slidenum">
              <a:rPr kumimoji="1" lang="ja-JP" altLang="en-US" smtClean="0"/>
              <a:t>‹#›</a:t>
            </a:fld>
            <a:endParaRPr kumimoji="1" lang="ja-JP" altLang="en-US"/>
          </a:p>
        </p:txBody>
      </p:sp>
    </p:spTree>
    <p:extLst>
      <p:ext uri="{BB962C8B-B14F-4D97-AF65-F5344CB8AC3E}">
        <p14:creationId xmlns:p14="http://schemas.microsoft.com/office/powerpoint/2010/main" val="4100805326"/>
      </p:ext>
    </p:extLst>
  </p:cSld>
  <p:clrMap bg1="lt1" tx1="dk1" bg2="lt2" tx2="dk2" accent1="accent1" accent2="accent2" accent3="accent3" accent4="accent4" accent5="accent5" accent6="accent6" hlink="hlink" folHlink="folHlink"/>
  <p:sldLayoutIdLst>
    <p:sldLayoutId id="2147485382" r:id="rId1"/>
    <p:sldLayoutId id="2147485383" r:id="rId2"/>
    <p:sldLayoutId id="2147485384" r:id="rId3"/>
    <p:sldLayoutId id="2147485385" r:id="rId4"/>
    <p:sldLayoutId id="2147485386" r:id="rId5"/>
    <p:sldLayoutId id="2147485387" r:id="rId6"/>
    <p:sldLayoutId id="2147485388" r:id="rId7"/>
    <p:sldLayoutId id="2147485389" r:id="rId8"/>
    <p:sldLayoutId id="2147485390" r:id="rId9"/>
    <p:sldLayoutId id="2147485391" r:id="rId10"/>
    <p:sldLayoutId id="2147485392"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23" y="274638"/>
            <a:ext cx="8229600" cy="1143000"/>
          </a:xfrm>
          <a:prstGeom prst="rect">
            <a:avLst/>
          </a:prstGeom>
          <a:noFill/>
          <a:ln w="9525">
            <a:noFill/>
            <a:miter lim="800000"/>
            <a:headEnd/>
            <a:tailEnd/>
          </a:ln>
        </p:spPr>
        <p:txBody>
          <a:bodyPr vert="horz" wrap="square" lIns="91414" tIns="45706" rIns="91414" bIns="45706" numCol="1" anchor="ctr" anchorCtr="0" compatLnSpc="1">
            <a:prstTxWarp prst="textNoShape">
              <a:avLst/>
            </a:prstTxWarp>
          </a:bodyPr>
          <a:lstStyle/>
          <a:p>
            <a:pPr lvl="0"/>
            <a:r>
              <a:rPr lang="ja-JP" altLang="en-US" smtClean="0"/>
              <a:t>マスタ タイトルの書式設定</a:t>
            </a:r>
          </a:p>
        </p:txBody>
      </p:sp>
      <p:sp>
        <p:nvSpPr>
          <p:cNvPr id="3075" name="Rectangle 3"/>
          <p:cNvSpPr>
            <a:spLocks noGrp="1" noChangeArrowheads="1"/>
          </p:cNvSpPr>
          <p:nvPr>
            <p:ph type="body" idx="1"/>
          </p:nvPr>
        </p:nvSpPr>
        <p:spPr bwMode="auto">
          <a:xfrm>
            <a:off x="457223" y="1600206"/>
            <a:ext cx="8229600" cy="4525963"/>
          </a:xfrm>
          <a:prstGeom prst="rect">
            <a:avLst/>
          </a:prstGeom>
          <a:noFill/>
          <a:ln w="9525">
            <a:noFill/>
            <a:miter lim="800000"/>
            <a:headEnd/>
            <a:tailEnd/>
          </a:ln>
        </p:spPr>
        <p:txBody>
          <a:bodyPr vert="horz" wrap="square" lIns="91414" tIns="45706" rIns="91414" bIns="45706"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57223" y="6245225"/>
            <a:ext cx="2133600" cy="476250"/>
          </a:xfrm>
          <a:prstGeom prst="rect">
            <a:avLst/>
          </a:prstGeom>
          <a:noFill/>
          <a:ln w="9525">
            <a:noFill/>
            <a:miter lim="800000"/>
            <a:headEnd/>
            <a:tailEnd/>
          </a:ln>
          <a:effectLst/>
        </p:spPr>
        <p:txBody>
          <a:bodyPr vert="horz" wrap="square" lIns="91414" tIns="45706" rIns="91414" bIns="45706" numCol="1" anchor="t" anchorCtr="0" compatLnSpc="1">
            <a:prstTxWarp prst="textNoShape">
              <a:avLst/>
            </a:prstTxWarp>
          </a:bodyPr>
          <a:lstStyle>
            <a:lvl1pPr algn="l">
              <a:spcBef>
                <a:spcPct val="0"/>
              </a:spcBef>
              <a:defRPr sz="1400">
                <a:latin typeface="Arial" charset="0"/>
                <a:ea typeface="ＭＳ Ｐゴシック" charset="-128"/>
              </a:defRPr>
            </a:lvl1pPr>
          </a:lstStyle>
          <a:p>
            <a:pPr>
              <a:defRPr/>
            </a:pPr>
            <a:fld id="{E945EA49-FA90-408C-A777-01624859432F}" type="datetime1">
              <a:rPr lang="ja-JP" altLang="en-US" smtClean="0">
                <a:solidFill>
                  <a:srgbClr val="000000"/>
                </a:solidFill>
              </a:rPr>
              <a:t>2018/10/17</a:t>
            </a:fld>
            <a:endParaRPr lang="en-US" altLang="ja-JP">
              <a:solidFill>
                <a:srgbClr val="000000"/>
              </a:solidFill>
            </a:endParaRPr>
          </a:p>
        </p:txBody>
      </p:sp>
      <p:sp>
        <p:nvSpPr>
          <p:cNvPr id="1029" name="Rectangle 5"/>
          <p:cNvSpPr>
            <a:spLocks noGrp="1" noChangeArrowheads="1"/>
          </p:cNvSpPr>
          <p:nvPr>
            <p:ph type="ftr" sz="quarter" idx="3"/>
          </p:nvPr>
        </p:nvSpPr>
        <p:spPr bwMode="auto">
          <a:xfrm>
            <a:off x="5237471" y="0"/>
            <a:ext cx="3906715" cy="238125"/>
          </a:xfrm>
          <a:prstGeom prst="rect">
            <a:avLst/>
          </a:prstGeom>
          <a:noFill/>
          <a:ln w="9525">
            <a:noFill/>
            <a:miter lim="800000"/>
            <a:headEnd/>
            <a:tailEnd/>
          </a:ln>
          <a:effectLst/>
        </p:spPr>
        <p:txBody>
          <a:bodyPr vert="horz" wrap="square" lIns="91414" tIns="45706" rIns="91414" bIns="45706" numCol="1" anchor="t" anchorCtr="0" compatLnSpc="1">
            <a:prstTxWarp prst="textNoShape">
              <a:avLst/>
            </a:prstTxWarp>
          </a:bodyPr>
          <a:lstStyle>
            <a:lvl1pPr>
              <a:spcBef>
                <a:spcPct val="0"/>
              </a:spcBef>
              <a:defRPr sz="1400">
                <a:latin typeface="Arial" charset="0"/>
                <a:ea typeface="ＭＳ Ｐゴシック" charset="-128"/>
              </a:defRPr>
            </a:lvl1pPr>
          </a:lstStyle>
          <a:p>
            <a:pPr algn="ctr">
              <a:defRPr/>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6899040" y="6597650"/>
            <a:ext cx="2133600" cy="260350"/>
          </a:xfrm>
          <a:prstGeom prst="rect">
            <a:avLst/>
          </a:prstGeom>
          <a:noFill/>
          <a:ln w="9525">
            <a:noFill/>
            <a:miter lim="800000"/>
            <a:headEnd/>
            <a:tailEnd/>
          </a:ln>
          <a:effectLst/>
        </p:spPr>
        <p:txBody>
          <a:bodyPr vert="horz" wrap="square" lIns="91414" tIns="45706" rIns="91414" bIns="45706" numCol="1" anchor="t" anchorCtr="0" compatLnSpc="1">
            <a:prstTxWarp prst="textNoShape">
              <a:avLst/>
            </a:prstTxWarp>
          </a:bodyPr>
          <a:lstStyle>
            <a:lvl1pPr algn="r">
              <a:spcBef>
                <a:spcPct val="0"/>
              </a:spcBef>
              <a:defRPr sz="1400">
                <a:latin typeface="+mn-ea"/>
                <a:ea typeface="ＭＳ Ｐゴシック" charset="-128"/>
              </a:defRPr>
            </a:lvl1pPr>
          </a:lstStyle>
          <a:p>
            <a:pPr>
              <a:defRPr/>
            </a:pPr>
            <a:fld id="{0CC7E4EF-5E6E-4E76-8C39-36441EAC46D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54566758"/>
      </p:ext>
    </p:extLst>
  </p:cSld>
  <p:clrMap bg1="lt1" tx1="dk1" bg2="lt2" tx2="dk2" accent1="accent1" accent2="accent2" accent3="accent3" accent4="accent4" accent5="accent5" accent6="accent6" hlink="hlink" folHlink="folHlink"/>
  <p:sldLayoutIdLst>
    <p:sldLayoutId id="2147484991" r:id="rId1"/>
    <p:sldLayoutId id="2147484992" r:id="rId2"/>
    <p:sldLayoutId id="2147484993" r:id="rId3"/>
    <p:sldLayoutId id="2147484994" r:id="rId4"/>
    <p:sldLayoutId id="2147484995" r:id="rId5"/>
    <p:sldLayoutId id="2147484996" r:id="rId6"/>
    <p:sldLayoutId id="2147484997" r:id="rId7"/>
    <p:sldLayoutId id="2147484998" r:id="rId8"/>
    <p:sldLayoutId id="2147484999" r:id="rId9"/>
    <p:sldLayoutId id="2147485000" r:id="rId10"/>
    <p:sldLayoutId id="2147485001" r:id="rId11"/>
    <p:sldLayoutId id="2147485002" r:id="rId12"/>
    <p:sldLayoutId id="2147485003" r:id="rId13"/>
  </p:sldLayoutIdLst>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charset="-128"/>
        </a:defRPr>
      </a:lvl2pPr>
      <a:lvl3pPr algn="ctr" rtl="0" eaLnBrk="0" fontAlgn="base" hangingPunct="0">
        <a:spcBef>
          <a:spcPct val="0"/>
        </a:spcBef>
        <a:spcAft>
          <a:spcPct val="0"/>
        </a:spcAft>
        <a:defRPr kumimoji="1" sz="4400">
          <a:solidFill>
            <a:schemeClr val="tx2"/>
          </a:solidFill>
          <a:latin typeface="Arial" charset="0"/>
          <a:ea typeface="ＭＳ Ｐゴシック" charset="-128"/>
        </a:defRPr>
      </a:lvl3pPr>
      <a:lvl4pPr algn="ctr" rtl="0" eaLnBrk="0" fontAlgn="base" hangingPunct="0">
        <a:spcBef>
          <a:spcPct val="0"/>
        </a:spcBef>
        <a:spcAft>
          <a:spcPct val="0"/>
        </a:spcAft>
        <a:defRPr kumimoji="1" sz="4400">
          <a:solidFill>
            <a:schemeClr val="tx2"/>
          </a:solidFill>
          <a:latin typeface="Arial" charset="0"/>
          <a:ea typeface="ＭＳ Ｐゴシック" charset="-128"/>
        </a:defRPr>
      </a:lvl4pPr>
      <a:lvl5pPr algn="ctr" rtl="0" eaLnBrk="0" fontAlgn="base" hangingPunct="0">
        <a:spcBef>
          <a:spcPct val="0"/>
        </a:spcBef>
        <a:spcAft>
          <a:spcPct val="0"/>
        </a:spcAft>
        <a:defRPr kumimoji="1" sz="4400">
          <a:solidFill>
            <a:schemeClr val="tx2"/>
          </a:solidFill>
          <a:latin typeface="Arial" charset="0"/>
          <a:ea typeface="ＭＳ Ｐゴシック" charset="-128"/>
        </a:defRPr>
      </a:lvl5pPr>
      <a:lvl6pPr marL="457200" algn="ctr" rtl="0" fontAlgn="base">
        <a:spcBef>
          <a:spcPct val="0"/>
        </a:spcBef>
        <a:spcAft>
          <a:spcPct val="0"/>
        </a:spcAft>
        <a:defRPr kumimoji="1" sz="4400">
          <a:solidFill>
            <a:schemeClr val="tx2"/>
          </a:solidFill>
          <a:latin typeface="Arial" charset="0"/>
          <a:ea typeface="ＭＳ Ｐゴシック" charset="-128"/>
        </a:defRPr>
      </a:lvl6pPr>
      <a:lvl7pPr marL="914400" algn="ctr" rtl="0" fontAlgn="base">
        <a:spcBef>
          <a:spcPct val="0"/>
        </a:spcBef>
        <a:spcAft>
          <a:spcPct val="0"/>
        </a:spcAft>
        <a:defRPr kumimoji="1" sz="4400">
          <a:solidFill>
            <a:schemeClr val="tx2"/>
          </a:solidFill>
          <a:latin typeface="Arial" charset="0"/>
          <a:ea typeface="ＭＳ Ｐゴシック" charset="-128"/>
        </a:defRPr>
      </a:lvl7pPr>
      <a:lvl8pPr marL="1371600" algn="ctr" rtl="0" fontAlgn="base">
        <a:spcBef>
          <a:spcPct val="0"/>
        </a:spcBef>
        <a:spcAft>
          <a:spcPct val="0"/>
        </a:spcAft>
        <a:defRPr kumimoji="1" sz="4400">
          <a:solidFill>
            <a:schemeClr val="tx2"/>
          </a:solidFill>
          <a:latin typeface="Arial" charset="0"/>
          <a:ea typeface="ＭＳ Ｐゴシック" charset="-128"/>
        </a:defRPr>
      </a:lvl8pPr>
      <a:lvl9pPr marL="1828800" algn="ctr" rtl="0" fontAlgn="base">
        <a:spcBef>
          <a:spcPct val="0"/>
        </a:spcBef>
        <a:spcAft>
          <a:spcPct val="0"/>
        </a:spcAft>
        <a:defRPr kumimoji="1" sz="4400">
          <a:solidFill>
            <a:schemeClr val="tx2"/>
          </a:solidFill>
          <a:latin typeface="Arial" charset="0"/>
          <a:ea typeface="ＭＳ Ｐゴシック"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30188" algn="l" rtl="0" eaLnBrk="0" fontAlgn="base" hangingPunct="0">
        <a:spcBef>
          <a:spcPct val="20000"/>
        </a:spcBef>
        <a:spcAft>
          <a:spcPct val="0"/>
        </a:spcAft>
        <a:buChar char="–"/>
        <a:defRPr kumimoji="1" sz="2000">
          <a:solidFill>
            <a:schemeClr val="tx1"/>
          </a:solidFill>
          <a:latin typeface="+mn-lt"/>
          <a:ea typeface="+mn-ea"/>
        </a:defRPr>
      </a:lvl4pPr>
      <a:lvl5pPr marL="2057400" indent="-230188" algn="l" rtl="0" eaLnBrk="0" fontAlgn="base" hangingPunct="0">
        <a:spcBef>
          <a:spcPct val="20000"/>
        </a:spcBef>
        <a:spcAft>
          <a:spcPct val="0"/>
        </a:spcAft>
        <a:buChar char="»"/>
        <a:defRPr kumimoji="1" sz="2000">
          <a:solidFill>
            <a:schemeClr val="tx1"/>
          </a:solidFill>
          <a:latin typeface="+mn-lt"/>
          <a:ea typeface="+mn-ea"/>
        </a:defRPr>
      </a:lvl5pPr>
      <a:lvl6pPr marL="2514600" indent="-230188" algn="l" rtl="0" fontAlgn="base">
        <a:spcBef>
          <a:spcPct val="20000"/>
        </a:spcBef>
        <a:spcAft>
          <a:spcPct val="0"/>
        </a:spcAft>
        <a:buChar char="»"/>
        <a:defRPr kumimoji="1" sz="2000">
          <a:solidFill>
            <a:schemeClr val="tx1"/>
          </a:solidFill>
          <a:latin typeface="+mn-lt"/>
          <a:ea typeface="+mn-ea"/>
        </a:defRPr>
      </a:lvl6pPr>
      <a:lvl7pPr marL="2971800" indent="-230188" algn="l" rtl="0" fontAlgn="base">
        <a:spcBef>
          <a:spcPct val="20000"/>
        </a:spcBef>
        <a:spcAft>
          <a:spcPct val="0"/>
        </a:spcAft>
        <a:buChar char="»"/>
        <a:defRPr kumimoji="1" sz="2000">
          <a:solidFill>
            <a:schemeClr val="tx1"/>
          </a:solidFill>
          <a:latin typeface="+mn-lt"/>
          <a:ea typeface="+mn-ea"/>
        </a:defRPr>
      </a:lvl7pPr>
      <a:lvl8pPr marL="3429000" indent="-230188" algn="l" rtl="0" fontAlgn="base">
        <a:spcBef>
          <a:spcPct val="20000"/>
        </a:spcBef>
        <a:spcAft>
          <a:spcPct val="0"/>
        </a:spcAft>
        <a:buChar char="»"/>
        <a:defRPr kumimoji="1" sz="2000">
          <a:solidFill>
            <a:schemeClr val="tx1"/>
          </a:solidFill>
          <a:latin typeface="+mn-lt"/>
          <a:ea typeface="+mn-ea"/>
        </a:defRPr>
      </a:lvl8pPr>
      <a:lvl9pPr marL="3886200" indent="-230188"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タイトル プレースホルダー 1"/>
          <p:cNvSpPr>
            <a:spLocks noGrp="1"/>
          </p:cNvSpPr>
          <p:nvPr>
            <p:ph type="title"/>
          </p:nvPr>
        </p:nvSpPr>
        <p:spPr bwMode="auto">
          <a:xfrm>
            <a:off x="457223"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1027" name="テキスト プレースホルダー 2"/>
          <p:cNvSpPr>
            <a:spLocks noGrp="1"/>
          </p:cNvSpPr>
          <p:nvPr>
            <p:ph type="body" idx="1"/>
          </p:nvPr>
        </p:nvSpPr>
        <p:spPr bwMode="auto">
          <a:xfrm>
            <a:off x="457223"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2"/>
          </p:nvPr>
        </p:nvSpPr>
        <p:spPr>
          <a:xfrm>
            <a:off x="457223" y="6356592"/>
            <a:ext cx="2133600" cy="365125"/>
          </a:xfrm>
          <a:prstGeom prst="rect">
            <a:avLst/>
          </a:prstGeom>
        </p:spPr>
        <p:txBody>
          <a:bodyPr vert="horz" lIns="91440" tIns="45720" rIns="91440" bIns="45720" rtlCol="0" anchor="ctr"/>
          <a:lstStyle>
            <a:lvl1pPr algn="l" fontAlgn="auto">
              <a:spcBef>
                <a:spcPts val="0"/>
              </a:spcBef>
              <a:spcAft>
                <a:spcPts val="0"/>
              </a:spcAft>
              <a:defRPr sz="1081">
                <a:solidFill>
                  <a:schemeClr val="tx1">
                    <a:tint val="75000"/>
                  </a:schemeClr>
                </a:solidFill>
                <a:latin typeface="+mn-lt"/>
                <a:ea typeface="+mn-ea"/>
              </a:defRPr>
            </a:lvl1pPr>
          </a:lstStyle>
          <a:p>
            <a:pPr>
              <a:defRPr/>
            </a:pPr>
            <a:fld id="{D580535E-ACB1-4F51-9C10-CB29D4BC9ABE}" type="datetime1">
              <a:rPr lang="ja-JP" altLang="en-US" b="0" smtClean="0">
                <a:solidFill>
                  <a:prstClr val="black">
                    <a:tint val="75000"/>
                  </a:prstClr>
                </a:solidFill>
              </a:rPr>
              <a:t>2018/10/17</a:t>
            </a:fld>
            <a:endParaRPr lang="ja-JP" altLang="en-US" b="0">
              <a:solidFill>
                <a:prstClr val="black">
                  <a:tint val="75000"/>
                </a:prstClr>
              </a:solidFill>
            </a:endParaRPr>
          </a:p>
        </p:txBody>
      </p:sp>
      <p:sp>
        <p:nvSpPr>
          <p:cNvPr id="5" name="フッター プレースホルダー 4"/>
          <p:cNvSpPr>
            <a:spLocks noGrp="1"/>
          </p:cNvSpPr>
          <p:nvPr>
            <p:ph type="ftr" sz="quarter" idx="3"/>
          </p:nvPr>
        </p:nvSpPr>
        <p:spPr>
          <a:xfrm>
            <a:off x="3124223" y="6356592"/>
            <a:ext cx="2895600" cy="365125"/>
          </a:xfrm>
          <a:prstGeom prst="rect">
            <a:avLst/>
          </a:prstGeom>
        </p:spPr>
        <p:txBody>
          <a:bodyPr vert="horz" lIns="91440" tIns="45720" rIns="91440" bIns="45720" rtlCol="0" anchor="ctr"/>
          <a:lstStyle>
            <a:lvl1pPr algn="ctr" fontAlgn="auto">
              <a:spcBef>
                <a:spcPts val="0"/>
              </a:spcBef>
              <a:spcAft>
                <a:spcPts val="0"/>
              </a:spcAft>
              <a:defRPr sz="1081">
                <a:solidFill>
                  <a:schemeClr val="tx1">
                    <a:tint val="75000"/>
                  </a:schemeClr>
                </a:solidFill>
                <a:latin typeface="+mn-lt"/>
                <a:ea typeface="+mn-ea"/>
              </a:defRPr>
            </a:lvl1pPr>
          </a:lstStyle>
          <a:p>
            <a:pPr>
              <a:defRPr/>
            </a:pPr>
            <a:endParaRPr lang="ja-JP" altLang="en-US" b="0">
              <a:solidFill>
                <a:prstClr val="black">
                  <a:tint val="75000"/>
                </a:prstClr>
              </a:solidFill>
            </a:endParaRPr>
          </a:p>
        </p:txBody>
      </p:sp>
      <p:sp>
        <p:nvSpPr>
          <p:cNvPr id="6" name="スライド番号プレースホルダー 5"/>
          <p:cNvSpPr>
            <a:spLocks noGrp="1"/>
          </p:cNvSpPr>
          <p:nvPr>
            <p:ph type="sldNum" sz="quarter" idx="4"/>
          </p:nvPr>
        </p:nvSpPr>
        <p:spPr>
          <a:xfrm>
            <a:off x="6553223" y="6356592"/>
            <a:ext cx="2133600" cy="365125"/>
          </a:xfrm>
          <a:prstGeom prst="rect">
            <a:avLst/>
          </a:prstGeom>
        </p:spPr>
        <p:txBody>
          <a:bodyPr vert="horz" lIns="91440" tIns="45720" rIns="91440" bIns="45720" rtlCol="0" anchor="ctr"/>
          <a:lstStyle>
            <a:lvl1pPr algn="r" fontAlgn="auto">
              <a:spcBef>
                <a:spcPts val="0"/>
              </a:spcBef>
              <a:spcAft>
                <a:spcPts val="0"/>
              </a:spcAft>
              <a:defRPr sz="1081">
                <a:solidFill>
                  <a:schemeClr val="tx1">
                    <a:tint val="75000"/>
                  </a:schemeClr>
                </a:solidFill>
                <a:latin typeface="+mn-lt"/>
                <a:ea typeface="+mn-ea"/>
              </a:defRPr>
            </a:lvl1pPr>
          </a:lstStyle>
          <a:p>
            <a:pPr>
              <a:defRPr/>
            </a:pPr>
            <a:fld id="{1EF6EE33-D454-40E6-A1DA-6249F9AB4863}" type="slidenum">
              <a:rPr lang="ja-JP" altLang="en-US" b="0">
                <a:solidFill>
                  <a:prstClr val="black">
                    <a:tint val="75000"/>
                  </a:prstClr>
                </a:solidFill>
              </a:rPr>
              <a:pPr>
                <a:defRPr/>
              </a:pPr>
              <a:t>‹#›</a:t>
            </a:fld>
            <a:endParaRPr lang="ja-JP" altLang="en-US" b="0">
              <a:solidFill>
                <a:prstClr val="black">
                  <a:tint val="75000"/>
                </a:prstClr>
              </a:solidFill>
            </a:endParaRPr>
          </a:p>
        </p:txBody>
      </p:sp>
    </p:spTree>
    <p:extLst>
      <p:ext uri="{BB962C8B-B14F-4D97-AF65-F5344CB8AC3E}">
        <p14:creationId xmlns:p14="http://schemas.microsoft.com/office/powerpoint/2010/main" val="18696204"/>
      </p:ext>
    </p:extLst>
  </p:cSld>
  <p:clrMap bg1="lt1" tx1="dk1" bg2="lt2" tx2="dk2" accent1="accent1" accent2="accent2" accent3="accent3" accent4="accent4" accent5="accent5" accent6="accent6" hlink="hlink" folHlink="folHlink"/>
  <p:sldLayoutIdLst>
    <p:sldLayoutId id="2147485140" r:id="rId1"/>
    <p:sldLayoutId id="2147485141" r:id="rId2"/>
    <p:sldLayoutId id="2147485142" r:id="rId3"/>
    <p:sldLayoutId id="2147485143" r:id="rId4"/>
    <p:sldLayoutId id="2147485144" r:id="rId5"/>
    <p:sldLayoutId id="2147485145" r:id="rId6"/>
    <p:sldLayoutId id="2147485146" r:id="rId7"/>
    <p:sldLayoutId id="2147485147" r:id="rId8"/>
    <p:sldLayoutId id="2147485148" r:id="rId9"/>
    <p:sldLayoutId id="2147485149" r:id="rId10"/>
    <p:sldLayoutId id="2147485150" r:id="rId11"/>
  </p:sldLayoutIdLst>
  <p:hf hdr="0" ftr="0" dt="0"/>
  <p:txStyles>
    <p:titleStyle>
      <a:lvl1pPr algn="ctr" rtl="0" eaLnBrk="0" fontAlgn="base" hangingPunct="0">
        <a:spcBef>
          <a:spcPct val="0"/>
        </a:spcBef>
        <a:spcAft>
          <a:spcPct val="0"/>
        </a:spcAft>
        <a:defRPr kumimoji="1" sz="3963" kern="1200">
          <a:solidFill>
            <a:schemeClr val="tx1"/>
          </a:solidFill>
          <a:latin typeface="+mj-lt"/>
          <a:ea typeface="+mj-ea"/>
          <a:cs typeface="+mj-cs"/>
        </a:defRPr>
      </a:lvl1pPr>
      <a:lvl2pPr algn="ctr" rtl="0" eaLnBrk="0" fontAlgn="base" hangingPunct="0">
        <a:spcBef>
          <a:spcPct val="0"/>
        </a:spcBef>
        <a:spcAft>
          <a:spcPct val="0"/>
        </a:spcAft>
        <a:defRPr kumimoji="1" sz="3963">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3963">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3963">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3963">
          <a:solidFill>
            <a:schemeClr val="tx1"/>
          </a:solidFill>
          <a:latin typeface="Calibri" pitchFamily="34" charset="0"/>
          <a:ea typeface="ＭＳ Ｐゴシック" charset="-128"/>
        </a:defRPr>
      </a:lvl5pPr>
      <a:lvl6pPr marL="411754" algn="ctr" rtl="0" fontAlgn="base">
        <a:spcBef>
          <a:spcPct val="0"/>
        </a:spcBef>
        <a:spcAft>
          <a:spcPct val="0"/>
        </a:spcAft>
        <a:defRPr kumimoji="1" sz="3963">
          <a:solidFill>
            <a:schemeClr val="tx1"/>
          </a:solidFill>
          <a:latin typeface="Calibri" pitchFamily="34" charset="0"/>
          <a:ea typeface="ＭＳ Ｐゴシック" charset="-128"/>
        </a:defRPr>
      </a:lvl6pPr>
      <a:lvl7pPr marL="823509" algn="ctr" rtl="0" fontAlgn="base">
        <a:spcBef>
          <a:spcPct val="0"/>
        </a:spcBef>
        <a:spcAft>
          <a:spcPct val="0"/>
        </a:spcAft>
        <a:defRPr kumimoji="1" sz="3963">
          <a:solidFill>
            <a:schemeClr val="tx1"/>
          </a:solidFill>
          <a:latin typeface="Calibri" pitchFamily="34" charset="0"/>
          <a:ea typeface="ＭＳ Ｐゴシック" charset="-128"/>
        </a:defRPr>
      </a:lvl7pPr>
      <a:lvl8pPr marL="1235263" algn="ctr" rtl="0" fontAlgn="base">
        <a:spcBef>
          <a:spcPct val="0"/>
        </a:spcBef>
        <a:spcAft>
          <a:spcPct val="0"/>
        </a:spcAft>
        <a:defRPr kumimoji="1" sz="3963">
          <a:solidFill>
            <a:schemeClr val="tx1"/>
          </a:solidFill>
          <a:latin typeface="Calibri" pitchFamily="34" charset="0"/>
          <a:ea typeface="ＭＳ Ｐゴシック" charset="-128"/>
        </a:defRPr>
      </a:lvl8pPr>
      <a:lvl9pPr marL="1647017" algn="ctr" rtl="0" fontAlgn="base">
        <a:spcBef>
          <a:spcPct val="0"/>
        </a:spcBef>
        <a:spcAft>
          <a:spcPct val="0"/>
        </a:spcAft>
        <a:defRPr kumimoji="1" sz="3963">
          <a:solidFill>
            <a:schemeClr val="tx1"/>
          </a:solidFill>
          <a:latin typeface="Calibri" pitchFamily="34" charset="0"/>
          <a:ea typeface="ＭＳ Ｐゴシック" charset="-128"/>
        </a:defRPr>
      </a:lvl9pPr>
    </p:titleStyle>
    <p:bodyStyle>
      <a:lvl1pPr marL="308816" indent="-308816" algn="l" rtl="0" eaLnBrk="0" fontAlgn="base" hangingPunct="0">
        <a:spcBef>
          <a:spcPct val="20000"/>
        </a:spcBef>
        <a:spcAft>
          <a:spcPct val="0"/>
        </a:spcAft>
        <a:buFont typeface="Arial" pitchFamily="34" charset="0"/>
        <a:buChar char="•"/>
        <a:defRPr kumimoji="1" sz="2882" kern="1200">
          <a:solidFill>
            <a:schemeClr val="tx1"/>
          </a:solidFill>
          <a:latin typeface="+mn-lt"/>
          <a:ea typeface="+mn-ea"/>
          <a:cs typeface="+mn-cs"/>
        </a:defRPr>
      </a:lvl1pPr>
      <a:lvl2pPr marL="669101" indent="-257346" algn="l" rtl="0" eaLnBrk="0" fontAlgn="base" hangingPunct="0">
        <a:spcBef>
          <a:spcPct val="20000"/>
        </a:spcBef>
        <a:spcAft>
          <a:spcPct val="0"/>
        </a:spcAft>
        <a:buFont typeface="Arial" pitchFamily="34" charset="0"/>
        <a:buChar char="–"/>
        <a:defRPr kumimoji="1" sz="2522" kern="1200">
          <a:solidFill>
            <a:schemeClr val="tx1"/>
          </a:solidFill>
          <a:latin typeface="+mn-lt"/>
          <a:ea typeface="+mn-ea"/>
          <a:cs typeface="+mn-cs"/>
        </a:defRPr>
      </a:lvl2pPr>
      <a:lvl3pPr marL="1029386" indent="-205877" algn="l" rtl="0" eaLnBrk="0" fontAlgn="base" hangingPunct="0">
        <a:spcBef>
          <a:spcPct val="20000"/>
        </a:spcBef>
        <a:spcAft>
          <a:spcPct val="0"/>
        </a:spcAft>
        <a:buFont typeface="Arial" pitchFamily="34" charset="0"/>
        <a:buChar char="•"/>
        <a:defRPr kumimoji="1" sz="2161" kern="1200">
          <a:solidFill>
            <a:schemeClr val="tx1"/>
          </a:solidFill>
          <a:latin typeface="+mn-lt"/>
          <a:ea typeface="+mn-ea"/>
          <a:cs typeface="+mn-cs"/>
        </a:defRPr>
      </a:lvl3pPr>
      <a:lvl4pPr marL="1441140" indent="-205877" algn="l" rtl="0" eaLnBrk="0" fontAlgn="base" hangingPunct="0">
        <a:spcBef>
          <a:spcPct val="20000"/>
        </a:spcBef>
        <a:spcAft>
          <a:spcPct val="0"/>
        </a:spcAft>
        <a:buFont typeface="Arial" pitchFamily="34" charset="0"/>
        <a:buChar char="–"/>
        <a:defRPr kumimoji="1" sz="1801" kern="1200">
          <a:solidFill>
            <a:schemeClr val="tx1"/>
          </a:solidFill>
          <a:latin typeface="+mn-lt"/>
          <a:ea typeface="+mn-ea"/>
          <a:cs typeface="+mn-cs"/>
        </a:defRPr>
      </a:lvl4pPr>
      <a:lvl5pPr marL="1852894" indent="-205877" algn="l" rtl="0" eaLnBrk="0" fontAlgn="base" hangingPunct="0">
        <a:spcBef>
          <a:spcPct val="20000"/>
        </a:spcBef>
        <a:spcAft>
          <a:spcPct val="0"/>
        </a:spcAft>
        <a:buFont typeface="Arial" pitchFamily="34" charset="0"/>
        <a:buChar char="»"/>
        <a:defRPr kumimoji="1" sz="1801" kern="1200">
          <a:solidFill>
            <a:schemeClr val="tx1"/>
          </a:solidFill>
          <a:latin typeface="+mn-lt"/>
          <a:ea typeface="+mn-ea"/>
          <a:cs typeface="+mn-cs"/>
        </a:defRPr>
      </a:lvl5pPr>
      <a:lvl6pPr marL="2264649" indent="-205877" algn="l" defTabSz="823509" rtl="0" eaLnBrk="1" latinLnBrk="0" hangingPunct="1">
        <a:spcBef>
          <a:spcPct val="20000"/>
        </a:spcBef>
        <a:buFont typeface="Arial" pitchFamily="34" charset="0"/>
        <a:buChar char="•"/>
        <a:defRPr kumimoji="1" sz="1801" kern="1200">
          <a:solidFill>
            <a:schemeClr val="tx1"/>
          </a:solidFill>
          <a:latin typeface="+mn-lt"/>
          <a:ea typeface="+mn-ea"/>
          <a:cs typeface="+mn-cs"/>
        </a:defRPr>
      </a:lvl6pPr>
      <a:lvl7pPr marL="2676403" indent="-205877" algn="l" defTabSz="823509" rtl="0" eaLnBrk="1" latinLnBrk="0" hangingPunct="1">
        <a:spcBef>
          <a:spcPct val="20000"/>
        </a:spcBef>
        <a:buFont typeface="Arial" pitchFamily="34" charset="0"/>
        <a:buChar char="•"/>
        <a:defRPr kumimoji="1" sz="1801" kern="1200">
          <a:solidFill>
            <a:schemeClr val="tx1"/>
          </a:solidFill>
          <a:latin typeface="+mn-lt"/>
          <a:ea typeface="+mn-ea"/>
          <a:cs typeface="+mn-cs"/>
        </a:defRPr>
      </a:lvl7pPr>
      <a:lvl8pPr marL="3088157" indent="-205877" algn="l" defTabSz="823509" rtl="0" eaLnBrk="1" latinLnBrk="0" hangingPunct="1">
        <a:spcBef>
          <a:spcPct val="20000"/>
        </a:spcBef>
        <a:buFont typeface="Arial" pitchFamily="34" charset="0"/>
        <a:buChar char="•"/>
        <a:defRPr kumimoji="1" sz="1801" kern="1200">
          <a:solidFill>
            <a:schemeClr val="tx1"/>
          </a:solidFill>
          <a:latin typeface="+mn-lt"/>
          <a:ea typeface="+mn-ea"/>
          <a:cs typeface="+mn-cs"/>
        </a:defRPr>
      </a:lvl8pPr>
      <a:lvl9pPr marL="3499912" indent="-205877" algn="l" defTabSz="823509" rtl="0" eaLnBrk="1" latinLnBrk="0" hangingPunct="1">
        <a:spcBef>
          <a:spcPct val="20000"/>
        </a:spcBef>
        <a:buFont typeface="Arial" pitchFamily="34" charset="0"/>
        <a:buChar char="•"/>
        <a:defRPr kumimoji="1" sz="1801" kern="1200">
          <a:solidFill>
            <a:schemeClr val="tx1"/>
          </a:solidFill>
          <a:latin typeface="+mn-lt"/>
          <a:ea typeface="+mn-ea"/>
          <a:cs typeface="+mn-cs"/>
        </a:defRPr>
      </a:lvl9pPr>
    </p:bodyStyle>
    <p:otherStyle>
      <a:defPPr>
        <a:defRPr lang="ja-JP"/>
      </a:defPPr>
      <a:lvl1pPr marL="0" algn="l" defTabSz="823509" rtl="0" eaLnBrk="1" latinLnBrk="0" hangingPunct="1">
        <a:defRPr kumimoji="1" sz="1621" kern="1200">
          <a:solidFill>
            <a:schemeClr val="tx1"/>
          </a:solidFill>
          <a:latin typeface="+mn-lt"/>
          <a:ea typeface="+mn-ea"/>
          <a:cs typeface="+mn-cs"/>
        </a:defRPr>
      </a:lvl1pPr>
      <a:lvl2pPr marL="411754" algn="l" defTabSz="823509" rtl="0" eaLnBrk="1" latinLnBrk="0" hangingPunct="1">
        <a:defRPr kumimoji="1" sz="1621" kern="1200">
          <a:solidFill>
            <a:schemeClr val="tx1"/>
          </a:solidFill>
          <a:latin typeface="+mn-lt"/>
          <a:ea typeface="+mn-ea"/>
          <a:cs typeface="+mn-cs"/>
        </a:defRPr>
      </a:lvl2pPr>
      <a:lvl3pPr marL="823509" algn="l" defTabSz="823509" rtl="0" eaLnBrk="1" latinLnBrk="0" hangingPunct="1">
        <a:defRPr kumimoji="1" sz="1621" kern="1200">
          <a:solidFill>
            <a:schemeClr val="tx1"/>
          </a:solidFill>
          <a:latin typeface="+mn-lt"/>
          <a:ea typeface="+mn-ea"/>
          <a:cs typeface="+mn-cs"/>
        </a:defRPr>
      </a:lvl3pPr>
      <a:lvl4pPr marL="1235263" algn="l" defTabSz="823509" rtl="0" eaLnBrk="1" latinLnBrk="0" hangingPunct="1">
        <a:defRPr kumimoji="1" sz="1621" kern="1200">
          <a:solidFill>
            <a:schemeClr val="tx1"/>
          </a:solidFill>
          <a:latin typeface="+mn-lt"/>
          <a:ea typeface="+mn-ea"/>
          <a:cs typeface="+mn-cs"/>
        </a:defRPr>
      </a:lvl4pPr>
      <a:lvl5pPr marL="1647017" algn="l" defTabSz="823509" rtl="0" eaLnBrk="1" latinLnBrk="0" hangingPunct="1">
        <a:defRPr kumimoji="1" sz="1621" kern="1200">
          <a:solidFill>
            <a:schemeClr val="tx1"/>
          </a:solidFill>
          <a:latin typeface="+mn-lt"/>
          <a:ea typeface="+mn-ea"/>
          <a:cs typeface="+mn-cs"/>
        </a:defRPr>
      </a:lvl5pPr>
      <a:lvl6pPr marL="2058772" algn="l" defTabSz="823509" rtl="0" eaLnBrk="1" latinLnBrk="0" hangingPunct="1">
        <a:defRPr kumimoji="1" sz="1621" kern="1200">
          <a:solidFill>
            <a:schemeClr val="tx1"/>
          </a:solidFill>
          <a:latin typeface="+mn-lt"/>
          <a:ea typeface="+mn-ea"/>
          <a:cs typeface="+mn-cs"/>
        </a:defRPr>
      </a:lvl6pPr>
      <a:lvl7pPr marL="2470526" algn="l" defTabSz="823509" rtl="0" eaLnBrk="1" latinLnBrk="0" hangingPunct="1">
        <a:defRPr kumimoji="1" sz="1621" kern="1200">
          <a:solidFill>
            <a:schemeClr val="tx1"/>
          </a:solidFill>
          <a:latin typeface="+mn-lt"/>
          <a:ea typeface="+mn-ea"/>
          <a:cs typeface="+mn-cs"/>
        </a:defRPr>
      </a:lvl7pPr>
      <a:lvl8pPr marL="2882280" algn="l" defTabSz="823509" rtl="0" eaLnBrk="1" latinLnBrk="0" hangingPunct="1">
        <a:defRPr kumimoji="1" sz="1621" kern="1200">
          <a:solidFill>
            <a:schemeClr val="tx1"/>
          </a:solidFill>
          <a:latin typeface="+mn-lt"/>
          <a:ea typeface="+mn-ea"/>
          <a:cs typeface="+mn-cs"/>
        </a:defRPr>
      </a:lvl8pPr>
      <a:lvl9pPr marL="3294035" algn="l" defTabSz="823509" rtl="0" eaLnBrk="1" latinLnBrk="0" hangingPunct="1">
        <a:defRPr kumimoji="1" sz="1621"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457486" y="274638"/>
            <a:ext cx="8229028" cy="1143000"/>
          </a:xfrm>
          <a:prstGeom prst="rect">
            <a:avLst/>
          </a:prstGeom>
          <a:noFill/>
          <a:ln w="9525">
            <a:noFill/>
            <a:miter lim="800000"/>
            <a:headEnd/>
            <a:tailEnd/>
          </a:ln>
        </p:spPr>
        <p:txBody>
          <a:bodyPr vert="horz" wrap="square" lIns="91430" tIns="45714" rIns="91430" bIns="45714" numCol="1" anchor="ctr" anchorCtr="0" compatLnSpc="1">
            <a:prstTxWarp prst="textNoShape">
              <a:avLst/>
            </a:prstTxWarp>
          </a:bodyPr>
          <a:lstStyle/>
          <a:p>
            <a:pPr lvl="0"/>
            <a:r>
              <a:rPr lang="ja-JP" altLang="en-US"/>
              <a:t>マスタ タイトルの書式設定</a:t>
            </a:r>
          </a:p>
        </p:txBody>
      </p:sp>
      <p:sp>
        <p:nvSpPr>
          <p:cNvPr id="4099" name="Rectangle 3"/>
          <p:cNvSpPr>
            <a:spLocks noGrp="1" noChangeArrowheads="1"/>
          </p:cNvSpPr>
          <p:nvPr>
            <p:ph type="body" idx="1"/>
          </p:nvPr>
        </p:nvSpPr>
        <p:spPr bwMode="auto">
          <a:xfrm>
            <a:off x="457486" y="1600206"/>
            <a:ext cx="8229028" cy="4525963"/>
          </a:xfrm>
          <a:prstGeom prst="rect">
            <a:avLst/>
          </a:prstGeom>
          <a:noFill/>
          <a:ln w="9525">
            <a:noFill/>
            <a:miter lim="800000"/>
            <a:headEnd/>
            <a:tailEnd/>
          </a:ln>
        </p:spPr>
        <p:txBody>
          <a:bodyPr vert="horz" wrap="square" lIns="91430" tIns="45714" rIns="91430" bIns="45714"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486" y="6245225"/>
            <a:ext cx="2133028" cy="476250"/>
          </a:xfrm>
          <a:prstGeom prst="rect">
            <a:avLst/>
          </a:prstGeom>
          <a:noFill/>
          <a:ln w="9525">
            <a:noFill/>
            <a:miter lim="800000"/>
            <a:headEnd/>
            <a:tailEnd/>
          </a:ln>
          <a:effectLst/>
        </p:spPr>
        <p:txBody>
          <a:bodyPr vert="horz" wrap="square" lIns="91430" tIns="45714" rIns="91430" bIns="45714" numCol="1" anchor="t" anchorCtr="0" compatLnSpc="1">
            <a:prstTxWarp prst="textNoShape">
              <a:avLst/>
            </a:prstTxWarp>
          </a:bodyPr>
          <a:lstStyle>
            <a:lvl1pPr algn="l">
              <a:defRPr sz="1261" b="0">
                <a:latin typeface="Arial" charset="0"/>
              </a:defRPr>
            </a:lvl1pPr>
          </a:lstStyle>
          <a:p>
            <a:pPr>
              <a:defRPr/>
            </a:pPr>
            <a:fld id="{F814AF93-FB08-49A9-A895-034E40E00E90}" type="datetime1">
              <a:rPr lang="ja-JP" altLang="en-US" smtClean="0"/>
              <a:t>2018/10/17</a:t>
            </a:fld>
            <a:endParaRPr lang="en-US" altLang="ja-JP"/>
          </a:p>
        </p:txBody>
      </p:sp>
      <p:sp>
        <p:nvSpPr>
          <p:cNvPr id="1029" name="Rectangle 5"/>
          <p:cNvSpPr>
            <a:spLocks noGrp="1" noChangeArrowheads="1"/>
          </p:cNvSpPr>
          <p:nvPr>
            <p:ph type="ftr" sz="quarter" idx="3"/>
          </p:nvPr>
        </p:nvSpPr>
        <p:spPr bwMode="auto">
          <a:xfrm>
            <a:off x="3123834" y="6245225"/>
            <a:ext cx="2896458" cy="476250"/>
          </a:xfrm>
          <a:prstGeom prst="rect">
            <a:avLst/>
          </a:prstGeom>
          <a:noFill/>
          <a:ln w="9525">
            <a:noFill/>
            <a:miter lim="800000"/>
            <a:headEnd/>
            <a:tailEnd/>
          </a:ln>
          <a:effectLst/>
        </p:spPr>
        <p:txBody>
          <a:bodyPr vert="horz" wrap="square" lIns="91430" tIns="45714" rIns="91430" bIns="45714" numCol="1" anchor="t" anchorCtr="0" compatLnSpc="1">
            <a:prstTxWarp prst="textNoShape">
              <a:avLst/>
            </a:prstTxWarp>
          </a:bodyPr>
          <a:lstStyle>
            <a:lvl1pPr>
              <a:defRPr sz="1261" b="0">
                <a:latin typeface="Arial" charset="0"/>
              </a:defRPr>
            </a:lvl1pPr>
          </a:lstStyle>
          <a:p>
            <a:pPr>
              <a:defRPr/>
            </a:pPr>
            <a:endParaRPr lang="en-US" altLang="ja-JP"/>
          </a:p>
        </p:txBody>
      </p:sp>
      <p:sp>
        <p:nvSpPr>
          <p:cNvPr id="1030" name="Rectangle 6"/>
          <p:cNvSpPr>
            <a:spLocks noGrp="1" noChangeArrowheads="1"/>
          </p:cNvSpPr>
          <p:nvPr>
            <p:ph type="sldNum" sz="quarter" idx="4"/>
          </p:nvPr>
        </p:nvSpPr>
        <p:spPr bwMode="auto">
          <a:xfrm>
            <a:off x="6553486" y="6245225"/>
            <a:ext cx="2133028" cy="476250"/>
          </a:xfrm>
          <a:prstGeom prst="rect">
            <a:avLst/>
          </a:prstGeom>
          <a:noFill/>
          <a:ln w="9525">
            <a:noFill/>
            <a:miter lim="800000"/>
            <a:headEnd/>
            <a:tailEnd/>
          </a:ln>
          <a:effectLst/>
        </p:spPr>
        <p:txBody>
          <a:bodyPr vert="horz" wrap="square" lIns="91430" tIns="45714" rIns="91430" bIns="45714" numCol="1" anchor="t" anchorCtr="0" compatLnSpc="1">
            <a:prstTxWarp prst="textNoShape">
              <a:avLst/>
            </a:prstTxWarp>
          </a:bodyPr>
          <a:lstStyle>
            <a:lvl1pPr algn="r">
              <a:defRPr sz="1261" b="0">
                <a:latin typeface="Arial" charset="0"/>
              </a:defRPr>
            </a:lvl1pPr>
          </a:lstStyle>
          <a:p>
            <a:pPr>
              <a:defRPr/>
            </a:pPr>
            <a:fld id="{B6410363-1B32-4608-95AA-A4567CD45200}" type="slidenum">
              <a:rPr lang="en-US" altLang="ja-JP"/>
              <a:pPr>
                <a:defRPr/>
              </a:pPr>
              <a:t>‹#›</a:t>
            </a:fld>
            <a:endParaRPr lang="en-US" altLang="ja-JP"/>
          </a:p>
        </p:txBody>
      </p:sp>
    </p:spTree>
    <p:extLst>
      <p:ext uri="{BB962C8B-B14F-4D97-AF65-F5344CB8AC3E}">
        <p14:creationId xmlns:p14="http://schemas.microsoft.com/office/powerpoint/2010/main" val="475547007"/>
      </p:ext>
    </p:extLst>
  </p:cSld>
  <p:clrMap bg1="lt1" tx1="dk1" bg2="lt2" tx2="dk2" accent1="accent1" accent2="accent2" accent3="accent3" accent4="accent4" accent5="accent5" accent6="accent6" hlink="hlink" folHlink="folHlink"/>
  <p:sldLayoutIdLst>
    <p:sldLayoutId id="2147485152" r:id="rId1"/>
    <p:sldLayoutId id="2147485153" r:id="rId2"/>
    <p:sldLayoutId id="2147485154" r:id="rId3"/>
    <p:sldLayoutId id="2147485155" r:id="rId4"/>
    <p:sldLayoutId id="2147485156" r:id="rId5"/>
    <p:sldLayoutId id="2147485157" r:id="rId6"/>
    <p:sldLayoutId id="2147485158" r:id="rId7"/>
    <p:sldLayoutId id="2147485159" r:id="rId8"/>
    <p:sldLayoutId id="2147485160" r:id="rId9"/>
    <p:sldLayoutId id="2147485161" r:id="rId10"/>
    <p:sldLayoutId id="2147485162" r:id="rId11"/>
    <p:sldLayoutId id="2147485163" r:id="rId12"/>
    <p:sldLayoutId id="2147485164" r:id="rId13"/>
    <p:sldLayoutId id="2147485165" r:id="rId14"/>
  </p:sldLayoutIdLst>
  <p:hf hdr="0" ftr="0" dt="0"/>
  <p:txStyles>
    <p:titleStyle>
      <a:lvl1pPr algn="ctr" rtl="0" eaLnBrk="0" fontAlgn="base" hangingPunct="0">
        <a:spcBef>
          <a:spcPct val="0"/>
        </a:spcBef>
        <a:spcAft>
          <a:spcPct val="0"/>
        </a:spcAft>
        <a:defRPr kumimoji="1" sz="3963">
          <a:solidFill>
            <a:schemeClr val="tx2"/>
          </a:solidFill>
          <a:latin typeface="+mj-lt"/>
          <a:ea typeface="+mj-ea"/>
          <a:cs typeface="+mj-cs"/>
        </a:defRPr>
      </a:lvl1pPr>
      <a:lvl2pPr algn="ctr" rtl="0" eaLnBrk="0" fontAlgn="base" hangingPunct="0">
        <a:spcBef>
          <a:spcPct val="0"/>
        </a:spcBef>
        <a:spcAft>
          <a:spcPct val="0"/>
        </a:spcAft>
        <a:defRPr kumimoji="1" sz="3963">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3963">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3963">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3963">
          <a:solidFill>
            <a:schemeClr val="tx2"/>
          </a:solidFill>
          <a:latin typeface="Arial" charset="0"/>
          <a:ea typeface="ＭＳ Ｐゴシック" pitchFamily="50" charset="-128"/>
        </a:defRPr>
      </a:lvl5pPr>
      <a:lvl6pPr marL="411754" algn="ctr" rtl="0" fontAlgn="base">
        <a:spcBef>
          <a:spcPct val="0"/>
        </a:spcBef>
        <a:spcAft>
          <a:spcPct val="0"/>
        </a:spcAft>
        <a:defRPr kumimoji="1" sz="3963">
          <a:solidFill>
            <a:schemeClr val="tx2"/>
          </a:solidFill>
          <a:latin typeface="Arial" charset="0"/>
          <a:ea typeface="ＭＳ Ｐゴシック" pitchFamily="50" charset="-128"/>
        </a:defRPr>
      </a:lvl6pPr>
      <a:lvl7pPr marL="823509" algn="ctr" rtl="0" fontAlgn="base">
        <a:spcBef>
          <a:spcPct val="0"/>
        </a:spcBef>
        <a:spcAft>
          <a:spcPct val="0"/>
        </a:spcAft>
        <a:defRPr kumimoji="1" sz="3963">
          <a:solidFill>
            <a:schemeClr val="tx2"/>
          </a:solidFill>
          <a:latin typeface="Arial" charset="0"/>
          <a:ea typeface="ＭＳ Ｐゴシック" pitchFamily="50" charset="-128"/>
        </a:defRPr>
      </a:lvl7pPr>
      <a:lvl8pPr marL="1235263" algn="ctr" rtl="0" fontAlgn="base">
        <a:spcBef>
          <a:spcPct val="0"/>
        </a:spcBef>
        <a:spcAft>
          <a:spcPct val="0"/>
        </a:spcAft>
        <a:defRPr kumimoji="1" sz="3963">
          <a:solidFill>
            <a:schemeClr val="tx2"/>
          </a:solidFill>
          <a:latin typeface="Arial" charset="0"/>
          <a:ea typeface="ＭＳ Ｐゴシック" pitchFamily="50" charset="-128"/>
        </a:defRPr>
      </a:lvl8pPr>
      <a:lvl9pPr marL="1647017" algn="ctr" rtl="0" fontAlgn="base">
        <a:spcBef>
          <a:spcPct val="0"/>
        </a:spcBef>
        <a:spcAft>
          <a:spcPct val="0"/>
        </a:spcAft>
        <a:defRPr kumimoji="1" sz="3963">
          <a:solidFill>
            <a:schemeClr val="tx2"/>
          </a:solidFill>
          <a:latin typeface="Arial" charset="0"/>
          <a:ea typeface="ＭＳ Ｐゴシック" pitchFamily="50" charset="-128"/>
        </a:defRPr>
      </a:lvl9pPr>
    </p:titleStyle>
    <p:bodyStyle>
      <a:lvl1pPr marL="308816" indent="-308816" algn="l" rtl="0" eaLnBrk="0" fontAlgn="base" hangingPunct="0">
        <a:spcBef>
          <a:spcPct val="20000"/>
        </a:spcBef>
        <a:spcAft>
          <a:spcPct val="0"/>
        </a:spcAft>
        <a:buChar char="•"/>
        <a:defRPr kumimoji="1" sz="2882">
          <a:solidFill>
            <a:schemeClr val="tx1"/>
          </a:solidFill>
          <a:latin typeface="+mn-lt"/>
          <a:ea typeface="+mn-ea"/>
          <a:cs typeface="+mn-cs"/>
        </a:defRPr>
      </a:lvl1pPr>
      <a:lvl2pPr marL="669101" indent="-257346" algn="l" rtl="0" eaLnBrk="0" fontAlgn="base" hangingPunct="0">
        <a:spcBef>
          <a:spcPct val="20000"/>
        </a:spcBef>
        <a:spcAft>
          <a:spcPct val="0"/>
        </a:spcAft>
        <a:buChar char="–"/>
        <a:defRPr kumimoji="1" sz="2522">
          <a:solidFill>
            <a:schemeClr val="tx1"/>
          </a:solidFill>
          <a:latin typeface="+mn-lt"/>
          <a:ea typeface="+mn-ea"/>
        </a:defRPr>
      </a:lvl2pPr>
      <a:lvl3pPr marL="1029386" indent="-205877" algn="l" rtl="0" eaLnBrk="0" fontAlgn="base" hangingPunct="0">
        <a:spcBef>
          <a:spcPct val="20000"/>
        </a:spcBef>
        <a:spcAft>
          <a:spcPct val="0"/>
        </a:spcAft>
        <a:buChar char="•"/>
        <a:defRPr kumimoji="1" sz="2161">
          <a:solidFill>
            <a:schemeClr val="tx1"/>
          </a:solidFill>
          <a:latin typeface="+mn-lt"/>
          <a:ea typeface="+mn-ea"/>
        </a:defRPr>
      </a:lvl3pPr>
      <a:lvl4pPr marL="1441140" indent="-207307" algn="l" rtl="0" eaLnBrk="0" fontAlgn="base" hangingPunct="0">
        <a:spcBef>
          <a:spcPct val="20000"/>
        </a:spcBef>
        <a:spcAft>
          <a:spcPct val="0"/>
        </a:spcAft>
        <a:buChar char="–"/>
        <a:defRPr kumimoji="1" sz="1801">
          <a:solidFill>
            <a:schemeClr val="tx1"/>
          </a:solidFill>
          <a:latin typeface="+mn-lt"/>
          <a:ea typeface="+mn-ea"/>
        </a:defRPr>
      </a:lvl4pPr>
      <a:lvl5pPr marL="1852894" indent="-205877" algn="l" rtl="0" eaLnBrk="0" fontAlgn="base" hangingPunct="0">
        <a:spcBef>
          <a:spcPct val="20000"/>
        </a:spcBef>
        <a:spcAft>
          <a:spcPct val="0"/>
        </a:spcAft>
        <a:buChar char="»"/>
        <a:defRPr kumimoji="1" sz="1801">
          <a:solidFill>
            <a:schemeClr val="tx1"/>
          </a:solidFill>
          <a:latin typeface="+mn-lt"/>
          <a:ea typeface="+mn-ea"/>
        </a:defRPr>
      </a:lvl5pPr>
      <a:lvl6pPr marL="2264649" indent="-205877" algn="l" rtl="0" fontAlgn="base">
        <a:spcBef>
          <a:spcPct val="20000"/>
        </a:spcBef>
        <a:spcAft>
          <a:spcPct val="0"/>
        </a:spcAft>
        <a:buChar char="»"/>
        <a:defRPr kumimoji="1" sz="1801">
          <a:solidFill>
            <a:schemeClr val="tx1"/>
          </a:solidFill>
          <a:latin typeface="+mn-lt"/>
          <a:ea typeface="+mn-ea"/>
        </a:defRPr>
      </a:lvl6pPr>
      <a:lvl7pPr marL="2676403" indent="-205877" algn="l" rtl="0" fontAlgn="base">
        <a:spcBef>
          <a:spcPct val="20000"/>
        </a:spcBef>
        <a:spcAft>
          <a:spcPct val="0"/>
        </a:spcAft>
        <a:buChar char="»"/>
        <a:defRPr kumimoji="1" sz="1801">
          <a:solidFill>
            <a:schemeClr val="tx1"/>
          </a:solidFill>
          <a:latin typeface="+mn-lt"/>
          <a:ea typeface="+mn-ea"/>
        </a:defRPr>
      </a:lvl7pPr>
      <a:lvl8pPr marL="3088157" indent="-205877" algn="l" rtl="0" fontAlgn="base">
        <a:spcBef>
          <a:spcPct val="20000"/>
        </a:spcBef>
        <a:spcAft>
          <a:spcPct val="0"/>
        </a:spcAft>
        <a:buChar char="»"/>
        <a:defRPr kumimoji="1" sz="1801">
          <a:solidFill>
            <a:schemeClr val="tx1"/>
          </a:solidFill>
          <a:latin typeface="+mn-lt"/>
          <a:ea typeface="+mn-ea"/>
        </a:defRPr>
      </a:lvl8pPr>
      <a:lvl9pPr marL="3499912" indent="-205877" algn="l" rtl="0" fontAlgn="base">
        <a:spcBef>
          <a:spcPct val="20000"/>
        </a:spcBef>
        <a:spcAft>
          <a:spcPct val="0"/>
        </a:spcAft>
        <a:buChar char="»"/>
        <a:defRPr kumimoji="1" sz="1801">
          <a:solidFill>
            <a:schemeClr val="tx1"/>
          </a:solidFill>
          <a:latin typeface="+mn-lt"/>
          <a:ea typeface="+mn-ea"/>
        </a:defRPr>
      </a:lvl9pPr>
    </p:bodyStyle>
    <p:otherStyle>
      <a:defPPr>
        <a:defRPr lang="ja-JP"/>
      </a:defPPr>
      <a:lvl1pPr marL="0" algn="l" defTabSz="823509" rtl="0" eaLnBrk="1" latinLnBrk="0" hangingPunct="1">
        <a:defRPr kumimoji="1" sz="1621" kern="1200">
          <a:solidFill>
            <a:schemeClr val="tx1"/>
          </a:solidFill>
          <a:latin typeface="+mn-lt"/>
          <a:ea typeface="+mn-ea"/>
          <a:cs typeface="+mn-cs"/>
        </a:defRPr>
      </a:lvl1pPr>
      <a:lvl2pPr marL="411754" algn="l" defTabSz="823509" rtl="0" eaLnBrk="1" latinLnBrk="0" hangingPunct="1">
        <a:defRPr kumimoji="1" sz="1621" kern="1200">
          <a:solidFill>
            <a:schemeClr val="tx1"/>
          </a:solidFill>
          <a:latin typeface="+mn-lt"/>
          <a:ea typeface="+mn-ea"/>
          <a:cs typeface="+mn-cs"/>
        </a:defRPr>
      </a:lvl2pPr>
      <a:lvl3pPr marL="823509" algn="l" defTabSz="823509" rtl="0" eaLnBrk="1" latinLnBrk="0" hangingPunct="1">
        <a:defRPr kumimoji="1" sz="1621" kern="1200">
          <a:solidFill>
            <a:schemeClr val="tx1"/>
          </a:solidFill>
          <a:latin typeface="+mn-lt"/>
          <a:ea typeface="+mn-ea"/>
          <a:cs typeface="+mn-cs"/>
        </a:defRPr>
      </a:lvl3pPr>
      <a:lvl4pPr marL="1235263" algn="l" defTabSz="823509" rtl="0" eaLnBrk="1" latinLnBrk="0" hangingPunct="1">
        <a:defRPr kumimoji="1" sz="1621" kern="1200">
          <a:solidFill>
            <a:schemeClr val="tx1"/>
          </a:solidFill>
          <a:latin typeface="+mn-lt"/>
          <a:ea typeface="+mn-ea"/>
          <a:cs typeface="+mn-cs"/>
        </a:defRPr>
      </a:lvl4pPr>
      <a:lvl5pPr marL="1647017" algn="l" defTabSz="823509" rtl="0" eaLnBrk="1" latinLnBrk="0" hangingPunct="1">
        <a:defRPr kumimoji="1" sz="1621" kern="1200">
          <a:solidFill>
            <a:schemeClr val="tx1"/>
          </a:solidFill>
          <a:latin typeface="+mn-lt"/>
          <a:ea typeface="+mn-ea"/>
          <a:cs typeface="+mn-cs"/>
        </a:defRPr>
      </a:lvl5pPr>
      <a:lvl6pPr marL="2058772" algn="l" defTabSz="823509" rtl="0" eaLnBrk="1" latinLnBrk="0" hangingPunct="1">
        <a:defRPr kumimoji="1" sz="1621" kern="1200">
          <a:solidFill>
            <a:schemeClr val="tx1"/>
          </a:solidFill>
          <a:latin typeface="+mn-lt"/>
          <a:ea typeface="+mn-ea"/>
          <a:cs typeface="+mn-cs"/>
        </a:defRPr>
      </a:lvl6pPr>
      <a:lvl7pPr marL="2470526" algn="l" defTabSz="823509" rtl="0" eaLnBrk="1" latinLnBrk="0" hangingPunct="1">
        <a:defRPr kumimoji="1" sz="1621" kern="1200">
          <a:solidFill>
            <a:schemeClr val="tx1"/>
          </a:solidFill>
          <a:latin typeface="+mn-lt"/>
          <a:ea typeface="+mn-ea"/>
          <a:cs typeface="+mn-cs"/>
        </a:defRPr>
      </a:lvl7pPr>
      <a:lvl8pPr marL="2882280" algn="l" defTabSz="823509" rtl="0" eaLnBrk="1" latinLnBrk="0" hangingPunct="1">
        <a:defRPr kumimoji="1" sz="1621" kern="1200">
          <a:solidFill>
            <a:schemeClr val="tx1"/>
          </a:solidFill>
          <a:latin typeface="+mn-lt"/>
          <a:ea typeface="+mn-ea"/>
          <a:cs typeface="+mn-cs"/>
        </a:defRPr>
      </a:lvl8pPr>
      <a:lvl9pPr marL="3294035" algn="l" defTabSz="823509" rtl="0" eaLnBrk="1" latinLnBrk="0" hangingPunct="1">
        <a:defRPr kumimoji="1" sz="1621"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9"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457209" y="1600206"/>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9"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61">
                <a:ea typeface="ＭＳ Ｐゴシック" pitchFamily="50" charset="-128"/>
              </a:defRPr>
            </a:lvl1pPr>
          </a:lstStyle>
          <a:p>
            <a:pPr algn="l">
              <a:defRPr/>
            </a:pPr>
            <a:fld id="{9DA91B52-E985-449C-AE6D-86B2397DC84B}" type="datetime1">
              <a:rPr lang="ja-JP" altLang="en-US" b="0" smtClean="0">
                <a:solidFill>
                  <a:srgbClr val="000000"/>
                </a:solidFill>
                <a:latin typeface="Arial"/>
              </a:rPr>
              <a:t>2018/10/17</a:t>
            </a:fld>
            <a:endParaRPr lang="en-US" altLang="ja-JP" b="0" dirty="0">
              <a:solidFill>
                <a:srgbClr val="000000"/>
              </a:solidFill>
              <a:latin typeface="Arial"/>
            </a:endParaRPr>
          </a:p>
        </p:txBody>
      </p:sp>
      <p:sp>
        <p:nvSpPr>
          <p:cNvPr id="1029" name="Rectangle 5"/>
          <p:cNvSpPr>
            <a:spLocks noGrp="1" noChangeArrowheads="1"/>
          </p:cNvSpPr>
          <p:nvPr>
            <p:ph type="ftr" sz="quarter" idx="3"/>
          </p:nvPr>
        </p:nvSpPr>
        <p:spPr bwMode="auto">
          <a:xfrm>
            <a:off x="3124236"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61">
                <a:ea typeface="ＭＳ Ｐゴシック" pitchFamily="50" charset="-128"/>
              </a:defRPr>
            </a:lvl1pPr>
          </a:lstStyle>
          <a:p>
            <a:pPr>
              <a:defRPr/>
            </a:pPr>
            <a:endParaRPr lang="en-US" altLang="ja-JP" b="0" dirty="0">
              <a:solidFill>
                <a:srgbClr val="000000"/>
              </a:solidFill>
              <a:latin typeface="Arial"/>
            </a:endParaRPr>
          </a:p>
        </p:txBody>
      </p:sp>
      <p:sp>
        <p:nvSpPr>
          <p:cNvPr id="1030" name="Rectangle 6"/>
          <p:cNvSpPr>
            <a:spLocks noGrp="1" noChangeArrowheads="1"/>
          </p:cNvSpPr>
          <p:nvPr>
            <p:ph type="sldNum" sz="quarter" idx="4"/>
          </p:nvPr>
        </p:nvSpPr>
        <p:spPr bwMode="auto">
          <a:xfrm>
            <a:off x="7102482" y="661987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61">
                <a:ea typeface="ＭＳ Ｐゴシック" pitchFamily="50" charset="-128"/>
              </a:defRPr>
            </a:lvl1pPr>
          </a:lstStyle>
          <a:p>
            <a:pPr>
              <a:defRPr/>
            </a:pPr>
            <a:fld id="{0AD0016B-67E1-4364-9178-903B61943DAC}" type="slidenum">
              <a:rPr lang="en-US" altLang="ja-JP" b="0">
                <a:solidFill>
                  <a:srgbClr val="000000"/>
                </a:solidFill>
                <a:latin typeface="Arial"/>
              </a:rPr>
              <a:pPr>
                <a:defRPr/>
              </a:pPr>
              <a:t>‹#›</a:t>
            </a:fld>
            <a:endParaRPr lang="en-US" altLang="ja-JP" b="0" dirty="0">
              <a:solidFill>
                <a:srgbClr val="000000"/>
              </a:solidFill>
              <a:latin typeface="Arial"/>
            </a:endParaRPr>
          </a:p>
        </p:txBody>
      </p:sp>
    </p:spTree>
    <p:extLst>
      <p:ext uri="{BB962C8B-B14F-4D97-AF65-F5344CB8AC3E}">
        <p14:creationId xmlns:p14="http://schemas.microsoft.com/office/powerpoint/2010/main" val="2612473700"/>
      </p:ext>
    </p:extLst>
  </p:cSld>
  <p:clrMap bg1="lt1" tx1="dk1" bg2="lt2" tx2="dk2" accent1="accent1" accent2="accent2" accent3="accent3" accent4="accent4" accent5="accent5" accent6="accent6" hlink="hlink" folHlink="folHlink"/>
  <p:sldLayoutIdLst>
    <p:sldLayoutId id="2147485167" r:id="rId1"/>
    <p:sldLayoutId id="2147485168" r:id="rId2"/>
    <p:sldLayoutId id="2147485169" r:id="rId3"/>
    <p:sldLayoutId id="2147485170" r:id="rId4"/>
    <p:sldLayoutId id="2147485171" r:id="rId5"/>
    <p:sldLayoutId id="2147485172" r:id="rId6"/>
    <p:sldLayoutId id="2147485173" r:id="rId7"/>
    <p:sldLayoutId id="2147485174" r:id="rId8"/>
    <p:sldLayoutId id="2147485175" r:id="rId9"/>
    <p:sldLayoutId id="2147485176" r:id="rId10"/>
    <p:sldLayoutId id="2147485177" r:id="rId11"/>
    <p:sldLayoutId id="2147485178" r:id="rId12"/>
    <p:sldLayoutId id="2147485393" r:id="rId13"/>
  </p:sldLayoutIdLst>
  <p:hf hdr="0" ftr="0" dt="0"/>
  <p:txStyles>
    <p:titleStyle>
      <a:lvl1pPr algn="ctr" rtl="0" eaLnBrk="0" fontAlgn="base" hangingPunct="0">
        <a:spcBef>
          <a:spcPct val="0"/>
        </a:spcBef>
        <a:spcAft>
          <a:spcPct val="0"/>
        </a:spcAft>
        <a:defRPr kumimoji="1" sz="3963">
          <a:solidFill>
            <a:schemeClr val="tx2"/>
          </a:solidFill>
          <a:latin typeface="+mj-lt"/>
          <a:ea typeface="+mj-ea"/>
          <a:cs typeface="+mj-cs"/>
        </a:defRPr>
      </a:lvl1pPr>
      <a:lvl2pPr algn="ctr" rtl="0" eaLnBrk="0" fontAlgn="base" hangingPunct="0">
        <a:spcBef>
          <a:spcPct val="0"/>
        </a:spcBef>
        <a:spcAft>
          <a:spcPct val="0"/>
        </a:spcAft>
        <a:defRPr kumimoji="1" sz="3963">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3963">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3963">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3963">
          <a:solidFill>
            <a:schemeClr val="tx2"/>
          </a:solidFill>
          <a:latin typeface="Arial" charset="0"/>
          <a:ea typeface="ＭＳ Ｐゴシック" pitchFamily="50" charset="-128"/>
        </a:defRPr>
      </a:lvl5pPr>
      <a:lvl6pPr marL="411754" algn="ctr" rtl="0" fontAlgn="base">
        <a:spcBef>
          <a:spcPct val="0"/>
        </a:spcBef>
        <a:spcAft>
          <a:spcPct val="0"/>
        </a:spcAft>
        <a:defRPr kumimoji="1" sz="3963">
          <a:solidFill>
            <a:schemeClr val="tx2"/>
          </a:solidFill>
          <a:latin typeface="Arial" charset="0"/>
          <a:ea typeface="ＭＳ Ｐゴシック" pitchFamily="50" charset="-128"/>
        </a:defRPr>
      </a:lvl6pPr>
      <a:lvl7pPr marL="823509" algn="ctr" rtl="0" fontAlgn="base">
        <a:spcBef>
          <a:spcPct val="0"/>
        </a:spcBef>
        <a:spcAft>
          <a:spcPct val="0"/>
        </a:spcAft>
        <a:defRPr kumimoji="1" sz="3963">
          <a:solidFill>
            <a:schemeClr val="tx2"/>
          </a:solidFill>
          <a:latin typeface="Arial" charset="0"/>
          <a:ea typeface="ＭＳ Ｐゴシック" pitchFamily="50" charset="-128"/>
        </a:defRPr>
      </a:lvl7pPr>
      <a:lvl8pPr marL="1235263" algn="ctr" rtl="0" fontAlgn="base">
        <a:spcBef>
          <a:spcPct val="0"/>
        </a:spcBef>
        <a:spcAft>
          <a:spcPct val="0"/>
        </a:spcAft>
        <a:defRPr kumimoji="1" sz="3963">
          <a:solidFill>
            <a:schemeClr val="tx2"/>
          </a:solidFill>
          <a:latin typeface="Arial" charset="0"/>
          <a:ea typeface="ＭＳ Ｐゴシック" pitchFamily="50" charset="-128"/>
        </a:defRPr>
      </a:lvl8pPr>
      <a:lvl9pPr marL="1647017" algn="ctr" rtl="0" fontAlgn="base">
        <a:spcBef>
          <a:spcPct val="0"/>
        </a:spcBef>
        <a:spcAft>
          <a:spcPct val="0"/>
        </a:spcAft>
        <a:defRPr kumimoji="1" sz="3963">
          <a:solidFill>
            <a:schemeClr val="tx2"/>
          </a:solidFill>
          <a:latin typeface="Arial" charset="0"/>
          <a:ea typeface="ＭＳ Ｐゴシック" pitchFamily="50" charset="-128"/>
        </a:defRPr>
      </a:lvl9pPr>
    </p:titleStyle>
    <p:bodyStyle>
      <a:lvl1pPr marL="308816" indent="-308816" algn="l" rtl="0" eaLnBrk="0" fontAlgn="base" hangingPunct="0">
        <a:spcBef>
          <a:spcPct val="20000"/>
        </a:spcBef>
        <a:spcAft>
          <a:spcPct val="0"/>
        </a:spcAft>
        <a:buChar char="•"/>
        <a:defRPr kumimoji="1" sz="2882">
          <a:solidFill>
            <a:schemeClr val="tx1"/>
          </a:solidFill>
          <a:latin typeface="+mn-lt"/>
          <a:ea typeface="+mn-ea"/>
          <a:cs typeface="+mn-cs"/>
        </a:defRPr>
      </a:lvl1pPr>
      <a:lvl2pPr marL="669101" indent="-257346" algn="l" rtl="0" eaLnBrk="0" fontAlgn="base" hangingPunct="0">
        <a:spcBef>
          <a:spcPct val="20000"/>
        </a:spcBef>
        <a:spcAft>
          <a:spcPct val="0"/>
        </a:spcAft>
        <a:buChar char="–"/>
        <a:defRPr kumimoji="1" sz="2522">
          <a:solidFill>
            <a:schemeClr val="tx1"/>
          </a:solidFill>
          <a:latin typeface="+mn-lt"/>
          <a:ea typeface="+mn-ea"/>
        </a:defRPr>
      </a:lvl2pPr>
      <a:lvl3pPr marL="1029386" indent="-205877" algn="l" rtl="0" eaLnBrk="0" fontAlgn="base" hangingPunct="0">
        <a:spcBef>
          <a:spcPct val="20000"/>
        </a:spcBef>
        <a:spcAft>
          <a:spcPct val="0"/>
        </a:spcAft>
        <a:buChar char="•"/>
        <a:defRPr kumimoji="1" sz="2161">
          <a:solidFill>
            <a:schemeClr val="tx1"/>
          </a:solidFill>
          <a:latin typeface="+mn-lt"/>
          <a:ea typeface="+mn-ea"/>
        </a:defRPr>
      </a:lvl3pPr>
      <a:lvl4pPr marL="1441140" indent="-205877" algn="l" rtl="0" eaLnBrk="0" fontAlgn="base" hangingPunct="0">
        <a:spcBef>
          <a:spcPct val="20000"/>
        </a:spcBef>
        <a:spcAft>
          <a:spcPct val="0"/>
        </a:spcAft>
        <a:buChar char="–"/>
        <a:defRPr kumimoji="1" sz="1801">
          <a:solidFill>
            <a:schemeClr val="tx1"/>
          </a:solidFill>
          <a:latin typeface="+mn-lt"/>
          <a:ea typeface="+mn-ea"/>
        </a:defRPr>
      </a:lvl4pPr>
      <a:lvl5pPr marL="1852894" indent="-205877" algn="l" rtl="0" eaLnBrk="0" fontAlgn="base" hangingPunct="0">
        <a:spcBef>
          <a:spcPct val="20000"/>
        </a:spcBef>
        <a:spcAft>
          <a:spcPct val="0"/>
        </a:spcAft>
        <a:buChar char="»"/>
        <a:defRPr kumimoji="1" sz="1801">
          <a:solidFill>
            <a:schemeClr val="tx1"/>
          </a:solidFill>
          <a:latin typeface="+mn-lt"/>
          <a:ea typeface="+mn-ea"/>
        </a:defRPr>
      </a:lvl5pPr>
      <a:lvl6pPr marL="2264649" indent="-205877" algn="l" rtl="0" fontAlgn="base">
        <a:spcBef>
          <a:spcPct val="20000"/>
        </a:spcBef>
        <a:spcAft>
          <a:spcPct val="0"/>
        </a:spcAft>
        <a:buChar char="»"/>
        <a:defRPr kumimoji="1" sz="1801">
          <a:solidFill>
            <a:schemeClr val="tx1"/>
          </a:solidFill>
          <a:latin typeface="+mn-lt"/>
          <a:ea typeface="+mn-ea"/>
        </a:defRPr>
      </a:lvl6pPr>
      <a:lvl7pPr marL="2676403" indent="-205877" algn="l" rtl="0" fontAlgn="base">
        <a:spcBef>
          <a:spcPct val="20000"/>
        </a:spcBef>
        <a:spcAft>
          <a:spcPct val="0"/>
        </a:spcAft>
        <a:buChar char="»"/>
        <a:defRPr kumimoji="1" sz="1801">
          <a:solidFill>
            <a:schemeClr val="tx1"/>
          </a:solidFill>
          <a:latin typeface="+mn-lt"/>
          <a:ea typeface="+mn-ea"/>
        </a:defRPr>
      </a:lvl7pPr>
      <a:lvl8pPr marL="3088157" indent="-205877" algn="l" rtl="0" fontAlgn="base">
        <a:spcBef>
          <a:spcPct val="20000"/>
        </a:spcBef>
        <a:spcAft>
          <a:spcPct val="0"/>
        </a:spcAft>
        <a:buChar char="»"/>
        <a:defRPr kumimoji="1" sz="1801">
          <a:solidFill>
            <a:schemeClr val="tx1"/>
          </a:solidFill>
          <a:latin typeface="+mn-lt"/>
          <a:ea typeface="+mn-ea"/>
        </a:defRPr>
      </a:lvl8pPr>
      <a:lvl9pPr marL="3499912" indent="-205877" algn="l" rtl="0" fontAlgn="base">
        <a:spcBef>
          <a:spcPct val="20000"/>
        </a:spcBef>
        <a:spcAft>
          <a:spcPct val="0"/>
        </a:spcAft>
        <a:buChar char="»"/>
        <a:defRPr kumimoji="1" sz="1801">
          <a:solidFill>
            <a:schemeClr val="tx1"/>
          </a:solidFill>
          <a:latin typeface="+mn-lt"/>
          <a:ea typeface="+mn-ea"/>
        </a:defRPr>
      </a:lvl9pPr>
    </p:bodyStyle>
    <p:otherStyle>
      <a:defPPr>
        <a:defRPr lang="ja-JP"/>
      </a:defPPr>
      <a:lvl1pPr marL="0" algn="l" defTabSz="823509" rtl="0" eaLnBrk="1" latinLnBrk="0" hangingPunct="1">
        <a:defRPr kumimoji="1" sz="1621" kern="1200">
          <a:solidFill>
            <a:schemeClr val="tx1"/>
          </a:solidFill>
          <a:latin typeface="+mn-lt"/>
          <a:ea typeface="+mn-ea"/>
          <a:cs typeface="+mn-cs"/>
        </a:defRPr>
      </a:lvl1pPr>
      <a:lvl2pPr marL="411754" algn="l" defTabSz="823509" rtl="0" eaLnBrk="1" latinLnBrk="0" hangingPunct="1">
        <a:defRPr kumimoji="1" sz="1621" kern="1200">
          <a:solidFill>
            <a:schemeClr val="tx1"/>
          </a:solidFill>
          <a:latin typeface="+mn-lt"/>
          <a:ea typeface="+mn-ea"/>
          <a:cs typeface="+mn-cs"/>
        </a:defRPr>
      </a:lvl2pPr>
      <a:lvl3pPr marL="823509" algn="l" defTabSz="823509" rtl="0" eaLnBrk="1" latinLnBrk="0" hangingPunct="1">
        <a:defRPr kumimoji="1" sz="1621" kern="1200">
          <a:solidFill>
            <a:schemeClr val="tx1"/>
          </a:solidFill>
          <a:latin typeface="+mn-lt"/>
          <a:ea typeface="+mn-ea"/>
          <a:cs typeface="+mn-cs"/>
        </a:defRPr>
      </a:lvl3pPr>
      <a:lvl4pPr marL="1235263" algn="l" defTabSz="823509" rtl="0" eaLnBrk="1" latinLnBrk="0" hangingPunct="1">
        <a:defRPr kumimoji="1" sz="1621" kern="1200">
          <a:solidFill>
            <a:schemeClr val="tx1"/>
          </a:solidFill>
          <a:latin typeface="+mn-lt"/>
          <a:ea typeface="+mn-ea"/>
          <a:cs typeface="+mn-cs"/>
        </a:defRPr>
      </a:lvl4pPr>
      <a:lvl5pPr marL="1647017" algn="l" defTabSz="823509" rtl="0" eaLnBrk="1" latinLnBrk="0" hangingPunct="1">
        <a:defRPr kumimoji="1" sz="1621" kern="1200">
          <a:solidFill>
            <a:schemeClr val="tx1"/>
          </a:solidFill>
          <a:latin typeface="+mn-lt"/>
          <a:ea typeface="+mn-ea"/>
          <a:cs typeface="+mn-cs"/>
        </a:defRPr>
      </a:lvl5pPr>
      <a:lvl6pPr marL="2058772" algn="l" defTabSz="823509" rtl="0" eaLnBrk="1" latinLnBrk="0" hangingPunct="1">
        <a:defRPr kumimoji="1" sz="1621" kern="1200">
          <a:solidFill>
            <a:schemeClr val="tx1"/>
          </a:solidFill>
          <a:latin typeface="+mn-lt"/>
          <a:ea typeface="+mn-ea"/>
          <a:cs typeface="+mn-cs"/>
        </a:defRPr>
      </a:lvl6pPr>
      <a:lvl7pPr marL="2470526" algn="l" defTabSz="823509" rtl="0" eaLnBrk="1" latinLnBrk="0" hangingPunct="1">
        <a:defRPr kumimoji="1" sz="1621" kern="1200">
          <a:solidFill>
            <a:schemeClr val="tx1"/>
          </a:solidFill>
          <a:latin typeface="+mn-lt"/>
          <a:ea typeface="+mn-ea"/>
          <a:cs typeface="+mn-cs"/>
        </a:defRPr>
      </a:lvl7pPr>
      <a:lvl8pPr marL="2882280" algn="l" defTabSz="823509" rtl="0" eaLnBrk="1" latinLnBrk="0" hangingPunct="1">
        <a:defRPr kumimoji="1" sz="1621" kern="1200">
          <a:solidFill>
            <a:schemeClr val="tx1"/>
          </a:solidFill>
          <a:latin typeface="+mn-lt"/>
          <a:ea typeface="+mn-ea"/>
          <a:cs typeface="+mn-cs"/>
        </a:defRPr>
      </a:lvl8pPr>
      <a:lvl9pPr marL="3294035" algn="l" defTabSz="823509" rtl="0" eaLnBrk="1" latinLnBrk="0" hangingPunct="1">
        <a:defRPr kumimoji="1" sz="1621"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9"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9" y="1600206"/>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9" y="6356428"/>
            <a:ext cx="2133600" cy="365125"/>
          </a:xfrm>
          <a:prstGeom prst="rect">
            <a:avLst/>
          </a:prstGeom>
        </p:spPr>
        <p:txBody>
          <a:bodyPr vert="horz" lIns="91440" tIns="45720" rIns="91440" bIns="45720" rtlCol="0" anchor="ctr"/>
          <a:lstStyle>
            <a:lvl1pPr algn="l">
              <a:defRPr sz="1081">
                <a:solidFill>
                  <a:schemeClr val="tx1">
                    <a:tint val="75000"/>
                  </a:schemeClr>
                </a:solidFill>
              </a:defRPr>
            </a:lvl1pPr>
          </a:lstStyle>
          <a:p>
            <a:pPr fontAlgn="auto">
              <a:spcBef>
                <a:spcPts val="0"/>
              </a:spcBef>
              <a:spcAft>
                <a:spcPts val="0"/>
              </a:spcAft>
            </a:pPr>
            <a:fld id="{F895FDD7-03B5-4C46-B1C2-34B52E3CD554}" type="datetime1">
              <a:rPr lang="ja-JP" altLang="en-US" smtClean="0">
                <a:solidFill>
                  <a:prstClr val="black">
                    <a:tint val="75000"/>
                  </a:prstClr>
                </a:solidFill>
                <a:latin typeface="Calibri"/>
                <a:ea typeface="ＭＳ Ｐゴシック"/>
              </a:rPr>
              <a:t>2018/10/17</a:t>
            </a:fld>
            <a:endParaRPr lang="ja-JP" altLang="en-US">
              <a:solidFill>
                <a:prstClr val="black">
                  <a:tint val="75000"/>
                </a:prstClr>
              </a:solidFill>
              <a:latin typeface="Calibri"/>
              <a:ea typeface="ＭＳ Ｐゴシック"/>
            </a:endParaRPr>
          </a:p>
        </p:txBody>
      </p:sp>
      <p:sp>
        <p:nvSpPr>
          <p:cNvPr id="5" name="フッター プレースホルダー 4"/>
          <p:cNvSpPr>
            <a:spLocks noGrp="1"/>
          </p:cNvSpPr>
          <p:nvPr>
            <p:ph type="ftr" sz="quarter" idx="3"/>
          </p:nvPr>
        </p:nvSpPr>
        <p:spPr>
          <a:xfrm>
            <a:off x="3124209" y="6356428"/>
            <a:ext cx="2895600" cy="365125"/>
          </a:xfrm>
          <a:prstGeom prst="rect">
            <a:avLst/>
          </a:prstGeom>
        </p:spPr>
        <p:txBody>
          <a:bodyPr vert="horz" lIns="91440" tIns="45720" rIns="91440" bIns="45720" rtlCol="0" anchor="ctr"/>
          <a:lstStyle>
            <a:lvl1pPr algn="ctr">
              <a:defRPr sz="1081">
                <a:solidFill>
                  <a:schemeClr val="tx1">
                    <a:tint val="75000"/>
                  </a:schemeClr>
                </a:solidFill>
              </a:defRPr>
            </a:lvl1pPr>
          </a:lstStyle>
          <a:p>
            <a:pPr fontAlgn="auto">
              <a:spcBef>
                <a:spcPts val="0"/>
              </a:spcBef>
              <a:spcAft>
                <a:spcPts val="0"/>
              </a:spcAft>
            </a:pPr>
            <a:endParaRPr lang="ja-JP" altLang="en-US">
              <a:solidFill>
                <a:prstClr val="black">
                  <a:tint val="75000"/>
                </a:prstClr>
              </a:solidFill>
              <a:latin typeface="Calibri"/>
              <a:ea typeface="ＭＳ Ｐゴシック"/>
            </a:endParaRPr>
          </a:p>
        </p:txBody>
      </p:sp>
      <p:sp>
        <p:nvSpPr>
          <p:cNvPr id="6" name="スライド番号プレースホルダー 5"/>
          <p:cNvSpPr>
            <a:spLocks noGrp="1"/>
          </p:cNvSpPr>
          <p:nvPr>
            <p:ph type="sldNum" sz="quarter" idx="4"/>
          </p:nvPr>
        </p:nvSpPr>
        <p:spPr>
          <a:xfrm>
            <a:off x="6553209" y="6356428"/>
            <a:ext cx="2133600" cy="365125"/>
          </a:xfrm>
          <a:prstGeom prst="rect">
            <a:avLst/>
          </a:prstGeom>
        </p:spPr>
        <p:txBody>
          <a:bodyPr vert="horz" lIns="91440" tIns="45720" rIns="91440" bIns="45720" rtlCol="0" anchor="ctr"/>
          <a:lstStyle>
            <a:lvl1pPr algn="r">
              <a:defRPr sz="1081">
                <a:solidFill>
                  <a:schemeClr val="tx1">
                    <a:tint val="75000"/>
                  </a:schemeClr>
                </a:solidFill>
              </a:defRPr>
            </a:lvl1pPr>
          </a:lstStyle>
          <a:p>
            <a:pPr fontAlgn="auto">
              <a:spcBef>
                <a:spcPts val="0"/>
              </a:spcBef>
              <a:spcAft>
                <a:spcPts val="0"/>
              </a:spcAft>
            </a:pPr>
            <a:fld id="{5A866714-82EE-48DB-8C53-9720F2C87DB4}" type="slidenum">
              <a:rPr lang="ja-JP" altLang="en-US" smtClean="0">
                <a:solidFill>
                  <a:prstClr val="black">
                    <a:tint val="75000"/>
                  </a:prstClr>
                </a:solidFill>
                <a:latin typeface="Calibri"/>
                <a:ea typeface="ＭＳ Ｐゴシック"/>
              </a:rPr>
              <a:pPr fontAlgn="auto">
                <a:spcBef>
                  <a:spcPts val="0"/>
                </a:spcBef>
                <a:spcAft>
                  <a:spcPts val="0"/>
                </a:spcAft>
              </a:pPr>
              <a:t>‹#›</a:t>
            </a:fld>
            <a:endParaRPr lang="ja-JP" altLang="en-US">
              <a:solidFill>
                <a:prstClr val="black">
                  <a:tint val="75000"/>
                </a:prstClr>
              </a:solidFill>
              <a:latin typeface="Calibri"/>
              <a:ea typeface="ＭＳ Ｐゴシック"/>
            </a:endParaRPr>
          </a:p>
        </p:txBody>
      </p:sp>
    </p:spTree>
    <p:extLst>
      <p:ext uri="{BB962C8B-B14F-4D97-AF65-F5344CB8AC3E}">
        <p14:creationId xmlns:p14="http://schemas.microsoft.com/office/powerpoint/2010/main" val="403508293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 id="2147485191" r:id="rId12"/>
    <p:sldLayoutId id="2147485192" r:id="rId13"/>
  </p:sldLayoutIdLst>
  <p:hf hdr="0" ftr="0" dt="0"/>
  <p:txStyles>
    <p:titleStyle>
      <a:lvl1pPr algn="ctr" defTabSz="823509" rtl="0" eaLnBrk="1" latinLnBrk="0" hangingPunct="1">
        <a:spcBef>
          <a:spcPct val="0"/>
        </a:spcBef>
        <a:buNone/>
        <a:defRPr kumimoji="1" sz="3963" kern="1200">
          <a:solidFill>
            <a:schemeClr val="tx1"/>
          </a:solidFill>
          <a:latin typeface="+mj-lt"/>
          <a:ea typeface="+mj-ea"/>
          <a:cs typeface="+mj-cs"/>
        </a:defRPr>
      </a:lvl1pPr>
    </p:titleStyle>
    <p:bodyStyle>
      <a:lvl1pPr marL="308816" indent="-308816" algn="l" defTabSz="823509" rtl="0" eaLnBrk="1" latinLnBrk="0" hangingPunct="1">
        <a:spcBef>
          <a:spcPct val="20000"/>
        </a:spcBef>
        <a:buFont typeface="Arial" panose="020B0604020202020204" pitchFamily="34" charset="0"/>
        <a:buChar char="•"/>
        <a:defRPr kumimoji="1" sz="2882" kern="1200">
          <a:solidFill>
            <a:schemeClr val="tx1"/>
          </a:solidFill>
          <a:latin typeface="+mn-lt"/>
          <a:ea typeface="+mn-ea"/>
          <a:cs typeface="+mn-cs"/>
        </a:defRPr>
      </a:lvl1pPr>
      <a:lvl2pPr marL="669101" indent="-257346" algn="l" defTabSz="823509" rtl="0" eaLnBrk="1" latinLnBrk="0" hangingPunct="1">
        <a:spcBef>
          <a:spcPct val="20000"/>
        </a:spcBef>
        <a:buFont typeface="Arial" panose="020B0604020202020204" pitchFamily="34" charset="0"/>
        <a:buChar char="–"/>
        <a:defRPr kumimoji="1" sz="2522" kern="1200">
          <a:solidFill>
            <a:schemeClr val="tx1"/>
          </a:solidFill>
          <a:latin typeface="+mn-lt"/>
          <a:ea typeface="+mn-ea"/>
          <a:cs typeface="+mn-cs"/>
        </a:defRPr>
      </a:lvl2pPr>
      <a:lvl3pPr marL="1029386" indent="-205877" algn="l" defTabSz="823509" rtl="0" eaLnBrk="1" latinLnBrk="0" hangingPunct="1">
        <a:spcBef>
          <a:spcPct val="20000"/>
        </a:spcBef>
        <a:buFont typeface="Arial" panose="020B0604020202020204" pitchFamily="34" charset="0"/>
        <a:buChar char="•"/>
        <a:defRPr kumimoji="1" sz="2161" kern="1200">
          <a:solidFill>
            <a:schemeClr val="tx1"/>
          </a:solidFill>
          <a:latin typeface="+mn-lt"/>
          <a:ea typeface="+mn-ea"/>
          <a:cs typeface="+mn-cs"/>
        </a:defRPr>
      </a:lvl3pPr>
      <a:lvl4pPr marL="1441140"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4pPr>
      <a:lvl5pPr marL="1852894"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5pPr>
      <a:lvl6pPr marL="2264649"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6pPr>
      <a:lvl7pPr marL="2676403"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7pPr>
      <a:lvl8pPr marL="3088157"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8pPr>
      <a:lvl9pPr marL="3499912"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9pPr>
    </p:bodyStyle>
    <p:otherStyle>
      <a:defPPr>
        <a:defRPr lang="ja-JP"/>
      </a:defPPr>
      <a:lvl1pPr marL="0" algn="l" defTabSz="823509" rtl="0" eaLnBrk="1" latinLnBrk="0" hangingPunct="1">
        <a:defRPr kumimoji="1" sz="1621" kern="1200">
          <a:solidFill>
            <a:schemeClr val="tx1"/>
          </a:solidFill>
          <a:latin typeface="+mn-lt"/>
          <a:ea typeface="+mn-ea"/>
          <a:cs typeface="+mn-cs"/>
        </a:defRPr>
      </a:lvl1pPr>
      <a:lvl2pPr marL="411754" algn="l" defTabSz="823509" rtl="0" eaLnBrk="1" latinLnBrk="0" hangingPunct="1">
        <a:defRPr kumimoji="1" sz="1621" kern="1200">
          <a:solidFill>
            <a:schemeClr val="tx1"/>
          </a:solidFill>
          <a:latin typeface="+mn-lt"/>
          <a:ea typeface="+mn-ea"/>
          <a:cs typeface="+mn-cs"/>
        </a:defRPr>
      </a:lvl2pPr>
      <a:lvl3pPr marL="823509" algn="l" defTabSz="823509" rtl="0" eaLnBrk="1" latinLnBrk="0" hangingPunct="1">
        <a:defRPr kumimoji="1" sz="1621" kern="1200">
          <a:solidFill>
            <a:schemeClr val="tx1"/>
          </a:solidFill>
          <a:latin typeface="+mn-lt"/>
          <a:ea typeface="+mn-ea"/>
          <a:cs typeface="+mn-cs"/>
        </a:defRPr>
      </a:lvl3pPr>
      <a:lvl4pPr marL="1235263" algn="l" defTabSz="823509" rtl="0" eaLnBrk="1" latinLnBrk="0" hangingPunct="1">
        <a:defRPr kumimoji="1" sz="1621" kern="1200">
          <a:solidFill>
            <a:schemeClr val="tx1"/>
          </a:solidFill>
          <a:latin typeface="+mn-lt"/>
          <a:ea typeface="+mn-ea"/>
          <a:cs typeface="+mn-cs"/>
        </a:defRPr>
      </a:lvl4pPr>
      <a:lvl5pPr marL="1647017" algn="l" defTabSz="823509" rtl="0" eaLnBrk="1" latinLnBrk="0" hangingPunct="1">
        <a:defRPr kumimoji="1" sz="1621" kern="1200">
          <a:solidFill>
            <a:schemeClr val="tx1"/>
          </a:solidFill>
          <a:latin typeface="+mn-lt"/>
          <a:ea typeface="+mn-ea"/>
          <a:cs typeface="+mn-cs"/>
        </a:defRPr>
      </a:lvl5pPr>
      <a:lvl6pPr marL="2058772" algn="l" defTabSz="823509" rtl="0" eaLnBrk="1" latinLnBrk="0" hangingPunct="1">
        <a:defRPr kumimoji="1" sz="1621" kern="1200">
          <a:solidFill>
            <a:schemeClr val="tx1"/>
          </a:solidFill>
          <a:latin typeface="+mn-lt"/>
          <a:ea typeface="+mn-ea"/>
          <a:cs typeface="+mn-cs"/>
        </a:defRPr>
      </a:lvl6pPr>
      <a:lvl7pPr marL="2470526" algn="l" defTabSz="823509" rtl="0" eaLnBrk="1" latinLnBrk="0" hangingPunct="1">
        <a:defRPr kumimoji="1" sz="1621" kern="1200">
          <a:solidFill>
            <a:schemeClr val="tx1"/>
          </a:solidFill>
          <a:latin typeface="+mn-lt"/>
          <a:ea typeface="+mn-ea"/>
          <a:cs typeface="+mn-cs"/>
        </a:defRPr>
      </a:lvl7pPr>
      <a:lvl8pPr marL="2882280" algn="l" defTabSz="823509" rtl="0" eaLnBrk="1" latinLnBrk="0" hangingPunct="1">
        <a:defRPr kumimoji="1" sz="1621" kern="1200">
          <a:solidFill>
            <a:schemeClr val="tx1"/>
          </a:solidFill>
          <a:latin typeface="+mn-lt"/>
          <a:ea typeface="+mn-ea"/>
          <a:cs typeface="+mn-cs"/>
        </a:defRPr>
      </a:lvl8pPr>
      <a:lvl9pPr marL="3294035" algn="l" defTabSz="823509" rtl="0" eaLnBrk="1" latinLnBrk="0" hangingPunct="1">
        <a:defRPr kumimoji="1" sz="1621"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9" y="274639"/>
            <a:ext cx="8229600" cy="1143000"/>
          </a:xfrm>
          <a:prstGeom prst="rect">
            <a:avLst/>
          </a:prstGeom>
          <a:noFill/>
          <a:ln w="9525">
            <a:noFill/>
            <a:miter lim="800000"/>
            <a:headEnd/>
            <a:tailEnd/>
          </a:ln>
        </p:spPr>
        <p:txBody>
          <a:bodyPr vert="horz" wrap="square" lIns="91418" tIns="45708" rIns="91418" bIns="45708" numCol="1" anchor="ctr" anchorCtr="0" compatLnSpc="1">
            <a:prstTxWarp prst="textNoShape">
              <a:avLst/>
            </a:prstTxWarp>
          </a:bodyPr>
          <a:lstStyle/>
          <a:p>
            <a:pPr lvl="0"/>
            <a:r>
              <a:rPr lang="ja-JP" altLang="en-US"/>
              <a:t>マスタ タイトルの書式設定</a:t>
            </a:r>
          </a:p>
        </p:txBody>
      </p:sp>
      <p:sp>
        <p:nvSpPr>
          <p:cNvPr id="13315" name="Rectangle 3"/>
          <p:cNvSpPr>
            <a:spLocks noGrp="1" noChangeArrowheads="1"/>
          </p:cNvSpPr>
          <p:nvPr>
            <p:ph type="body" idx="1"/>
          </p:nvPr>
        </p:nvSpPr>
        <p:spPr bwMode="auto">
          <a:xfrm>
            <a:off x="457209" y="1600206"/>
            <a:ext cx="8229600" cy="4525963"/>
          </a:xfrm>
          <a:prstGeom prst="rect">
            <a:avLst/>
          </a:prstGeom>
          <a:noFill/>
          <a:ln w="9525">
            <a:noFill/>
            <a:miter lim="800000"/>
            <a:headEnd/>
            <a:tailEnd/>
          </a:ln>
        </p:spPr>
        <p:txBody>
          <a:bodyPr vert="horz" wrap="square" lIns="91418" tIns="45708" rIns="91418" bIns="45708"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57209" y="6245226"/>
            <a:ext cx="2133600" cy="476250"/>
          </a:xfrm>
          <a:prstGeom prst="rect">
            <a:avLst/>
          </a:prstGeom>
          <a:noFill/>
          <a:ln w="9525">
            <a:noFill/>
            <a:miter lim="800000"/>
            <a:headEnd/>
            <a:tailEnd/>
          </a:ln>
          <a:effectLst/>
        </p:spPr>
        <p:txBody>
          <a:bodyPr vert="horz" wrap="square" lIns="91418" tIns="45708" rIns="91418" bIns="45708" numCol="1" anchor="t" anchorCtr="0" compatLnSpc="1">
            <a:prstTxWarp prst="textNoShape">
              <a:avLst/>
            </a:prstTxWarp>
          </a:bodyPr>
          <a:lstStyle>
            <a:lvl1pPr>
              <a:defRPr sz="1261">
                <a:ea typeface="ＭＳ Ｐゴシック" pitchFamily="50" charset="-128"/>
              </a:defRPr>
            </a:lvl1pPr>
          </a:lstStyle>
          <a:p>
            <a:pPr algn="l">
              <a:defRPr/>
            </a:pPr>
            <a:fld id="{AA6AAF95-9655-455B-9A0A-FC1CD06B3FFD}" type="datetime1">
              <a:rPr lang="ja-JP" altLang="en-US" b="0" smtClean="0">
                <a:solidFill>
                  <a:srgbClr val="000000"/>
                </a:solidFill>
                <a:latin typeface="Arial" charset="0"/>
              </a:rPr>
              <a:t>2018/10/17</a:t>
            </a:fld>
            <a:endParaRPr lang="en-US" altLang="ja-JP" b="0">
              <a:solidFill>
                <a:srgbClr val="000000"/>
              </a:solidFill>
              <a:latin typeface="Arial" charset="0"/>
            </a:endParaRPr>
          </a:p>
        </p:txBody>
      </p:sp>
      <p:sp>
        <p:nvSpPr>
          <p:cNvPr id="1029" name="Rectangle 5"/>
          <p:cNvSpPr>
            <a:spLocks noGrp="1" noChangeArrowheads="1"/>
          </p:cNvSpPr>
          <p:nvPr>
            <p:ph type="ftr" sz="quarter" idx="3"/>
          </p:nvPr>
        </p:nvSpPr>
        <p:spPr bwMode="auto">
          <a:xfrm>
            <a:off x="3124209" y="6245226"/>
            <a:ext cx="2895600" cy="476250"/>
          </a:xfrm>
          <a:prstGeom prst="rect">
            <a:avLst/>
          </a:prstGeom>
          <a:noFill/>
          <a:ln w="9525">
            <a:noFill/>
            <a:miter lim="800000"/>
            <a:headEnd/>
            <a:tailEnd/>
          </a:ln>
          <a:effectLst/>
        </p:spPr>
        <p:txBody>
          <a:bodyPr vert="horz" wrap="square" lIns="91418" tIns="45708" rIns="91418" bIns="45708" numCol="1" anchor="t" anchorCtr="0" compatLnSpc="1">
            <a:prstTxWarp prst="textNoShape">
              <a:avLst/>
            </a:prstTxWarp>
          </a:bodyPr>
          <a:lstStyle>
            <a:lvl1pPr algn="ctr">
              <a:defRPr sz="1261">
                <a:ea typeface="ＭＳ Ｐゴシック" pitchFamily="50" charset="-128"/>
              </a:defRPr>
            </a:lvl1pPr>
          </a:lstStyle>
          <a:p>
            <a:pPr>
              <a:defRPr/>
            </a:pPr>
            <a:endParaRPr lang="en-US" altLang="ja-JP" b="0">
              <a:solidFill>
                <a:srgbClr val="000000"/>
              </a:solidFill>
              <a:latin typeface="Arial" charset="0"/>
            </a:endParaRPr>
          </a:p>
        </p:txBody>
      </p:sp>
      <p:sp>
        <p:nvSpPr>
          <p:cNvPr id="1030" name="Rectangle 6"/>
          <p:cNvSpPr>
            <a:spLocks noGrp="1" noChangeArrowheads="1"/>
          </p:cNvSpPr>
          <p:nvPr>
            <p:ph type="sldNum" sz="quarter" idx="4"/>
          </p:nvPr>
        </p:nvSpPr>
        <p:spPr bwMode="auto">
          <a:xfrm>
            <a:off x="7092467" y="6524626"/>
            <a:ext cx="2133600" cy="476250"/>
          </a:xfrm>
          <a:prstGeom prst="rect">
            <a:avLst/>
          </a:prstGeom>
          <a:noFill/>
          <a:ln w="9525">
            <a:noFill/>
            <a:miter lim="800000"/>
            <a:headEnd/>
            <a:tailEnd/>
          </a:ln>
          <a:effectLst/>
        </p:spPr>
        <p:txBody>
          <a:bodyPr vert="horz" wrap="square" lIns="91418" tIns="45708" rIns="91418" bIns="45708" numCol="1" anchor="t" anchorCtr="0" compatLnSpc="1">
            <a:prstTxWarp prst="textNoShape">
              <a:avLst/>
            </a:prstTxWarp>
          </a:bodyPr>
          <a:lstStyle>
            <a:lvl1pPr algn="r">
              <a:defRPr sz="1261">
                <a:ea typeface="ＭＳ Ｐゴシック" pitchFamily="50" charset="-128"/>
              </a:defRPr>
            </a:lvl1pPr>
          </a:lstStyle>
          <a:p>
            <a:pPr>
              <a:defRPr/>
            </a:pPr>
            <a:fld id="{4E7AE4BE-F216-4572-974D-09A2D63C008C}" type="slidenum">
              <a:rPr lang="en-US" altLang="ja-JP" b="0">
                <a:solidFill>
                  <a:srgbClr val="000000"/>
                </a:solidFill>
                <a:latin typeface="Arial" charset="0"/>
              </a:rPr>
              <a:pPr>
                <a:defRPr/>
              </a:pPr>
              <a:t>‹#›</a:t>
            </a:fld>
            <a:endParaRPr lang="en-US" altLang="ja-JP" b="0">
              <a:solidFill>
                <a:srgbClr val="000000"/>
              </a:solidFill>
              <a:latin typeface="Arial" charset="0"/>
            </a:endParaRPr>
          </a:p>
        </p:txBody>
      </p:sp>
    </p:spTree>
    <p:extLst>
      <p:ext uri="{BB962C8B-B14F-4D97-AF65-F5344CB8AC3E}">
        <p14:creationId xmlns:p14="http://schemas.microsoft.com/office/powerpoint/2010/main" val="1842335719"/>
      </p:ext>
    </p:extLst>
  </p:cSld>
  <p:clrMap bg1="lt1" tx1="dk1" bg2="lt2" tx2="dk2" accent1="accent1" accent2="accent2" accent3="accent3" accent4="accent4" accent5="accent5" accent6="accent6" hlink="hlink" folHlink="folHlink"/>
  <p:sldLayoutIdLst>
    <p:sldLayoutId id="2147485194" r:id="rId1"/>
    <p:sldLayoutId id="2147485195" r:id="rId2"/>
    <p:sldLayoutId id="2147485196" r:id="rId3"/>
    <p:sldLayoutId id="2147485197" r:id="rId4"/>
    <p:sldLayoutId id="2147485198" r:id="rId5"/>
    <p:sldLayoutId id="2147485199" r:id="rId6"/>
    <p:sldLayoutId id="2147485200" r:id="rId7"/>
    <p:sldLayoutId id="2147485201" r:id="rId8"/>
    <p:sldLayoutId id="2147485202" r:id="rId9"/>
    <p:sldLayoutId id="2147485203" r:id="rId10"/>
    <p:sldLayoutId id="2147485204" r:id="rId11"/>
    <p:sldLayoutId id="2147485205" r:id="rId12"/>
  </p:sldLayoutIdLst>
  <p:hf hdr="0" ftr="0" dt="0"/>
  <p:txStyles>
    <p:titleStyle>
      <a:lvl1pPr algn="ctr" rtl="0" eaLnBrk="0" fontAlgn="base" hangingPunct="0">
        <a:spcBef>
          <a:spcPct val="0"/>
        </a:spcBef>
        <a:spcAft>
          <a:spcPct val="0"/>
        </a:spcAft>
        <a:defRPr kumimoji="1" sz="3963">
          <a:solidFill>
            <a:schemeClr val="tx2"/>
          </a:solidFill>
          <a:latin typeface="+mj-lt"/>
          <a:ea typeface="+mj-ea"/>
          <a:cs typeface="+mj-cs"/>
        </a:defRPr>
      </a:lvl1pPr>
      <a:lvl2pPr algn="ctr" rtl="0" eaLnBrk="0" fontAlgn="base" hangingPunct="0">
        <a:spcBef>
          <a:spcPct val="0"/>
        </a:spcBef>
        <a:spcAft>
          <a:spcPct val="0"/>
        </a:spcAft>
        <a:defRPr kumimoji="1" sz="3963">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3963">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3963">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3963">
          <a:solidFill>
            <a:schemeClr val="tx2"/>
          </a:solidFill>
          <a:latin typeface="Arial" charset="0"/>
          <a:ea typeface="ＭＳ Ｐゴシック" pitchFamily="50" charset="-128"/>
        </a:defRPr>
      </a:lvl5pPr>
      <a:lvl6pPr marL="411707" algn="ctr" rtl="0" fontAlgn="base">
        <a:spcBef>
          <a:spcPct val="0"/>
        </a:spcBef>
        <a:spcAft>
          <a:spcPct val="0"/>
        </a:spcAft>
        <a:defRPr kumimoji="1" sz="3963">
          <a:solidFill>
            <a:schemeClr val="tx2"/>
          </a:solidFill>
          <a:latin typeface="Arial" charset="0"/>
          <a:ea typeface="ＭＳ Ｐゴシック" pitchFamily="50" charset="-128"/>
        </a:defRPr>
      </a:lvl6pPr>
      <a:lvl7pPr marL="823412" algn="ctr" rtl="0" fontAlgn="base">
        <a:spcBef>
          <a:spcPct val="0"/>
        </a:spcBef>
        <a:spcAft>
          <a:spcPct val="0"/>
        </a:spcAft>
        <a:defRPr kumimoji="1" sz="3963">
          <a:solidFill>
            <a:schemeClr val="tx2"/>
          </a:solidFill>
          <a:latin typeface="Arial" charset="0"/>
          <a:ea typeface="ＭＳ Ｐゴシック" pitchFamily="50" charset="-128"/>
        </a:defRPr>
      </a:lvl7pPr>
      <a:lvl8pPr marL="1235119" algn="ctr" rtl="0" fontAlgn="base">
        <a:spcBef>
          <a:spcPct val="0"/>
        </a:spcBef>
        <a:spcAft>
          <a:spcPct val="0"/>
        </a:spcAft>
        <a:defRPr kumimoji="1" sz="3963">
          <a:solidFill>
            <a:schemeClr val="tx2"/>
          </a:solidFill>
          <a:latin typeface="Arial" charset="0"/>
          <a:ea typeface="ＭＳ Ｐゴシック" pitchFamily="50" charset="-128"/>
        </a:defRPr>
      </a:lvl8pPr>
      <a:lvl9pPr marL="1646825" algn="ctr" rtl="0" fontAlgn="base">
        <a:spcBef>
          <a:spcPct val="0"/>
        </a:spcBef>
        <a:spcAft>
          <a:spcPct val="0"/>
        </a:spcAft>
        <a:defRPr kumimoji="1" sz="3963">
          <a:solidFill>
            <a:schemeClr val="tx2"/>
          </a:solidFill>
          <a:latin typeface="Arial" charset="0"/>
          <a:ea typeface="ＭＳ Ｐゴシック" pitchFamily="50" charset="-128"/>
        </a:defRPr>
      </a:lvl9pPr>
    </p:titleStyle>
    <p:bodyStyle>
      <a:lvl1pPr marL="308780" indent="-308780" algn="l" rtl="0" eaLnBrk="0" fontAlgn="base" hangingPunct="0">
        <a:spcBef>
          <a:spcPct val="20000"/>
        </a:spcBef>
        <a:spcAft>
          <a:spcPct val="0"/>
        </a:spcAft>
        <a:buChar char="•"/>
        <a:defRPr kumimoji="1" sz="2882">
          <a:solidFill>
            <a:schemeClr val="tx1"/>
          </a:solidFill>
          <a:latin typeface="+mn-lt"/>
          <a:ea typeface="+mn-ea"/>
          <a:cs typeface="+mn-cs"/>
        </a:defRPr>
      </a:lvl1pPr>
      <a:lvl2pPr marL="669022" indent="-257317" algn="l" rtl="0" eaLnBrk="0" fontAlgn="base" hangingPunct="0">
        <a:spcBef>
          <a:spcPct val="20000"/>
        </a:spcBef>
        <a:spcAft>
          <a:spcPct val="0"/>
        </a:spcAft>
        <a:buChar char="–"/>
        <a:defRPr kumimoji="1" sz="2522">
          <a:solidFill>
            <a:schemeClr val="tx1"/>
          </a:solidFill>
          <a:latin typeface="+mn-lt"/>
          <a:ea typeface="+mn-ea"/>
        </a:defRPr>
      </a:lvl2pPr>
      <a:lvl3pPr marL="1029266" indent="-205853" algn="l" rtl="0" eaLnBrk="0" fontAlgn="base" hangingPunct="0">
        <a:spcBef>
          <a:spcPct val="20000"/>
        </a:spcBef>
        <a:spcAft>
          <a:spcPct val="0"/>
        </a:spcAft>
        <a:buChar char="•"/>
        <a:defRPr kumimoji="1" sz="2161">
          <a:solidFill>
            <a:schemeClr val="tx1"/>
          </a:solidFill>
          <a:latin typeface="+mn-lt"/>
          <a:ea typeface="+mn-ea"/>
        </a:defRPr>
      </a:lvl3pPr>
      <a:lvl4pPr marL="1440972" indent="-205853" algn="l" rtl="0" eaLnBrk="0" fontAlgn="base" hangingPunct="0">
        <a:spcBef>
          <a:spcPct val="20000"/>
        </a:spcBef>
        <a:spcAft>
          <a:spcPct val="0"/>
        </a:spcAft>
        <a:buChar char="–"/>
        <a:defRPr kumimoji="1" sz="1801">
          <a:solidFill>
            <a:schemeClr val="tx1"/>
          </a:solidFill>
          <a:latin typeface="+mn-lt"/>
          <a:ea typeface="+mn-ea"/>
        </a:defRPr>
      </a:lvl4pPr>
      <a:lvl5pPr marL="1852677" indent="-205853" algn="l" rtl="0" eaLnBrk="0" fontAlgn="base" hangingPunct="0">
        <a:spcBef>
          <a:spcPct val="20000"/>
        </a:spcBef>
        <a:spcAft>
          <a:spcPct val="0"/>
        </a:spcAft>
        <a:buChar char="»"/>
        <a:defRPr kumimoji="1" sz="1801">
          <a:solidFill>
            <a:schemeClr val="tx1"/>
          </a:solidFill>
          <a:latin typeface="+mn-lt"/>
          <a:ea typeface="+mn-ea"/>
        </a:defRPr>
      </a:lvl5pPr>
      <a:lvl6pPr marL="2264384" indent="-205853" algn="l" rtl="0" fontAlgn="base">
        <a:spcBef>
          <a:spcPct val="20000"/>
        </a:spcBef>
        <a:spcAft>
          <a:spcPct val="0"/>
        </a:spcAft>
        <a:buChar char="»"/>
        <a:defRPr kumimoji="1" sz="1801">
          <a:solidFill>
            <a:schemeClr val="tx1"/>
          </a:solidFill>
          <a:latin typeface="+mn-lt"/>
          <a:ea typeface="+mn-ea"/>
        </a:defRPr>
      </a:lvl6pPr>
      <a:lvl7pPr marL="2676091" indent="-205853" algn="l" rtl="0" fontAlgn="base">
        <a:spcBef>
          <a:spcPct val="20000"/>
        </a:spcBef>
        <a:spcAft>
          <a:spcPct val="0"/>
        </a:spcAft>
        <a:buChar char="»"/>
        <a:defRPr kumimoji="1" sz="1801">
          <a:solidFill>
            <a:schemeClr val="tx1"/>
          </a:solidFill>
          <a:latin typeface="+mn-lt"/>
          <a:ea typeface="+mn-ea"/>
        </a:defRPr>
      </a:lvl7pPr>
      <a:lvl8pPr marL="3087796" indent="-205853" algn="l" rtl="0" fontAlgn="base">
        <a:spcBef>
          <a:spcPct val="20000"/>
        </a:spcBef>
        <a:spcAft>
          <a:spcPct val="0"/>
        </a:spcAft>
        <a:buChar char="»"/>
        <a:defRPr kumimoji="1" sz="1801">
          <a:solidFill>
            <a:schemeClr val="tx1"/>
          </a:solidFill>
          <a:latin typeface="+mn-lt"/>
          <a:ea typeface="+mn-ea"/>
        </a:defRPr>
      </a:lvl8pPr>
      <a:lvl9pPr marL="3499503" indent="-205853" algn="l" rtl="0" fontAlgn="base">
        <a:spcBef>
          <a:spcPct val="20000"/>
        </a:spcBef>
        <a:spcAft>
          <a:spcPct val="0"/>
        </a:spcAft>
        <a:buChar char="»"/>
        <a:defRPr kumimoji="1" sz="1801">
          <a:solidFill>
            <a:schemeClr val="tx1"/>
          </a:solidFill>
          <a:latin typeface="+mn-lt"/>
          <a:ea typeface="+mn-ea"/>
        </a:defRPr>
      </a:lvl9pPr>
    </p:bodyStyle>
    <p:otherStyle>
      <a:defPPr>
        <a:defRPr lang="ja-JP"/>
      </a:defPPr>
      <a:lvl1pPr marL="0" algn="l" defTabSz="823412" rtl="0" eaLnBrk="1" latinLnBrk="0" hangingPunct="1">
        <a:defRPr kumimoji="1" sz="1621" kern="1200">
          <a:solidFill>
            <a:schemeClr val="tx1"/>
          </a:solidFill>
          <a:latin typeface="+mn-lt"/>
          <a:ea typeface="+mn-ea"/>
          <a:cs typeface="+mn-cs"/>
        </a:defRPr>
      </a:lvl1pPr>
      <a:lvl2pPr marL="411707" algn="l" defTabSz="823412" rtl="0" eaLnBrk="1" latinLnBrk="0" hangingPunct="1">
        <a:defRPr kumimoji="1" sz="1621" kern="1200">
          <a:solidFill>
            <a:schemeClr val="tx1"/>
          </a:solidFill>
          <a:latin typeface="+mn-lt"/>
          <a:ea typeface="+mn-ea"/>
          <a:cs typeface="+mn-cs"/>
        </a:defRPr>
      </a:lvl2pPr>
      <a:lvl3pPr marL="823412" algn="l" defTabSz="823412" rtl="0" eaLnBrk="1" latinLnBrk="0" hangingPunct="1">
        <a:defRPr kumimoji="1" sz="1621" kern="1200">
          <a:solidFill>
            <a:schemeClr val="tx1"/>
          </a:solidFill>
          <a:latin typeface="+mn-lt"/>
          <a:ea typeface="+mn-ea"/>
          <a:cs typeface="+mn-cs"/>
        </a:defRPr>
      </a:lvl3pPr>
      <a:lvl4pPr marL="1235119" algn="l" defTabSz="823412" rtl="0" eaLnBrk="1" latinLnBrk="0" hangingPunct="1">
        <a:defRPr kumimoji="1" sz="1621" kern="1200">
          <a:solidFill>
            <a:schemeClr val="tx1"/>
          </a:solidFill>
          <a:latin typeface="+mn-lt"/>
          <a:ea typeface="+mn-ea"/>
          <a:cs typeface="+mn-cs"/>
        </a:defRPr>
      </a:lvl4pPr>
      <a:lvl5pPr marL="1646825" algn="l" defTabSz="823412" rtl="0" eaLnBrk="1" latinLnBrk="0" hangingPunct="1">
        <a:defRPr kumimoji="1" sz="1621" kern="1200">
          <a:solidFill>
            <a:schemeClr val="tx1"/>
          </a:solidFill>
          <a:latin typeface="+mn-lt"/>
          <a:ea typeface="+mn-ea"/>
          <a:cs typeface="+mn-cs"/>
        </a:defRPr>
      </a:lvl5pPr>
      <a:lvl6pPr marL="2058531" algn="l" defTabSz="823412" rtl="0" eaLnBrk="1" latinLnBrk="0" hangingPunct="1">
        <a:defRPr kumimoji="1" sz="1621" kern="1200">
          <a:solidFill>
            <a:schemeClr val="tx1"/>
          </a:solidFill>
          <a:latin typeface="+mn-lt"/>
          <a:ea typeface="+mn-ea"/>
          <a:cs typeface="+mn-cs"/>
        </a:defRPr>
      </a:lvl6pPr>
      <a:lvl7pPr marL="2470237" algn="l" defTabSz="823412" rtl="0" eaLnBrk="1" latinLnBrk="0" hangingPunct="1">
        <a:defRPr kumimoji="1" sz="1621" kern="1200">
          <a:solidFill>
            <a:schemeClr val="tx1"/>
          </a:solidFill>
          <a:latin typeface="+mn-lt"/>
          <a:ea typeface="+mn-ea"/>
          <a:cs typeface="+mn-cs"/>
        </a:defRPr>
      </a:lvl7pPr>
      <a:lvl8pPr marL="2881943" algn="l" defTabSz="823412" rtl="0" eaLnBrk="1" latinLnBrk="0" hangingPunct="1">
        <a:defRPr kumimoji="1" sz="1621" kern="1200">
          <a:solidFill>
            <a:schemeClr val="tx1"/>
          </a:solidFill>
          <a:latin typeface="+mn-lt"/>
          <a:ea typeface="+mn-ea"/>
          <a:cs typeface="+mn-cs"/>
        </a:defRPr>
      </a:lvl8pPr>
      <a:lvl9pPr marL="3293650" algn="l" defTabSz="823412" rtl="0" eaLnBrk="1" latinLnBrk="0" hangingPunct="1">
        <a:defRPr kumimoji="1" sz="1621"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1"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1" y="1600206"/>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1" y="6356369"/>
            <a:ext cx="2133600" cy="365125"/>
          </a:xfrm>
          <a:prstGeom prst="rect">
            <a:avLst/>
          </a:prstGeom>
        </p:spPr>
        <p:txBody>
          <a:bodyPr vert="horz" lIns="91440" tIns="45720" rIns="91440" bIns="45720" rtlCol="0" anchor="ctr"/>
          <a:lstStyle>
            <a:lvl1pPr algn="l">
              <a:defRPr sz="1081">
                <a:solidFill>
                  <a:schemeClr val="tx1">
                    <a:tint val="75000"/>
                  </a:schemeClr>
                </a:solidFill>
              </a:defRPr>
            </a:lvl1pPr>
          </a:lstStyle>
          <a:p>
            <a:fld id="{3BCD0A69-FE81-4DC8-824D-F5EED9A75CC7}"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124201" y="6356369"/>
            <a:ext cx="2895600" cy="365125"/>
          </a:xfrm>
          <a:prstGeom prst="rect">
            <a:avLst/>
          </a:prstGeom>
        </p:spPr>
        <p:txBody>
          <a:bodyPr vert="horz" lIns="91440" tIns="45720" rIns="91440" bIns="45720" rtlCol="0" anchor="ctr"/>
          <a:lstStyle>
            <a:lvl1pPr algn="ctr">
              <a:defRPr sz="1081">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6553201" y="6356369"/>
            <a:ext cx="2133600" cy="365125"/>
          </a:xfrm>
          <a:prstGeom prst="rect">
            <a:avLst/>
          </a:prstGeom>
        </p:spPr>
        <p:txBody>
          <a:bodyPr vert="horz" lIns="91440" tIns="45720" rIns="91440" bIns="45720" rtlCol="0" anchor="ctr"/>
          <a:lstStyle>
            <a:lvl1pPr algn="r">
              <a:defRPr sz="1081">
                <a:solidFill>
                  <a:schemeClr val="tx1">
                    <a:tint val="75000"/>
                  </a:schemeClr>
                </a:solidFill>
              </a:defRPr>
            </a:lvl1p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74447088"/>
      </p:ext>
    </p:extLst>
  </p:cSld>
  <p:clrMap bg1="lt1" tx1="dk1" bg2="lt2" tx2="dk2" accent1="accent1" accent2="accent2" accent3="accent3" accent4="accent4" accent5="accent5" accent6="accent6" hlink="hlink" folHlink="folHlink"/>
  <p:sldLayoutIdLst>
    <p:sldLayoutId id="2147485207" r:id="rId1"/>
    <p:sldLayoutId id="2147485208" r:id="rId2"/>
    <p:sldLayoutId id="2147485209" r:id="rId3"/>
    <p:sldLayoutId id="2147485210" r:id="rId4"/>
    <p:sldLayoutId id="2147485211" r:id="rId5"/>
    <p:sldLayoutId id="2147485212" r:id="rId6"/>
    <p:sldLayoutId id="2147485213" r:id="rId7"/>
    <p:sldLayoutId id="2147485214" r:id="rId8"/>
    <p:sldLayoutId id="2147485215" r:id="rId9"/>
    <p:sldLayoutId id="2147485216" r:id="rId10"/>
    <p:sldLayoutId id="2147485217" r:id="rId11"/>
  </p:sldLayoutIdLst>
  <p:hf hdr="0" ftr="0" dt="0"/>
  <p:txStyles>
    <p:titleStyle>
      <a:lvl1pPr algn="ctr" defTabSz="823509" rtl="0" eaLnBrk="1" latinLnBrk="0" hangingPunct="1">
        <a:spcBef>
          <a:spcPct val="0"/>
        </a:spcBef>
        <a:buNone/>
        <a:defRPr kumimoji="1" sz="3963" kern="1200">
          <a:solidFill>
            <a:schemeClr val="tx1"/>
          </a:solidFill>
          <a:latin typeface="+mj-lt"/>
          <a:ea typeface="+mj-ea"/>
          <a:cs typeface="+mj-cs"/>
        </a:defRPr>
      </a:lvl1pPr>
    </p:titleStyle>
    <p:bodyStyle>
      <a:lvl1pPr marL="308816" indent="-308816" algn="l" defTabSz="823509" rtl="0" eaLnBrk="1" latinLnBrk="0" hangingPunct="1">
        <a:spcBef>
          <a:spcPct val="20000"/>
        </a:spcBef>
        <a:buFont typeface="Arial" panose="020B0604020202020204" pitchFamily="34" charset="0"/>
        <a:buChar char="•"/>
        <a:defRPr kumimoji="1" sz="2882" kern="1200">
          <a:solidFill>
            <a:schemeClr val="tx1"/>
          </a:solidFill>
          <a:latin typeface="+mn-lt"/>
          <a:ea typeface="+mn-ea"/>
          <a:cs typeface="+mn-cs"/>
        </a:defRPr>
      </a:lvl1pPr>
      <a:lvl2pPr marL="669101" indent="-257346" algn="l" defTabSz="823509" rtl="0" eaLnBrk="1" latinLnBrk="0" hangingPunct="1">
        <a:spcBef>
          <a:spcPct val="20000"/>
        </a:spcBef>
        <a:buFont typeface="Arial" panose="020B0604020202020204" pitchFamily="34" charset="0"/>
        <a:buChar char="–"/>
        <a:defRPr kumimoji="1" sz="2522" kern="1200">
          <a:solidFill>
            <a:schemeClr val="tx1"/>
          </a:solidFill>
          <a:latin typeface="+mn-lt"/>
          <a:ea typeface="+mn-ea"/>
          <a:cs typeface="+mn-cs"/>
        </a:defRPr>
      </a:lvl2pPr>
      <a:lvl3pPr marL="1029386" indent="-205877" algn="l" defTabSz="823509" rtl="0" eaLnBrk="1" latinLnBrk="0" hangingPunct="1">
        <a:spcBef>
          <a:spcPct val="20000"/>
        </a:spcBef>
        <a:buFont typeface="Arial" panose="020B0604020202020204" pitchFamily="34" charset="0"/>
        <a:buChar char="•"/>
        <a:defRPr kumimoji="1" sz="2161" kern="1200">
          <a:solidFill>
            <a:schemeClr val="tx1"/>
          </a:solidFill>
          <a:latin typeface="+mn-lt"/>
          <a:ea typeface="+mn-ea"/>
          <a:cs typeface="+mn-cs"/>
        </a:defRPr>
      </a:lvl3pPr>
      <a:lvl4pPr marL="1441140"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4pPr>
      <a:lvl5pPr marL="1852894"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5pPr>
      <a:lvl6pPr marL="2264649"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6pPr>
      <a:lvl7pPr marL="2676403"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7pPr>
      <a:lvl8pPr marL="3088157"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8pPr>
      <a:lvl9pPr marL="3499912"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9pPr>
    </p:bodyStyle>
    <p:otherStyle>
      <a:defPPr>
        <a:defRPr lang="ja-JP"/>
      </a:defPPr>
      <a:lvl1pPr marL="0" algn="l" defTabSz="823509" rtl="0" eaLnBrk="1" latinLnBrk="0" hangingPunct="1">
        <a:defRPr kumimoji="1" sz="1621" kern="1200">
          <a:solidFill>
            <a:schemeClr val="tx1"/>
          </a:solidFill>
          <a:latin typeface="+mn-lt"/>
          <a:ea typeface="+mn-ea"/>
          <a:cs typeface="+mn-cs"/>
        </a:defRPr>
      </a:lvl1pPr>
      <a:lvl2pPr marL="411754" algn="l" defTabSz="823509" rtl="0" eaLnBrk="1" latinLnBrk="0" hangingPunct="1">
        <a:defRPr kumimoji="1" sz="1621" kern="1200">
          <a:solidFill>
            <a:schemeClr val="tx1"/>
          </a:solidFill>
          <a:latin typeface="+mn-lt"/>
          <a:ea typeface="+mn-ea"/>
          <a:cs typeface="+mn-cs"/>
        </a:defRPr>
      </a:lvl2pPr>
      <a:lvl3pPr marL="823509" algn="l" defTabSz="823509" rtl="0" eaLnBrk="1" latinLnBrk="0" hangingPunct="1">
        <a:defRPr kumimoji="1" sz="1621" kern="1200">
          <a:solidFill>
            <a:schemeClr val="tx1"/>
          </a:solidFill>
          <a:latin typeface="+mn-lt"/>
          <a:ea typeface="+mn-ea"/>
          <a:cs typeface="+mn-cs"/>
        </a:defRPr>
      </a:lvl3pPr>
      <a:lvl4pPr marL="1235263" algn="l" defTabSz="823509" rtl="0" eaLnBrk="1" latinLnBrk="0" hangingPunct="1">
        <a:defRPr kumimoji="1" sz="1621" kern="1200">
          <a:solidFill>
            <a:schemeClr val="tx1"/>
          </a:solidFill>
          <a:latin typeface="+mn-lt"/>
          <a:ea typeface="+mn-ea"/>
          <a:cs typeface="+mn-cs"/>
        </a:defRPr>
      </a:lvl4pPr>
      <a:lvl5pPr marL="1647017" algn="l" defTabSz="823509" rtl="0" eaLnBrk="1" latinLnBrk="0" hangingPunct="1">
        <a:defRPr kumimoji="1" sz="1621" kern="1200">
          <a:solidFill>
            <a:schemeClr val="tx1"/>
          </a:solidFill>
          <a:latin typeface="+mn-lt"/>
          <a:ea typeface="+mn-ea"/>
          <a:cs typeface="+mn-cs"/>
        </a:defRPr>
      </a:lvl5pPr>
      <a:lvl6pPr marL="2058772" algn="l" defTabSz="823509" rtl="0" eaLnBrk="1" latinLnBrk="0" hangingPunct="1">
        <a:defRPr kumimoji="1" sz="1621" kern="1200">
          <a:solidFill>
            <a:schemeClr val="tx1"/>
          </a:solidFill>
          <a:latin typeface="+mn-lt"/>
          <a:ea typeface="+mn-ea"/>
          <a:cs typeface="+mn-cs"/>
        </a:defRPr>
      </a:lvl6pPr>
      <a:lvl7pPr marL="2470526" algn="l" defTabSz="823509" rtl="0" eaLnBrk="1" latinLnBrk="0" hangingPunct="1">
        <a:defRPr kumimoji="1" sz="1621" kern="1200">
          <a:solidFill>
            <a:schemeClr val="tx1"/>
          </a:solidFill>
          <a:latin typeface="+mn-lt"/>
          <a:ea typeface="+mn-ea"/>
          <a:cs typeface="+mn-cs"/>
        </a:defRPr>
      </a:lvl7pPr>
      <a:lvl8pPr marL="2882280" algn="l" defTabSz="823509" rtl="0" eaLnBrk="1" latinLnBrk="0" hangingPunct="1">
        <a:defRPr kumimoji="1" sz="1621" kern="1200">
          <a:solidFill>
            <a:schemeClr val="tx1"/>
          </a:solidFill>
          <a:latin typeface="+mn-lt"/>
          <a:ea typeface="+mn-ea"/>
          <a:cs typeface="+mn-cs"/>
        </a:defRPr>
      </a:lvl8pPr>
      <a:lvl9pPr marL="3294035" algn="l" defTabSz="823509" rtl="0" eaLnBrk="1" latinLnBrk="0" hangingPunct="1">
        <a:defRPr kumimoji="1" sz="1621"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1"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1" y="1600206"/>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1" y="6356369"/>
            <a:ext cx="2133600" cy="365125"/>
          </a:xfrm>
          <a:prstGeom prst="rect">
            <a:avLst/>
          </a:prstGeom>
        </p:spPr>
        <p:txBody>
          <a:bodyPr vert="horz" lIns="91440" tIns="45720" rIns="91440" bIns="45720" rtlCol="0" anchor="ctr"/>
          <a:lstStyle>
            <a:lvl1pPr algn="l">
              <a:defRPr sz="1081">
                <a:solidFill>
                  <a:schemeClr val="tx1">
                    <a:tint val="75000"/>
                  </a:schemeClr>
                </a:solidFill>
              </a:defRPr>
            </a:lvl1pPr>
          </a:lstStyle>
          <a:p>
            <a:fld id="{90105988-D675-4C6A-BA12-9532AC5E04B7}" type="datetime1">
              <a:rPr lang="ja-JP" altLang="en-US" smtClean="0">
                <a:solidFill>
                  <a:prstClr val="black">
                    <a:tint val="75000"/>
                  </a:prstClr>
                </a:solidFill>
              </a:rPr>
              <a:t>2018/10/17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124201" y="6356369"/>
            <a:ext cx="2895600" cy="365125"/>
          </a:xfrm>
          <a:prstGeom prst="rect">
            <a:avLst/>
          </a:prstGeom>
        </p:spPr>
        <p:txBody>
          <a:bodyPr vert="horz" lIns="91440" tIns="45720" rIns="91440" bIns="45720" rtlCol="0" anchor="ctr"/>
          <a:lstStyle>
            <a:lvl1pPr algn="ctr">
              <a:defRPr sz="1081">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6553201" y="6356369"/>
            <a:ext cx="2133600" cy="365125"/>
          </a:xfrm>
          <a:prstGeom prst="rect">
            <a:avLst/>
          </a:prstGeom>
        </p:spPr>
        <p:txBody>
          <a:bodyPr vert="horz" lIns="91440" tIns="45720" rIns="91440" bIns="45720" rtlCol="0" anchor="ctr"/>
          <a:lstStyle>
            <a:lvl1pPr algn="r">
              <a:defRPr sz="1081">
                <a:solidFill>
                  <a:schemeClr val="tx1">
                    <a:tint val="75000"/>
                  </a:schemeClr>
                </a:solidFill>
              </a:defRPr>
            </a:lvl1pPr>
          </a:lstStyle>
          <a:p>
            <a:fld id="{F1F3852E-26CA-4289-AEF2-BFA90C44DCC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56470086"/>
      </p:ext>
    </p:extLst>
  </p:cSld>
  <p:clrMap bg1="lt1" tx1="dk1" bg2="lt2" tx2="dk2" accent1="accent1" accent2="accent2" accent3="accent3" accent4="accent4" accent5="accent5" accent6="accent6" hlink="hlink" folHlink="folHlink"/>
  <p:sldLayoutIdLst>
    <p:sldLayoutId id="2147485219" r:id="rId1"/>
    <p:sldLayoutId id="2147485220" r:id="rId2"/>
    <p:sldLayoutId id="2147485221" r:id="rId3"/>
    <p:sldLayoutId id="2147485222" r:id="rId4"/>
    <p:sldLayoutId id="2147485223" r:id="rId5"/>
    <p:sldLayoutId id="2147485224" r:id="rId6"/>
    <p:sldLayoutId id="2147485225" r:id="rId7"/>
    <p:sldLayoutId id="2147485226" r:id="rId8"/>
    <p:sldLayoutId id="2147485227" r:id="rId9"/>
    <p:sldLayoutId id="2147485228" r:id="rId10"/>
    <p:sldLayoutId id="2147485229" r:id="rId11"/>
  </p:sldLayoutIdLst>
  <p:hf hdr="0" ftr="0" dt="0"/>
  <p:txStyles>
    <p:titleStyle>
      <a:lvl1pPr algn="ctr" defTabSz="823509" rtl="0" eaLnBrk="1" latinLnBrk="0" hangingPunct="1">
        <a:spcBef>
          <a:spcPct val="0"/>
        </a:spcBef>
        <a:buNone/>
        <a:defRPr kumimoji="1" sz="3963" kern="1200">
          <a:solidFill>
            <a:schemeClr val="tx1"/>
          </a:solidFill>
          <a:latin typeface="+mj-lt"/>
          <a:ea typeface="+mj-ea"/>
          <a:cs typeface="+mj-cs"/>
        </a:defRPr>
      </a:lvl1pPr>
    </p:titleStyle>
    <p:bodyStyle>
      <a:lvl1pPr marL="308816" indent="-308816" algn="l" defTabSz="823509" rtl="0" eaLnBrk="1" latinLnBrk="0" hangingPunct="1">
        <a:spcBef>
          <a:spcPct val="20000"/>
        </a:spcBef>
        <a:buFont typeface="Arial" panose="020B0604020202020204" pitchFamily="34" charset="0"/>
        <a:buChar char="•"/>
        <a:defRPr kumimoji="1" sz="2882" kern="1200">
          <a:solidFill>
            <a:schemeClr val="tx1"/>
          </a:solidFill>
          <a:latin typeface="+mn-lt"/>
          <a:ea typeface="+mn-ea"/>
          <a:cs typeface="+mn-cs"/>
        </a:defRPr>
      </a:lvl1pPr>
      <a:lvl2pPr marL="669101" indent="-257346" algn="l" defTabSz="823509" rtl="0" eaLnBrk="1" latinLnBrk="0" hangingPunct="1">
        <a:spcBef>
          <a:spcPct val="20000"/>
        </a:spcBef>
        <a:buFont typeface="Arial" panose="020B0604020202020204" pitchFamily="34" charset="0"/>
        <a:buChar char="–"/>
        <a:defRPr kumimoji="1" sz="2522" kern="1200">
          <a:solidFill>
            <a:schemeClr val="tx1"/>
          </a:solidFill>
          <a:latin typeface="+mn-lt"/>
          <a:ea typeface="+mn-ea"/>
          <a:cs typeface="+mn-cs"/>
        </a:defRPr>
      </a:lvl2pPr>
      <a:lvl3pPr marL="1029386" indent="-205877" algn="l" defTabSz="823509" rtl="0" eaLnBrk="1" latinLnBrk="0" hangingPunct="1">
        <a:spcBef>
          <a:spcPct val="20000"/>
        </a:spcBef>
        <a:buFont typeface="Arial" panose="020B0604020202020204" pitchFamily="34" charset="0"/>
        <a:buChar char="•"/>
        <a:defRPr kumimoji="1" sz="2161" kern="1200">
          <a:solidFill>
            <a:schemeClr val="tx1"/>
          </a:solidFill>
          <a:latin typeface="+mn-lt"/>
          <a:ea typeface="+mn-ea"/>
          <a:cs typeface="+mn-cs"/>
        </a:defRPr>
      </a:lvl3pPr>
      <a:lvl4pPr marL="1441140"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4pPr>
      <a:lvl5pPr marL="1852894"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5pPr>
      <a:lvl6pPr marL="2264649"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6pPr>
      <a:lvl7pPr marL="2676403"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7pPr>
      <a:lvl8pPr marL="3088157"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8pPr>
      <a:lvl9pPr marL="3499912" indent="-205877" algn="l" defTabSz="823509" rtl="0" eaLnBrk="1" latinLnBrk="0" hangingPunct="1">
        <a:spcBef>
          <a:spcPct val="20000"/>
        </a:spcBef>
        <a:buFont typeface="Arial" panose="020B0604020202020204" pitchFamily="34" charset="0"/>
        <a:buChar char="•"/>
        <a:defRPr kumimoji="1" sz="1801" kern="1200">
          <a:solidFill>
            <a:schemeClr val="tx1"/>
          </a:solidFill>
          <a:latin typeface="+mn-lt"/>
          <a:ea typeface="+mn-ea"/>
          <a:cs typeface="+mn-cs"/>
        </a:defRPr>
      </a:lvl9pPr>
    </p:bodyStyle>
    <p:otherStyle>
      <a:defPPr>
        <a:defRPr lang="ja-JP"/>
      </a:defPPr>
      <a:lvl1pPr marL="0" algn="l" defTabSz="823509" rtl="0" eaLnBrk="1" latinLnBrk="0" hangingPunct="1">
        <a:defRPr kumimoji="1" sz="1621" kern="1200">
          <a:solidFill>
            <a:schemeClr val="tx1"/>
          </a:solidFill>
          <a:latin typeface="+mn-lt"/>
          <a:ea typeface="+mn-ea"/>
          <a:cs typeface="+mn-cs"/>
        </a:defRPr>
      </a:lvl1pPr>
      <a:lvl2pPr marL="411754" algn="l" defTabSz="823509" rtl="0" eaLnBrk="1" latinLnBrk="0" hangingPunct="1">
        <a:defRPr kumimoji="1" sz="1621" kern="1200">
          <a:solidFill>
            <a:schemeClr val="tx1"/>
          </a:solidFill>
          <a:latin typeface="+mn-lt"/>
          <a:ea typeface="+mn-ea"/>
          <a:cs typeface="+mn-cs"/>
        </a:defRPr>
      </a:lvl2pPr>
      <a:lvl3pPr marL="823509" algn="l" defTabSz="823509" rtl="0" eaLnBrk="1" latinLnBrk="0" hangingPunct="1">
        <a:defRPr kumimoji="1" sz="1621" kern="1200">
          <a:solidFill>
            <a:schemeClr val="tx1"/>
          </a:solidFill>
          <a:latin typeface="+mn-lt"/>
          <a:ea typeface="+mn-ea"/>
          <a:cs typeface="+mn-cs"/>
        </a:defRPr>
      </a:lvl3pPr>
      <a:lvl4pPr marL="1235263" algn="l" defTabSz="823509" rtl="0" eaLnBrk="1" latinLnBrk="0" hangingPunct="1">
        <a:defRPr kumimoji="1" sz="1621" kern="1200">
          <a:solidFill>
            <a:schemeClr val="tx1"/>
          </a:solidFill>
          <a:latin typeface="+mn-lt"/>
          <a:ea typeface="+mn-ea"/>
          <a:cs typeface="+mn-cs"/>
        </a:defRPr>
      </a:lvl4pPr>
      <a:lvl5pPr marL="1647017" algn="l" defTabSz="823509" rtl="0" eaLnBrk="1" latinLnBrk="0" hangingPunct="1">
        <a:defRPr kumimoji="1" sz="1621" kern="1200">
          <a:solidFill>
            <a:schemeClr val="tx1"/>
          </a:solidFill>
          <a:latin typeface="+mn-lt"/>
          <a:ea typeface="+mn-ea"/>
          <a:cs typeface="+mn-cs"/>
        </a:defRPr>
      </a:lvl5pPr>
      <a:lvl6pPr marL="2058772" algn="l" defTabSz="823509" rtl="0" eaLnBrk="1" latinLnBrk="0" hangingPunct="1">
        <a:defRPr kumimoji="1" sz="1621" kern="1200">
          <a:solidFill>
            <a:schemeClr val="tx1"/>
          </a:solidFill>
          <a:latin typeface="+mn-lt"/>
          <a:ea typeface="+mn-ea"/>
          <a:cs typeface="+mn-cs"/>
        </a:defRPr>
      </a:lvl6pPr>
      <a:lvl7pPr marL="2470526" algn="l" defTabSz="823509" rtl="0" eaLnBrk="1" latinLnBrk="0" hangingPunct="1">
        <a:defRPr kumimoji="1" sz="1621" kern="1200">
          <a:solidFill>
            <a:schemeClr val="tx1"/>
          </a:solidFill>
          <a:latin typeface="+mn-lt"/>
          <a:ea typeface="+mn-ea"/>
          <a:cs typeface="+mn-cs"/>
        </a:defRPr>
      </a:lvl7pPr>
      <a:lvl8pPr marL="2882280" algn="l" defTabSz="823509" rtl="0" eaLnBrk="1" latinLnBrk="0" hangingPunct="1">
        <a:defRPr kumimoji="1" sz="1621" kern="1200">
          <a:solidFill>
            <a:schemeClr val="tx1"/>
          </a:solidFill>
          <a:latin typeface="+mn-lt"/>
          <a:ea typeface="+mn-ea"/>
          <a:cs typeface="+mn-cs"/>
        </a:defRPr>
      </a:lvl8pPr>
      <a:lvl9pPr marL="3294035" algn="l" defTabSz="823509" rtl="0" eaLnBrk="1" latinLnBrk="0" hangingPunct="1">
        <a:defRPr kumimoji="1" sz="162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20.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20.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07.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35.jpeg"/><Relationship Id="rId7" Type="http://schemas.openxmlformats.org/officeDocument/2006/relationships/image" Target="../media/image39.jpeg"/><Relationship Id="rId2" Type="http://schemas.openxmlformats.org/officeDocument/2006/relationships/notesSlide" Target="../notesSlides/notesSlide66.xml"/><Relationship Id="rId1" Type="http://schemas.openxmlformats.org/officeDocument/2006/relationships/slideLayout" Target="../slideLayouts/slideLayout57.xml"/><Relationship Id="rId6" Type="http://schemas.openxmlformats.org/officeDocument/2006/relationships/image" Target="../media/image38.jpeg"/><Relationship Id="rId5" Type="http://schemas.openxmlformats.org/officeDocument/2006/relationships/image" Target="../media/image37.jpeg"/><Relationship Id="rId4" Type="http://schemas.openxmlformats.org/officeDocument/2006/relationships/image" Target="../media/image36.jpeg"/></Relationships>
</file>

<file path=ppt/slides/_rels/slide108.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41.jpeg"/><Relationship Id="rId7" Type="http://schemas.openxmlformats.org/officeDocument/2006/relationships/image" Target="../media/image45.jpeg"/><Relationship Id="rId12" Type="http://schemas.openxmlformats.org/officeDocument/2006/relationships/image" Target="../media/image50.jpeg"/><Relationship Id="rId2" Type="http://schemas.openxmlformats.org/officeDocument/2006/relationships/notesSlide" Target="../notesSlides/notesSlide67.xml"/><Relationship Id="rId1" Type="http://schemas.openxmlformats.org/officeDocument/2006/relationships/slideLayout" Target="../slideLayouts/slideLayout57.xml"/><Relationship Id="rId6" Type="http://schemas.openxmlformats.org/officeDocument/2006/relationships/image" Target="../media/image44.jpeg"/><Relationship Id="rId11" Type="http://schemas.openxmlformats.org/officeDocument/2006/relationships/image" Target="../media/image49.jpeg"/><Relationship Id="rId5" Type="http://schemas.openxmlformats.org/officeDocument/2006/relationships/image" Target="../media/image43.jpeg"/><Relationship Id="rId10" Type="http://schemas.openxmlformats.org/officeDocument/2006/relationships/image" Target="../media/image48.jpeg"/><Relationship Id="rId4" Type="http://schemas.openxmlformats.org/officeDocument/2006/relationships/image" Target="../media/image42.jpeg"/><Relationship Id="rId9" Type="http://schemas.openxmlformats.org/officeDocument/2006/relationships/image" Target="../media/image47.jpeg"/></Relationships>
</file>

<file path=ppt/slides/_rels/slide109.xml.rels><?xml version="1.0" encoding="UTF-8" standalone="yes"?>
<Relationships xmlns="http://schemas.openxmlformats.org/package/2006/relationships"><Relationship Id="rId3" Type="http://schemas.openxmlformats.org/officeDocument/2006/relationships/image" Target="../media/image51.png"/><Relationship Id="rId7" Type="http://schemas.openxmlformats.org/officeDocument/2006/relationships/image" Target="../media/image55.png"/><Relationship Id="rId2" Type="http://schemas.openxmlformats.org/officeDocument/2006/relationships/notesSlide" Target="../notesSlides/notesSlide68.xml"/><Relationship Id="rId1" Type="http://schemas.openxmlformats.org/officeDocument/2006/relationships/slideLayout" Target="../slideLayouts/slideLayout67.xml"/><Relationship Id="rId6" Type="http://schemas.openxmlformats.org/officeDocument/2006/relationships/image" Target="../media/image54.png"/><Relationship Id="rId5" Type="http://schemas.openxmlformats.org/officeDocument/2006/relationships/image" Target="../media/image53.wmf"/><Relationship Id="rId4" Type="http://schemas.openxmlformats.org/officeDocument/2006/relationships/image" Target="../media/image52.gif"/></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6.xml"/></Relationships>
</file>

<file path=ppt/slides/_rels/slide110.xml.rels><?xml version="1.0" encoding="UTF-8" standalone="yes"?>
<Relationships xmlns="http://schemas.openxmlformats.org/package/2006/relationships"><Relationship Id="rId8" Type="http://schemas.openxmlformats.org/officeDocument/2006/relationships/image" Target="../media/image61.emf"/><Relationship Id="rId3" Type="http://schemas.openxmlformats.org/officeDocument/2006/relationships/image" Target="../media/image56.emf"/><Relationship Id="rId7" Type="http://schemas.openxmlformats.org/officeDocument/2006/relationships/image" Target="../media/image60.png"/><Relationship Id="rId2" Type="http://schemas.openxmlformats.org/officeDocument/2006/relationships/notesSlide" Target="../notesSlides/notesSlide69.xml"/><Relationship Id="rId1" Type="http://schemas.openxmlformats.org/officeDocument/2006/relationships/slideLayout" Target="../slideLayouts/slideLayout67.xml"/><Relationship Id="rId6" Type="http://schemas.openxmlformats.org/officeDocument/2006/relationships/image" Target="../media/image59.png"/><Relationship Id="rId5" Type="http://schemas.openxmlformats.org/officeDocument/2006/relationships/image" Target="../media/image58.png"/><Relationship Id="rId10" Type="http://schemas.openxmlformats.org/officeDocument/2006/relationships/image" Target="../media/image63.jpg"/><Relationship Id="rId4" Type="http://schemas.openxmlformats.org/officeDocument/2006/relationships/image" Target="../media/image57.png"/><Relationship Id="rId9" Type="http://schemas.openxmlformats.org/officeDocument/2006/relationships/image" Target="../media/image62.emf"/></Relationships>
</file>

<file path=ppt/slides/_rels/slide111.xml.rels><?xml version="1.0" encoding="UTF-8" standalone="yes"?>
<Relationships xmlns="http://schemas.openxmlformats.org/package/2006/relationships"><Relationship Id="rId8" Type="http://schemas.openxmlformats.org/officeDocument/2006/relationships/image" Target="../media/image66.emf"/><Relationship Id="rId3" Type="http://schemas.openxmlformats.org/officeDocument/2006/relationships/image" Target="../media/image60.png"/><Relationship Id="rId7" Type="http://schemas.openxmlformats.org/officeDocument/2006/relationships/image" Target="../media/image65.emf"/><Relationship Id="rId12" Type="http://schemas.openxmlformats.org/officeDocument/2006/relationships/image" Target="../media/image70.emf"/><Relationship Id="rId2" Type="http://schemas.openxmlformats.org/officeDocument/2006/relationships/notesSlide" Target="../notesSlides/notesSlide70.xml"/><Relationship Id="rId1" Type="http://schemas.openxmlformats.org/officeDocument/2006/relationships/slideLayout" Target="../slideLayouts/slideLayout67.xml"/><Relationship Id="rId6" Type="http://schemas.openxmlformats.org/officeDocument/2006/relationships/image" Target="../media/image64.emf"/><Relationship Id="rId11" Type="http://schemas.openxmlformats.org/officeDocument/2006/relationships/image" Target="../media/image69.png"/><Relationship Id="rId5" Type="http://schemas.openxmlformats.org/officeDocument/2006/relationships/image" Target="../media/image62.emf"/><Relationship Id="rId10" Type="http://schemas.openxmlformats.org/officeDocument/2006/relationships/image" Target="../media/image68.emf"/><Relationship Id="rId4" Type="http://schemas.openxmlformats.org/officeDocument/2006/relationships/image" Target="../media/image61.emf"/><Relationship Id="rId9" Type="http://schemas.openxmlformats.org/officeDocument/2006/relationships/image" Target="../media/image67.emf"/></Relationships>
</file>

<file path=ppt/slides/_rels/slide11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71.emf"/><Relationship Id="rId7" Type="http://schemas.openxmlformats.org/officeDocument/2006/relationships/image" Target="../media/image74.png"/><Relationship Id="rId2" Type="http://schemas.openxmlformats.org/officeDocument/2006/relationships/notesSlide" Target="../notesSlides/notesSlide71.xml"/><Relationship Id="rId1" Type="http://schemas.openxmlformats.org/officeDocument/2006/relationships/slideLayout" Target="../slideLayouts/slideLayout67.xml"/><Relationship Id="rId6" Type="http://schemas.openxmlformats.org/officeDocument/2006/relationships/hyperlink" Target="http://www.pref.oita.jp/soshiki/12500/noruzo.html" TargetMode="External"/><Relationship Id="rId11" Type="http://schemas.openxmlformats.org/officeDocument/2006/relationships/image" Target="../media/image77.emf"/><Relationship Id="rId5" Type="http://schemas.openxmlformats.org/officeDocument/2006/relationships/image" Target="../media/image73.emf"/><Relationship Id="rId10" Type="http://schemas.openxmlformats.org/officeDocument/2006/relationships/image" Target="../media/image76.png"/><Relationship Id="rId4" Type="http://schemas.openxmlformats.org/officeDocument/2006/relationships/image" Target="../media/image72.emf"/><Relationship Id="rId9" Type="http://schemas.openxmlformats.org/officeDocument/2006/relationships/image" Target="../media/image75.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14.xml.rels><?xml version="1.0" encoding="UTF-8" standalone="yes"?>
<Relationships xmlns="http://schemas.openxmlformats.org/package/2006/relationships"><Relationship Id="rId3" Type="http://schemas.openxmlformats.org/officeDocument/2006/relationships/image" Target="../media/image78.emf"/><Relationship Id="rId2" Type="http://schemas.openxmlformats.org/officeDocument/2006/relationships/notesSlide" Target="../notesSlides/notesSlide72.xml"/><Relationship Id="rId1" Type="http://schemas.openxmlformats.org/officeDocument/2006/relationships/slideLayout" Target="../slideLayouts/slideLayout7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1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36.xml"/><Relationship Id="rId1" Type="http://schemas.openxmlformats.org/officeDocument/2006/relationships/themeOverride" Target="../theme/themeOverride1.xml"/></Relationships>
</file>

<file path=ppt/slides/_rels/slide120.xml.rels><?xml version="1.0" encoding="UTF-8" standalone="yes"?>
<Relationships xmlns="http://schemas.openxmlformats.org/package/2006/relationships"><Relationship Id="rId8" Type="http://schemas.openxmlformats.org/officeDocument/2006/relationships/image" Target="../media/image83.jpeg"/><Relationship Id="rId3" Type="http://schemas.microsoft.com/office/2007/relationships/hdphoto" Target="../media/hdphoto1.wdp"/><Relationship Id="rId7" Type="http://schemas.openxmlformats.org/officeDocument/2006/relationships/image" Target="../media/image82.jpeg"/><Relationship Id="rId2" Type="http://schemas.openxmlformats.org/officeDocument/2006/relationships/image" Target="../media/image79.jpeg"/><Relationship Id="rId1" Type="http://schemas.openxmlformats.org/officeDocument/2006/relationships/slideLayout" Target="../slideLayouts/slideLayout90.xml"/><Relationship Id="rId6" Type="http://schemas.openxmlformats.org/officeDocument/2006/relationships/image" Target="../media/image81.png"/><Relationship Id="rId5" Type="http://schemas.openxmlformats.org/officeDocument/2006/relationships/hyperlink" Target="http://4.bp.blogspot.com/-Bu4fl7rnORg/UYtwzjheoDI/AAAAAAAARxM/XbK9UFqJdZM/s800/walk_woman.png" TargetMode="External"/><Relationship Id="rId10" Type="http://schemas.microsoft.com/office/2007/relationships/hdphoto" Target="../media/hdphoto2.wdp"/><Relationship Id="rId4" Type="http://schemas.openxmlformats.org/officeDocument/2006/relationships/image" Target="../media/image80.jpeg"/><Relationship Id="rId9" Type="http://schemas.openxmlformats.org/officeDocument/2006/relationships/image" Target="../media/image84.png"/></Relationships>
</file>

<file path=ppt/slides/_rels/slide121.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image" Target="../media/image86.jpeg"/><Relationship Id="rId7" Type="http://schemas.openxmlformats.org/officeDocument/2006/relationships/image" Target="../media/image90.jpeg"/><Relationship Id="rId2" Type="http://schemas.openxmlformats.org/officeDocument/2006/relationships/image" Target="../media/image85.jpeg"/><Relationship Id="rId1" Type="http://schemas.openxmlformats.org/officeDocument/2006/relationships/slideLayout" Target="../slideLayouts/slideLayout101.xml"/><Relationship Id="rId6" Type="http://schemas.openxmlformats.org/officeDocument/2006/relationships/image" Target="../media/image89.jpeg"/><Relationship Id="rId5" Type="http://schemas.openxmlformats.org/officeDocument/2006/relationships/image" Target="../media/image88.jpeg"/><Relationship Id="rId4" Type="http://schemas.openxmlformats.org/officeDocument/2006/relationships/image" Target="../media/image87.jpeg"/></Relationships>
</file>

<file path=ppt/slides/_rels/slide12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image" Target="../media/image92.jpeg"/><Relationship Id="rId1" Type="http://schemas.openxmlformats.org/officeDocument/2006/relationships/slideLayout" Target="../slideLayouts/slideLayout101.xml"/><Relationship Id="rId4" Type="http://schemas.openxmlformats.org/officeDocument/2006/relationships/image" Target="../media/image87.jpeg"/></Relationships>
</file>

<file path=ppt/slides/_rels/slide12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2.jpeg"/><Relationship Id="rId1" Type="http://schemas.openxmlformats.org/officeDocument/2006/relationships/slideLayout" Target="../slideLayouts/slideLayout101.xml"/><Relationship Id="rId4" Type="http://schemas.openxmlformats.org/officeDocument/2006/relationships/image" Target="../media/image95.png"/></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5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5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57.xml"/></Relationships>
</file>

<file path=ppt/slides/_rels/slide138.xml.rels><?xml version="1.0" encoding="UTF-8" standalone="yes"?>
<Relationships xmlns="http://schemas.openxmlformats.org/package/2006/relationships"><Relationship Id="rId8" Type="http://schemas.openxmlformats.org/officeDocument/2006/relationships/image" Target="../media/image53.wmf"/><Relationship Id="rId13" Type="http://schemas.openxmlformats.org/officeDocument/2006/relationships/image" Target="../media/image105.wmf"/><Relationship Id="rId18" Type="http://schemas.openxmlformats.org/officeDocument/2006/relationships/image" Target="../media/image110.gif"/><Relationship Id="rId3" Type="http://schemas.openxmlformats.org/officeDocument/2006/relationships/image" Target="../media/image96.wmf"/><Relationship Id="rId7" Type="http://schemas.openxmlformats.org/officeDocument/2006/relationships/image" Target="../media/image100.wmf"/><Relationship Id="rId12" Type="http://schemas.openxmlformats.org/officeDocument/2006/relationships/image" Target="../media/image104.wmf"/><Relationship Id="rId17" Type="http://schemas.openxmlformats.org/officeDocument/2006/relationships/image" Target="../media/image109.wmf"/><Relationship Id="rId2" Type="http://schemas.openxmlformats.org/officeDocument/2006/relationships/notesSlide" Target="../notesSlides/notesSlide82.xml"/><Relationship Id="rId16" Type="http://schemas.openxmlformats.org/officeDocument/2006/relationships/image" Target="../media/image108.wmf"/><Relationship Id="rId1" Type="http://schemas.openxmlformats.org/officeDocument/2006/relationships/slideLayout" Target="../slideLayouts/slideLayout57.xml"/><Relationship Id="rId6" Type="http://schemas.openxmlformats.org/officeDocument/2006/relationships/image" Target="../media/image99.wmf"/><Relationship Id="rId11" Type="http://schemas.openxmlformats.org/officeDocument/2006/relationships/image" Target="../media/image103.wmf"/><Relationship Id="rId5" Type="http://schemas.openxmlformats.org/officeDocument/2006/relationships/image" Target="../media/image98.wmf"/><Relationship Id="rId15" Type="http://schemas.openxmlformats.org/officeDocument/2006/relationships/image" Target="../media/image107.wmf"/><Relationship Id="rId10" Type="http://schemas.openxmlformats.org/officeDocument/2006/relationships/image" Target="../media/image102.wmf"/><Relationship Id="rId4" Type="http://schemas.openxmlformats.org/officeDocument/2006/relationships/image" Target="../media/image97.wmf"/><Relationship Id="rId9" Type="http://schemas.openxmlformats.org/officeDocument/2006/relationships/image" Target="../media/image101.wmf"/><Relationship Id="rId14" Type="http://schemas.openxmlformats.org/officeDocument/2006/relationships/image" Target="../media/image106.wmf"/></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5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5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52.xml"/></Relationships>
</file>

<file path=ppt/slides/_rels/slide146.xml.rels><?xml version="1.0" encoding="UTF-8" standalone="yes"?>
<Relationships xmlns="http://schemas.openxmlformats.org/package/2006/relationships"><Relationship Id="rId3" Type="http://schemas.openxmlformats.org/officeDocument/2006/relationships/image" Target="../media/image111.wmf"/><Relationship Id="rId7" Type="http://schemas.openxmlformats.org/officeDocument/2006/relationships/image" Target="../media/image115.jpeg"/><Relationship Id="rId2" Type="http://schemas.openxmlformats.org/officeDocument/2006/relationships/notesSlide" Target="../notesSlides/notesSlide88.xml"/><Relationship Id="rId1" Type="http://schemas.openxmlformats.org/officeDocument/2006/relationships/slideLayout" Target="../slideLayouts/slideLayout52.xml"/><Relationship Id="rId6" Type="http://schemas.openxmlformats.org/officeDocument/2006/relationships/image" Target="../media/image114.wmf"/><Relationship Id="rId5" Type="http://schemas.openxmlformats.org/officeDocument/2006/relationships/image" Target="../media/image113.wmf"/><Relationship Id="rId4" Type="http://schemas.openxmlformats.org/officeDocument/2006/relationships/image" Target="../media/image112.wmf"/></Relationships>
</file>

<file path=ppt/slides/_rels/slide147.xml.rels><?xml version="1.0" encoding="UTF-8" standalone="yes"?>
<Relationships xmlns="http://schemas.openxmlformats.org/package/2006/relationships"><Relationship Id="rId3" Type="http://schemas.openxmlformats.org/officeDocument/2006/relationships/image" Target="../media/image113.wmf"/><Relationship Id="rId2" Type="http://schemas.openxmlformats.org/officeDocument/2006/relationships/notesSlide" Target="../notesSlides/notesSlide89.xml"/><Relationship Id="rId1" Type="http://schemas.openxmlformats.org/officeDocument/2006/relationships/slideLayout" Target="../slideLayouts/slideLayout52.xml"/><Relationship Id="rId5" Type="http://schemas.openxmlformats.org/officeDocument/2006/relationships/image" Target="../media/image117.jpeg"/><Relationship Id="rId4" Type="http://schemas.openxmlformats.org/officeDocument/2006/relationships/image" Target="../media/image116.jpe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7.xml"/></Relationships>
</file>

<file path=ppt/slides/_rels/slide14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57.xml"/><Relationship Id="rId4" Type="http://schemas.openxmlformats.org/officeDocument/2006/relationships/image" Target="../media/image12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9.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57.xml"/></Relationships>
</file>

<file path=ppt/slides/_rels/slide151.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2.xml"/><Relationship Id="rId1" Type="http://schemas.openxmlformats.org/officeDocument/2006/relationships/slideLayout" Target="../slideLayouts/slideLayout55.xml"/><Relationship Id="rId5" Type="http://schemas.openxmlformats.org/officeDocument/2006/relationships/image" Target="../media/image123.jpeg"/><Relationship Id="rId4" Type="http://schemas.openxmlformats.org/officeDocument/2006/relationships/image" Target="../media/image122.jpe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5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52.xml"/><Relationship Id="rId6" Type="http://schemas.openxmlformats.org/officeDocument/2006/relationships/image" Target="../media/image128.jpeg"/><Relationship Id="rId5" Type="http://schemas.openxmlformats.org/officeDocument/2006/relationships/image" Target="../media/image127.png"/><Relationship Id="rId4" Type="http://schemas.openxmlformats.org/officeDocument/2006/relationships/image" Target="../media/image126.pn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9.xml"/></Relationships>
</file>

<file path=ppt/slides/_rels/slide17.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Layout" Target="../slideLayouts/slideLayout14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6.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58.xml"/><Relationship Id="rId1" Type="http://schemas.openxmlformats.org/officeDocument/2006/relationships/themeOverride" Target="../theme/themeOverride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28.xml"/><Relationship Id="rId1" Type="http://schemas.openxmlformats.org/officeDocument/2006/relationships/themeOverride" Target="../theme/themeOverride3.xml"/><Relationship Id="rId4" Type="http://schemas.openxmlformats.org/officeDocument/2006/relationships/image" Target="../media/image3.w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35.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notesSlide" Target="../notesSlides/notesSlide20.xml"/><Relationship Id="rId1" Type="http://schemas.openxmlformats.org/officeDocument/2006/relationships/slideLayout" Target="../slideLayouts/slideLayout197.xml"/><Relationship Id="rId4" Type="http://schemas.openxmlformats.org/officeDocument/2006/relationships/image" Target="../media/image6.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37.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21.xml"/><Relationship Id="rId1" Type="http://schemas.openxmlformats.org/officeDocument/2006/relationships/slideLayout" Target="../slideLayouts/slideLayout15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3.xml"/><Relationship Id="rId1" Type="http://schemas.openxmlformats.org/officeDocument/2006/relationships/slideLayout" Target="../slideLayouts/slideLayout11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jpeg"/><Relationship Id="rId3" Type="http://schemas.openxmlformats.org/officeDocument/2006/relationships/image" Target="../media/image9.jpeg"/><Relationship Id="rId7" Type="http://schemas.openxmlformats.org/officeDocument/2006/relationships/image" Target="../media/image13.wmf"/><Relationship Id="rId12" Type="http://schemas.openxmlformats.org/officeDocument/2006/relationships/image" Target="../media/image18.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png"/><Relationship Id="rId5" Type="http://schemas.openxmlformats.org/officeDocument/2006/relationships/image" Target="../media/image11.png"/><Relationship Id="rId10" Type="http://schemas.openxmlformats.org/officeDocument/2006/relationships/image" Target="../media/image16.jpeg"/><Relationship Id="rId4" Type="http://schemas.openxmlformats.org/officeDocument/2006/relationships/image" Target="../media/image10.jpeg"/><Relationship Id="rId9" Type="http://schemas.openxmlformats.org/officeDocument/2006/relationships/image" Target="../media/image15.jpe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image" Target="../media/image21.gif"/></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22.gif"/><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21.gi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8.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28.gif"/><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1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15.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15.xml"/></Relationships>
</file>

<file path=ppt/slides/_rels/slide92.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9.png"/><Relationship Id="rId1" Type="http://schemas.openxmlformats.org/officeDocument/2006/relationships/slideLayout" Target="../slideLayouts/slideLayout215.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15.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15.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1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15.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3568" y="2060848"/>
            <a:ext cx="7772400" cy="2304256"/>
          </a:xfrm>
        </p:spPr>
        <p:txBody>
          <a:bodyPr/>
          <a:lstStyle/>
          <a:p>
            <a:pPr algn="l"/>
            <a:r>
              <a:rPr kumimoji="1" lang="en-US" altLang="ja-JP" dirty="0" smtClean="0"/>
              <a:t>【</a:t>
            </a:r>
            <a:r>
              <a:rPr kumimoji="1" lang="ja-JP" altLang="en-US" dirty="0" smtClean="0"/>
              <a:t>講義５</a:t>
            </a:r>
            <a:r>
              <a:rPr kumimoji="1" lang="en-US" altLang="ja-JP" dirty="0" smtClean="0"/>
              <a:t>】</a:t>
            </a:r>
            <a:br>
              <a:rPr kumimoji="1" lang="en-US" altLang="ja-JP" dirty="0" smtClean="0"/>
            </a:br>
            <a:r>
              <a:rPr kumimoji="1" lang="ja-JP" altLang="en-US" dirty="0" smtClean="0"/>
              <a:t>サービス提供事業所の利用者主体のアセスメント</a:t>
            </a:r>
            <a:endParaRPr kumimoji="1" lang="ja-JP" altLang="en-US" dirty="0"/>
          </a:p>
        </p:txBody>
      </p:sp>
    </p:spTree>
    <p:extLst>
      <p:ext uri="{BB962C8B-B14F-4D97-AF65-F5344CB8AC3E}">
        <p14:creationId xmlns:p14="http://schemas.microsoft.com/office/powerpoint/2010/main" val="65868251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179512" y="116632"/>
            <a:ext cx="8496944" cy="684213"/>
          </a:xfrm>
          <a:solidFill>
            <a:srgbClr val="CCFFFF"/>
          </a:solidFill>
        </p:spPr>
        <p:txBody>
          <a:bodyPr/>
          <a:lstStyle/>
          <a:p>
            <a:pPr eaLnBrk="1" hangingPunct="1"/>
            <a:r>
              <a:rPr lang="ja-JP" altLang="en-US" sz="2800" dirty="0">
                <a:latin typeface="HGPｺﾞｼｯｸE" panose="020B0900000000000000" pitchFamily="50" charset="-128"/>
                <a:ea typeface="HGPｺﾞｼｯｸE" panose="020B0900000000000000" pitchFamily="50" charset="-128"/>
              </a:rPr>
              <a:t>（サービス提供の基本姿勢</a:t>
            </a:r>
            <a:r>
              <a:rPr lang="ja-JP" altLang="en-US" sz="2800" dirty="0" smtClean="0">
                <a:latin typeface="HGPｺﾞｼｯｸE" panose="020B0900000000000000" pitchFamily="50" charset="-128"/>
                <a:ea typeface="HGPｺﾞｼｯｸE" panose="020B0900000000000000" pitchFamily="50" charset="-128"/>
              </a:rPr>
              <a:t>）①：利用者</a:t>
            </a:r>
            <a:r>
              <a:rPr lang="ja-JP" altLang="en-US" sz="2800" dirty="0">
                <a:latin typeface="HGPｺﾞｼｯｸE" panose="020B0900000000000000" pitchFamily="50" charset="-128"/>
                <a:ea typeface="HGPｺﾞｼｯｸE" panose="020B0900000000000000" pitchFamily="50" charset="-128"/>
              </a:rPr>
              <a:t>中心の</a:t>
            </a:r>
            <a:r>
              <a:rPr lang="ja-JP" altLang="en-US" sz="2800" dirty="0" smtClean="0">
                <a:latin typeface="HGPｺﾞｼｯｸE" panose="020B0900000000000000" pitchFamily="50" charset="-128"/>
                <a:ea typeface="HGPｺﾞｼｯｸE" panose="020B0900000000000000" pitchFamily="50" charset="-128"/>
              </a:rPr>
              <a:t>考え方</a:t>
            </a:r>
            <a:endParaRPr lang="ja-JP" altLang="en-US" sz="2800" dirty="0">
              <a:latin typeface="HGPｺﾞｼｯｸE" panose="020B0900000000000000" pitchFamily="50" charset="-128"/>
              <a:ea typeface="HGPｺﾞｼｯｸE" panose="020B0900000000000000" pitchFamily="50" charset="-128"/>
            </a:endParaRPr>
          </a:p>
        </p:txBody>
      </p:sp>
      <p:sp>
        <p:nvSpPr>
          <p:cNvPr id="35843" name="Rectangle 3"/>
          <p:cNvSpPr>
            <a:spLocks noGrp="1" noChangeArrowheads="1"/>
          </p:cNvSpPr>
          <p:nvPr>
            <p:ph type="body" idx="1"/>
          </p:nvPr>
        </p:nvSpPr>
        <p:spPr>
          <a:xfrm>
            <a:off x="251520" y="908279"/>
            <a:ext cx="8352928" cy="5256213"/>
          </a:xfrm>
          <a:ln>
            <a:solidFill>
              <a:schemeClr val="tx1"/>
            </a:solidFill>
          </a:ln>
        </p:spPr>
        <p:txBody>
          <a:bodyPr/>
          <a:lstStyle/>
          <a:p>
            <a:pPr eaLnBrk="1" hangingPunct="1">
              <a:buFontTx/>
              <a:buNone/>
            </a:pPr>
            <a:r>
              <a:rPr lang="en-US" altLang="ja-JP" dirty="0" smtClean="0">
                <a:latin typeface="HGPｺﾞｼｯｸE" panose="020B0900000000000000" pitchFamily="50" charset="-128"/>
                <a:ea typeface="HGPｺﾞｼｯｸE" panose="020B0900000000000000" pitchFamily="50" charset="-128"/>
              </a:rPr>
              <a:t>○</a:t>
            </a:r>
            <a:r>
              <a:rPr lang="ja-JP" altLang="en-US" dirty="0" smtClean="0">
                <a:latin typeface="HGPｺﾞｼｯｸE" panose="020B0900000000000000" pitchFamily="50" charset="-128"/>
                <a:ea typeface="HGPｺﾞｼｯｸE" panose="020B0900000000000000" pitchFamily="50" charset="-128"/>
              </a:rPr>
              <a:t>支援を必要とする人々は、種々のハンディによる困難を抱えているが、</a:t>
            </a:r>
            <a:r>
              <a:rPr lang="ja-JP" altLang="en-US" u="sng" dirty="0" smtClean="0">
                <a:latin typeface="HGPｺﾞｼｯｸE" panose="020B0900000000000000" pitchFamily="50" charset="-128"/>
                <a:ea typeface="HGPｺﾞｼｯｸE" panose="020B0900000000000000" pitchFamily="50" charset="-128"/>
              </a:rPr>
              <a:t>基本的にはそのサービスを主体的に利用し、問題解決できる能力を有している。</a:t>
            </a:r>
            <a:r>
              <a:rPr lang="en-US" altLang="ja-JP" u="sng" dirty="0" smtClean="0">
                <a:latin typeface="HGPｺﾞｼｯｸE" panose="020B0900000000000000" pitchFamily="50" charset="-128"/>
                <a:ea typeface="HGPｺﾞｼｯｸE" panose="020B0900000000000000" pitchFamily="50" charset="-128"/>
              </a:rPr>
              <a:t>(</a:t>
            </a:r>
            <a:r>
              <a:rPr lang="ja-JP" altLang="en-US" u="sng" dirty="0" smtClean="0">
                <a:latin typeface="HGPｺﾞｼｯｸE" panose="020B0900000000000000" pitchFamily="50" charset="-128"/>
                <a:ea typeface="HGPｺﾞｼｯｸE" panose="020B0900000000000000" pitchFamily="50" charset="-128"/>
              </a:rPr>
              <a:t>エンパワメントの視点）</a:t>
            </a:r>
          </a:p>
          <a:p>
            <a:pPr eaLnBrk="1" hangingPunct="1">
              <a:buFontTx/>
              <a:buNone/>
            </a:pPr>
            <a:endParaRPr lang="ja-JP" altLang="en-US" dirty="0" smtClean="0">
              <a:latin typeface="HGPｺﾞｼｯｸE" panose="020B0900000000000000" pitchFamily="50" charset="-128"/>
              <a:ea typeface="HGPｺﾞｼｯｸE" panose="020B0900000000000000" pitchFamily="50" charset="-128"/>
            </a:endParaRPr>
          </a:p>
          <a:p>
            <a:pPr eaLnBrk="1" hangingPunct="1">
              <a:buFontTx/>
              <a:buNone/>
            </a:pPr>
            <a:r>
              <a:rPr lang="ja-JP" altLang="en-US" dirty="0" smtClean="0">
                <a:latin typeface="HGPｺﾞｼｯｸE" panose="020B0900000000000000" pitchFamily="50" charset="-128"/>
                <a:ea typeface="HGPｺﾞｼｯｸE" panose="020B0900000000000000" pitchFamily="50" charset="-128"/>
              </a:rPr>
              <a:t>○福祉サービスの提供では、</a:t>
            </a:r>
            <a:r>
              <a:rPr lang="ja-JP" altLang="en-US" u="sng" dirty="0" smtClean="0">
                <a:latin typeface="HGPｺﾞｼｯｸE" panose="020B0900000000000000" pitchFamily="50" charset="-128"/>
                <a:ea typeface="HGPｺﾞｼｯｸE" panose="020B0900000000000000" pitchFamily="50" charset="-128"/>
              </a:rPr>
              <a:t>利用者に代わって課題を解決するのではなく、提供できる制度やその他の社会資源を紹介しながら、</a:t>
            </a:r>
            <a:r>
              <a:rPr lang="ja-JP" altLang="en-US" b="1" u="sng" dirty="0" smtClean="0">
                <a:latin typeface="HGPｺﾞｼｯｸE" panose="020B0900000000000000" pitchFamily="50" charset="-128"/>
                <a:ea typeface="HGPｺﾞｼｯｸE" panose="020B0900000000000000" pitchFamily="50" charset="-128"/>
              </a:rPr>
              <a:t>利用者</a:t>
            </a:r>
            <a:r>
              <a:rPr lang="ja-JP" altLang="en-US" u="sng" dirty="0" smtClean="0">
                <a:latin typeface="HGPｺﾞｼｯｸE" panose="020B0900000000000000" pitchFamily="50" charset="-128"/>
                <a:ea typeface="HGPｺﾞｼｯｸE" panose="020B0900000000000000" pitchFamily="50" charset="-128"/>
              </a:rPr>
              <a:t>がそれらを</a:t>
            </a:r>
            <a:r>
              <a:rPr lang="ja-JP" altLang="en-US" b="1" u="sng" dirty="0" smtClean="0">
                <a:latin typeface="HGPｺﾞｼｯｸE" panose="020B0900000000000000" pitchFamily="50" charset="-128"/>
                <a:ea typeface="HGPｺﾞｼｯｸE" panose="020B0900000000000000" pitchFamily="50" charset="-128"/>
              </a:rPr>
              <a:t>主体</a:t>
            </a:r>
            <a:r>
              <a:rPr lang="ja-JP" altLang="en-US" u="sng" dirty="0" smtClean="0">
                <a:latin typeface="HGPｺﾞｼｯｸE" panose="020B0900000000000000" pitchFamily="50" charset="-128"/>
                <a:ea typeface="HGPｺﾞｼｯｸE" panose="020B0900000000000000" pitchFamily="50" charset="-128"/>
              </a:rPr>
              <a:t>的に活用して課題解決に取り組めるよう支援する。</a:t>
            </a:r>
            <a:r>
              <a:rPr lang="en-US" altLang="ja-JP" u="sng" dirty="0" smtClean="0">
                <a:latin typeface="HGPｺﾞｼｯｸE" panose="020B0900000000000000" pitchFamily="50" charset="-128"/>
                <a:ea typeface="HGPｺﾞｼｯｸE" panose="020B0900000000000000" pitchFamily="50" charset="-128"/>
              </a:rPr>
              <a:t>(</a:t>
            </a:r>
            <a:r>
              <a:rPr lang="ja-JP" altLang="en-US" u="sng" dirty="0" smtClean="0">
                <a:latin typeface="HGPｺﾞｼｯｸE" panose="020B0900000000000000" pitchFamily="50" charset="-128"/>
                <a:ea typeface="HGPｺﾞｼｯｸE" panose="020B0900000000000000" pitchFamily="50" charset="-128"/>
              </a:rPr>
              <a:t>エンパワメントを実践）</a:t>
            </a:r>
          </a:p>
        </p:txBody>
      </p:sp>
      <p:sp>
        <p:nvSpPr>
          <p:cNvPr id="35844" name="AutoShape 4"/>
          <p:cNvSpPr>
            <a:spLocks noChangeArrowheads="1"/>
          </p:cNvSpPr>
          <p:nvPr/>
        </p:nvSpPr>
        <p:spPr bwMode="auto">
          <a:xfrm>
            <a:off x="3923533" y="3030984"/>
            <a:ext cx="1166818" cy="505402"/>
          </a:xfrm>
          <a:prstGeom prst="downArrow">
            <a:avLst>
              <a:gd name="adj1" fmla="val 50000"/>
              <a:gd name="adj2" fmla="val 25000"/>
            </a:avLst>
          </a:prstGeom>
          <a:solidFill>
            <a:schemeClr val="accent1"/>
          </a:solidFill>
          <a:ln w="9525" algn="ctr">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412478600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35531" y="811370"/>
            <a:ext cx="6660728" cy="566669"/>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コンテンツ プレースホルダー 2"/>
          <p:cNvSpPr>
            <a:spLocks noGrp="1"/>
          </p:cNvSpPr>
          <p:nvPr>
            <p:ph idx="1"/>
          </p:nvPr>
        </p:nvSpPr>
        <p:spPr>
          <a:xfrm>
            <a:off x="435531" y="850006"/>
            <a:ext cx="8028878" cy="5254580"/>
          </a:xfrm>
        </p:spPr>
        <p:txBody>
          <a:bodyPr>
            <a:normAutofit fontScale="92500" lnSpcReduction="10000"/>
          </a:bodyPr>
          <a:lstStyle/>
          <a:p>
            <a:pPr marL="0" indent="0">
              <a:lnSpc>
                <a:spcPct val="120000"/>
              </a:lnSpc>
              <a:buNone/>
            </a:pPr>
            <a:r>
              <a:rPr lang="ja-JP" altLang="en-US" dirty="0"/>
              <a:t>利用者と支援者の</a:t>
            </a:r>
            <a:r>
              <a:rPr lang="ja-JP" altLang="en-US" dirty="0" smtClean="0"/>
              <a:t>合意　⇒　意思</a:t>
            </a:r>
            <a:r>
              <a:rPr lang="ja-JP" altLang="en-US" dirty="0"/>
              <a:t>決定の支援</a:t>
            </a:r>
            <a:r>
              <a:rPr lang="ja-JP" altLang="en-US" dirty="0">
                <a:solidFill>
                  <a:srgbClr val="FF0000"/>
                </a:solidFill>
              </a:rPr>
              <a:t>　　</a:t>
            </a:r>
            <a:endParaRPr lang="en-US" altLang="ja-JP" dirty="0">
              <a:solidFill>
                <a:srgbClr val="FF0000"/>
              </a:solidFill>
            </a:endParaRPr>
          </a:p>
          <a:p>
            <a:pPr>
              <a:lnSpc>
                <a:spcPct val="120000"/>
              </a:lnSpc>
            </a:pPr>
            <a:r>
              <a:rPr lang="ja-JP" altLang="en-US" dirty="0"/>
              <a:t>ニーズを明らかにするプロセスでは、サービス管理責任者には様々な生活や社会参加の状況が可視化</a:t>
            </a:r>
            <a:r>
              <a:rPr lang="ja-JP" altLang="en-US" dirty="0" smtClean="0"/>
              <a:t>できるように</a:t>
            </a:r>
            <a:r>
              <a:rPr lang="ja-JP" altLang="en-US" dirty="0" smtClean="0">
                <a:solidFill>
                  <a:srgbClr val="FF0000"/>
                </a:solidFill>
              </a:rPr>
              <a:t>情報</a:t>
            </a:r>
            <a:r>
              <a:rPr lang="ja-JP" altLang="en-US" dirty="0">
                <a:solidFill>
                  <a:srgbClr val="FF0000"/>
                </a:solidFill>
              </a:rPr>
              <a:t>提供</a:t>
            </a:r>
            <a:r>
              <a:rPr lang="ja-JP" altLang="en-US" dirty="0"/>
              <a:t>が求められ、利用者が具体的生活の</a:t>
            </a:r>
            <a:r>
              <a:rPr lang="ja-JP" altLang="en-US" dirty="0">
                <a:solidFill>
                  <a:srgbClr val="FF0000"/>
                </a:solidFill>
              </a:rPr>
              <a:t>再構築に</a:t>
            </a:r>
            <a:r>
              <a:rPr lang="ja-JP" altLang="en-US" dirty="0" smtClean="0">
                <a:solidFill>
                  <a:srgbClr val="FF0000"/>
                </a:solidFill>
              </a:rPr>
              <a:t>向けた</a:t>
            </a:r>
            <a:r>
              <a:rPr lang="ja-JP" altLang="en-US" dirty="0">
                <a:solidFill>
                  <a:srgbClr val="FF0000"/>
                </a:solidFill>
              </a:rPr>
              <a:t>選択</a:t>
            </a:r>
            <a:r>
              <a:rPr lang="ja-JP" altLang="en-US" dirty="0" smtClean="0"/>
              <a:t>が</a:t>
            </a:r>
            <a:r>
              <a:rPr lang="ja-JP" altLang="en-US" dirty="0"/>
              <a:t>できるようにしなくてはならない。</a:t>
            </a:r>
            <a:endParaRPr lang="en-US" altLang="ja-JP" dirty="0"/>
          </a:p>
          <a:p>
            <a:pPr>
              <a:lnSpc>
                <a:spcPct val="120000"/>
              </a:lnSpc>
            </a:pPr>
            <a:r>
              <a:rPr lang="ja-JP" altLang="ja-JP" dirty="0" smtClean="0"/>
              <a:t>機能</a:t>
            </a:r>
            <a:r>
              <a:rPr lang="ja-JP" altLang="ja-JP" dirty="0"/>
              <a:t>訓練の場合は</a:t>
            </a:r>
            <a:r>
              <a:rPr lang="ja-JP" altLang="ja-JP" dirty="0" smtClean="0"/>
              <a:t>、</a:t>
            </a:r>
            <a:r>
              <a:rPr lang="ja-JP" altLang="en-US" dirty="0"/>
              <a:t>訓練や代償手段の活用を通した</a:t>
            </a:r>
            <a:r>
              <a:rPr lang="ja-JP" altLang="en-US" dirty="0" smtClean="0"/>
              <a:t>変化が期待され、</a:t>
            </a:r>
            <a:r>
              <a:rPr lang="ja-JP" altLang="en-US" dirty="0"/>
              <a:t>利用者ニーズと支援者ニーズにも反映</a:t>
            </a:r>
            <a:r>
              <a:rPr lang="ja-JP" altLang="en-US" dirty="0" smtClean="0"/>
              <a:t>されることから、</a:t>
            </a:r>
            <a:r>
              <a:rPr lang="ja-JP" altLang="en-US" dirty="0" smtClean="0">
                <a:solidFill>
                  <a:srgbClr val="FF0000"/>
                </a:solidFill>
              </a:rPr>
              <a:t>「利用者の合意・納得」</a:t>
            </a:r>
            <a:r>
              <a:rPr lang="ja-JP" altLang="en-US" dirty="0" smtClean="0"/>
              <a:t>の支援は、アセスメントのみならず、モニタリング場面においても積み重ねられ、めざす生活を利用者自身が決定していく</a:t>
            </a:r>
            <a:r>
              <a:rPr lang="ja-JP" altLang="en-US" dirty="0"/>
              <a:t>力</a:t>
            </a:r>
            <a:r>
              <a:rPr lang="ja-JP" altLang="en-US" dirty="0" smtClean="0"/>
              <a:t>をつける支援とすべきである。</a:t>
            </a:r>
            <a:endParaRPr lang="en-US" altLang="ja-JP" dirty="0"/>
          </a:p>
        </p:txBody>
      </p:sp>
    </p:spTree>
    <p:extLst>
      <p:ext uri="{BB962C8B-B14F-4D97-AF65-F5344CB8AC3E}">
        <p14:creationId xmlns:p14="http://schemas.microsoft.com/office/powerpoint/2010/main" val="4169824079"/>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284021" y="1498349"/>
            <a:ext cx="4320000" cy="720000"/>
          </a:xfrm>
          <a:prstGeom prst="roundRect">
            <a:avLst/>
          </a:prstGeom>
          <a:solidFill>
            <a:srgbClr val="66FF66"/>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t" anchorCtr="0">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１．体験・経験不足</a:t>
            </a:r>
          </a:p>
        </p:txBody>
      </p:sp>
      <p:sp>
        <p:nvSpPr>
          <p:cNvPr id="6" name="角丸四角形 5"/>
          <p:cNvSpPr/>
          <p:nvPr/>
        </p:nvSpPr>
        <p:spPr>
          <a:xfrm>
            <a:off x="252000" y="3059181"/>
            <a:ext cx="4320000" cy="1080000"/>
          </a:xfrm>
          <a:prstGeom prst="roundRect">
            <a:avLst/>
          </a:prstGeom>
          <a:solidFill>
            <a:srgbClr val="66FF66"/>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t" anchorCtr="0">
            <a:normAutofit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２．情報不足・理解</a:t>
            </a:r>
            <a:endParaRPr kumimoji="1" lang="en-US" altLang="ja-JP"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の困難や制限 </a:t>
            </a:r>
          </a:p>
        </p:txBody>
      </p:sp>
      <p:sp>
        <p:nvSpPr>
          <p:cNvPr id="7" name="角丸四角形 6"/>
          <p:cNvSpPr/>
          <p:nvPr/>
        </p:nvSpPr>
        <p:spPr>
          <a:xfrm>
            <a:off x="252000" y="5147229"/>
            <a:ext cx="4320000" cy="1080000"/>
          </a:xfrm>
          <a:prstGeom prst="roundRect">
            <a:avLst/>
          </a:prstGeom>
          <a:solidFill>
            <a:srgbClr val="66FF66"/>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t" anchorCtr="0">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３．意思の表出手段</a:t>
            </a:r>
            <a:endParaRPr kumimoji="1" lang="en-US" altLang="ja-JP"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の制限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下矢印 2"/>
          <p:cNvSpPr/>
          <p:nvPr/>
        </p:nvSpPr>
        <p:spPr>
          <a:xfrm>
            <a:off x="1116096" y="2410925"/>
            <a:ext cx="1008112" cy="432048"/>
          </a:xfrm>
          <a:prstGeom prst="downArrow">
            <a:avLst/>
          </a:prstGeom>
          <a:gradFill flip="none" rotWithShape="1">
            <a:gsLst>
              <a:gs pos="0">
                <a:srgbClr val="03D4A8"/>
              </a:gs>
              <a:gs pos="25000">
                <a:srgbClr val="21D6E0"/>
              </a:gs>
              <a:gs pos="75000">
                <a:srgbClr val="0087E6"/>
              </a:gs>
              <a:gs pos="100000">
                <a:srgbClr val="005CBF"/>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下矢印 8"/>
          <p:cNvSpPr/>
          <p:nvPr/>
        </p:nvSpPr>
        <p:spPr>
          <a:xfrm>
            <a:off x="1116096" y="4499157"/>
            <a:ext cx="1008112" cy="432048"/>
          </a:xfrm>
          <a:prstGeom prst="downArrow">
            <a:avLst/>
          </a:prstGeom>
          <a:gradFill flip="none" rotWithShape="1">
            <a:gsLst>
              <a:gs pos="0">
                <a:srgbClr val="03D4A8"/>
              </a:gs>
              <a:gs pos="25000">
                <a:srgbClr val="21D6E0"/>
              </a:gs>
              <a:gs pos="75000">
                <a:srgbClr val="0087E6"/>
              </a:gs>
              <a:gs pos="100000">
                <a:srgbClr val="005CBF"/>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角丸四角形 9"/>
          <p:cNvSpPr/>
          <p:nvPr/>
        </p:nvSpPr>
        <p:spPr>
          <a:xfrm>
            <a:off x="4716496" y="834456"/>
            <a:ext cx="4320000" cy="540000"/>
          </a:xfrm>
          <a:prstGeom prst="roundRect">
            <a:avLst/>
          </a:prstGeom>
          <a:solidFill>
            <a:schemeClr val="accent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t" anchorCtr="0">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・体験・経験の場の提供</a:t>
            </a:r>
          </a:p>
        </p:txBody>
      </p:sp>
      <p:sp>
        <p:nvSpPr>
          <p:cNvPr id="11" name="角丸四角形 10"/>
          <p:cNvSpPr/>
          <p:nvPr/>
        </p:nvSpPr>
        <p:spPr>
          <a:xfrm>
            <a:off x="4716496" y="4067109"/>
            <a:ext cx="4320000" cy="540000"/>
          </a:xfrm>
          <a:prstGeom prst="roundRect">
            <a:avLst/>
          </a:prstGeom>
          <a:solidFill>
            <a:schemeClr val="accent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t" anchorCtr="0">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・選択が承認される経験</a:t>
            </a:r>
          </a:p>
        </p:txBody>
      </p:sp>
      <p:sp>
        <p:nvSpPr>
          <p:cNvPr id="12" name="角丸四角形 11"/>
          <p:cNvSpPr/>
          <p:nvPr/>
        </p:nvSpPr>
        <p:spPr>
          <a:xfrm>
            <a:off x="4716976" y="2591005"/>
            <a:ext cx="4320000" cy="540000"/>
          </a:xfrm>
          <a:prstGeom prst="roundRect">
            <a:avLst/>
          </a:prstGeom>
          <a:solidFill>
            <a:schemeClr val="accent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t" anchorCtr="0">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・情報提供と理解の促進</a:t>
            </a:r>
            <a:endParaRPr kumimoji="1" lang="en-US" altLang="ja-JP"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角丸四角形 12"/>
          <p:cNvSpPr/>
          <p:nvPr/>
        </p:nvSpPr>
        <p:spPr>
          <a:xfrm>
            <a:off x="4716496" y="6119397"/>
            <a:ext cx="4320000" cy="540000"/>
          </a:xfrm>
          <a:prstGeom prst="roundRect">
            <a:avLst/>
          </a:prstGeom>
          <a:solidFill>
            <a:schemeClr val="accent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chorCtr="0">
            <a:normAutofit fontScale="6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・意思を表出できる環境・手段の確保</a:t>
            </a:r>
          </a:p>
        </p:txBody>
      </p:sp>
      <p:sp>
        <p:nvSpPr>
          <p:cNvPr id="15" name="下矢印 14"/>
          <p:cNvSpPr/>
          <p:nvPr/>
        </p:nvSpPr>
        <p:spPr>
          <a:xfrm flipV="1">
            <a:off x="2628264" y="2338917"/>
            <a:ext cx="1008112" cy="432048"/>
          </a:xfrm>
          <a:prstGeom prst="downArrow">
            <a:avLst/>
          </a:prstGeom>
          <a:gradFill flip="none" rotWithShape="1">
            <a:gsLst>
              <a:gs pos="0">
                <a:srgbClr val="03D4A8"/>
              </a:gs>
              <a:gs pos="25000">
                <a:srgbClr val="21D6E0"/>
              </a:gs>
              <a:gs pos="75000">
                <a:srgbClr val="0087E6"/>
              </a:gs>
              <a:gs pos="100000">
                <a:srgbClr val="005CBF"/>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下矢印 15"/>
          <p:cNvSpPr/>
          <p:nvPr/>
        </p:nvSpPr>
        <p:spPr>
          <a:xfrm flipV="1">
            <a:off x="2628264" y="4499157"/>
            <a:ext cx="1008112" cy="432048"/>
          </a:xfrm>
          <a:prstGeom prst="downArrow">
            <a:avLst/>
          </a:prstGeom>
          <a:gradFill flip="none" rotWithShape="1">
            <a:gsLst>
              <a:gs pos="0">
                <a:srgbClr val="03D4A8"/>
              </a:gs>
              <a:gs pos="25000">
                <a:srgbClr val="21D6E0"/>
              </a:gs>
              <a:gs pos="75000">
                <a:srgbClr val="0087E6"/>
              </a:gs>
              <a:gs pos="100000">
                <a:srgbClr val="005CBF"/>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テキスト ボックス 18"/>
          <p:cNvSpPr txBox="1"/>
          <p:nvPr/>
        </p:nvSpPr>
        <p:spPr>
          <a:xfrm>
            <a:off x="4788504" y="1402813"/>
            <a:ext cx="4176464"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・体験学習、体験利用、実習などの機会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の提供（経験の拡大⇔安全の確保）</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・社会生活力プログラムの実施</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・失敗経験も時に要（但し見極めが必要）</a:t>
            </a:r>
          </a:p>
        </p:txBody>
      </p:sp>
      <p:sp>
        <p:nvSpPr>
          <p:cNvPr id="20" name="テキスト ボックス 19"/>
          <p:cNvSpPr txBox="1"/>
          <p:nvPr/>
        </p:nvSpPr>
        <p:spPr>
          <a:xfrm>
            <a:off x="4860512" y="3143779"/>
            <a:ext cx="410445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・「本人の責任」に押し付けないための</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メリット・デメリットの説明</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・選んだサービスの目的と効果を確認</a:t>
            </a:r>
          </a:p>
        </p:txBody>
      </p:sp>
      <p:sp>
        <p:nvSpPr>
          <p:cNvPr id="4" name="正方形/長方形 3"/>
          <p:cNvSpPr/>
          <p:nvPr/>
        </p:nvSpPr>
        <p:spPr>
          <a:xfrm>
            <a:off x="4860512" y="4635466"/>
            <a:ext cx="4105611" cy="1754326"/>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・「意思」を表明したいと思う動機づけ</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898525" algn="l"/>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⇒安心・安全でなければ心は開けない</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・「選べる」といいながら「選ぶ」ものが</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ない！？を極力減らす。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⇒「あきらめない」「あきらめさせない」</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AutoShape 2"/>
          <p:cNvSpPr>
            <a:spLocks noChangeArrowheads="1"/>
          </p:cNvSpPr>
          <p:nvPr/>
        </p:nvSpPr>
        <p:spPr bwMode="auto">
          <a:xfrm>
            <a:off x="155232" y="143057"/>
            <a:ext cx="6863754" cy="583295"/>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522"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利用者中心の支援を進めるために（若年障害者）</a:t>
            </a:r>
          </a:p>
        </p:txBody>
      </p:sp>
      <p:sp>
        <p:nvSpPr>
          <p:cNvPr id="2" name="テキスト ボックス 1"/>
          <p:cNvSpPr txBox="1"/>
          <p:nvPr/>
        </p:nvSpPr>
        <p:spPr>
          <a:xfrm>
            <a:off x="7237927" y="186810"/>
            <a:ext cx="1624010" cy="523220"/>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参考資料</a:t>
            </a:r>
            <a:endParaRPr kumimoji="1" lang="ja-JP"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055079390"/>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250999" y="1616490"/>
            <a:ext cx="4320000" cy="1080120"/>
          </a:xfrm>
          <a:prstGeom prst="roundRect">
            <a:avLst/>
          </a:prstGeom>
          <a:solidFill>
            <a:srgbClr val="66FF66"/>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t" anchorCtr="0">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１．パワーレス状態</a:t>
            </a:r>
            <a:endParaRPr kumimoji="1" lang="en-US" altLang="ja-JP"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主体性の低下</a:t>
            </a:r>
            <a:endParaRPr kumimoji="1" lang="en-US" altLang="ja-JP"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角丸四角形 5"/>
          <p:cNvSpPr/>
          <p:nvPr/>
        </p:nvSpPr>
        <p:spPr>
          <a:xfrm>
            <a:off x="250999" y="3416810"/>
            <a:ext cx="4320000" cy="1080000"/>
          </a:xfrm>
          <a:prstGeom prst="roundRect">
            <a:avLst/>
          </a:prstGeom>
          <a:solidFill>
            <a:srgbClr val="66FF66"/>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chorCtr="0">
            <a:normAutofit fontScale="850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２．受障（傷）前後の違い　</a:t>
            </a:r>
            <a:endParaRPr kumimoji="1" lang="en-US" altLang="ja-JP"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への気づきに時間が必要</a:t>
            </a:r>
          </a:p>
        </p:txBody>
      </p:sp>
      <p:sp>
        <p:nvSpPr>
          <p:cNvPr id="7" name="角丸四角形 6"/>
          <p:cNvSpPr/>
          <p:nvPr/>
        </p:nvSpPr>
        <p:spPr>
          <a:xfrm>
            <a:off x="250999" y="5288898"/>
            <a:ext cx="4320000" cy="1080000"/>
          </a:xfrm>
          <a:prstGeom prst="roundRect">
            <a:avLst/>
          </a:prstGeom>
          <a:solidFill>
            <a:srgbClr val="66FF66"/>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t" anchorCtr="0">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３．意思の表出手段</a:t>
            </a:r>
            <a:endParaRPr kumimoji="1" lang="en-US" altLang="ja-JP"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の制限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下矢印 2"/>
          <p:cNvSpPr/>
          <p:nvPr/>
        </p:nvSpPr>
        <p:spPr>
          <a:xfrm>
            <a:off x="1115095" y="2840626"/>
            <a:ext cx="1008112" cy="432048"/>
          </a:xfrm>
          <a:prstGeom prst="downArrow">
            <a:avLst/>
          </a:prstGeom>
          <a:gradFill flip="none" rotWithShape="1">
            <a:gsLst>
              <a:gs pos="0">
                <a:srgbClr val="03D4A8"/>
              </a:gs>
              <a:gs pos="25000">
                <a:srgbClr val="21D6E0"/>
              </a:gs>
              <a:gs pos="75000">
                <a:srgbClr val="0087E6"/>
              </a:gs>
              <a:gs pos="100000">
                <a:srgbClr val="005CBF"/>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下矢印 8"/>
          <p:cNvSpPr/>
          <p:nvPr/>
        </p:nvSpPr>
        <p:spPr>
          <a:xfrm>
            <a:off x="1115095" y="4640826"/>
            <a:ext cx="1008112" cy="432048"/>
          </a:xfrm>
          <a:prstGeom prst="downArrow">
            <a:avLst/>
          </a:prstGeom>
          <a:gradFill flip="none" rotWithShape="1">
            <a:gsLst>
              <a:gs pos="0">
                <a:srgbClr val="03D4A8"/>
              </a:gs>
              <a:gs pos="25000">
                <a:srgbClr val="21D6E0"/>
              </a:gs>
              <a:gs pos="75000">
                <a:srgbClr val="0087E6"/>
              </a:gs>
              <a:gs pos="100000">
                <a:srgbClr val="005CBF"/>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下矢印 14"/>
          <p:cNvSpPr/>
          <p:nvPr/>
        </p:nvSpPr>
        <p:spPr>
          <a:xfrm flipV="1">
            <a:off x="2627263" y="2840626"/>
            <a:ext cx="1008112" cy="432048"/>
          </a:xfrm>
          <a:prstGeom prst="downArrow">
            <a:avLst/>
          </a:prstGeom>
          <a:gradFill flip="none" rotWithShape="1">
            <a:gsLst>
              <a:gs pos="0">
                <a:srgbClr val="03D4A8"/>
              </a:gs>
              <a:gs pos="25000">
                <a:srgbClr val="21D6E0"/>
              </a:gs>
              <a:gs pos="75000">
                <a:srgbClr val="0087E6"/>
              </a:gs>
              <a:gs pos="100000">
                <a:srgbClr val="005CBF"/>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下矢印 15"/>
          <p:cNvSpPr/>
          <p:nvPr/>
        </p:nvSpPr>
        <p:spPr>
          <a:xfrm flipV="1">
            <a:off x="2627263" y="4640826"/>
            <a:ext cx="1008112" cy="432048"/>
          </a:xfrm>
          <a:prstGeom prst="downArrow">
            <a:avLst/>
          </a:prstGeom>
          <a:gradFill flip="none" rotWithShape="1">
            <a:gsLst>
              <a:gs pos="0">
                <a:srgbClr val="03D4A8"/>
              </a:gs>
              <a:gs pos="25000">
                <a:srgbClr val="21D6E0"/>
              </a:gs>
              <a:gs pos="75000">
                <a:srgbClr val="0087E6"/>
              </a:gs>
              <a:gs pos="100000">
                <a:srgbClr val="005CBF"/>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角丸四角形 16"/>
          <p:cNvSpPr/>
          <p:nvPr/>
        </p:nvSpPr>
        <p:spPr>
          <a:xfrm>
            <a:off x="4643967" y="1057268"/>
            <a:ext cx="4320000" cy="540000"/>
          </a:xfrm>
          <a:prstGeom prst="roundRect">
            <a:avLst/>
          </a:prstGeom>
          <a:solidFill>
            <a:srgbClr val="CCFFCC"/>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chorCtr="0">
            <a:normAutofit fontScale="700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・生活史からストレングスを探す</a:t>
            </a:r>
          </a:p>
        </p:txBody>
      </p:sp>
      <p:sp>
        <p:nvSpPr>
          <p:cNvPr id="18" name="角丸四角形 17"/>
          <p:cNvSpPr/>
          <p:nvPr/>
        </p:nvSpPr>
        <p:spPr>
          <a:xfrm>
            <a:off x="4715975" y="1976530"/>
            <a:ext cx="4320000" cy="540000"/>
          </a:xfrm>
          <a:prstGeom prst="roundRect">
            <a:avLst/>
          </a:prstGeom>
          <a:solidFill>
            <a:srgbClr val="CCFFCC"/>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chorCtr="0">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・主体性の回復</a:t>
            </a:r>
          </a:p>
        </p:txBody>
      </p:sp>
      <p:sp>
        <p:nvSpPr>
          <p:cNvPr id="19" name="テキスト ボックス 18"/>
          <p:cNvSpPr txBox="1"/>
          <p:nvPr/>
        </p:nvSpPr>
        <p:spPr>
          <a:xfrm>
            <a:off x="4859511" y="1607198"/>
            <a:ext cx="41044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・障害ではなく「その人」を見る。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角丸四角形 19"/>
          <p:cNvSpPr/>
          <p:nvPr/>
        </p:nvSpPr>
        <p:spPr>
          <a:xfrm>
            <a:off x="4715495" y="5757010"/>
            <a:ext cx="4320000" cy="540000"/>
          </a:xfrm>
          <a:prstGeom prst="roundRect">
            <a:avLst/>
          </a:prstGeom>
          <a:solidFill>
            <a:srgbClr val="CCFFCC"/>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chorCtr="0">
            <a:normAutofit fontScale="6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・意思を表出できる環境・手段の確保</a:t>
            </a:r>
          </a:p>
        </p:txBody>
      </p:sp>
      <p:sp>
        <p:nvSpPr>
          <p:cNvPr id="4" name="正方形/長方形 3"/>
          <p:cNvSpPr/>
          <p:nvPr/>
        </p:nvSpPr>
        <p:spPr>
          <a:xfrm>
            <a:off x="4787983" y="6276805"/>
            <a:ext cx="3888432"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・表出手段の確保（「もの」を活用）</a:t>
            </a:r>
          </a:p>
        </p:txBody>
      </p:sp>
      <p:sp>
        <p:nvSpPr>
          <p:cNvPr id="21" name="テキスト ボックス 20"/>
          <p:cNvSpPr txBox="1"/>
          <p:nvPr/>
        </p:nvSpPr>
        <p:spPr>
          <a:xfrm>
            <a:off x="4859511" y="2526460"/>
            <a:ext cx="4104456" cy="203132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・障害があって「できない」から障害が</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あっても「できる」という自信の回復。</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⇒自律的存在としての復権。</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・活動・選択肢が広がる環境設定。</a:t>
            </a:r>
            <a:endParaRPr kumimoji="1" lang="en-US" altLang="ja-JP" sz="18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・内発的動機付け。</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・自己効力感（役割）の回復。</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⇒「患者」から主権者（市民）へ</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角丸四角形 21"/>
          <p:cNvSpPr/>
          <p:nvPr/>
        </p:nvSpPr>
        <p:spPr>
          <a:xfrm>
            <a:off x="4715495" y="4604882"/>
            <a:ext cx="4320000" cy="540000"/>
          </a:xfrm>
          <a:prstGeom prst="roundRect">
            <a:avLst/>
          </a:prstGeom>
          <a:solidFill>
            <a:srgbClr val="CCFFCC"/>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chorCtr="0">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・気づきを促す支援</a:t>
            </a:r>
          </a:p>
        </p:txBody>
      </p:sp>
      <p:sp>
        <p:nvSpPr>
          <p:cNvPr id="23" name="テキスト ボックス 22"/>
          <p:cNvSpPr txBox="1"/>
          <p:nvPr/>
        </p:nvSpPr>
        <p:spPr>
          <a:xfrm>
            <a:off x="4859511" y="5146623"/>
            <a:ext cx="417646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・体験的ﾌﾟﾛｸﾞﾗﾑを通して気づきを促す。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・価値観の変換。</a:t>
            </a:r>
          </a:p>
        </p:txBody>
      </p:sp>
      <p:sp>
        <p:nvSpPr>
          <p:cNvPr id="24" name="AutoShape 2"/>
          <p:cNvSpPr>
            <a:spLocks noChangeArrowheads="1"/>
          </p:cNvSpPr>
          <p:nvPr/>
        </p:nvSpPr>
        <p:spPr bwMode="auto">
          <a:xfrm>
            <a:off x="250999" y="265180"/>
            <a:ext cx="6858139" cy="583295"/>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522"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利用者中心の支援を進めるために（中途障害者）</a:t>
            </a:r>
          </a:p>
        </p:txBody>
      </p:sp>
      <p:sp>
        <p:nvSpPr>
          <p:cNvPr id="25" name="テキスト ボックス 24"/>
          <p:cNvSpPr txBox="1"/>
          <p:nvPr/>
        </p:nvSpPr>
        <p:spPr>
          <a:xfrm>
            <a:off x="7237927" y="291602"/>
            <a:ext cx="1624010" cy="523220"/>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参考資料</a:t>
            </a:r>
            <a:endParaRPr kumimoji="1" lang="ja-JP"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652327403"/>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67544" y="4407042"/>
            <a:ext cx="8027169" cy="1398222"/>
          </a:xfrm>
        </p:spPr>
        <p:txBody>
          <a:bodyPr/>
          <a:lstStyle/>
          <a:p>
            <a:r>
              <a:rPr kumimoji="1" lang="ja-JP" altLang="en-US" sz="3600" dirty="0" smtClean="0"/>
              <a:t>居住支援における</a:t>
            </a:r>
            <a:r>
              <a:rPr lang="ja-JP" altLang="en-US" sz="3600" dirty="0" smtClean="0"/>
              <a:t>アセスメント</a:t>
            </a:r>
            <a:r>
              <a:rPr lang="ja-JP" altLang="en-US" sz="3600" dirty="0"/>
              <a:t>の</a:t>
            </a:r>
            <a:r>
              <a:rPr lang="ja-JP" altLang="en-US" sz="3600" dirty="0" smtClean="0"/>
              <a:t>ポイント　</a:t>
            </a:r>
            <a:r>
              <a:rPr lang="ja-JP" altLang="en-US" sz="3600" dirty="0"/>
              <a:t/>
            </a:r>
            <a:br>
              <a:rPr lang="ja-JP" altLang="en-US" sz="3600" dirty="0"/>
            </a:br>
            <a:r>
              <a:rPr kumimoji="1" lang="ja-JP" altLang="en-US" sz="2800" dirty="0" smtClean="0"/>
              <a:t>（共同生活援助、生活訓練、自立生活援助）</a:t>
            </a:r>
            <a:endParaRPr kumimoji="1" lang="ja-JP" altLang="en-US" sz="2800" dirty="0"/>
          </a:p>
        </p:txBody>
      </p:sp>
      <p:sp>
        <p:nvSpPr>
          <p:cNvPr id="3" name="テキスト プレースホルダー 2"/>
          <p:cNvSpPr>
            <a:spLocks noGrp="1"/>
          </p:cNvSpPr>
          <p:nvPr>
            <p:ph type="body" idx="1"/>
          </p:nvPr>
        </p:nvSpPr>
        <p:spPr/>
        <p:txBody>
          <a:bodyPr/>
          <a:lstStyle/>
          <a:p>
            <a:endParaRPr kumimoji="1" lang="ja-JP" altLang="en-US" dirty="0"/>
          </a:p>
        </p:txBody>
      </p:sp>
      <p:sp>
        <p:nvSpPr>
          <p:cNvPr id="5" name="スライド番号プレースホルダー 4"/>
          <p:cNvSpPr>
            <a:spLocks noGrp="1"/>
          </p:cNvSpPr>
          <p:nvPr>
            <p:ph type="sldNum" sz="quarter" idx="12"/>
          </p:nvPr>
        </p:nvSpPr>
        <p:spPr/>
        <p:txBody>
          <a:bodyPr/>
          <a:lstStyle/>
          <a:p>
            <a:pPr>
              <a:defRPr/>
            </a:pPr>
            <a:fld id="{637EF4C6-C165-48E3-B7B4-8AA7D3D087CE}" type="slidenum">
              <a:rPr lang="en-US" altLang="ja-JP" smtClean="0"/>
              <a:pPr>
                <a:defRPr/>
              </a:pPr>
              <a:t>103</a:t>
            </a:fld>
            <a:endParaRPr lang="en-US" altLang="ja-JP"/>
          </a:p>
        </p:txBody>
      </p:sp>
    </p:spTree>
    <p:extLst>
      <p:ext uri="{BB962C8B-B14F-4D97-AF65-F5344CB8AC3E}">
        <p14:creationId xmlns:p14="http://schemas.microsoft.com/office/powerpoint/2010/main" val="59815430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直線矢印コネクタ 29"/>
          <p:cNvCxnSpPr/>
          <p:nvPr/>
        </p:nvCxnSpPr>
        <p:spPr>
          <a:xfrm flipV="1">
            <a:off x="782515" y="2262411"/>
            <a:ext cx="996462" cy="97215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47" name="タイトル 1"/>
          <p:cNvSpPr>
            <a:spLocks noGrp="1"/>
          </p:cNvSpPr>
          <p:nvPr>
            <p:ph type="title"/>
          </p:nvPr>
        </p:nvSpPr>
        <p:spPr>
          <a:xfrm>
            <a:off x="468924" y="458201"/>
            <a:ext cx="8229600" cy="571857"/>
          </a:xfrm>
        </p:spPr>
        <p:txBody>
          <a:bodyPr/>
          <a:lstStyle/>
          <a:p>
            <a:pPr eaLnBrk="1" hangingPunct="1"/>
            <a:r>
              <a:rPr lang="ja-JP" altLang="en-US" sz="2522"/>
              <a:t>（相談支援専門員が作成する）サービス等利用計画</a:t>
            </a:r>
          </a:p>
        </p:txBody>
      </p:sp>
      <p:cxnSp>
        <p:nvCxnSpPr>
          <p:cNvPr id="29" name="直線矢印コネクタ 28"/>
          <p:cNvCxnSpPr/>
          <p:nvPr/>
        </p:nvCxnSpPr>
        <p:spPr>
          <a:xfrm flipV="1">
            <a:off x="800219" y="4272489"/>
            <a:ext cx="1245577" cy="123092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49" name="テキスト ボックス 29"/>
          <p:cNvSpPr txBox="1">
            <a:spLocks noChangeArrowheads="1"/>
          </p:cNvSpPr>
          <p:nvPr/>
        </p:nvSpPr>
        <p:spPr bwMode="auto">
          <a:xfrm rot="-2705332">
            <a:off x="830069" y="3991105"/>
            <a:ext cx="1342435" cy="5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defTabSz="823509" eaLnBrk="1" hangingPunct="1"/>
            <a:r>
              <a:rPr lang="ja-JP" altLang="en-US" sz="1441">
                <a:solidFill>
                  <a:prstClr val="black"/>
                </a:solidFill>
                <a:latin typeface="HG丸ｺﾞｼｯｸM-PRO" pitchFamily="50" charset="-128"/>
                <a:ea typeface="HG丸ｺﾞｼｯｸM-PRO" pitchFamily="50" charset="-128"/>
              </a:rPr>
              <a:t>アセスメントの深さ</a:t>
            </a:r>
          </a:p>
        </p:txBody>
      </p:sp>
      <p:sp>
        <p:nvSpPr>
          <p:cNvPr id="40" name="直方体 39"/>
          <p:cNvSpPr/>
          <p:nvPr/>
        </p:nvSpPr>
        <p:spPr bwMode="auto">
          <a:xfrm>
            <a:off x="1056543" y="4595808"/>
            <a:ext cx="1063869" cy="907824"/>
          </a:xfrm>
          <a:prstGeom prst="cube">
            <a:avLst>
              <a:gd name="adj" fmla="val 59910"/>
            </a:avLst>
          </a:prstGeom>
          <a:solidFill>
            <a:schemeClr val="accent1">
              <a:lumMod val="40000"/>
              <a:lumOff val="60000"/>
              <a:alpha val="9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55" name="直方体 54"/>
          <p:cNvSpPr/>
          <p:nvPr/>
        </p:nvSpPr>
        <p:spPr bwMode="auto">
          <a:xfrm>
            <a:off x="1513761" y="4466921"/>
            <a:ext cx="1384788" cy="1036492"/>
          </a:xfrm>
          <a:prstGeom prst="cube">
            <a:avLst>
              <a:gd name="adj" fmla="val 65313"/>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56" name="直方体 55"/>
          <p:cNvSpPr/>
          <p:nvPr/>
        </p:nvSpPr>
        <p:spPr bwMode="auto">
          <a:xfrm>
            <a:off x="2179033" y="4466921"/>
            <a:ext cx="1386254" cy="1036492"/>
          </a:xfrm>
          <a:prstGeom prst="cube">
            <a:avLst>
              <a:gd name="adj" fmla="val 65313"/>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57" name="直方体 56"/>
          <p:cNvSpPr/>
          <p:nvPr/>
        </p:nvSpPr>
        <p:spPr bwMode="auto">
          <a:xfrm>
            <a:off x="2864866" y="3879338"/>
            <a:ext cx="1941634" cy="1624075"/>
          </a:xfrm>
          <a:prstGeom prst="cube">
            <a:avLst>
              <a:gd name="adj" fmla="val 77846"/>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2" name="直方体 61"/>
          <p:cNvSpPr/>
          <p:nvPr/>
        </p:nvSpPr>
        <p:spPr bwMode="auto">
          <a:xfrm>
            <a:off x="3511065" y="4272489"/>
            <a:ext cx="1600200" cy="1230924"/>
          </a:xfrm>
          <a:prstGeom prst="cube">
            <a:avLst>
              <a:gd name="adj" fmla="val 70090"/>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9226" name="テキスト ボックス 52"/>
          <p:cNvSpPr txBox="1">
            <a:spLocks noChangeArrowheads="1"/>
          </p:cNvSpPr>
          <p:nvPr/>
        </p:nvSpPr>
        <p:spPr bwMode="auto">
          <a:xfrm>
            <a:off x="118605" y="1030230"/>
            <a:ext cx="8906836" cy="923714"/>
          </a:xfrm>
          <a:prstGeom prst="rect">
            <a:avLst/>
          </a:prstGeom>
          <a:solidFill>
            <a:schemeClr val="accent5">
              <a:lumMod val="60000"/>
              <a:lumOff val="40000"/>
            </a:schemeClr>
          </a:solidFill>
          <a:ln w="9525">
            <a:noFill/>
            <a:miter lim="800000"/>
            <a:headEnd/>
            <a:tailEnd/>
          </a:ln>
          <a:scene3d>
            <a:camera prst="orthographicFront"/>
            <a:lightRig rig="threePt" dir="t"/>
          </a:scene3d>
          <a:sp3d>
            <a:bevelT/>
          </a:sp3d>
        </p:spPr>
        <p:txBody>
          <a:bodyPr>
            <a:spAutoFit/>
          </a:bodyPr>
          <a:lstStyle/>
          <a:p>
            <a:pPr defTabSz="823509">
              <a:defRPr/>
            </a:pPr>
            <a:r>
              <a:rPr lang="en-US" altLang="ja-JP" sz="1621" dirty="0">
                <a:solidFill>
                  <a:prstClr val="black"/>
                </a:solidFill>
                <a:latin typeface="HG丸ｺﾞｼｯｸM-PRO" pitchFamily="50" charset="-128"/>
                <a:ea typeface="HG丸ｺﾞｼｯｸM-PRO" pitchFamily="50" charset="-128"/>
              </a:rPr>
              <a:t>【</a:t>
            </a:r>
            <a:r>
              <a:rPr lang="ja-JP" altLang="en-US" sz="1621" dirty="0">
                <a:solidFill>
                  <a:prstClr val="black"/>
                </a:solidFill>
                <a:latin typeface="HG丸ｺﾞｼｯｸM-PRO" pitchFamily="50" charset="-128"/>
                <a:ea typeface="HG丸ｺﾞｼｯｸM-PRO" pitchFamily="50" charset="-128"/>
              </a:rPr>
              <a:t>サービス等利用計画</a:t>
            </a:r>
            <a:r>
              <a:rPr lang="en-US" altLang="ja-JP" sz="1621" dirty="0">
                <a:solidFill>
                  <a:prstClr val="black"/>
                </a:solidFill>
                <a:latin typeface="HG丸ｺﾞｼｯｸM-PRO" pitchFamily="50" charset="-128"/>
                <a:ea typeface="HG丸ｺﾞｼｯｸM-PRO" pitchFamily="50" charset="-128"/>
              </a:rPr>
              <a:t>】</a:t>
            </a:r>
          </a:p>
          <a:p>
            <a:pPr algn="ctr" defTabSz="823509">
              <a:defRPr/>
            </a:pPr>
            <a:r>
              <a:rPr lang="ja-JP" altLang="en-US" sz="1621" dirty="0">
                <a:solidFill>
                  <a:prstClr val="black"/>
                </a:solidFill>
                <a:latin typeface="HG丸ｺﾞｼｯｸM-PRO" pitchFamily="50" charset="-128"/>
                <a:ea typeface="HG丸ｺﾞｼｯｸM-PRO" pitchFamily="50" charset="-128"/>
              </a:rPr>
              <a:t>生活全般をアセスメントし、本人の願いを中心に、生活や支援の全体像を示したもの</a:t>
            </a:r>
            <a:endParaRPr lang="en-US" altLang="ja-JP" sz="1621" dirty="0">
              <a:solidFill>
                <a:prstClr val="black"/>
              </a:solidFill>
              <a:latin typeface="HG丸ｺﾞｼｯｸM-PRO" pitchFamily="50" charset="-128"/>
              <a:ea typeface="HG丸ｺﾞｼｯｸM-PRO" pitchFamily="50" charset="-128"/>
            </a:endParaRPr>
          </a:p>
          <a:p>
            <a:pPr algn="ctr" defTabSz="823509">
              <a:defRPr/>
            </a:pPr>
            <a:r>
              <a:rPr lang="ja-JP" altLang="en-US" sz="1801" dirty="0">
                <a:solidFill>
                  <a:prstClr val="black"/>
                </a:solidFill>
                <a:latin typeface="HG丸ｺﾞｼｯｸM-PRO" pitchFamily="50" charset="-128"/>
                <a:ea typeface="HG丸ｺﾞｼｯｸM-PRO" pitchFamily="50" charset="-128"/>
              </a:rPr>
              <a:t>　</a:t>
            </a:r>
            <a:r>
              <a:rPr lang="ja-JP" altLang="en-US" sz="2161" dirty="0">
                <a:solidFill>
                  <a:prstClr val="black"/>
                </a:solidFill>
                <a:latin typeface="HG丸ｺﾞｼｯｸM-PRO" pitchFamily="50" charset="-128"/>
                <a:ea typeface="HG丸ｺﾞｼｯｸM-PRO" pitchFamily="50" charset="-128"/>
              </a:rPr>
              <a:t>（相談支援専門員による</a:t>
            </a:r>
            <a:r>
              <a:rPr lang="ja-JP" altLang="en-US" sz="2161" u="sng" dirty="0">
                <a:solidFill>
                  <a:srgbClr val="FF0000"/>
                </a:solidFill>
                <a:latin typeface="HG丸ｺﾞｼｯｸM-PRO" pitchFamily="50" charset="-128"/>
                <a:ea typeface="HG丸ｺﾞｼｯｸM-PRO" pitchFamily="50" charset="-128"/>
              </a:rPr>
              <a:t>サービスを繋ぐ支援</a:t>
            </a:r>
            <a:r>
              <a:rPr lang="ja-JP" altLang="en-US" sz="2161" dirty="0">
                <a:solidFill>
                  <a:prstClr val="black"/>
                </a:solidFill>
                <a:latin typeface="HG丸ｺﾞｼｯｸM-PRO" pitchFamily="50" charset="-128"/>
                <a:ea typeface="HG丸ｺﾞｼｯｸM-PRO" pitchFamily="50" charset="-128"/>
              </a:rPr>
              <a:t>）</a:t>
            </a:r>
            <a:endParaRPr lang="en-US" altLang="ja-JP" sz="1801" dirty="0">
              <a:solidFill>
                <a:prstClr val="black"/>
              </a:solidFill>
              <a:latin typeface="HG丸ｺﾞｼｯｸM-PRO" pitchFamily="50" charset="-128"/>
              <a:ea typeface="HG丸ｺﾞｼｯｸM-PRO" pitchFamily="50" charset="-128"/>
            </a:endParaRPr>
          </a:p>
        </p:txBody>
      </p:sp>
      <p:sp>
        <p:nvSpPr>
          <p:cNvPr id="59" name="直方体 58"/>
          <p:cNvSpPr/>
          <p:nvPr/>
        </p:nvSpPr>
        <p:spPr bwMode="auto">
          <a:xfrm>
            <a:off x="4180837" y="4661353"/>
            <a:ext cx="1147395" cy="842060"/>
          </a:xfrm>
          <a:prstGeom prst="cube">
            <a:avLst>
              <a:gd name="adj" fmla="val 57166"/>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3" name="直方体 62"/>
          <p:cNvSpPr/>
          <p:nvPr/>
        </p:nvSpPr>
        <p:spPr bwMode="auto">
          <a:xfrm>
            <a:off x="4771411" y="4142392"/>
            <a:ext cx="1650023" cy="1361021"/>
          </a:xfrm>
          <a:prstGeom prst="cube">
            <a:avLst>
              <a:gd name="adj" fmla="val 73956"/>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4" name="直方体 63"/>
          <p:cNvSpPr/>
          <p:nvPr/>
        </p:nvSpPr>
        <p:spPr bwMode="auto">
          <a:xfrm>
            <a:off x="5369169" y="4336824"/>
            <a:ext cx="1465385" cy="1166589"/>
          </a:xfrm>
          <a:prstGeom prst="cube">
            <a:avLst>
              <a:gd name="adj" fmla="val 69515"/>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0" name="直方体 59"/>
          <p:cNvSpPr/>
          <p:nvPr/>
        </p:nvSpPr>
        <p:spPr bwMode="auto">
          <a:xfrm>
            <a:off x="5968529" y="4466921"/>
            <a:ext cx="1384788" cy="1036492"/>
          </a:xfrm>
          <a:prstGeom prst="cube">
            <a:avLst>
              <a:gd name="adj" fmla="val 65313"/>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1" name="直方体 60"/>
          <p:cNvSpPr/>
          <p:nvPr/>
        </p:nvSpPr>
        <p:spPr bwMode="auto">
          <a:xfrm>
            <a:off x="6632369" y="4661353"/>
            <a:ext cx="1229458" cy="842060"/>
          </a:xfrm>
          <a:prstGeom prst="cube">
            <a:avLst>
              <a:gd name="adj" fmla="val 57166"/>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5" name="直方体 64"/>
          <p:cNvSpPr/>
          <p:nvPr/>
        </p:nvSpPr>
        <p:spPr bwMode="auto">
          <a:xfrm>
            <a:off x="7363558" y="4466921"/>
            <a:ext cx="1387719" cy="1036492"/>
          </a:xfrm>
          <a:prstGeom prst="cube">
            <a:avLst>
              <a:gd name="adj" fmla="val 65313"/>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2067" name="テキスト ボックス 38"/>
          <p:cNvSpPr txBox="1">
            <a:spLocks noChangeArrowheads="1"/>
          </p:cNvSpPr>
          <p:nvPr/>
        </p:nvSpPr>
        <p:spPr bwMode="auto">
          <a:xfrm>
            <a:off x="2444303" y="4587011"/>
            <a:ext cx="5184530" cy="535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defTabSz="823509" eaLnBrk="1" hangingPunct="1"/>
            <a:r>
              <a:rPr lang="ja-JP" altLang="en-US" sz="2882" b="1" i="1">
                <a:solidFill>
                  <a:srgbClr val="000099"/>
                </a:solidFill>
                <a:latin typeface="HG丸ｺﾞｼｯｸM-PRO" pitchFamily="50" charset="-128"/>
                <a:ea typeface="HG丸ｺﾞｼｯｸM-PRO" pitchFamily="50" charset="-128"/>
              </a:rPr>
              <a:t>生活全般のアセスメント</a:t>
            </a:r>
          </a:p>
        </p:txBody>
      </p:sp>
      <p:cxnSp>
        <p:nvCxnSpPr>
          <p:cNvPr id="33" name="直線コネクタ 32"/>
          <p:cNvCxnSpPr/>
          <p:nvPr/>
        </p:nvCxnSpPr>
        <p:spPr>
          <a:xfrm>
            <a:off x="782634" y="5503413"/>
            <a:ext cx="777679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782515" y="2066550"/>
            <a:ext cx="0" cy="3436863"/>
          </a:xfrm>
          <a:prstGeom prst="line">
            <a:avLst/>
          </a:prstGeom>
          <a:ln w="28575">
            <a:solidFill>
              <a:schemeClr val="tx1"/>
            </a:solidFill>
            <a:headEnd type="stealth" w="lg" len="lg"/>
          </a:ln>
        </p:spPr>
        <p:style>
          <a:lnRef idx="1">
            <a:schemeClr val="accent1"/>
          </a:lnRef>
          <a:fillRef idx="0">
            <a:schemeClr val="accent1"/>
          </a:fillRef>
          <a:effectRef idx="0">
            <a:schemeClr val="accent1"/>
          </a:effectRef>
          <a:fontRef idx="minor">
            <a:schemeClr val="tx1"/>
          </a:fontRef>
        </p:style>
      </p:cxnSp>
      <p:sp>
        <p:nvSpPr>
          <p:cNvPr id="2070" name="テキスト ボックス 36"/>
          <p:cNvSpPr txBox="1">
            <a:spLocks noChangeArrowheads="1"/>
          </p:cNvSpPr>
          <p:nvPr/>
        </p:nvSpPr>
        <p:spPr bwMode="auto">
          <a:xfrm>
            <a:off x="850009" y="5114634"/>
            <a:ext cx="7703527"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defTabSz="823509" eaLnBrk="1" hangingPunct="1"/>
            <a:r>
              <a:rPr lang="ja-JP" altLang="en-US" sz="1621">
                <a:solidFill>
                  <a:prstClr val="black"/>
                </a:solidFill>
                <a:latin typeface="HG丸ｺﾞｼｯｸM-PRO" pitchFamily="50" charset="-128"/>
                <a:ea typeface="HG丸ｺﾞｼｯｸM-PRO" pitchFamily="50" charset="-128"/>
              </a:rPr>
              <a:t>  </a:t>
            </a:r>
            <a:r>
              <a:rPr lang="ja-JP" altLang="en-US" sz="991" b="1">
                <a:solidFill>
                  <a:prstClr val="black"/>
                </a:solidFill>
                <a:latin typeface="HG丸ｺﾞｼｯｸM-PRO" pitchFamily="50" charset="-128"/>
                <a:ea typeface="HG丸ｺﾞｼｯｸM-PRO" pitchFamily="50" charset="-128"/>
              </a:rPr>
              <a:t>住まい   日常生活   日中活動      健康　   　金銭面       趣味    相談相手  対人関係      安全      家族希望　  地域状況       </a:t>
            </a:r>
          </a:p>
        </p:txBody>
      </p:sp>
      <p:sp>
        <p:nvSpPr>
          <p:cNvPr id="50" name="上矢印 49"/>
          <p:cNvSpPr/>
          <p:nvPr/>
        </p:nvSpPr>
        <p:spPr>
          <a:xfrm>
            <a:off x="4028548" y="3558696"/>
            <a:ext cx="1008112" cy="907868"/>
          </a:xfrm>
          <a:prstGeom prst="upArrow">
            <a:avLst/>
          </a:prstGeom>
          <a:ln>
            <a:solidFill>
              <a:schemeClr val="tx2">
                <a:lumMod val="60000"/>
                <a:lumOff val="40000"/>
              </a:schemeClr>
            </a:solid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grpSp>
        <p:nvGrpSpPr>
          <p:cNvPr id="2" name="グループ化 30"/>
          <p:cNvGrpSpPr>
            <a:grpSpLocks/>
          </p:cNvGrpSpPr>
          <p:nvPr/>
        </p:nvGrpSpPr>
        <p:grpSpPr bwMode="auto">
          <a:xfrm>
            <a:off x="915662" y="2651495"/>
            <a:ext cx="7782017" cy="1054732"/>
            <a:chOff x="560512" y="2420888"/>
            <a:chExt cx="8502650" cy="1171772"/>
          </a:xfrm>
          <a:solidFill>
            <a:schemeClr val="tx2">
              <a:lumMod val="60000"/>
              <a:lumOff val="40000"/>
              <a:alpha val="87000"/>
            </a:schemeClr>
          </a:solidFill>
        </p:grpSpPr>
        <p:grpSp>
          <p:nvGrpSpPr>
            <p:cNvPr id="3" name="グループ化 50"/>
            <p:cNvGrpSpPr>
              <a:grpSpLocks/>
            </p:cNvGrpSpPr>
            <p:nvPr/>
          </p:nvGrpSpPr>
          <p:grpSpPr bwMode="auto">
            <a:xfrm>
              <a:off x="560512" y="2420888"/>
              <a:ext cx="8502650" cy="1171772"/>
              <a:chOff x="899592" y="906786"/>
              <a:chExt cx="7848872" cy="1172987"/>
            </a:xfrm>
            <a:grpFill/>
          </p:grpSpPr>
          <p:sp>
            <p:nvSpPr>
              <p:cNvPr id="43" name="直方体 42"/>
              <p:cNvSpPr/>
              <p:nvPr/>
            </p:nvSpPr>
            <p:spPr>
              <a:xfrm>
                <a:off x="899592" y="906786"/>
                <a:ext cx="7848872" cy="1152702"/>
              </a:xfrm>
              <a:prstGeom prst="cube">
                <a:avLst>
                  <a:gd name="adj" fmla="val 65313"/>
                </a:avLst>
              </a:prstGeom>
              <a:grp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9246" name="テキスト ボックス 37"/>
              <p:cNvSpPr txBox="1">
                <a:spLocks noChangeArrowheads="1"/>
              </p:cNvSpPr>
              <p:nvPr/>
            </p:nvSpPr>
            <p:spPr bwMode="auto">
              <a:xfrm>
                <a:off x="3292556" y="1699695"/>
                <a:ext cx="2448272" cy="380078"/>
              </a:xfrm>
              <a:prstGeom prst="rect">
                <a:avLst/>
              </a:prstGeom>
              <a:noFill/>
              <a:ln w="9525">
                <a:noFill/>
                <a:miter lim="800000"/>
                <a:headEnd/>
                <a:tailEnd/>
              </a:ln>
            </p:spPr>
            <p:txBody>
              <a:bodyPr>
                <a:spAutoFit/>
              </a:bodyPr>
              <a:lstStyle/>
              <a:p>
                <a:pPr defTabSz="823509">
                  <a:defRPr/>
                </a:pPr>
                <a:r>
                  <a:rPr lang="ja-JP" altLang="en-US" sz="1621" b="1" dirty="0">
                    <a:solidFill>
                      <a:srgbClr val="000099"/>
                    </a:solidFill>
                    <a:latin typeface="HG丸ｺﾞｼｯｸM-PRO" pitchFamily="50" charset="-128"/>
                    <a:ea typeface="HG丸ｺﾞｼｯｸM-PRO" pitchFamily="50" charset="-128"/>
                  </a:rPr>
                  <a:t>サービス等利用計画</a:t>
                </a:r>
              </a:p>
            </p:txBody>
          </p:sp>
        </p:grpSp>
        <p:sp>
          <p:nvSpPr>
            <p:cNvPr id="9244" name="テキスト ボックス 37"/>
            <p:cNvSpPr txBox="1">
              <a:spLocks noChangeArrowheads="1"/>
            </p:cNvSpPr>
            <p:nvPr/>
          </p:nvSpPr>
          <p:spPr bwMode="auto">
            <a:xfrm>
              <a:off x="2936776" y="2564904"/>
              <a:ext cx="3156259" cy="472005"/>
            </a:xfrm>
            <a:prstGeom prst="rect">
              <a:avLst/>
            </a:prstGeom>
            <a:noFill/>
            <a:ln w="9525">
              <a:noFill/>
              <a:miter lim="800000"/>
              <a:headEnd/>
              <a:tailEnd/>
            </a:ln>
          </p:spPr>
          <p:txBody>
            <a:bodyPr>
              <a:spAutoFit/>
            </a:bodyPr>
            <a:lstStyle/>
            <a:p>
              <a:pPr defTabSz="823509">
                <a:defRPr/>
              </a:pPr>
              <a:r>
                <a:rPr lang="ja-JP" altLang="en-US" sz="2161" b="1" i="1">
                  <a:solidFill>
                    <a:srgbClr val="000099"/>
                  </a:solidFill>
                  <a:latin typeface="HG丸ｺﾞｼｯｸM-PRO" pitchFamily="50" charset="-128"/>
                  <a:ea typeface="HG丸ｺﾞｼｯｸM-PRO" pitchFamily="50" charset="-128"/>
                </a:rPr>
                <a:t>サービス等利用計画</a:t>
              </a:r>
            </a:p>
          </p:txBody>
        </p:sp>
      </p:grpSp>
      <p:sp>
        <p:nvSpPr>
          <p:cNvPr id="34" name="左右矢印 33"/>
          <p:cNvSpPr/>
          <p:nvPr/>
        </p:nvSpPr>
        <p:spPr>
          <a:xfrm>
            <a:off x="849069" y="5633510"/>
            <a:ext cx="7178919" cy="583295"/>
          </a:xfrm>
          <a:prstGeom prst="leftRightArrow">
            <a:avLst>
              <a:gd name="adj1" fmla="val 69929"/>
              <a:gd name="adj2" fmla="val 50000"/>
            </a:avLst>
          </a:prstGeom>
          <a:solidFill>
            <a:srgbClr val="66FF66"/>
          </a:solidFill>
          <a:ln>
            <a:noFill/>
          </a:ln>
          <a:scene3d>
            <a:camera prst="orthographicFront"/>
            <a:lightRig rig="soft" dir="t"/>
          </a:scene3d>
          <a:sp3d prstMaterial="metal">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a:defRPr/>
            </a:pPr>
            <a:r>
              <a:rPr lang="ja-JP" altLang="en-US" sz="2161" b="1" dirty="0">
                <a:solidFill>
                  <a:prstClr val="black"/>
                </a:solidFill>
                <a:latin typeface="Calibri"/>
                <a:ea typeface="ＭＳ Ｐゴシック" panose="020B0600070205080204" pitchFamily="50" charset="-128"/>
              </a:rPr>
              <a:t>生活の幅</a:t>
            </a:r>
          </a:p>
        </p:txBody>
      </p:sp>
      <p:sp>
        <p:nvSpPr>
          <p:cNvPr id="4" name="正方形/長方形 3"/>
          <p:cNvSpPr/>
          <p:nvPr/>
        </p:nvSpPr>
        <p:spPr>
          <a:xfrm>
            <a:off x="7553047" y="6184424"/>
            <a:ext cx="1572866" cy="341760"/>
          </a:xfrm>
          <a:prstGeom prst="rect">
            <a:avLst/>
          </a:prstGeom>
        </p:spPr>
        <p:txBody>
          <a:bodyPr wrap="none">
            <a:spAutoFit/>
          </a:bodyPr>
          <a:lstStyle/>
          <a:p>
            <a:pPr defTabSz="823509" fontAlgn="auto">
              <a:spcBef>
                <a:spcPts val="0"/>
              </a:spcBef>
              <a:spcAft>
                <a:spcPts val="0"/>
              </a:spcAft>
            </a:pPr>
            <a:r>
              <a:rPr lang="ja-JP" altLang="en-US" sz="1621" dirty="0">
                <a:solidFill>
                  <a:prstClr val="black"/>
                </a:solidFill>
                <a:latin typeface="Calibri"/>
                <a:ea typeface="ＭＳ Ｐゴシック"/>
              </a:rPr>
              <a:t>出典　岡部正文</a:t>
            </a:r>
          </a:p>
        </p:txBody>
      </p:sp>
      <p:sp>
        <p:nvSpPr>
          <p:cNvPr id="5" name="スライド番号プレースホルダー 4"/>
          <p:cNvSpPr>
            <a:spLocks noGrp="1"/>
          </p:cNvSpPr>
          <p:nvPr>
            <p:ph type="sldNum" sz="quarter" idx="12"/>
          </p:nvPr>
        </p:nvSpPr>
        <p:spPr/>
        <p:txBody>
          <a:bodyPr/>
          <a:lstStyle/>
          <a:p>
            <a:pPr>
              <a:defRPr/>
            </a:pPr>
            <a:fld id="{EC77649B-71C0-43CC-8D5B-AB7D68C6A76D}" type="slidenum">
              <a:rPr lang="ja-JP" altLang="en-US" smtClean="0">
                <a:solidFill>
                  <a:prstClr val="black">
                    <a:tint val="75000"/>
                  </a:prstClr>
                </a:solidFill>
              </a:rPr>
              <a:pPr>
                <a:defRPr/>
              </a:pPr>
              <a:t>104</a:t>
            </a:fld>
            <a:endParaRPr lang="ja-JP" altLang="en-US">
              <a:solidFill>
                <a:prstClr val="black">
                  <a:tint val="75000"/>
                </a:prstClr>
              </a:solidFill>
            </a:endParaRPr>
          </a:p>
        </p:txBody>
      </p:sp>
    </p:spTree>
    <p:extLst>
      <p:ext uri="{BB962C8B-B14F-4D97-AF65-F5344CB8AC3E}">
        <p14:creationId xmlns:p14="http://schemas.microsoft.com/office/powerpoint/2010/main" val="2608740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wipe(down)">
                                      <p:cBhvr>
                                        <p:cTn id="10" dur="500"/>
                                        <p:tgtEl>
                                          <p:spTgt spid="5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wipe(down)">
                                      <p:cBhvr>
                                        <p:cTn id="13" dur="500"/>
                                        <p:tgtEl>
                                          <p:spTgt spid="5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wipe(down)">
                                      <p:cBhvr>
                                        <p:cTn id="16" dur="500"/>
                                        <p:tgtEl>
                                          <p:spTgt spid="5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500"/>
                                        <p:tgtEl>
                                          <p:spTgt spid="62"/>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wipe(down)">
                                      <p:cBhvr>
                                        <p:cTn id="22" dur="500"/>
                                        <p:tgtEl>
                                          <p:spTgt spid="5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wipe(down)">
                                      <p:cBhvr>
                                        <p:cTn id="25" dur="500"/>
                                        <p:tgtEl>
                                          <p:spTgt spid="6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wipe(down)">
                                      <p:cBhvr>
                                        <p:cTn id="28" dur="500"/>
                                        <p:tgtEl>
                                          <p:spTgt spid="6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Effect transition="in" filter="wipe(down)">
                                      <p:cBhvr>
                                        <p:cTn id="31" dur="500"/>
                                        <p:tgtEl>
                                          <p:spTgt spid="60"/>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wipe(down)">
                                      <p:cBhvr>
                                        <p:cTn id="34" dur="500"/>
                                        <p:tgtEl>
                                          <p:spTgt spid="61"/>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wipe(down)">
                                      <p:cBhvr>
                                        <p:cTn id="37" dur="500"/>
                                        <p:tgtEl>
                                          <p:spTgt spid="6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2070"/>
                                        </p:tgtEl>
                                        <p:attrNameLst>
                                          <p:attrName>style.visibility</p:attrName>
                                        </p:attrNameLst>
                                      </p:cBhvr>
                                      <p:to>
                                        <p:strVal val="visible"/>
                                      </p:to>
                                    </p:set>
                                    <p:animEffect transition="in" filter="wipe(down)">
                                      <p:cBhvr>
                                        <p:cTn id="40" dur="500"/>
                                        <p:tgtEl>
                                          <p:spTgt spid="207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2067"/>
                                        </p:tgtEl>
                                        <p:attrNameLst>
                                          <p:attrName>style.visibility</p:attrName>
                                        </p:attrNameLst>
                                      </p:cBhvr>
                                      <p:to>
                                        <p:strVal val="visible"/>
                                      </p:to>
                                    </p:set>
                                    <p:animEffect transition="in" filter="wipe(down)">
                                      <p:cBhvr>
                                        <p:cTn id="45" dur="500"/>
                                        <p:tgtEl>
                                          <p:spTgt spid="2067"/>
                                        </p:tgtEl>
                                      </p:cBhvr>
                                    </p:animEffect>
                                  </p:childTnLst>
                                </p:cTn>
                              </p:par>
                              <p:par>
                                <p:cTn id="46" presetID="16" presetClass="entr" presetSubtype="37" fill="hold" nodeType="with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barn(outVertical)">
                                      <p:cBhvr>
                                        <p:cTn id="48" dur="500"/>
                                        <p:tgtEl>
                                          <p:spTgt spid="3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42" presetClass="entr" presetSubtype="0" fill="hold" nodeType="clickEffect">
                                  <p:stCondLst>
                                    <p:cond delay="0"/>
                                  </p:stCondLst>
                                  <p:childTnLst>
                                    <p:set>
                                      <p:cBhvr>
                                        <p:cTn id="52" dur="1" fill="hold">
                                          <p:stCondLst>
                                            <p:cond delay="0"/>
                                          </p:stCondLst>
                                        </p:cTn>
                                        <p:tgtEl>
                                          <p:spTgt spid="50"/>
                                        </p:tgtEl>
                                        <p:attrNameLst>
                                          <p:attrName>style.visibility</p:attrName>
                                        </p:attrNameLst>
                                      </p:cBhvr>
                                      <p:to>
                                        <p:strVal val="visible"/>
                                      </p:to>
                                    </p:set>
                                    <p:animEffect transition="in" filter="fade">
                                      <p:cBhvr>
                                        <p:cTn id="53" dur="1000"/>
                                        <p:tgtEl>
                                          <p:spTgt spid="50"/>
                                        </p:tgtEl>
                                      </p:cBhvr>
                                    </p:animEffect>
                                    <p:anim calcmode="lin" valueType="num">
                                      <p:cBhvr>
                                        <p:cTn id="54" dur="1000" fill="hold"/>
                                        <p:tgtEl>
                                          <p:spTgt spid="50"/>
                                        </p:tgtEl>
                                        <p:attrNameLst>
                                          <p:attrName>ppt_x</p:attrName>
                                        </p:attrNameLst>
                                      </p:cBhvr>
                                      <p:tavLst>
                                        <p:tav tm="0">
                                          <p:val>
                                            <p:strVal val="#ppt_x"/>
                                          </p:val>
                                        </p:tav>
                                        <p:tav tm="100000">
                                          <p:val>
                                            <p:strVal val="#ppt_x"/>
                                          </p:val>
                                        </p:tav>
                                      </p:tavLst>
                                    </p:anim>
                                    <p:anim calcmode="lin" valueType="num">
                                      <p:cBhvr>
                                        <p:cTn id="5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10" presetClass="exit" presetSubtype="0" fill="hold" nodeType="clickEffect">
                                  <p:stCondLst>
                                    <p:cond delay="0"/>
                                  </p:stCondLst>
                                  <p:childTnLst>
                                    <p:animEffect transition="out" filter="fade">
                                      <p:cBhvr>
                                        <p:cTn id="59" dur="500"/>
                                        <p:tgtEl>
                                          <p:spTgt spid="50"/>
                                        </p:tgtEl>
                                      </p:cBhvr>
                                    </p:animEffect>
                                    <p:set>
                                      <p:cBhvr>
                                        <p:cTn id="60" dur="1" fill="hold">
                                          <p:stCondLst>
                                            <p:cond delay="499"/>
                                          </p:stCondLst>
                                        </p:cTn>
                                        <p:tgtEl>
                                          <p:spTgt spid="50"/>
                                        </p:tgtEl>
                                        <p:attrNameLst>
                                          <p:attrName>style.visibility</p:attrName>
                                        </p:attrNameLst>
                                      </p:cBhvr>
                                      <p:to>
                                        <p:strVal val="hidden"/>
                                      </p:to>
                                    </p:set>
                                  </p:childTnLst>
                                </p:cTn>
                              </p:par>
                              <p:par>
                                <p:cTn id="61" presetID="5" presetClass="entr" presetSubtype="10" fill="hold" nodeType="withEffect">
                                  <p:stCondLst>
                                    <p:cond delay="0"/>
                                  </p:stCondLst>
                                  <p:childTnLst>
                                    <p:set>
                                      <p:cBhvr>
                                        <p:cTn id="62" dur="1" fill="hold">
                                          <p:stCondLst>
                                            <p:cond delay="0"/>
                                          </p:stCondLst>
                                        </p:cTn>
                                        <p:tgtEl>
                                          <p:spTgt spid="2"/>
                                        </p:tgtEl>
                                        <p:attrNameLst>
                                          <p:attrName>style.visibility</p:attrName>
                                        </p:attrNameLst>
                                      </p:cBhvr>
                                      <p:to>
                                        <p:strVal val="visible"/>
                                      </p:to>
                                    </p:set>
                                    <p:animEffect transition="in" filter="checkerboard(across)">
                                      <p:cBhvr>
                                        <p:cTn id="63" dur="500"/>
                                        <p:tgtEl>
                                          <p:spTgt spid="2"/>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3" presetClass="entr" presetSubtype="10" fill="hold" nodeType="clickEffect">
                                  <p:stCondLst>
                                    <p:cond delay="0"/>
                                  </p:stCondLst>
                                  <p:childTnLst>
                                    <p:set>
                                      <p:cBhvr>
                                        <p:cTn id="67" dur="1" fill="hold">
                                          <p:stCondLst>
                                            <p:cond delay="0"/>
                                          </p:stCondLst>
                                        </p:cTn>
                                        <p:tgtEl>
                                          <p:spTgt spid="9226"/>
                                        </p:tgtEl>
                                        <p:attrNameLst>
                                          <p:attrName>style.visibility</p:attrName>
                                        </p:attrNameLst>
                                      </p:cBhvr>
                                      <p:to>
                                        <p:strVal val="visible"/>
                                      </p:to>
                                    </p:set>
                                    <p:animEffect transition="in" filter="blinds(horizontal)">
                                      <p:cBhvr>
                                        <p:cTn id="68" dur="500"/>
                                        <p:tgtEl>
                                          <p:spTgt spid="9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5" grpId="0" animBg="1"/>
      <p:bldP spid="56" grpId="0" animBg="1"/>
      <p:bldP spid="57" grpId="0" animBg="1"/>
      <p:bldP spid="62" grpId="0" animBg="1"/>
      <p:bldP spid="59" grpId="0" animBg="1"/>
      <p:bldP spid="63" grpId="0" animBg="1"/>
      <p:bldP spid="64" grpId="0" animBg="1"/>
      <p:bldP spid="60" grpId="0" animBg="1"/>
      <p:bldP spid="61" grpId="0" animBg="1"/>
      <p:bldP spid="65" grpId="0" animBg="1"/>
      <p:bldP spid="2067" grpId="0"/>
      <p:bldP spid="207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直線矢印コネクタ 28"/>
          <p:cNvCxnSpPr/>
          <p:nvPr/>
        </p:nvCxnSpPr>
        <p:spPr>
          <a:xfrm flipV="1">
            <a:off x="668216" y="4185282"/>
            <a:ext cx="1710104" cy="170842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171" name="テキスト ボックス 29"/>
          <p:cNvSpPr txBox="1">
            <a:spLocks noChangeArrowheads="1"/>
          </p:cNvSpPr>
          <p:nvPr/>
        </p:nvSpPr>
        <p:spPr bwMode="auto">
          <a:xfrm rot="-2705332">
            <a:off x="698185" y="3862437"/>
            <a:ext cx="1342435" cy="5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defTabSz="823509" eaLnBrk="1" hangingPunct="1"/>
            <a:r>
              <a:rPr lang="ja-JP" altLang="en-US" sz="1441">
                <a:solidFill>
                  <a:prstClr val="black"/>
                </a:solidFill>
                <a:latin typeface="HG丸ｺﾞｼｯｸM-PRO" pitchFamily="50" charset="-128"/>
                <a:ea typeface="HG丸ｺﾞｼｯｸM-PRO" pitchFamily="50" charset="-128"/>
              </a:rPr>
              <a:t>アセスメントの深さ</a:t>
            </a:r>
          </a:p>
        </p:txBody>
      </p:sp>
      <p:sp>
        <p:nvSpPr>
          <p:cNvPr id="40" name="直方体 39"/>
          <p:cNvSpPr/>
          <p:nvPr/>
        </p:nvSpPr>
        <p:spPr bwMode="auto">
          <a:xfrm>
            <a:off x="924658" y="4985882"/>
            <a:ext cx="1046285" cy="907823"/>
          </a:xfrm>
          <a:prstGeom prst="cube">
            <a:avLst>
              <a:gd name="adj" fmla="val 59910"/>
            </a:avLst>
          </a:prstGeom>
          <a:solidFill>
            <a:schemeClr val="accent1">
              <a:lumMod val="40000"/>
              <a:lumOff val="60000"/>
              <a:alpha val="9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55" name="直方体 54"/>
          <p:cNvSpPr/>
          <p:nvPr/>
        </p:nvSpPr>
        <p:spPr bwMode="auto">
          <a:xfrm>
            <a:off x="1381898" y="4857430"/>
            <a:ext cx="1361342" cy="1036491"/>
          </a:xfrm>
          <a:prstGeom prst="cube">
            <a:avLst>
              <a:gd name="adj" fmla="val 65313"/>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56" name="直方体 55"/>
          <p:cNvSpPr/>
          <p:nvPr/>
        </p:nvSpPr>
        <p:spPr bwMode="auto">
          <a:xfrm>
            <a:off x="2045677" y="4855784"/>
            <a:ext cx="1362807" cy="1036492"/>
          </a:xfrm>
          <a:prstGeom prst="cube">
            <a:avLst>
              <a:gd name="adj" fmla="val 65313"/>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57" name="直方体 56"/>
          <p:cNvSpPr/>
          <p:nvPr/>
        </p:nvSpPr>
        <p:spPr bwMode="auto">
          <a:xfrm>
            <a:off x="2710961" y="4337040"/>
            <a:ext cx="1907931" cy="1556881"/>
          </a:xfrm>
          <a:prstGeom prst="cube">
            <a:avLst>
              <a:gd name="adj" fmla="val 76466"/>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2" name="直方体 61"/>
          <p:cNvSpPr/>
          <p:nvPr/>
        </p:nvSpPr>
        <p:spPr bwMode="auto">
          <a:xfrm>
            <a:off x="3308841" y="4662998"/>
            <a:ext cx="1572358" cy="1230923"/>
          </a:xfrm>
          <a:prstGeom prst="cube">
            <a:avLst>
              <a:gd name="adj" fmla="val 70090"/>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9226" name="テキスト ボックス 52"/>
          <p:cNvSpPr txBox="1">
            <a:spLocks noChangeArrowheads="1"/>
          </p:cNvSpPr>
          <p:nvPr/>
        </p:nvSpPr>
        <p:spPr bwMode="auto">
          <a:xfrm>
            <a:off x="118605" y="1030151"/>
            <a:ext cx="8906836" cy="1200842"/>
          </a:xfrm>
          <a:prstGeom prst="rect">
            <a:avLst/>
          </a:prstGeom>
          <a:solidFill>
            <a:schemeClr val="accent6">
              <a:lumMod val="40000"/>
              <a:lumOff val="60000"/>
            </a:schemeClr>
          </a:solidFill>
          <a:ln w="9525">
            <a:noFill/>
            <a:miter lim="800000"/>
            <a:headEnd/>
            <a:tailEnd/>
          </a:ln>
          <a:scene3d>
            <a:camera prst="orthographicFront"/>
            <a:lightRig rig="threePt" dir="t"/>
          </a:scene3d>
          <a:sp3d>
            <a:bevelT/>
          </a:sp3d>
        </p:spPr>
        <p:txBody>
          <a:bodyPr>
            <a:spAutoFit/>
          </a:bodyPr>
          <a:lstStyle/>
          <a:p>
            <a:pPr defTabSz="823509">
              <a:defRPr/>
            </a:pPr>
            <a:r>
              <a:rPr lang="en-US" altLang="ja-JP" sz="1621" dirty="0">
                <a:solidFill>
                  <a:prstClr val="black"/>
                </a:solidFill>
                <a:latin typeface="HG丸ｺﾞｼｯｸM-PRO" pitchFamily="50" charset="-128"/>
                <a:ea typeface="HG丸ｺﾞｼｯｸM-PRO" pitchFamily="50" charset="-128"/>
              </a:rPr>
              <a:t>【</a:t>
            </a:r>
            <a:r>
              <a:rPr lang="ja-JP" altLang="en-US" sz="1621" dirty="0">
                <a:solidFill>
                  <a:prstClr val="black"/>
                </a:solidFill>
                <a:latin typeface="HG丸ｺﾞｼｯｸM-PRO" pitchFamily="50" charset="-128"/>
                <a:ea typeface="HG丸ｺﾞｼｯｸM-PRO" pitchFamily="50" charset="-128"/>
              </a:rPr>
              <a:t>個別支援計画</a:t>
            </a:r>
            <a:r>
              <a:rPr lang="en-US" altLang="ja-JP" sz="1621" dirty="0">
                <a:solidFill>
                  <a:prstClr val="black"/>
                </a:solidFill>
                <a:latin typeface="HG丸ｺﾞｼｯｸM-PRO" pitchFamily="50" charset="-128"/>
                <a:ea typeface="HG丸ｺﾞｼｯｸM-PRO" pitchFamily="50" charset="-128"/>
              </a:rPr>
              <a:t>】</a:t>
            </a:r>
          </a:p>
          <a:p>
            <a:pPr defTabSz="823509">
              <a:defRPr/>
            </a:pPr>
            <a:r>
              <a:rPr lang="ja-JP" altLang="en-US" sz="1801" dirty="0">
                <a:solidFill>
                  <a:prstClr val="black"/>
                </a:solidFill>
                <a:latin typeface="HG丸ｺﾞｼｯｸM-PRO" pitchFamily="50" charset="-128"/>
                <a:ea typeface="HG丸ｺﾞｼｯｸM-PRO" pitchFamily="50" charset="-128"/>
              </a:rPr>
              <a:t>　　</a:t>
            </a:r>
            <a:r>
              <a:rPr lang="ja-JP" altLang="en-US" sz="1621" dirty="0">
                <a:solidFill>
                  <a:prstClr val="black"/>
                </a:solidFill>
                <a:latin typeface="HG丸ｺﾞｼｯｸM-PRO" pitchFamily="50" charset="-128"/>
                <a:ea typeface="HG丸ｺﾞｼｯｸM-PRO" pitchFamily="50" charset="-128"/>
              </a:rPr>
              <a:t>必要なアセスメントをさらに深め、本人の願いをかなえるために、より具体的な</a:t>
            </a:r>
            <a:endParaRPr lang="en-US" altLang="ja-JP" sz="1621" dirty="0">
              <a:solidFill>
                <a:prstClr val="black"/>
              </a:solidFill>
              <a:latin typeface="HG丸ｺﾞｼｯｸM-PRO" pitchFamily="50" charset="-128"/>
              <a:ea typeface="HG丸ｺﾞｼｯｸM-PRO" pitchFamily="50" charset="-128"/>
            </a:endParaRPr>
          </a:p>
          <a:p>
            <a:pPr defTabSz="823509">
              <a:defRPr/>
            </a:pPr>
            <a:r>
              <a:rPr lang="ja-JP" altLang="en-US" sz="1621" dirty="0">
                <a:solidFill>
                  <a:prstClr val="black"/>
                </a:solidFill>
                <a:latin typeface="HG丸ｺﾞｼｯｸM-PRO" pitchFamily="50" charset="-128"/>
                <a:ea typeface="HG丸ｺﾞｼｯｸM-PRO" pitchFamily="50" charset="-128"/>
              </a:rPr>
              <a:t>　　支援内容を盛り込んだもの</a:t>
            </a:r>
            <a:endParaRPr lang="en-US" altLang="ja-JP" sz="1621" dirty="0">
              <a:solidFill>
                <a:prstClr val="black"/>
              </a:solidFill>
              <a:latin typeface="HG丸ｺﾞｼｯｸM-PRO" pitchFamily="50" charset="-128"/>
              <a:ea typeface="HG丸ｺﾞｼｯｸM-PRO" pitchFamily="50" charset="-128"/>
            </a:endParaRPr>
          </a:p>
          <a:p>
            <a:pPr algn="ctr" defTabSz="823509">
              <a:defRPr/>
            </a:pPr>
            <a:r>
              <a:rPr lang="ja-JP" altLang="en-US" sz="2161" dirty="0">
                <a:solidFill>
                  <a:prstClr val="black"/>
                </a:solidFill>
                <a:latin typeface="HG丸ｺﾞｼｯｸM-PRO" pitchFamily="50" charset="-128"/>
                <a:ea typeface="HG丸ｺﾞｼｯｸM-PRO" pitchFamily="50" charset="-128"/>
              </a:rPr>
              <a:t>（サービス管理責任者による</a:t>
            </a:r>
            <a:r>
              <a:rPr lang="ja-JP" altLang="en-US" sz="2161" u="sng" dirty="0">
                <a:solidFill>
                  <a:srgbClr val="FF0000"/>
                </a:solidFill>
                <a:latin typeface="HG丸ｺﾞｼｯｸM-PRO" pitchFamily="50" charset="-128"/>
                <a:ea typeface="HG丸ｺﾞｼｯｸM-PRO" pitchFamily="50" charset="-128"/>
              </a:rPr>
              <a:t>深める支援</a:t>
            </a:r>
            <a:r>
              <a:rPr lang="ja-JP" altLang="en-US" sz="2161" dirty="0">
                <a:solidFill>
                  <a:prstClr val="black"/>
                </a:solidFill>
                <a:latin typeface="HG丸ｺﾞｼｯｸM-PRO" pitchFamily="50" charset="-128"/>
                <a:ea typeface="HG丸ｺﾞｼｯｸM-PRO" pitchFamily="50" charset="-128"/>
              </a:rPr>
              <a:t>）</a:t>
            </a:r>
          </a:p>
        </p:txBody>
      </p:sp>
      <p:sp>
        <p:nvSpPr>
          <p:cNvPr id="59" name="直方体 58"/>
          <p:cNvSpPr/>
          <p:nvPr/>
        </p:nvSpPr>
        <p:spPr bwMode="auto">
          <a:xfrm>
            <a:off x="3974123" y="5051861"/>
            <a:ext cx="1128346" cy="842060"/>
          </a:xfrm>
          <a:prstGeom prst="cube">
            <a:avLst>
              <a:gd name="adj" fmla="val 57166"/>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3" name="直方体 62"/>
          <p:cNvSpPr/>
          <p:nvPr/>
        </p:nvSpPr>
        <p:spPr bwMode="auto">
          <a:xfrm>
            <a:off x="4637943" y="4532685"/>
            <a:ext cx="1622180" cy="1361021"/>
          </a:xfrm>
          <a:prstGeom prst="cube">
            <a:avLst>
              <a:gd name="adj" fmla="val 73956"/>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4" name="直方体 63"/>
          <p:cNvSpPr/>
          <p:nvPr/>
        </p:nvSpPr>
        <p:spPr bwMode="auto">
          <a:xfrm>
            <a:off x="5237302" y="4727116"/>
            <a:ext cx="1440474" cy="1166589"/>
          </a:xfrm>
          <a:prstGeom prst="cube">
            <a:avLst>
              <a:gd name="adj" fmla="val 69515"/>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0" name="直方体 59"/>
          <p:cNvSpPr/>
          <p:nvPr/>
        </p:nvSpPr>
        <p:spPr bwMode="auto">
          <a:xfrm>
            <a:off x="5835165" y="4857430"/>
            <a:ext cx="1361343" cy="1036491"/>
          </a:xfrm>
          <a:prstGeom prst="cube">
            <a:avLst>
              <a:gd name="adj" fmla="val 65313"/>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1" name="直方体 60"/>
          <p:cNvSpPr/>
          <p:nvPr/>
        </p:nvSpPr>
        <p:spPr bwMode="auto">
          <a:xfrm>
            <a:off x="6499021" y="5051861"/>
            <a:ext cx="1208942" cy="842060"/>
          </a:xfrm>
          <a:prstGeom prst="cube">
            <a:avLst>
              <a:gd name="adj" fmla="val 57166"/>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65" name="直方体 64"/>
          <p:cNvSpPr/>
          <p:nvPr/>
        </p:nvSpPr>
        <p:spPr bwMode="auto">
          <a:xfrm>
            <a:off x="7230292" y="4857430"/>
            <a:ext cx="1364273" cy="1036491"/>
          </a:xfrm>
          <a:prstGeom prst="cube">
            <a:avLst>
              <a:gd name="adj" fmla="val 65313"/>
            </a:avLst>
          </a:prstGeom>
          <a:solidFill>
            <a:schemeClr val="accent1">
              <a:lumMod val="40000"/>
              <a:lumOff val="60000"/>
            </a:schemeClr>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cxnSp>
        <p:nvCxnSpPr>
          <p:cNvPr id="33" name="直線コネクタ 32"/>
          <p:cNvCxnSpPr/>
          <p:nvPr/>
        </p:nvCxnSpPr>
        <p:spPr>
          <a:xfrm>
            <a:off x="650631" y="5893705"/>
            <a:ext cx="764491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633046" y="2457012"/>
            <a:ext cx="17584" cy="3435434"/>
          </a:xfrm>
          <a:prstGeom prst="line">
            <a:avLst/>
          </a:prstGeom>
          <a:ln w="28575">
            <a:solidFill>
              <a:schemeClr val="tx1"/>
            </a:solidFill>
            <a:headEnd type="stealth" w="lg" len="lg"/>
            <a:tailEnd type="none"/>
          </a:ln>
        </p:spPr>
        <p:style>
          <a:lnRef idx="1">
            <a:schemeClr val="accent1"/>
          </a:lnRef>
          <a:fillRef idx="0">
            <a:schemeClr val="accent1"/>
          </a:fillRef>
          <a:effectRef idx="0">
            <a:schemeClr val="accent1"/>
          </a:effectRef>
          <a:fontRef idx="minor">
            <a:schemeClr val="tx1"/>
          </a:fontRef>
        </p:style>
      </p:cxnSp>
      <p:sp>
        <p:nvSpPr>
          <p:cNvPr id="2070" name="テキスト ボックス 36"/>
          <p:cNvSpPr txBox="1">
            <a:spLocks noChangeArrowheads="1"/>
          </p:cNvSpPr>
          <p:nvPr/>
        </p:nvSpPr>
        <p:spPr bwMode="auto">
          <a:xfrm>
            <a:off x="716575" y="5504916"/>
            <a:ext cx="7573108" cy="341760"/>
          </a:xfrm>
          <a:prstGeom prst="rect">
            <a:avLst/>
          </a:prstGeom>
          <a:noFill/>
          <a:ln>
            <a:noFill/>
          </a:ln>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defTabSz="823509" eaLnBrk="1" hangingPunct="1">
              <a:defRPr/>
            </a:pPr>
            <a:r>
              <a:rPr lang="ja-JP" altLang="en-US" sz="1621" dirty="0">
                <a:solidFill>
                  <a:prstClr val="black">
                    <a:lumMod val="75000"/>
                    <a:lumOff val="25000"/>
                  </a:prstClr>
                </a:solidFill>
                <a:latin typeface="HG丸ｺﾞｼｯｸM-PRO" pitchFamily="50" charset="-128"/>
                <a:ea typeface="HG丸ｺﾞｼｯｸM-PRO" pitchFamily="50" charset="-128"/>
              </a:rPr>
              <a:t>  </a:t>
            </a:r>
            <a:r>
              <a:rPr lang="ja-JP" altLang="en-US" sz="991" b="1" dirty="0">
                <a:solidFill>
                  <a:prstClr val="black">
                    <a:lumMod val="75000"/>
                    <a:lumOff val="25000"/>
                  </a:prstClr>
                </a:solidFill>
                <a:latin typeface="HG丸ｺﾞｼｯｸM-PRO" pitchFamily="50" charset="-128"/>
                <a:ea typeface="HG丸ｺﾞｼｯｸM-PRO" pitchFamily="50" charset="-128"/>
              </a:rPr>
              <a:t>住まい   日常生活   日中活動      健康　   金銭面       趣味      相談相手   対人関係    安全        家族希望　 地域状況       </a:t>
            </a:r>
          </a:p>
        </p:txBody>
      </p:sp>
      <p:grpSp>
        <p:nvGrpSpPr>
          <p:cNvPr id="2" name="グループ化 50"/>
          <p:cNvGrpSpPr>
            <a:grpSpLocks/>
          </p:cNvGrpSpPr>
          <p:nvPr/>
        </p:nvGrpSpPr>
        <p:grpSpPr bwMode="auto">
          <a:xfrm>
            <a:off x="915568" y="4336454"/>
            <a:ext cx="7711038" cy="1054731"/>
            <a:chOff x="899592" y="906786"/>
            <a:chExt cx="7848872" cy="1172987"/>
          </a:xfrm>
          <a:solidFill>
            <a:schemeClr val="tx2">
              <a:lumMod val="60000"/>
              <a:lumOff val="40000"/>
              <a:alpha val="90000"/>
            </a:schemeClr>
          </a:solidFill>
        </p:grpSpPr>
        <p:sp>
          <p:nvSpPr>
            <p:cNvPr id="43" name="直方体 42"/>
            <p:cNvSpPr/>
            <p:nvPr/>
          </p:nvSpPr>
          <p:spPr>
            <a:xfrm>
              <a:off x="899592" y="906786"/>
              <a:ext cx="7848872" cy="1152702"/>
            </a:xfrm>
            <a:prstGeom prst="cube">
              <a:avLst>
                <a:gd name="adj" fmla="val 65313"/>
              </a:avLst>
            </a:prstGeom>
            <a:grp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9246" name="テキスト ボックス 37"/>
            <p:cNvSpPr txBox="1">
              <a:spLocks noChangeArrowheads="1"/>
            </p:cNvSpPr>
            <p:nvPr/>
          </p:nvSpPr>
          <p:spPr bwMode="auto">
            <a:xfrm>
              <a:off x="2562354" y="1699695"/>
              <a:ext cx="4325672" cy="380078"/>
            </a:xfrm>
            <a:prstGeom prst="rect">
              <a:avLst/>
            </a:prstGeom>
            <a:noFill/>
            <a:ln w="9525">
              <a:noFill/>
              <a:miter lim="800000"/>
              <a:headEnd/>
              <a:tailEnd/>
            </a:ln>
          </p:spPr>
          <p:txBody>
            <a:bodyPr>
              <a:spAutoFit/>
            </a:bodyPr>
            <a:lstStyle/>
            <a:p>
              <a:pPr defTabSz="823509">
                <a:defRPr/>
              </a:pPr>
              <a:r>
                <a:rPr lang="ja-JP" altLang="en-US" sz="1621" b="1" dirty="0">
                  <a:solidFill>
                    <a:prstClr val="black">
                      <a:lumMod val="75000"/>
                      <a:lumOff val="25000"/>
                    </a:prstClr>
                  </a:solidFill>
                  <a:latin typeface="HG丸ｺﾞｼｯｸM-PRO" pitchFamily="50" charset="-128"/>
                  <a:ea typeface="HG丸ｺﾞｼｯｸM-PRO" pitchFamily="50" charset="-128"/>
                </a:rPr>
                <a:t>サービス等利用計画</a:t>
              </a:r>
              <a:r>
                <a:rPr lang="ja-JP" altLang="en-US" sz="1621" b="1" dirty="0">
                  <a:solidFill>
                    <a:srgbClr val="FF0000"/>
                  </a:solidFill>
                  <a:latin typeface="HG丸ｺﾞｼｯｸM-PRO" pitchFamily="50" charset="-128"/>
                  <a:ea typeface="HG丸ｺﾞｼｯｸM-PRO" pitchFamily="50" charset="-128"/>
                </a:rPr>
                <a:t>（土台となる計画）</a:t>
              </a:r>
            </a:p>
          </p:txBody>
        </p:sp>
      </p:grpSp>
      <p:cxnSp>
        <p:nvCxnSpPr>
          <p:cNvPr id="30" name="直線矢印コネクタ 29"/>
          <p:cNvCxnSpPr/>
          <p:nvPr/>
        </p:nvCxnSpPr>
        <p:spPr>
          <a:xfrm flipV="1">
            <a:off x="650631" y="3170235"/>
            <a:ext cx="996462" cy="97215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191" name="タイトル 1"/>
          <p:cNvSpPr>
            <a:spLocks noGrp="1"/>
          </p:cNvSpPr>
          <p:nvPr>
            <p:ph type="title"/>
          </p:nvPr>
        </p:nvSpPr>
        <p:spPr>
          <a:xfrm>
            <a:off x="252046" y="445335"/>
            <a:ext cx="8229600" cy="571857"/>
          </a:xfrm>
        </p:spPr>
        <p:txBody>
          <a:bodyPr/>
          <a:lstStyle/>
          <a:p>
            <a:pPr eaLnBrk="1" hangingPunct="1"/>
            <a:r>
              <a:rPr lang="ja-JP" altLang="en-US" sz="2522"/>
              <a:t>（サービス管理責任者が作成する）個別支援計画</a:t>
            </a:r>
          </a:p>
        </p:txBody>
      </p:sp>
      <p:sp>
        <p:nvSpPr>
          <p:cNvPr id="47" name="左右矢印 46"/>
          <p:cNvSpPr/>
          <p:nvPr/>
        </p:nvSpPr>
        <p:spPr>
          <a:xfrm>
            <a:off x="915375" y="5958397"/>
            <a:ext cx="7178919" cy="453599"/>
          </a:xfrm>
          <a:prstGeom prst="leftRightArrow">
            <a:avLst>
              <a:gd name="adj1" fmla="val 69929"/>
              <a:gd name="adj2" fmla="val 50000"/>
            </a:avLst>
          </a:prstGeom>
          <a:solidFill>
            <a:srgbClr val="66FF66">
              <a:alpha val="56000"/>
            </a:srgbClr>
          </a:solidFill>
          <a:ln>
            <a:noFill/>
          </a:ln>
          <a:scene3d>
            <a:camera prst="orthographicFront"/>
            <a:lightRig rig="soft" dir="t"/>
          </a:scene3d>
          <a:sp3d prstMaterial="metal">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a:defRPr/>
            </a:pPr>
            <a:r>
              <a:rPr lang="ja-JP" altLang="en-US" sz="1621" b="1" dirty="0">
                <a:solidFill>
                  <a:prstClr val="white">
                    <a:lumMod val="50000"/>
                  </a:prstClr>
                </a:solidFill>
                <a:latin typeface="Calibri"/>
                <a:ea typeface="ＭＳ Ｐゴシック" panose="020B0600070205080204" pitchFamily="50" charset="-128"/>
              </a:rPr>
              <a:t>幅の広い相談支援専門員のアセスメント</a:t>
            </a:r>
          </a:p>
        </p:txBody>
      </p:sp>
      <p:sp>
        <p:nvSpPr>
          <p:cNvPr id="7195" name="テキスト ボックス 29"/>
          <p:cNvSpPr txBox="1">
            <a:spLocks noChangeArrowheads="1"/>
          </p:cNvSpPr>
          <p:nvPr/>
        </p:nvSpPr>
        <p:spPr bwMode="auto">
          <a:xfrm>
            <a:off x="176949" y="2521177"/>
            <a:ext cx="406393" cy="2464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defTabSz="823509" eaLnBrk="1" hangingPunct="1"/>
            <a:r>
              <a:rPr lang="ja-JP" altLang="en-US" sz="1441">
                <a:solidFill>
                  <a:prstClr val="black"/>
                </a:solidFill>
                <a:latin typeface="HG丸ｺﾞｼｯｸM-PRO" pitchFamily="50" charset="-128"/>
                <a:ea typeface="HG丸ｺﾞｼｯｸM-PRO" pitchFamily="50" charset="-128"/>
              </a:rPr>
              <a:t>アセスメントや計画の濃さ</a:t>
            </a:r>
          </a:p>
        </p:txBody>
      </p:sp>
      <p:sp>
        <p:nvSpPr>
          <p:cNvPr id="49" name="上矢印 48"/>
          <p:cNvSpPr/>
          <p:nvPr/>
        </p:nvSpPr>
        <p:spPr>
          <a:xfrm>
            <a:off x="4028548" y="3428998"/>
            <a:ext cx="1008112" cy="907868"/>
          </a:xfrm>
          <a:prstGeom prst="upArrow">
            <a:avLst/>
          </a:prstGeom>
          <a:solidFill>
            <a:schemeClr val="accent6">
              <a:lumMod val="60000"/>
              <a:lumOff val="40000"/>
            </a:schemeClr>
          </a:solidFill>
          <a:ln>
            <a:no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50" name="右中かっこ 49"/>
          <p:cNvSpPr/>
          <p:nvPr/>
        </p:nvSpPr>
        <p:spPr>
          <a:xfrm>
            <a:off x="8160727" y="4531471"/>
            <a:ext cx="465993" cy="1232353"/>
          </a:xfrm>
          <a:prstGeom prst="rightBrace">
            <a:avLst>
              <a:gd name="adj1" fmla="val 54362"/>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823509">
              <a:defRPr/>
            </a:pPr>
            <a:endParaRPr lang="ja-JP" altLang="en-US" sz="1621">
              <a:solidFill>
                <a:prstClr val="black"/>
              </a:solidFill>
              <a:latin typeface="Calibri"/>
              <a:ea typeface="ＭＳ Ｐゴシック" panose="020B0600070205080204" pitchFamily="50" charset="-128"/>
            </a:endParaRPr>
          </a:p>
        </p:txBody>
      </p:sp>
      <p:sp>
        <p:nvSpPr>
          <p:cNvPr id="7200" name="テキスト ボックス 50"/>
          <p:cNvSpPr txBox="1">
            <a:spLocks noChangeArrowheads="1"/>
          </p:cNvSpPr>
          <p:nvPr/>
        </p:nvSpPr>
        <p:spPr bwMode="auto">
          <a:xfrm>
            <a:off x="8619174" y="3948130"/>
            <a:ext cx="434093" cy="25690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defTabSz="823509" eaLnBrk="1" hangingPunct="1"/>
            <a:r>
              <a:rPr lang="ja-JP" altLang="en-US" sz="1621">
                <a:solidFill>
                  <a:prstClr val="black"/>
                </a:solidFill>
              </a:rPr>
              <a:t>相談支援専門員のかかわり</a:t>
            </a:r>
          </a:p>
        </p:txBody>
      </p:sp>
      <p:grpSp>
        <p:nvGrpSpPr>
          <p:cNvPr id="3" name="グループ化 50"/>
          <p:cNvGrpSpPr>
            <a:grpSpLocks/>
          </p:cNvGrpSpPr>
          <p:nvPr/>
        </p:nvGrpSpPr>
        <p:grpSpPr bwMode="auto">
          <a:xfrm>
            <a:off x="1979712" y="4207173"/>
            <a:ext cx="5915734" cy="787343"/>
            <a:chOff x="1711476" y="466299"/>
            <a:chExt cx="6149567" cy="875620"/>
          </a:xfrm>
          <a:solidFill>
            <a:srgbClr val="FF0000">
              <a:alpha val="90000"/>
            </a:srgbClr>
          </a:solidFill>
        </p:grpSpPr>
        <p:sp>
          <p:nvSpPr>
            <p:cNvPr id="53" name="直方体 52"/>
            <p:cNvSpPr/>
            <p:nvPr/>
          </p:nvSpPr>
          <p:spPr>
            <a:xfrm>
              <a:off x="1711476" y="466299"/>
              <a:ext cx="6149567" cy="864226"/>
            </a:xfrm>
            <a:prstGeom prst="cube">
              <a:avLst>
                <a:gd name="adj" fmla="val 6531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54" name="テキスト ボックス 37"/>
            <p:cNvSpPr txBox="1">
              <a:spLocks noChangeArrowheads="1"/>
            </p:cNvSpPr>
            <p:nvPr/>
          </p:nvSpPr>
          <p:spPr bwMode="auto">
            <a:xfrm>
              <a:off x="2313165" y="992647"/>
              <a:ext cx="4325672" cy="349272"/>
            </a:xfrm>
            <a:prstGeom prst="rect">
              <a:avLst/>
            </a:prstGeom>
            <a:noFill/>
            <a:ln w="9525">
              <a:noFill/>
              <a:miter lim="800000"/>
              <a:headEnd/>
              <a:tailEnd/>
            </a:ln>
          </p:spPr>
          <p:txBody>
            <a:bodyPr>
              <a:spAutoFit/>
            </a:bodyPr>
            <a:lstStyle/>
            <a:p>
              <a:pPr algn="ctr" defTabSz="823509">
                <a:defRPr/>
              </a:pPr>
              <a:r>
                <a:rPr lang="ja-JP" altLang="en-US" sz="1441" b="1" dirty="0">
                  <a:solidFill>
                    <a:srgbClr val="FFFF00"/>
                  </a:solidFill>
                  <a:latin typeface="HG丸ｺﾞｼｯｸM-PRO" pitchFamily="50" charset="-128"/>
                  <a:ea typeface="HG丸ｺﾞｼｯｸM-PRO" pitchFamily="50" charset="-128"/>
                </a:rPr>
                <a:t>サービス担当者会議</a:t>
              </a:r>
              <a:endParaRPr lang="ja-JP" altLang="en-US" sz="1441" b="1" dirty="0">
                <a:solidFill>
                  <a:srgbClr val="FF0000"/>
                </a:solidFill>
                <a:latin typeface="HG丸ｺﾞｼｯｸM-PRO" pitchFamily="50" charset="-128"/>
                <a:ea typeface="HG丸ｺﾞｼｯｸM-PRO" pitchFamily="50" charset="-128"/>
              </a:endParaRPr>
            </a:p>
          </p:txBody>
        </p:sp>
      </p:grpSp>
      <p:grpSp>
        <p:nvGrpSpPr>
          <p:cNvPr id="4" name="グループ化 34"/>
          <p:cNvGrpSpPr>
            <a:grpSpLocks/>
          </p:cNvGrpSpPr>
          <p:nvPr/>
        </p:nvGrpSpPr>
        <p:grpSpPr bwMode="auto">
          <a:xfrm>
            <a:off x="5759099" y="3363512"/>
            <a:ext cx="1404548" cy="1362450"/>
            <a:chOff x="1043607" y="2161504"/>
            <a:chExt cx="1766319" cy="1965395"/>
          </a:xfrm>
          <a:solidFill>
            <a:schemeClr val="accent6">
              <a:lumMod val="40000"/>
              <a:lumOff val="60000"/>
            </a:schemeClr>
          </a:solidFill>
        </p:grpSpPr>
        <p:sp>
          <p:nvSpPr>
            <p:cNvPr id="35" name="直方体 34"/>
            <p:cNvSpPr/>
            <p:nvPr/>
          </p:nvSpPr>
          <p:spPr>
            <a:xfrm>
              <a:off x="1116372" y="2161504"/>
              <a:ext cx="1693554" cy="1965395"/>
            </a:xfrm>
            <a:prstGeom prst="cube">
              <a:avLst>
                <a:gd name="adj" fmla="val 54456"/>
              </a:avLst>
            </a:prstGeom>
            <a:grpFill/>
            <a:ln>
              <a:solidFill>
                <a:schemeClr val="accent6">
                  <a:lumMod val="75000"/>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36" name="テキスト ボックス 33"/>
            <p:cNvSpPr txBox="1">
              <a:spLocks noChangeArrowheads="1"/>
            </p:cNvSpPr>
            <p:nvPr/>
          </p:nvSpPr>
          <p:spPr bwMode="auto">
            <a:xfrm>
              <a:off x="1043607" y="3506093"/>
              <a:ext cx="990111" cy="353151"/>
            </a:xfrm>
            <a:prstGeom prst="rect">
              <a:avLst/>
            </a:prstGeom>
            <a:noFill/>
            <a:ln w="9525">
              <a:noFill/>
              <a:miter lim="800000"/>
              <a:headEnd/>
              <a:tailEnd/>
            </a:ln>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defTabSz="823509" eaLnBrk="1" hangingPunct="1">
                <a:defRPr/>
              </a:pPr>
              <a:r>
                <a:rPr lang="ja-JP" altLang="en-US" sz="991" b="1" dirty="0">
                  <a:solidFill>
                    <a:prstClr val="black"/>
                  </a:solidFill>
                  <a:latin typeface="HG丸ｺﾞｼｯｸM-PRO" pitchFamily="50" charset="-128"/>
                  <a:ea typeface="HG丸ｺﾞｼｯｸM-PRO" pitchFamily="50" charset="-128"/>
                </a:rPr>
                <a:t>対人関係</a:t>
              </a:r>
            </a:p>
          </p:txBody>
        </p:sp>
      </p:grpSp>
      <p:grpSp>
        <p:nvGrpSpPr>
          <p:cNvPr id="5" name="グループ化 34"/>
          <p:cNvGrpSpPr>
            <a:grpSpLocks/>
          </p:cNvGrpSpPr>
          <p:nvPr/>
        </p:nvGrpSpPr>
        <p:grpSpPr bwMode="auto">
          <a:xfrm>
            <a:off x="2569232" y="3364160"/>
            <a:ext cx="1404548" cy="1362450"/>
            <a:chOff x="1043607" y="2161504"/>
            <a:chExt cx="1766319" cy="1965395"/>
          </a:xfrm>
          <a:solidFill>
            <a:schemeClr val="accent6">
              <a:lumMod val="40000"/>
              <a:lumOff val="60000"/>
            </a:schemeClr>
          </a:solidFill>
        </p:grpSpPr>
        <p:sp>
          <p:nvSpPr>
            <p:cNvPr id="38" name="直方体 37"/>
            <p:cNvSpPr/>
            <p:nvPr/>
          </p:nvSpPr>
          <p:spPr>
            <a:xfrm>
              <a:off x="1116372" y="2161504"/>
              <a:ext cx="1693554" cy="1965395"/>
            </a:xfrm>
            <a:prstGeom prst="cube">
              <a:avLst>
                <a:gd name="adj" fmla="val 54456"/>
              </a:avLst>
            </a:prstGeom>
            <a:grpFill/>
            <a:ln>
              <a:solidFill>
                <a:schemeClr val="accent6">
                  <a:lumMod val="75000"/>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39" name="テキスト ボックス 33"/>
            <p:cNvSpPr txBox="1">
              <a:spLocks noChangeArrowheads="1"/>
            </p:cNvSpPr>
            <p:nvPr/>
          </p:nvSpPr>
          <p:spPr bwMode="auto">
            <a:xfrm>
              <a:off x="1043607" y="3506093"/>
              <a:ext cx="990111" cy="353151"/>
            </a:xfrm>
            <a:prstGeom prst="rect">
              <a:avLst/>
            </a:prstGeom>
            <a:noFill/>
            <a:ln w="9525">
              <a:noFill/>
              <a:miter lim="800000"/>
              <a:headEnd/>
              <a:tailEnd/>
            </a:ln>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defTabSz="823509" eaLnBrk="1" hangingPunct="1">
                <a:defRPr/>
              </a:pPr>
              <a:r>
                <a:rPr lang="ja-JP" altLang="en-US" sz="991" b="1" dirty="0">
                  <a:solidFill>
                    <a:prstClr val="black"/>
                  </a:solidFill>
                  <a:latin typeface="HG丸ｺﾞｼｯｸM-PRO" pitchFamily="50" charset="-128"/>
                  <a:ea typeface="HG丸ｺﾞｼｯｸM-PRO" pitchFamily="50" charset="-128"/>
                </a:rPr>
                <a:t>日中活動</a:t>
              </a:r>
            </a:p>
          </p:txBody>
        </p:sp>
      </p:grpSp>
      <p:grpSp>
        <p:nvGrpSpPr>
          <p:cNvPr id="6" name="グループ化 46"/>
          <p:cNvGrpSpPr>
            <a:grpSpLocks/>
          </p:cNvGrpSpPr>
          <p:nvPr/>
        </p:nvGrpSpPr>
        <p:grpSpPr bwMode="auto">
          <a:xfrm>
            <a:off x="2627098" y="2391652"/>
            <a:ext cx="4536555" cy="1469728"/>
            <a:chOff x="3944887" y="1449293"/>
            <a:chExt cx="5063312" cy="1618998"/>
          </a:xfrm>
          <a:solidFill>
            <a:schemeClr val="accent6">
              <a:lumMod val="75000"/>
              <a:alpha val="73000"/>
            </a:schemeClr>
          </a:solidFill>
        </p:grpSpPr>
        <p:sp>
          <p:nvSpPr>
            <p:cNvPr id="42" name="直方体 41"/>
            <p:cNvSpPr/>
            <p:nvPr/>
          </p:nvSpPr>
          <p:spPr bwMode="auto">
            <a:xfrm>
              <a:off x="3944887" y="1449293"/>
              <a:ext cx="5063312" cy="1618998"/>
            </a:xfrm>
            <a:prstGeom prst="cube">
              <a:avLst>
                <a:gd name="adj" fmla="val 48508"/>
              </a:avLst>
            </a:prstGeom>
            <a:grp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fontAlgn="auto">
                <a:spcBef>
                  <a:spcPts val="0"/>
                </a:spcBef>
                <a:spcAft>
                  <a:spcPts val="0"/>
                </a:spcAft>
                <a:defRPr/>
              </a:pPr>
              <a:endParaRPr lang="ja-JP" altLang="en-US" sz="1621">
                <a:solidFill>
                  <a:prstClr val="white"/>
                </a:solidFill>
                <a:latin typeface="Calibri"/>
                <a:ea typeface="ＭＳ Ｐゴシック" panose="020B0600070205080204" pitchFamily="50" charset="-128"/>
              </a:endParaRPr>
            </a:p>
          </p:txBody>
        </p:sp>
        <p:sp>
          <p:nvSpPr>
            <p:cNvPr id="44" name="テキスト ボックス 46"/>
            <p:cNvSpPr txBox="1">
              <a:spLocks noChangeArrowheads="1"/>
            </p:cNvSpPr>
            <p:nvPr/>
          </p:nvSpPr>
          <p:spPr bwMode="auto">
            <a:xfrm>
              <a:off x="4963256" y="2406376"/>
              <a:ext cx="2598283" cy="529249"/>
            </a:xfrm>
            <a:prstGeom prst="rect">
              <a:avLst/>
            </a:prstGeom>
            <a:noFill/>
            <a:ln w="9525">
              <a:noFill/>
              <a:miter lim="800000"/>
              <a:headEnd/>
              <a:tailEnd/>
            </a:ln>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defTabSz="823509" eaLnBrk="1" hangingPunct="1">
                <a:defRPr/>
              </a:pPr>
              <a:r>
                <a:rPr lang="ja-JP" altLang="en-US" sz="2522" b="1" dirty="0">
                  <a:solidFill>
                    <a:prstClr val="black"/>
                  </a:solidFill>
                  <a:latin typeface="HG丸ｺﾞｼｯｸM-PRO" pitchFamily="50" charset="-128"/>
                  <a:ea typeface="HG丸ｺﾞｼｯｸM-PRO" pitchFamily="50" charset="-128"/>
                </a:rPr>
                <a:t>個別支援計画</a:t>
              </a:r>
            </a:p>
          </p:txBody>
        </p:sp>
        <p:sp>
          <p:nvSpPr>
            <p:cNvPr id="45" name="テキスト ボックス 46"/>
            <p:cNvSpPr txBox="1">
              <a:spLocks noChangeArrowheads="1"/>
            </p:cNvSpPr>
            <p:nvPr/>
          </p:nvSpPr>
          <p:spPr bwMode="auto">
            <a:xfrm>
              <a:off x="3944887" y="1522454"/>
              <a:ext cx="5009814" cy="620718"/>
            </a:xfrm>
            <a:prstGeom prst="rect">
              <a:avLst/>
            </a:prstGeom>
            <a:noFill/>
            <a:ln w="9525">
              <a:noFill/>
              <a:miter lim="800000"/>
              <a:headEnd/>
              <a:tailEnd/>
            </a:ln>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defTabSz="823509" eaLnBrk="1" hangingPunct="1">
                <a:defRPr/>
              </a:pPr>
              <a:r>
                <a:rPr lang="ja-JP" altLang="en-US" sz="1621" dirty="0">
                  <a:solidFill>
                    <a:prstClr val="black"/>
                  </a:solidFill>
                  <a:latin typeface="HG丸ｺﾞｼｯｸM-PRO" pitchFamily="50" charset="-128"/>
                  <a:ea typeface="HG丸ｺﾞｼｯｸM-PRO" pitchFamily="50" charset="-128"/>
                </a:rPr>
                <a:t>　　　 </a:t>
              </a:r>
              <a:r>
                <a:rPr lang="ja-JP" altLang="en-US" sz="1441" dirty="0">
                  <a:solidFill>
                    <a:prstClr val="black"/>
                  </a:solidFill>
                  <a:latin typeface="HG丸ｺﾞｼｯｸM-PRO" pitchFamily="50" charset="-128"/>
                  <a:ea typeface="HG丸ｺﾞｼｯｸM-PRO" pitchFamily="50" charset="-128"/>
                </a:rPr>
                <a:t>サービス等利用計画よりも密度が濃く、　　</a:t>
              </a:r>
              <a:endParaRPr lang="en-US" altLang="ja-JP" sz="1441" dirty="0">
                <a:solidFill>
                  <a:prstClr val="black"/>
                </a:solidFill>
                <a:latin typeface="HG丸ｺﾞｼｯｸM-PRO" pitchFamily="50" charset="-128"/>
                <a:ea typeface="HG丸ｺﾞｼｯｸM-PRO" pitchFamily="50" charset="-128"/>
              </a:endParaRPr>
            </a:p>
            <a:p>
              <a:pPr defTabSz="823509" eaLnBrk="1" hangingPunct="1">
                <a:defRPr/>
              </a:pPr>
              <a:r>
                <a:rPr lang="ja-JP" altLang="en-US" sz="1441" dirty="0">
                  <a:solidFill>
                    <a:prstClr val="black"/>
                  </a:solidFill>
                  <a:latin typeface="HG丸ｺﾞｼｯｸM-PRO" pitchFamily="50" charset="-128"/>
                  <a:ea typeface="HG丸ｺﾞｼｯｸM-PRO" pitchFamily="50" charset="-128"/>
                </a:rPr>
                <a:t>　　 　 オリジナリティ溢れる計画</a:t>
              </a:r>
              <a:endParaRPr lang="ja-JP" altLang="en-US" sz="1441" b="1" dirty="0">
                <a:solidFill>
                  <a:srgbClr val="FF3300"/>
                </a:solidFill>
                <a:latin typeface="HG丸ｺﾞｼｯｸM-PRO" pitchFamily="50" charset="-128"/>
                <a:ea typeface="HG丸ｺﾞｼｯｸM-PRO" pitchFamily="50" charset="-128"/>
              </a:endParaRPr>
            </a:p>
          </p:txBody>
        </p:sp>
      </p:grpSp>
      <p:sp>
        <p:nvSpPr>
          <p:cNvPr id="46" name="左右矢印 45"/>
          <p:cNvSpPr/>
          <p:nvPr/>
        </p:nvSpPr>
        <p:spPr>
          <a:xfrm>
            <a:off x="3441469" y="3882932"/>
            <a:ext cx="2344045" cy="583295"/>
          </a:xfrm>
          <a:prstGeom prst="leftRightArrow">
            <a:avLst>
              <a:gd name="adj1" fmla="val 69929"/>
              <a:gd name="adj2" fmla="val 50000"/>
            </a:avLst>
          </a:prstGeom>
          <a:solidFill>
            <a:srgbClr val="66FF66"/>
          </a:solidFill>
          <a:ln>
            <a:noFill/>
          </a:ln>
          <a:scene3d>
            <a:camera prst="orthographicFront"/>
            <a:lightRig rig="soft" dir="t"/>
          </a:scene3d>
          <a:sp3d prstMaterial="metal">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a:defRPr/>
            </a:pPr>
            <a:r>
              <a:rPr lang="ja-JP" altLang="en-US" sz="1261" b="1" dirty="0">
                <a:solidFill>
                  <a:prstClr val="black"/>
                </a:solidFill>
                <a:latin typeface="Calibri"/>
                <a:ea typeface="ＭＳ Ｐゴシック" panose="020B0600070205080204" pitchFamily="50" charset="-128"/>
              </a:rPr>
              <a:t>密度の濃いアセスメント</a:t>
            </a:r>
          </a:p>
        </p:txBody>
      </p:sp>
      <p:sp>
        <p:nvSpPr>
          <p:cNvPr id="58" name="右中かっこ 57"/>
          <p:cNvSpPr/>
          <p:nvPr/>
        </p:nvSpPr>
        <p:spPr>
          <a:xfrm>
            <a:off x="6765765" y="2910041"/>
            <a:ext cx="464527" cy="1232353"/>
          </a:xfrm>
          <a:prstGeom prst="rightBrace">
            <a:avLst>
              <a:gd name="adj1" fmla="val 54362"/>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823509">
              <a:defRPr/>
            </a:pPr>
            <a:endParaRPr lang="ja-JP" altLang="en-US" sz="1621">
              <a:solidFill>
                <a:prstClr val="black"/>
              </a:solidFill>
              <a:latin typeface="Calibri"/>
              <a:ea typeface="ＭＳ Ｐゴシック" panose="020B0600070205080204" pitchFamily="50" charset="-128"/>
            </a:endParaRPr>
          </a:p>
        </p:txBody>
      </p:sp>
      <p:sp>
        <p:nvSpPr>
          <p:cNvPr id="66" name="テキスト ボックス 65"/>
          <p:cNvSpPr txBox="1">
            <a:spLocks noChangeArrowheads="1"/>
          </p:cNvSpPr>
          <p:nvPr/>
        </p:nvSpPr>
        <p:spPr bwMode="auto">
          <a:xfrm>
            <a:off x="7211973" y="2456843"/>
            <a:ext cx="683520" cy="194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algn="ctr" defTabSz="823509" eaLnBrk="1" hangingPunct="1"/>
            <a:r>
              <a:rPr lang="ja-JP" altLang="en-US" sz="1621">
                <a:solidFill>
                  <a:prstClr val="black"/>
                </a:solidFill>
              </a:rPr>
              <a:t>サービス管理</a:t>
            </a:r>
            <a:endParaRPr lang="en-US" altLang="ja-JP" sz="1621">
              <a:solidFill>
                <a:prstClr val="black"/>
              </a:solidFill>
            </a:endParaRPr>
          </a:p>
          <a:p>
            <a:pPr algn="ctr" defTabSz="823509" eaLnBrk="1" hangingPunct="1"/>
            <a:r>
              <a:rPr lang="ja-JP" altLang="en-US" sz="1621">
                <a:solidFill>
                  <a:prstClr val="black"/>
                </a:solidFill>
              </a:rPr>
              <a:t>責任者のかかわり</a:t>
            </a:r>
          </a:p>
        </p:txBody>
      </p:sp>
      <p:sp>
        <p:nvSpPr>
          <p:cNvPr id="7" name="正方形/長方形 6"/>
          <p:cNvSpPr/>
          <p:nvPr/>
        </p:nvSpPr>
        <p:spPr>
          <a:xfrm>
            <a:off x="8026534" y="446007"/>
            <a:ext cx="1103187" cy="258661"/>
          </a:xfrm>
          <a:prstGeom prst="rect">
            <a:avLst/>
          </a:prstGeom>
        </p:spPr>
        <p:txBody>
          <a:bodyPr wrap="none">
            <a:spAutoFit/>
          </a:bodyPr>
          <a:lstStyle/>
          <a:p>
            <a:pPr defTabSz="823509"/>
            <a:r>
              <a:rPr lang="ja-JP" altLang="en-US" sz="1081" dirty="0">
                <a:solidFill>
                  <a:prstClr val="black"/>
                </a:solidFill>
                <a:ea typeface="ＭＳ Ｐゴシック" charset="-128"/>
              </a:rPr>
              <a:t>出典　岡部正文</a:t>
            </a:r>
          </a:p>
        </p:txBody>
      </p:sp>
      <p:sp>
        <p:nvSpPr>
          <p:cNvPr id="8" name="スライド番号プレースホルダー 7"/>
          <p:cNvSpPr>
            <a:spLocks noGrp="1"/>
          </p:cNvSpPr>
          <p:nvPr>
            <p:ph type="sldNum" sz="quarter" idx="12"/>
          </p:nvPr>
        </p:nvSpPr>
        <p:spPr/>
        <p:txBody>
          <a:bodyPr/>
          <a:lstStyle/>
          <a:p>
            <a:pPr>
              <a:defRPr/>
            </a:pPr>
            <a:fld id="{EC77649B-71C0-43CC-8D5B-AB7D68C6A76D}" type="slidenum">
              <a:rPr lang="ja-JP" altLang="en-US" smtClean="0">
                <a:solidFill>
                  <a:prstClr val="black">
                    <a:tint val="75000"/>
                  </a:prstClr>
                </a:solidFill>
              </a:rPr>
              <a:pPr>
                <a:defRPr/>
              </a:pPr>
              <a:t>105</a:t>
            </a:fld>
            <a:endParaRPr lang="ja-JP" altLang="en-US">
              <a:solidFill>
                <a:prstClr val="black">
                  <a:tint val="75000"/>
                </a:prstClr>
              </a:solidFill>
            </a:endParaRPr>
          </a:p>
        </p:txBody>
      </p:sp>
    </p:spTree>
    <p:extLst>
      <p:ext uri="{BB962C8B-B14F-4D97-AF65-F5344CB8AC3E}">
        <p14:creationId xmlns:p14="http://schemas.microsoft.com/office/powerpoint/2010/main" val="1956076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6" presetClass="entr" presetSubtype="37" fill="hold" nodeType="click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barn(outVertical)">
                                      <p:cBhvr>
                                        <p:cTn id="21" dur="500"/>
                                        <p:tgtEl>
                                          <p:spTgt spid="4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42" presetClass="entr" presetSubtype="0" fill="hold"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anim calcmode="lin" valueType="num">
                                      <p:cBhvr>
                                        <p:cTn id="27" dur="500" fill="hold"/>
                                        <p:tgtEl>
                                          <p:spTgt spid="49"/>
                                        </p:tgtEl>
                                        <p:attrNameLst>
                                          <p:attrName>ppt_x</p:attrName>
                                        </p:attrNameLst>
                                      </p:cBhvr>
                                      <p:tavLst>
                                        <p:tav tm="0">
                                          <p:val>
                                            <p:strVal val="#ppt_x"/>
                                          </p:val>
                                        </p:tav>
                                        <p:tav tm="100000">
                                          <p:val>
                                            <p:strVal val="#ppt_x"/>
                                          </p:val>
                                        </p:tav>
                                      </p:tavLst>
                                    </p:anim>
                                    <p:anim calcmode="lin" valueType="num">
                                      <p:cBhvr>
                                        <p:cTn id="28" dur="500" fill="hold"/>
                                        <p:tgtEl>
                                          <p:spTgt spid="49"/>
                                        </p:tgtEl>
                                        <p:attrNameLst>
                                          <p:attrName>ppt_y</p:attrName>
                                        </p:attrNameLst>
                                      </p:cBhvr>
                                      <p:tavLst>
                                        <p:tav tm="0">
                                          <p:val>
                                            <p:strVal val="#ppt_y+.1"/>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xit" presetSubtype="0" fill="hold" nodeType="clickEffect">
                                  <p:stCondLst>
                                    <p:cond delay="0"/>
                                  </p:stCondLst>
                                  <p:childTnLst>
                                    <p:animEffect transition="out" filter="fade">
                                      <p:cBhvr>
                                        <p:cTn id="32" dur="500"/>
                                        <p:tgtEl>
                                          <p:spTgt spid="49"/>
                                        </p:tgtEl>
                                      </p:cBhvr>
                                    </p:animEffect>
                                    <p:set>
                                      <p:cBhvr>
                                        <p:cTn id="33" dur="1" fill="hold">
                                          <p:stCondLst>
                                            <p:cond delay="499"/>
                                          </p:stCondLst>
                                        </p:cTn>
                                        <p:tgtEl>
                                          <p:spTgt spid="4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dissolve">
                                      <p:cBhvr>
                                        <p:cTn id="36" dur="5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ntr" presetSubtype="10" fill="hold" nodeType="clickEffect">
                                  <p:stCondLst>
                                    <p:cond delay="0"/>
                                  </p:stCondLst>
                                  <p:childTnLst>
                                    <p:set>
                                      <p:cBhvr>
                                        <p:cTn id="40" dur="1" fill="hold">
                                          <p:stCondLst>
                                            <p:cond delay="0"/>
                                          </p:stCondLst>
                                        </p:cTn>
                                        <p:tgtEl>
                                          <p:spTgt spid="9226"/>
                                        </p:tgtEl>
                                        <p:attrNameLst>
                                          <p:attrName>style.visibility</p:attrName>
                                        </p:attrNameLst>
                                      </p:cBhvr>
                                      <p:to>
                                        <p:strVal val="visible"/>
                                      </p:to>
                                    </p:set>
                                    <p:animEffect transition="in" filter="blinds(horizontal)">
                                      <p:cBhvr>
                                        <p:cTn id="41" dur="500"/>
                                        <p:tgtEl>
                                          <p:spTgt spid="922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66"/>
                                        </p:tgtEl>
                                        <p:attrNameLst>
                                          <p:attrName>style.visibility</p:attrName>
                                        </p:attrNameLst>
                                      </p:cBhvr>
                                      <p:to>
                                        <p:strVal val="visible"/>
                                      </p:to>
                                    </p:set>
                                    <p:animEffect transition="in" filter="wipe(up)">
                                      <p:cBhvr>
                                        <p:cTn id="46" dur="500"/>
                                        <p:tgtEl>
                                          <p:spTgt spid="66"/>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up)">
                                      <p:cBhvr>
                                        <p:cTn id="49" dur="500"/>
                                        <p:tgtEl>
                                          <p:spTgt spid="58"/>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nodeType="clickEffect">
                                  <p:stCondLst>
                                    <p:cond delay="0"/>
                                  </p:stCondLst>
                                  <p:childTnLst>
                                    <p:set>
                                      <p:cBhvr>
                                        <p:cTn id="53" dur="1" fill="hold">
                                          <p:stCondLst>
                                            <p:cond delay="0"/>
                                          </p:stCondLst>
                                        </p:cTn>
                                        <p:tgtEl>
                                          <p:spTgt spid="3"/>
                                        </p:tgtEl>
                                        <p:attrNameLst>
                                          <p:attrName>style.visibility</p:attrName>
                                        </p:attrNameLst>
                                      </p:cBhvr>
                                      <p:to>
                                        <p:strVal val="visible"/>
                                      </p:to>
                                    </p:set>
                                    <p:animEffect transition="in" filter="dissolve">
                                      <p:cBhvr>
                                        <p:cTn id="5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Oval 16"/>
          <p:cNvSpPr>
            <a:spLocks noChangeArrowheads="1"/>
          </p:cNvSpPr>
          <p:nvPr/>
        </p:nvSpPr>
        <p:spPr bwMode="auto">
          <a:xfrm>
            <a:off x="6877050" y="5309244"/>
            <a:ext cx="1295400" cy="506094"/>
          </a:xfrm>
          <a:prstGeom prst="ellipse">
            <a:avLst/>
          </a:prstGeom>
          <a:ln>
            <a:headEnd/>
            <a:tailEnd/>
          </a:ln>
        </p:spPr>
        <p:style>
          <a:lnRef idx="1">
            <a:schemeClr val="accent3"/>
          </a:lnRef>
          <a:fillRef idx="2">
            <a:schemeClr val="accent3"/>
          </a:fillRef>
          <a:effectRef idx="1">
            <a:schemeClr val="accent3"/>
          </a:effectRef>
          <a:fontRef idx="minor">
            <a:schemeClr val="dk1"/>
          </a:fontRef>
        </p:style>
        <p:txBody>
          <a:bodyPr wrap="none" anchor="ctr"/>
          <a:lstStyle/>
          <a:p>
            <a:pPr algn="ctr" defTabSz="823509">
              <a:defRPr/>
            </a:pPr>
            <a:r>
              <a:rPr lang="ja-JP" altLang="en-US" sz="1081" b="1" dirty="0">
                <a:solidFill>
                  <a:srgbClr val="000000"/>
                </a:solidFill>
                <a:latin typeface="Arial"/>
                <a:ea typeface="ＭＳ Ｐゴシック"/>
              </a:rPr>
              <a:t>相談支援</a:t>
            </a:r>
            <a:endParaRPr lang="en-US" altLang="ja-JP" sz="1081" b="1" dirty="0">
              <a:solidFill>
                <a:srgbClr val="000000"/>
              </a:solidFill>
              <a:latin typeface="Arial"/>
              <a:ea typeface="ＭＳ Ｐゴシック"/>
            </a:endParaRPr>
          </a:p>
          <a:p>
            <a:pPr algn="ctr" defTabSz="823509">
              <a:defRPr/>
            </a:pPr>
            <a:r>
              <a:rPr lang="ja-JP" altLang="en-US" sz="1081" b="1" dirty="0">
                <a:solidFill>
                  <a:srgbClr val="000000"/>
                </a:solidFill>
                <a:latin typeface="Arial"/>
                <a:ea typeface="ＭＳ Ｐゴシック"/>
              </a:rPr>
              <a:t>　専門員</a:t>
            </a:r>
          </a:p>
        </p:txBody>
      </p:sp>
      <p:sp>
        <p:nvSpPr>
          <p:cNvPr id="57347" name="Oval 10"/>
          <p:cNvSpPr>
            <a:spLocks noChangeArrowheads="1"/>
          </p:cNvSpPr>
          <p:nvPr/>
        </p:nvSpPr>
        <p:spPr bwMode="auto">
          <a:xfrm>
            <a:off x="755738" y="2457105"/>
            <a:ext cx="1344613" cy="454627"/>
          </a:xfrm>
          <a:prstGeom prst="ellipse">
            <a:avLst/>
          </a:prstGeom>
          <a:solidFill>
            <a:schemeClr val="bg1"/>
          </a:solidFill>
          <a:ln w="12700" algn="ctr">
            <a:solidFill>
              <a:schemeClr val="tx1"/>
            </a:solidFill>
            <a:round/>
            <a:headEnd/>
            <a:tailEnd/>
          </a:ln>
        </p:spPr>
        <p:txBody>
          <a:bodyPr wrap="none" anchor="ctr"/>
          <a:lstStyle/>
          <a:p>
            <a:pPr algn="ctr" defTabSz="823509"/>
            <a:r>
              <a:rPr lang="ja-JP" altLang="en-US" sz="901" b="1">
                <a:solidFill>
                  <a:srgbClr val="000000"/>
                </a:solidFill>
                <a:latin typeface="Arial" pitchFamily="34" charset="0"/>
              </a:rPr>
              <a:t>生活訓練職員</a:t>
            </a:r>
          </a:p>
        </p:txBody>
      </p:sp>
      <p:sp>
        <p:nvSpPr>
          <p:cNvPr id="57349" name="Rectangle 4"/>
          <p:cNvSpPr>
            <a:spLocks noChangeArrowheads="1"/>
          </p:cNvSpPr>
          <p:nvPr/>
        </p:nvSpPr>
        <p:spPr bwMode="auto">
          <a:xfrm>
            <a:off x="252413" y="1549019"/>
            <a:ext cx="8575675" cy="4733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338" tIns="41168" rIns="82338" bIns="41168"/>
          <a:lstStyle/>
          <a:p>
            <a:pPr algn="ctr" defTabSz="823509">
              <a:spcBef>
                <a:spcPct val="20000"/>
              </a:spcBef>
            </a:pPr>
            <a:endParaRPr lang="ja-JP" altLang="en-US" sz="2882" b="1">
              <a:solidFill>
                <a:srgbClr val="C00000"/>
              </a:solidFill>
              <a:latin typeface="ＭＳ Ｐゴシック" pitchFamily="50" charset="-128"/>
            </a:endParaRPr>
          </a:p>
        </p:txBody>
      </p:sp>
      <p:sp>
        <p:nvSpPr>
          <p:cNvPr id="57350" name="AutoShape 6"/>
          <p:cNvSpPr>
            <a:spLocks noChangeArrowheads="1"/>
          </p:cNvSpPr>
          <p:nvPr/>
        </p:nvSpPr>
        <p:spPr bwMode="auto">
          <a:xfrm>
            <a:off x="227014" y="835889"/>
            <a:ext cx="8737600" cy="517531"/>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82318" tIns="41159" rIns="82318" bIns="41159" anchor="ctr"/>
          <a:lstStyle/>
          <a:p>
            <a:pPr algn="ctr" defTabSz="823509"/>
            <a:r>
              <a:rPr lang="ja-JP" altLang="en-US" sz="2522" b="1" dirty="0">
                <a:solidFill>
                  <a:srgbClr val="A50021"/>
                </a:solidFill>
                <a:latin typeface="Arial" pitchFamily="34" charset="0"/>
              </a:rPr>
              <a:t>サービス管理責任者の</a:t>
            </a:r>
            <a:r>
              <a:rPr lang="ja-JP" altLang="en-US" sz="2522" b="1" dirty="0">
                <a:solidFill>
                  <a:srgbClr val="0000CC"/>
                </a:solidFill>
                <a:latin typeface="Arial" pitchFamily="34" charset="0"/>
              </a:rPr>
              <a:t>つながる支援と深める支援</a:t>
            </a:r>
            <a:r>
              <a:rPr lang="ja-JP" altLang="en-US" sz="2522" b="1" dirty="0">
                <a:solidFill>
                  <a:srgbClr val="A50021"/>
                </a:solidFill>
                <a:latin typeface="Arial" pitchFamily="34" charset="0"/>
              </a:rPr>
              <a:t>を学ぶ　</a:t>
            </a:r>
          </a:p>
        </p:txBody>
      </p:sp>
      <p:grpSp>
        <p:nvGrpSpPr>
          <p:cNvPr id="2" name="Group 93"/>
          <p:cNvGrpSpPr>
            <a:grpSpLocks/>
          </p:cNvGrpSpPr>
          <p:nvPr/>
        </p:nvGrpSpPr>
        <p:grpSpPr bwMode="auto">
          <a:xfrm>
            <a:off x="827101" y="2262411"/>
            <a:ext cx="3435350" cy="1362451"/>
            <a:chOff x="822" y="1294"/>
            <a:chExt cx="1670" cy="953"/>
          </a:xfrm>
        </p:grpSpPr>
        <p:sp>
          <p:nvSpPr>
            <p:cNvPr id="57365" name="Oval 6"/>
            <p:cNvSpPr>
              <a:spLocks noChangeArrowheads="1"/>
            </p:cNvSpPr>
            <p:nvPr/>
          </p:nvSpPr>
          <p:spPr bwMode="auto">
            <a:xfrm>
              <a:off x="1743" y="1679"/>
              <a:ext cx="654" cy="272"/>
            </a:xfrm>
            <a:prstGeom prst="ellipse">
              <a:avLst/>
            </a:prstGeom>
            <a:solidFill>
              <a:schemeClr val="bg1"/>
            </a:solidFill>
            <a:ln w="12700" algn="ctr">
              <a:solidFill>
                <a:schemeClr val="tx1"/>
              </a:solidFill>
              <a:round/>
              <a:headEnd/>
              <a:tailEnd/>
            </a:ln>
          </p:spPr>
          <p:txBody>
            <a:bodyPr wrap="none"/>
            <a:lstStyle/>
            <a:p>
              <a:pPr algn="ctr" defTabSz="823509"/>
              <a:r>
                <a:rPr lang="ja-JP" altLang="en-US" sz="1081" b="1">
                  <a:solidFill>
                    <a:srgbClr val="000000"/>
                  </a:solidFill>
                  <a:latin typeface="Arial" pitchFamily="34" charset="0"/>
                </a:rPr>
                <a:t>市町村</a:t>
              </a:r>
            </a:p>
          </p:txBody>
        </p:sp>
        <p:sp>
          <p:nvSpPr>
            <p:cNvPr id="11" name="Oval 10"/>
            <p:cNvSpPr>
              <a:spLocks noChangeArrowheads="1"/>
            </p:cNvSpPr>
            <p:nvPr/>
          </p:nvSpPr>
          <p:spPr bwMode="auto">
            <a:xfrm>
              <a:off x="822" y="1696"/>
              <a:ext cx="654" cy="318"/>
            </a:xfrm>
            <a:prstGeom prst="ellipse">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p>
              <a:pPr algn="ctr" defTabSz="823509">
                <a:defRPr/>
              </a:pPr>
              <a:r>
                <a:rPr lang="ja-JP" altLang="en-US" sz="1081" b="1" dirty="0">
                  <a:solidFill>
                    <a:srgbClr val="000000"/>
                  </a:solidFill>
                  <a:latin typeface="Arial"/>
                  <a:ea typeface="ＭＳ Ｐゴシック"/>
                </a:rPr>
                <a:t>サビ管（ＧＨ）</a:t>
              </a:r>
            </a:p>
          </p:txBody>
        </p:sp>
        <p:sp>
          <p:nvSpPr>
            <p:cNvPr id="57367" name="Oval 17"/>
            <p:cNvSpPr>
              <a:spLocks noChangeArrowheads="1"/>
            </p:cNvSpPr>
            <p:nvPr/>
          </p:nvSpPr>
          <p:spPr bwMode="auto">
            <a:xfrm>
              <a:off x="967" y="1926"/>
              <a:ext cx="654" cy="272"/>
            </a:xfrm>
            <a:prstGeom prst="ellipse">
              <a:avLst/>
            </a:prstGeom>
            <a:solidFill>
              <a:schemeClr val="bg1"/>
            </a:solidFill>
            <a:ln w="12700" algn="ctr">
              <a:solidFill>
                <a:schemeClr val="tx1"/>
              </a:solidFill>
              <a:round/>
              <a:headEnd/>
              <a:tailEnd/>
            </a:ln>
          </p:spPr>
          <p:txBody>
            <a:bodyPr wrap="none" anchor="ctr"/>
            <a:lstStyle/>
            <a:p>
              <a:pPr algn="ctr" defTabSz="823509"/>
              <a:r>
                <a:rPr lang="ja-JP" altLang="en-US" sz="1081" b="1">
                  <a:solidFill>
                    <a:srgbClr val="000000"/>
                  </a:solidFill>
                  <a:latin typeface="Arial" pitchFamily="34" charset="0"/>
                </a:rPr>
                <a:t>叔母さん</a:t>
              </a:r>
              <a:endParaRPr lang="ja-JP" altLang="en-US" sz="2522" b="1">
                <a:solidFill>
                  <a:srgbClr val="000000"/>
                </a:solidFill>
                <a:latin typeface="Arial" pitchFamily="34" charset="0"/>
              </a:endParaRPr>
            </a:p>
          </p:txBody>
        </p:sp>
        <p:sp>
          <p:nvSpPr>
            <p:cNvPr id="57368" name="Oval 45"/>
            <p:cNvSpPr>
              <a:spLocks noChangeArrowheads="1"/>
            </p:cNvSpPr>
            <p:nvPr/>
          </p:nvSpPr>
          <p:spPr bwMode="auto">
            <a:xfrm>
              <a:off x="1417" y="1975"/>
              <a:ext cx="542" cy="272"/>
            </a:xfrm>
            <a:prstGeom prst="ellipse">
              <a:avLst/>
            </a:prstGeom>
            <a:solidFill>
              <a:schemeClr val="bg1"/>
            </a:solidFill>
            <a:ln w="12700" algn="ctr">
              <a:solidFill>
                <a:schemeClr val="tx1"/>
              </a:solidFill>
              <a:round/>
              <a:headEnd/>
              <a:tailEnd/>
            </a:ln>
          </p:spPr>
          <p:txBody>
            <a:bodyPr wrap="none" anchor="ctr"/>
            <a:lstStyle/>
            <a:p>
              <a:pPr algn="ctr" defTabSz="823509"/>
              <a:r>
                <a:rPr lang="ja-JP" altLang="en-US" sz="991" b="1">
                  <a:solidFill>
                    <a:srgbClr val="000000"/>
                  </a:solidFill>
                  <a:latin typeface="Arial" pitchFamily="34" charset="0"/>
                </a:rPr>
                <a:t>精神科病院</a:t>
              </a:r>
            </a:p>
          </p:txBody>
        </p:sp>
        <p:sp>
          <p:nvSpPr>
            <p:cNvPr id="57369" name="Oval 37"/>
            <p:cNvSpPr>
              <a:spLocks noChangeArrowheads="1"/>
            </p:cNvSpPr>
            <p:nvPr/>
          </p:nvSpPr>
          <p:spPr bwMode="auto">
            <a:xfrm>
              <a:off x="1700" y="1864"/>
              <a:ext cx="534" cy="192"/>
            </a:xfrm>
            <a:prstGeom prst="ellipse">
              <a:avLst/>
            </a:prstGeom>
            <a:solidFill>
              <a:schemeClr val="bg1"/>
            </a:solidFill>
            <a:ln w="12700" algn="ctr">
              <a:solidFill>
                <a:schemeClr val="tx1"/>
              </a:solidFill>
              <a:round/>
              <a:headEnd/>
              <a:tailEnd/>
            </a:ln>
          </p:spPr>
          <p:txBody>
            <a:bodyPr wrap="none" anchor="ctr"/>
            <a:lstStyle/>
            <a:p>
              <a:pPr algn="ctr" defTabSz="823509"/>
              <a:r>
                <a:rPr lang="ja-JP" altLang="en-US" sz="991" b="1">
                  <a:solidFill>
                    <a:srgbClr val="000000"/>
                  </a:solidFill>
                  <a:latin typeface="Arial" pitchFamily="34" charset="0"/>
                </a:rPr>
                <a:t>ピアサポート</a:t>
              </a:r>
            </a:p>
          </p:txBody>
        </p:sp>
        <p:sp>
          <p:nvSpPr>
            <p:cNvPr id="15" name="Oval 43"/>
            <p:cNvSpPr>
              <a:spLocks noChangeArrowheads="1"/>
            </p:cNvSpPr>
            <p:nvPr/>
          </p:nvSpPr>
          <p:spPr bwMode="auto">
            <a:xfrm>
              <a:off x="1277" y="1294"/>
              <a:ext cx="653" cy="272"/>
            </a:xfrm>
            <a:prstGeom prst="ellipse">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p>
              <a:pPr algn="ctr" defTabSz="823509">
                <a:defRPr/>
              </a:pPr>
              <a:r>
                <a:rPr lang="ja-JP" altLang="en-US" sz="1081" b="1" dirty="0">
                  <a:solidFill>
                    <a:srgbClr val="000000"/>
                  </a:solidFill>
                  <a:latin typeface="Arial"/>
                  <a:ea typeface="ＭＳ Ｐゴシック"/>
                </a:rPr>
                <a:t>サビ管</a:t>
              </a:r>
            </a:p>
            <a:p>
              <a:pPr algn="ctr" defTabSz="823509">
                <a:defRPr/>
              </a:pPr>
              <a:r>
                <a:rPr lang="en-US" altLang="ja-JP" sz="901" b="1" dirty="0">
                  <a:solidFill>
                    <a:srgbClr val="000000"/>
                  </a:solidFill>
                  <a:latin typeface="Arial"/>
                  <a:ea typeface="ＭＳ Ｐゴシック"/>
                </a:rPr>
                <a:t>(</a:t>
              </a:r>
              <a:r>
                <a:rPr lang="ja-JP" altLang="en-US" sz="901" b="1" dirty="0">
                  <a:solidFill>
                    <a:srgbClr val="000000"/>
                  </a:solidFill>
                  <a:latin typeface="Arial"/>
                  <a:ea typeface="ＭＳ Ｐゴシック"/>
                </a:rPr>
                <a:t>生活訓練</a:t>
              </a:r>
              <a:r>
                <a:rPr lang="en-US" altLang="ja-JP" sz="901" b="1" dirty="0">
                  <a:solidFill>
                    <a:srgbClr val="000000"/>
                  </a:solidFill>
                  <a:latin typeface="Arial"/>
                  <a:ea typeface="ＭＳ Ｐゴシック"/>
                </a:rPr>
                <a:t>)</a:t>
              </a:r>
            </a:p>
          </p:txBody>
        </p:sp>
        <p:sp>
          <p:nvSpPr>
            <p:cNvPr id="16" name="Oval 13"/>
            <p:cNvSpPr>
              <a:spLocks noChangeArrowheads="1"/>
            </p:cNvSpPr>
            <p:nvPr/>
          </p:nvSpPr>
          <p:spPr bwMode="auto">
            <a:xfrm>
              <a:off x="1367" y="1567"/>
              <a:ext cx="455" cy="408"/>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wrap="none" lIns="0" tIns="0" rIns="0" bIns="0" anchor="ctr"/>
            <a:lstStyle/>
            <a:p>
              <a:pPr algn="ctr" defTabSz="823509">
                <a:defRPr/>
              </a:pPr>
              <a:r>
                <a:rPr lang="ja-JP" altLang="en-US" sz="1261" b="1" dirty="0">
                  <a:solidFill>
                    <a:srgbClr val="000000"/>
                  </a:solidFill>
                  <a:latin typeface="Arial"/>
                  <a:ea typeface="ＭＳ Ｐゴシック"/>
                </a:rPr>
                <a:t>　Ｓさん</a:t>
              </a:r>
            </a:p>
          </p:txBody>
        </p:sp>
        <p:sp>
          <p:nvSpPr>
            <p:cNvPr id="18" name="Oval 16"/>
            <p:cNvSpPr>
              <a:spLocks noChangeArrowheads="1"/>
            </p:cNvSpPr>
            <p:nvPr/>
          </p:nvSpPr>
          <p:spPr bwMode="auto">
            <a:xfrm>
              <a:off x="1837" y="1340"/>
              <a:ext cx="655" cy="381"/>
            </a:xfrm>
            <a:prstGeom prst="ellipse">
              <a:avLst/>
            </a:prstGeom>
            <a:ln>
              <a:headEnd/>
              <a:tailEnd/>
            </a:ln>
          </p:spPr>
          <p:style>
            <a:lnRef idx="1">
              <a:schemeClr val="accent3"/>
            </a:lnRef>
            <a:fillRef idx="2">
              <a:schemeClr val="accent3"/>
            </a:fillRef>
            <a:effectRef idx="1">
              <a:schemeClr val="accent3"/>
            </a:effectRef>
            <a:fontRef idx="minor">
              <a:schemeClr val="dk1"/>
            </a:fontRef>
          </p:style>
          <p:txBody>
            <a:bodyPr wrap="none" anchor="ctr"/>
            <a:lstStyle/>
            <a:p>
              <a:pPr algn="ctr" defTabSz="823509">
                <a:defRPr/>
              </a:pPr>
              <a:r>
                <a:rPr lang="ja-JP" altLang="en-US" sz="1261" b="1" dirty="0">
                  <a:solidFill>
                    <a:srgbClr val="000000"/>
                  </a:solidFill>
                  <a:latin typeface="Arial"/>
                  <a:ea typeface="ＭＳ Ｐゴシック"/>
                </a:rPr>
                <a:t>相談支援</a:t>
              </a:r>
              <a:endParaRPr lang="en-US" altLang="ja-JP" sz="1261" b="1" dirty="0">
                <a:solidFill>
                  <a:srgbClr val="000000"/>
                </a:solidFill>
                <a:latin typeface="Arial"/>
                <a:ea typeface="ＭＳ Ｐゴシック"/>
              </a:endParaRPr>
            </a:p>
            <a:p>
              <a:pPr algn="ctr" defTabSz="823509">
                <a:defRPr/>
              </a:pPr>
              <a:r>
                <a:rPr lang="ja-JP" altLang="en-US" sz="1261" b="1" dirty="0">
                  <a:solidFill>
                    <a:srgbClr val="000000"/>
                  </a:solidFill>
                  <a:latin typeface="Arial"/>
                  <a:ea typeface="ＭＳ Ｐゴシック"/>
                </a:rPr>
                <a:t>　専門員</a:t>
              </a:r>
            </a:p>
          </p:txBody>
        </p:sp>
      </p:grpSp>
      <p:sp>
        <p:nvSpPr>
          <p:cNvPr id="21" name="角丸四角形 20"/>
          <p:cNvSpPr/>
          <p:nvPr/>
        </p:nvSpPr>
        <p:spPr>
          <a:xfrm>
            <a:off x="250909" y="4206989"/>
            <a:ext cx="4392613" cy="1296687"/>
          </a:xfrm>
          <a:prstGeom prst="roundRect">
            <a:avLst/>
          </a:prstGeom>
          <a:solidFill>
            <a:srgbClr val="FFFFCC"/>
          </a:solidFill>
        </p:spPr>
        <p:style>
          <a:lnRef idx="2">
            <a:schemeClr val="accent6"/>
          </a:lnRef>
          <a:fillRef idx="1">
            <a:schemeClr val="lt1"/>
          </a:fillRef>
          <a:effectRef idx="0">
            <a:schemeClr val="accent6"/>
          </a:effectRef>
          <a:fontRef idx="minor">
            <a:schemeClr val="dk1"/>
          </a:fontRef>
        </p:style>
        <p:txBody>
          <a:bodyPr/>
          <a:lstStyle/>
          <a:p>
            <a:pPr algn="ctr" defTabSz="823509" fontAlgn="auto">
              <a:spcBef>
                <a:spcPts val="0"/>
              </a:spcBef>
              <a:spcAft>
                <a:spcPts val="0"/>
              </a:spcAft>
              <a:defRPr/>
            </a:pPr>
            <a:r>
              <a:rPr lang="ja-JP" altLang="en-US" sz="1621" b="1" dirty="0">
                <a:solidFill>
                  <a:srgbClr val="000000"/>
                </a:solidFill>
                <a:latin typeface="Arial"/>
                <a:ea typeface="ＭＳ Ｐゴシック"/>
              </a:rPr>
              <a:t>　</a:t>
            </a:r>
            <a:r>
              <a:rPr lang="ja-JP" altLang="en-US" sz="2522" b="1" dirty="0">
                <a:solidFill>
                  <a:srgbClr val="0000CC"/>
                </a:solidFill>
                <a:latin typeface="Arial"/>
                <a:ea typeface="ＭＳ Ｐゴシック"/>
              </a:rPr>
              <a:t>深める支援</a:t>
            </a:r>
            <a:endParaRPr lang="en-US" altLang="ja-JP" sz="2522" b="1" dirty="0">
              <a:solidFill>
                <a:srgbClr val="0000CC"/>
              </a:solidFill>
              <a:latin typeface="Arial"/>
              <a:ea typeface="ＭＳ Ｐゴシック"/>
            </a:endParaRPr>
          </a:p>
          <a:p>
            <a:pPr defTabSz="823509" fontAlgn="auto">
              <a:spcBef>
                <a:spcPts val="0"/>
              </a:spcBef>
              <a:spcAft>
                <a:spcPts val="0"/>
              </a:spcAft>
              <a:defRPr/>
            </a:pPr>
            <a:r>
              <a:rPr lang="ja-JP" altLang="en-US" sz="1621" b="1" dirty="0">
                <a:solidFill>
                  <a:srgbClr val="000000"/>
                </a:solidFill>
                <a:latin typeface="Arial"/>
                <a:ea typeface="ＭＳ Ｐゴシック"/>
              </a:rPr>
              <a:t>・</a:t>
            </a:r>
            <a:r>
              <a:rPr lang="ja-JP" altLang="en-US" sz="1441" b="1" dirty="0">
                <a:solidFill>
                  <a:srgbClr val="000000"/>
                </a:solidFill>
                <a:latin typeface="Arial"/>
                <a:ea typeface="ＭＳ Ｐゴシック"/>
              </a:rPr>
              <a:t>サービス管理責任者は、サービス利用計画をもとに、事業所内で個別支援会議を開き、個別支援計画（生活プラン）を作成する。</a:t>
            </a:r>
          </a:p>
        </p:txBody>
      </p:sp>
      <p:sp>
        <p:nvSpPr>
          <p:cNvPr id="22" name="角丸四角形 21"/>
          <p:cNvSpPr/>
          <p:nvPr/>
        </p:nvSpPr>
        <p:spPr>
          <a:xfrm>
            <a:off x="250870" y="3623432"/>
            <a:ext cx="8642350" cy="388863"/>
          </a:xfrm>
          <a:prstGeom prst="roundRect">
            <a:avLst/>
          </a:prstGeom>
        </p:spPr>
        <p:style>
          <a:lnRef idx="1">
            <a:schemeClr val="accent3"/>
          </a:lnRef>
          <a:fillRef idx="2">
            <a:schemeClr val="accent3"/>
          </a:fillRef>
          <a:effectRef idx="1">
            <a:schemeClr val="accent3"/>
          </a:effectRef>
          <a:fontRef idx="minor">
            <a:schemeClr val="dk1"/>
          </a:fontRef>
        </p:style>
        <p:txBody>
          <a:bodyPr/>
          <a:lstStyle/>
          <a:p>
            <a:pPr algn="ctr" defTabSz="823509" fontAlgn="auto">
              <a:spcBef>
                <a:spcPts val="0"/>
              </a:spcBef>
              <a:spcAft>
                <a:spcPts val="0"/>
              </a:spcAft>
              <a:defRPr/>
            </a:pPr>
            <a:r>
              <a:rPr lang="ja-JP" altLang="en-US" sz="1621" b="1" dirty="0">
                <a:solidFill>
                  <a:srgbClr val="000000"/>
                </a:solidFill>
                <a:latin typeface="Arial"/>
                <a:ea typeface="ＭＳ Ｐゴシック"/>
              </a:rPr>
              <a:t>　　相談支援専門員によるサービス利用計画は、トータルプラン</a:t>
            </a:r>
            <a:endParaRPr lang="en-US" altLang="ja-JP" sz="1621" b="1" dirty="0">
              <a:solidFill>
                <a:srgbClr val="000000"/>
              </a:solidFill>
              <a:latin typeface="Arial"/>
              <a:ea typeface="ＭＳ Ｐゴシック"/>
            </a:endParaRPr>
          </a:p>
        </p:txBody>
      </p:sp>
      <p:sp>
        <p:nvSpPr>
          <p:cNvPr id="23" name="角丸四角形 22"/>
          <p:cNvSpPr/>
          <p:nvPr/>
        </p:nvSpPr>
        <p:spPr>
          <a:xfrm>
            <a:off x="4284663" y="1677903"/>
            <a:ext cx="4679950" cy="1751313"/>
          </a:xfrm>
          <a:prstGeom prst="roundRect">
            <a:avLst/>
          </a:prstGeom>
          <a:solidFill>
            <a:srgbClr val="FFFFCC"/>
          </a:solidFill>
        </p:spPr>
        <p:style>
          <a:lnRef idx="2">
            <a:schemeClr val="accent6"/>
          </a:lnRef>
          <a:fillRef idx="1">
            <a:schemeClr val="lt1"/>
          </a:fillRef>
          <a:effectRef idx="0">
            <a:schemeClr val="accent6"/>
          </a:effectRef>
          <a:fontRef idx="minor">
            <a:schemeClr val="dk1"/>
          </a:fontRef>
        </p:style>
        <p:txBody>
          <a:bodyPr/>
          <a:lstStyle/>
          <a:p>
            <a:pPr algn="ctr" defTabSz="823509" fontAlgn="auto">
              <a:spcBef>
                <a:spcPts val="0"/>
              </a:spcBef>
              <a:spcAft>
                <a:spcPts val="0"/>
              </a:spcAft>
              <a:defRPr/>
            </a:pPr>
            <a:r>
              <a:rPr lang="ja-JP" altLang="en-US" sz="2522" b="1" dirty="0">
                <a:solidFill>
                  <a:srgbClr val="0000CC"/>
                </a:solidFill>
                <a:latin typeface="Arial"/>
                <a:ea typeface="ＭＳ Ｐゴシック"/>
              </a:rPr>
              <a:t>つながる支援</a:t>
            </a:r>
            <a:endParaRPr lang="en-US" altLang="ja-JP" sz="2522" b="1" dirty="0">
              <a:solidFill>
                <a:srgbClr val="0000CC"/>
              </a:solidFill>
              <a:latin typeface="Arial"/>
              <a:ea typeface="ＭＳ Ｐゴシック"/>
            </a:endParaRPr>
          </a:p>
          <a:p>
            <a:pPr defTabSz="823509" fontAlgn="auto">
              <a:spcBef>
                <a:spcPts val="0"/>
              </a:spcBef>
              <a:spcAft>
                <a:spcPts val="0"/>
              </a:spcAft>
              <a:defRPr/>
            </a:pPr>
            <a:r>
              <a:rPr lang="ja-JP" altLang="en-US" sz="1621" b="1" dirty="0">
                <a:solidFill>
                  <a:srgbClr val="000000"/>
                </a:solidFill>
                <a:latin typeface="Arial"/>
                <a:ea typeface="ＭＳ Ｐゴシック"/>
              </a:rPr>
              <a:t>・</a:t>
            </a:r>
            <a:r>
              <a:rPr lang="ja-JP" altLang="en-US" sz="1441" b="1" dirty="0">
                <a:solidFill>
                  <a:srgbClr val="000000"/>
                </a:solidFill>
                <a:latin typeface="Arial"/>
                <a:ea typeface="ＭＳ Ｐゴシック"/>
              </a:rPr>
              <a:t>サービス管理責任者は、相談支援専門員等と連携して、個別支援の課題を解決するためのチームをつくり、地域でサポートするためのネットワークを組織する。相談支援専門員によるサービス担当者会議に参加する。</a:t>
            </a:r>
            <a:endParaRPr lang="en-US" altLang="ja-JP" sz="1441" b="1" dirty="0">
              <a:solidFill>
                <a:srgbClr val="000000"/>
              </a:solidFill>
              <a:latin typeface="Arial"/>
              <a:ea typeface="ＭＳ Ｐゴシック"/>
            </a:endParaRPr>
          </a:p>
          <a:p>
            <a:pPr algn="ctr" defTabSz="823509" fontAlgn="auto">
              <a:spcBef>
                <a:spcPts val="0"/>
              </a:spcBef>
              <a:spcAft>
                <a:spcPts val="0"/>
              </a:spcAft>
              <a:defRPr/>
            </a:pPr>
            <a:endParaRPr lang="ja-JP" altLang="en-US" sz="1621" b="1" dirty="0">
              <a:solidFill>
                <a:srgbClr val="000000"/>
              </a:solidFill>
              <a:latin typeface="Arial"/>
              <a:ea typeface="ＭＳ Ｐゴシック"/>
            </a:endParaRPr>
          </a:p>
        </p:txBody>
      </p:sp>
      <p:sp>
        <p:nvSpPr>
          <p:cNvPr id="36" name="角丸四角形 35"/>
          <p:cNvSpPr/>
          <p:nvPr/>
        </p:nvSpPr>
        <p:spPr>
          <a:xfrm>
            <a:off x="395290" y="1807784"/>
            <a:ext cx="3816351" cy="304515"/>
          </a:xfrm>
          <a:prstGeom prst="roundRect">
            <a:avLst/>
          </a:prstGeom>
        </p:spPr>
        <p:style>
          <a:lnRef idx="1">
            <a:schemeClr val="accent3"/>
          </a:lnRef>
          <a:fillRef idx="2">
            <a:schemeClr val="accent3"/>
          </a:fillRef>
          <a:effectRef idx="1">
            <a:schemeClr val="accent3"/>
          </a:effectRef>
          <a:fontRef idx="minor">
            <a:schemeClr val="dk1"/>
          </a:fontRef>
        </p:style>
        <p:txBody>
          <a:bodyPr anchor="ctr"/>
          <a:lstStyle/>
          <a:p>
            <a:pPr algn="ctr" defTabSz="823509">
              <a:defRPr/>
            </a:pPr>
            <a:r>
              <a:rPr lang="ja-JP" altLang="en-US" sz="1621" b="1" dirty="0">
                <a:solidFill>
                  <a:srgbClr val="000000"/>
                </a:solidFill>
                <a:latin typeface="Arial"/>
                <a:ea typeface="ＭＳ Ｐゴシック"/>
              </a:rPr>
              <a:t>サービス担当者会議</a:t>
            </a:r>
          </a:p>
        </p:txBody>
      </p:sp>
      <p:sp>
        <p:nvSpPr>
          <p:cNvPr id="57356" name="Oval 17"/>
          <p:cNvSpPr>
            <a:spLocks noChangeArrowheads="1"/>
          </p:cNvSpPr>
          <p:nvPr/>
        </p:nvSpPr>
        <p:spPr bwMode="auto">
          <a:xfrm>
            <a:off x="5867420" y="4725687"/>
            <a:ext cx="1081088" cy="388863"/>
          </a:xfrm>
          <a:prstGeom prst="ellipse">
            <a:avLst/>
          </a:prstGeom>
          <a:solidFill>
            <a:schemeClr val="bg1"/>
          </a:solidFill>
          <a:ln w="12700" algn="ctr">
            <a:solidFill>
              <a:schemeClr val="tx1"/>
            </a:solidFill>
            <a:round/>
            <a:headEnd/>
            <a:tailEnd/>
          </a:ln>
        </p:spPr>
        <p:txBody>
          <a:bodyPr wrap="none" anchor="ctr"/>
          <a:lstStyle/>
          <a:p>
            <a:pPr algn="ctr" defTabSz="823509"/>
            <a:r>
              <a:rPr lang="ja-JP" altLang="en-US" sz="1081" b="1">
                <a:solidFill>
                  <a:srgbClr val="000000"/>
                </a:solidFill>
                <a:latin typeface="Arial" pitchFamily="34" charset="0"/>
              </a:rPr>
              <a:t>世話人</a:t>
            </a:r>
            <a:endParaRPr lang="ja-JP" altLang="en-US" sz="2522" b="1">
              <a:solidFill>
                <a:srgbClr val="000000"/>
              </a:solidFill>
              <a:latin typeface="Arial" pitchFamily="34" charset="0"/>
            </a:endParaRPr>
          </a:p>
        </p:txBody>
      </p:sp>
      <p:sp>
        <p:nvSpPr>
          <p:cNvPr id="57357" name="Oval 17"/>
          <p:cNvSpPr>
            <a:spLocks noChangeArrowheads="1"/>
          </p:cNvSpPr>
          <p:nvPr/>
        </p:nvSpPr>
        <p:spPr bwMode="auto">
          <a:xfrm>
            <a:off x="7740712" y="4725687"/>
            <a:ext cx="1079500" cy="388863"/>
          </a:xfrm>
          <a:prstGeom prst="ellipse">
            <a:avLst/>
          </a:prstGeom>
          <a:solidFill>
            <a:schemeClr val="bg1"/>
          </a:solidFill>
          <a:ln w="12700" algn="ctr">
            <a:solidFill>
              <a:schemeClr val="tx1"/>
            </a:solidFill>
            <a:round/>
            <a:headEnd/>
            <a:tailEnd/>
          </a:ln>
        </p:spPr>
        <p:txBody>
          <a:bodyPr wrap="none" anchor="ctr"/>
          <a:lstStyle/>
          <a:p>
            <a:pPr algn="ctr" defTabSz="823509"/>
            <a:r>
              <a:rPr lang="ja-JP" altLang="en-US" sz="1081" b="1">
                <a:solidFill>
                  <a:srgbClr val="000000"/>
                </a:solidFill>
                <a:latin typeface="Arial" pitchFamily="34" charset="0"/>
              </a:rPr>
              <a:t>世話人</a:t>
            </a:r>
            <a:endParaRPr lang="ja-JP" altLang="en-US" sz="2522" b="1">
              <a:solidFill>
                <a:srgbClr val="000000"/>
              </a:solidFill>
              <a:latin typeface="Arial" pitchFamily="34" charset="0"/>
            </a:endParaRPr>
          </a:p>
        </p:txBody>
      </p:sp>
      <p:sp>
        <p:nvSpPr>
          <p:cNvPr id="57358" name="Oval 17"/>
          <p:cNvSpPr>
            <a:spLocks noChangeArrowheads="1"/>
          </p:cNvSpPr>
          <p:nvPr/>
        </p:nvSpPr>
        <p:spPr bwMode="auto">
          <a:xfrm>
            <a:off x="7740712" y="5050216"/>
            <a:ext cx="1079500" cy="388863"/>
          </a:xfrm>
          <a:prstGeom prst="ellipse">
            <a:avLst/>
          </a:prstGeom>
          <a:solidFill>
            <a:schemeClr val="bg1"/>
          </a:solidFill>
          <a:ln w="12700" algn="ctr">
            <a:solidFill>
              <a:schemeClr val="tx1"/>
            </a:solidFill>
            <a:round/>
            <a:headEnd/>
            <a:tailEnd/>
          </a:ln>
        </p:spPr>
        <p:txBody>
          <a:bodyPr wrap="none" anchor="ctr"/>
          <a:lstStyle/>
          <a:p>
            <a:pPr algn="ctr" defTabSz="823509"/>
            <a:r>
              <a:rPr lang="ja-JP" altLang="en-US" sz="1081" b="1">
                <a:solidFill>
                  <a:srgbClr val="000000"/>
                </a:solidFill>
                <a:latin typeface="Arial" pitchFamily="34" charset="0"/>
              </a:rPr>
              <a:t>世話人</a:t>
            </a:r>
            <a:endParaRPr lang="ja-JP" altLang="en-US" sz="2522" b="1">
              <a:solidFill>
                <a:srgbClr val="000000"/>
              </a:solidFill>
              <a:latin typeface="Arial" pitchFamily="34" charset="0"/>
            </a:endParaRPr>
          </a:p>
        </p:txBody>
      </p:sp>
      <p:grpSp>
        <p:nvGrpSpPr>
          <p:cNvPr id="3" name="Group 93"/>
          <p:cNvGrpSpPr>
            <a:grpSpLocks/>
          </p:cNvGrpSpPr>
          <p:nvPr/>
        </p:nvGrpSpPr>
        <p:grpSpPr bwMode="auto">
          <a:xfrm>
            <a:off x="5940427" y="4467184"/>
            <a:ext cx="2289176" cy="1037921"/>
            <a:chOff x="1090" y="1335"/>
            <a:chExt cx="782" cy="726"/>
          </a:xfrm>
        </p:grpSpPr>
        <p:sp>
          <p:nvSpPr>
            <p:cNvPr id="57362" name="Oval 17"/>
            <p:cNvSpPr>
              <a:spLocks noChangeArrowheads="1"/>
            </p:cNvSpPr>
            <p:nvPr/>
          </p:nvSpPr>
          <p:spPr bwMode="auto">
            <a:xfrm>
              <a:off x="1090" y="1789"/>
              <a:ext cx="418" cy="272"/>
            </a:xfrm>
            <a:prstGeom prst="ellipse">
              <a:avLst/>
            </a:prstGeom>
            <a:solidFill>
              <a:schemeClr val="bg1"/>
            </a:solidFill>
            <a:ln w="12700" algn="ctr">
              <a:solidFill>
                <a:schemeClr val="tx1"/>
              </a:solidFill>
              <a:round/>
              <a:headEnd/>
              <a:tailEnd/>
            </a:ln>
          </p:spPr>
          <p:txBody>
            <a:bodyPr wrap="none" anchor="ctr"/>
            <a:lstStyle/>
            <a:p>
              <a:pPr algn="ctr" defTabSz="823509"/>
              <a:r>
                <a:rPr lang="ja-JP" altLang="en-US" sz="1081" b="1">
                  <a:solidFill>
                    <a:srgbClr val="000000"/>
                  </a:solidFill>
                  <a:latin typeface="Arial" pitchFamily="34" charset="0"/>
                </a:rPr>
                <a:t>叔母さん</a:t>
              </a:r>
              <a:endParaRPr lang="ja-JP" altLang="en-US" sz="2522" b="1">
                <a:solidFill>
                  <a:srgbClr val="000000"/>
                </a:solidFill>
                <a:latin typeface="Arial" pitchFamily="34" charset="0"/>
              </a:endParaRPr>
            </a:p>
          </p:txBody>
        </p:sp>
        <p:sp>
          <p:nvSpPr>
            <p:cNvPr id="34" name="Oval 43"/>
            <p:cNvSpPr>
              <a:spLocks noChangeArrowheads="1"/>
            </p:cNvSpPr>
            <p:nvPr/>
          </p:nvSpPr>
          <p:spPr bwMode="auto">
            <a:xfrm>
              <a:off x="1340" y="1335"/>
              <a:ext cx="532" cy="272"/>
            </a:xfrm>
            <a:prstGeom prst="ellipse">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p>
              <a:pPr algn="ctr" defTabSz="823509">
                <a:defRPr/>
              </a:pPr>
              <a:r>
                <a:rPr lang="ja-JP" altLang="en-US" sz="1081" b="1" dirty="0">
                  <a:solidFill>
                    <a:srgbClr val="000000"/>
                  </a:solidFill>
                  <a:latin typeface="Arial"/>
                  <a:ea typeface="ＭＳ Ｐゴシック"/>
                </a:rPr>
                <a:t>サビ管</a:t>
              </a:r>
            </a:p>
            <a:p>
              <a:pPr algn="ctr" defTabSz="823509">
                <a:defRPr/>
              </a:pPr>
              <a:r>
                <a:rPr lang="en-US" altLang="ja-JP" sz="1081" b="1" dirty="0">
                  <a:solidFill>
                    <a:srgbClr val="000000"/>
                  </a:solidFill>
                  <a:latin typeface="Arial"/>
                  <a:ea typeface="ＭＳ Ｐゴシック"/>
                </a:rPr>
                <a:t>(</a:t>
              </a:r>
              <a:r>
                <a:rPr lang="ja-JP" altLang="en-US" sz="1081" b="1" dirty="0">
                  <a:solidFill>
                    <a:srgbClr val="000000"/>
                  </a:solidFill>
                  <a:latin typeface="Arial"/>
                  <a:ea typeface="ＭＳ Ｐゴシック"/>
                </a:rPr>
                <a:t>ＧＨ）</a:t>
              </a:r>
              <a:endParaRPr lang="en-US" altLang="ja-JP" sz="1081" b="1" dirty="0">
                <a:solidFill>
                  <a:srgbClr val="000000"/>
                </a:solidFill>
                <a:latin typeface="Arial"/>
                <a:ea typeface="ＭＳ Ｐゴシック"/>
              </a:endParaRPr>
            </a:p>
          </p:txBody>
        </p:sp>
        <p:sp>
          <p:nvSpPr>
            <p:cNvPr id="31" name="Oval 13"/>
            <p:cNvSpPr>
              <a:spLocks noChangeArrowheads="1"/>
            </p:cNvSpPr>
            <p:nvPr/>
          </p:nvSpPr>
          <p:spPr bwMode="auto">
            <a:xfrm>
              <a:off x="1367" y="1567"/>
              <a:ext cx="454" cy="408"/>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wrap="none" lIns="0" tIns="0" rIns="0" bIns="0" anchor="ctr"/>
            <a:lstStyle/>
            <a:p>
              <a:pPr algn="ctr" defTabSz="823509">
                <a:defRPr/>
              </a:pPr>
              <a:r>
                <a:rPr lang="ja-JP" altLang="en-US" sz="1261" b="1" dirty="0">
                  <a:solidFill>
                    <a:srgbClr val="000000"/>
                  </a:solidFill>
                  <a:latin typeface="Arial"/>
                  <a:ea typeface="ＭＳ Ｐゴシック"/>
                </a:rPr>
                <a:t>　　Ｓさん</a:t>
              </a:r>
            </a:p>
          </p:txBody>
        </p:sp>
      </p:grpSp>
      <p:sp>
        <p:nvSpPr>
          <p:cNvPr id="42" name="角丸四角形 41"/>
          <p:cNvSpPr/>
          <p:nvPr/>
        </p:nvSpPr>
        <p:spPr>
          <a:xfrm>
            <a:off x="4860033" y="4142392"/>
            <a:ext cx="2017018" cy="324529"/>
          </a:xfrm>
          <a:prstGeom prst="roundRect">
            <a:avLst/>
          </a:prstGeom>
        </p:spPr>
        <p:style>
          <a:lnRef idx="1">
            <a:schemeClr val="accent6"/>
          </a:lnRef>
          <a:fillRef idx="2">
            <a:schemeClr val="accent6"/>
          </a:fillRef>
          <a:effectRef idx="1">
            <a:schemeClr val="accent6"/>
          </a:effectRef>
          <a:fontRef idx="minor">
            <a:schemeClr val="dk1"/>
          </a:fontRef>
        </p:style>
        <p:txBody>
          <a:bodyPr anchor="ctr"/>
          <a:lstStyle/>
          <a:p>
            <a:pPr algn="ctr" defTabSz="823509">
              <a:defRPr/>
            </a:pPr>
            <a:r>
              <a:rPr lang="ja-JP" altLang="en-US" sz="1621" b="1" dirty="0">
                <a:solidFill>
                  <a:srgbClr val="000000"/>
                </a:solidFill>
                <a:latin typeface="Arial"/>
                <a:ea typeface="ＭＳ Ｐゴシック"/>
              </a:rPr>
              <a:t>　個別支援会議</a:t>
            </a:r>
          </a:p>
        </p:txBody>
      </p:sp>
      <p:sp>
        <p:nvSpPr>
          <p:cNvPr id="53" name="角丸四角形 52"/>
          <p:cNvSpPr/>
          <p:nvPr/>
        </p:nvSpPr>
        <p:spPr>
          <a:xfrm>
            <a:off x="250870" y="5893705"/>
            <a:ext cx="8642350" cy="388863"/>
          </a:xfrm>
          <a:prstGeom prst="roundRect">
            <a:avLst/>
          </a:prstGeom>
        </p:spPr>
        <p:style>
          <a:lnRef idx="1">
            <a:schemeClr val="accent6"/>
          </a:lnRef>
          <a:fillRef idx="2">
            <a:schemeClr val="accent6"/>
          </a:fillRef>
          <a:effectRef idx="1">
            <a:schemeClr val="accent6"/>
          </a:effectRef>
          <a:fontRef idx="minor">
            <a:schemeClr val="dk1"/>
          </a:fontRef>
        </p:style>
        <p:txBody>
          <a:bodyPr/>
          <a:lstStyle/>
          <a:p>
            <a:pPr algn="ctr" defTabSz="823509" fontAlgn="auto">
              <a:spcBef>
                <a:spcPts val="0"/>
              </a:spcBef>
              <a:spcAft>
                <a:spcPts val="0"/>
              </a:spcAft>
              <a:defRPr/>
            </a:pPr>
            <a:r>
              <a:rPr lang="ja-JP" altLang="en-US" sz="1621" b="1" dirty="0">
                <a:solidFill>
                  <a:srgbClr val="000000"/>
                </a:solidFill>
                <a:latin typeface="Arial"/>
                <a:ea typeface="ＭＳ Ｐゴシック"/>
              </a:rPr>
              <a:t>サービス管理責任者による個別支援計画、生活プラン</a:t>
            </a:r>
            <a:endParaRPr lang="en-US" altLang="ja-JP" sz="1621" b="1" dirty="0">
              <a:solidFill>
                <a:srgbClr val="000000"/>
              </a:solidFill>
              <a:latin typeface="Arial"/>
              <a:ea typeface="ＭＳ Ｐゴシック"/>
            </a:endParaRPr>
          </a:p>
        </p:txBody>
      </p:sp>
      <p:sp>
        <p:nvSpPr>
          <p:cNvPr id="5" name="スライド番号プレースホルダー 4"/>
          <p:cNvSpPr>
            <a:spLocks noGrp="1"/>
          </p:cNvSpPr>
          <p:nvPr>
            <p:ph type="sldNum" sz="quarter" idx="12"/>
          </p:nvPr>
        </p:nvSpPr>
        <p:spPr/>
        <p:txBody>
          <a:bodyPr/>
          <a:lstStyle/>
          <a:p>
            <a:pPr>
              <a:defRPr/>
            </a:pPr>
            <a:fld id="{98446E5F-960D-4AF8-A065-64B9DFBA82BB}" type="slidenum">
              <a:rPr lang="en-US" altLang="ja-JP" smtClean="0"/>
              <a:pPr>
                <a:defRPr/>
              </a:pPr>
              <a:t>106</a:t>
            </a:fld>
            <a:endParaRPr lang="en-US" altLang="ja-JP"/>
          </a:p>
        </p:txBody>
      </p:sp>
    </p:spTree>
    <p:extLst>
      <p:ext uri="{BB962C8B-B14F-4D97-AF65-F5344CB8AC3E}">
        <p14:creationId xmlns:p14="http://schemas.microsoft.com/office/powerpoint/2010/main" val="108437988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565276" y="546840"/>
            <a:ext cx="6013450" cy="736267"/>
          </a:xfrm>
          <a:prstGeom prst="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a:defRPr/>
            </a:pPr>
            <a:r>
              <a:rPr lang="ja-JP" altLang="en-US" sz="3242" b="1" dirty="0">
                <a:solidFill>
                  <a:srgbClr val="000000"/>
                </a:solidFill>
                <a:latin typeface="Arial"/>
                <a:ea typeface="ＭＳ Ｐゴシック"/>
              </a:rPr>
              <a:t>自立訓練</a:t>
            </a:r>
            <a:r>
              <a:rPr lang="en-US" altLang="ja-JP" sz="3242" b="1" dirty="0">
                <a:solidFill>
                  <a:srgbClr val="000000"/>
                </a:solidFill>
                <a:latin typeface="Arial"/>
                <a:ea typeface="ＭＳ Ｐゴシック"/>
              </a:rPr>
              <a:t>(</a:t>
            </a:r>
            <a:r>
              <a:rPr lang="ja-JP" altLang="en-US" sz="3242" b="1" dirty="0">
                <a:solidFill>
                  <a:srgbClr val="000000"/>
                </a:solidFill>
                <a:latin typeface="Arial"/>
                <a:ea typeface="ＭＳ Ｐゴシック"/>
              </a:rPr>
              <a:t>生活訓練）の目的</a:t>
            </a:r>
          </a:p>
        </p:txBody>
      </p:sp>
      <p:sp>
        <p:nvSpPr>
          <p:cNvPr id="7" name="正方形/長方形 6"/>
          <p:cNvSpPr/>
          <p:nvPr/>
        </p:nvSpPr>
        <p:spPr>
          <a:xfrm>
            <a:off x="323529" y="1678111"/>
            <a:ext cx="2520280" cy="110241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a:defRPr/>
            </a:pPr>
            <a:r>
              <a:rPr lang="ja-JP" altLang="en-US" sz="1621" b="1" dirty="0">
                <a:solidFill>
                  <a:srgbClr val="000000"/>
                </a:solidFill>
                <a:latin typeface="Arial"/>
                <a:ea typeface="ＭＳ Ｐゴシック"/>
              </a:rPr>
              <a:t>対象者は地域移行や家族から独立して一人暮らしを目指している人</a:t>
            </a:r>
            <a:endParaRPr lang="en-US" altLang="ja-JP" sz="1621" b="1" dirty="0">
              <a:solidFill>
                <a:srgbClr val="000000"/>
              </a:solidFill>
              <a:latin typeface="Arial"/>
              <a:ea typeface="ＭＳ Ｐゴシック"/>
            </a:endParaRPr>
          </a:p>
          <a:p>
            <a:pPr algn="ctr" defTabSz="823509">
              <a:defRPr/>
            </a:pPr>
            <a:endParaRPr lang="ja-JP" altLang="en-US" sz="1621" b="1" dirty="0">
              <a:solidFill>
                <a:srgbClr val="000000"/>
              </a:solidFill>
              <a:latin typeface="Arial"/>
              <a:ea typeface="ＭＳ Ｐゴシック"/>
            </a:endParaRPr>
          </a:p>
        </p:txBody>
      </p:sp>
      <p:sp>
        <p:nvSpPr>
          <p:cNvPr id="9" name="正方形/長方形 8"/>
          <p:cNvSpPr/>
          <p:nvPr/>
        </p:nvSpPr>
        <p:spPr>
          <a:xfrm>
            <a:off x="3059832" y="1678111"/>
            <a:ext cx="2520280" cy="110241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a:defRPr/>
            </a:pPr>
            <a:r>
              <a:rPr lang="ja-JP" altLang="en-US" sz="1621" b="1" dirty="0">
                <a:solidFill>
                  <a:srgbClr val="000000"/>
                </a:solidFill>
                <a:latin typeface="Arial"/>
                <a:ea typeface="ＭＳ Ｐゴシック"/>
              </a:rPr>
              <a:t>目的は日常生活能力の維持向上</a:t>
            </a:r>
            <a:endParaRPr lang="en-US" altLang="ja-JP" sz="1621" b="1" dirty="0">
              <a:solidFill>
                <a:srgbClr val="000000"/>
              </a:solidFill>
              <a:latin typeface="Arial"/>
              <a:ea typeface="ＭＳ Ｐゴシック"/>
            </a:endParaRPr>
          </a:p>
          <a:p>
            <a:pPr algn="ctr" defTabSz="823509">
              <a:defRPr/>
            </a:pPr>
            <a:endParaRPr lang="ja-JP" altLang="en-US" sz="1441" b="1" dirty="0">
              <a:solidFill>
                <a:srgbClr val="000000"/>
              </a:solidFill>
              <a:latin typeface="Arial"/>
              <a:ea typeface="ＭＳ Ｐゴシック"/>
            </a:endParaRPr>
          </a:p>
        </p:txBody>
      </p:sp>
      <p:sp>
        <p:nvSpPr>
          <p:cNvPr id="10" name="正方形/長方形 9"/>
          <p:cNvSpPr/>
          <p:nvPr/>
        </p:nvSpPr>
        <p:spPr>
          <a:xfrm>
            <a:off x="5796136" y="1678111"/>
            <a:ext cx="2520280" cy="110241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a:defRPr/>
            </a:pPr>
            <a:r>
              <a:rPr lang="ja-JP" altLang="en-US" sz="1621" b="1" dirty="0">
                <a:solidFill>
                  <a:srgbClr val="000000"/>
                </a:solidFill>
                <a:latin typeface="Arial"/>
                <a:ea typeface="ＭＳ Ｐゴシック"/>
              </a:rPr>
              <a:t>目指すのはその人が住みたい場所で生活していく力をつけていくこと</a:t>
            </a:r>
          </a:p>
        </p:txBody>
      </p:sp>
      <p:sp>
        <p:nvSpPr>
          <p:cNvPr id="11" name="正方形/長方形 10"/>
          <p:cNvSpPr/>
          <p:nvPr/>
        </p:nvSpPr>
        <p:spPr>
          <a:xfrm>
            <a:off x="1115616" y="2975066"/>
            <a:ext cx="7632848" cy="110241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23509">
              <a:defRPr/>
            </a:pPr>
            <a:r>
              <a:rPr lang="ja-JP" altLang="en-US" sz="2161" b="1" dirty="0">
                <a:solidFill>
                  <a:srgbClr val="000000"/>
                </a:solidFill>
                <a:latin typeface="Arial"/>
                <a:ea typeface="ＭＳ Ｐゴシック"/>
              </a:rPr>
              <a:t>事業所のプログラムに本人が合わせるのではなく、本人に必要なことをプログラムや支援内容として提供する</a:t>
            </a:r>
            <a:endParaRPr lang="en-US" altLang="ja-JP" sz="2161" b="1" dirty="0">
              <a:solidFill>
                <a:srgbClr val="000000"/>
              </a:solidFill>
              <a:latin typeface="Arial"/>
              <a:ea typeface="ＭＳ Ｐゴシック"/>
            </a:endParaRPr>
          </a:p>
        </p:txBody>
      </p:sp>
      <p:sp>
        <p:nvSpPr>
          <p:cNvPr id="12" name="屈折矢印 11"/>
          <p:cNvSpPr/>
          <p:nvPr/>
        </p:nvSpPr>
        <p:spPr>
          <a:xfrm rot="5400000">
            <a:off x="378381" y="2790518"/>
            <a:ext cx="765831" cy="875536"/>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b="1">
              <a:solidFill>
                <a:srgbClr val="FFFFFF"/>
              </a:solidFill>
              <a:latin typeface="Arial"/>
              <a:ea typeface="ＭＳ Ｐゴシック"/>
            </a:endParaRPr>
          </a:p>
        </p:txBody>
      </p:sp>
      <p:pic>
        <p:nvPicPr>
          <p:cNvPr id="183298" name="Picture 2" descr="http://msp.c.yimg.jp/yjimage?q=Kovt1qgXyLHqdYftQeZD.H4P56NddAF8I1kckvFvNeeJVmWDil0akuQm9xjN.Pdsx4R2.m0mOvBvhBIRii9F2WiNEAnTbUyZfwWegYA8kZ3fL6zL10z5dXgygbGc38tEEuA-&amp;sig=12tpa6s8l&amp;x=64&amp;y=64"/>
          <p:cNvPicPr>
            <a:picLocks noChangeAspect="1" noChangeArrowheads="1"/>
          </p:cNvPicPr>
          <p:nvPr/>
        </p:nvPicPr>
        <p:blipFill>
          <a:blip r:embed="rId3" cstate="print"/>
          <a:srcRect/>
          <a:stretch>
            <a:fillRect/>
          </a:stretch>
        </p:blipFill>
        <p:spPr bwMode="auto">
          <a:xfrm>
            <a:off x="1547664" y="4531411"/>
            <a:ext cx="1584176" cy="1686041"/>
          </a:xfrm>
          <a:prstGeom prst="rect">
            <a:avLst/>
          </a:prstGeom>
          <a:noFill/>
        </p:spPr>
      </p:pic>
      <p:pic>
        <p:nvPicPr>
          <p:cNvPr id="183300" name="Picture 4" descr="http://msp.c.yimg.jp/yjimage?q=NlzcwVgXyLHT5EuRX8Dqr97.eqTqzoM9HdZz_dViHXgF5MFmoBLoyYzmz6iZH6ZtxkFIrRXwY8tf371sO4I9WKQPNYdWzBUaRTMFb0Wpxvc6c5AdwyvXdf1PIS003YGP&amp;sig=12ro7rh7a&amp;x=149&amp;y=170"/>
          <p:cNvPicPr>
            <a:picLocks noChangeAspect="1" noChangeArrowheads="1"/>
          </p:cNvPicPr>
          <p:nvPr/>
        </p:nvPicPr>
        <p:blipFill>
          <a:blip r:embed="rId4" cstate="print"/>
          <a:srcRect/>
          <a:stretch>
            <a:fillRect/>
          </a:stretch>
        </p:blipFill>
        <p:spPr bwMode="auto">
          <a:xfrm>
            <a:off x="323528" y="5115043"/>
            <a:ext cx="1259632" cy="1294257"/>
          </a:xfrm>
          <a:prstGeom prst="rect">
            <a:avLst/>
          </a:prstGeom>
          <a:noFill/>
        </p:spPr>
      </p:pic>
      <p:sp>
        <p:nvSpPr>
          <p:cNvPr id="15" name="右矢印 14"/>
          <p:cNvSpPr/>
          <p:nvPr/>
        </p:nvSpPr>
        <p:spPr>
          <a:xfrm>
            <a:off x="3563888" y="4725955"/>
            <a:ext cx="978408" cy="123210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b="1">
              <a:solidFill>
                <a:srgbClr val="FFFFFF"/>
              </a:solidFill>
              <a:latin typeface="Arial"/>
              <a:ea typeface="ＭＳ Ｐゴシック"/>
            </a:endParaRPr>
          </a:p>
        </p:txBody>
      </p:sp>
      <p:pic>
        <p:nvPicPr>
          <p:cNvPr id="183302" name="Picture 6" descr="http://msp.c.yimg.jp/yjimage?q=qjqZmKEXyLEtj4VguLxHTmSWsdO0fTNUrpcX4kzutWKrnACwWMbmMsbV8pm5dO4u5W1uHM7LKzKzk0ClYdBnGQSXAnU8y4E7NRoJtCugkEnMPxUzOXW7krP3eVKTWRF0&amp;sig=12rld3u9e&amp;x=104&amp;y=170"/>
          <p:cNvPicPr>
            <a:picLocks noChangeAspect="1" noChangeArrowheads="1"/>
          </p:cNvPicPr>
          <p:nvPr/>
        </p:nvPicPr>
        <p:blipFill>
          <a:blip r:embed="rId5" cstate="print"/>
          <a:srcRect/>
          <a:stretch>
            <a:fillRect/>
          </a:stretch>
        </p:blipFill>
        <p:spPr bwMode="auto">
          <a:xfrm>
            <a:off x="6012161" y="5115042"/>
            <a:ext cx="875197" cy="1288355"/>
          </a:xfrm>
          <a:prstGeom prst="rect">
            <a:avLst/>
          </a:prstGeom>
          <a:noFill/>
        </p:spPr>
      </p:pic>
      <p:pic>
        <p:nvPicPr>
          <p:cNvPr id="183304" name="Picture 8" descr="http://r01.isearch.c.yimg.jp/image?id=ee109bc0951b19ec137abf6d71c245d9"/>
          <p:cNvPicPr>
            <a:picLocks noChangeAspect="1" noChangeArrowheads="1"/>
          </p:cNvPicPr>
          <p:nvPr/>
        </p:nvPicPr>
        <p:blipFill>
          <a:blip r:embed="rId6" cstate="print"/>
          <a:srcRect/>
          <a:stretch>
            <a:fillRect/>
          </a:stretch>
        </p:blipFill>
        <p:spPr bwMode="auto">
          <a:xfrm>
            <a:off x="4860033" y="4272022"/>
            <a:ext cx="936104" cy="843021"/>
          </a:xfrm>
          <a:prstGeom prst="rect">
            <a:avLst/>
          </a:prstGeom>
          <a:noFill/>
        </p:spPr>
      </p:pic>
      <p:pic>
        <p:nvPicPr>
          <p:cNvPr id="183306" name="Picture 10" descr="http://msp.c.yimg.jp/yjimage?q=1kAcaZIXyLG8mwI2T1gnQv84hHU6W5EPyvL60bJ7aR.z5HJFzE0Q9T6dr7ahNrKMiiyjeTOQHCkUgBZtbevHSKo.8t5CqzPrCz2cxihIdeelqoShwJi6q96cv8TzWAxIZbc-&amp;sig=12tp9hv8b&amp;x=143&amp;y=170"/>
          <p:cNvPicPr>
            <a:picLocks noChangeAspect="1" noChangeArrowheads="1"/>
          </p:cNvPicPr>
          <p:nvPr/>
        </p:nvPicPr>
        <p:blipFill>
          <a:blip r:embed="rId7" cstate="print"/>
          <a:srcRect/>
          <a:stretch>
            <a:fillRect/>
          </a:stretch>
        </p:blipFill>
        <p:spPr bwMode="auto">
          <a:xfrm>
            <a:off x="6732241" y="4207173"/>
            <a:ext cx="888033" cy="950728"/>
          </a:xfrm>
          <a:prstGeom prst="rect">
            <a:avLst/>
          </a:prstGeom>
          <a:noFill/>
        </p:spPr>
      </p:pic>
      <p:pic>
        <p:nvPicPr>
          <p:cNvPr id="183310" name="Picture 14" descr="http://msp.c.yimg.jp/yjimage?q=hX7rmWMXyLGmoPqkrFK1UgaPWGx2dik5HSTIAxSMXnmxMcZlpSRhZ_DCViIosEKEQ8xvhNMT28IgsFNDO0mhC31Y8a6PIeE8KtDU9obi5cEE6BLgoDBdLcDmwfd6.QQGUFc-&amp;sig=12ttbt9d1&amp;x=160&amp;y=160"/>
          <p:cNvPicPr>
            <a:picLocks noChangeAspect="1" noChangeArrowheads="1"/>
          </p:cNvPicPr>
          <p:nvPr/>
        </p:nvPicPr>
        <p:blipFill>
          <a:blip r:embed="rId8" cstate="print"/>
          <a:srcRect/>
          <a:stretch>
            <a:fillRect/>
          </a:stretch>
        </p:blipFill>
        <p:spPr bwMode="auto">
          <a:xfrm>
            <a:off x="7740352" y="5244736"/>
            <a:ext cx="992485" cy="893796"/>
          </a:xfrm>
          <a:prstGeom prst="rect">
            <a:avLst/>
          </a:prstGeom>
          <a:noFill/>
        </p:spPr>
      </p:pic>
      <p:sp>
        <p:nvSpPr>
          <p:cNvPr id="22" name="雲形吹き出し 21"/>
          <p:cNvSpPr/>
          <p:nvPr/>
        </p:nvSpPr>
        <p:spPr>
          <a:xfrm>
            <a:off x="4355976" y="4272020"/>
            <a:ext cx="1728192" cy="972716"/>
          </a:xfrm>
          <a:prstGeom prst="cloudCallout">
            <a:avLst>
              <a:gd name="adj1" fmla="val 41026"/>
              <a:gd name="adj2" fmla="val 8527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b="1">
              <a:solidFill>
                <a:srgbClr val="FFFFFF"/>
              </a:solidFill>
              <a:latin typeface="Arial"/>
              <a:ea typeface="ＭＳ Ｐゴシック"/>
            </a:endParaRPr>
          </a:p>
        </p:txBody>
      </p:sp>
      <p:sp>
        <p:nvSpPr>
          <p:cNvPr id="23" name="雲形吹き出し 22"/>
          <p:cNvSpPr/>
          <p:nvPr/>
        </p:nvSpPr>
        <p:spPr>
          <a:xfrm>
            <a:off x="6372200" y="4142325"/>
            <a:ext cx="1944216" cy="1167259"/>
          </a:xfrm>
          <a:prstGeom prst="cloudCallout">
            <a:avLst>
              <a:gd name="adj1" fmla="val -19850"/>
              <a:gd name="adj2" fmla="val 789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b="1">
              <a:solidFill>
                <a:srgbClr val="FFFFFF"/>
              </a:solidFill>
              <a:latin typeface="Arial"/>
              <a:ea typeface="ＭＳ Ｐゴシック"/>
            </a:endParaRPr>
          </a:p>
        </p:txBody>
      </p:sp>
      <p:sp>
        <p:nvSpPr>
          <p:cNvPr id="24" name="雲形吹き出し 23"/>
          <p:cNvSpPr/>
          <p:nvPr/>
        </p:nvSpPr>
        <p:spPr>
          <a:xfrm>
            <a:off x="7236296" y="5179889"/>
            <a:ext cx="1800200" cy="1167259"/>
          </a:xfrm>
          <a:prstGeom prst="cloudCallout">
            <a:avLst>
              <a:gd name="adj1" fmla="val -72192"/>
              <a:gd name="adj2" fmla="val 2975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b="1">
              <a:solidFill>
                <a:srgbClr val="FFFFFF"/>
              </a:solidFill>
              <a:latin typeface="Arial"/>
              <a:ea typeface="ＭＳ Ｐゴシック"/>
            </a:endParaRPr>
          </a:p>
        </p:txBody>
      </p:sp>
      <p:sp>
        <p:nvSpPr>
          <p:cNvPr id="3" name="正方形/長方形 2">
            <a:extLst>
              <a:ext uri="{FF2B5EF4-FFF2-40B4-BE49-F238E27FC236}">
                <a16:creationId xmlns:a16="http://schemas.microsoft.com/office/drawing/2014/main" id="{ECF56251-4C45-448D-BA84-289221319239}"/>
              </a:ext>
            </a:extLst>
          </p:cNvPr>
          <p:cNvSpPr/>
          <p:nvPr/>
        </p:nvSpPr>
        <p:spPr>
          <a:xfrm>
            <a:off x="7498303" y="6195464"/>
            <a:ext cx="1636227" cy="341760"/>
          </a:xfrm>
          <a:prstGeom prst="rect">
            <a:avLst/>
          </a:prstGeom>
        </p:spPr>
        <p:txBody>
          <a:bodyPr wrap="square">
            <a:spAutoFit/>
          </a:bodyPr>
          <a:lstStyle/>
          <a:p>
            <a:pPr algn="r" defTabSz="823509">
              <a:defRPr/>
            </a:pPr>
            <a:r>
              <a:rPr lang="ja-JP" altLang="en-US" sz="1621" b="1" dirty="0">
                <a:solidFill>
                  <a:srgbClr val="000000"/>
                </a:solidFill>
                <a:latin typeface="Meiryo UI" panose="020B0604030504040204" pitchFamily="34" charset="-128"/>
                <a:ea typeface="Meiryo UI" panose="020B0604030504040204" pitchFamily="34" charset="-128"/>
              </a:rPr>
              <a:t>資料　福岡　薫</a:t>
            </a:r>
            <a:endParaRPr lang="fr-CA" altLang="ja-JP" sz="1621" b="1" dirty="0">
              <a:solidFill>
                <a:srgbClr val="000000"/>
              </a:solidFill>
              <a:latin typeface="Meiryo UI" panose="020B0604030504040204" pitchFamily="34" charset="-128"/>
              <a:ea typeface="Meiryo UI" panose="020B0604030504040204" pitchFamily="34" charset="-128"/>
            </a:endParaRPr>
          </a:p>
        </p:txBody>
      </p:sp>
      <p:sp>
        <p:nvSpPr>
          <p:cNvPr id="5" name="スライド番号プレースホルダー 4"/>
          <p:cNvSpPr>
            <a:spLocks noGrp="1"/>
          </p:cNvSpPr>
          <p:nvPr>
            <p:ph type="sldNum" sz="quarter" idx="12"/>
          </p:nvPr>
        </p:nvSpPr>
        <p:spPr/>
        <p:txBody>
          <a:bodyPr/>
          <a:lstStyle/>
          <a:p>
            <a:pPr>
              <a:defRPr/>
            </a:pPr>
            <a:fld id="{CD53DF54-F569-4E3B-83EA-1F8B236A0E85}" type="slidenum">
              <a:rPr lang="en-US" altLang="ja-JP" smtClean="0">
                <a:solidFill>
                  <a:srgbClr val="000000"/>
                </a:solidFill>
              </a:rPr>
              <a:pPr>
                <a:defRPr/>
              </a:pPr>
              <a:t>107</a:t>
            </a:fld>
            <a:endParaRPr lang="en-US" altLang="ja-JP" dirty="0">
              <a:solidFill>
                <a:srgbClr val="000000"/>
              </a:solidFill>
            </a:endParaRPr>
          </a:p>
        </p:txBody>
      </p:sp>
    </p:spTree>
    <p:extLst>
      <p:ext uri="{BB962C8B-B14F-4D97-AF65-F5344CB8AC3E}">
        <p14:creationId xmlns:p14="http://schemas.microsoft.com/office/powerpoint/2010/main" val="48985371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517897" y="1882388"/>
          <a:ext cx="8441481" cy="4324108"/>
        </p:xfrm>
        <a:graphic>
          <a:graphicData uri="http://schemas.openxmlformats.org/drawingml/2006/table">
            <a:tbl>
              <a:tblPr firstRow="1" bandRow="1">
                <a:tableStyleId>{BDBED569-4797-4DF1-A0F4-6AAB3CD982D8}</a:tableStyleId>
              </a:tblPr>
              <a:tblGrid>
                <a:gridCol w="376585">
                  <a:extLst>
                    <a:ext uri="{9D8B030D-6E8A-4147-A177-3AD203B41FA5}">
                      <a16:colId xmlns:a16="http://schemas.microsoft.com/office/drawing/2014/main" val="20000"/>
                    </a:ext>
                  </a:extLst>
                </a:gridCol>
                <a:gridCol w="1237677">
                  <a:extLst>
                    <a:ext uri="{9D8B030D-6E8A-4147-A177-3AD203B41FA5}">
                      <a16:colId xmlns:a16="http://schemas.microsoft.com/office/drawing/2014/main" val="20001"/>
                    </a:ext>
                  </a:extLst>
                </a:gridCol>
                <a:gridCol w="6827219">
                  <a:extLst>
                    <a:ext uri="{9D8B030D-6E8A-4147-A177-3AD203B41FA5}">
                      <a16:colId xmlns:a16="http://schemas.microsoft.com/office/drawing/2014/main" val="20002"/>
                    </a:ext>
                  </a:extLst>
                </a:gridCol>
              </a:tblGrid>
              <a:tr h="1010864">
                <a:tc gridSpan="2">
                  <a:txBody>
                    <a:bodyPr/>
                    <a:lstStyle/>
                    <a:p>
                      <a:r>
                        <a:rPr kumimoji="1" lang="ja-JP" altLang="en-US" sz="1500" b="0" dirty="0"/>
                        <a:t>ストレスマネジメント・コミュニケーションスキル</a:t>
                      </a:r>
                    </a:p>
                  </a:txBody>
                  <a:tcPr marT="41174" marB="41174" anchor="ctr"/>
                </a:tc>
                <a:tc hMerge="1">
                  <a:txBody>
                    <a:bodyPr/>
                    <a:lstStyle/>
                    <a:p>
                      <a:endParaRPr kumimoji="1" lang="ja-JP" altLang="en-US"/>
                    </a:p>
                  </a:txBody>
                  <a:tcPr/>
                </a:tc>
                <a:tc>
                  <a:txBody>
                    <a:bodyPr/>
                    <a:lstStyle/>
                    <a:p>
                      <a:endParaRPr kumimoji="1" lang="ja-JP" altLang="en-US" sz="1500" dirty="0"/>
                    </a:p>
                  </a:txBody>
                  <a:tcPr marT="41174" marB="41174"/>
                </a:tc>
                <a:extLst>
                  <a:ext uri="{0D108BD9-81ED-4DB2-BD59-A6C34878D82A}">
                    <a16:rowId xmlns:a16="http://schemas.microsoft.com/office/drawing/2014/main" val="10000"/>
                  </a:ext>
                </a:extLst>
              </a:tr>
              <a:tr h="1010864">
                <a:tc rowSpan="2">
                  <a:txBody>
                    <a:bodyPr/>
                    <a:lstStyle/>
                    <a:p>
                      <a:r>
                        <a:rPr kumimoji="1" lang="ja-JP" altLang="en-US" sz="1500" dirty="0"/>
                        <a:t>生活力アップ</a:t>
                      </a:r>
                    </a:p>
                  </a:txBody>
                  <a:tcPr marT="41174" marB="41174" anchor="ctr">
                    <a:lnR w="12700" cap="flat" cmpd="sng" algn="ctr">
                      <a:solidFill>
                        <a:schemeClr val="accent5">
                          <a:lumMod val="60000"/>
                          <a:lumOff val="40000"/>
                        </a:schemeClr>
                      </a:solidFill>
                      <a:prstDash val="solid"/>
                      <a:round/>
                      <a:headEnd type="none" w="med" len="med"/>
                      <a:tailEnd type="none" w="med" len="med"/>
                    </a:lnR>
                  </a:tcPr>
                </a:tc>
                <a:tc>
                  <a:txBody>
                    <a:bodyPr/>
                    <a:lstStyle/>
                    <a:p>
                      <a:r>
                        <a:rPr kumimoji="1" lang="ja-JP" altLang="en-US" sz="1500" dirty="0"/>
                        <a:t>座学</a:t>
                      </a:r>
                    </a:p>
                  </a:txBody>
                  <a:tcPr marT="41174" marB="41174" anchor="ctr">
                    <a:lnL w="12700" cap="flat" cmpd="sng" algn="ctr">
                      <a:solidFill>
                        <a:schemeClr val="accent5">
                          <a:lumMod val="60000"/>
                          <a:lumOff val="40000"/>
                        </a:schemeClr>
                      </a:solidFill>
                      <a:prstDash val="solid"/>
                      <a:round/>
                      <a:headEnd type="none" w="med" len="med"/>
                      <a:tailEnd type="none" w="med" len="med"/>
                    </a:lnL>
                  </a:tcPr>
                </a:tc>
                <a:tc>
                  <a:txBody>
                    <a:bodyPr/>
                    <a:lstStyle/>
                    <a:p>
                      <a:endParaRPr kumimoji="1" lang="ja-JP" altLang="en-US" sz="1500" dirty="0"/>
                    </a:p>
                  </a:txBody>
                  <a:tcPr marT="41174" marB="41174"/>
                </a:tc>
                <a:extLst>
                  <a:ext uri="{0D108BD9-81ED-4DB2-BD59-A6C34878D82A}">
                    <a16:rowId xmlns:a16="http://schemas.microsoft.com/office/drawing/2014/main" val="10001"/>
                  </a:ext>
                </a:extLst>
              </a:tr>
              <a:tr h="1293722">
                <a:tc vMerge="1">
                  <a:txBody>
                    <a:bodyPr/>
                    <a:lstStyle/>
                    <a:p>
                      <a:endParaRPr kumimoji="1" lang="ja-JP" altLang="en-US" dirty="0"/>
                    </a:p>
                  </a:txBody>
                  <a:tcPr>
                    <a:lnR w="12700" cap="flat" cmpd="sng" algn="ctr">
                      <a:solidFill>
                        <a:schemeClr val="accent5">
                          <a:lumMod val="60000"/>
                          <a:lumOff val="40000"/>
                        </a:schemeClr>
                      </a:solidFill>
                      <a:prstDash val="solid"/>
                      <a:round/>
                      <a:headEnd type="none" w="med" len="med"/>
                      <a:tailEnd type="none" w="med" len="med"/>
                    </a:lnR>
                  </a:tcPr>
                </a:tc>
                <a:tc>
                  <a:txBody>
                    <a:bodyPr/>
                    <a:lstStyle/>
                    <a:p>
                      <a:r>
                        <a:rPr kumimoji="1" lang="ja-JP" altLang="en-US" sz="1500" dirty="0"/>
                        <a:t>実践</a:t>
                      </a:r>
                    </a:p>
                  </a:txBody>
                  <a:tcPr marT="41174" marB="41174" anchor="ctr">
                    <a:lnL w="12700" cap="flat" cmpd="sng" algn="ctr">
                      <a:solidFill>
                        <a:schemeClr val="accent5">
                          <a:lumMod val="60000"/>
                          <a:lumOff val="40000"/>
                        </a:schemeClr>
                      </a:solidFill>
                      <a:prstDash val="solid"/>
                      <a:round/>
                      <a:headEnd type="none" w="med" len="med"/>
                      <a:tailEnd type="none" w="med" len="med"/>
                    </a:lnL>
                  </a:tcPr>
                </a:tc>
                <a:tc>
                  <a:txBody>
                    <a:bodyPr/>
                    <a:lstStyle/>
                    <a:p>
                      <a:endParaRPr kumimoji="1" lang="ja-JP" altLang="en-US" sz="1500" dirty="0"/>
                    </a:p>
                  </a:txBody>
                  <a:tcPr marT="41174" marB="41174"/>
                </a:tc>
                <a:extLst>
                  <a:ext uri="{0D108BD9-81ED-4DB2-BD59-A6C34878D82A}">
                    <a16:rowId xmlns:a16="http://schemas.microsoft.com/office/drawing/2014/main" val="10002"/>
                  </a:ext>
                </a:extLst>
              </a:tr>
              <a:tr h="1008658">
                <a:tc gridSpan="2">
                  <a:txBody>
                    <a:bodyPr/>
                    <a:lstStyle/>
                    <a:p>
                      <a:r>
                        <a:rPr kumimoji="1" lang="ja-JP" altLang="en-US" sz="1500" dirty="0"/>
                        <a:t>余暇活動・体力回復支援</a:t>
                      </a:r>
                    </a:p>
                  </a:txBody>
                  <a:tcPr marT="41174" marB="41174" anchor="ctr"/>
                </a:tc>
                <a:tc hMerge="1">
                  <a:txBody>
                    <a:bodyPr/>
                    <a:lstStyle/>
                    <a:p>
                      <a:endParaRPr kumimoji="1" lang="ja-JP" altLang="en-US"/>
                    </a:p>
                  </a:txBody>
                  <a:tcPr/>
                </a:tc>
                <a:tc>
                  <a:txBody>
                    <a:bodyPr/>
                    <a:lstStyle/>
                    <a:p>
                      <a:endParaRPr kumimoji="1" lang="ja-JP" altLang="en-US" sz="1500" dirty="0"/>
                    </a:p>
                  </a:txBody>
                  <a:tcPr marT="41174" marB="41174"/>
                </a:tc>
                <a:extLst>
                  <a:ext uri="{0D108BD9-81ED-4DB2-BD59-A6C34878D82A}">
                    <a16:rowId xmlns:a16="http://schemas.microsoft.com/office/drawing/2014/main" val="10003"/>
                  </a:ext>
                </a:extLst>
              </a:tr>
            </a:tbl>
          </a:graphicData>
        </a:graphic>
      </p:graphicFrame>
      <p:pic>
        <p:nvPicPr>
          <p:cNvPr id="1028" name="Picture 4" descr="http://msp.c.yimg.jp/yjimage?q=NhmMhqUXyLHltw9z0a9RVwnFR_CI8v3RAPBw45zhySO0MXNFS9KjeKVw2.9YEceGSFflGlWJLDPjEqS.WHhgWHFh4cO3WnKVd6GaRT4oQa2IeyGdVMASFn49W5OEtATi5O7TyTRJ4rXTgK3i6w--&amp;sig=138dis2vs&amp;x=238&amp;y=2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8815" y="4943478"/>
            <a:ext cx="1412560" cy="1133131"/>
          </a:xfrm>
          <a:prstGeom prst="rect">
            <a:avLst/>
          </a:prstGeom>
          <a:noFill/>
          <a:extLst>
            <a:ext uri="{909E8E84-426E-40DD-AFC4-6F175D3DCCD1}">
              <a14:hiddenFill xmlns:a14="http://schemas.microsoft.com/office/drawing/2010/main">
                <a:solidFill>
                  <a:srgbClr val="FFFFFF"/>
                </a:solidFill>
              </a14:hiddenFill>
            </a:ext>
          </a:extLst>
        </p:spPr>
      </p:pic>
      <p:sp>
        <p:nvSpPr>
          <p:cNvPr id="2" name="タイトル 35"/>
          <p:cNvSpPr txBox="1">
            <a:spLocks/>
          </p:cNvSpPr>
          <p:nvPr/>
        </p:nvSpPr>
        <p:spPr>
          <a:xfrm>
            <a:off x="467545" y="510852"/>
            <a:ext cx="8229600" cy="571031"/>
          </a:xfrm>
          <a:prstGeom prst="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lvl1pPr algn="ctr" rtl="0" eaLnBrk="0" fontAlgn="base" hangingPunct="0">
              <a:spcBef>
                <a:spcPct val="0"/>
              </a:spcBef>
              <a:spcAft>
                <a:spcPct val="0"/>
              </a:spcAft>
              <a:defRPr kumimoji="1" sz="4400" kern="1200">
                <a:solidFill>
                  <a:schemeClr val="lt1"/>
                </a:solidFill>
                <a:latin typeface="+mn-lt"/>
                <a:ea typeface="+mn-ea"/>
                <a:cs typeface="+mn-cs"/>
              </a:defRPr>
            </a:lvl1pPr>
            <a:lvl2pPr algn="ctr" rtl="0" eaLnBrk="0" fontAlgn="base" hangingPunct="0">
              <a:spcBef>
                <a:spcPct val="0"/>
              </a:spcBef>
              <a:spcAft>
                <a:spcPct val="0"/>
              </a:spcAft>
              <a:defRPr kumimoji="1" sz="4400">
                <a:solidFill>
                  <a:schemeClr val="lt1"/>
                </a:solidFill>
                <a:latin typeface="+mn-lt"/>
                <a:ea typeface="+mn-ea"/>
                <a:cs typeface="+mn-cs"/>
              </a:defRPr>
            </a:lvl2pPr>
            <a:lvl3pPr algn="ctr" rtl="0" eaLnBrk="0" fontAlgn="base" hangingPunct="0">
              <a:spcBef>
                <a:spcPct val="0"/>
              </a:spcBef>
              <a:spcAft>
                <a:spcPct val="0"/>
              </a:spcAft>
              <a:defRPr kumimoji="1" sz="4400">
                <a:solidFill>
                  <a:schemeClr val="lt1"/>
                </a:solidFill>
                <a:latin typeface="+mn-lt"/>
                <a:ea typeface="+mn-ea"/>
                <a:cs typeface="+mn-cs"/>
              </a:defRPr>
            </a:lvl3pPr>
            <a:lvl4pPr algn="ctr" rtl="0" eaLnBrk="0" fontAlgn="base" hangingPunct="0">
              <a:spcBef>
                <a:spcPct val="0"/>
              </a:spcBef>
              <a:spcAft>
                <a:spcPct val="0"/>
              </a:spcAft>
              <a:defRPr kumimoji="1" sz="4400">
                <a:solidFill>
                  <a:schemeClr val="lt1"/>
                </a:solidFill>
                <a:latin typeface="+mn-lt"/>
                <a:ea typeface="+mn-ea"/>
                <a:cs typeface="+mn-cs"/>
              </a:defRPr>
            </a:lvl4pPr>
            <a:lvl5pPr algn="ctr" rtl="0" eaLnBrk="0" fontAlgn="base" hangingPunct="0">
              <a:spcBef>
                <a:spcPct val="0"/>
              </a:spcBef>
              <a:spcAft>
                <a:spcPct val="0"/>
              </a:spcAft>
              <a:defRPr kumimoji="1" sz="4400">
                <a:solidFill>
                  <a:schemeClr val="lt1"/>
                </a:solidFill>
                <a:latin typeface="+mn-lt"/>
                <a:ea typeface="+mn-ea"/>
                <a:cs typeface="+mn-cs"/>
              </a:defRPr>
            </a:lvl5pPr>
            <a:lvl6pPr marL="457200" algn="ctr" rtl="0" fontAlgn="base">
              <a:spcBef>
                <a:spcPct val="0"/>
              </a:spcBef>
              <a:spcAft>
                <a:spcPct val="0"/>
              </a:spcAft>
              <a:defRPr kumimoji="1" sz="4400">
                <a:solidFill>
                  <a:schemeClr val="lt1"/>
                </a:solidFill>
                <a:latin typeface="+mn-lt"/>
                <a:ea typeface="+mn-ea"/>
                <a:cs typeface="+mn-cs"/>
              </a:defRPr>
            </a:lvl6pPr>
            <a:lvl7pPr marL="914400" algn="ctr" rtl="0" fontAlgn="base">
              <a:spcBef>
                <a:spcPct val="0"/>
              </a:spcBef>
              <a:spcAft>
                <a:spcPct val="0"/>
              </a:spcAft>
              <a:defRPr kumimoji="1" sz="4400">
                <a:solidFill>
                  <a:schemeClr val="lt1"/>
                </a:solidFill>
                <a:latin typeface="+mn-lt"/>
                <a:ea typeface="+mn-ea"/>
                <a:cs typeface="+mn-cs"/>
              </a:defRPr>
            </a:lvl7pPr>
            <a:lvl8pPr marL="1371600" algn="ctr" rtl="0" fontAlgn="base">
              <a:spcBef>
                <a:spcPct val="0"/>
              </a:spcBef>
              <a:spcAft>
                <a:spcPct val="0"/>
              </a:spcAft>
              <a:defRPr kumimoji="1" sz="4400">
                <a:solidFill>
                  <a:schemeClr val="lt1"/>
                </a:solidFill>
                <a:latin typeface="+mn-lt"/>
                <a:ea typeface="+mn-ea"/>
                <a:cs typeface="+mn-cs"/>
              </a:defRPr>
            </a:lvl8pPr>
            <a:lvl9pPr marL="1828800" algn="ctr" rtl="0" fontAlgn="base">
              <a:spcBef>
                <a:spcPct val="0"/>
              </a:spcBef>
              <a:spcAft>
                <a:spcPct val="0"/>
              </a:spcAft>
              <a:defRPr kumimoji="1" sz="4400">
                <a:solidFill>
                  <a:schemeClr val="lt1"/>
                </a:solidFill>
                <a:latin typeface="+mn-lt"/>
                <a:ea typeface="+mn-ea"/>
                <a:cs typeface="+mn-cs"/>
              </a:defRPr>
            </a:lvl9pPr>
          </a:lstStyle>
          <a:p>
            <a:pPr defTabSz="823509">
              <a:defRPr/>
            </a:pPr>
            <a:r>
              <a:rPr lang="ja-JP" altLang="en-US" sz="3242" b="1">
                <a:solidFill>
                  <a:srgbClr val="000000"/>
                </a:solidFill>
                <a:latin typeface="Arial"/>
                <a:ea typeface="ＭＳ Ｐゴシック"/>
              </a:rPr>
              <a:t>これって必要と思ったらプログラムに</a:t>
            </a:r>
            <a:endParaRPr lang="ja-JP" altLang="en-US" sz="3242" b="1" dirty="0">
              <a:solidFill>
                <a:srgbClr val="000000"/>
              </a:solidFill>
              <a:latin typeface="Arial"/>
              <a:ea typeface="ＭＳ Ｐゴシック"/>
            </a:endParaRPr>
          </a:p>
        </p:txBody>
      </p:sp>
      <p:pic>
        <p:nvPicPr>
          <p:cNvPr id="1026" name="Picture 2" descr="http://msp.c.yimg.jp/yjimage?q=NllZuwkXyLGdqph.3dG1Un5znTl9Dxa8Frf_zc_m4cJFUekWHYwcyOUHJcwl6tfCKmmVFIKg2snRZVa633ImjLZaHetH9Sz9GZ.Gb7.kf7PSjmZQwYdF7IVw8Kq0.VUkup.gCfbhrbxaQ.Ifog--&amp;sig=138nnl85i&amp;x=171&amp;y=29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05735" y="4732935"/>
            <a:ext cx="1391410" cy="1200644"/>
          </a:xfrm>
          <a:prstGeom prst="rect">
            <a:avLst/>
          </a:prstGeom>
          <a:noFill/>
          <a:extLst>
            <a:ext uri="{909E8E84-426E-40DD-AFC4-6F175D3DCCD1}">
              <a14:hiddenFill xmlns:a14="http://schemas.microsoft.com/office/drawing/2010/main">
                <a:solidFill>
                  <a:srgbClr val="FFFFFF"/>
                </a:solidFill>
              </a14:hiddenFill>
            </a:ext>
          </a:extLst>
        </p:spPr>
      </p:pic>
      <p:sp>
        <p:nvSpPr>
          <p:cNvPr id="5" name="左右矢印 4"/>
          <p:cNvSpPr/>
          <p:nvPr/>
        </p:nvSpPr>
        <p:spPr>
          <a:xfrm>
            <a:off x="467544" y="1081883"/>
            <a:ext cx="8352928" cy="760680"/>
          </a:xfrm>
          <a:prstGeom prst="leftRightArrow">
            <a:avLst/>
          </a:prstGeom>
          <a:gradFill>
            <a:gsLst>
              <a:gs pos="4000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r>
              <a:rPr lang="ja-JP" altLang="en-US" sz="1801" b="1" dirty="0">
                <a:solidFill>
                  <a:srgbClr val="000000"/>
                </a:solidFill>
                <a:latin typeface="Arial"/>
                <a:ea typeface="ＭＳ Ｐゴシック"/>
              </a:rPr>
              <a:t>１人で</a:t>
            </a:r>
            <a:r>
              <a:rPr lang="ja-JP" altLang="en-US" sz="1801" b="1" dirty="0">
                <a:solidFill>
                  <a:srgbClr val="FFFFFF"/>
                </a:solidFill>
                <a:latin typeface="Arial"/>
                <a:ea typeface="ＭＳ Ｐゴシック"/>
              </a:rPr>
              <a:t>　　　　　　　　　　　　　　　　　　　　　　　　　</a:t>
            </a:r>
            <a:r>
              <a:rPr lang="ja-JP" altLang="en-US" sz="1801" b="1" dirty="0">
                <a:solidFill>
                  <a:srgbClr val="000000"/>
                </a:solidFill>
                <a:latin typeface="Arial"/>
                <a:ea typeface="ＭＳ Ｐゴシック"/>
              </a:rPr>
              <a:t>仲間と</a:t>
            </a:r>
          </a:p>
        </p:txBody>
      </p:sp>
      <p:sp>
        <p:nvSpPr>
          <p:cNvPr id="7" name="テキスト ボックス 24"/>
          <p:cNvSpPr txBox="1">
            <a:spLocks noChangeArrowheads="1"/>
          </p:cNvSpPr>
          <p:nvPr/>
        </p:nvSpPr>
        <p:spPr bwMode="auto">
          <a:xfrm>
            <a:off x="7173336" y="5937084"/>
            <a:ext cx="2376264"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寝屋川ウオーカー</a:t>
            </a:r>
          </a:p>
        </p:txBody>
      </p:sp>
      <p:sp>
        <p:nvSpPr>
          <p:cNvPr id="9" name="テキスト ボックス 24"/>
          <p:cNvSpPr txBox="1">
            <a:spLocks noChangeArrowheads="1"/>
          </p:cNvSpPr>
          <p:nvPr/>
        </p:nvSpPr>
        <p:spPr bwMode="auto">
          <a:xfrm>
            <a:off x="4791623" y="6076607"/>
            <a:ext cx="2376264"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うきうきクローバー</a:t>
            </a:r>
          </a:p>
        </p:txBody>
      </p:sp>
      <p:sp>
        <p:nvSpPr>
          <p:cNvPr id="11" name="テキスト ボックス 24"/>
          <p:cNvSpPr txBox="1">
            <a:spLocks noChangeArrowheads="1"/>
          </p:cNvSpPr>
          <p:nvPr/>
        </p:nvSpPr>
        <p:spPr bwMode="auto">
          <a:xfrm>
            <a:off x="1825613" y="4579667"/>
            <a:ext cx="2223864"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クローバーカフェ</a:t>
            </a:r>
          </a:p>
        </p:txBody>
      </p:sp>
      <p:pic>
        <p:nvPicPr>
          <p:cNvPr id="1034" name="Picture 10" descr="http://msp.c.yimg.jp/yjimage?q=A2ESmD4XyLHul4ma843Dby4l42_oNQz1igOLqkhz3QjsTAd6k3u1JrXZdcgOpMytwfBV_T4IFbhuRq85xv9nfeuGDI.ZbmUVHdJvydmnnQik5f2OOLe7xuONy3ZcNbk.b2Xu.15INj6isMdulttR&amp;sig=13a4l4og3&amp;x=170&amp;y=16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77074" y="3540757"/>
            <a:ext cx="1454988" cy="1248647"/>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http://r03.isearch.c.yimg.jp/image?id=ea128d24de9aa492233a89f086d1fcea"/>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51720" y="3675296"/>
            <a:ext cx="1039440" cy="927551"/>
          </a:xfrm>
          <a:prstGeom prst="rect">
            <a:avLst/>
          </a:prstGeom>
          <a:noFill/>
          <a:extLst>
            <a:ext uri="{909E8E84-426E-40DD-AFC4-6F175D3DCCD1}">
              <a14:hiddenFill xmlns:a14="http://schemas.microsoft.com/office/drawing/2010/main">
                <a:solidFill>
                  <a:srgbClr val="FFFFFF"/>
                </a:solidFill>
              </a14:hiddenFill>
            </a:ext>
          </a:extLst>
        </p:spPr>
      </p:pic>
      <p:sp>
        <p:nvSpPr>
          <p:cNvPr id="17" name="テキスト ボックス 24"/>
          <p:cNvSpPr txBox="1">
            <a:spLocks noChangeArrowheads="1"/>
          </p:cNvSpPr>
          <p:nvPr/>
        </p:nvSpPr>
        <p:spPr bwMode="auto">
          <a:xfrm>
            <a:off x="4956963" y="4658628"/>
            <a:ext cx="2376264"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らくらくランチ</a:t>
            </a:r>
          </a:p>
        </p:txBody>
      </p:sp>
      <p:pic>
        <p:nvPicPr>
          <p:cNvPr id="1038" name="Picture 14" descr="http://msp.c.yimg.jp/yjimage?q=Y3Rt4l8XyLHLgN7hgZFDJ4Wjk25.POFL69u2Hgn_V1nEhYleLmHtPGxpESM.SRB77L2v2FXhcxE.EKOM_lcWZwVWcjW2WDxVJ4U05Ica0zsSSCfbP88dQGPRND1KzpTFSOC29B9yUewYypLDQg--&amp;sig=138p138cp&amp;x=223&amp;y=22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13443" y="1836162"/>
            <a:ext cx="1389328" cy="1071004"/>
          </a:xfrm>
          <a:prstGeom prst="rect">
            <a:avLst/>
          </a:prstGeom>
          <a:noFill/>
          <a:extLst>
            <a:ext uri="{909E8E84-426E-40DD-AFC4-6F175D3DCCD1}">
              <a14:hiddenFill xmlns:a14="http://schemas.microsoft.com/office/drawing/2010/main">
                <a:solidFill>
                  <a:srgbClr val="FFFFFF"/>
                </a:solidFill>
              </a14:hiddenFill>
            </a:ext>
          </a:extLst>
        </p:spPr>
      </p:pic>
      <p:sp>
        <p:nvSpPr>
          <p:cNvPr id="19" name="テキスト ボックス 24"/>
          <p:cNvSpPr txBox="1">
            <a:spLocks noChangeArrowheads="1"/>
          </p:cNvSpPr>
          <p:nvPr/>
        </p:nvSpPr>
        <p:spPr bwMode="auto">
          <a:xfrm>
            <a:off x="5149764" y="2819828"/>
            <a:ext cx="2376264"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伝える力・聞く力</a:t>
            </a:r>
          </a:p>
        </p:txBody>
      </p:sp>
      <p:pic>
        <p:nvPicPr>
          <p:cNvPr id="1040" name="Picture 16" descr="http://msp.c.yimg.jp/yjimage?q=2I.EJ_gXyLESBdmLLtabeR2EKtee12ddoexClfvZmeLAXPtto0M9Oam31e_80mvaqvXDBR3ifPZ6nv1l81plgAy_w7Nj2I9e7BpAfcTmgj6yI5REZC2npBZFoTJf_vzZbSQPCY3qjvdV_cwuqA--&amp;sig=1387q3sri&amp;x=169&amp;y=17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419518" y="2910230"/>
            <a:ext cx="1192047" cy="1079866"/>
          </a:xfrm>
          <a:prstGeom prst="rect">
            <a:avLst/>
          </a:prstGeom>
          <a:noFill/>
          <a:extLst>
            <a:ext uri="{909E8E84-426E-40DD-AFC4-6F175D3DCCD1}">
              <a14:hiddenFill xmlns:a14="http://schemas.microsoft.com/office/drawing/2010/main">
                <a:solidFill>
                  <a:srgbClr val="FFFFFF"/>
                </a:solidFill>
              </a14:hiddenFill>
            </a:ext>
          </a:extLst>
        </p:spPr>
      </p:pic>
      <p:sp>
        <p:nvSpPr>
          <p:cNvPr id="21" name="テキスト ボックス 24"/>
          <p:cNvSpPr txBox="1">
            <a:spLocks noChangeArrowheads="1"/>
          </p:cNvSpPr>
          <p:nvPr/>
        </p:nvSpPr>
        <p:spPr bwMode="auto">
          <a:xfrm>
            <a:off x="3239853" y="3990095"/>
            <a:ext cx="2376264"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エンジョイパソコン</a:t>
            </a:r>
          </a:p>
        </p:txBody>
      </p:sp>
      <p:pic>
        <p:nvPicPr>
          <p:cNvPr id="1042" name="Picture 18" descr="http://msp.c.yimg.jp/yjimage?q=F9_WuesXyLEn.eULMA1rQ.ik_clgrYUwNw_cUzhpk.mHXqQApo0s15Q.TbhMZIj68UPNW0CxoDbWgc7Vn1LpusI9IjXEPeBDQMar2JnECNAUcayHSvw7qOVQBbJU2LVVRbWLKRQQZAsy36gk.Q--&amp;sig=138aojd1a&amp;x=170&amp;y=15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202771" y="2744900"/>
            <a:ext cx="1512168" cy="1133239"/>
          </a:xfrm>
          <a:prstGeom prst="rect">
            <a:avLst/>
          </a:prstGeom>
          <a:noFill/>
          <a:extLst>
            <a:ext uri="{909E8E84-426E-40DD-AFC4-6F175D3DCCD1}">
              <a14:hiddenFill xmlns:a14="http://schemas.microsoft.com/office/drawing/2010/main">
                <a:solidFill>
                  <a:srgbClr val="FFFFFF"/>
                </a:solidFill>
              </a14:hiddenFill>
            </a:ext>
          </a:extLst>
        </p:spPr>
      </p:pic>
      <p:sp>
        <p:nvSpPr>
          <p:cNvPr id="24" name="テキスト ボックス 24"/>
          <p:cNvSpPr txBox="1">
            <a:spLocks noChangeArrowheads="1"/>
          </p:cNvSpPr>
          <p:nvPr/>
        </p:nvSpPr>
        <p:spPr bwMode="auto">
          <a:xfrm>
            <a:off x="7537805" y="3878140"/>
            <a:ext cx="1421573"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生活塾</a:t>
            </a:r>
          </a:p>
        </p:txBody>
      </p:sp>
      <p:pic>
        <p:nvPicPr>
          <p:cNvPr id="1046" name="Picture 22" descr="http://msp.c.yimg.jp/yjimage?q=QrIRKkIXyLGqfxMne4TftIMwtZmev2COZptWpl1lCA7iyNoWyKyjqsTZTWHj3BeQiTGKYCh5z9LKNv04dG1YEU24qjaX0DGo9Y3dNphHtQG2u4pQGvIznvAlshQU0bTI6mKgBgTs86NYD6UbHmlf&amp;sig=13atu1fbb&amp;x=244&amp;y=20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27144" y="1678113"/>
            <a:ext cx="1601527" cy="865977"/>
          </a:xfrm>
          <a:prstGeom prst="rect">
            <a:avLst/>
          </a:prstGeom>
          <a:noFill/>
          <a:extLst>
            <a:ext uri="{909E8E84-426E-40DD-AFC4-6F175D3DCCD1}">
              <a14:hiddenFill xmlns:a14="http://schemas.microsoft.com/office/drawing/2010/main">
                <a:solidFill>
                  <a:srgbClr val="FFFFFF"/>
                </a:solidFill>
              </a14:hiddenFill>
            </a:ext>
          </a:extLst>
        </p:spPr>
      </p:pic>
      <p:sp>
        <p:nvSpPr>
          <p:cNvPr id="26" name="テキスト ボックス 24"/>
          <p:cNvSpPr txBox="1">
            <a:spLocks noChangeArrowheads="1"/>
          </p:cNvSpPr>
          <p:nvPr/>
        </p:nvSpPr>
        <p:spPr bwMode="auto">
          <a:xfrm>
            <a:off x="2330806" y="2574559"/>
            <a:ext cx="2376264"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気持ちの整理整頓</a:t>
            </a:r>
          </a:p>
        </p:txBody>
      </p:sp>
      <p:pic>
        <p:nvPicPr>
          <p:cNvPr id="3" name="Picture 2" descr="http://msp.c.yimg.jp/yjimage?q=cZgIS0cXyLEvOyVQM2mREC2nzGYZ386rQXJV1N8tHp23EK.C38HqleFIzhkc_Ovg8wn4UAZRMzV2a5yEDw6NlgugjPnr3XGqptC27ck9_JuKBsBT.wFQV.hWD.c2bDnBlgxf39RUcATCRWr7k4wP&amp;sig=13alut9vs&amp;x=245&amp;y=20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24626" y="5070452"/>
            <a:ext cx="1328772" cy="1006157"/>
          </a:xfrm>
          <a:prstGeom prst="rect">
            <a:avLst/>
          </a:prstGeom>
          <a:noFill/>
          <a:extLst>
            <a:ext uri="{909E8E84-426E-40DD-AFC4-6F175D3DCCD1}">
              <a14:hiddenFill xmlns:a14="http://schemas.microsoft.com/office/drawing/2010/main">
                <a:solidFill>
                  <a:srgbClr val="FFFFFF"/>
                </a:solidFill>
              </a14:hiddenFill>
            </a:ext>
          </a:extLst>
        </p:spPr>
      </p:pic>
      <p:sp>
        <p:nvSpPr>
          <p:cNvPr id="23" name="テキスト ボックス 24"/>
          <p:cNvSpPr txBox="1">
            <a:spLocks noChangeArrowheads="1"/>
          </p:cNvSpPr>
          <p:nvPr/>
        </p:nvSpPr>
        <p:spPr bwMode="auto">
          <a:xfrm>
            <a:off x="2126943" y="5988961"/>
            <a:ext cx="1369780"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映画鑑賞会</a:t>
            </a:r>
          </a:p>
        </p:txBody>
      </p:sp>
      <p:pic>
        <p:nvPicPr>
          <p:cNvPr id="6" name="Picture 2" descr="http://msp.c.yimg.jp/yjimage?q=VepOpHwXyLHpSS74sAY.zW4QV0UzwjsL_jM3gNYVErO61wTRbssXH3tBuBNzbDAIzxxupIv3QBFjJIkCqDjSB8Np77QRGMlnOsLHHgKCgQpcMXa3XEkPqvhZa7mEvlvxpF.pNZORqvH00bw23lz6&amp;sig=13ab34nl2&amp;x=240&amp;y=18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705771" y="4732935"/>
            <a:ext cx="1251192" cy="863862"/>
          </a:xfrm>
          <a:prstGeom prst="rect">
            <a:avLst/>
          </a:prstGeom>
          <a:noFill/>
          <a:extLst>
            <a:ext uri="{909E8E84-426E-40DD-AFC4-6F175D3DCCD1}">
              <a14:hiddenFill xmlns:a14="http://schemas.microsoft.com/office/drawing/2010/main">
                <a:solidFill>
                  <a:srgbClr val="FFFFFF"/>
                </a:solidFill>
              </a14:hiddenFill>
            </a:ext>
          </a:extLst>
        </p:spPr>
      </p:pic>
      <p:sp>
        <p:nvSpPr>
          <p:cNvPr id="25" name="テキスト ボックス 24"/>
          <p:cNvSpPr txBox="1">
            <a:spLocks noChangeArrowheads="1"/>
          </p:cNvSpPr>
          <p:nvPr/>
        </p:nvSpPr>
        <p:spPr bwMode="auto">
          <a:xfrm>
            <a:off x="3227907" y="5538036"/>
            <a:ext cx="2376264" cy="341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algn="ctr" defTabSz="823509">
              <a:spcBef>
                <a:spcPct val="0"/>
              </a:spcBef>
              <a:buNone/>
              <a:defRPr/>
            </a:pPr>
            <a:r>
              <a:rPr kumimoji="0" lang="ja-JP" altLang="en-US" sz="1621" b="1" dirty="0">
                <a:solidFill>
                  <a:srgbClr val="000000"/>
                </a:solidFill>
                <a:latin typeface="HGｺﾞｼｯｸE" panose="020B0909000000000000" pitchFamily="49" charset="-128"/>
                <a:ea typeface="HGｺﾞｼｯｸE" panose="020B0909000000000000" pitchFamily="49" charset="-128"/>
              </a:rPr>
              <a:t>ダ・ヴィンチクラブ</a:t>
            </a:r>
          </a:p>
        </p:txBody>
      </p:sp>
      <p:sp>
        <p:nvSpPr>
          <p:cNvPr id="27" name="正方形/長方形 26">
            <a:extLst>
              <a:ext uri="{FF2B5EF4-FFF2-40B4-BE49-F238E27FC236}">
                <a16:creationId xmlns:a16="http://schemas.microsoft.com/office/drawing/2014/main" id="{B491F304-7CC8-4EBE-AF88-201B31C3E95E}"/>
              </a:ext>
            </a:extLst>
          </p:cNvPr>
          <p:cNvSpPr/>
          <p:nvPr/>
        </p:nvSpPr>
        <p:spPr>
          <a:xfrm>
            <a:off x="7498303" y="6195464"/>
            <a:ext cx="1636227" cy="341760"/>
          </a:xfrm>
          <a:prstGeom prst="rect">
            <a:avLst/>
          </a:prstGeom>
        </p:spPr>
        <p:txBody>
          <a:bodyPr wrap="square">
            <a:spAutoFit/>
          </a:bodyPr>
          <a:lstStyle/>
          <a:p>
            <a:pPr algn="r" defTabSz="823509">
              <a:defRPr/>
            </a:pPr>
            <a:r>
              <a:rPr lang="ja-JP" altLang="en-US" sz="1621" b="1" dirty="0">
                <a:solidFill>
                  <a:srgbClr val="000000"/>
                </a:solidFill>
                <a:latin typeface="Meiryo UI" panose="020B0604030504040204" pitchFamily="34" charset="-128"/>
                <a:ea typeface="Meiryo UI" panose="020B0604030504040204" pitchFamily="34" charset="-128"/>
              </a:rPr>
              <a:t>資料　福岡　薫</a:t>
            </a:r>
            <a:endParaRPr lang="fr-CA" altLang="ja-JP" sz="1621" b="1" dirty="0">
              <a:solidFill>
                <a:srgbClr val="000000"/>
              </a:solidFill>
              <a:latin typeface="Meiryo UI" panose="020B0604030504040204" pitchFamily="34" charset="-128"/>
              <a:ea typeface="Meiryo UI" panose="020B0604030504040204" pitchFamily="34" charset="-128"/>
            </a:endParaRPr>
          </a:p>
        </p:txBody>
      </p:sp>
      <p:sp>
        <p:nvSpPr>
          <p:cNvPr id="10" name="スライド番号プレースホルダー 9"/>
          <p:cNvSpPr>
            <a:spLocks noGrp="1"/>
          </p:cNvSpPr>
          <p:nvPr>
            <p:ph type="sldNum" sz="quarter" idx="12"/>
          </p:nvPr>
        </p:nvSpPr>
        <p:spPr/>
        <p:txBody>
          <a:bodyPr/>
          <a:lstStyle/>
          <a:p>
            <a:pPr>
              <a:defRPr/>
            </a:pPr>
            <a:fld id="{CD53DF54-F569-4E3B-83EA-1F8B236A0E85}" type="slidenum">
              <a:rPr lang="en-US" altLang="ja-JP" smtClean="0">
                <a:solidFill>
                  <a:srgbClr val="000000"/>
                </a:solidFill>
              </a:rPr>
              <a:pPr>
                <a:defRPr/>
              </a:pPr>
              <a:t>108</a:t>
            </a:fld>
            <a:endParaRPr lang="en-US" altLang="ja-JP" dirty="0">
              <a:solidFill>
                <a:srgbClr val="000000"/>
              </a:solidFill>
            </a:endParaRPr>
          </a:p>
        </p:txBody>
      </p:sp>
    </p:spTree>
    <p:extLst>
      <p:ext uri="{BB962C8B-B14F-4D97-AF65-F5344CB8AC3E}">
        <p14:creationId xmlns:p14="http://schemas.microsoft.com/office/powerpoint/2010/main" val="409740297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テキスト ボックス 221"/>
          <p:cNvSpPr>
            <a:spLocks noChangeArrowheads="1"/>
          </p:cNvSpPr>
          <p:nvPr/>
        </p:nvSpPr>
        <p:spPr bwMode="auto">
          <a:xfrm>
            <a:off x="61870" y="340970"/>
            <a:ext cx="9024406" cy="883207"/>
          </a:xfrm>
          <a:prstGeom prst="bevel">
            <a:avLst>
              <a:gd name="adj" fmla="val 12500"/>
            </a:avLst>
          </a:prstGeom>
          <a:noFill/>
          <a:ln w="9525">
            <a:noFill/>
            <a:miter lim="800000"/>
            <a:headEnd/>
            <a:tailEnd/>
          </a:ln>
        </p:spPr>
        <p:txBody>
          <a:bodyPr wrap="none" lIns="0" tIns="0" rIns="0" bIns="0" anchor="ctr"/>
          <a:lstStyle/>
          <a:p>
            <a:pPr algn="ctr" defTabSz="1214097">
              <a:defRPr/>
            </a:pPr>
            <a:r>
              <a:rPr kumimoji="0" lang="ja-JP" altLang="en-US" sz="3602" kern="0" dirty="0">
                <a:solidFill>
                  <a:srgbClr val="333399">
                    <a:lumMod val="75000"/>
                  </a:srgbClr>
                </a:solidFill>
                <a:ea typeface="ＤＨＰ特太ゴシック体" pitchFamily="2" charset="-128"/>
              </a:rPr>
              <a:t>訪問による訓練のイメージ（参考例①）</a:t>
            </a:r>
          </a:p>
        </p:txBody>
      </p:sp>
      <p:grpSp>
        <p:nvGrpSpPr>
          <p:cNvPr id="39" name="グループ化 32"/>
          <p:cNvGrpSpPr/>
          <p:nvPr/>
        </p:nvGrpSpPr>
        <p:grpSpPr>
          <a:xfrm>
            <a:off x="61862" y="1224177"/>
            <a:ext cx="9144000" cy="64848"/>
            <a:chOff x="0" y="188640"/>
            <a:chExt cx="9144000" cy="72008"/>
          </a:xfrm>
        </p:grpSpPr>
        <p:cxnSp>
          <p:nvCxnSpPr>
            <p:cNvPr id="44" name="直線コネクタ 43"/>
            <p:cNvCxnSpPr/>
            <p:nvPr/>
          </p:nvCxnSpPr>
          <p:spPr>
            <a:xfrm>
              <a:off x="0" y="188640"/>
              <a:ext cx="9144000" cy="0"/>
            </a:xfrm>
            <a:prstGeom prst="line">
              <a:avLst/>
            </a:prstGeom>
            <a:noFill/>
            <a:ln w="9525" cap="flat" cmpd="sng" algn="ctr">
              <a:solidFill>
                <a:srgbClr val="4F81BD">
                  <a:lumMod val="60000"/>
                  <a:lumOff val="40000"/>
                </a:srgbClr>
              </a:solidFill>
              <a:prstDash val="solid"/>
            </a:ln>
            <a:effectLst/>
          </p:spPr>
        </p:cxnSp>
        <p:cxnSp>
          <p:nvCxnSpPr>
            <p:cNvPr id="53" name="直線コネクタ 52"/>
            <p:cNvCxnSpPr/>
            <p:nvPr/>
          </p:nvCxnSpPr>
          <p:spPr>
            <a:xfrm>
              <a:off x="0" y="260648"/>
              <a:ext cx="9144000" cy="0"/>
            </a:xfrm>
            <a:prstGeom prst="line">
              <a:avLst/>
            </a:prstGeom>
            <a:noFill/>
            <a:ln w="57150" cap="flat" cmpd="sng" algn="ctr">
              <a:solidFill>
                <a:srgbClr val="4F81BD">
                  <a:lumMod val="60000"/>
                  <a:lumOff val="40000"/>
                </a:srgbClr>
              </a:solidFill>
              <a:prstDash val="solid"/>
            </a:ln>
            <a:effectLst/>
          </p:spPr>
        </p:cxnSp>
      </p:grpSp>
      <p:sp>
        <p:nvSpPr>
          <p:cNvPr id="3" name="角丸四角形 2"/>
          <p:cNvSpPr/>
          <p:nvPr/>
        </p:nvSpPr>
        <p:spPr>
          <a:xfrm>
            <a:off x="262809" y="3623565"/>
            <a:ext cx="8697899" cy="2732276"/>
          </a:xfrm>
          <a:prstGeom prst="roundRect">
            <a:avLst/>
          </a:prstGeom>
          <a:ln w="38100">
            <a:solidFill>
              <a:srgbClr val="FF0000"/>
            </a:solidFill>
            <a:prstDash val="solid"/>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defTabSz="823509">
              <a:defRPr/>
            </a:pPr>
            <a:endParaRPr lang="ja-JP" altLang="en-US" sz="1081">
              <a:solidFill>
                <a:prstClr val="black"/>
              </a:solidFill>
              <a:latin typeface="Calibri"/>
              <a:ea typeface="ＭＳ Ｐゴシック" panose="020B0600070205080204" pitchFamily="50" charset="-128"/>
            </a:endParaRPr>
          </a:p>
        </p:txBody>
      </p:sp>
      <p:sp>
        <p:nvSpPr>
          <p:cNvPr id="2" name="テキスト ボックス 1"/>
          <p:cNvSpPr txBox="1"/>
          <p:nvPr/>
        </p:nvSpPr>
        <p:spPr>
          <a:xfrm>
            <a:off x="248884" y="1483570"/>
            <a:ext cx="8725757" cy="868571"/>
          </a:xfrm>
          <a:prstGeom prst="rect">
            <a:avLst/>
          </a:prstGeom>
          <a:ln w="38100"/>
        </p:spPr>
        <p:style>
          <a:lnRef idx="2">
            <a:schemeClr val="accent2"/>
          </a:lnRef>
          <a:fillRef idx="1">
            <a:schemeClr val="lt1"/>
          </a:fillRef>
          <a:effectRef idx="0">
            <a:schemeClr val="accent2"/>
          </a:effectRef>
          <a:fontRef idx="minor">
            <a:schemeClr val="dk1"/>
          </a:fontRef>
        </p:style>
        <p:txBody>
          <a:bodyPr wrap="square" rtlCol="0">
            <a:spAutoFit/>
          </a:bodyPr>
          <a:lstStyle/>
          <a:p>
            <a:pPr defTabSz="823509">
              <a:defRPr/>
            </a:pPr>
            <a:r>
              <a:rPr lang="ja-JP" altLang="en-US" sz="2522" dirty="0">
                <a:solidFill>
                  <a:prstClr val="black"/>
                </a:solidFill>
                <a:latin typeface="Calibri"/>
                <a:ea typeface="ＭＳ Ｐゴシック" panose="020B0600070205080204" pitchFamily="50" charset="-128"/>
              </a:rPr>
              <a:t>通所が困難な障害者が、通所による訓練に通えるようになることを目指して、訪問による訓練を利用する場合</a:t>
            </a:r>
            <a:endParaRPr lang="en-US" altLang="ja-JP" sz="2522" dirty="0">
              <a:solidFill>
                <a:prstClr val="black"/>
              </a:solidFill>
              <a:latin typeface="Calibri"/>
              <a:ea typeface="ＭＳ Ｐゴシック" panose="020B0600070205080204" pitchFamily="50" charset="-128"/>
            </a:endParaRPr>
          </a:p>
        </p:txBody>
      </p:sp>
      <p:pic>
        <p:nvPicPr>
          <p:cNvPr id="75" name="Picture 5" descr="C:\Users\BKFPT\AppData\Local\Microsoft\Windows\Temporary Internet Files\Content.IE5\9KEM24PJ\MC900433918[1].png"/>
          <p:cNvPicPr>
            <a:picLocks noChangeAspect="1" noChangeArrowheads="1"/>
          </p:cNvPicPr>
          <p:nvPr/>
        </p:nvPicPr>
        <p:blipFill>
          <a:blip r:embed="rId3" cstate="print"/>
          <a:srcRect/>
          <a:stretch>
            <a:fillRect/>
          </a:stretch>
        </p:blipFill>
        <p:spPr bwMode="auto">
          <a:xfrm>
            <a:off x="6141328" y="3718687"/>
            <a:ext cx="1117395" cy="978099"/>
          </a:xfrm>
          <a:prstGeom prst="rect">
            <a:avLst/>
          </a:prstGeom>
          <a:noFill/>
        </p:spPr>
      </p:pic>
      <p:sp>
        <p:nvSpPr>
          <p:cNvPr id="21" name="テキスト ボックス 20"/>
          <p:cNvSpPr txBox="1"/>
          <p:nvPr/>
        </p:nvSpPr>
        <p:spPr>
          <a:xfrm>
            <a:off x="276738" y="2450996"/>
            <a:ext cx="8612369" cy="1089914"/>
          </a:xfrm>
          <a:prstGeom prst="rect">
            <a:avLst/>
          </a:prstGeom>
          <a:noFill/>
        </p:spPr>
        <p:txBody>
          <a:bodyPr wrap="square" rtlCol="0">
            <a:spAutoFit/>
          </a:bodyPr>
          <a:lstStyle/>
          <a:p>
            <a:pPr defTabSz="823509">
              <a:defRPr/>
            </a:pPr>
            <a:r>
              <a:rPr lang="ja-JP" altLang="en-US" sz="2161" dirty="0">
                <a:solidFill>
                  <a:prstClr val="black"/>
                </a:solidFill>
                <a:ea typeface="ＭＳ Ｐゴシック"/>
              </a:rPr>
              <a:t>居宅に訪問し、信頼関係を形成しながら訓練を行うと、生活訓練に通いたいという目標ができ外へ出られない原因を克服しようという意欲も湧き、少しずつ外へ出られるようになる、等。</a:t>
            </a:r>
          </a:p>
        </p:txBody>
      </p:sp>
      <p:pic>
        <p:nvPicPr>
          <p:cNvPr id="119" name="Picture 6" descr="C:\Users\ＫＫＴＹＪ\Desktop\360.gif"/>
          <p:cNvPicPr>
            <a:picLocks noChangeAspect="1" noChangeArrowheads="1"/>
          </p:cNvPicPr>
          <p:nvPr/>
        </p:nvPicPr>
        <p:blipFill>
          <a:blip r:embed="rId4" cstate="print"/>
          <a:srcRect/>
          <a:stretch>
            <a:fillRect/>
          </a:stretch>
        </p:blipFill>
        <p:spPr bwMode="auto">
          <a:xfrm>
            <a:off x="5756188" y="4549161"/>
            <a:ext cx="1742308" cy="1517863"/>
          </a:xfrm>
          <a:prstGeom prst="rect">
            <a:avLst/>
          </a:prstGeom>
          <a:noFill/>
        </p:spPr>
      </p:pic>
      <p:cxnSp>
        <p:nvCxnSpPr>
          <p:cNvPr id="16" name="直線矢印コネクタ 15"/>
          <p:cNvCxnSpPr/>
          <p:nvPr/>
        </p:nvCxnSpPr>
        <p:spPr>
          <a:xfrm flipV="1">
            <a:off x="3321032" y="5320329"/>
            <a:ext cx="2515488" cy="16423"/>
          </a:xfrm>
          <a:prstGeom prst="straightConnector1">
            <a:avLst/>
          </a:prstGeom>
          <a:ln w="508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grpSp>
        <p:nvGrpSpPr>
          <p:cNvPr id="13" name="グループ化 12"/>
          <p:cNvGrpSpPr/>
          <p:nvPr/>
        </p:nvGrpSpPr>
        <p:grpSpPr>
          <a:xfrm>
            <a:off x="1432295" y="4382076"/>
            <a:ext cx="2041136" cy="1634626"/>
            <a:chOff x="2561895" y="2409088"/>
            <a:chExt cx="2833322" cy="1647068"/>
          </a:xfrm>
        </p:grpSpPr>
        <p:pic>
          <p:nvPicPr>
            <p:cNvPr id="68" name="Picture 10" descr="MCj00791270000[1]"/>
            <p:cNvPicPr preferRelativeResize="0">
              <a:picLocks noChangeAspect="1" noChangeArrowheads="1"/>
            </p:cNvPicPr>
            <p:nvPr/>
          </p:nvPicPr>
          <p:blipFill>
            <a:blip r:embed="rId5" cstate="print">
              <a:lum bright="30000"/>
            </a:blip>
            <a:srcRect/>
            <a:stretch>
              <a:fillRect/>
            </a:stretch>
          </p:blipFill>
          <p:spPr bwMode="auto">
            <a:xfrm>
              <a:off x="2597408" y="2409088"/>
              <a:ext cx="2487492" cy="1647068"/>
            </a:xfrm>
            <a:prstGeom prst="rect">
              <a:avLst/>
            </a:prstGeom>
            <a:noFill/>
            <a:ln w="9525">
              <a:noFill/>
              <a:miter lim="800000"/>
              <a:headEnd/>
              <a:tailEnd/>
            </a:ln>
          </p:spPr>
        </p:pic>
        <p:sp>
          <p:nvSpPr>
            <p:cNvPr id="37" name="円/楕円 36"/>
            <p:cNvSpPr/>
            <p:nvPr/>
          </p:nvSpPr>
          <p:spPr>
            <a:xfrm>
              <a:off x="2561895" y="2548546"/>
              <a:ext cx="2833322" cy="1368152"/>
            </a:xfrm>
            <a:prstGeom prst="ellipse">
              <a:avLst/>
            </a:prstGeom>
            <a:solidFill>
              <a:srgbClr val="66FF66">
                <a:alpha val="45098"/>
              </a:srgbClr>
            </a:solidFill>
            <a:ln w="317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081">
                <a:solidFill>
                  <a:prstClr val="white"/>
                </a:solidFill>
                <a:latin typeface="Calibri"/>
                <a:ea typeface="ＭＳ Ｐゴシック" panose="020B0600070205080204" pitchFamily="50" charset="-128"/>
              </a:endParaRPr>
            </a:p>
          </p:txBody>
        </p:sp>
        <p:sp>
          <p:nvSpPr>
            <p:cNvPr id="87" name="円/楕円 86"/>
            <p:cNvSpPr/>
            <p:nvPr/>
          </p:nvSpPr>
          <p:spPr>
            <a:xfrm>
              <a:off x="3469039" y="2789902"/>
              <a:ext cx="455037" cy="384451"/>
            </a:xfrm>
            <a:prstGeom prst="ellipse">
              <a:avLst/>
            </a:prstGeom>
            <a:solidFill>
              <a:schemeClr val="bg1"/>
            </a:solidFill>
            <a:ln w="3175">
              <a:solidFill>
                <a:schemeClr val="accent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a:defRPr/>
              </a:pPr>
              <a:r>
                <a:rPr lang="ja-JP" altLang="en-US" sz="720" dirty="0">
                  <a:solidFill>
                    <a:srgbClr val="C0504D">
                      <a:lumMod val="75000"/>
                    </a:srgbClr>
                  </a:solidFill>
                  <a:latin typeface="Calibri"/>
                  <a:ea typeface="ＭＳ Ｐゴシック" panose="020B0600070205080204" pitchFamily="50" charset="-128"/>
                </a:rPr>
                <a:t>利用者</a:t>
              </a:r>
            </a:p>
          </p:txBody>
        </p:sp>
        <p:sp>
          <p:nvSpPr>
            <p:cNvPr id="78" name="円/楕円 77"/>
            <p:cNvSpPr/>
            <p:nvPr/>
          </p:nvSpPr>
          <p:spPr>
            <a:xfrm>
              <a:off x="2909327" y="2775969"/>
              <a:ext cx="455037" cy="383811"/>
            </a:xfrm>
            <a:prstGeom prst="ellipse">
              <a:avLst/>
            </a:prstGeom>
            <a:solidFill>
              <a:schemeClr val="bg1"/>
            </a:solidFill>
            <a:ln w="3175">
              <a:solidFill>
                <a:schemeClr val="accent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a:defRPr/>
              </a:pPr>
              <a:r>
                <a:rPr lang="ja-JP" altLang="en-US" sz="720" dirty="0">
                  <a:solidFill>
                    <a:srgbClr val="C0504D">
                      <a:lumMod val="75000"/>
                    </a:srgbClr>
                  </a:solidFill>
                  <a:latin typeface="Calibri"/>
                  <a:ea typeface="ＭＳ Ｐゴシック" panose="020B0600070205080204" pitchFamily="50" charset="-128"/>
                </a:rPr>
                <a:t>利用者</a:t>
              </a:r>
            </a:p>
          </p:txBody>
        </p:sp>
        <p:sp>
          <p:nvSpPr>
            <p:cNvPr id="79" name="円/楕円 78"/>
            <p:cNvSpPr/>
            <p:nvPr/>
          </p:nvSpPr>
          <p:spPr>
            <a:xfrm>
              <a:off x="4029954" y="2784906"/>
              <a:ext cx="455037" cy="389447"/>
            </a:xfrm>
            <a:prstGeom prst="ellipse">
              <a:avLst/>
            </a:prstGeom>
            <a:solidFill>
              <a:schemeClr val="bg1"/>
            </a:solidFill>
            <a:ln w="3175">
              <a:solidFill>
                <a:schemeClr val="accent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a:defRPr/>
              </a:pPr>
              <a:r>
                <a:rPr lang="ja-JP" altLang="en-US" sz="720" dirty="0">
                  <a:solidFill>
                    <a:srgbClr val="C0504D">
                      <a:lumMod val="75000"/>
                    </a:srgbClr>
                  </a:solidFill>
                  <a:latin typeface="Calibri"/>
                  <a:ea typeface="ＭＳ Ｐゴシック" panose="020B0600070205080204" pitchFamily="50" charset="-128"/>
                </a:rPr>
                <a:t>利用者</a:t>
              </a:r>
            </a:p>
          </p:txBody>
        </p:sp>
        <p:sp>
          <p:nvSpPr>
            <p:cNvPr id="80" name="円/楕円 79"/>
            <p:cNvSpPr/>
            <p:nvPr/>
          </p:nvSpPr>
          <p:spPr>
            <a:xfrm>
              <a:off x="3482026" y="3329498"/>
              <a:ext cx="455037" cy="373816"/>
            </a:xfrm>
            <a:prstGeom prst="ellipse">
              <a:avLst/>
            </a:prstGeom>
            <a:solidFill>
              <a:schemeClr val="bg1"/>
            </a:solidFill>
            <a:ln w="3175">
              <a:solidFill>
                <a:schemeClr val="accent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a:defRPr/>
              </a:pPr>
              <a:r>
                <a:rPr lang="ja-JP" altLang="en-US" sz="720" dirty="0">
                  <a:solidFill>
                    <a:srgbClr val="C0504D">
                      <a:lumMod val="75000"/>
                    </a:srgbClr>
                  </a:solidFill>
                  <a:latin typeface="Calibri"/>
                  <a:ea typeface="ＭＳ Ｐゴシック" panose="020B0600070205080204" pitchFamily="50" charset="-128"/>
                </a:rPr>
                <a:t>利用者</a:t>
              </a:r>
            </a:p>
          </p:txBody>
        </p:sp>
        <p:sp>
          <p:nvSpPr>
            <p:cNvPr id="72" name="円/楕円 71"/>
            <p:cNvSpPr/>
            <p:nvPr/>
          </p:nvSpPr>
          <p:spPr>
            <a:xfrm>
              <a:off x="2909327" y="3301158"/>
              <a:ext cx="455037" cy="373816"/>
            </a:xfrm>
            <a:prstGeom prst="ellipse">
              <a:avLst/>
            </a:prstGeom>
            <a:solidFill>
              <a:schemeClr val="bg1"/>
            </a:solidFill>
            <a:ln w="3175">
              <a:solidFill>
                <a:schemeClr val="accent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a:defRPr/>
              </a:pPr>
              <a:r>
                <a:rPr lang="ja-JP" altLang="en-US" sz="720" dirty="0">
                  <a:solidFill>
                    <a:srgbClr val="C0504D">
                      <a:lumMod val="75000"/>
                    </a:srgbClr>
                  </a:solidFill>
                  <a:latin typeface="Calibri"/>
                  <a:ea typeface="ＭＳ Ｐゴシック" panose="020B0600070205080204" pitchFamily="50" charset="-128"/>
                </a:rPr>
                <a:t>利用者</a:t>
              </a:r>
            </a:p>
          </p:txBody>
        </p:sp>
      </p:grpSp>
      <p:sp>
        <p:nvSpPr>
          <p:cNvPr id="115" name="円/楕円 114"/>
          <p:cNvSpPr/>
          <p:nvPr/>
        </p:nvSpPr>
        <p:spPr>
          <a:xfrm>
            <a:off x="2539912" y="5109849"/>
            <a:ext cx="327811" cy="386505"/>
          </a:xfrm>
          <a:prstGeom prst="ellipse">
            <a:avLst/>
          </a:prstGeom>
          <a:solidFill>
            <a:schemeClr val="bg1"/>
          </a:solidFill>
          <a:ln w="3175">
            <a:solidFill>
              <a:schemeClr val="accent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a:defRPr/>
            </a:pPr>
            <a:r>
              <a:rPr lang="ja-JP" altLang="en-US" sz="720" dirty="0">
                <a:solidFill>
                  <a:srgbClr val="C0504D">
                    <a:lumMod val="75000"/>
                  </a:srgbClr>
                </a:solidFill>
                <a:latin typeface="Calibri"/>
                <a:ea typeface="ＭＳ Ｐゴシック" panose="020B0600070205080204" pitchFamily="50" charset="-128"/>
              </a:rPr>
              <a:t>利用者</a:t>
            </a:r>
          </a:p>
        </p:txBody>
      </p:sp>
      <p:sp>
        <p:nvSpPr>
          <p:cNvPr id="6" name="右カーブ矢印 5"/>
          <p:cNvSpPr/>
          <p:nvPr/>
        </p:nvSpPr>
        <p:spPr>
          <a:xfrm rot="5400000">
            <a:off x="4128073" y="2681584"/>
            <a:ext cx="793150" cy="2928570"/>
          </a:xfrm>
          <a:prstGeom prst="curvedRightArrow">
            <a:avLst/>
          </a:prstGeom>
          <a:solidFill>
            <a:srgbClr val="FF0000"/>
          </a:solidFill>
          <a:ln w="38100">
            <a:solidFill>
              <a:srgbClr val="FF0000"/>
            </a:solidFill>
            <a:prstDash val="solid"/>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defTabSz="823509">
              <a:defRPr/>
            </a:pPr>
            <a:endParaRPr lang="ja-JP" altLang="en-US" sz="1081">
              <a:solidFill>
                <a:prstClr val="black"/>
              </a:solidFill>
              <a:latin typeface="Calibri"/>
              <a:ea typeface="ＭＳ Ｐゴシック" panose="020B0600070205080204" pitchFamily="50" charset="-128"/>
            </a:endParaRPr>
          </a:p>
        </p:txBody>
      </p:sp>
      <p:sp>
        <p:nvSpPr>
          <p:cNvPr id="88" name="円/楕円 87"/>
          <p:cNvSpPr/>
          <p:nvPr/>
        </p:nvSpPr>
        <p:spPr>
          <a:xfrm>
            <a:off x="2867711" y="4709684"/>
            <a:ext cx="605724" cy="557752"/>
          </a:xfrm>
          <a:prstGeom prst="ellipse">
            <a:avLst/>
          </a:prstGeom>
          <a:solidFill>
            <a:srgbClr val="FFC000"/>
          </a:solidFill>
          <a:ln w="3175">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a:defRPr/>
            </a:pPr>
            <a:r>
              <a:rPr lang="ja-JP" altLang="en-US" sz="991" dirty="0">
                <a:solidFill>
                  <a:srgbClr val="FF0000"/>
                </a:solidFill>
                <a:latin typeface="Calibri"/>
                <a:ea typeface="ＭＳ Ｐゴシック" panose="020B0600070205080204" pitchFamily="50" charset="-128"/>
              </a:rPr>
              <a:t>訪問</a:t>
            </a:r>
            <a:endParaRPr lang="en-US" altLang="ja-JP" sz="991" dirty="0">
              <a:solidFill>
                <a:srgbClr val="FF0000"/>
              </a:solidFill>
              <a:latin typeface="Calibri"/>
              <a:ea typeface="ＭＳ Ｐゴシック" panose="020B0600070205080204" pitchFamily="50" charset="-128"/>
            </a:endParaRPr>
          </a:p>
          <a:p>
            <a:pPr algn="ctr" defTabSz="823509">
              <a:defRPr/>
            </a:pPr>
            <a:r>
              <a:rPr lang="ja-JP" altLang="en-US" sz="991" dirty="0">
                <a:solidFill>
                  <a:srgbClr val="FF0000"/>
                </a:solidFill>
                <a:latin typeface="Calibri"/>
                <a:ea typeface="ＭＳ Ｐゴシック" panose="020B0600070205080204" pitchFamily="50" charset="-128"/>
              </a:rPr>
              <a:t>利用者</a:t>
            </a:r>
          </a:p>
        </p:txBody>
      </p:sp>
      <p:pic>
        <p:nvPicPr>
          <p:cNvPr id="1036" name="Picture 1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88895" y="4382104"/>
            <a:ext cx="968989" cy="14489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角丸四角形吹き出し 24"/>
          <p:cNvSpPr/>
          <p:nvPr/>
        </p:nvSpPr>
        <p:spPr>
          <a:xfrm>
            <a:off x="3704377" y="4289342"/>
            <a:ext cx="838751" cy="664263"/>
          </a:xfrm>
          <a:prstGeom prst="wedgeRoundRectCallout">
            <a:avLst>
              <a:gd name="adj1" fmla="val 64755"/>
              <a:gd name="adj2" fmla="val 25683"/>
              <a:gd name="adj3" fmla="val 16667"/>
            </a:avLst>
          </a:prstGeom>
          <a:ln>
            <a:tailEnd type="arrow"/>
          </a:ln>
        </p:spPr>
        <p:style>
          <a:lnRef idx="2">
            <a:schemeClr val="dk1"/>
          </a:lnRef>
          <a:fillRef idx="1">
            <a:schemeClr val="lt1"/>
          </a:fillRef>
          <a:effectRef idx="0">
            <a:schemeClr val="dk1"/>
          </a:effectRef>
          <a:fontRef idx="minor">
            <a:schemeClr val="dk1"/>
          </a:fontRef>
        </p:style>
        <p:txBody>
          <a:bodyPr rtlCol="0" anchor="ctr"/>
          <a:lstStyle/>
          <a:p>
            <a:pPr defTabSz="823509">
              <a:defRPr/>
            </a:pPr>
            <a:r>
              <a:rPr lang="ja-JP" altLang="en-US" sz="1261" dirty="0">
                <a:solidFill>
                  <a:prstClr val="black"/>
                </a:solidFill>
                <a:latin typeface="Calibri"/>
                <a:ea typeface="ＭＳ Ｐゴシック" panose="020B0600070205080204" pitchFamily="50" charset="-128"/>
              </a:rPr>
              <a:t>お邪魔します。</a:t>
            </a:r>
          </a:p>
        </p:txBody>
      </p:sp>
      <p:sp>
        <p:nvSpPr>
          <p:cNvPr id="125" name="角丸四角形吹き出し 124"/>
          <p:cNvSpPr/>
          <p:nvPr/>
        </p:nvSpPr>
        <p:spPr>
          <a:xfrm>
            <a:off x="578596" y="3740445"/>
            <a:ext cx="1431803" cy="467271"/>
          </a:xfrm>
          <a:prstGeom prst="wedgeRoundRectCallout">
            <a:avLst>
              <a:gd name="adj1" fmla="val -31396"/>
              <a:gd name="adj2" fmla="val 83575"/>
              <a:gd name="adj3" fmla="val 16667"/>
            </a:avLst>
          </a:prstGeom>
          <a:ln>
            <a:tailEnd type="arrow"/>
          </a:ln>
        </p:spPr>
        <p:style>
          <a:lnRef idx="2">
            <a:schemeClr val="dk1"/>
          </a:lnRef>
          <a:fillRef idx="1">
            <a:schemeClr val="lt1"/>
          </a:fillRef>
          <a:effectRef idx="0">
            <a:schemeClr val="dk1"/>
          </a:effectRef>
          <a:fontRef idx="minor">
            <a:schemeClr val="dk1"/>
          </a:fontRef>
        </p:style>
        <p:txBody>
          <a:bodyPr rtlCol="0" anchor="ctr"/>
          <a:lstStyle/>
          <a:p>
            <a:pPr defTabSz="823509">
              <a:defRPr/>
            </a:pPr>
            <a:r>
              <a:rPr lang="ja-JP" altLang="en-US" sz="1261" dirty="0">
                <a:solidFill>
                  <a:prstClr val="black"/>
                </a:solidFill>
                <a:latin typeface="Calibri"/>
                <a:ea typeface="ＭＳ Ｐゴシック" panose="020B0600070205080204" pitchFamily="50" charset="-128"/>
              </a:rPr>
              <a:t>事業所でお待ちしてます。</a:t>
            </a:r>
          </a:p>
        </p:txBody>
      </p:sp>
      <p:sp>
        <p:nvSpPr>
          <p:cNvPr id="58" name="テキスト ボックス 57"/>
          <p:cNvSpPr txBox="1"/>
          <p:nvPr/>
        </p:nvSpPr>
        <p:spPr>
          <a:xfrm>
            <a:off x="7250622" y="4084650"/>
            <a:ext cx="1498768" cy="1838324"/>
          </a:xfrm>
          <a:prstGeom prst="rect">
            <a:avLst/>
          </a:prstGeom>
          <a:solidFill>
            <a:schemeClr val="bg1"/>
          </a:solidFill>
          <a:ln w="19050">
            <a:solidFill>
              <a:schemeClr val="tx1"/>
            </a:solidFill>
            <a:prstDash val="sysDot"/>
          </a:ln>
        </p:spPr>
        <p:txBody>
          <a:bodyPr wrap="square" rtlCol="0">
            <a:spAutoFit/>
          </a:bodyPr>
          <a:lstStyle/>
          <a:p>
            <a:pPr defTabSz="823509">
              <a:defRPr/>
            </a:pPr>
            <a:r>
              <a:rPr lang="ja-JP" altLang="en-US" sz="1621" dirty="0">
                <a:solidFill>
                  <a:prstClr val="black"/>
                </a:solidFill>
                <a:ea typeface="ＭＳ Ｐゴシック"/>
              </a:rPr>
              <a:t>例；精神症状、意欲低下、感覚過敏等様々な理由で引きこもり、家から出られない障害者等。</a:t>
            </a:r>
            <a:endParaRPr lang="en-US" altLang="ja-JP" sz="1621" dirty="0">
              <a:solidFill>
                <a:prstClr val="black"/>
              </a:solidFill>
              <a:ea typeface="ＭＳ Ｐゴシック"/>
            </a:endParaRPr>
          </a:p>
        </p:txBody>
      </p:sp>
      <p:pic>
        <p:nvPicPr>
          <p:cNvPr id="1035" name="Picture 11"/>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b="45982"/>
          <a:stretch/>
        </p:blipFill>
        <p:spPr bwMode="auto">
          <a:xfrm>
            <a:off x="4686507" y="4519923"/>
            <a:ext cx="756370" cy="11407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テキスト ボックス 7"/>
          <p:cNvSpPr txBox="1"/>
          <p:nvPr/>
        </p:nvSpPr>
        <p:spPr>
          <a:xfrm>
            <a:off x="4287870" y="5741235"/>
            <a:ext cx="1226618" cy="341760"/>
          </a:xfrm>
          <a:prstGeom prst="rect">
            <a:avLst/>
          </a:prstGeom>
          <a:noFill/>
        </p:spPr>
        <p:txBody>
          <a:bodyPr wrap="none" rtlCol="0">
            <a:spAutoFit/>
          </a:bodyPr>
          <a:lstStyle/>
          <a:p>
            <a:pPr defTabSz="823509" fontAlgn="auto">
              <a:spcBef>
                <a:spcPts val="0"/>
              </a:spcBef>
              <a:spcAft>
                <a:spcPts val="0"/>
              </a:spcAft>
              <a:defRPr/>
            </a:pPr>
            <a:r>
              <a:rPr lang="ja-JP" altLang="en-US" sz="1621" dirty="0">
                <a:solidFill>
                  <a:prstClr val="black"/>
                </a:solidFill>
                <a:latin typeface="Calibri"/>
                <a:ea typeface="ＭＳ Ｐゴシック"/>
              </a:rPr>
              <a:t>訪問支援員</a:t>
            </a:r>
          </a:p>
        </p:txBody>
      </p:sp>
      <p:cxnSp>
        <p:nvCxnSpPr>
          <p:cNvPr id="62" name="直線矢印コネクタ 61"/>
          <p:cNvCxnSpPr/>
          <p:nvPr/>
        </p:nvCxnSpPr>
        <p:spPr>
          <a:xfrm flipV="1">
            <a:off x="3625834" y="5594820"/>
            <a:ext cx="2515488" cy="16423"/>
          </a:xfrm>
          <a:prstGeom prst="straightConnector1">
            <a:avLst/>
          </a:prstGeom>
          <a:ln w="508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1" name="直線矢印コネクタ 60"/>
          <p:cNvCxnSpPr/>
          <p:nvPr/>
        </p:nvCxnSpPr>
        <p:spPr>
          <a:xfrm flipV="1">
            <a:off x="3473432" y="5457574"/>
            <a:ext cx="2515488" cy="16423"/>
          </a:xfrm>
          <a:prstGeom prst="straightConnector1">
            <a:avLst/>
          </a:prstGeom>
          <a:ln w="508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5" name="スライド番号プレースホルダー 4"/>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109</a:t>
            </a:fld>
            <a:endParaRPr lang="ja-JP" altLang="en-US">
              <a:solidFill>
                <a:prstClr val="black">
                  <a:tint val="75000"/>
                </a:prstClr>
              </a:solidFill>
            </a:endParaRPr>
          </a:p>
        </p:txBody>
      </p:sp>
    </p:spTree>
    <p:extLst>
      <p:ext uri="{BB962C8B-B14F-4D97-AF65-F5344CB8AC3E}">
        <p14:creationId xmlns:p14="http://schemas.microsoft.com/office/powerpoint/2010/main" val="22466883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3"/>
          <p:cNvSpPr>
            <a:spLocks noGrp="1" noChangeArrowheads="1"/>
          </p:cNvSpPr>
          <p:nvPr>
            <p:ph type="body" idx="1"/>
          </p:nvPr>
        </p:nvSpPr>
        <p:spPr>
          <a:xfrm>
            <a:off x="395536" y="692156"/>
            <a:ext cx="8352927" cy="5905196"/>
          </a:xfrm>
          <a:ln>
            <a:solidFill>
              <a:schemeClr val="tx1"/>
            </a:solidFill>
          </a:ln>
        </p:spPr>
        <p:txBody>
          <a:bodyPr wrap="square">
            <a:spAutoFit/>
          </a:bodyPr>
          <a:lstStyle/>
          <a:p>
            <a:pPr eaLnBrk="1" hangingPunct="1">
              <a:lnSpc>
                <a:spcPct val="80000"/>
              </a:lnSpc>
              <a:buFontTx/>
              <a:buNone/>
            </a:pPr>
            <a:r>
              <a:rPr lang="ja-JP" altLang="en-US" sz="2800" dirty="0">
                <a:latin typeface="HGPｺﾞｼｯｸE" panose="020B0900000000000000" pitchFamily="50" charset="-128"/>
                <a:ea typeface="HGPｺﾞｼｯｸE" panose="020B0900000000000000" pitchFamily="50" charset="-128"/>
              </a:rPr>
              <a:t>１．</a:t>
            </a:r>
            <a:r>
              <a:rPr lang="ja-JP" altLang="en-US" sz="2800" dirty="0">
                <a:solidFill>
                  <a:srgbClr val="0066FF"/>
                </a:solidFill>
                <a:latin typeface="HGPｺﾞｼｯｸE" panose="020B0900000000000000" pitchFamily="50" charset="-128"/>
                <a:ea typeface="HGPｺﾞｼｯｸE" panose="020B0900000000000000" pitchFamily="50" charset="-128"/>
              </a:rPr>
              <a:t>個別性・多様性</a:t>
            </a:r>
            <a:r>
              <a:rPr lang="ja-JP" altLang="en-US" sz="2800" dirty="0">
                <a:latin typeface="HGPｺﾞｼｯｸE" panose="020B0900000000000000" pitchFamily="50" charset="-128"/>
                <a:ea typeface="HGPｺﾞｼｯｸE" panose="020B0900000000000000" pitchFamily="50" charset="-128"/>
              </a:rPr>
              <a:t>がある</a:t>
            </a:r>
          </a:p>
          <a:p>
            <a:pPr eaLnBrk="1" hangingPunct="1">
              <a:lnSpc>
                <a:spcPct val="80000"/>
              </a:lnSpc>
              <a:buFontTx/>
              <a:buNone/>
            </a:pPr>
            <a:r>
              <a:rPr lang="ja-JP" altLang="en-US" sz="2800" dirty="0">
                <a:latin typeface="HGPｺﾞｼｯｸE" panose="020B0900000000000000" pitchFamily="50" charset="-128"/>
                <a:ea typeface="HGPｺﾞｼｯｸE" panose="020B0900000000000000" pitchFamily="50" charset="-128"/>
              </a:rPr>
              <a:t>　・障害者一人ひとりの考え方や価値観、障害の内容や程度、年齢、家族介護の状況等の違いから利用者のニーズには個別性があり、多くの要因によって影響を受けている点で多様性がある。</a:t>
            </a:r>
          </a:p>
          <a:p>
            <a:pPr eaLnBrk="1" hangingPunct="1">
              <a:lnSpc>
                <a:spcPct val="80000"/>
              </a:lnSpc>
              <a:buFontTx/>
              <a:buNone/>
            </a:pPr>
            <a:endParaRPr lang="ja-JP" altLang="en-US" sz="2800" dirty="0">
              <a:latin typeface="HGPｺﾞｼｯｸE" panose="020B0900000000000000" pitchFamily="50" charset="-128"/>
              <a:ea typeface="HGPｺﾞｼｯｸE" panose="020B0900000000000000" pitchFamily="50" charset="-128"/>
            </a:endParaRPr>
          </a:p>
          <a:p>
            <a:pPr eaLnBrk="1" hangingPunct="1">
              <a:lnSpc>
                <a:spcPct val="80000"/>
              </a:lnSpc>
              <a:buFontTx/>
              <a:buNone/>
            </a:pPr>
            <a:r>
              <a:rPr lang="ja-JP" altLang="en-US" sz="2800" dirty="0">
                <a:latin typeface="HGPｺﾞｼｯｸE" panose="020B0900000000000000" pitchFamily="50" charset="-128"/>
                <a:ea typeface="HGPｺﾞｼｯｸE" panose="020B0900000000000000" pitchFamily="50" charset="-128"/>
              </a:rPr>
              <a:t>２．</a:t>
            </a:r>
            <a:r>
              <a:rPr lang="ja-JP" altLang="en-US" sz="2800" dirty="0">
                <a:solidFill>
                  <a:srgbClr val="0066FF"/>
                </a:solidFill>
                <a:latin typeface="HGPｺﾞｼｯｸE" panose="020B0900000000000000" pitchFamily="50" charset="-128"/>
                <a:ea typeface="HGPｺﾞｼｯｸE" panose="020B0900000000000000" pitchFamily="50" charset="-128"/>
              </a:rPr>
              <a:t>幅</a:t>
            </a:r>
            <a:r>
              <a:rPr lang="ja-JP" altLang="en-US" sz="2800" dirty="0">
                <a:latin typeface="HGPｺﾞｼｯｸE" panose="020B0900000000000000" pitchFamily="50" charset="-128"/>
                <a:ea typeface="HGPｺﾞｼｯｸE" panose="020B0900000000000000" pitchFamily="50" charset="-128"/>
              </a:rPr>
              <a:t>がある</a:t>
            </a:r>
          </a:p>
          <a:p>
            <a:pPr eaLnBrk="1" hangingPunct="1">
              <a:lnSpc>
                <a:spcPct val="80000"/>
              </a:lnSpc>
              <a:buFontTx/>
              <a:buNone/>
            </a:pPr>
            <a:r>
              <a:rPr lang="ja-JP" altLang="en-US" sz="2800" dirty="0">
                <a:latin typeface="HGPｺﾞｼｯｸE" panose="020B0900000000000000" pitchFamily="50" charset="-128"/>
                <a:ea typeface="HGPｺﾞｼｯｸE" panose="020B0900000000000000" pitchFamily="50" charset="-128"/>
              </a:rPr>
              <a:t>　・在宅等での生活を支援する視点と共に、利用者の地域における社会参加や自己実現、成長発達を支える視点も必要である。</a:t>
            </a:r>
          </a:p>
          <a:p>
            <a:pPr eaLnBrk="1" hangingPunct="1">
              <a:lnSpc>
                <a:spcPct val="80000"/>
              </a:lnSpc>
              <a:buFontTx/>
              <a:buNone/>
            </a:pPr>
            <a:endParaRPr lang="ja-JP" altLang="en-US" sz="2800" dirty="0">
              <a:latin typeface="HGPｺﾞｼｯｸE" panose="020B0900000000000000" pitchFamily="50" charset="-128"/>
              <a:ea typeface="HGPｺﾞｼｯｸE" panose="020B0900000000000000" pitchFamily="50" charset="-128"/>
            </a:endParaRPr>
          </a:p>
          <a:p>
            <a:pPr eaLnBrk="1" hangingPunct="1">
              <a:lnSpc>
                <a:spcPct val="80000"/>
              </a:lnSpc>
              <a:buFontTx/>
              <a:buNone/>
            </a:pPr>
            <a:r>
              <a:rPr lang="ja-JP" altLang="en-US" sz="2800" dirty="0">
                <a:latin typeface="HGPｺﾞｼｯｸE" panose="020B0900000000000000" pitchFamily="50" charset="-128"/>
                <a:ea typeface="HGPｺﾞｼｯｸE" panose="020B0900000000000000" pitchFamily="50" charset="-128"/>
              </a:rPr>
              <a:t>３．</a:t>
            </a:r>
            <a:r>
              <a:rPr lang="ja-JP" altLang="en-US" sz="2800" dirty="0">
                <a:solidFill>
                  <a:srgbClr val="0066FF"/>
                </a:solidFill>
                <a:latin typeface="HGPｺﾞｼｯｸE" panose="020B0900000000000000" pitchFamily="50" charset="-128"/>
                <a:ea typeface="HGPｺﾞｼｯｸE" panose="020B0900000000000000" pitchFamily="50" charset="-128"/>
              </a:rPr>
              <a:t>変化</a:t>
            </a:r>
            <a:r>
              <a:rPr lang="ja-JP" altLang="en-US" sz="2800" dirty="0">
                <a:latin typeface="HGPｺﾞｼｯｸE" panose="020B0900000000000000" pitchFamily="50" charset="-128"/>
                <a:ea typeface="HGPｺﾞｼｯｸE" panose="020B0900000000000000" pitchFamily="50" charset="-128"/>
              </a:rPr>
              <a:t>し</a:t>
            </a:r>
            <a:r>
              <a:rPr lang="ja-JP" altLang="en-US" sz="2800" dirty="0">
                <a:solidFill>
                  <a:srgbClr val="0066FF"/>
                </a:solidFill>
                <a:latin typeface="HGPｺﾞｼｯｸE" panose="020B0900000000000000" pitchFamily="50" charset="-128"/>
                <a:ea typeface="HGPｺﾞｼｯｸE" panose="020B0900000000000000" pitchFamily="50" charset="-128"/>
              </a:rPr>
              <a:t>発展</a:t>
            </a:r>
            <a:r>
              <a:rPr lang="ja-JP" altLang="en-US" sz="2800" dirty="0">
                <a:latin typeface="HGPｺﾞｼｯｸE" panose="020B0900000000000000" pitchFamily="50" charset="-128"/>
                <a:ea typeface="HGPｺﾞｼｯｸE" panose="020B0900000000000000" pitchFamily="50" charset="-128"/>
              </a:rPr>
              <a:t>する</a:t>
            </a:r>
          </a:p>
          <a:p>
            <a:pPr eaLnBrk="1" hangingPunct="1">
              <a:lnSpc>
                <a:spcPct val="80000"/>
              </a:lnSpc>
              <a:buFontTx/>
              <a:buNone/>
            </a:pPr>
            <a:r>
              <a:rPr lang="ja-JP" altLang="en-US" sz="2800" dirty="0">
                <a:latin typeface="HGPｺﾞｼｯｸE" panose="020B0900000000000000" pitchFamily="50" charset="-128"/>
                <a:ea typeface="HGPｺﾞｼｯｸE" panose="020B0900000000000000" pitchFamily="50" charset="-128"/>
              </a:rPr>
              <a:t>　・ニーズは固定的なものではなく、利用者の状態の変化や成長発達等、多様な要因の影響を受けつつ、継続的に変化し発展する。</a:t>
            </a:r>
          </a:p>
        </p:txBody>
      </p:sp>
      <p:sp>
        <p:nvSpPr>
          <p:cNvPr id="37891" name="Text Box 4"/>
          <p:cNvSpPr txBox="1">
            <a:spLocks noChangeArrowheads="1"/>
          </p:cNvSpPr>
          <p:nvPr/>
        </p:nvSpPr>
        <p:spPr bwMode="auto">
          <a:xfrm>
            <a:off x="147960" y="6"/>
            <a:ext cx="8784976" cy="519113"/>
          </a:xfrm>
          <a:prstGeom prst="rect">
            <a:avLst/>
          </a:prstGeom>
          <a:solidFill>
            <a:srgbClr val="CCFF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（サービス提供の基本姿勢）</a:t>
            </a:r>
            <a:r>
              <a:rPr kumimoji="1" lang="ja-JP" altLang="en-US" sz="28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②</a:t>
            </a:r>
            <a:r>
              <a:rPr kumimoji="1" lang="ja-JP" altLang="en-US" sz="28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利用者</a:t>
            </a:r>
            <a:r>
              <a:rPr kumimoji="1" lang="ja-JP" altLang="en-US" sz="28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の</a:t>
            </a:r>
            <a:r>
              <a:rPr kumimoji="1" lang="ja-JP" altLang="en-US" sz="28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ニーズの</a:t>
            </a:r>
            <a:r>
              <a:rPr kumimoji="1" lang="ja-JP" altLang="en-US" sz="28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理解</a:t>
            </a:r>
            <a:endPar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Tree>
    <p:extLst>
      <p:ext uri="{BB962C8B-B14F-4D97-AF65-F5344CB8AC3E}">
        <p14:creationId xmlns:p14="http://schemas.microsoft.com/office/powerpoint/2010/main" val="390097146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グループ化 32"/>
          <p:cNvGrpSpPr/>
          <p:nvPr/>
        </p:nvGrpSpPr>
        <p:grpSpPr>
          <a:xfrm>
            <a:off x="0" y="1094482"/>
            <a:ext cx="9144000" cy="64848"/>
            <a:chOff x="0" y="188640"/>
            <a:chExt cx="9144000" cy="72008"/>
          </a:xfrm>
        </p:grpSpPr>
        <p:cxnSp>
          <p:nvCxnSpPr>
            <p:cNvPr id="44" name="直線コネクタ 43"/>
            <p:cNvCxnSpPr/>
            <p:nvPr/>
          </p:nvCxnSpPr>
          <p:spPr>
            <a:xfrm>
              <a:off x="0" y="188640"/>
              <a:ext cx="9144000" cy="0"/>
            </a:xfrm>
            <a:prstGeom prst="line">
              <a:avLst/>
            </a:prstGeom>
            <a:noFill/>
            <a:ln w="9525" cap="flat" cmpd="sng" algn="ctr">
              <a:solidFill>
                <a:srgbClr val="4F81BD">
                  <a:lumMod val="60000"/>
                  <a:lumOff val="40000"/>
                </a:srgbClr>
              </a:solidFill>
              <a:prstDash val="solid"/>
            </a:ln>
            <a:effectLst/>
          </p:spPr>
        </p:cxnSp>
        <p:cxnSp>
          <p:nvCxnSpPr>
            <p:cNvPr id="53" name="直線コネクタ 52"/>
            <p:cNvCxnSpPr/>
            <p:nvPr/>
          </p:nvCxnSpPr>
          <p:spPr>
            <a:xfrm>
              <a:off x="0" y="260648"/>
              <a:ext cx="9144000" cy="0"/>
            </a:xfrm>
            <a:prstGeom prst="line">
              <a:avLst/>
            </a:prstGeom>
            <a:noFill/>
            <a:ln w="57150" cap="flat" cmpd="sng" algn="ctr">
              <a:solidFill>
                <a:srgbClr val="4F81BD">
                  <a:lumMod val="60000"/>
                  <a:lumOff val="40000"/>
                </a:srgbClr>
              </a:solidFill>
              <a:prstDash val="solid"/>
            </a:ln>
            <a:effectLst/>
          </p:spPr>
        </p:cxnSp>
      </p:grpSp>
      <p:sp>
        <p:nvSpPr>
          <p:cNvPr id="92" name="角丸四角形 91"/>
          <p:cNvSpPr/>
          <p:nvPr/>
        </p:nvSpPr>
        <p:spPr>
          <a:xfrm>
            <a:off x="61869" y="3438969"/>
            <a:ext cx="8974634" cy="2894378"/>
          </a:xfrm>
          <a:prstGeom prst="roundRect">
            <a:avLst/>
          </a:prstGeom>
          <a:ln w="38100">
            <a:solidFill>
              <a:schemeClr val="accent1"/>
            </a:solidFill>
            <a:prstDash val="solid"/>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defTabSz="823509">
              <a:defRPr/>
            </a:pPr>
            <a:endParaRPr lang="ja-JP" altLang="en-US" sz="1081">
              <a:solidFill>
                <a:prstClr val="black"/>
              </a:solidFill>
              <a:latin typeface="Calibri"/>
              <a:ea typeface="ＭＳ Ｐゴシック" panose="020B0600070205080204" pitchFamily="50" charset="-128"/>
            </a:endParaRPr>
          </a:p>
        </p:txBody>
      </p:sp>
      <p:sp>
        <p:nvSpPr>
          <p:cNvPr id="124" name="テキスト ボックス 123"/>
          <p:cNvSpPr txBox="1"/>
          <p:nvPr/>
        </p:nvSpPr>
        <p:spPr>
          <a:xfrm>
            <a:off x="150396" y="1353901"/>
            <a:ext cx="8670076" cy="868571"/>
          </a:xfrm>
          <a:prstGeom prst="rect">
            <a:avLst/>
          </a:prstGeom>
          <a:ln w="38100"/>
        </p:spPr>
        <p:style>
          <a:lnRef idx="2">
            <a:schemeClr val="accent1"/>
          </a:lnRef>
          <a:fillRef idx="1">
            <a:schemeClr val="lt1"/>
          </a:fillRef>
          <a:effectRef idx="0">
            <a:schemeClr val="accent1"/>
          </a:effectRef>
          <a:fontRef idx="minor">
            <a:schemeClr val="dk1"/>
          </a:fontRef>
        </p:style>
        <p:txBody>
          <a:bodyPr wrap="square" rtlCol="0">
            <a:spAutoFit/>
          </a:bodyPr>
          <a:lstStyle/>
          <a:p>
            <a:pPr defTabSz="823509">
              <a:defRPr/>
            </a:pPr>
            <a:r>
              <a:rPr lang="ja-JP" altLang="en-US" sz="2522" dirty="0">
                <a:solidFill>
                  <a:prstClr val="black"/>
                </a:solidFill>
                <a:latin typeface="Calibri"/>
                <a:ea typeface="ＭＳ Ｐゴシック" panose="020B0600070205080204" pitchFamily="50" charset="-128"/>
              </a:rPr>
              <a:t>生活上必要な家事等を、実際の生活環境で訓練することが効果的な場合</a:t>
            </a:r>
            <a:r>
              <a:rPr lang="ja-JP" altLang="en-US" sz="2161" dirty="0">
                <a:solidFill>
                  <a:prstClr val="black"/>
                </a:solidFill>
                <a:latin typeface="Calibri"/>
                <a:ea typeface="ＭＳ Ｐゴシック" panose="020B0600070205080204" pitchFamily="50" charset="-128"/>
              </a:rPr>
              <a:t>（新規⇒自立訓練への通所を前提にしない）</a:t>
            </a:r>
          </a:p>
        </p:txBody>
      </p:sp>
      <p:sp>
        <p:nvSpPr>
          <p:cNvPr id="118" name="テキスト ボックス 117"/>
          <p:cNvSpPr txBox="1"/>
          <p:nvPr/>
        </p:nvSpPr>
        <p:spPr>
          <a:xfrm>
            <a:off x="166358" y="3677644"/>
            <a:ext cx="2024554" cy="480453"/>
          </a:xfrm>
          <a:prstGeom prst="rect">
            <a:avLst/>
          </a:prstGeom>
          <a:noFill/>
        </p:spPr>
        <p:txBody>
          <a:bodyPr wrap="square" rtlCol="0">
            <a:spAutoFit/>
          </a:bodyPr>
          <a:lstStyle/>
          <a:p>
            <a:pPr defTabSz="823509">
              <a:defRPr/>
            </a:pPr>
            <a:r>
              <a:rPr lang="ja-JP" altLang="en-US" sz="2522" dirty="0">
                <a:solidFill>
                  <a:prstClr val="black"/>
                </a:solidFill>
                <a:ea typeface="ＭＳ Ｐゴシック"/>
              </a:rPr>
              <a:t>訓練⇒評価　　　　</a:t>
            </a:r>
          </a:p>
        </p:txBody>
      </p:sp>
      <p:pic>
        <p:nvPicPr>
          <p:cNvPr id="102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9569" y="5313471"/>
            <a:ext cx="942181" cy="96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0" name="テキスト ボックス 119"/>
          <p:cNvSpPr txBox="1"/>
          <p:nvPr/>
        </p:nvSpPr>
        <p:spPr>
          <a:xfrm>
            <a:off x="2580682" y="3603964"/>
            <a:ext cx="4658431" cy="757387"/>
          </a:xfrm>
          <a:prstGeom prst="rect">
            <a:avLst/>
          </a:prstGeom>
          <a:noFill/>
        </p:spPr>
        <p:txBody>
          <a:bodyPr wrap="square" rtlCol="0">
            <a:spAutoFit/>
          </a:bodyPr>
          <a:lstStyle/>
          <a:p>
            <a:pPr defTabSz="823509">
              <a:defRPr/>
            </a:pPr>
            <a:r>
              <a:rPr lang="ja-JP" altLang="en-US" sz="2161" dirty="0">
                <a:solidFill>
                  <a:prstClr val="black"/>
                </a:solidFill>
                <a:ea typeface="ＭＳ Ｐゴシック"/>
              </a:rPr>
              <a:t>できるようになったこと⇒自立へ</a:t>
            </a:r>
            <a:endParaRPr lang="en-US" altLang="ja-JP" sz="2161" dirty="0">
              <a:solidFill>
                <a:prstClr val="black"/>
              </a:solidFill>
              <a:ea typeface="ＭＳ Ｐゴシック"/>
            </a:endParaRPr>
          </a:p>
          <a:p>
            <a:pPr defTabSz="823509">
              <a:defRPr/>
            </a:pPr>
            <a:r>
              <a:rPr lang="ja-JP" altLang="en-US" sz="2161" dirty="0">
                <a:solidFill>
                  <a:prstClr val="black"/>
                </a:solidFill>
                <a:ea typeface="ＭＳ Ｐゴシック"/>
              </a:rPr>
              <a:t>支援が必要なこと⇒サービスへ</a:t>
            </a:r>
          </a:p>
        </p:txBody>
      </p:sp>
      <p:pic>
        <p:nvPicPr>
          <p:cNvPr id="1034" name="Picture 10"/>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7388" b="43110"/>
          <a:stretch/>
        </p:blipFill>
        <p:spPr bwMode="auto">
          <a:xfrm>
            <a:off x="6107157" y="4586686"/>
            <a:ext cx="1131942" cy="13152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6" name="テキスト ボックス 125"/>
          <p:cNvSpPr txBox="1"/>
          <p:nvPr/>
        </p:nvSpPr>
        <p:spPr>
          <a:xfrm>
            <a:off x="7366475" y="3845039"/>
            <a:ext cx="1542643" cy="1838324"/>
          </a:xfrm>
          <a:prstGeom prst="rect">
            <a:avLst/>
          </a:prstGeom>
          <a:noFill/>
          <a:ln w="19050">
            <a:solidFill>
              <a:schemeClr val="tx1"/>
            </a:solidFill>
            <a:prstDash val="sysDot"/>
          </a:ln>
        </p:spPr>
        <p:txBody>
          <a:bodyPr wrap="square" rtlCol="0">
            <a:spAutoFit/>
          </a:bodyPr>
          <a:lstStyle/>
          <a:p>
            <a:pPr defTabSz="823509">
              <a:defRPr/>
            </a:pPr>
            <a:r>
              <a:rPr lang="ja-JP" altLang="en-US" sz="1621" dirty="0">
                <a:solidFill>
                  <a:prstClr val="black"/>
                </a:solidFill>
                <a:ea typeface="ＭＳ Ｐゴシック"/>
              </a:rPr>
              <a:t>例；簡単な食材を知り、レンジの使い方を練習したら自炊出来るようになり、家事援助の支給量が減る等。</a:t>
            </a:r>
          </a:p>
        </p:txBody>
      </p:sp>
      <p:sp>
        <p:nvSpPr>
          <p:cNvPr id="26" name="二方向矢印 25"/>
          <p:cNvSpPr/>
          <p:nvPr/>
        </p:nvSpPr>
        <p:spPr>
          <a:xfrm rot="8199835">
            <a:off x="2042681" y="3700461"/>
            <a:ext cx="572088" cy="546029"/>
          </a:xfrm>
          <a:prstGeom prst="leftUpArrow">
            <a:avLst>
              <a:gd name="adj1" fmla="val 0"/>
              <a:gd name="adj2" fmla="val 25000"/>
              <a:gd name="adj3" fmla="val 29006"/>
            </a:avLst>
          </a:prstGeom>
          <a:ln>
            <a:tailEnd type="arrow"/>
          </a:ln>
        </p:spPr>
        <p:style>
          <a:lnRef idx="2">
            <a:schemeClr val="dk1"/>
          </a:lnRef>
          <a:fillRef idx="1">
            <a:schemeClr val="lt1"/>
          </a:fillRef>
          <a:effectRef idx="0">
            <a:schemeClr val="dk1"/>
          </a:effectRef>
          <a:fontRef idx="minor">
            <a:schemeClr val="dk1"/>
          </a:fontRef>
        </p:style>
        <p:txBody>
          <a:bodyPr rtlCol="0" anchor="ctr"/>
          <a:lstStyle/>
          <a:p>
            <a:pPr algn="ctr" defTabSz="823509">
              <a:defRPr/>
            </a:pPr>
            <a:endParaRPr lang="ja-JP" altLang="en-US" sz="1081">
              <a:solidFill>
                <a:prstClr val="black"/>
              </a:solidFill>
              <a:latin typeface="Calibri"/>
              <a:ea typeface="ＭＳ Ｐゴシック" panose="020B0600070205080204" pitchFamily="50" charset="-128"/>
            </a:endParaRPr>
          </a:p>
        </p:txBody>
      </p:sp>
      <p:sp>
        <p:nvSpPr>
          <p:cNvPr id="57" name="テキスト ボックス 221"/>
          <p:cNvSpPr>
            <a:spLocks noChangeArrowheads="1"/>
          </p:cNvSpPr>
          <p:nvPr/>
        </p:nvSpPr>
        <p:spPr bwMode="auto">
          <a:xfrm>
            <a:off x="-57732" y="340970"/>
            <a:ext cx="9144000" cy="883207"/>
          </a:xfrm>
          <a:prstGeom prst="bevel">
            <a:avLst>
              <a:gd name="adj" fmla="val 12500"/>
            </a:avLst>
          </a:prstGeom>
          <a:noFill/>
          <a:ln w="9525">
            <a:noFill/>
            <a:miter lim="800000"/>
            <a:headEnd/>
            <a:tailEnd/>
          </a:ln>
        </p:spPr>
        <p:txBody>
          <a:bodyPr wrap="none" lIns="0" tIns="0" rIns="0" bIns="0" anchor="ctr"/>
          <a:lstStyle/>
          <a:p>
            <a:pPr algn="ctr" defTabSz="1214097">
              <a:defRPr/>
            </a:pPr>
            <a:r>
              <a:rPr kumimoji="0" lang="ja-JP" altLang="en-US" sz="3602" kern="0" dirty="0">
                <a:solidFill>
                  <a:srgbClr val="333399">
                    <a:lumMod val="75000"/>
                  </a:srgbClr>
                </a:solidFill>
                <a:ea typeface="ＤＨＰ特太ゴシック体" pitchFamily="2" charset="-128"/>
              </a:rPr>
              <a:t>訪問による訓練のイメージ（参考例②）</a:t>
            </a:r>
          </a:p>
        </p:txBody>
      </p:sp>
      <p:sp>
        <p:nvSpPr>
          <p:cNvPr id="58" name="テキスト ボックス 57"/>
          <p:cNvSpPr txBox="1"/>
          <p:nvPr/>
        </p:nvSpPr>
        <p:spPr>
          <a:xfrm>
            <a:off x="150396" y="2335367"/>
            <a:ext cx="8784248" cy="757387"/>
          </a:xfrm>
          <a:prstGeom prst="rect">
            <a:avLst/>
          </a:prstGeom>
          <a:noFill/>
        </p:spPr>
        <p:txBody>
          <a:bodyPr wrap="square" rtlCol="0">
            <a:spAutoFit/>
          </a:bodyPr>
          <a:lstStyle/>
          <a:p>
            <a:pPr defTabSz="823509">
              <a:defRPr/>
            </a:pPr>
            <a:r>
              <a:rPr lang="ja-JP" altLang="en-US" sz="2161" dirty="0">
                <a:solidFill>
                  <a:prstClr val="black"/>
                </a:solidFill>
                <a:ea typeface="ＭＳ Ｐゴシック"/>
              </a:rPr>
              <a:t>自宅周辺での買い物や、自宅の清掃、自宅の調理器具と家電製品等を使っての家事等を訓練すると、御本人自身でできることが増える、等。</a:t>
            </a:r>
            <a:endParaRPr lang="en-US" altLang="ja-JP" sz="2161" dirty="0">
              <a:solidFill>
                <a:prstClr val="black"/>
              </a:solidFill>
              <a:ea typeface="ＭＳ Ｐゴシック"/>
            </a:endParaRPr>
          </a:p>
        </p:txBody>
      </p:sp>
      <p:pic>
        <p:nvPicPr>
          <p:cNvPr id="59"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49838" y="4460460"/>
            <a:ext cx="1010865" cy="764261"/>
          </a:xfrm>
          <a:prstGeom prst="rect">
            <a:avLst/>
          </a:prstGeom>
          <a:noFill/>
          <a:ln>
            <a:noFill/>
          </a:ln>
          <a:extLst/>
        </p:spPr>
      </p:pic>
      <p:pic>
        <p:nvPicPr>
          <p:cNvPr id="60" name="図 5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3195272" y="5439280"/>
            <a:ext cx="918920" cy="805845"/>
          </a:xfrm>
          <a:prstGeom prst="rect">
            <a:avLst/>
          </a:prstGeom>
        </p:spPr>
      </p:pic>
      <p:pic>
        <p:nvPicPr>
          <p:cNvPr id="61" name="図 60"/>
          <p:cNvPicPr>
            <a:picLocks noChangeAspect="1"/>
          </p:cNvPicPr>
          <p:nvPr/>
        </p:nvPicPr>
        <p:blipFill>
          <a:blip r:embed="rId7"/>
          <a:stretch>
            <a:fillRect/>
          </a:stretch>
        </p:blipFill>
        <p:spPr>
          <a:xfrm>
            <a:off x="166353" y="4527675"/>
            <a:ext cx="1582800" cy="1221421"/>
          </a:xfrm>
          <a:prstGeom prst="rect">
            <a:avLst/>
          </a:prstGeom>
        </p:spPr>
      </p:pic>
      <p:pic>
        <p:nvPicPr>
          <p:cNvPr id="2050"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104936" y="4460483"/>
            <a:ext cx="850646" cy="941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図 62"/>
          <p:cNvPicPr>
            <a:picLocks noChangeAspect="1"/>
          </p:cNvPicPr>
          <p:nvPr/>
        </p:nvPicPr>
        <p:blipFill>
          <a:blip r:embed="rId9"/>
          <a:stretch>
            <a:fillRect/>
          </a:stretch>
        </p:blipFill>
        <p:spPr>
          <a:xfrm>
            <a:off x="4514269" y="5165703"/>
            <a:ext cx="1257319" cy="1115488"/>
          </a:xfrm>
          <a:prstGeom prst="rect">
            <a:avLst/>
          </a:prstGeom>
        </p:spPr>
      </p:pic>
      <p:sp>
        <p:nvSpPr>
          <p:cNvPr id="64" name="角丸四角形吹き出し 63"/>
          <p:cNvSpPr/>
          <p:nvPr/>
        </p:nvSpPr>
        <p:spPr>
          <a:xfrm>
            <a:off x="5088383" y="4326095"/>
            <a:ext cx="1205519" cy="664263"/>
          </a:xfrm>
          <a:prstGeom prst="wedgeRoundRectCallout">
            <a:avLst>
              <a:gd name="adj1" fmla="val 34415"/>
              <a:gd name="adj2" fmla="val 75270"/>
              <a:gd name="adj3" fmla="val 16667"/>
            </a:avLst>
          </a:prstGeom>
          <a:ln>
            <a:tailEnd type="arrow"/>
          </a:ln>
        </p:spPr>
        <p:style>
          <a:lnRef idx="2">
            <a:schemeClr val="dk1"/>
          </a:lnRef>
          <a:fillRef idx="1">
            <a:schemeClr val="lt1"/>
          </a:fillRef>
          <a:effectRef idx="0">
            <a:schemeClr val="dk1"/>
          </a:effectRef>
          <a:fontRef idx="minor">
            <a:schemeClr val="dk1"/>
          </a:fontRef>
        </p:style>
        <p:txBody>
          <a:bodyPr rtlCol="0" anchor="ctr"/>
          <a:lstStyle/>
          <a:p>
            <a:pPr defTabSz="823509">
              <a:defRPr/>
            </a:pPr>
            <a:r>
              <a:rPr lang="ja-JP" altLang="en-US" sz="1081" dirty="0">
                <a:solidFill>
                  <a:prstClr val="black"/>
                </a:solidFill>
                <a:latin typeface="Calibri"/>
                <a:ea typeface="ＭＳ Ｐゴシック" panose="020B0600070205080204" pitchFamily="50" charset="-128"/>
              </a:rPr>
              <a:t>御自分で充分できるようになりましたね。</a:t>
            </a:r>
          </a:p>
        </p:txBody>
      </p:sp>
      <p:pic>
        <p:nvPicPr>
          <p:cNvPr id="3" name="図 2"/>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136707" y="4393017"/>
            <a:ext cx="830797" cy="1371672"/>
          </a:xfrm>
          <a:prstGeom prst="rect">
            <a:avLst/>
          </a:prstGeom>
        </p:spPr>
      </p:pic>
      <p:sp>
        <p:nvSpPr>
          <p:cNvPr id="4" name="スライド番号プレースホルダー 3"/>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110</a:t>
            </a:fld>
            <a:endParaRPr lang="ja-JP" altLang="en-US">
              <a:solidFill>
                <a:prstClr val="black">
                  <a:tint val="75000"/>
                </a:prstClr>
              </a:solidFill>
            </a:endParaRPr>
          </a:p>
        </p:txBody>
      </p:sp>
    </p:spTree>
    <p:extLst>
      <p:ext uri="{BB962C8B-B14F-4D97-AF65-F5344CB8AC3E}">
        <p14:creationId xmlns:p14="http://schemas.microsoft.com/office/powerpoint/2010/main" val="55183667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雲形吹き出し 1"/>
          <p:cNvSpPr/>
          <p:nvPr/>
        </p:nvSpPr>
        <p:spPr>
          <a:xfrm>
            <a:off x="150409" y="4087676"/>
            <a:ext cx="3060699" cy="2193531"/>
          </a:xfrm>
          <a:prstGeom prst="cloudCallout">
            <a:avLst>
              <a:gd name="adj1" fmla="val 59531"/>
              <a:gd name="adj2" fmla="val 32504"/>
            </a:avLst>
          </a:prstGeom>
        </p:spPr>
        <p:style>
          <a:lnRef idx="2">
            <a:schemeClr val="dk1"/>
          </a:lnRef>
          <a:fillRef idx="1">
            <a:schemeClr val="lt1"/>
          </a:fillRef>
          <a:effectRef idx="0">
            <a:schemeClr val="dk1"/>
          </a:effectRef>
          <a:fontRef idx="minor">
            <a:schemeClr val="dk1"/>
          </a:fontRef>
        </p:style>
        <p:txBody>
          <a:bodyPr rtlCol="0" anchor="ctr"/>
          <a:lstStyle/>
          <a:p>
            <a:pPr algn="ctr" defTabSz="823509" fontAlgn="auto">
              <a:spcBef>
                <a:spcPts val="0"/>
              </a:spcBef>
              <a:spcAft>
                <a:spcPts val="0"/>
              </a:spcAft>
              <a:defRPr/>
            </a:pPr>
            <a:endParaRPr lang="ja-JP" altLang="en-US" sz="1621">
              <a:solidFill>
                <a:prstClr val="black"/>
              </a:solidFill>
              <a:latin typeface="Calibri"/>
              <a:ea typeface="ＭＳ Ｐゴシック" panose="020B0600070205080204" pitchFamily="50" charset="-128"/>
            </a:endParaRPr>
          </a:p>
        </p:txBody>
      </p:sp>
      <p:grpSp>
        <p:nvGrpSpPr>
          <p:cNvPr id="39" name="グループ化 32"/>
          <p:cNvGrpSpPr/>
          <p:nvPr/>
        </p:nvGrpSpPr>
        <p:grpSpPr>
          <a:xfrm>
            <a:off x="0" y="1094482"/>
            <a:ext cx="9144000" cy="64848"/>
            <a:chOff x="0" y="188640"/>
            <a:chExt cx="9144000" cy="72008"/>
          </a:xfrm>
        </p:grpSpPr>
        <p:cxnSp>
          <p:nvCxnSpPr>
            <p:cNvPr id="44" name="直線コネクタ 43"/>
            <p:cNvCxnSpPr/>
            <p:nvPr/>
          </p:nvCxnSpPr>
          <p:spPr>
            <a:xfrm>
              <a:off x="0" y="188640"/>
              <a:ext cx="9144000" cy="0"/>
            </a:xfrm>
            <a:prstGeom prst="line">
              <a:avLst/>
            </a:prstGeom>
            <a:noFill/>
            <a:ln w="9525" cap="flat" cmpd="sng" algn="ctr">
              <a:solidFill>
                <a:srgbClr val="4F81BD">
                  <a:lumMod val="60000"/>
                  <a:lumOff val="40000"/>
                </a:srgbClr>
              </a:solidFill>
              <a:prstDash val="solid"/>
            </a:ln>
            <a:effectLst/>
          </p:spPr>
        </p:cxnSp>
        <p:cxnSp>
          <p:nvCxnSpPr>
            <p:cNvPr id="53" name="直線コネクタ 52"/>
            <p:cNvCxnSpPr/>
            <p:nvPr/>
          </p:nvCxnSpPr>
          <p:spPr>
            <a:xfrm>
              <a:off x="0" y="260648"/>
              <a:ext cx="9144000" cy="0"/>
            </a:xfrm>
            <a:prstGeom prst="line">
              <a:avLst/>
            </a:prstGeom>
            <a:noFill/>
            <a:ln w="57150" cap="flat" cmpd="sng" algn="ctr">
              <a:solidFill>
                <a:srgbClr val="4F81BD">
                  <a:lumMod val="60000"/>
                  <a:lumOff val="40000"/>
                </a:srgbClr>
              </a:solidFill>
              <a:prstDash val="solid"/>
            </a:ln>
            <a:effectLst/>
          </p:spPr>
        </p:cxnSp>
      </p:grpSp>
      <p:sp>
        <p:nvSpPr>
          <p:cNvPr id="92" name="角丸四角形 91"/>
          <p:cNvSpPr/>
          <p:nvPr/>
        </p:nvSpPr>
        <p:spPr>
          <a:xfrm>
            <a:off x="61869" y="3438969"/>
            <a:ext cx="8974634" cy="2894378"/>
          </a:xfrm>
          <a:prstGeom prst="roundRect">
            <a:avLst/>
          </a:prstGeom>
          <a:ln w="38100">
            <a:solidFill>
              <a:schemeClr val="accent1"/>
            </a:solidFill>
            <a:prstDash val="solid"/>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defTabSz="823509">
              <a:defRPr/>
            </a:pPr>
            <a:endParaRPr lang="ja-JP" altLang="en-US" sz="1081">
              <a:solidFill>
                <a:prstClr val="black"/>
              </a:solidFill>
              <a:latin typeface="Calibri"/>
              <a:ea typeface="ＭＳ Ｐゴシック" panose="020B0600070205080204" pitchFamily="50" charset="-128"/>
            </a:endParaRPr>
          </a:p>
        </p:txBody>
      </p:sp>
      <p:sp>
        <p:nvSpPr>
          <p:cNvPr id="124" name="テキスト ボックス 123"/>
          <p:cNvSpPr txBox="1"/>
          <p:nvPr/>
        </p:nvSpPr>
        <p:spPr>
          <a:xfrm>
            <a:off x="150396" y="1353901"/>
            <a:ext cx="8935872" cy="868571"/>
          </a:xfrm>
          <a:prstGeom prst="rect">
            <a:avLst/>
          </a:prstGeom>
          <a:ln w="38100"/>
        </p:spPr>
        <p:style>
          <a:lnRef idx="2">
            <a:schemeClr val="accent1"/>
          </a:lnRef>
          <a:fillRef idx="1">
            <a:schemeClr val="lt1"/>
          </a:fillRef>
          <a:effectRef idx="0">
            <a:schemeClr val="accent1"/>
          </a:effectRef>
          <a:fontRef idx="minor">
            <a:schemeClr val="dk1"/>
          </a:fontRef>
        </p:style>
        <p:txBody>
          <a:bodyPr wrap="square" rtlCol="0">
            <a:spAutoFit/>
          </a:bodyPr>
          <a:lstStyle/>
          <a:p>
            <a:pPr defTabSz="823509">
              <a:defRPr/>
            </a:pPr>
            <a:r>
              <a:rPr lang="ja-JP" altLang="en-US" sz="2522" dirty="0">
                <a:solidFill>
                  <a:prstClr val="black"/>
                </a:solidFill>
                <a:latin typeface="Calibri"/>
                <a:ea typeface="ＭＳ Ｐゴシック" panose="020B0600070205080204" pitchFamily="50" charset="-128"/>
              </a:rPr>
              <a:t>就労中の障害者の自宅等を訪問して生活訓練することで、就労継続を支えられる場合</a:t>
            </a:r>
            <a:r>
              <a:rPr lang="ja-JP" altLang="en-US" sz="1801" dirty="0">
                <a:solidFill>
                  <a:prstClr val="black"/>
                </a:solidFill>
                <a:latin typeface="Calibri"/>
                <a:ea typeface="ＭＳ Ｐゴシック" panose="020B0600070205080204" pitchFamily="50" charset="-128"/>
              </a:rPr>
              <a:t>（新規⇒自立訓練への通所を前提にしない）</a:t>
            </a:r>
          </a:p>
        </p:txBody>
      </p:sp>
      <p:sp>
        <p:nvSpPr>
          <p:cNvPr id="118" name="テキスト ボックス 117"/>
          <p:cNvSpPr txBox="1"/>
          <p:nvPr/>
        </p:nvSpPr>
        <p:spPr>
          <a:xfrm>
            <a:off x="194653" y="3579924"/>
            <a:ext cx="2024554" cy="480453"/>
          </a:xfrm>
          <a:prstGeom prst="rect">
            <a:avLst/>
          </a:prstGeom>
          <a:noFill/>
        </p:spPr>
        <p:txBody>
          <a:bodyPr wrap="square" rtlCol="0">
            <a:spAutoFit/>
          </a:bodyPr>
          <a:lstStyle/>
          <a:p>
            <a:pPr defTabSz="823509">
              <a:defRPr/>
            </a:pPr>
            <a:r>
              <a:rPr lang="ja-JP" altLang="en-US" sz="2522" dirty="0">
                <a:solidFill>
                  <a:prstClr val="black"/>
                </a:solidFill>
                <a:ea typeface="ＭＳ Ｐゴシック"/>
              </a:rPr>
              <a:t>訓練⇒評価　　　　</a:t>
            </a:r>
          </a:p>
        </p:txBody>
      </p:sp>
      <p:sp>
        <p:nvSpPr>
          <p:cNvPr id="120" name="テキスト ボックス 119"/>
          <p:cNvSpPr txBox="1"/>
          <p:nvPr/>
        </p:nvSpPr>
        <p:spPr>
          <a:xfrm>
            <a:off x="2691376" y="3512518"/>
            <a:ext cx="4658431" cy="757387"/>
          </a:xfrm>
          <a:prstGeom prst="rect">
            <a:avLst/>
          </a:prstGeom>
          <a:noFill/>
        </p:spPr>
        <p:txBody>
          <a:bodyPr wrap="square" rtlCol="0">
            <a:spAutoFit/>
          </a:bodyPr>
          <a:lstStyle/>
          <a:p>
            <a:pPr defTabSz="823509">
              <a:defRPr/>
            </a:pPr>
            <a:r>
              <a:rPr lang="ja-JP" altLang="en-US" sz="2161" dirty="0">
                <a:solidFill>
                  <a:prstClr val="black"/>
                </a:solidFill>
                <a:ea typeface="ＭＳ Ｐゴシック"/>
              </a:rPr>
              <a:t>できるようになったこと⇒自立へ</a:t>
            </a:r>
            <a:endParaRPr lang="en-US" altLang="ja-JP" sz="2161" dirty="0">
              <a:solidFill>
                <a:prstClr val="black"/>
              </a:solidFill>
              <a:ea typeface="ＭＳ Ｐゴシック"/>
            </a:endParaRPr>
          </a:p>
          <a:p>
            <a:pPr defTabSz="823509">
              <a:defRPr/>
            </a:pPr>
            <a:r>
              <a:rPr lang="ja-JP" altLang="en-US" sz="2161" dirty="0">
                <a:solidFill>
                  <a:prstClr val="black"/>
                </a:solidFill>
                <a:ea typeface="ＭＳ Ｐゴシック"/>
              </a:rPr>
              <a:t>支援が必要なこと⇒サービスへ</a:t>
            </a:r>
          </a:p>
        </p:txBody>
      </p:sp>
      <p:sp>
        <p:nvSpPr>
          <p:cNvPr id="126" name="テキスト ボックス 125"/>
          <p:cNvSpPr txBox="1"/>
          <p:nvPr/>
        </p:nvSpPr>
        <p:spPr>
          <a:xfrm>
            <a:off x="7245288" y="3648856"/>
            <a:ext cx="1624907" cy="2087751"/>
          </a:xfrm>
          <a:prstGeom prst="rect">
            <a:avLst/>
          </a:prstGeom>
          <a:noFill/>
          <a:ln w="19050">
            <a:solidFill>
              <a:schemeClr val="tx1"/>
            </a:solidFill>
            <a:prstDash val="sysDot"/>
          </a:ln>
        </p:spPr>
        <p:txBody>
          <a:bodyPr wrap="square" rtlCol="0">
            <a:spAutoFit/>
          </a:bodyPr>
          <a:lstStyle/>
          <a:p>
            <a:pPr defTabSz="823509">
              <a:defRPr/>
            </a:pPr>
            <a:r>
              <a:rPr lang="ja-JP" altLang="en-US" sz="1621" dirty="0">
                <a:solidFill>
                  <a:prstClr val="black"/>
                </a:solidFill>
                <a:ea typeface="ＭＳ Ｐゴシック"/>
              </a:rPr>
              <a:t>例；就労継続を目標に、多機関と連携し、就労場面での状況を勘案しながら、家事や体調管理の方法等を訓練する等。</a:t>
            </a:r>
          </a:p>
        </p:txBody>
      </p:sp>
      <p:sp>
        <p:nvSpPr>
          <p:cNvPr id="26" name="二方向矢印 25"/>
          <p:cNvSpPr/>
          <p:nvPr/>
        </p:nvSpPr>
        <p:spPr>
          <a:xfrm rot="8199835">
            <a:off x="2171545" y="3607946"/>
            <a:ext cx="572088" cy="546029"/>
          </a:xfrm>
          <a:prstGeom prst="leftUpArrow">
            <a:avLst>
              <a:gd name="adj1" fmla="val 0"/>
              <a:gd name="adj2" fmla="val 25000"/>
              <a:gd name="adj3" fmla="val 29006"/>
            </a:avLst>
          </a:prstGeom>
          <a:ln>
            <a:tailEnd type="arrow"/>
          </a:ln>
        </p:spPr>
        <p:style>
          <a:lnRef idx="2">
            <a:schemeClr val="dk1"/>
          </a:lnRef>
          <a:fillRef idx="1">
            <a:schemeClr val="lt1"/>
          </a:fillRef>
          <a:effectRef idx="0">
            <a:schemeClr val="dk1"/>
          </a:effectRef>
          <a:fontRef idx="minor">
            <a:schemeClr val="dk1"/>
          </a:fontRef>
        </p:style>
        <p:txBody>
          <a:bodyPr rtlCol="0" anchor="ctr"/>
          <a:lstStyle/>
          <a:p>
            <a:pPr algn="ctr" defTabSz="823509">
              <a:defRPr/>
            </a:pPr>
            <a:endParaRPr lang="ja-JP" altLang="en-US" sz="1081">
              <a:solidFill>
                <a:prstClr val="black"/>
              </a:solidFill>
              <a:latin typeface="Calibri"/>
              <a:ea typeface="ＭＳ Ｐゴシック" panose="020B0600070205080204" pitchFamily="50" charset="-128"/>
            </a:endParaRPr>
          </a:p>
        </p:txBody>
      </p:sp>
      <p:sp>
        <p:nvSpPr>
          <p:cNvPr id="57" name="テキスト ボックス 221"/>
          <p:cNvSpPr>
            <a:spLocks noChangeArrowheads="1"/>
          </p:cNvSpPr>
          <p:nvPr/>
        </p:nvSpPr>
        <p:spPr bwMode="auto">
          <a:xfrm>
            <a:off x="46332" y="340970"/>
            <a:ext cx="9144000" cy="883207"/>
          </a:xfrm>
          <a:prstGeom prst="bevel">
            <a:avLst>
              <a:gd name="adj" fmla="val 12500"/>
            </a:avLst>
          </a:prstGeom>
          <a:noFill/>
          <a:ln w="9525">
            <a:noFill/>
            <a:miter lim="800000"/>
            <a:headEnd/>
            <a:tailEnd/>
          </a:ln>
        </p:spPr>
        <p:txBody>
          <a:bodyPr wrap="none" lIns="0" tIns="0" rIns="0" bIns="0" anchor="ctr"/>
          <a:lstStyle/>
          <a:p>
            <a:pPr algn="ctr" defTabSz="1214097">
              <a:defRPr/>
            </a:pPr>
            <a:r>
              <a:rPr kumimoji="0" lang="ja-JP" altLang="en-US" sz="3602" kern="0" dirty="0">
                <a:solidFill>
                  <a:srgbClr val="333399">
                    <a:lumMod val="75000"/>
                  </a:srgbClr>
                </a:solidFill>
                <a:ea typeface="ＤＨＰ特太ゴシック体" pitchFamily="2" charset="-128"/>
              </a:rPr>
              <a:t>訪問による訓練のイメージ（参考例③）</a:t>
            </a:r>
          </a:p>
        </p:txBody>
      </p:sp>
      <p:sp>
        <p:nvSpPr>
          <p:cNvPr id="58" name="テキスト ボックス 57"/>
          <p:cNvSpPr txBox="1"/>
          <p:nvPr/>
        </p:nvSpPr>
        <p:spPr>
          <a:xfrm>
            <a:off x="150396" y="2231169"/>
            <a:ext cx="8784248" cy="1089914"/>
          </a:xfrm>
          <a:prstGeom prst="rect">
            <a:avLst/>
          </a:prstGeom>
          <a:noFill/>
        </p:spPr>
        <p:txBody>
          <a:bodyPr wrap="square" rtlCol="0">
            <a:spAutoFit/>
          </a:bodyPr>
          <a:lstStyle/>
          <a:p>
            <a:pPr defTabSz="823509">
              <a:defRPr/>
            </a:pPr>
            <a:r>
              <a:rPr lang="ja-JP" altLang="en-US" sz="2161" dirty="0">
                <a:solidFill>
                  <a:prstClr val="black"/>
                </a:solidFill>
                <a:ea typeface="ＭＳ Ｐゴシック"/>
              </a:rPr>
              <a:t>就労すると体調を崩してしまう方が、働きながら生活を整える訓練（家事、体調管理、対人関係等）をすると、生活と仕事の両立の仕方が身に付き、生活も体調も安定し、就労も継続することができる、等。</a:t>
            </a:r>
            <a:endParaRPr lang="en-US" altLang="ja-JP" sz="2161" dirty="0">
              <a:solidFill>
                <a:prstClr val="black"/>
              </a:solidFill>
              <a:ea typeface="ＭＳ Ｐゴシック"/>
            </a:endParaRPr>
          </a:p>
        </p:txBody>
      </p:sp>
      <p:pic>
        <p:nvPicPr>
          <p:cNvPr id="61" name="図 60"/>
          <p:cNvPicPr>
            <a:picLocks noChangeAspect="1"/>
          </p:cNvPicPr>
          <p:nvPr/>
        </p:nvPicPr>
        <p:blipFill>
          <a:blip r:embed="rId3"/>
          <a:stretch>
            <a:fillRect/>
          </a:stretch>
        </p:blipFill>
        <p:spPr>
          <a:xfrm>
            <a:off x="6192246" y="4348944"/>
            <a:ext cx="963768" cy="743724"/>
          </a:xfrm>
          <a:prstGeom prst="rect">
            <a:avLst/>
          </a:prstGeom>
        </p:spPr>
      </p:pic>
      <p:pic>
        <p:nvPicPr>
          <p:cNvPr id="205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0583" y="4257520"/>
            <a:ext cx="893982" cy="9892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図 62"/>
          <p:cNvPicPr>
            <a:picLocks noChangeAspect="1"/>
          </p:cNvPicPr>
          <p:nvPr/>
        </p:nvPicPr>
        <p:blipFill>
          <a:blip r:embed="rId5"/>
          <a:stretch>
            <a:fillRect/>
          </a:stretch>
        </p:blipFill>
        <p:spPr>
          <a:xfrm>
            <a:off x="6145525" y="5244084"/>
            <a:ext cx="1099764" cy="975706"/>
          </a:xfrm>
          <a:prstGeom prst="rect">
            <a:avLst/>
          </a:prstGeom>
        </p:spPr>
      </p:pic>
      <p:sp>
        <p:nvSpPr>
          <p:cNvPr id="64" name="角丸四角形吹き出し 63"/>
          <p:cNvSpPr/>
          <p:nvPr/>
        </p:nvSpPr>
        <p:spPr>
          <a:xfrm>
            <a:off x="3299634" y="4288202"/>
            <a:ext cx="1587684" cy="664263"/>
          </a:xfrm>
          <a:prstGeom prst="wedgeRoundRectCallout">
            <a:avLst>
              <a:gd name="adj1" fmla="val -3916"/>
              <a:gd name="adj2" fmla="val 67680"/>
              <a:gd name="adj3" fmla="val 16667"/>
            </a:avLst>
          </a:prstGeom>
          <a:ln>
            <a:tailEnd type="arrow"/>
          </a:ln>
        </p:spPr>
        <p:style>
          <a:lnRef idx="2">
            <a:schemeClr val="dk1"/>
          </a:lnRef>
          <a:fillRef idx="1">
            <a:schemeClr val="lt1"/>
          </a:fillRef>
          <a:effectRef idx="0">
            <a:schemeClr val="dk1"/>
          </a:effectRef>
          <a:fontRef idx="minor">
            <a:schemeClr val="dk1"/>
          </a:fontRef>
        </p:style>
        <p:txBody>
          <a:bodyPr rtlCol="0" anchor="ctr"/>
          <a:lstStyle/>
          <a:p>
            <a:pPr defTabSz="823509">
              <a:defRPr/>
            </a:pPr>
            <a:r>
              <a:rPr lang="ja-JP" altLang="en-US" sz="1081" dirty="0">
                <a:solidFill>
                  <a:prstClr val="black"/>
                </a:solidFill>
                <a:latin typeface="Calibri"/>
                <a:ea typeface="ＭＳ Ｐゴシック" panose="020B0600070205080204" pitchFamily="50" charset="-128"/>
              </a:rPr>
              <a:t>ライフとワークの両立の訓練ですね。</a:t>
            </a:r>
          </a:p>
        </p:txBody>
      </p:sp>
      <p:pic>
        <p:nvPicPr>
          <p:cNvPr id="3074"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9055" y="4256343"/>
            <a:ext cx="933770" cy="987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49068" y="5412650"/>
            <a:ext cx="832391" cy="8320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6" name="Picture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52831" y="4266448"/>
            <a:ext cx="1138545" cy="933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7" name="Picture 5"/>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105903" y="5306716"/>
            <a:ext cx="850799" cy="9379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8" name="Picture 6"/>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201088" y="4871838"/>
            <a:ext cx="879765" cy="8703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9" name="Picture 7"/>
          <p:cNvPicPr>
            <a:picLocks noChangeAspect="1" noChangeArrowheads="1"/>
          </p:cNvPicPr>
          <p:nvPr/>
        </p:nvPicPr>
        <p:blipFill rotWithShape="1">
          <a:blip r:embed="rId11">
            <a:extLst>
              <a:ext uri="{28A0092B-C50C-407E-A947-70E740481C1C}">
                <a14:useLocalDpi xmlns:a14="http://schemas.microsoft.com/office/drawing/2010/main" val="0"/>
              </a:ext>
            </a:extLst>
          </a:blip>
          <a:srcRect r="-162" b="48642"/>
          <a:stretch/>
        </p:blipFill>
        <p:spPr bwMode="auto">
          <a:xfrm>
            <a:off x="3676881" y="5092668"/>
            <a:ext cx="1134274" cy="12990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80" name="Picture 8"/>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887314" y="5199730"/>
            <a:ext cx="1108384" cy="10200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スライド番号プレースホルダー 3"/>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111</a:t>
            </a:fld>
            <a:endParaRPr lang="ja-JP" altLang="en-US">
              <a:solidFill>
                <a:prstClr val="black">
                  <a:tint val="75000"/>
                </a:prstClr>
              </a:solidFill>
            </a:endParaRPr>
          </a:p>
        </p:txBody>
      </p:sp>
    </p:spTree>
    <p:extLst>
      <p:ext uri="{BB962C8B-B14F-4D97-AF65-F5344CB8AC3E}">
        <p14:creationId xmlns:p14="http://schemas.microsoft.com/office/powerpoint/2010/main" val="354651964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グループ化 32"/>
          <p:cNvGrpSpPr/>
          <p:nvPr/>
        </p:nvGrpSpPr>
        <p:grpSpPr>
          <a:xfrm>
            <a:off x="71405" y="1224177"/>
            <a:ext cx="9144000" cy="64848"/>
            <a:chOff x="0" y="188640"/>
            <a:chExt cx="9144000" cy="72008"/>
          </a:xfrm>
        </p:grpSpPr>
        <p:cxnSp>
          <p:nvCxnSpPr>
            <p:cNvPr id="44" name="直線コネクタ 43"/>
            <p:cNvCxnSpPr/>
            <p:nvPr/>
          </p:nvCxnSpPr>
          <p:spPr>
            <a:xfrm>
              <a:off x="0" y="188640"/>
              <a:ext cx="9144000" cy="0"/>
            </a:xfrm>
            <a:prstGeom prst="line">
              <a:avLst/>
            </a:prstGeom>
            <a:noFill/>
            <a:ln w="9525" cap="flat" cmpd="sng" algn="ctr">
              <a:solidFill>
                <a:srgbClr val="4F81BD">
                  <a:lumMod val="60000"/>
                  <a:lumOff val="40000"/>
                </a:srgbClr>
              </a:solidFill>
              <a:prstDash val="solid"/>
            </a:ln>
            <a:effectLst/>
          </p:spPr>
        </p:cxnSp>
        <p:cxnSp>
          <p:nvCxnSpPr>
            <p:cNvPr id="53" name="直線コネクタ 52"/>
            <p:cNvCxnSpPr/>
            <p:nvPr/>
          </p:nvCxnSpPr>
          <p:spPr>
            <a:xfrm>
              <a:off x="0" y="260648"/>
              <a:ext cx="9144000" cy="0"/>
            </a:xfrm>
            <a:prstGeom prst="line">
              <a:avLst/>
            </a:prstGeom>
            <a:noFill/>
            <a:ln w="57150" cap="flat" cmpd="sng" algn="ctr">
              <a:solidFill>
                <a:srgbClr val="4F81BD">
                  <a:lumMod val="60000"/>
                  <a:lumOff val="40000"/>
                </a:srgbClr>
              </a:solidFill>
              <a:prstDash val="solid"/>
            </a:ln>
            <a:effectLst/>
          </p:spPr>
        </p:cxnSp>
      </p:grpSp>
      <p:sp>
        <p:nvSpPr>
          <p:cNvPr id="92" name="角丸四角形 91"/>
          <p:cNvSpPr/>
          <p:nvPr/>
        </p:nvSpPr>
        <p:spPr>
          <a:xfrm>
            <a:off x="61869" y="3104786"/>
            <a:ext cx="8974634" cy="3228585"/>
          </a:xfrm>
          <a:prstGeom prst="roundRect">
            <a:avLst/>
          </a:prstGeom>
          <a:ln w="38100">
            <a:solidFill>
              <a:schemeClr val="accent1"/>
            </a:solidFill>
            <a:prstDash val="solid"/>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defTabSz="823509">
              <a:defRPr/>
            </a:pPr>
            <a:endParaRPr lang="ja-JP" altLang="en-US" sz="1081">
              <a:solidFill>
                <a:prstClr val="black"/>
              </a:solidFill>
              <a:latin typeface="Calibri"/>
              <a:ea typeface="ＭＳ Ｐゴシック" panose="020B0600070205080204" pitchFamily="50" charset="-128"/>
            </a:endParaRPr>
          </a:p>
        </p:txBody>
      </p:sp>
      <p:sp>
        <p:nvSpPr>
          <p:cNvPr id="124" name="テキスト ボックス 123"/>
          <p:cNvSpPr txBox="1"/>
          <p:nvPr/>
        </p:nvSpPr>
        <p:spPr>
          <a:xfrm>
            <a:off x="191367" y="1445484"/>
            <a:ext cx="8773133" cy="868571"/>
          </a:xfrm>
          <a:prstGeom prst="rect">
            <a:avLst/>
          </a:prstGeom>
          <a:ln w="38100"/>
        </p:spPr>
        <p:style>
          <a:lnRef idx="2">
            <a:schemeClr val="accent1"/>
          </a:lnRef>
          <a:fillRef idx="1">
            <a:schemeClr val="lt1"/>
          </a:fillRef>
          <a:effectRef idx="0">
            <a:schemeClr val="accent1"/>
          </a:effectRef>
          <a:fontRef idx="minor">
            <a:schemeClr val="dk1"/>
          </a:fontRef>
        </p:style>
        <p:txBody>
          <a:bodyPr wrap="square" rtlCol="0">
            <a:spAutoFit/>
          </a:bodyPr>
          <a:lstStyle/>
          <a:p>
            <a:pPr defTabSz="823509">
              <a:defRPr/>
            </a:pPr>
            <a:r>
              <a:rPr lang="ja-JP" altLang="en-US" sz="2522" dirty="0">
                <a:solidFill>
                  <a:prstClr val="black"/>
                </a:solidFill>
                <a:latin typeface="Arial" charset="0"/>
                <a:ea typeface="ＭＳ Ｐゴシック" panose="020B0600070205080204" pitchFamily="50" charset="-128"/>
              </a:rPr>
              <a:t>バスや電車等の公共交通機関を利用できるように移動の訓練を行う場合</a:t>
            </a:r>
            <a:r>
              <a:rPr lang="ja-JP" altLang="en-US" sz="2161" dirty="0">
                <a:solidFill>
                  <a:prstClr val="black"/>
                </a:solidFill>
                <a:latin typeface="Calibri"/>
                <a:ea typeface="ＭＳ Ｐゴシック" panose="020B0600070205080204" pitchFamily="50" charset="-128"/>
              </a:rPr>
              <a:t>（新規⇒自立訓練への通所を前提にしない）</a:t>
            </a:r>
          </a:p>
        </p:txBody>
      </p:sp>
      <p:pic>
        <p:nvPicPr>
          <p:cNvPr id="102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r="5525"/>
          <a:stretch/>
        </p:blipFill>
        <p:spPr bwMode="auto">
          <a:xfrm>
            <a:off x="6358468" y="3080877"/>
            <a:ext cx="2415924" cy="1044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33983" y="4125265"/>
            <a:ext cx="2274644" cy="79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585210" y="4909078"/>
            <a:ext cx="2313876" cy="756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テキスト ボックス 18"/>
          <p:cNvSpPr txBox="1"/>
          <p:nvPr/>
        </p:nvSpPr>
        <p:spPr>
          <a:xfrm>
            <a:off x="588763" y="5800782"/>
            <a:ext cx="4259499" cy="397288"/>
          </a:xfrm>
          <a:prstGeom prst="rect">
            <a:avLst/>
          </a:prstGeom>
          <a:solidFill>
            <a:schemeClr val="bg1"/>
          </a:solidFill>
          <a:ln>
            <a:solidFill>
              <a:srgbClr val="00B0F0"/>
            </a:solidFill>
          </a:ln>
        </p:spPr>
        <p:txBody>
          <a:bodyPr wrap="none" rtlCol="0">
            <a:spAutoFit/>
          </a:bodyPr>
          <a:lstStyle/>
          <a:p>
            <a:pPr defTabSz="823509">
              <a:defRPr/>
            </a:pPr>
            <a:r>
              <a:rPr lang="en-US" altLang="ja-JP" sz="991" dirty="0">
                <a:solidFill>
                  <a:prstClr val="black"/>
                </a:solidFill>
                <a:ea typeface="ＭＳ Ｐゴシック"/>
                <a:hlinkClick r:id="rId6"/>
              </a:rPr>
              <a:t>http://www.pref.oita.jp/soshiki/12500/noruzo.html</a:t>
            </a:r>
            <a:endParaRPr lang="en-US" altLang="ja-JP" sz="991" dirty="0">
              <a:solidFill>
                <a:prstClr val="black"/>
              </a:solidFill>
              <a:ea typeface="ＭＳ Ｐゴシック"/>
            </a:endParaRPr>
          </a:p>
          <a:p>
            <a:pPr defTabSz="823509">
              <a:defRPr/>
            </a:pPr>
            <a:r>
              <a:rPr lang="ja-JP" altLang="en-US" sz="991" dirty="0">
                <a:solidFill>
                  <a:prstClr val="black"/>
                </a:solidFill>
                <a:ea typeface="ＭＳ Ｐゴシック"/>
              </a:rPr>
              <a:t>「ひとりで乗りたい♪（知的障害者通所自立支援マニュアル）」発行大分県より</a:t>
            </a:r>
          </a:p>
        </p:txBody>
      </p:sp>
      <p:sp>
        <p:nvSpPr>
          <p:cNvPr id="117" name="テキスト ボックス 116"/>
          <p:cNvSpPr txBox="1"/>
          <p:nvPr/>
        </p:nvSpPr>
        <p:spPr>
          <a:xfrm>
            <a:off x="61866" y="2358911"/>
            <a:ext cx="8837225" cy="757387"/>
          </a:xfrm>
          <a:prstGeom prst="rect">
            <a:avLst/>
          </a:prstGeom>
          <a:noFill/>
        </p:spPr>
        <p:txBody>
          <a:bodyPr wrap="square" rtlCol="0">
            <a:spAutoFit/>
          </a:bodyPr>
          <a:lstStyle/>
          <a:p>
            <a:pPr defTabSz="823509">
              <a:defRPr/>
            </a:pPr>
            <a:r>
              <a:rPr lang="ja-JP" altLang="en-US" sz="2161" dirty="0">
                <a:solidFill>
                  <a:prstClr val="black"/>
                </a:solidFill>
                <a:ea typeface="ＭＳ Ｐゴシック"/>
              </a:rPr>
              <a:t>実際の経路の交通機関において、公共交通機関への乗車と移動の訓練を行うと、一人で通えるようになる、等。</a:t>
            </a:r>
          </a:p>
        </p:txBody>
      </p:sp>
      <p:sp>
        <p:nvSpPr>
          <p:cNvPr id="121" name="テキスト ボックス 120"/>
          <p:cNvSpPr txBox="1"/>
          <p:nvPr/>
        </p:nvSpPr>
        <p:spPr>
          <a:xfrm>
            <a:off x="323539" y="3416920"/>
            <a:ext cx="2063129" cy="480453"/>
          </a:xfrm>
          <a:prstGeom prst="rect">
            <a:avLst/>
          </a:prstGeom>
          <a:noFill/>
        </p:spPr>
        <p:txBody>
          <a:bodyPr wrap="square" rtlCol="0">
            <a:spAutoFit/>
          </a:bodyPr>
          <a:lstStyle/>
          <a:p>
            <a:pPr defTabSz="823509">
              <a:defRPr/>
            </a:pPr>
            <a:r>
              <a:rPr lang="ja-JP" altLang="en-US" sz="2522" dirty="0">
                <a:solidFill>
                  <a:prstClr val="black"/>
                </a:solidFill>
                <a:ea typeface="ＭＳ Ｐゴシック"/>
              </a:rPr>
              <a:t>訓練⇒評価　　　　</a:t>
            </a:r>
          </a:p>
        </p:txBody>
      </p:sp>
      <p:sp>
        <p:nvSpPr>
          <p:cNvPr id="122" name="テキスト ボックス 121"/>
          <p:cNvSpPr txBox="1"/>
          <p:nvPr/>
        </p:nvSpPr>
        <p:spPr>
          <a:xfrm>
            <a:off x="2790827" y="3278340"/>
            <a:ext cx="3966845" cy="757387"/>
          </a:xfrm>
          <a:prstGeom prst="rect">
            <a:avLst/>
          </a:prstGeom>
          <a:noFill/>
        </p:spPr>
        <p:txBody>
          <a:bodyPr wrap="square" rtlCol="0">
            <a:spAutoFit/>
          </a:bodyPr>
          <a:lstStyle/>
          <a:p>
            <a:pPr defTabSz="823509">
              <a:defRPr/>
            </a:pPr>
            <a:r>
              <a:rPr lang="ja-JP" altLang="en-US" sz="2161" dirty="0">
                <a:solidFill>
                  <a:prstClr val="black"/>
                </a:solidFill>
                <a:ea typeface="ＭＳ Ｐゴシック"/>
              </a:rPr>
              <a:t>可能⇒自立へ</a:t>
            </a:r>
            <a:endParaRPr lang="en-US" altLang="ja-JP" sz="2161" dirty="0">
              <a:solidFill>
                <a:prstClr val="black"/>
              </a:solidFill>
              <a:ea typeface="ＭＳ Ｐゴシック"/>
            </a:endParaRPr>
          </a:p>
          <a:p>
            <a:pPr defTabSz="823509">
              <a:defRPr/>
            </a:pPr>
            <a:r>
              <a:rPr lang="ja-JP" altLang="en-US" sz="2161" dirty="0">
                <a:solidFill>
                  <a:prstClr val="black"/>
                </a:solidFill>
                <a:ea typeface="ＭＳ Ｐゴシック"/>
              </a:rPr>
              <a:t>困難⇒送迎、移動支援等へ</a:t>
            </a:r>
          </a:p>
        </p:txBody>
      </p:sp>
      <p:pic>
        <p:nvPicPr>
          <p:cNvPr id="1033" name="Picture 9"/>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 r="2196" b="48544"/>
          <a:stretch/>
        </p:blipFill>
        <p:spPr bwMode="auto">
          <a:xfrm>
            <a:off x="6984296" y="5656413"/>
            <a:ext cx="809267" cy="6101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4" name="Picture 10"/>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r="-7388" b="43110"/>
          <a:stretch/>
        </p:blipFill>
        <p:spPr bwMode="auto">
          <a:xfrm>
            <a:off x="2371251" y="4506329"/>
            <a:ext cx="1056084" cy="12271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8" name="Picture 14"/>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b="45178"/>
          <a:stretch/>
        </p:blipFill>
        <p:spPr bwMode="auto">
          <a:xfrm>
            <a:off x="7785170" y="5665110"/>
            <a:ext cx="859185" cy="5843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7" name="テキスト ボックス 126"/>
          <p:cNvSpPr txBox="1"/>
          <p:nvPr/>
        </p:nvSpPr>
        <p:spPr>
          <a:xfrm>
            <a:off x="276697" y="3965042"/>
            <a:ext cx="1919040" cy="1588897"/>
          </a:xfrm>
          <a:prstGeom prst="rect">
            <a:avLst/>
          </a:prstGeom>
          <a:noFill/>
          <a:ln w="19050">
            <a:solidFill>
              <a:schemeClr val="tx1"/>
            </a:solidFill>
            <a:prstDash val="sysDot"/>
          </a:ln>
        </p:spPr>
        <p:txBody>
          <a:bodyPr wrap="square" rtlCol="0">
            <a:spAutoFit/>
          </a:bodyPr>
          <a:lstStyle/>
          <a:p>
            <a:pPr defTabSz="823509">
              <a:defRPr/>
            </a:pPr>
            <a:r>
              <a:rPr lang="ja-JP" altLang="en-US" sz="1621" dirty="0">
                <a:solidFill>
                  <a:prstClr val="black"/>
                </a:solidFill>
                <a:ea typeface="ＭＳ Ｐゴシック"/>
              </a:rPr>
              <a:t>例；事業所や就労先へのルートで電車やバスの乗り方の訓練をしたら、一人で通えるようになる、等。</a:t>
            </a:r>
          </a:p>
        </p:txBody>
      </p:sp>
      <p:pic>
        <p:nvPicPr>
          <p:cNvPr id="1032" name="Picture 8"/>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5305116" y="4129602"/>
            <a:ext cx="552476" cy="10477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8" name="二方向矢印 127"/>
          <p:cNvSpPr/>
          <p:nvPr/>
        </p:nvSpPr>
        <p:spPr>
          <a:xfrm rot="8199835">
            <a:off x="2288743" y="3501414"/>
            <a:ext cx="409078" cy="390444"/>
          </a:xfrm>
          <a:prstGeom prst="leftUpArrow">
            <a:avLst>
              <a:gd name="adj1" fmla="val 0"/>
              <a:gd name="adj2" fmla="val 25000"/>
              <a:gd name="adj3" fmla="val 29006"/>
            </a:avLst>
          </a:prstGeom>
          <a:ln>
            <a:tailEnd type="arrow"/>
          </a:ln>
        </p:spPr>
        <p:style>
          <a:lnRef idx="2">
            <a:schemeClr val="dk1"/>
          </a:lnRef>
          <a:fillRef idx="1">
            <a:schemeClr val="lt1"/>
          </a:fillRef>
          <a:effectRef idx="0">
            <a:schemeClr val="dk1"/>
          </a:effectRef>
          <a:fontRef idx="minor">
            <a:schemeClr val="dk1"/>
          </a:fontRef>
        </p:style>
        <p:txBody>
          <a:bodyPr rtlCol="0" anchor="ctr"/>
          <a:lstStyle/>
          <a:p>
            <a:pPr algn="ctr" defTabSz="823509">
              <a:defRPr/>
            </a:pPr>
            <a:endParaRPr lang="ja-JP" altLang="en-US" sz="1081">
              <a:solidFill>
                <a:prstClr val="black"/>
              </a:solidFill>
              <a:latin typeface="Calibri"/>
              <a:ea typeface="ＭＳ Ｐゴシック" panose="020B0600070205080204" pitchFamily="50" charset="-128"/>
            </a:endParaRPr>
          </a:p>
        </p:txBody>
      </p:sp>
      <p:sp>
        <p:nvSpPr>
          <p:cNvPr id="57" name="テキスト ボックス 221"/>
          <p:cNvSpPr>
            <a:spLocks noChangeArrowheads="1"/>
          </p:cNvSpPr>
          <p:nvPr/>
        </p:nvSpPr>
        <p:spPr bwMode="auto">
          <a:xfrm>
            <a:off x="-57732" y="340970"/>
            <a:ext cx="9144000" cy="883207"/>
          </a:xfrm>
          <a:prstGeom prst="bevel">
            <a:avLst>
              <a:gd name="adj" fmla="val 12500"/>
            </a:avLst>
          </a:prstGeom>
          <a:noFill/>
          <a:ln w="9525">
            <a:noFill/>
            <a:miter lim="800000"/>
            <a:headEnd/>
            <a:tailEnd/>
          </a:ln>
        </p:spPr>
        <p:txBody>
          <a:bodyPr wrap="none" lIns="0" tIns="0" rIns="0" bIns="0" anchor="ctr"/>
          <a:lstStyle/>
          <a:p>
            <a:pPr algn="ctr" defTabSz="1214097">
              <a:defRPr/>
            </a:pPr>
            <a:r>
              <a:rPr kumimoji="0" lang="ja-JP" altLang="en-US" sz="3602" kern="0" dirty="0">
                <a:solidFill>
                  <a:srgbClr val="333399">
                    <a:lumMod val="75000"/>
                  </a:srgbClr>
                </a:solidFill>
                <a:ea typeface="ＤＨＰ特太ゴシック体" pitchFamily="2" charset="-128"/>
              </a:rPr>
              <a:t>訪問による訓練のイメージ（参考例④）</a:t>
            </a:r>
          </a:p>
        </p:txBody>
      </p:sp>
      <p:pic>
        <p:nvPicPr>
          <p:cNvPr id="2" name="図 1"/>
          <p:cNvPicPr>
            <a:picLocks noChangeAspect="1"/>
          </p:cNvPicPr>
          <p:nvPr/>
        </p:nvPicPr>
        <p:blipFill rotWithShape="1">
          <a:blip r:embed="rId11"/>
          <a:srcRect l="7177" b="174"/>
          <a:stretch/>
        </p:blipFill>
        <p:spPr>
          <a:xfrm>
            <a:off x="5989171" y="4060820"/>
            <a:ext cx="550056" cy="1119207"/>
          </a:xfrm>
          <a:prstGeom prst="rect">
            <a:avLst/>
          </a:prstGeom>
        </p:spPr>
      </p:pic>
      <p:sp>
        <p:nvSpPr>
          <p:cNvPr id="26" name="角丸四角形吹き出し 25"/>
          <p:cNvSpPr/>
          <p:nvPr/>
        </p:nvSpPr>
        <p:spPr>
          <a:xfrm>
            <a:off x="3587027" y="4148437"/>
            <a:ext cx="1587684" cy="1404511"/>
          </a:xfrm>
          <a:prstGeom prst="wedgeRoundRectCallout">
            <a:avLst>
              <a:gd name="adj1" fmla="val -63272"/>
              <a:gd name="adj2" fmla="val 14740"/>
              <a:gd name="adj3" fmla="val 16667"/>
            </a:avLst>
          </a:prstGeom>
          <a:ln>
            <a:tailEnd type="arrow"/>
          </a:ln>
        </p:spPr>
        <p:style>
          <a:lnRef idx="2">
            <a:schemeClr val="dk1"/>
          </a:lnRef>
          <a:fillRef idx="1">
            <a:schemeClr val="lt1"/>
          </a:fillRef>
          <a:effectRef idx="0">
            <a:schemeClr val="dk1"/>
          </a:effectRef>
          <a:fontRef idx="minor">
            <a:schemeClr val="dk1"/>
          </a:fontRef>
        </p:style>
        <p:txBody>
          <a:bodyPr rtlCol="0" anchor="ctr"/>
          <a:lstStyle/>
          <a:p>
            <a:pPr defTabSz="823509">
              <a:defRPr/>
            </a:pPr>
            <a:r>
              <a:rPr lang="ja-JP" altLang="en-US" sz="1081" dirty="0">
                <a:solidFill>
                  <a:prstClr val="black"/>
                </a:solidFill>
                <a:latin typeface="Calibri"/>
                <a:ea typeface="ＭＳ Ｐゴシック" panose="020B0600070205080204" pitchFamily="50" charset="-128"/>
              </a:rPr>
              <a:t>一人で移動できるようになると、障害者の暮らしの幅が広がるだけではなく、地域の人々との出会いと理解の機会も増えますね。</a:t>
            </a:r>
          </a:p>
        </p:txBody>
      </p:sp>
      <p:sp>
        <p:nvSpPr>
          <p:cNvPr id="4" name="スライド番号プレースホルダー 3"/>
          <p:cNvSpPr>
            <a:spLocks noGrp="1"/>
          </p:cNvSpPr>
          <p:nvPr>
            <p:ph type="sldNum" sz="quarter" idx="12"/>
          </p:nvPr>
        </p:nvSpPr>
        <p:spPr/>
        <p:txBody>
          <a:bodyPr/>
          <a:lstStyle/>
          <a:p>
            <a:fld id="{5A866714-82EE-48DB-8C53-9720F2C87DB4}" type="slidenum">
              <a:rPr lang="ja-JP" altLang="en-US" smtClean="0">
                <a:solidFill>
                  <a:prstClr val="black">
                    <a:tint val="75000"/>
                  </a:prstClr>
                </a:solidFill>
              </a:rPr>
              <a:pPr/>
              <a:t>112</a:t>
            </a:fld>
            <a:endParaRPr lang="ja-JP" altLang="en-US">
              <a:solidFill>
                <a:prstClr val="black">
                  <a:tint val="75000"/>
                </a:prstClr>
              </a:solidFill>
            </a:endParaRPr>
          </a:p>
        </p:txBody>
      </p:sp>
    </p:spTree>
    <p:extLst>
      <p:ext uri="{BB962C8B-B14F-4D97-AF65-F5344CB8AC3E}">
        <p14:creationId xmlns:p14="http://schemas.microsoft.com/office/powerpoint/2010/main" val="376135928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82CCE9C-DA91-4639-B5DC-016763D09859}"/>
              </a:ext>
            </a:extLst>
          </p:cNvPr>
          <p:cNvSpPr>
            <a:spLocks noGrp="1"/>
          </p:cNvSpPr>
          <p:nvPr>
            <p:ph type="title"/>
          </p:nvPr>
        </p:nvSpPr>
        <p:spPr>
          <a:xfrm>
            <a:off x="292051" y="588299"/>
            <a:ext cx="8394759" cy="461810"/>
          </a:xfrm>
        </p:spPr>
        <p:txBody>
          <a:bodyPr/>
          <a:lstStyle/>
          <a:p>
            <a:endParaRPr kumimoji="1" lang="ja-JP" altLang="en-US" dirty="0"/>
          </a:p>
        </p:txBody>
      </p:sp>
      <p:sp>
        <p:nvSpPr>
          <p:cNvPr id="3" name="コンテンツ プレースホルダー 2">
            <a:extLst>
              <a:ext uri="{FF2B5EF4-FFF2-40B4-BE49-F238E27FC236}">
                <a16:creationId xmlns:a16="http://schemas.microsoft.com/office/drawing/2014/main" id="{F7A3D855-B1F2-4B47-8CA2-EFC0101EEF91}"/>
              </a:ext>
            </a:extLst>
          </p:cNvPr>
          <p:cNvSpPr>
            <a:spLocks noGrp="1"/>
          </p:cNvSpPr>
          <p:nvPr>
            <p:ph idx="1"/>
          </p:nvPr>
        </p:nvSpPr>
        <p:spPr>
          <a:xfrm>
            <a:off x="292051" y="1159330"/>
            <a:ext cx="8329911" cy="4839491"/>
          </a:xfrm>
        </p:spPr>
        <p:txBody>
          <a:bodyPr/>
          <a:lstStyle/>
          <a:p>
            <a:pPr>
              <a:buNone/>
            </a:pPr>
            <a:r>
              <a:rPr lang="ja-JP" altLang="en-US" sz="1621" b="1" dirty="0">
                <a:latin typeface="HGP創英角ﾎﾟｯﾌﾟ体" panose="040B0A00000000000000" pitchFamily="50" charset="-128"/>
                <a:ea typeface="HGP創英角ﾎﾟｯﾌﾟ体" panose="040B0A00000000000000" pitchFamily="50" charset="-128"/>
              </a:rPr>
              <a:t>伝言１～</a:t>
            </a:r>
            <a:r>
              <a:rPr lang="ja-JP" altLang="en-US" sz="1621" b="1" dirty="0">
                <a:solidFill>
                  <a:srgbClr val="FF0000"/>
                </a:solidFill>
                <a:latin typeface="HGP創英角ﾎﾟｯﾌﾟ体" panose="040B0A00000000000000" pitchFamily="50" charset="-128"/>
                <a:ea typeface="HGP創英角ﾎﾟｯﾌﾟ体" panose="040B0A00000000000000" pitchFamily="50" charset="-128"/>
              </a:rPr>
              <a:t>限界はあるにしても、嫌だろうなと思うこと一つ一つを払拭、軽減していくことを諦めないで下さい。</a:t>
            </a:r>
            <a:endParaRPr lang="en-US" altLang="ja-JP" sz="1621" b="1" dirty="0">
              <a:solidFill>
                <a:srgbClr val="FF0000"/>
              </a:solidFill>
              <a:latin typeface="HGP創英角ﾎﾟｯﾌﾟ体" panose="040B0A00000000000000" pitchFamily="50" charset="-128"/>
              <a:ea typeface="HGP創英角ﾎﾟｯﾌﾟ体" panose="040B0A00000000000000" pitchFamily="50" charset="-128"/>
            </a:endParaRPr>
          </a:p>
          <a:p>
            <a:pPr>
              <a:buNone/>
            </a:pPr>
            <a:r>
              <a:rPr lang="en-US" altLang="ja-JP" sz="1621" dirty="0"/>
              <a:t>①</a:t>
            </a:r>
            <a:r>
              <a:rPr lang="ja-JP" altLang="en-US" sz="1621" dirty="0"/>
              <a:t>あなたは、あなたが担当しているＧＨに住めますか？</a:t>
            </a:r>
          </a:p>
          <a:p>
            <a:pPr>
              <a:buNone/>
            </a:pPr>
            <a:r>
              <a:rPr lang="ja-JP" altLang="en-US" sz="1621" dirty="0"/>
              <a:t>②住めないとしたら、その理由をあげてください？</a:t>
            </a:r>
            <a:endParaRPr lang="en-US" altLang="ja-JP" sz="1621" b="1" dirty="0">
              <a:solidFill>
                <a:srgbClr val="FF0000"/>
              </a:solidFill>
              <a:latin typeface="HGP創英角ﾎﾟｯﾌﾟ体" panose="040B0A00000000000000" pitchFamily="50" charset="-128"/>
              <a:ea typeface="HGP創英角ﾎﾟｯﾌﾟ体" panose="040B0A00000000000000" pitchFamily="50" charset="-128"/>
            </a:endParaRPr>
          </a:p>
          <a:p>
            <a:pPr eaLnBrk="1" hangingPunct="1">
              <a:lnSpc>
                <a:spcPct val="80000"/>
              </a:lnSpc>
              <a:buFont typeface="Wingdings" panose="05000000000000000000" pitchFamily="2" charset="2"/>
              <a:buNone/>
            </a:pPr>
            <a:endParaRPr lang="en-US" altLang="ja-JP" sz="1621" b="1" kern="1200" dirty="0">
              <a:solidFill>
                <a:srgbClr val="000000"/>
              </a:solidFill>
              <a:latin typeface="HGP創英角ﾎﾟｯﾌﾟ体" panose="040B0A00000000000000" pitchFamily="50" charset="-128"/>
              <a:ea typeface="HGP創英角ﾎﾟｯﾌﾟ体" panose="040B0A00000000000000" pitchFamily="50" charset="-128"/>
            </a:endParaRPr>
          </a:p>
          <a:p>
            <a:pPr eaLnBrk="1" hangingPunct="1">
              <a:lnSpc>
                <a:spcPct val="80000"/>
              </a:lnSpc>
              <a:buFont typeface="Wingdings" panose="05000000000000000000" pitchFamily="2" charset="2"/>
              <a:buNone/>
            </a:pPr>
            <a:r>
              <a:rPr lang="ja-JP" altLang="en-US" sz="1621" b="1" kern="1200" dirty="0">
                <a:solidFill>
                  <a:srgbClr val="000000"/>
                </a:solidFill>
                <a:latin typeface="HGP創英角ﾎﾟｯﾌﾟ体" panose="040B0A00000000000000" pitchFamily="50" charset="-128"/>
                <a:ea typeface="HGP創英角ﾎﾟｯﾌﾟ体" panose="040B0A00000000000000" pitchFamily="50" charset="-128"/>
              </a:rPr>
              <a:t>伝言２～</a:t>
            </a:r>
            <a:r>
              <a:rPr lang="ja-JP" altLang="en-US" sz="1621" b="1" kern="1200" dirty="0">
                <a:solidFill>
                  <a:srgbClr val="FF0000"/>
                </a:solidFill>
                <a:latin typeface="HGP創英角ﾎﾟｯﾌﾟ体" panose="040B0A00000000000000" pitchFamily="50" charset="-128"/>
                <a:ea typeface="HGP創英角ﾎﾟｯﾌﾟ体" panose="040B0A00000000000000" pitchFamily="50" charset="-128"/>
              </a:rPr>
              <a:t>日々の中にサビ管と支援スタッフが集まり、情報を一元化し支援の価値と基準を共有化する　コアタイムを設けましょう！</a:t>
            </a:r>
            <a:endParaRPr lang="en-US" altLang="ja-JP" sz="1621" b="1" kern="1200" dirty="0">
              <a:solidFill>
                <a:srgbClr val="FF0000"/>
              </a:solidFill>
              <a:latin typeface="HGP創英角ﾎﾟｯﾌﾟ体" panose="040B0A00000000000000" pitchFamily="50" charset="-128"/>
              <a:ea typeface="HGP創英角ﾎﾟｯﾌﾟ体" panose="040B0A00000000000000" pitchFamily="50" charset="-128"/>
            </a:endParaRPr>
          </a:p>
          <a:p>
            <a:pPr eaLnBrk="1" hangingPunct="1">
              <a:lnSpc>
                <a:spcPct val="80000"/>
              </a:lnSpc>
              <a:buFont typeface="Wingdings" panose="05000000000000000000" pitchFamily="2" charset="2"/>
              <a:buNone/>
            </a:pPr>
            <a:r>
              <a:rPr lang="ja-JP" altLang="en-US" sz="1621" b="1" dirty="0">
                <a:latin typeface="+mn-ea"/>
              </a:rPr>
              <a:t>①サビ管の思いや考えが、世話人さんや生活支援員に正確に伝わり、共有化する仕組みが</a:t>
            </a:r>
            <a:r>
              <a:rPr lang="ja-JP" altLang="en-US" sz="1621" b="1" u="sng" dirty="0">
                <a:solidFill>
                  <a:srgbClr val="FF0000"/>
                </a:solidFill>
                <a:latin typeface="+mn-ea"/>
              </a:rPr>
              <a:t>日々の中に</a:t>
            </a:r>
            <a:r>
              <a:rPr lang="ja-JP" altLang="en-US" sz="1621" b="1" dirty="0">
                <a:latin typeface="+mn-ea"/>
              </a:rPr>
              <a:t> ありますか？</a:t>
            </a:r>
          </a:p>
          <a:p>
            <a:pPr eaLnBrk="1" hangingPunct="1">
              <a:lnSpc>
                <a:spcPct val="80000"/>
              </a:lnSpc>
              <a:buFont typeface="Wingdings" panose="05000000000000000000" pitchFamily="2" charset="2"/>
              <a:buNone/>
            </a:pPr>
            <a:r>
              <a:rPr lang="ja-JP" altLang="en-US" sz="1621" b="1" dirty="0">
                <a:latin typeface="+mn-ea"/>
              </a:rPr>
              <a:t>②利用者への日々の支援に対して、サビ管がスーパーバイズできる場面を</a:t>
            </a:r>
            <a:r>
              <a:rPr lang="ja-JP" altLang="en-US" sz="1621" b="1" u="sng" dirty="0">
                <a:solidFill>
                  <a:srgbClr val="FF0000"/>
                </a:solidFill>
                <a:latin typeface="+mn-ea"/>
              </a:rPr>
              <a:t>日々の中に</a:t>
            </a:r>
            <a:r>
              <a:rPr lang="ja-JP" altLang="en-US" sz="1621" b="1" dirty="0">
                <a:latin typeface="+mn-ea"/>
              </a:rPr>
              <a:t>設けていますか？</a:t>
            </a:r>
          </a:p>
          <a:p>
            <a:pPr marL="0" indent="0">
              <a:buNone/>
            </a:pPr>
            <a:r>
              <a:rPr lang="ja-JP" altLang="en-US" sz="1621" b="1" dirty="0">
                <a:latin typeface="+mn-ea"/>
              </a:rPr>
              <a:t>③スタッフからの日々の報告を、電話やファックスだけで済ませていませんか？</a:t>
            </a:r>
            <a:endParaRPr lang="en-US" altLang="ja-JP" sz="1621" b="1" dirty="0">
              <a:latin typeface="+mn-ea"/>
            </a:endParaRPr>
          </a:p>
          <a:p>
            <a:pPr marL="0" indent="0">
              <a:buNone/>
            </a:pPr>
            <a:endParaRPr lang="en-US" altLang="ja-JP" sz="1621" b="1" dirty="0">
              <a:latin typeface="HGP創英角ﾎﾟｯﾌﾟ体" panose="040B0A00000000000000" pitchFamily="50" charset="-128"/>
              <a:ea typeface="HGP創英角ﾎﾟｯﾌﾟ体" panose="040B0A00000000000000" pitchFamily="50" charset="-128"/>
            </a:endParaRPr>
          </a:p>
          <a:p>
            <a:pPr marL="0" indent="0">
              <a:buNone/>
            </a:pPr>
            <a:r>
              <a:rPr lang="ja-JP" altLang="en-US" sz="1621" b="1" dirty="0">
                <a:latin typeface="HGP創英角ﾎﾟｯﾌﾟ体" panose="040B0A00000000000000" pitchFamily="50" charset="-128"/>
                <a:ea typeface="HGP創英角ﾎﾟｯﾌﾟ体" panose="040B0A00000000000000" pitchFamily="50" charset="-128"/>
              </a:rPr>
              <a:t>伝言２の②～</a:t>
            </a:r>
            <a:r>
              <a:rPr lang="ja-JP" altLang="en-US" sz="1621" b="1" dirty="0">
                <a:solidFill>
                  <a:srgbClr val="FF0000"/>
                </a:solidFill>
                <a:latin typeface="HGP創英角ﾎﾟｯﾌﾟ体" panose="040B0A00000000000000" pitchFamily="50" charset="-128"/>
                <a:ea typeface="HGP創英角ﾎﾟｯﾌﾟ体" panose="040B0A00000000000000" pitchFamily="50" charset="-128"/>
              </a:rPr>
              <a:t>このコアタイムがスタッフとサビ管のＯＪＴ、且つ研鑽の場であり、チームにおける支援の質を担保することになるのです。</a:t>
            </a:r>
            <a:endParaRPr lang="en-US" altLang="ja-JP" sz="1621" b="1" dirty="0">
              <a:solidFill>
                <a:srgbClr val="FF0000"/>
              </a:solidFill>
              <a:latin typeface="HGP創英角ﾎﾟｯﾌﾟ体" panose="040B0A00000000000000" pitchFamily="50" charset="-128"/>
              <a:ea typeface="HGP創英角ﾎﾟｯﾌﾟ体" panose="040B0A00000000000000" pitchFamily="50" charset="-128"/>
            </a:endParaRPr>
          </a:p>
          <a:p>
            <a:pPr marL="0" indent="0">
              <a:buNone/>
            </a:pPr>
            <a:endParaRPr lang="en-US" altLang="ja-JP" sz="1621" b="1" dirty="0">
              <a:solidFill>
                <a:srgbClr val="FF0000"/>
              </a:solidFill>
              <a:latin typeface="HGP創英角ﾎﾟｯﾌﾟ体" panose="040B0A00000000000000" pitchFamily="50" charset="-128"/>
              <a:ea typeface="HGP創英角ﾎﾟｯﾌﾟ体" panose="040B0A00000000000000" pitchFamily="50" charset="-128"/>
            </a:endParaRPr>
          </a:p>
          <a:p>
            <a:pPr marL="0" indent="0">
              <a:buNone/>
            </a:pPr>
            <a:r>
              <a:rPr lang="ja-JP" altLang="en-US" sz="1621" dirty="0">
                <a:latin typeface="HGP創英角ﾎﾟｯﾌﾟ体" panose="040B0A00000000000000" pitchFamily="50" charset="-128"/>
                <a:ea typeface="HGP創英角ﾎﾟｯﾌﾟ体" panose="040B0A00000000000000" pitchFamily="50" charset="-128"/>
              </a:rPr>
              <a:t>伝言３～</a:t>
            </a:r>
            <a:r>
              <a:rPr lang="ja-JP" altLang="en-US" sz="1621" dirty="0">
                <a:solidFill>
                  <a:srgbClr val="FF0000"/>
                </a:solidFill>
                <a:latin typeface="HGP創英角ﾎﾟｯﾌﾟ体" panose="040B0A00000000000000" pitchFamily="50" charset="-128"/>
                <a:ea typeface="HGP創英角ﾎﾟｯﾌﾟ体" panose="040B0A00000000000000" pitchFamily="50" charset="-128"/>
              </a:rPr>
              <a:t>目前のニーズに応え積み重ねることは、私たちのミッションであり、制度を創出させ充実させることに</a:t>
            </a:r>
            <a:r>
              <a:rPr lang="ja-JP" altLang="en-US" sz="1621" dirty="0" err="1">
                <a:solidFill>
                  <a:srgbClr val="FF0000"/>
                </a:solidFill>
                <a:latin typeface="HGP創英角ﾎﾟｯﾌﾟ体" panose="040B0A00000000000000" pitchFamily="50" charset="-128"/>
                <a:ea typeface="HGP創英角ﾎﾟｯﾌﾟ体" panose="040B0A00000000000000" pitchFamily="50" charset="-128"/>
              </a:rPr>
              <a:t>つなが</a:t>
            </a:r>
            <a:r>
              <a:rPr lang="ja-JP" altLang="en-US" sz="1621" dirty="0">
                <a:solidFill>
                  <a:srgbClr val="FF0000"/>
                </a:solidFill>
                <a:latin typeface="HGP創英角ﾎﾟｯﾌﾟ体" panose="040B0A00000000000000" pitchFamily="50" charset="-128"/>
                <a:ea typeface="HGP創英角ﾎﾟｯﾌﾟ体" panose="040B0A00000000000000" pitchFamily="50" charset="-128"/>
              </a:rPr>
              <a:t>なる。</a:t>
            </a:r>
          </a:p>
          <a:p>
            <a:pPr marL="0" indent="0" eaLnBrk="1" hangingPunct="1">
              <a:spcBef>
                <a:spcPct val="0"/>
              </a:spcBef>
              <a:buNone/>
            </a:pPr>
            <a:endParaRPr lang="ja-JP" altLang="en-US" sz="1261" b="1" dirty="0">
              <a:solidFill>
                <a:srgbClr val="FF0000"/>
              </a:solidFill>
              <a:latin typeface="HGP創英角ﾎﾟｯﾌﾟ体" panose="040B0A00000000000000" pitchFamily="50" charset="-128"/>
              <a:ea typeface="HGP創英角ﾎﾟｯﾌﾟ体" panose="040B0A00000000000000" pitchFamily="50" charset="-128"/>
            </a:endParaRPr>
          </a:p>
        </p:txBody>
      </p:sp>
      <p:sp>
        <p:nvSpPr>
          <p:cNvPr id="5" name="正方形/長方形 4">
            <a:extLst>
              <a:ext uri="{FF2B5EF4-FFF2-40B4-BE49-F238E27FC236}">
                <a16:creationId xmlns:a16="http://schemas.microsoft.com/office/drawing/2014/main" id="{E9B3F354-C1FE-458A-8BFE-E41D250E2DE2}"/>
              </a:ext>
            </a:extLst>
          </p:cNvPr>
          <p:cNvSpPr/>
          <p:nvPr/>
        </p:nvSpPr>
        <p:spPr>
          <a:xfrm>
            <a:off x="2595028" y="5998820"/>
            <a:ext cx="6614468" cy="424988"/>
          </a:xfrm>
          <a:prstGeom prst="rect">
            <a:avLst/>
          </a:prstGeom>
        </p:spPr>
        <p:txBody>
          <a:bodyPr wrap="square">
            <a:spAutoFit/>
          </a:bodyPr>
          <a:lstStyle/>
          <a:p>
            <a:pPr defTabSz="823509">
              <a:defRPr/>
            </a:pPr>
            <a:r>
              <a:rPr lang="ja-JP" altLang="en-US" sz="1081" b="1" dirty="0">
                <a:solidFill>
                  <a:srgbClr val="000000"/>
                </a:solidFill>
                <a:latin typeface="Arial" pitchFamily="34" charset="0"/>
              </a:rPr>
              <a:t>資料　大垣勲男　</a:t>
            </a:r>
            <a:r>
              <a:rPr lang="ja-JP" altLang="en-US" sz="1081" b="1" dirty="0">
                <a:solidFill>
                  <a:srgbClr val="000000"/>
                </a:solidFill>
                <a:latin typeface="Arial" pitchFamily="34" charset="0"/>
                <a:ea typeface="HGSｺﾞｼｯｸE" panose="020B0900000000000000" pitchFamily="50" charset="-128"/>
              </a:rPr>
              <a:t>平成２８年度サービス管理責任者等指導者養成研修会</a:t>
            </a:r>
            <a:r>
              <a:rPr lang="en-US" altLang="ja-JP" sz="1081" b="1" dirty="0">
                <a:solidFill>
                  <a:srgbClr val="000000"/>
                </a:solidFill>
                <a:latin typeface="Arial" pitchFamily="34" charset="0"/>
                <a:ea typeface="HGSｺﾞｼｯｸE" panose="020B0900000000000000" pitchFamily="50" charset="-128"/>
              </a:rPr>
              <a:t>【</a:t>
            </a:r>
            <a:r>
              <a:rPr lang="ja-JP" altLang="en-US" sz="1081" b="1" dirty="0">
                <a:solidFill>
                  <a:srgbClr val="000000"/>
                </a:solidFill>
                <a:latin typeface="Arial" pitchFamily="34" charset="0"/>
                <a:ea typeface="HGSｺﾞｼｯｸE" panose="020B0900000000000000" pitchFamily="50" charset="-128"/>
              </a:rPr>
              <a:t>地域生活（知的・精神）分野</a:t>
            </a:r>
            <a:r>
              <a:rPr lang="en-US" altLang="ja-JP" sz="1081" b="1" dirty="0">
                <a:solidFill>
                  <a:srgbClr val="000000"/>
                </a:solidFill>
                <a:latin typeface="Arial" pitchFamily="34" charset="0"/>
                <a:ea typeface="HGSｺﾞｼｯｸE" panose="020B0900000000000000" pitchFamily="50" charset="-128"/>
              </a:rPr>
              <a:t>】</a:t>
            </a:r>
          </a:p>
          <a:p>
            <a:pPr defTabSz="823509">
              <a:defRPr/>
            </a:pPr>
            <a:r>
              <a:rPr lang="ja-JP" altLang="en-US" sz="1081" b="1" dirty="0">
                <a:solidFill>
                  <a:srgbClr val="C00000"/>
                </a:solidFill>
                <a:latin typeface="HGP創英角ﾎﾟｯﾌﾟ体" panose="040B0A00000000000000" pitchFamily="50" charset="-128"/>
                <a:ea typeface="HGP創英角ﾎﾟｯﾌﾟ体" panose="040B0A00000000000000" pitchFamily="50" charset="-128"/>
              </a:rPr>
              <a:t>～都道府県のサビ管さんへ伝言～から抜粋</a:t>
            </a:r>
            <a:endParaRPr lang="ja-JP" altLang="en-US" sz="1081" b="1" dirty="0">
              <a:solidFill>
                <a:srgbClr val="000000"/>
              </a:solidFill>
              <a:latin typeface="Arial" pitchFamily="34" charset="0"/>
            </a:endParaRPr>
          </a:p>
        </p:txBody>
      </p:sp>
      <p:sp>
        <p:nvSpPr>
          <p:cNvPr id="6" name="スライド番号プレースホルダー 5"/>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113</a:t>
            </a:fld>
            <a:endParaRPr lang="en-US" altLang="ja-JP" dirty="0">
              <a:solidFill>
                <a:srgbClr val="000000"/>
              </a:solidFill>
            </a:endParaRPr>
          </a:p>
        </p:txBody>
      </p:sp>
    </p:spTree>
    <p:extLst>
      <p:ext uri="{BB962C8B-B14F-4D97-AF65-F5344CB8AC3E}">
        <p14:creationId xmlns:p14="http://schemas.microsoft.com/office/powerpoint/2010/main" val="297262177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下矢印 38"/>
          <p:cNvSpPr/>
          <p:nvPr/>
        </p:nvSpPr>
        <p:spPr>
          <a:xfrm>
            <a:off x="3563898" y="1867912"/>
            <a:ext cx="1800200" cy="324239"/>
          </a:xfrm>
          <a:prstGeom prst="downArrow">
            <a:avLst/>
          </a:prstGeom>
          <a:gradFill flip="none" rotWithShape="1">
            <a:gsLst>
              <a:gs pos="0">
                <a:schemeClr val="bg1"/>
              </a:gs>
              <a:gs pos="88000">
                <a:srgbClr val="FFFF66"/>
              </a:gs>
              <a:gs pos="100000">
                <a:srgbClr val="FFFF66"/>
              </a:gs>
            </a:gsLst>
            <a:lin ang="540000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a:solidFill>
                <a:prstClr val="white"/>
              </a:solidFill>
              <a:latin typeface="Arial"/>
              <a:ea typeface="ＭＳ Ｐゴシック"/>
            </a:endParaRPr>
          </a:p>
        </p:txBody>
      </p:sp>
      <p:sp>
        <p:nvSpPr>
          <p:cNvPr id="45" name="角丸四角形 44"/>
          <p:cNvSpPr/>
          <p:nvPr/>
        </p:nvSpPr>
        <p:spPr>
          <a:xfrm>
            <a:off x="325959" y="2250142"/>
            <a:ext cx="8422591" cy="583630"/>
          </a:xfrm>
          <a:prstGeom prst="roundRect">
            <a:avLst/>
          </a:prstGeom>
          <a:solidFill>
            <a:schemeClr val="accent6">
              <a:lumMod val="20000"/>
              <a:lumOff val="80000"/>
            </a:schemeClr>
          </a:solidFill>
          <a:ln w="3175"/>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148689" defTabSz="823509" eaLnBrk="0" fontAlgn="auto" hangingPunct="0">
              <a:spcBef>
                <a:spcPts val="0"/>
              </a:spcBef>
              <a:spcAft>
                <a:spcPts val="0"/>
              </a:spcAft>
              <a:defRPr/>
            </a:pPr>
            <a:r>
              <a:rPr lang="ja-JP" altLang="en-US" sz="901" dirty="0">
                <a:solidFill>
                  <a:srgbClr val="1F497D">
                    <a:lumMod val="75000"/>
                  </a:srgbClr>
                </a:solidFill>
                <a:latin typeface="メイリオ" pitchFamily="50" charset="-128"/>
                <a:ea typeface="メイリオ" pitchFamily="50" charset="-128"/>
              </a:rPr>
              <a:t>共同生活を営むというグループホームの趣旨を踏まえつつ、</a:t>
            </a:r>
            <a:r>
              <a:rPr lang="en-US" altLang="ja-JP" sz="901" dirty="0">
                <a:solidFill>
                  <a:srgbClr val="1F497D">
                    <a:lumMod val="75000"/>
                  </a:srgbClr>
                </a:solidFill>
                <a:latin typeface="メイリオ" pitchFamily="50" charset="-128"/>
                <a:ea typeface="メイリオ" pitchFamily="50" charset="-128"/>
              </a:rPr>
              <a:t>1</a:t>
            </a:r>
            <a:r>
              <a:rPr lang="ja-JP" altLang="en-US" sz="901" dirty="0">
                <a:solidFill>
                  <a:srgbClr val="1F497D">
                    <a:lumMod val="75000"/>
                  </a:srgbClr>
                </a:solidFill>
                <a:latin typeface="メイリオ" pitchFamily="50" charset="-128"/>
                <a:ea typeface="メイリオ" pitchFamily="50" charset="-128"/>
              </a:rPr>
              <a:t>人で暮らしたいというニーズにも応え、地域における多様な住まいの場を増やしていく観点から、グループホームの新たな支援形態の</a:t>
            </a:r>
            <a:r>
              <a:rPr lang="en-US" altLang="ja-JP" sz="901" dirty="0">
                <a:solidFill>
                  <a:srgbClr val="1F497D">
                    <a:lumMod val="75000"/>
                  </a:srgbClr>
                </a:solidFill>
                <a:latin typeface="メイリオ" pitchFamily="50" charset="-128"/>
                <a:ea typeface="メイリオ" pitchFamily="50" charset="-128"/>
              </a:rPr>
              <a:t>1</a:t>
            </a:r>
            <a:r>
              <a:rPr lang="ja-JP" altLang="en-US" sz="901" dirty="0">
                <a:solidFill>
                  <a:srgbClr val="1F497D">
                    <a:lumMod val="75000"/>
                  </a:srgbClr>
                </a:solidFill>
                <a:latin typeface="メイリオ" pitchFamily="50" charset="-128"/>
                <a:ea typeface="メイリオ" pitchFamily="50" charset="-128"/>
              </a:rPr>
              <a:t>つとして本体住居との密接な連携（入居者間の交流が可能）を前提として</a:t>
            </a:r>
            <a:endParaRPr lang="en-US" altLang="ja-JP" sz="901" dirty="0">
              <a:solidFill>
                <a:srgbClr val="1F497D">
                  <a:lumMod val="75000"/>
                </a:srgbClr>
              </a:solidFill>
              <a:latin typeface="メイリオ" pitchFamily="50" charset="-128"/>
              <a:ea typeface="メイリオ" pitchFamily="50" charset="-128"/>
            </a:endParaRPr>
          </a:p>
          <a:p>
            <a:pPr indent="148689" algn="ctr" defTabSz="823509" eaLnBrk="0" hangingPunct="0">
              <a:defRPr/>
            </a:pPr>
            <a:r>
              <a:rPr lang="ja-JP" altLang="en-US" sz="1171" spc="-90" dirty="0">
                <a:solidFill>
                  <a:srgbClr val="FF0000"/>
                </a:solidFill>
                <a:latin typeface="HGPｺﾞｼｯｸM" pitchFamily="50" charset="-128"/>
                <a:ea typeface="ＤＦ特太ゴシック体" pitchFamily="1" charset="-128"/>
              </a:rPr>
              <a:t>ユニットなど一定の設備基準を緩和した１人暮らしに近い形態のサテライト型住居の仕組みを創設</a:t>
            </a:r>
            <a:endParaRPr lang="en-US" altLang="ja-JP" sz="1171" spc="-90" dirty="0">
              <a:solidFill>
                <a:srgbClr val="FF0000"/>
              </a:solidFill>
              <a:latin typeface="HGPｺﾞｼｯｸM" pitchFamily="50" charset="-128"/>
              <a:ea typeface="HGPｺﾞｼｯｸM" pitchFamily="50" charset="-128"/>
            </a:endParaRPr>
          </a:p>
        </p:txBody>
      </p:sp>
      <p:sp>
        <p:nvSpPr>
          <p:cNvPr id="47" name="角丸四角形 46"/>
          <p:cNvSpPr/>
          <p:nvPr/>
        </p:nvSpPr>
        <p:spPr>
          <a:xfrm>
            <a:off x="84104" y="1029634"/>
            <a:ext cx="8960014" cy="778173"/>
          </a:xfrm>
          <a:prstGeom prst="roundRect">
            <a:avLst/>
          </a:prstGeom>
          <a:solidFill>
            <a:schemeClr val="bg1"/>
          </a:solidFill>
          <a:ln w="3175"/>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2420" rIns="32420" anchor="ctr"/>
          <a:lstStyle/>
          <a:p>
            <a:pPr indent="148689" defTabSz="823509" eaLnBrk="0" hangingPunct="0">
              <a:defRPr/>
            </a:pPr>
            <a:r>
              <a:rPr lang="ja-JP" altLang="en-US" sz="1171" dirty="0">
                <a:solidFill>
                  <a:srgbClr val="1F497D">
                    <a:lumMod val="75000"/>
                  </a:srgbClr>
                </a:solidFill>
                <a:latin typeface="HGPｺﾞｼｯｸM" pitchFamily="50" charset="-128"/>
                <a:ea typeface="HGPｺﾞｼｯｸM" pitchFamily="50" charset="-128"/>
              </a:rPr>
              <a:t>○　地域生活への移行を目指している障害者や現にグループホームを利用している障害者の中には、共同住居よりも</a:t>
            </a:r>
            <a:r>
              <a:rPr lang="ja-JP" altLang="en-US" sz="1171" dirty="0">
                <a:solidFill>
                  <a:srgbClr val="1F497D">
                    <a:lumMod val="75000"/>
                  </a:srgbClr>
                </a:solidFill>
                <a:latin typeface="HGPｺﾞｼｯｸM" pitchFamily="50" charset="-128"/>
                <a:ea typeface="ＤＦ特太ゴシック体" pitchFamily="1" charset="-128"/>
              </a:rPr>
              <a:t>単身での生活を望む</a:t>
            </a:r>
            <a:endParaRPr lang="en-US" altLang="ja-JP" sz="1171" dirty="0">
              <a:solidFill>
                <a:srgbClr val="1F497D">
                  <a:lumMod val="75000"/>
                </a:srgbClr>
              </a:solidFill>
              <a:latin typeface="HGPｺﾞｼｯｸM" pitchFamily="50" charset="-128"/>
              <a:ea typeface="ＤＦ特太ゴシック体" pitchFamily="1" charset="-128"/>
            </a:endParaRPr>
          </a:p>
          <a:p>
            <a:pPr indent="148689" defTabSz="823509" eaLnBrk="0" hangingPunct="0">
              <a:defRPr/>
            </a:pPr>
            <a:r>
              <a:rPr lang="ja-JP" altLang="en-US" sz="1171" dirty="0">
                <a:solidFill>
                  <a:srgbClr val="1F497D">
                    <a:lumMod val="75000"/>
                  </a:srgbClr>
                </a:solidFill>
                <a:latin typeface="HGPｺﾞｼｯｸM" pitchFamily="50" charset="-128"/>
                <a:ea typeface="ＤＦ特太ゴシック体" pitchFamily="1" charset="-128"/>
              </a:rPr>
              <a:t>　人がいる</a:t>
            </a:r>
            <a:endParaRPr lang="en-US" altLang="ja-JP" sz="1171" dirty="0">
              <a:solidFill>
                <a:srgbClr val="1F497D">
                  <a:lumMod val="75000"/>
                </a:srgbClr>
              </a:solidFill>
              <a:latin typeface="HGPｺﾞｼｯｸM" pitchFamily="50" charset="-128"/>
              <a:ea typeface="HGPｺﾞｼｯｸM" pitchFamily="50" charset="-128"/>
            </a:endParaRPr>
          </a:p>
          <a:p>
            <a:pPr indent="148689" defTabSz="823509" eaLnBrk="0" hangingPunct="0">
              <a:defRPr/>
            </a:pPr>
            <a:r>
              <a:rPr lang="ja-JP" altLang="en-US" sz="1171" dirty="0">
                <a:solidFill>
                  <a:srgbClr val="1F497D">
                    <a:lumMod val="75000"/>
                  </a:srgbClr>
                </a:solidFill>
                <a:latin typeface="HGPｺﾞｼｯｸM" pitchFamily="50" charset="-128"/>
                <a:ea typeface="HGPｺﾞｼｯｸM" pitchFamily="50" charset="-128"/>
              </a:rPr>
              <a:t>○　少人数の事業所が経営安定化の観点から、定員を増やそうとしても</a:t>
            </a:r>
            <a:r>
              <a:rPr lang="ja-JP" altLang="en-US" sz="1171" dirty="0">
                <a:solidFill>
                  <a:srgbClr val="1F497D">
                    <a:lumMod val="75000"/>
                  </a:srgbClr>
                </a:solidFill>
                <a:latin typeface="HGPｺﾞｼｯｸM" pitchFamily="50" charset="-128"/>
                <a:ea typeface="ＤＦ特太ゴシック体" pitchFamily="1" charset="-128"/>
              </a:rPr>
              <a:t>近隣に入居人数など条件にあった物件がなく</a:t>
            </a:r>
            <a:r>
              <a:rPr lang="ja-JP" altLang="en-US" sz="1171" dirty="0">
                <a:solidFill>
                  <a:srgbClr val="1F497D">
                    <a:lumMod val="75000"/>
                  </a:srgbClr>
                </a:solidFill>
                <a:latin typeface="HGPｺﾞｼｯｸM" pitchFamily="50" charset="-128"/>
                <a:ea typeface="HGPｺﾞｼｯｸM" pitchFamily="50" charset="-128"/>
              </a:rPr>
              <a:t>、また、物件が見</a:t>
            </a:r>
            <a:endParaRPr lang="en-US" altLang="ja-JP" sz="1171" dirty="0">
              <a:solidFill>
                <a:srgbClr val="1F497D">
                  <a:lumMod val="75000"/>
                </a:srgbClr>
              </a:solidFill>
              <a:latin typeface="HGPｺﾞｼｯｸM" pitchFamily="50" charset="-128"/>
              <a:ea typeface="HGPｺﾞｼｯｸM" pitchFamily="50" charset="-128"/>
            </a:endParaRPr>
          </a:p>
          <a:p>
            <a:pPr indent="148689" defTabSz="823509" eaLnBrk="0" hangingPunct="0">
              <a:defRPr/>
            </a:pPr>
            <a:r>
              <a:rPr lang="ja-JP" altLang="en-US" sz="1171" dirty="0">
                <a:solidFill>
                  <a:srgbClr val="1F497D">
                    <a:lumMod val="75000"/>
                  </a:srgbClr>
                </a:solidFill>
                <a:latin typeface="HGPｺﾞｼｯｸM" pitchFamily="50" charset="-128"/>
                <a:ea typeface="HGPｺﾞｼｯｸM" pitchFamily="50" charset="-128"/>
              </a:rPr>
              <a:t>　　つかっても界壁の設置など</a:t>
            </a:r>
            <a:r>
              <a:rPr lang="ja-JP" altLang="en-US" sz="1171" dirty="0">
                <a:solidFill>
                  <a:srgbClr val="1F497D">
                    <a:lumMod val="75000"/>
                  </a:srgbClr>
                </a:solidFill>
                <a:latin typeface="HGPｺﾞｼｯｸM" pitchFamily="50" charset="-128"/>
                <a:ea typeface="ＤＦ特太ゴシック体" pitchFamily="1" charset="-128"/>
              </a:rPr>
              <a:t>大規模改修が必要となるケースも少なくない</a:t>
            </a:r>
            <a:r>
              <a:rPr lang="ja-JP" altLang="en-US" sz="1171" dirty="0">
                <a:solidFill>
                  <a:srgbClr val="1F497D">
                    <a:lumMod val="75000"/>
                  </a:srgbClr>
                </a:solidFill>
                <a:latin typeface="HGPｺﾞｼｯｸM" pitchFamily="50" charset="-128"/>
                <a:ea typeface="HGPｺﾞｼｯｸM" pitchFamily="50" charset="-128"/>
              </a:rPr>
              <a:t>との声がある。</a:t>
            </a:r>
            <a:endParaRPr lang="en-US" altLang="ja-JP" sz="1171" dirty="0">
              <a:solidFill>
                <a:srgbClr val="1F497D">
                  <a:lumMod val="75000"/>
                </a:srgbClr>
              </a:solidFill>
              <a:latin typeface="HGPｺﾞｼｯｸM" pitchFamily="50" charset="-128"/>
              <a:ea typeface="HGPｺﾞｼｯｸM" pitchFamily="50" charset="-128"/>
            </a:endParaRPr>
          </a:p>
        </p:txBody>
      </p:sp>
      <p:sp>
        <p:nvSpPr>
          <p:cNvPr id="49" name="テキスト ボックス 221"/>
          <p:cNvSpPr>
            <a:spLocks noChangeArrowheads="1"/>
          </p:cNvSpPr>
          <p:nvPr/>
        </p:nvSpPr>
        <p:spPr bwMode="auto">
          <a:xfrm>
            <a:off x="0" y="431833"/>
            <a:ext cx="9144000" cy="279310"/>
          </a:xfrm>
          <a:prstGeom prst="bevel">
            <a:avLst>
              <a:gd name="adj" fmla="val 12500"/>
            </a:avLst>
          </a:prstGeom>
          <a:noFill/>
          <a:ln w="9525">
            <a:noFill/>
            <a:miter lim="800000"/>
            <a:headEnd/>
            <a:tailEnd/>
          </a:ln>
        </p:spPr>
        <p:txBody>
          <a:bodyPr wrap="none" lIns="0" tIns="0" rIns="0" bIns="0" anchor="ctr"/>
          <a:lstStyle/>
          <a:p>
            <a:pPr algn="ctr" defTabSz="1214097" fontAlgn="auto">
              <a:spcBef>
                <a:spcPts val="0"/>
              </a:spcBef>
              <a:spcAft>
                <a:spcPts val="0"/>
              </a:spcAft>
              <a:defRPr/>
            </a:pPr>
            <a:r>
              <a:rPr kumimoji="0" lang="ja-JP" altLang="en-US" sz="2161" kern="0" dirty="0">
                <a:solidFill>
                  <a:srgbClr val="333399">
                    <a:lumMod val="75000"/>
                  </a:srgbClr>
                </a:solidFill>
                <a:ea typeface="ＤＨＰ特太ゴシック体" pitchFamily="2" charset="-128"/>
              </a:rPr>
              <a:t>グループホーム（サテライト型）の概要</a:t>
            </a:r>
          </a:p>
        </p:txBody>
      </p:sp>
      <p:grpSp>
        <p:nvGrpSpPr>
          <p:cNvPr id="56" name="グループ化 32"/>
          <p:cNvGrpSpPr/>
          <p:nvPr/>
        </p:nvGrpSpPr>
        <p:grpSpPr>
          <a:xfrm>
            <a:off x="0" y="809752"/>
            <a:ext cx="9144000" cy="64848"/>
            <a:chOff x="0" y="188640"/>
            <a:chExt cx="9144000" cy="72008"/>
          </a:xfrm>
        </p:grpSpPr>
        <p:cxnSp>
          <p:nvCxnSpPr>
            <p:cNvPr id="58" name="直線コネクタ 57"/>
            <p:cNvCxnSpPr/>
            <p:nvPr/>
          </p:nvCxnSpPr>
          <p:spPr>
            <a:xfrm>
              <a:off x="0" y="188640"/>
              <a:ext cx="9144000" cy="0"/>
            </a:xfrm>
            <a:prstGeom prst="line">
              <a:avLst/>
            </a:prstGeom>
            <a:noFill/>
            <a:ln w="9525" cap="flat" cmpd="sng" algn="ctr">
              <a:solidFill>
                <a:srgbClr val="4F81BD">
                  <a:lumMod val="60000"/>
                  <a:lumOff val="40000"/>
                </a:srgbClr>
              </a:solidFill>
              <a:prstDash val="solid"/>
            </a:ln>
            <a:effectLst/>
          </p:spPr>
        </p:cxnSp>
        <p:cxnSp>
          <p:nvCxnSpPr>
            <p:cNvPr id="59" name="直線コネクタ 58"/>
            <p:cNvCxnSpPr/>
            <p:nvPr/>
          </p:nvCxnSpPr>
          <p:spPr>
            <a:xfrm>
              <a:off x="0" y="260648"/>
              <a:ext cx="9144000" cy="0"/>
            </a:xfrm>
            <a:prstGeom prst="line">
              <a:avLst/>
            </a:prstGeom>
            <a:noFill/>
            <a:ln w="57150" cap="flat" cmpd="sng" algn="ctr">
              <a:solidFill>
                <a:srgbClr val="4F81BD">
                  <a:lumMod val="60000"/>
                  <a:lumOff val="40000"/>
                </a:srgbClr>
              </a:solidFill>
              <a:prstDash val="solid"/>
            </a:ln>
            <a:effectLst/>
          </p:spPr>
        </p:cxnSp>
      </p:grpSp>
      <p:pic>
        <p:nvPicPr>
          <p:cNvPr id="1028"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356" y="3039913"/>
            <a:ext cx="6148438" cy="3291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50" name="表 49"/>
          <p:cNvGraphicFramePr>
            <a:graphicFrameLocks noGrp="1"/>
          </p:cNvGraphicFramePr>
          <p:nvPr>
            <p:extLst/>
          </p:nvPr>
        </p:nvGraphicFramePr>
        <p:xfrm>
          <a:off x="5982238" y="3234614"/>
          <a:ext cx="2976746" cy="2508157"/>
        </p:xfrm>
        <a:graphic>
          <a:graphicData uri="http://schemas.openxmlformats.org/drawingml/2006/table">
            <a:tbl>
              <a:tblPr/>
              <a:tblGrid>
                <a:gridCol w="649472">
                  <a:extLst>
                    <a:ext uri="{9D8B030D-6E8A-4147-A177-3AD203B41FA5}">
                      <a16:colId xmlns:a16="http://schemas.microsoft.com/office/drawing/2014/main" val="20000"/>
                    </a:ext>
                  </a:extLst>
                </a:gridCol>
                <a:gridCol w="1163637">
                  <a:extLst>
                    <a:ext uri="{9D8B030D-6E8A-4147-A177-3AD203B41FA5}">
                      <a16:colId xmlns:a16="http://schemas.microsoft.com/office/drawing/2014/main" val="20001"/>
                    </a:ext>
                  </a:extLst>
                </a:gridCol>
                <a:gridCol w="1163637">
                  <a:extLst>
                    <a:ext uri="{9D8B030D-6E8A-4147-A177-3AD203B41FA5}">
                      <a16:colId xmlns:a16="http://schemas.microsoft.com/office/drawing/2014/main" val="20002"/>
                    </a:ext>
                  </a:extLst>
                </a:gridCol>
              </a:tblGrid>
              <a:tr h="239527">
                <a:tc>
                  <a:txBody>
                    <a:bodyPr/>
                    <a:lstStyle/>
                    <a:p>
                      <a:pPr algn="ctr">
                        <a:spcAft>
                          <a:spcPts val="0"/>
                        </a:spcAft>
                      </a:pPr>
                      <a:endParaRPr lang="en-US" sz="900" kern="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本体住居</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a:lnSpc>
                          <a:spcPts val="16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サテライト型住居</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10000"/>
                  </a:ext>
                </a:extLst>
              </a:tr>
              <a:tr h="479368">
                <a:tc>
                  <a:txBody>
                    <a:bodyPr/>
                    <a:lstStyle/>
                    <a:p>
                      <a:pPr algn="just">
                        <a:lnSpc>
                          <a:spcPts val="12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共同生活住居の入居定員</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l">
                        <a:lnSpc>
                          <a:spcPts val="12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原則、２人以上１０人以下</a:t>
                      </a:r>
                      <a:r>
                        <a:rPr lang="ja-JP" altLang="en-US" sz="900" kern="0" dirty="0">
                          <a:solidFill>
                            <a:schemeClr val="tx2">
                              <a:lumMod val="50000"/>
                            </a:schemeClr>
                          </a:solidFill>
                          <a:latin typeface="HGPｺﾞｼｯｸM" pitchFamily="50" charset="-128"/>
                          <a:ea typeface="HGPｺﾞｼｯｸM" pitchFamily="50" charset="-128"/>
                          <a:cs typeface="Times New Roman"/>
                        </a:rPr>
                        <a:t>　</a:t>
                      </a:r>
                      <a:r>
                        <a:rPr lang="en-US" altLang="ja-JP" sz="900" kern="0" dirty="0">
                          <a:solidFill>
                            <a:schemeClr val="tx2">
                              <a:lumMod val="50000"/>
                            </a:schemeClr>
                          </a:solidFill>
                          <a:latin typeface="HGPｺﾞｼｯｸM" pitchFamily="50" charset="-128"/>
                          <a:ea typeface="HGPｺﾞｼｯｸM" pitchFamily="50" charset="-128"/>
                          <a:cs typeface="Times New Roman"/>
                        </a:rPr>
                        <a:t>※</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200"/>
                        </a:lnSpc>
                        <a:spcAft>
                          <a:spcPts val="0"/>
                        </a:spcAft>
                      </a:pPr>
                      <a:r>
                        <a:rPr lang="ja-JP" sz="900" u="sng" kern="0" dirty="0">
                          <a:solidFill>
                            <a:schemeClr val="tx2">
                              <a:lumMod val="50000"/>
                            </a:schemeClr>
                          </a:solidFill>
                          <a:latin typeface="HGPｺﾞｼｯｸM" pitchFamily="50" charset="-128"/>
                          <a:ea typeface="HGPｺﾞｼｯｸM" pitchFamily="50" charset="-128"/>
                          <a:cs typeface="Times New Roman"/>
                        </a:rPr>
                        <a:t>１人</a:t>
                      </a:r>
                      <a:endParaRPr lang="ja-JP" sz="900" u="sng"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ADA">
                        <a:alpha val="50196"/>
                      </a:srgbClr>
                    </a:solidFill>
                  </a:tcPr>
                </a:tc>
                <a:extLst>
                  <a:ext uri="{0D108BD9-81ED-4DB2-BD59-A6C34878D82A}">
                    <a16:rowId xmlns:a16="http://schemas.microsoft.com/office/drawing/2014/main" val="10001"/>
                  </a:ext>
                </a:extLst>
              </a:tr>
              <a:tr h="518782">
                <a:tc>
                  <a:txBody>
                    <a:bodyPr/>
                    <a:lstStyle/>
                    <a:p>
                      <a:pPr algn="just">
                        <a:lnSpc>
                          <a:spcPts val="1200"/>
                        </a:lnSpc>
                        <a:spcAft>
                          <a:spcPts val="0"/>
                        </a:spcAft>
                      </a:pPr>
                      <a:r>
                        <a:rPr lang="ja-JP" altLang="en-US" sz="900" kern="100" dirty="0">
                          <a:solidFill>
                            <a:schemeClr val="tx2">
                              <a:lumMod val="50000"/>
                            </a:schemeClr>
                          </a:solidFill>
                          <a:latin typeface="HGPｺﾞｼｯｸM" pitchFamily="50" charset="-128"/>
                          <a:ea typeface="HGPｺﾞｼｯｸM" pitchFamily="50" charset="-128"/>
                          <a:cs typeface="Times New Roman"/>
                        </a:rPr>
                        <a:t>ユニット（居室を除く）の設備</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l">
                        <a:lnSpc>
                          <a:spcPts val="1200"/>
                        </a:lnSpc>
                        <a:spcAft>
                          <a:spcPts val="0"/>
                        </a:spcAft>
                      </a:pPr>
                      <a:r>
                        <a:rPr lang="ja-JP" altLang="ja-JP" sz="900" dirty="0">
                          <a:solidFill>
                            <a:srgbClr val="000000"/>
                          </a:solidFill>
                          <a:effectLst/>
                          <a:latin typeface="HGPｺﾞｼｯｸM" pitchFamily="50" charset="-128"/>
                          <a:ea typeface="HGPｺﾞｼｯｸM" pitchFamily="50" charset="-128"/>
                          <a:cs typeface="Times New Roman"/>
                        </a:rPr>
                        <a:t>居間、食堂等の利用者が相互に交流を図ることができる設備</a:t>
                      </a:r>
                      <a:endParaRPr lang="ja-JP" sz="900" u="none"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200"/>
                        </a:lnSpc>
                        <a:spcAft>
                          <a:spcPts val="0"/>
                        </a:spcAft>
                      </a:pPr>
                      <a:r>
                        <a:rPr lang="ja-JP" sz="900" u="sng" kern="0" dirty="0">
                          <a:solidFill>
                            <a:schemeClr val="tx2">
                              <a:lumMod val="50000"/>
                            </a:schemeClr>
                          </a:solidFill>
                          <a:latin typeface="HGPｺﾞｼｯｸM" pitchFamily="50" charset="-128"/>
                          <a:ea typeface="HGPｺﾞｼｯｸM" pitchFamily="50" charset="-128"/>
                          <a:cs typeface="Times New Roman"/>
                        </a:rPr>
                        <a:t>本体住居の設備を利用</a:t>
                      </a:r>
                      <a:endParaRPr lang="ja-JP" sz="900" u="sng"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ADA">
                        <a:alpha val="50196"/>
                      </a:srgbClr>
                    </a:solidFill>
                  </a:tcPr>
                </a:tc>
                <a:extLst>
                  <a:ext uri="{0D108BD9-81ED-4DB2-BD59-A6C34878D82A}">
                    <a16:rowId xmlns:a16="http://schemas.microsoft.com/office/drawing/2014/main" val="10002"/>
                  </a:ext>
                </a:extLst>
              </a:tr>
              <a:tr h="472541">
                <a:tc>
                  <a:txBody>
                    <a:bodyPr/>
                    <a:lstStyle/>
                    <a:p>
                      <a:pPr algn="just">
                        <a:lnSpc>
                          <a:spcPts val="1200"/>
                        </a:lnSpc>
                        <a:spcAft>
                          <a:spcPts val="0"/>
                        </a:spcAft>
                      </a:pPr>
                      <a:r>
                        <a:rPr lang="ja-JP" sz="900" kern="0" spc="-40" dirty="0">
                          <a:solidFill>
                            <a:schemeClr val="tx2">
                              <a:lumMod val="50000"/>
                            </a:schemeClr>
                          </a:solidFill>
                          <a:latin typeface="HGPｺﾞｼｯｸM" pitchFamily="50" charset="-128"/>
                          <a:ea typeface="HGPｺﾞｼｯｸM" pitchFamily="50" charset="-128"/>
                          <a:cs typeface="Times New Roman"/>
                        </a:rPr>
                        <a:t>ユニットの入居定員</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l">
                        <a:lnSpc>
                          <a:spcPts val="12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２人以上１０人以下</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2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ADA">
                        <a:alpha val="50196"/>
                      </a:srgbClr>
                    </a:solidFill>
                  </a:tcPr>
                </a:tc>
                <a:extLst>
                  <a:ext uri="{0D108BD9-81ED-4DB2-BD59-A6C34878D82A}">
                    <a16:rowId xmlns:a16="http://schemas.microsoft.com/office/drawing/2014/main" val="10003"/>
                  </a:ext>
                </a:extLst>
              </a:tr>
              <a:tr h="494598">
                <a:tc>
                  <a:txBody>
                    <a:bodyPr/>
                    <a:lstStyle/>
                    <a:p>
                      <a:pPr algn="just">
                        <a:lnSpc>
                          <a:spcPts val="12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設備</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gridSpan="2">
                  <a:txBody>
                    <a:bodyPr/>
                    <a:lstStyle/>
                    <a:p>
                      <a:pPr algn="l">
                        <a:lnSpc>
                          <a:spcPts val="12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・日常生活を営む上で必要な設備</a:t>
                      </a:r>
                      <a:endParaRPr lang="ja-JP" sz="900" kern="100" dirty="0">
                        <a:solidFill>
                          <a:schemeClr val="tx2">
                            <a:lumMod val="50000"/>
                          </a:schemeClr>
                        </a:solidFill>
                        <a:latin typeface="HGPｺﾞｼｯｸM" pitchFamily="50" charset="-128"/>
                        <a:ea typeface="HGPｺﾞｼｯｸM" pitchFamily="50" charset="-128"/>
                        <a:cs typeface="Times New Roman"/>
                      </a:endParaRPr>
                    </a:p>
                    <a:p>
                      <a:pPr marL="139700" indent="-139700" algn="l">
                        <a:lnSpc>
                          <a:spcPts val="12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a:t>
                      </a:r>
                      <a:r>
                        <a:rPr lang="ja-JP" sz="900" u="sng" kern="0" dirty="0">
                          <a:solidFill>
                            <a:schemeClr val="tx2">
                              <a:lumMod val="50000"/>
                            </a:schemeClr>
                          </a:solidFill>
                          <a:latin typeface="HGPｺﾞｼｯｸM" pitchFamily="50" charset="-128"/>
                          <a:ea typeface="HGPｺﾞｼｯｸM" pitchFamily="50" charset="-128"/>
                          <a:cs typeface="Times New Roman"/>
                        </a:rPr>
                        <a:t>サテライト型住居の利用者から適切に</a:t>
                      </a:r>
                      <a:r>
                        <a:rPr lang="ja-JP" altLang="en-US" sz="900" u="sng" kern="0" dirty="0">
                          <a:solidFill>
                            <a:schemeClr val="tx2">
                              <a:lumMod val="50000"/>
                            </a:schemeClr>
                          </a:solidFill>
                          <a:latin typeface="HGPｺﾞｼｯｸM" pitchFamily="50" charset="-128"/>
                          <a:ea typeface="HGPｺﾞｼｯｸM" pitchFamily="50" charset="-128"/>
                          <a:cs typeface="Times New Roman"/>
                        </a:rPr>
                        <a:t>通報</a:t>
                      </a:r>
                      <a:r>
                        <a:rPr lang="ja-JP" sz="900" u="sng" kern="0" dirty="0">
                          <a:solidFill>
                            <a:schemeClr val="tx2">
                              <a:lumMod val="50000"/>
                            </a:schemeClr>
                          </a:solidFill>
                          <a:latin typeface="HGPｺﾞｼｯｸM" pitchFamily="50" charset="-128"/>
                          <a:ea typeface="HGPｺﾞｼｯｸM" pitchFamily="50" charset="-128"/>
                          <a:cs typeface="Times New Roman"/>
                        </a:rPr>
                        <a:t>を</a:t>
                      </a:r>
                      <a:endParaRPr lang="en-US" altLang="ja-JP" sz="900" u="sng" kern="0" dirty="0">
                        <a:solidFill>
                          <a:schemeClr val="tx2">
                            <a:lumMod val="50000"/>
                          </a:schemeClr>
                        </a:solidFill>
                        <a:latin typeface="HGPｺﾞｼｯｸM" pitchFamily="50" charset="-128"/>
                        <a:ea typeface="HGPｺﾞｼｯｸM" pitchFamily="50" charset="-128"/>
                        <a:cs typeface="Times New Roman"/>
                      </a:endParaRPr>
                    </a:p>
                    <a:p>
                      <a:pPr marL="139700" indent="-139700" algn="l">
                        <a:lnSpc>
                          <a:spcPts val="1200"/>
                        </a:lnSpc>
                        <a:spcAft>
                          <a:spcPts val="0"/>
                        </a:spcAft>
                      </a:pPr>
                      <a:r>
                        <a:rPr lang="ja-JP" altLang="en-US" sz="900" u="none" kern="0" dirty="0">
                          <a:solidFill>
                            <a:schemeClr val="tx2">
                              <a:lumMod val="50000"/>
                            </a:schemeClr>
                          </a:solidFill>
                          <a:latin typeface="HGPｺﾞｼｯｸM" pitchFamily="50" charset="-128"/>
                          <a:ea typeface="HGPｺﾞｼｯｸM" pitchFamily="50" charset="-128"/>
                          <a:cs typeface="Times New Roman"/>
                        </a:rPr>
                        <a:t>　</a:t>
                      </a:r>
                      <a:r>
                        <a:rPr lang="ja-JP" sz="900" u="sng" kern="0" dirty="0">
                          <a:solidFill>
                            <a:schemeClr val="tx2">
                              <a:lumMod val="50000"/>
                            </a:schemeClr>
                          </a:solidFill>
                          <a:latin typeface="HGPｺﾞｼｯｸM" pitchFamily="50" charset="-128"/>
                          <a:ea typeface="HGPｺﾞｼｯｸM" pitchFamily="50" charset="-128"/>
                          <a:cs typeface="Times New Roman"/>
                        </a:rPr>
                        <a:t>受けることができる通信機器（携帯電話可）</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ADA">
                        <a:alpha val="50196"/>
                      </a:srgbClr>
                    </a:solidFill>
                  </a:tcPr>
                </a:tc>
                <a:tc hMerge="1">
                  <a:txBody>
                    <a:bodyPr/>
                    <a:lstStyle/>
                    <a:p>
                      <a:pPr algn="l">
                        <a:lnSpc>
                          <a:spcPts val="1600"/>
                        </a:lnSpc>
                        <a:spcAft>
                          <a:spcPts val="0"/>
                        </a:spcAft>
                      </a:pPr>
                      <a:endParaRPr lang="ja-JP" sz="1200" kern="100" dirty="0">
                        <a:solidFill>
                          <a:schemeClr val="tx2">
                            <a:lumMod val="50000"/>
                          </a:schemeClr>
                        </a:solidFill>
                        <a:latin typeface="HGPｺﾞｼｯｸM" pitchFamily="50" charset="-128"/>
                        <a:ea typeface="HGPｺﾞｼｯｸM" pitchFamily="50" charset="-128"/>
                        <a:cs typeface="Times New Roman"/>
                      </a:endParaRPr>
                    </a:p>
                  </a:txBody>
                  <a:tcPr marL="74295" marR="742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03341">
                <a:tc>
                  <a:txBody>
                    <a:bodyPr/>
                    <a:lstStyle/>
                    <a:p>
                      <a:pPr algn="just">
                        <a:lnSpc>
                          <a:spcPts val="12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居室の面積</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gridSpan="2">
                  <a:txBody>
                    <a:bodyPr/>
                    <a:lstStyle/>
                    <a:p>
                      <a:pPr algn="l">
                        <a:lnSpc>
                          <a:spcPts val="1200"/>
                        </a:lnSpc>
                        <a:spcAft>
                          <a:spcPts val="0"/>
                        </a:spcAft>
                      </a:pPr>
                      <a:r>
                        <a:rPr lang="ja-JP" sz="900" kern="0" dirty="0">
                          <a:solidFill>
                            <a:schemeClr val="tx2">
                              <a:lumMod val="50000"/>
                            </a:schemeClr>
                          </a:solidFill>
                          <a:latin typeface="HGPｺﾞｼｯｸM" pitchFamily="50" charset="-128"/>
                          <a:ea typeface="HGPｺﾞｼｯｸM" pitchFamily="50" charset="-128"/>
                          <a:cs typeface="Times New Roman"/>
                        </a:rPr>
                        <a:t>収納設備を除き７．４３㎡</a:t>
                      </a:r>
                      <a:endParaRPr lang="ja-JP" sz="900" kern="100" dirty="0">
                        <a:solidFill>
                          <a:schemeClr val="tx2">
                            <a:lumMod val="50000"/>
                          </a:schemeClr>
                        </a:solidFill>
                        <a:latin typeface="HGPｺﾞｼｯｸM" pitchFamily="50" charset="-128"/>
                        <a:ea typeface="HGPｺﾞｼｯｸM" pitchFamily="50" charset="-128"/>
                        <a:cs typeface="Times New Roman"/>
                      </a:endParaRPr>
                    </a:p>
                  </a:txBody>
                  <a:tcPr marL="33231" marR="3323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a:lnSpc>
                          <a:spcPts val="1600"/>
                        </a:lnSpc>
                        <a:spcAft>
                          <a:spcPts val="0"/>
                        </a:spcAft>
                      </a:pPr>
                      <a:endParaRPr lang="ja-JP" sz="1200" kern="100" dirty="0">
                        <a:solidFill>
                          <a:schemeClr val="tx2">
                            <a:lumMod val="50000"/>
                          </a:schemeClr>
                        </a:solidFill>
                        <a:latin typeface="HGPｺﾞｼｯｸM" pitchFamily="50" charset="-128"/>
                        <a:ea typeface="HGPｺﾞｼｯｸM" pitchFamily="50" charset="-128"/>
                        <a:cs typeface="Times New Roman"/>
                      </a:endParaRPr>
                    </a:p>
                  </a:txBody>
                  <a:tcPr marL="74295" marR="742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60" name="正方形/長方形 59"/>
          <p:cNvSpPr/>
          <p:nvPr/>
        </p:nvSpPr>
        <p:spPr bwMode="auto">
          <a:xfrm>
            <a:off x="5103755" y="2910218"/>
            <a:ext cx="3527062" cy="324239"/>
          </a:xfrm>
          <a:prstGeom prst="rect">
            <a:avLst/>
          </a:prstGeom>
          <a:noFill/>
          <a:ln w="9525">
            <a:noFill/>
            <a:prstDash val="solid"/>
            <a:round/>
            <a:headEnd/>
            <a:tailEnd/>
          </a:ln>
        </p:spPr>
        <p:txBody>
          <a:bodyPr wrap="none" rtlCol="0" anchor="ctr"/>
          <a:lstStyle/>
          <a:p>
            <a:pPr defTabSz="823509">
              <a:defRPr/>
            </a:pPr>
            <a:r>
              <a:rPr lang="ja-JP" altLang="en-US" sz="991" dirty="0">
                <a:solidFill>
                  <a:srgbClr val="1F497D">
                    <a:lumMod val="50000"/>
                  </a:srgbClr>
                </a:solidFill>
                <a:latin typeface="メイリオ" pitchFamily="50" charset="-128"/>
                <a:ea typeface="メイリオ" pitchFamily="50" charset="-128"/>
              </a:rPr>
              <a:t>（サテライト型住居を設置する場合のグループホームの設備基準）</a:t>
            </a:r>
          </a:p>
        </p:txBody>
      </p:sp>
      <p:sp>
        <p:nvSpPr>
          <p:cNvPr id="61" name="角丸四角形 60"/>
          <p:cNvSpPr/>
          <p:nvPr/>
        </p:nvSpPr>
        <p:spPr>
          <a:xfrm>
            <a:off x="5170229" y="6101647"/>
            <a:ext cx="3873881" cy="365960"/>
          </a:xfrm>
          <a:prstGeom prst="roundRect">
            <a:avLst/>
          </a:prstGeom>
          <a:ln/>
        </p:spPr>
        <p:style>
          <a:lnRef idx="1">
            <a:schemeClr val="accent6"/>
          </a:lnRef>
          <a:fillRef idx="2">
            <a:schemeClr val="accent6"/>
          </a:fillRef>
          <a:effectRef idx="1">
            <a:schemeClr val="accent6"/>
          </a:effectRef>
          <a:fontRef idx="minor">
            <a:schemeClr val="dk1"/>
          </a:fontRef>
        </p:style>
        <p:txBody>
          <a:bodyPr lIns="0" rIns="0" anchor="ctr"/>
          <a:lstStyle/>
          <a:p>
            <a:pPr algn="ctr" defTabSz="823509">
              <a:defRPr/>
            </a:pPr>
            <a:r>
              <a:rPr lang="ja-JP" altLang="en-US" sz="946" dirty="0">
                <a:solidFill>
                  <a:prstClr val="black"/>
                </a:solidFill>
                <a:latin typeface="HGPｺﾞｼｯｸM" pitchFamily="50" charset="-128"/>
                <a:ea typeface="HGPｺﾞｼｯｸM" pitchFamily="50" charset="-128"/>
              </a:rPr>
              <a:t>　本体住居、サテライト型住居（</a:t>
            </a:r>
            <a:r>
              <a:rPr lang="en-US" altLang="ja-JP" sz="946" dirty="0">
                <a:solidFill>
                  <a:prstClr val="black"/>
                </a:solidFill>
                <a:latin typeface="HGPｺﾞｼｯｸM" pitchFamily="50" charset="-128"/>
                <a:ea typeface="HGPｺﾞｼｯｸM" pitchFamily="50" charset="-128"/>
              </a:rPr>
              <a:t>※</a:t>
            </a:r>
            <a:r>
              <a:rPr lang="ja-JP" altLang="en-US" sz="946" dirty="0">
                <a:solidFill>
                  <a:prstClr val="black"/>
                </a:solidFill>
                <a:latin typeface="HGPｺﾞｼｯｸM" pitchFamily="50" charset="-128"/>
                <a:ea typeface="HGPｺﾞｼｯｸM" pitchFamily="50" charset="-128"/>
              </a:rPr>
              <a:t>）のいずれもグループホーム事業者が確保</a:t>
            </a:r>
            <a:endParaRPr lang="en-US" altLang="ja-JP" sz="946" dirty="0">
              <a:solidFill>
                <a:prstClr val="black"/>
              </a:solidFill>
              <a:latin typeface="HGPｺﾞｼｯｸM" pitchFamily="50" charset="-128"/>
              <a:ea typeface="HGPｺﾞｼｯｸM" pitchFamily="50" charset="-128"/>
            </a:endParaRPr>
          </a:p>
          <a:p>
            <a:pPr algn="ctr" defTabSz="823509">
              <a:defRPr/>
            </a:pPr>
            <a:r>
              <a:rPr lang="ja-JP" altLang="en-US" sz="720" dirty="0">
                <a:solidFill>
                  <a:prstClr val="black"/>
                </a:solidFill>
                <a:latin typeface="HGPｺﾞｼｯｸM" pitchFamily="50" charset="-128"/>
                <a:ea typeface="HGPｺﾞｼｯｸM" pitchFamily="50" charset="-128"/>
              </a:rPr>
              <a:t>　</a:t>
            </a:r>
            <a:r>
              <a:rPr lang="en-US" altLang="ja-JP" sz="720" dirty="0">
                <a:solidFill>
                  <a:prstClr val="black"/>
                </a:solidFill>
                <a:latin typeface="HGPｺﾞｼｯｸM" pitchFamily="50" charset="-128"/>
                <a:ea typeface="HGPｺﾞｼｯｸM" pitchFamily="50" charset="-128"/>
              </a:rPr>
              <a:t>※</a:t>
            </a:r>
            <a:r>
              <a:rPr lang="ja-JP" altLang="en-US" sz="720" dirty="0">
                <a:solidFill>
                  <a:prstClr val="black"/>
                </a:solidFill>
                <a:latin typeface="HGPｺﾞｼｯｸM" pitchFamily="50" charset="-128"/>
                <a:ea typeface="HGPｺﾞｼｯｸM" pitchFamily="50" charset="-128"/>
              </a:rPr>
              <a:t>　本体住居につき、２か所（本体住居の入居者が４人以下の場合は１か所））が上限</a:t>
            </a:r>
          </a:p>
        </p:txBody>
      </p:sp>
      <p:sp>
        <p:nvSpPr>
          <p:cNvPr id="62" name="フローチャート : 代替処理 61"/>
          <p:cNvSpPr/>
          <p:nvPr/>
        </p:nvSpPr>
        <p:spPr>
          <a:xfrm>
            <a:off x="3985713" y="6101647"/>
            <a:ext cx="985110" cy="375196"/>
          </a:xfrm>
          <a:prstGeom prst="flowChartAlternateProcess">
            <a:avLst/>
          </a:prstGeom>
          <a:solidFill>
            <a:srgbClr val="99FF99">
              <a:alpha val="25882"/>
            </a:srgbClr>
          </a:solidFill>
          <a:ln w="3175">
            <a:prstDash val="sysDash"/>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ctr"/>
          <a:lstStyle/>
          <a:p>
            <a:pPr defTabSz="823509">
              <a:defRPr/>
            </a:pPr>
            <a:r>
              <a:rPr lang="ja-JP" altLang="en-US" sz="720" dirty="0">
                <a:solidFill>
                  <a:srgbClr val="1F497D">
                    <a:lumMod val="50000"/>
                  </a:srgbClr>
                </a:solidFill>
                <a:latin typeface="メイリオ" pitchFamily="50" charset="-128"/>
                <a:ea typeface="メイリオ" pitchFamily="50" charset="-128"/>
                <a:cs typeface="メイリオ" pitchFamily="50" charset="-128"/>
              </a:rPr>
              <a:t>単身等での生活が可能と認められる者が基本</a:t>
            </a:r>
          </a:p>
        </p:txBody>
      </p:sp>
      <p:sp>
        <p:nvSpPr>
          <p:cNvPr id="63" name="円/楕円 62"/>
          <p:cNvSpPr/>
          <p:nvPr/>
        </p:nvSpPr>
        <p:spPr>
          <a:xfrm flipH="1">
            <a:off x="4475960" y="5944281"/>
            <a:ext cx="136676" cy="135386"/>
          </a:xfrm>
          <a:prstGeom prst="ellipse">
            <a:avLst/>
          </a:prstGeom>
          <a:solidFill>
            <a:srgbClr val="99FF99">
              <a:alpha val="25882"/>
            </a:srgbClr>
          </a:solidFill>
          <a:ln w="317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a:solidFill>
                <a:prstClr val="white"/>
              </a:solidFill>
              <a:latin typeface="Arial"/>
              <a:ea typeface="ＭＳ Ｐゴシック"/>
            </a:endParaRPr>
          </a:p>
        </p:txBody>
      </p:sp>
      <p:sp>
        <p:nvSpPr>
          <p:cNvPr id="67" name="円/楕円 66"/>
          <p:cNvSpPr/>
          <p:nvPr/>
        </p:nvSpPr>
        <p:spPr>
          <a:xfrm flipH="1">
            <a:off x="4361353" y="5756200"/>
            <a:ext cx="51740" cy="60310"/>
          </a:xfrm>
          <a:prstGeom prst="ellipse">
            <a:avLst/>
          </a:prstGeom>
          <a:solidFill>
            <a:srgbClr val="99FF99">
              <a:alpha val="25882"/>
            </a:srgbClr>
          </a:solidFill>
          <a:ln w="317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a:solidFill>
                <a:prstClr val="white"/>
              </a:solidFill>
              <a:latin typeface="Arial"/>
              <a:ea typeface="ＭＳ Ｐゴシック"/>
            </a:endParaRPr>
          </a:p>
        </p:txBody>
      </p:sp>
      <p:sp>
        <p:nvSpPr>
          <p:cNvPr id="71" name="円/楕円 70"/>
          <p:cNvSpPr/>
          <p:nvPr/>
        </p:nvSpPr>
        <p:spPr>
          <a:xfrm flipH="1">
            <a:off x="4424287" y="5852212"/>
            <a:ext cx="68337" cy="62044"/>
          </a:xfrm>
          <a:prstGeom prst="ellipse">
            <a:avLst/>
          </a:prstGeom>
          <a:solidFill>
            <a:srgbClr val="99FF99">
              <a:alpha val="25882"/>
            </a:srgbClr>
          </a:solidFill>
          <a:ln w="317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a:solidFill>
                <a:prstClr val="white"/>
              </a:solidFill>
              <a:latin typeface="Arial"/>
              <a:ea typeface="ＭＳ Ｐゴシック"/>
            </a:endParaRPr>
          </a:p>
        </p:txBody>
      </p:sp>
      <p:sp>
        <p:nvSpPr>
          <p:cNvPr id="18" name="正方形/長方形 17"/>
          <p:cNvSpPr/>
          <p:nvPr/>
        </p:nvSpPr>
        <p:spPr bwMode="auto">
          <a:xfrm>
            <a:off x="5543709" y="5746362"/>
            <a:ext cx="3342138" cy="324239"/>
          </a:xfrm>
          <a:prstGeom prst="rect">
            <a:avLst/>
          </a:prstGeom>
          <a:noFill/>
          <a:ln w="9525">
            <a:noFill/>
            <a:prstDash val="solid"/>
            <a:round/>
            <a:headEnd/>
            <a:tailEnd/>
          </a:ln>
        </p:spPr>
        <p:txBody>
          <a:bodyPr wrap="none" rtlCol="0" anchor="ctr"/>
          <a:lstStyle/>
          <a:p>
            <a:pPr defTabSz="823509">
              <a:defRPr/>
            </a:pPr>
            <a:r>
              <a:rPr lang="ja-JP" altLang="en-US" sz="720" dirty="0">
                <a:solidFill>
                  <a:srgbClr val="1F497D">
                    <a:lumMod val="50000"/>
                  </a:srgbClr>
                </a:solidFill>
                <a:latin typeface="メイリオ" pitchFamily="50" charset="-128"/>
                <a:ea typeface="メイリオ" pitchFamily="50" charset="-128"/>
              </a:rPr>
              <a:t>　　　（</a:t>
            </a:r>
            <a:r>
              <a:rPr lang="en-US" altLang="ja-JP" sz="720" dirty="0">
                <a:solidFill>
                  <a:srgbClr val="1F497D">
                    <a:lumMod val="50000"/>
                  </a:srgbClr>
                </a:solidFill>
                <a:latin typeface="メイリオ" pitchFamily="50" charset="-128"/>
                <a:ea typeface="メイリオ" pitchFamily="50" charset="-128"/>
              </a:rPr>
              <a:t>※</a:t>
            </a:r>
            <a:r>
              <a:rPr lang="ja-JP" altLang="en-US" sz="720" dirty="0">
                <a:solidFill>
                  <a:srgbClr val="1F497D">
                    <a:lumMod val="50000"/>
                  </a:srgbClr>
                </a:solidFill>
                <a:latin typeface="メイリオ" pitchFamily="50" charset="-128"/>
                <a:ea typeface="メイリオ" pitchFamily="50" charset="-128"/>
              </a:rPr>
              <a:t>）サテライト型住居の入居定員は本体住居の入居定員には含まない</a:t>
            </a:r>
            <a:endParaRPr lang="en-US" altLang="ja-JP" sz="720" dirty="0">
              <a:solidFill>
                <a:srgbClr val="1F497D">
                  <a:lumMod val="50000"/>
                </a:srgbClr>
              </a:solidFill>
              <a:latin typeface="メイリオ" pitchFamily="50" charset="-128"/>
              <a:ea typeface="メイリオ" pitchFamily="50" charset="-128"/>
            </a:endParaRPr>
          </a:p>
          <a:p>
            <a:pPr defTabSz="823509">
              <a:defRPr/>
            </a:pPr>
            <a:r>
              <a:rPr lang="ja-JP" altLang="en-US" sz="720" dirty="0">
                <a:solidFill>
                  <a:srgbClr val="1F497D">
                    <a:lumMod val="50000"/>
                  </a:srgbClr>
                </a:solidFill>
                <a:latin typeface="メイリオ" pitchFamily="50" charset="-128"/>
                <a:ea typeface="メイリオ" pitchFamily="50" charset="-128"/>
              </a:rPr>
              <a:t>　　　　　ものとする（事業所の利用定員には含む）。</a:t>
            </a:r>
          </a:p>
        </p:txBody>
      </p:sp>
      <p:sp>
        <p:nvSpPr>
          <p:cNvPr id="2" name="正方形/長方形 1"/>
          <p:cNvSpPr/>
          <p:nvPr/>
        </p:nvSpPr>
        <p:spPr>
          <a:xfrm>
            <a:off x="5967857" y="3234457"/>
            <a:ext cx="2991106" cy="2521360"/>
          </a:xfrm>
          <a:prstGeom prst="rect">
            <a:avLst/>
          </a:prstGeom>
          <a:ln w="19050">
            <a:solidFill>
              <a:schemeClr val="accent1">
                <a:lumMod val="50000"/>
              </a:schemeClr>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823509" fontAlgn="auto">
              <a:spcBef>
                <a:spcPts val="0"/>
              </a:spcBef>
              <a:spcAft>
                <a:spcPts val="0"/>
              </a:spcAft>
              <a:defRPr/>
            </a:pPr>
            <a:endParaRPr lang="ja-JP" altLang="en-US" sz="1621">
              <a:solidFill>
                <a:prstClr val="black"/>
              </a:solidFill>
              <a:latin typeface="Arial"/>
              <a:ea typeface="ＭＳ Ｐゴシック"/>
            </a:endParaRPr>
          </a:p>
        </p:txBody>
      </p:sp>
    </p:spTree>
    <p:extLst>
      <p:ext uri="{BB962C8B-B14F-4D97-AF65-F5344CB8AC3E}">
        <p14:creationId xmlns:p14="http://schemas.microsoft.com/office/powerpoint/2010/main" val="392206406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rmAutofit/>
          </a:bodyPr>
          <a:lstStyle/>
          <a:p>
            <a:r>
              <a:rPr kumimoji="1" lang="ja-JP" altLang="en-US" dirty="0"/>
              <a:t>本体住居との関係と主な運営基準</a:t>
            </a:r>
          </a:p>
        </p:txBody>
      </p:sp>
      <p:sp>
        <p:nvSpPr>
          <p:cNvPr id="3" name="コンテンツ プレースホルダー 2"/>
          <p:cNvSpPr>
            <a:spLocks noGrp="1"/>
          </p:cNvSpPr>
          <p:nvPr>
            <p:ph idx="1"/>
          </p:nvPr>
        </p:nvSpPr>
        <p:spPr>
          <a:xfrm>
            <a:off x="426351" y="1418720"/>
            <a:ext cx="8568952" cy="4798732"/>
          </a:xfrm>
        </p:spPr>
        <p:txBody>
          <a:bodyPr>
            <a:normAutofit lnSpcReduction="10000"/>
          </a:bodyPr>
          <a:lstStyle/>
          <a:p>
            <a:pPr marL="0" indent="0">
              <a:buNone/>
            </a:pPr>
            <a:r>
              <a:rPr lang="ja-JP" altLang="en-US" sz="2161" b="1" dirty="0">
                <a:latin typeface="HGPｺﾞｼｯｸM" panose="020B0600000000000000" pitchFamily="50" charset="-128"/>
                <a:ea typeface="HGPｺﾞｼｯｸM" panose="020B0600000000000000" pitchFamily="50" charset="-128"/>
              </a:rPr>
              <a:t>＜「本体住居」との距離要件＞ </a:t>
            </a:r>
            <a:r>
              <a:rPr lang="ja-JP" altLang="en-US" sz="2161" dirty="0">
                <a:latin typeface="HGPｺﾞｼｯｸM" panose="020B0600000000000000" pitchFamily="50" charset="-128"/>
                <a:ea typeface="HGPｺﾞｼｯｸM" panose="020B0600000000000000" pitchFamily="50" charset="-128"/>
              </a:rPr>
              <a:t/>
            </a:r>
            <a:br>
              <a:rPr lang="ja-JP" altLang="en-US" sz="2161" dirty="0">
                <a:latin typeface="HGPｺﾞｼｯｸM" panose="020B0600000000000000" pitchFamily="50" charset="-128"/>
                <a:ea typeface="HGPｺﾞｼｯｸM" panose="020B0600000000000000" pitchFamily="50" charset="-128"/>
              </a:rPr>
            </a:br>
            <a:r>
              <a:rPr lang="ja-JP" altLang="en-US" sz="1801" b="1" u="sng" dirty="0">
                <a:latin typeface="HGPｺﾞｼｯｸM" panose="020B0600000000000000" pitchFamily="50" charset="-128"/>
                <a:ea typeface="HGPｺﾞｼｯｸM" panose="020B0600000000000000" pitchFamily="50" charset="-128"/>
              </a:rPr>
              <a:t>概ね</a:t>
            </a:r>
            <a:r>
              <a:rPr lang="en-US" altLang="ja-JP" sz="1801" b="1" u="sng" dirty="0">
                <a:latin typeface="HGPｺﾞｼｯｸM" panose="020B0600000000000000" pitchFamily="50" charset="-128"/>
                <a:ea typeface="HGPｺﾞｼｯｸM" panose="020B0600000000000000" pitchFamily="50" charset="-128"/>
              </a:rPr>
              <a:t>20</a:t>
            </a:r>
            <a:r>
              <a:rPr lang="ja-JP" altLang="en-US" sz="1801" b="1" u="sng" dirty="0">
                <a:latin typeface="HGPｺﾞｼｯｸM" panose="020B0600000000000000" pitchFamily="50" charset="-128"/>
                <a:ea typeface="HGPｺﾞｼｯｸM" panose="020B0600000000000000" pitchFamily="50" charset="-128"/>
              </a:rPr>
              <a:t>分以内</a:t>
            </a:r>
            <a:r>
              <a:rPr lang="ja-JP" altLang="en-US" sz="1801" dirty="0">
                <a:latin typeface="HGPｺﾞｼｯｸM" panose="020B0600000000000000" pitchFamily="50" charset="-128"/>
                <a:ea typeface="HGPｺﾞｼｯｸM" panose="020B0600000000000000" pitchFamily="50" charset="-128"/>
              </a:rPr>
              <a:t>で移動することが可能な距離であること。</a:t>
            </a:r>
            <a:endParaRPr lang="en-US" altLang="ja-JP" sz="1801" dirty="0">
              <a:latin typeface="HGPｺﾞｼｯｸM" panose="020B0600000000000000" pitchFamily="50" charset="-128"/>
              <a:ea typeface="HGPｺﾞｼｯｸM" panose="020B0600000000000000" pitchFamily="50" charset="-128"/>
            </a:endParaRPr>
          </a:p>
          <a:p>
            <a:pPr marL="0" indent="0">
              <a:buNone/>
            </a:pPr>
            <a:r>
              <a:rPr lang="en-US" altLang="ja-JP" sz="1801" dirty="0">
                <a:latin typeface="HGPｺﾞｼｯｸM" panose="020B0600000000000000" pitchFamily="50" charset="-128"/>
                <a:ea typeface="HGPｺﾞｼｯｸM" panose="020B0600000000000000" pitchFamily="50" charset="-128"/>
              </a:rPr>
              <a:t>(</a:t>
            </a:r>
            <a:r>
              <a:rPr lang="ja-JP" altLang="en-US" sz="1801" dirty="0">
                <a:latin typeface="HGPｺﾞｼｯｸM" panose="020B0600000000000000" pitchFamily="50" charset="-128"/>
                <a:ea typeface="HGPｺﾞｼｯｸM" panose="020B0600000000000000" pitchFamily="50" charset="-128"/>
              </a:rPr>
              <a:t>地域性や交通手段等を考慮する。</a:t>
            </a:r>
            <a:r>
              <a:rPr lang="en-US" altLang="ja-JP" sz="1801" dirty="0">
                <a:latin typeface="HGPｺﾞｼｯｸM" panose="020B0600000000000000" pitchFamily="50" charset="-128"/>
                <a:ea typeface="HGPｺﾞｼｯｸM" panose="020B0600000000000000" pitchFamily="50" charset="-128"/>
              </a:rPr>
              <a:t>)</a:t>
            </a:r>
            <a:r>
              <a:rPr lang="ja-JP" altLang="en-US" sz="1801" dirty="0">
                <a:latin typeface="HGPｺﾞｼｯｸM" panose="020B0600000000000000" pitchFamily="50" charset="-128"/>
                <a:ea typeface="HGPｺﾞｼｯｸM" panose="020B0600000000000000" pitchFamily="50" charset="-128"/>
              </a:rPr>
              <a:t> </a:t>
            </a:r>
            <a:r>
              <a:rPr lang="ja-JP" altLang="en-US" sz="2161" dirty="0">
                <a:latin typeface="HGPｺﾞｼｯｸM" panose="020B0600000000000000" pitchFamily="50" charset="-128"/>
                <a:ea typeface="HGPｺﾞｼｯｸM" panose="020B0600000000000000" pitchFamily="50" charset="-128"/>
              </a:rPr>
              <a:t/>
            </a:r>
            <a:br>
              <a:rPr lang="ja-JP" altLang="en-US" sz="2161" dirty="0">
                <a:latin typeface="HGPｺﾞｼｯｸM" panose="020B0600000000000000" pitchFamily="50" charset="-128"/>
                <a:ea typeface="HGPｺﾞｼｯｸM" panose="020B0600000000000000" pitchFamily="50" charset="-128"/>
              </a:rPr>
            </a:br>
            <a:r>
              <a:rPr lang="ja-JP" altLang="en-US" sz="2161" dirty="0">
                <a:latin typeface="HGPｺﾞｼｯｸM" panose="020B0600000000000000" pitchFamily="50" charset="-128"/>
                <a:ea typeface="HGPｺﾞｼｯｸM" panose="020B0600000000000000" pitchFamily="50" charset="-128"/>
              </a:rPr>
              <a:t/>
            </a:r>
            <a:br>
              <a:rPr lang="ja-JP" altLang="en-US" sz="2161" dirty="0">
                <a:latin typeface="HGPｺﾞｼｯｸM" panose="020B0600000000000000" pitchFamily="50" charset="-128"/>
                <a:ea typeface="HGPｺﾞｼｯｸM" panose="020B0600000000000000" pitchFamily="50" charset="-128"/>
              </a:rPr>
            </a:br>
            <a:r>
              <a:rPr lang="ja-JP" altLang="en-US" sz="2161" b="1" dirty="0">
                <a:latin typeface="HGPｺﾞｼｯｸM" panose="020B0600000000000000" pitchFamily="50" charset="-128"/>
                <a:ea typeface="HGPｺﾞｼｯｸM" panose="020B0600000000000000" pitchFamily="50" charset="-128"/>
              </a:rPr>
              <a:t>＜「本体住居」に対する「サテライト型住居」の箇所数の上限＞ </a:t>
            </a:r>
            <a:r>
              <a:rPr lang="ja-JP" altLang="en-US" sz="2161" dirty="0">
                <a:latin typeface="HGPｺﾞｼｯｸM" panose="020B0600000000000000" pitchFamily="50" charset="-128"/>
                <a:ea typeface="HGPｺﾞｼｯｸM" panose="020B0600000000000000" pitchFamily="50" charset="-128"/>
              </a:rPr>
              <a:t/>
            </a:r>
            <a:br>
              <a:rPr lang="ja-JP" altLang="en-US" sz="2161" dirty="0">
                <a:latin typeface="HGPｺﾞｼｯｸM" panose="020B0600000000000000" pitchFamily="50" charset="-128"/>
                <a:ea typeface="HGPｺﾞｼｯｸM" panose="020B0600000000000000" pitchFamily="50" charset="-128"/>
              </a:rPr>
            </a:br>
            <a:r>
              <a:rPr lang="en-US" altLang="ja-JP" sz="1801" dirty="0">
                <a:latin typeface="HGPｺﾞｼｯｸM" panose="020B0600000000000000" pitchFamily="50" charset="-128"/>
                <a:ea typeface="HGPｺﾞｼｯｸM" panose="020B0600000000000000" pitchFamily="50" charset="-128"/>
              </a:rPr>
              <a:t>1</a:t>
            </a:r>
            <a:r>
              <a:rPr lang="ja-JP" altLang="en-US" sz="1801" dirty="0">
                <a:latin typeface="HGPｺﾞｼｯｸM" panose="020B0600000000000000" pitchFamily="50" charset="-128"/>
                <a:ea typeface="HGPｺﾞｼｯｸM" panose="020B0600000000000000" pitchFamily="50" charset="-128"/>
              </a:rPr>
              <a:t>つの「本体住居」に原則として</a:t>
            </a:r>
            <a:r>
              <a:rPr lang="en-US" altLang="ja-JP" sz="1801" b="1" u="sng" dirty="0">
                <a:latin typeface="HGPｺﾞｼｯｸM" panose="020B0600000000000000" pitchFamily="50" charset="-128"/>
                <a:ea typeface="HGPｺﾞｼｯｸM" panose="020B0600000000000000" pitchFamily="50" charset="-128"/>
              </a:rPr>
              <a:t>2</a:t>
            </a:r>
            <a:r>
              <a:rPr lang="ja-JP" altLang="en-US" sz="1801" b="1" u="sng" dirty="0">
                <a:latin typeface="HGPｺﾞｼｯｸM" panose="020B0600000000000000" pitchFamily="50" charset="-128"/>
                <a:ea typeface="HGPｺﾞｼｯｸM" panose="020B0600000000000000" pitchFamily="50" charset="-128"/>
              </a:rPr>
              <a:t>か所を限度</a:t>
            </a:r>
            <a:r>
              <a:rPr lang="ja-JP" altLang="en-US" sz="1801" dirty="0">
                <a:latin typeface="HGPｺﾞｼｯｸM" panose="020B0600000000000000" pitchFamily="50" charset="-128"/>
                <a:ea typeface="HGPｺﾞｼｯｸM" panose="020B0600000000000000" pitchFamily="50" charset="-128"/>
              </a:rPr>
              <a:t>とする。</a:t>
            </a:r>
            <a:endParaRPr lang="en-US" altLang="ja-JP" sz="1801" dirty="0">
              <a:latin typeface="HGPｺﾞｼｯｸM" panose="020B0600000000000000" pitchFamily="50" charset="-128"/>
              <a:ea typeface="HGPｺﾞｼｯｸM" panose="020B0600000000000000" pitchFamily="50" charset="-128"/>
            </a:endParaRPr>
          </a:p>
          <a:p>
            <a:pPr marL="0" indent="0">
              <a:buNone/>
            </a:pPr>
            <a:r>
              <a:rPr lang="ja-JP" altLang="en-US" sz="1801" dirty="0">
                <a:latin typeface="HGPｺﾞｼｯｸM" panose="020B0600000000000000" pitchFamily="50" charset="-128"/>
                <a:ea typeface="HGPｺﾞｼｯｸM" panose="020B0600000000000000" pitchFamily="50" charset="-128"/>
              </a:rPr>
              <a:t> （「本体住居」の入居者が</a:t>
            </a:r>
            <a:r>
              <a:rPr lang="en-US" altLang="ja-JP" sz="1801" b="1" dirty="0">
                <a:latin typeface="HGPｺﾞｼｯｸM" panose="020B0600000000000000" pitchFamily="50" charset="-128"/>
                <a:ea typeface="HGPｺﾞｼｯｸM" panose="020B0600000000000000" pitchFamily="50" charset="-128"/>
              </a:rPr>
              <a:t>4</a:t>
            </a:r>
            <a:r>
              <a:rPr lang="ja-JP" altLang="en-US" sz="1801" b="1" dirty="0">
                <a:latin typeface="HGPｺﾞｼｯｸM" panose="020B0600000000000000" pitchFamily="50" charset="-128"/>
                <a:ea typeface="HGPｺﾞｼｯｸM" panose="020B0600000000000000" pitchFamily="50" charset="-128"/>
              </a:rPr>
              <a:t>人以下の場合は</a:t>
            </a:r>
            <a:r>
              <a:rPr lang="en-US" altLang="ja-JP" sz="1801" b="1" dirty="0">
                <a:latin typeface="HGPｺﾞｼｯｸM" panose="020B0600000000000000" pitchFamily="50" charset="-128"/>
                <a:ea typeface="HGPｺﾞｼｯｸM" panose="020B0600000000000000" pitchFamily="50" charset="-128"/>
              </a:rPr>
              <a:t>1</a:t>
            </a:r>
            <a:r>
              <a:rPr lang="ja-JP" altLang="en-US" sz="1801" b="1" dirty="0">
                <a:latin typeface="HGPｺﾞｼｯｸM" panose="020B0600000000000000" pitchFamily="50" charset="-128"/>
                <a:ea typeface="HGPｺﾞｼｯｸM" panose="020B0600000000000000" pitchFamily="50" charset="-128"/>
              </a:rPr>
              <a:t>か所</a:t>
            </a:r>
            <a:r>
              <a:rPr lang="ja-JP" altLang="en-US" sz="1801" dirty="0">
                <a:latin typeface="HGPｺﾞｼｯｸM" panose="020B0600000000000000" pitchFamily="50" charset="-128"/>
                <a:ea typeface="HGPｺﾞｼｯｸM" panose="020B0600000000000000" pitchFamily="50" charset="-128"/>
              </a:rPr>
              <a:t>）</a:t>
            </a:r>
            <a:endParaRPr lang="en-US" altLang="ja-JP" sz="1801" dirty="0">
              <a:latin typeface="HGPｺﾞｼｯｸM" panose="020B0600000000000000" pitchFamily="50" charset="-128"/>
              <a:ea typeface="HGPｺﾞｼｯｸM" panose="020B0600000000000000" pitchFamily="50" charset="-128"/>
            </a:endParaRPr>
          </a:p>
          <a:p>
            <a:pPr marL="0" indent="0">
              <a:buNone/>
            </a:pPr>
            <a:endParaRPr lang="en-US" altLang="ja-JP" sz="1801" dirty="0">
              <a:latin typeface="HGPｺﾞｼｯｸM" panose="020B0600000000000000" pitchFamily="50" charset="-128"/>
              <a:ea typeface="HGPｺﾞｼｯｸM" panose="020B0600000000000000" pitchFamily="50" charset="-128"/>
            </a:endParaRPr>
          </a:p>
          <a:p>
            <a:pPr marL="0" indent="0">
              <a:buNone/>
            </a:pPr>
            <a:r>
              <a:rPr lang="ja-JP" altLang="en-US" sz="2161" b="1" dirty="0">
                <a:latin typeface="HGPｺﾞｼｯｸM" panose="020B0600000000000000" pitchFamily="50" charset="-128"/>
                <a:ea typeface="HGPｺﾞｼｯｸM" panose="020B0600000000000000" pitchFamily="50" charset="-128"/>
              </a:rPr>
              <a:t>＜主な運営基準＞</a:t>
            </a:r>
            <a:endParaRPr lang="en-US" altLang="ja-JP" sz="2161" b="1" dirty="0">
              <a:latin typeface="HGPｺﾞｼｯｸM" panose="020B0600000000000000" pitchFamily="50" charset="-128"/>
              <a:ea typeface="HGPｺﾞｼｯｸM" panose="020B0600000000000000" pitchFamily="50" charset="-128"/>
            </a:endParaRPr>
          </a:p>
          <a:p>
            <a:pPr marL="0" indent="0">
              <a:buNone/>
            </a:pPr>
            <a:r>
              <a:rPr lang="ja-JP" altLang="en-US" sz="2161" dirty="0">
                <a:latin typeface="HGPｺﾞｼｯｸM" panose="020B0600000000000000" pitchFamily="50" charset="-128"/>
                <a:ea typeface="HGPｺﾞｼｯｸM" panose="020B0600000000000000" pitchFamily="50" charset="-128"/>
              </a:rPr>
              <a:t>・職員配置、報酬の特段の上乗せはなし。</a:t>
            </a:r>
            <a:endParaRPr lang="en-US" altLang="ja-JP" sz="2161" dirty="0">
              <a:latin typeface="HGPｺﾞｼｯｸM" panose="020B0600000000000000" pitchFamily="50" charset="-128"/>
              <a:ea typeface="HGPｺﾞｼｯｸM" panose="020B0600000000000000" pitchFamily="50" charset="-128"/>
            </a:endParaRPr>
          </a:p>
          <a:p>
            <a:pPr marL="0" indent="0">
              <a:buNone/>
            </a:pPr>
            <a:r>
              <a:rPr lang="ja-JP" altLang="en-US" sz="1981" dirty="0">
                <a:latin typeface="HGPｺﾞｼｯｸM" panose="020B0600000000000000" pitchFamily="50" charset="-128"/>
                <a:ea typeface="HGPｺﾞｼｯｸM" panose="020B0600000000000000" pitchFamily="50" charset="-128"/>
              </a:rPr>
              <a:t>・</a:t>
            </a:r>
            <a:r>
              <a:rPr lang="en-US" altLang="ja-JP" sz="1981" dirty="0">
                <a:latin typeface="HGPｺﾞｼｯｸM" panose="020B0600000000000000" pitchFamily="50" charset="-128"/>
                <a:ea typeface="HGPｺﾞｼｯｸM" panose="020B0600000000000000" pitchFamily="50" charset="-128"/>
              </a:rPr>
              <a:t>1</a:t>
            </a:r>
            <a:r>
              <a:rPr lang="ja-JP" altLang="en-US" sz="1981" dirty="0">
                <a:latin typeface="HGPｺﾞｼｯｸM" panose="020B0600000000000000" pitchFamily="50" charset="-128"/>
                <a:ea typeface="HGPｺﾞｼｯｸM" panose="020B0600000000000000" pitchFamily="50" charset="-128"/>
              </a:rPr>
              <a:t>日複数回の訪問。</a:t>
            </a:r>
            <a:r>
              <a:rPr lang="en-US" altLang="ja-JP" sz="1981" dirty="0">
                <a:latin typeface="HGPｺﾞｼｯｸM" panose="020B0600000000000000" pitchFamily="50" charset="-128"/>
                <a:ea typeface="HGPｺﾞｼｯｸM" panose="020B0600000000000000" pitchFamily="50" charset="-128"/>
              </a:rPr>
              <a:t>(</a:t>
            </a:r>
            <a:r>
              <a:rPr lang="ja-JP" altLang="en-US" sz="1981" dirty="0">
                <a:latin typeface="HGPｺﾞｼｯｸM" panose="020B0600000000000000" pitchFamily="50" charset="-128"/>
                <a:ea typeface="HGPｺﾞｼｯｸM" panose="020B0600000000000000" pitchFamily="50" charset="-128"/>
              </a:rPr>
              <a:t>支援計画や本人との合意によりこの限りでない。</a:t>
            </a:r>
            <a:r>
              <a:rPr lang="en-US" altLang="ja-JP" sz="1981" dirty="0">
                <a:latin typeface="HGPｺﾞｼｯｸM" panose="020B0600000000000000" pitchFamily="50" charset="-128"/>
                <a:ea typeface="HGPｺﾞｼｯｸM" panose="020B0600000000000000" pitchFamily="50" charset="-128"/>
              </a:rPr>
              <a:t>)</a:t>
            </a:r>
          </a:p>
          <a:p>
            <a:pPr marL="0" indent="0">
              <a:buNone/>
            </a:pPr>
            <a:r>
              <a:rPr lang="ja-JP" altLang="en-US" sz="1981" dirty="0">
                <a:latin typeface="HGPｺﾞｼｯｸM" panose="020B0600000000000000" pitchFamily="50" charset="-128"/>
                <a:ea typeface="HGPｺﾞｼｯｸM" panose="020B0600000000000000" pitchFamily="50" charset="-128"/>
              </a:rPr>
              <a:t>・居間や食堂は本体住居のスペースを共有。</a:t>
            </a:r>
            <a:endParaRPr lang="en-US" altLang="ja-JP" sz="1981" dirty="0">
              <a:latin typeface="HGPｺﾞｼｯｸM" panose="020B0600000000000000" pitchFamily="50" charset="-128"/>
              <a:ea typeface="HGPｺﾞｼｯｸM" panose="020B0600000000000000" pitchFamily="50" charset="-128"/>
            </a:endParaRPr>
          </a:p>
          <a:p>
            <a:pPr marL="0" indent="0">
              <a:buNone/>
            </a:pPr>
            <a:r>
              <a:rPr lang="ja-JP" altLang="en-US" sz="1981" dirty="0">
                <a:latin typeface="HGPｺﾞｼｯｸM" panose="020B0600000000000000" pitchFamily="50" charset="-128"/>
                <a:ea typeface="HGPｺﾞｼｯｸM" panose="020B0600000000000000" pitchFamily="50" charset="-128"/>
              </a:rPr>
              <a:t>・原則として</a:t>
            </a:r>
            <a:r>
              <a:rPr lang="en-US" altLang="ja-JP" sz="1981" b="1" u="sng" dirty="0">
                <a:latin typeface="HGPｺﾞｼｯｸM" panose="020B0600000000000000" pitchFamily="50" charset="-128"/>
                <a:ea typeface="HGPｺﾞｼｯｸM" panose="020B0600000000000000" pitchFamily="50" charset="-128"/>
              </a:rPr>
              <a:t>3</a:t>
            </a:r>
            <a:r>
              <a:rPr lang="ja-JP" altLang="en-US" sz="1981" b="1" u="sng" dirty="0">
                <a:latin typeface="HGPｺﾞｼｯｸM" panose="020B0600000000000000" pitchFamily="50" charset="-128"/>
                <a:ea typeface="HGPｺﾞｼｯｸM" panose="020B0600000000000000" pitchFamily="50" charset="-128"/>
              </a:rPr>
              <a:t>年で単身生活へ移行</a:t>
            </a:r>
            <a:r>
              <a:rPr lang="ja-JP" altLang="en-US" sz="1981" dirty="0">
                <a:latin typeface="HGPｺﾞｼｯｸM" panose="020B0600000000000000" pitchFamily="50" charset="-128"/>
                <a:ea typeface="HGPｺﾞｼｯｸM" panose="020B0600000000000000" pitchFamily="50" charset="-128"/>
              </a:rPr>
              <a:t>。</a:t>
            </a:r>
            <a:r>
              <a:rPr lang="en-US" altLang="ja-JP" sz="1981" dirty="0">
                <a:latin typeface="HGPｺﾞｼｯｸM" panose="020B0600000000000000" pitchFamily="50" charset="-128"/>
                <a:ea typeface="HGPｺﾞｼｯｸM" panose="020B0600000000000000" pitchFamily="50" charset="-128"/>
              </a:rPr>
              <a:t>(</a:t>
            </a:r>
            <a:r>
              <a:rPr lang="ja-JP" altLang="en-US" sz="1981" dirty="0">
                <a:latin typeface="HGPｺﾞｼｯｸM" panose="020B0600000000000000" pitchFamily="50" charset="-128"/>
                <a:ea typeface="HGPｺﾞｼｯｸM" panose="020B0600000000000000" pitchFamily="50" charset="-128"/>
              </a:rPr>
              <a:t>ただし、必要により延長可能。</a:t>
            </a:r>
            <a:r>
              <a:rPr lang="en-US" altLang="ja-JP" sz="1981" dirty="0">
                <a:latin typeface="HGPｺﾞｼｯｸM" panose="020B0600000000000000" pitchFamily="50" charset="-128"/>
                <a:ea typeface="HGPｺﾞｼｯｸM" panose="020B0600000000000000" pitchFamily="50" charset="-128"/>
              </a:rPr>
              <a:t>)</a:t>
            </a:r>
          </a:p>
          <a:p>
            <a:pPr marL="0" indent="0">
              <a:buNone/>
            </a:pPr>
            <a:r>
              <a:rPr lang="ja-JP" altLang="en-US" sz="1981" dirty="0">
                <a:latin typeface="HGPｺﾞｼｯｸM" panose="020B0600000000000000" pitchFamily="50" charset="-128"/>
                <a:ea typeface="HGPｺﾞｼｯｸM" panose="020B0600000000000000" pitchFamily="50" charset="-128"/>
              </a:rPr>
              <a:t>・サービス終了後も、</a:t>
            </a:r>
            <a:r>
              <a:rPr lang="ja-JP" altLang="en-US" sz="1981" b="1" u="sng" dirty="0">
                <a:latin typeface="HGPｺﾞｼｯｸM" panose="020B0600000000000000" pitchFamily="50" charset="-128"/>
                <a:ea typeface="HGPｺﾞｼｯｸM" panose="020B0600000000000000" pitchFamily="50" charset="-128"/>
              </a:rPr>
              <a:t>住み慣れた住居で継続して住めるように配慮</a:t>
            </a:r>
            <a:r>
              <a:rPr lang="ja-JP" altLang="en-US" sz="1981" dirty="0">
                <a:latin typeface="HGPｺﾞｼｯｸM" panose="020B0600000000000000" pitchFamily="50" charset="-128"/>
                <a:ea typeface="HGPｺﾞｼｯｸM" panose="020B0600000000000000" pitchFamily="50" charset="-128"/>
              </a:rPr>
              <a:t>する。</a:t>
            </a:r>
            <a:br>
              <a:rPr lang="ja-JP" altLang="en-US" sz="1981" dirty="0">
                <a:latin typeface="HGPｺﾞｼｯｸM" panose="020B0600000000000000" pitchFamily="50" charset="-128"/>
                <a:ea typeface="HGPｺﾞｼｯｸM" panose="020B0600000000000000" pitchFamily="50" charset="-128"/>
              </a:rPr>
            </a:br>
            <a:endParaRPr lang="ja-JP" altLang="en-US" sz="1981" dirty="0">
              <a:latin typeface="HGPｺﾞｼｯｸM" panose="020B0600000000000000" pitchFamily="50" charset="-128"/>
              <a:ea typeface="HGPｺﾞｼｯｸM" panose="020B0600000000000000" pitchFamily="50" charset="-128"/>
            </a:endParaRPr>
          </a:p>
        </p:txBody>
      </p:sp>
      <p:sp>
        <p:nvSpPr>
          <p:cNvPr id="4" name="テキスト ボックス 3">
            <a:extLst>
              <a:ext uri="{FF2B5EF4-FFF2-40B4-BE49-F238E27FC236}">
                <a16:creationId xmlns:a16="http://schemas.microsoft.com/office/drawing/2014/main" id="{6DC3203D-748D-4B28-9887-D1D721B87345}"/>
              </a:ext>
            </a:extLst>
          </p:cNvPr>
          <p:cNvSpPr txBox="1"/>
          <p:nvPr/>
        </p:nvSpPr>
        <p:spPr>
          <a:xfrm>
            <a:off x="6452584" y="6051149"/>
            <a:ext cx="2593902" cy="341760"/>
          </a:xfrm>
          <a:prstGeom prst="rect">
            <a:avLst/>
          </a:prstGeom>
          <a:noFill/>
        </p:spPr>
        <p:txBody>
          <a:bodyPr wrap="square" rtlCol="0">
            <a:spAutoFit/>
          </a:bodyPr>
          <a:lstStyle/>
          <a:p>
            <a:pPr defTabSz="823509"/>
            <a:r>
              <a:rPr lang="ja-JP" altLang="en-US" sz="1621" b="1" dirty="0">
                <a:solidFill>
                  <a:srgbClr val="000000"/>
                </a:solidFill>
                <a:latin typeface="Arial" pitchFamily="34" charset="0"/>
              </a:rPr>
              <a:t>資料　鈴木篤史　有野哲章</a:t>
            </a:r>
          </a:p>
        </p:txBody>
      </p:sp>
      <p:sp>
        <p:nvSpPr>
          <p:cNvPr id="6" name="スライド番号プレースホルダー 5"/>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115</a:t>
            </a:fld>
            <a:endParaRPr lang="en-US" altLang="ja-JP" dirty="0">
              <a:solidFill>
                <a:srgbClr val="000000"/>
              </a:solidFill>
            </a:endParaRPr>
          </a:p>
        </p:txBody>
      </p:sp>
    </p:spTree>
    <p:extLst>
      <p:ext uri="{BB962C8B-B14F-4D97-AF65-F5344CB8AC3E}">
        <p14:creationId xmlns:p14="http://schemas.microsoft.com/office/powerpoint/2010/main" val="11412194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rmAutofit/>
          </a:bodyPr>
          <a:lstStyle/>
          <a:p>
            <a:r>
              <a:rPr kumimoji="1" lang="ja-JP" altLang="en-US" dirty="0"/>
              <a:t>サテライト型住居の実際の利用者像</a:t>
            </a:r>
          </a:p>
        </p:txBody>
      </p:sp>
      <p:graphicFrame>
        <p:nvGraphicFramePr>
          <p:cNvPr id="4" name="コンテンツ プレースホルダー 3"/>
          <p:cNvGraphicFramePr>
            <a:graphicFrameLocks noGrp="1"/>
          </p:cNvGraphicFramePr>
          <p:nvPr>
            <p:ph idx="1"/>
            <p:extLst/>
          </p:nvPr>
        </p:nvGraphicFramePr>
        <p:xfrm>
          <a:off x="457201" y="1782051"/>
          <a:ext cx="8229600" cy="39814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テキスト ボックス 4"/>
          <p:cNvSpPr txBox="1"/>
          <p:nvPr/>
        </p:nvSpPr>
        <p:spPr>
          <a:xfrm>
            <a:off x="642392" y="5597216"/>
            <a:ext cx="7859216" cy="341760"/>
          </a:xfrm>
          <a:prstGeom prst="rect">
            <a:avLst/>
          </a:prstGeom>
          <a:noFill/>
        </p:spPr>
        <p:txBody>
          <a:bodyPr wrap="square" rtlCol="0">
            <a:spAutoFit/>
          </a:bodyPr>
          <a:lstStyle/>
          <a:p>
            <a:pPr algn="ctr" defTabSz="823509">
              <a:defRPr/>
            </a:pPr>
            <a:r>
              <a:rPr lang="ja-JP" altLang="en-US" sz="1621" b="1" dirty="0">
                <a:solidFill>
                  <a:srgbClr val="000000"/>
                </a:solidFill>
                <a:latin typeface="Arial" pitchFamily="34" charset="0"/>
              </a:rPr>
              <a:t>⇒制度の見直しや、</a:t>
            </a:r>
            <a:r>
              <a:rPr lang="en-US" altLang="ja-JP" sz="1621" b="1" dirty="0">
                <a:solidFill>
                  <a:srgbClr val="000000"/>
                </a:solidFill>
                <a:latin typeface="Arial" pitchFamily="34" charset="0"/>
              </a:rPr>
              <a:t>H30</a:t>
            </a:r>
            <a:r>
              <a:rPr lang="ja-JP" altLang="en-US" sz="1621" b="1" dirty="0">
                <a:solidFill>
                  <a:srgbClr val="000000"/>
                </a:solidFill>
                <a:latin typeface="Arial" pitchFamily="34" charset="0"/>
              </a:rPr>
              <a:t>年の新たな制度による単身生活への支援体制に期待。</a:t>
            </a:r>
          </a:p>
        </p:txBody>
      </p:sp>
      <p:sp>
        <p:nvSpPr>
          <p:cNvPr id="6" name="テキスト ボックス 5">
            <a:extLst>
              <a:ext uri="{FF2B5EF4-FFF2-40B4-BE49-F238E27FC236}">
                <a16:creationId xmlns:a16="http://schemas.microsoft.com/office/drawing/2014/main" id="{61895467-70DD-4281-A148-C96EC8D2002E}"/>
              </a:ext>
            </a:extLst>
          </p:cNvPr>
          <p:cNvSpPr txBox="1"/>
          <p:nvPr/>
        </p:nvSpPr>
        <p:spPr>
          <a:xfrm>
            <a:off x="6452584" y="6051149"/>
            <a:ext cx="2593902" cy="341760"/>
          </a:xfrm>
          <a:prstGeom prst="rect">
            <a:avLst/>
          </a:prstGeom>
          <a:noFill/>
        </p:spPr>
        <p:txBody>
          <a:bodyPr wrap="square" rtlCol="0">
            <a:spAutoFit/>
          </a:bodyPr>
          <a:lstStyle/>
          <a:p>
            <a:pPr defTabSz="823509"/>
            <a:r>
              <a:rPr lang="ja-JP" altLang="en-US" sz="1621" b="1" dirty="0">
                <a:solidFill>
                  <a:srgbClr val="000000"/>
                </a:solidFill>
                <a:latin typeface="Arial" pitchFamily="34" charset="0"/>
              </a:rPr>
              <a:t>資料　鈴木篤史　有野哲章</a:t>
            </a:r>
          </a:p>
        </p:txBody>
      </p:sp>
      <p:sp>
        <p:nvSpPr>
          <p:cNvPr id="7" name="スライド番号プレースホルダー 6"/>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116</a:t>
            </a:fld>
            <a:endParaRPr lang="en-US" altLang="ja-JP" dirty="0">
              <a:solidFill>
                <a:srgbClr val="000000"/>
              </a:solidFill>
            </a:endParaRPr>
          </a:p>
        </p:txBody>
      </p:sp>
    </p:spTree>
    <p:extLst>
      <p:ext uri="{BB962C8B-B14F-4D97-AF65-F5344CB8AC3E}">
        <p14:creationId xmlns:p14="http://schemas.microsoft.com/office/powerpoint/2010/main" val="44481941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lstStyle/>
          <a:p>
            <a:pPr marL="0" indent="0">
              <a:buNone/>
            </a:pPr>
            <a:r>
              <a:rPr lang="ja-JP" altLang="en-US" sz="2522" dirty="0"/>
              <a:t>ニーズが無いのか？</a:t>
            </a:r>
          </a:p>
        </p:txBody>
      </p:sp>
      <p:sp>
        <p:nvSpPr>
          <p:cNvPr id="5" name="角丸四角形 4"/>
          <p:cNvSpPr/>
          <p:nvPr/>
        </p:nvSpPr>
        <p:spPr>
          <a:xfrm>
            <a:off x="1459309" y="770243"/>
            <a:ext cx="6727232" cy="626305"/>
          </a:xfrm>
          <a:prstGeom prst="roundRect">
            <a:avLst/>
          </a:prstGeom>
          <a:solidFill>
            <a:schemeClr val="tx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r>
              <a:rPr lang="ja-JP" altLang="en-US" sz="1801" kern="0" dirty="0">
                <a:solidFill>
                  <a:srgbClr val="000000"/>
                </a:solidFill>
                <a:latin typeface="Arial"/>
                <a:ea typeface="ＭＳ Ｐゴシック"/>
              </a:rPr>
              <a:t>身体障害者グループホームは、</a:t>
            </a:r>
            <a:r>
              <a:rPr lang="ja-JP" altLang="en-US" sz="1801" b="1" dirty="0">
                <a:solidFill>
                  <a:srgbClr val="000000"/>
                </a:solidFill>
                <a:latin typeface="Arial"/>
                <a:ea typeface="ＭＳ Ｐゴシック"/>
              </a:rPr>
              <a:t>なぜ？増えていかないのか？</a:t>
            </a:r>
          </a:p>
        </p:txBody>
      </p:sp>
      <p:sp>
        <p:nvSpPr>
          <p:cNvPr id="9" name="右矢印 8"/>
          <p:cNvSpPr/>
          <p:nvPr/>
        </p:nvSpPr>
        <p:spPr>
          <a:xfrm>
            <a:off x="4286842" y="2760752"/>
            <a:ext cx="1072166" cy="289956"/>
          </a:xfrm>
          <a:prstGeom prst="rightArrow">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b="1">
              <a:solidFill>
                <a:srgbClr val="FFFFFF"/>
              </a:solidFill>
              <a:latin typeface="Arial"/>
              <a:ea typeface="ＭＳ Ｐゴシック"/>
            </a:endParaRPr>
          </a:p>
        </p:txBody>
      </p:sp>
      <p:sp>
        <p:nvSpPr>
          <p:cNvPr id="10" name="テキスト ボックス 9"/>
          <p:cNvSpPr txBox="1"/>
          <p:nvPr/>
        </p:nvSpPr>
        <p:spPr>
          <a:xfrm>
            <a:off x="4415844" y="1985063"/>
            <a:ext cx="4554308" cy="424860"/>
          </a:xfrm>
          <a:prstGeom prst="rect">
            <a:avLst/>
          </a:prstGeom>
          <a:noFill/>
        </p:spPr>
        <p:txBody>
          <a:bodyPr wrap="square" rtlCol="0">
            <a:spAutoFit/>
          </a:bodyPr>
          <a:lstStyle/>
          <a:p>
            <a:pPr algn="ctr" defTabSz="823509">
              <a:defRPr/>
            </a:pPr>
            <a:r>
              <a:rPr lang="ja-JP" altLang="en-US" sz="2161" b="1" dirty="0">
                <a:solidFill>
                  <a:srgbClr val="000000"/>
                </a:solidFill>
                <a:latin typeface="Arial" pitchFamily="34" charset="0"/>
              </a:rPr>
              <a:t>まずは地域診断をしてみましょう！！</a:t>
            </a:r>
          </a:p>
        </p:txBody>
      </p:sp>
      <p:sp>
        <p:nvSpPr>
          <p:cNvPr id="11" name="テキスト ボックス 10"/>
          <p:cNvSpPr txBox="1"/>
          <p:nvPr/>
        </p:nvSpPr>
        <p:spPr>
          <a:xfrm>
            <a:off x="284267" y="2645131"/>
            <a:ext cx="4061620" cy="480453"/>
          </a:xfrm>
          <a:prstGeom prst="rect">
            <a:avLst/>
          </a:prstGeom>
          <a:noFill/>
        </p:spPr>
        <p:txBody>
          <a:bodyPr wrap="square" rtlCol="0">
            <a:spAutoFit/>
          </a:bodyPr>
          <a:lstStyle/>
          <a:p>
            <a:pPr algn="ctr" defTabSz="823509">
              <a:defRPr/>
            </a:pPr>
            <a:r>
              <a:rPr lang="ja-JP" altLang="en-US" sz="2522" b="1" dirty="0">
                <a:solidFill>
                  <a:srgbClr val="000000"/>
                </a:solidFill>
                <a:latin typeface="Arial" pitchFamily="34" charset="0"/>
              </a:rPr>
              <a:t>他に障壁があるのでは？</a:t>
            </a:r>
          </a:p>
        </p:txBody>
      </p:sp>
      <p:sp>
        <p:nvSpPr>
          <p:cNvPr id="12" name="右矢印 11"/>
          <p:cNvSpPr/>
          <p:nvPr/>
        </p:nvSpPr>
        <p:spPr>
          <a:xfrm>
            <a:off x="3343678" y="2011197"/>
            <a:ext cx="1072166" cy="289956"/>
          </a:xfrm>
          <a:prstGeom prst="rightArrow">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endParaRPr lang="ja-JP" altLang="en-US" sz="1621" b="1">
              <a:solidFill>
                <a:srgbClr val="FFFFFF"/>
              </a:solidFill>
              <a:latin typeface="Arial"/>
              <a:ea typeface="ＭＳ Ｐゴシック"/>
            </a:endParaRPr>
          </a:p>
        </p:txBody>
      </p:sp>
      <p:sp>
        <p:nvSpPr>
          <p:cNvPr id="13" name="テキスト ボックス 12"/>
          <p:cNvSpPr txBox="1"/>
          <p:nvPr/>
        </p:nvSpPr>
        <p:spPr>
          <a:xfrm>
            <a:off x="5270679" y="2663846"/>
            <a:ext cx="3873321" cy="1506118"/>
          </a:xfrm>
          <a:prstGeom prst="rect">
            <a:avLst/>
          </a:prstGeom>
          <a:noFill/>
        </p:spPr>
        <p:txBody>
          <a:bodyPr wrap="square" rtlCol="0">
            <a:spAutoFit/>
          </a:bodyPr>
          <a:lstStyle/>
          <a:p>
            <a:pPr marL="257346" indent="-257346" algn="ctr" defTabSz="823509">
              <a:buFont typeface="Wingdings" panose="05000000000000000000" pitchFamily="2" charset="2"/>
              <a:buChar char="Ø"/>
              <a:defRPr/>
            </a:pPr>
            <a:r>
              <a:rPr lang="ja-JP" altLang="en-US" sz="2522" b="1" dirty="0">
                <a:solidFill>
                  <a:srgbClr val="000000"/>
                </a:solidFill>
                <a:latin typeface="Arial" pitchFamily="34" charset="0"/>
              </a:rPr>
              <a:t>建物の問題？</a:t>
            </a:r>
            <a:endParaRPr lang="en-US" altLang="ja-JP" sz="2522" b="1" dirty="0">
              <a:solidFill>
                <a:srgbClr val="000000"/>
              </a:solidFill>
              <a:latin typeface="Arial" pitchFamily="34" charset="0"/>
            </a:endParaRPr>
          </a:p>
          <a:p>
            <a:pPr marL="257346" indent="-257346" algn="ctr" defTabSz="823509">
              <a:buFont typeface="Wingdings" panose="05000000000000000000" pitchFamily="2" charset="2"/>
              <a:buChar char="Ø"/>
              <a:defRPr/>
            </a:pPr>
            <a:r>
              <a:rPr lang="ja-JP" altLang="en-US" sz="2522" b="1" dirty="0">
                <a:solidFill>
                  <a:srgbClr val="000000"/>
                </a:solidFill>
                <a:latin typeface="Arial" pitchFamily="34" charset="0"/>
              </a:rPr>
              <a:t>人員確保の問題？</a:t>
            </a:r>
            <a:endParaRPr lang="en-US" altLang="ja-JP" sz="2522" b="1" dirty="0">
              <a:solidFill>
                <a:srgbClr val="000000"/>
              </a:solidFill>
              <a:latin typeface="Arial" pitchFamily="34" charset="0"/>
            </a:endParaRPr>
          </a:p>
          <a:p>
            <a:pPr marL="257346" indent="-257346" algn="ctr" defTabSz="823509">
              <a:buFont typeface="Wingdings" panose="05000000000000000000" pitchFamily="2" charset="2"/>
              <a:buChar char="Ø"/>
              <a:defRPr/>
            </a:pPr>
            <a:r>
              <a:rPr lang="ja-JP" altLang="en-US" sz="2522" b="1" dirty="0">
                <a:solidFill>
                  <a:srgbClr val="000000"/>
                </a:solidFill>
                <a:latin typeface="Arial" pitchFamily="34" charset="0"/>
              </a:rPr>
              <a:t>医療との連携の問題？</a:t>
            </a:r>
            <a:endParaRPr lang="en-US" altLang="ja-JP" sz="2522" b="1" dirty="0">
              <a:solidFill>
                <a:srgbClr val="000000"/>
              </a:solidFill>
              <a:latin typeface="Arial" pitchFamily="34" charset="0"/>
            </a:endParaRPr>
          </a:p>
          <a:p>
            <a:pPr marL="257346" indent="-257346" algn="ctr" defTabSz="823509">
              <a:buFont typeface="Wingdings" panose="05000000000000000000" pitchFamily="2" charset="2"/>
              <a:buChar char="Ø"/>
              <a:defRPr/>
            </a:pPr>
            <a:endParaRPr lang="ja-JP" altLang="en-US" sz="1621" b="1" dirty="0">
              <a:solidFill>
                <a:srgbClr val="000000"/>
              </a:solidFill>
              <a:latin typeface="Arial" pitchFamily="34" charset="0"/>
            </a:endParaRPr>
          </a:p>
        </p:txBody>
      </p:sp>
      <p:sp>
        <p:nvSpPr>
          <p:cNvPr id="15" name="角丸四角形吹き出し 14"/>
          <p:cNvSpPr/>
          <p:nvPr/>
        </p:nvSpPr>
        <p:spPr>
          <a:xfrm>
            <a:off x="810832" y="3407347"/>
            <a:ext cx="3834687" cy="663542"/>
          </a:xfrm>
          <a:prstGeom prst="wedgeRoundRectCallout">
            <a:avLst>
              <a:gd name="adj1" fmla="val 57499"/>
              <a:gd name="adj2" fmla="val -72941"/>
              <a:gd name="adj3" fmla="val 16667"/>
            </a:avLst>
          </a:prstGeom>
        </p:spPr>
        <p:style>
          <a:lnRef idx="2">
            <a:schemeClr val="dk1"/>
          </a:lnRef>
          <a:fillRef idx="1">
            <a:schemeClr val="lt1"/>
          </a:fillRef>
          <a:effectRef idx="0">
            <a:schemeClr val="dk1"/>
          </a:effectRef>
          <a:fontRef idx="minor">
            <a:schemeClr val="dk1"/>
          </a:fontRef>
        </p:style>
        <p:txBody>
          <a:bodyPr rtlCol="0" anchor="ctr"/>
          <a:lstStyle/>
          <a:p>
            <a:pPr algn="ctr" defTabSz="823509">
              <a:defRPr/>
            </a:pPr>
            <a:r>
              <a:rPr lang="ja-JP" altLang="en-US" sz="2161" b="1" dirty="0">
                <a:solidFill>
                  <a:srgbClr val="000000"/>
                </a:solidFill>
                <a:latin typeface="Arial"/>
                <a:ea typeface="ＭＳ Ｐゴシック"/>
              </a:rPr>
              <a:t>自立支援協議会は活用できないか？</a:t>
            </a:r>
          </a:p>
        </p:txBody>
      </p:sp>
      <p:sp>
        <p:nvSpPr>
          <p:cNvPr id="17" name="星 6 16"/>
          <p:cNvSpPr/>
          <p:nvPr/>
        </p:nvSpPr>
        <p:spPr>
          <a:xfrm>
            <a:off x="309954" y="4477558"/>
            <a:ext cx="8606307" cy="1697395"/>
          </a:xfrm>
          <a:prstGeom prst="star6">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r>
              <a:rPr lang="ja-JP" altLang="en-US" sz="2161" b="1" dirty="0">
                <a:solidFill>
                  <a:srgbClr val="000000"/>
                </a:solidFill>
                <a:latin typeface="Arial"/>
                <a:ea typeface="ＭＳ Ｐゴシック"/>
              </a:rPr>
              <a:t>都道府県研修でも、各地域のサービス充実の為の種まき企画を！！</a:t>
            </a:r>
          </a:p>
        </p:txBody>
      </p:sp>
      <p:sp>
        <p:nvSpPr>
          <p:cNvPr id="2" name="正方形/長方形 1">
            <a:extLst>
              <a:ext uri="{FF2B5EF4-FFF2-40B4-BE49-F238E27FC236}">
                <a16:creationId xmlns:a16="http://schemas.microsoft.com/office/drawing/2014/main" id="{C3D496AE-C64E-4EF6-AA8D-530EAF1D1396}"/>
              </a:ext>
            </a:extLst>
          </p:cNvPr>
          <p:cNvSpPr/>
          <p:nvPr/>
        </p:nvSpPr>
        <p:spPr>
          <a:xfrm>
            <a:off x="6814749" y="6184424"/>
            <a:ext cx="1853392" cy="341760"/>
          </a:xfrm>
          <a:prstGeom prst="rect">
            <a:avLst/>
          </a:prstGeom>
        </p:spPr>
        <p:txBody>
          <a:bodyPr wrap="none">
            <a:spAutoFit/>
          </a:bodyPr>
          <a:lstStyle/>
          <a:p>
            <a:pPr algn="ctr" defTabSz="823509">
              <a:defRPr/>
            </a:pPr>
            <a:r>
              <a:rPr lang="ja-JP" altLang="en-US" sz="1621" b="1" dirty="0">
                <a:solidFill>
                  <a:srgbClr val="000000"/>
                </a:solidFill>
                <a:latin typeface="Arial" pitchFamily="34" charset="0"/>
              </a:rPr>
              <a:t>　資料　荒井　隆一</a:t>
            </a:r>
          </a:p>
        </p:txBody>
      </p:sp>
      <p:sp>
        <p:nvSpPr>
          <p:cNvPr id="6" name="スライド番号プレースホルダー 5"/>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117</a:t>
            </a:fld>
            <a:endParaRPr lang="en-US" altLang="ja-JP" dirty="0">
              <a:solidFill>
                <a:srgbClr val="000000"/>
              </a:solidFill>
            </a:endParaRPr>
          </a:p>
        </p:txBody>
      </p:sp>
    </p:spTree>
    <p:extLst>
      <p:ext uri="{BB962C8B-B14F-4D97-AF65-F5344CB8AC3E}">
        <p14:creationId xmlns:p14="http://schemas.microsoft.com/office/powerpoint/2010/main" val="224216578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1816726" y="4310509"/>
            <a:ext cx="7886700" cy="2206524"/>
          </a:xfrm>
        </p:spPr>
        <p:txBody>
          <a:bodyPr/>
          <a:lstStyle/>
          <a:p>
            <a:pPr marL="0" indent="0">
              <a:buNone/>
            </a:pPr>
            <a:endParaRPr lang="en-US" altLang="ja-JP" dirty="0"/>
          </a:p>
          <a:p>
            <a:pPr marL="0" indent="0">
              <a:buNone/>
            </a:pPr>
            <a:endParaRPr lang="en-US" altLang="ja-JP" dirty="0"/>
          </a:p>
        </p:txBody>
      </p:sp>
      <p:sp>
        <p:nvSpPr>
          <p:cNvPr id="4" name="角丸四角形 3"/>
          <p:cNvSpPr/>
          <p:nvPr/>
        </p:nvSpPr>
        <p:spPr>
          <a:xfrm>
            <a:off x="482960" y="422158"/>
            <a:ext cx="4478127" cy="3050336"/>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a:defRPr/>
            </a:pPr>
            <a:r>
              <a:rPr lang="ja-JP" altLang="en-US" sz="2161" b="1" dirty="0">
                <a:solidFill>
                  <a:srgbClr val="000000"/>
                </a:solidFill>
                <a:latin typeface="Arial"/>
                <a:ea typeface="ＭＳ Ｐゴシック"/>
              </a:rPr>
              <a:t>身体障害と言っても・・・</a:t>
            </a:r>
            <a:endParaRPr lang="en-US" altLang="ja-JP" sz="2161" b="1" dirty="0">
              <a:solidFill>
                <a:srgbClr val="000000"/>
              </a:solidFill>
              <a:latin typeface="Arial"/>
              <a:ea typeface="ＭＳ Ｐゴシック"/>
            </a:endParaRPr>
          </a:p>
          <a:p>
            <a:pPr marL="257346" indent="-257346" algn="ctr" defTabSz="823509">
              <a:buFont typeface="Arial" panose="020B0604020202020204" pitchFamily="34" charset="0"/>
              <a:buChar char="•"/>
              <a:defRPr/>
            </a:pPr>
            <a:r>
              <a:rPr lang="ja-JP" altLang="en-US" sz="2161" b="1" dirty="0">
                <a:solidFill>
                  <a:srgbClr val="000000"/>
                </a:solidFill>
                <a:latin typeface="Arial"/>
                <a:ea typeface="ＭＳ Ｐゴシック"/>
              </a:rPr>
              <a:t>頚椎損傷</a:t>
            </a:r>
            <a:endParaRPr lang="en-US" altLang="ja-JP" sz="2161" b="1" dirty="0">
              <a:solidFill>
                <a:srgbClr val="000000"/>
              </a:solidFill>
              <a:latin typeface="Arial"/>
              <a:ea typeface="ＭＳ Ｐゴシック"/>
            </a:endParaRPr>
          </a:p>
          <a:p>
            <a:pPr marL="257346" indent="-257346" algn="ctr" defTabSz="823509">
              <a:buFont typeface="Arial" panose="020B0604020202020204" pitchFamily="34" charset="0"/>
              <a:buChar char="•"/>
              <a:defRPr/>
            </a:pPr>
            <a:r>
              <a:rPr lang="ja-JP" altLang="en-US" sz="2161" b="1" dirty="0">
                <a:solidFill>
                  <a:srgbClr val="000000"/>
                </a:solidFill>
                <a:latin typeface="Arial"/>
                <a:ea typeface="ＭＳ Ｐゴシック"/>
              </a:rPr>
              <a:t>脊椎損傷</a:t>
            </a:r>
            <a:endParaRPr lang="en-US" altLang="ja-JP" sz="2161" b="1" dirty="0">
              <a:solidFill>
                <a:srgbClr val="000000"/>
              </a:solidFill>
              <a:latin typeface="Arial"/>
              <a:ea typeface="ＭＳ Ｐゴシック"/>
            </a:endParaRPr>
          </a:p>
          <a:p>
            <a:pPr marL="257346" indent="-257346" algn="ctr" defTabSz="823509">
              <a:buFont typeface="Arial" panose="020B0604020202020204" pitchFamily="34" charset="0"/>
              <a:buChar char="•"/>
              <a:defRPr/>
            </a:pPr>
            <a:r>
              <a:rPr lang="ja-JP" altLang="en-US" sz="2161" b="1" dirty="0">
                <a:solidFill>
                  <a:srgbClr val="000000"/>
                </a:solidFill>
                <a:latin typeface="Arial"/>
                <a:ea typeface="ＭＳ Ｐゴシック"/>
              </a:rPr>
              <a:t>脳性麻痺</a:t>
            </a:r>
            <a:endParaRPr lang="en-US" altLang="ja-JP" sz="2161" b="1" dirty="0">
              <a:solidFill>
                <a:srgbClr val="000000"/>
              </a:solidFill>
              <a:latin typeface="Arial"/>
              <a:ea typeface="ＭＳ Ｐゴシック"/>
            </a:endParaRPr>
          </a:p>
          <a:p>
            <a:pPr marL="257346" indent="-257346" algn="ctr" defTabSz="823509">
              <a:buFont typeface="Arial" panose="020B0604020202020204" pitchFamily="34" charset="0"/>
              <a:buChar char="•"/>
              <a:defRPr/>
            </a:pPr>
            <a:r>
              <a:rPr lang="ja-JP" altLang="en-US" sz="2161" b="1" dirty="0">
                <a:solidFill>
                  <a:srgbClr val="000000"/>
                </a:solidFill>
                <a:latin typeface="Arial"/>
                <a:ea typeface="ＭＳ Ｐゴシック"/>
              </a:rPr>
              <a:t>視覚障害</a:t>
            </a:r>
            <a:endParaRPr lang="en-US" altLang="ja-JP" sz="2161" b="1" dirty="0">
              <a:solidFill>
                <a:srgbClr val="000000"/>
              </a:solidFill>
              <a:latin typeface="Arial"/>
              <a:ea typeface="ＭＳ Ｐゴシック"/>
            </a:endParaRPr>
          </a:p>
          <a:p>
            <a:pPr marL="257346" indent="-257346" algn="ctr" defTabSz="823509">
              <a:buFont typeface="Arial" panose="020B0604020202020204" pitchFamily="34" charset="0"/>
              <a:buChar char="•"/>
              <a:defRPr/>
            </a:pPr>
            <a:r>
              <a:rPr lang="ja-JP" altLang="en-US" sz="2161" b="1" dirty="0">
                <a:solidFill>
                  <a:srgbClr val="000000"/>
                </a:solidFill>
                <a:latin typeface="Arial"/>
                <a:ea typeface="ＭＳ Ｐゴシック"/>
              </a:rPr>
              <a:t>聴覚障害</a:t>
            </a:r>
            <a:endParaRPr lang="en-US" altLang="ja-JP" sz="2161" b="1" dirty="0">
              <a:solidFill>
                <a:srgbClr val="000000"/>
              </a:solidFill>
              <a:latin typeface="Arial"/>
              <a:ea typeface="ＭＳ Ｐゴシック"/>
            </a:endParaRPr>
          </a:p>
          <a:p>
            <a:pPr marL="257346" indent="-257346" algn="ctr" defTabSz="823509">
              <a:buFont typeface="Arial" panose="020B0604020202020204" pitchFamily="34" charset="0"/>
              <a:buChar char="•"/>
              <a:defRPr/>
            </a:pPr>
            <a:r>
              <a:rPr lang="ja-JP" altLang="en-US" sz="2161" b="1" dirty="0">
                <a:solidFill>
                  <a:srgbClr val="000000"/>
                </a:solidFill>
                <a:latin typeface="Arial"/>
                <a:ea typeface="ＭＳ Ｐゴシック"/>
              </a:rPr>
              <a:t>高次脳機能障害　　</a:t>
            </a:r>
            <a:r>
              <a:rPr lang="en-US" altLang="ja-JP" sz="2161" b="1" dirty="0" err="1">
                <a:solidFill>
                  <a:srgbClr val="000000"/>
                </a:solidFill>
                <a:latin typeface="Arial"/>
                <a:ea typeface="ＭＳ Ｐゴシック"/>
              </a:rPr>
              <a:t>etc</a:t>
            </a:r>
            <a:r>
              <a:rPr lang="ja-JP" altLang="en-US" sz="2161" b="1" dirty="0">
                <a:solidFill>
                  <a:srgbClr val="000000"/>
                </a:solidFill>
                <a:latin typeface="Arial"/>
                <a:ea typeface="ＭＳ Ｐゴシック"/>
              </a:rPr>
              <a:t>・・・</a:t>
            </a:r>
            <a:endParaRPr lang="en-US" altLang="ja-JP" sz="2161" b="1" dirty="0">
              <a:solidFill>
                <a:srgbClr val="000000"/>
              </a:solidFill>
              <a:latin typeface="Arial"/>
              <a:ea typeface="ＭＳ Ｐゴシック"/>
            </a:endParaRPr>
          </a:p>
          <a:p>
            <a:pPr marL="257346" indent="-257346" algn="ctr" defTabSz="823509">
              <a:buFont typeface="Arial" panose="020B0604020202020204" pitchFamily="34" charset="0"/>
              <a:buChar char="•"/>
              <a:defRPr/>
            </a:pPr>
            <a:endParaRPr lang="en-US" altLang="ja-JP" sz="2161" b="1" dirty="0">
              <a:solidFill>
                <a:srgbClr val="000000"/>
              </a:solidFill>
              <a:latin typeface="Arial"/>
              <a:ea typeface="ＭＳ Ｐゴシック"/>
            </a:endParaRPr>
          </a:p>
        </p:txBody>
      </p:sp>
      <p:sp>
        <p:nvSpPr>
          <p:cNvPr id="5" name="角丸四角形吹き出し 4"/>
          <p:cNvSpPr/>
          <p:nvPr/>
        </p:nvSpPr>
        <p:spPr>
          <a:xfrm>
            <a:off x="482960" y="3882934"/>
            <a:ext cx="7590818" cy="1880584"/>
          </a:xfrm>
          <a:prstGeom prst="wedgeRoundRectCallout">
            <a:avLst>
              <a:gd name="adj1" fmla="val -40833"/>
              <a:gd name="adj2" fmla="val -67451"/>
              <a:gd name="adj3" fmla="val 16667"/>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3509">
              <a:defRPr/>
            </a:pPr>
            <a:r>
              <a:rPr lang="ja-JP" altLang="en-US" sz="1801" b="1" dirty="0">
                <a:solidFill>
                  <a:srgbClr val="000000"/>
                </a:solidFill>
                <a:latin typeface="Arial"/>
                <a:ea typeface="ＭＳ Ｐゴシック"/>
              </a:rPr>
              <a:t>障害の受容について・・・　自分１人では生活できないことへのもどかしさ等</a:t>
            </a:r>
            <a:endParaRPr lang="en-US" altLang="ja-JP" sz="1801" b="1" dirty="0">
              <a:solidFill>
                <a:srgbClr val="000000"/>
              </a:solidFill>
              <a:latin typeface="Arial"/>
              <a:ea typeface="ＭＳ Ｐゴシック"/>
            </a:endParaRPr>
          </a:p>
          <a:p>
            <a:pPr defTabSz="823509">
              <a:defRPr/>
            </a:pPr>
            <a:r>
              <a:rPr lang="ja-JP" altLang="en-US" sz="1801" b="1" dirty="0">
                <a:solidFill>
                  <a:srgbClr val="000000"/>
                </a:solidFill>
                <a:latin typeface="Arial"/>
                <a:ea typeface="ＭＳ Ｐゴシック"/>
              </a:rPr>
              <a:t>自分が主体であること・・・自分の生活（したいこと、やりたいこと）を自分で　</a:t>
            </a:r>
            <a:endParaRPr lang="en-US" altLang="ja-JP" sz="1801" b="1" dirty="0">
              <a:solidFill>
                <a:srgbClr val="000000"/>
              </a:solidFill>
              <a:latin typeface="Arial"/>
              <a:ea typeface="ＭＳ Ｐゴシック"/>
            </a:endParaRPr>
          </a:p>
          <a:p>
            <a:pPr defTabSz="823509">
              <a:defRPr/>
            </a:pPr>
            <a:r>
              <a:rPr lang="ja-JP" altLang="en-US" sz="1801" b="1" dirty="0">
                <a:solidFill>
                  <a:srgbClr val="000000"/>
                </a:solidFill>
                <a:latin typeface="Arial"/>
                <a:ea typeface="ＭＳ Ｐゴシック"/>
              </a:rPr>
              <a:t>　　　　　　　　　　　　　　　　考えて決めるということ</a:t>
            </a:r>
            <a:endParaRPr lang="en-US" altLang="ja-JP" sz="1801" b="1" dirty="0">
              <a:solidFill>
                <a:srgbClr val="000000"/>
              </a:solidFill>
              <a:latin typeface="Arial"/>
              <a:ea typeface="ＭＳ Ｐゴシック"/>
            </a:endParaRPr>
          </a:p>
          <a:p>
            <a:pPr defTabSz="823509">
              <a:defRPr/>
            </a:pPr>
            <a:r>
              <a:rPr lang="ja-JP" altLang="en-US" sz="1801" b="1" dirty="0">
                <a:solidFill>
                  <a:srgbClr val="000000"/>
                </a:solidFill>
                <a:latin typeface="Arial"/>
                <a:ea typeface="ＭＳ Ｐゴシック"/>
              </a:rPr>
              <a:t>社会生活スキルの回復支援・・・社会生活から離れていた時間が長い時に</a:t>
            </a:r>
            <a:endParaRPr lang="en-US" altLang="ja-JP" sz="1801" b="1" dirty="0">
              <a:solidFill>
                <a:srgbClr val="000000"/>
              </a:solidFill>
              <a:latin typeface="Arial"/>
              <a:ea typeface="ＭＳ Ｐゴシック"/>
            </a:endParaRPr>
          </a:p>
          <a:p>
            <a:pPr defTabSz="823509">
              <a:defRPr/>
            </a:pPr>
            <a:r>
              <a:rPr lang="ja-JP" altLang="en-US" sz="1801" b="1" dirty="0">
                <a:solidFill>
                  <a:srgbClr val="000000"/>
                </a:solidFill>
                <a:latin typeface="Arial"/>
                <a:ea typeface="ＭＳ Ｐゴシック"/>
              </a:rPr>
              <a:t>　　　　　　　　　　　　　　　　　　　　は浦島太郎状態</a:t>
            </a:r>
            <a:endParaRPr lang="en-US" altLang="ja-JP" sz="1801" b="1" dirty="0">
              <a:solidFill>
                <a:srgbClr val="000000"/>
              </a:solidFill>
              <a:latin typeface="Arial"/>
              <a:ea typeface="ＭＳ Ｐゴシック"/>
            </a:endParaRPr>
          </a:p>
        </p:txBody>
      </p:sp>
      <p:sp>
        <p:nvSpPr>
          <p:cNvPr id="6" name="正方形/長方形 5">
            <a:extLst>
              <a:ext uri="{FF2B5EF4-FFF2-40B4-BE49-F238E27FC236}">
                <a16:creationId xmlns:a16="http://schemas.microsoft.com/office/drawing/2014/main" id="{36E6C132-4CA6-43EC-930A-B55451718DF2}"/>
              </a:ext>
            </a:extLst>
          </p:cNvPr>
          <p:cNvSpPr/>
          <p:nvPr/>
        </p:nvSpPr>
        <p:spPr>
          <a:xfrm>
            <a:off x="6814749" y="6184424"/>
            <a:ext cx="1853392" cy="341760"/>
          </a:xfrm>
          <a:prstGeom prst="rect">
            <a:avLst/>
          </a:prstGeom>
        </p:spPr>
        <p:txBody>
          <a:bodyPr wrap="none">
            <a:spAutoFit/>
          </a:bodyPr>
          <a:lstStyle/>
          <a:p>
            <a:pPr algn="ctr" defTabSz="823509">
              <a:defRPr/>
            </a:pPr>
            <a:r>
              <a:rPr lang="ja-JP" altLang="en-US" sz="1621" b="1" dirty="0">
                <a:solidFill>
                  <a:srgbClr val="000000"/>
                </a:solidFill>
                <a:latin typeface="Arial" pitchFamily="34" charset="0"/>
              </a:rPr>
              <a:t>　資料　荒井　隆一</a:t>
            </a:r>
          </a:p>
        </p:txBody>
      </p:sp>
      <p:sp>
        <p:nvSpPr>
          <p:cNvPr id="7" name="スライド番号プレースホルダー 6"/>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118</a:t>
            </a:fld>
            <a:endParaRPr lang="en-US" altLang="ja-JP" dirty="0">
              <a:solidFill>
                <a:srgbClr val="000000"/>
              </a:solidFill>
            </a:endParaRPr>
          </a:p>
        </p:txBody>
      </p:sp>
    </p:spTree>
    <p:extLst>
      <p:ext uri="{BB962C8B-B14F-4D97-AF65-F5344CB8AC3E}">
        <p14:creationId xmlns:p14="http://schemas.microsoft.com/office/powerpoint/2010/main" val="306590443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259902" y="2715676"/>
            <a:ext cx="8659419" cy="3501777"/>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7261" rIns="97261" rtlCol="0" anchor="t" anchorCtr="0"/>
          <a:lstStyle/>
          <a:p>
            <a:pPr defTabSz="823509" fontAlgn="auto">
              <a:lnSpc>
                <a:spcPts val="1801"/>
              </a:lnSpc>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①　障害者支援施設やグループホーム、精神科病院等から地域での一人暮らしに移行した障害者等で、理解力や生活力等に</a:t>
            </a:r>
            <a:endParaRPr lang="en-US" altLang="ja-JP" sz="1261" dirty="0">
              <a:solidFill>
                <a:prstClr val="black"/>
              </a:solidFill>
              <a:latin typeface="ＭＳ Ｐゴシック" panose="020B0600070205080204" pitchFamily="50" charset="-128"/>
              <a:ea typeface="ＭＳ Ｐゴシック" panose="020B0600070205080204" pitchFamily="50" charset="-128"/>
            </a:endParaRPr>
          </a:p>
          <a:p>
            <a:pPr defTabSz="823509" fontAlgn="auto">
              <a:lnSpc>
                <a:spcPts val="1801"/>
              </a:lnSpc>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　不安がある者</a:t>
            </a:r>
            <a:endParaRPr lang="en-US" altLang="ja-JP" sz="1261" dirty="0">
              <a:solidFill>
                <a:prstClr val="black"/>
              </a:solidFill>
              <a:latin typeface="ＭＳ Ｐゴシック" panose="020B0600070205080204" pitchFamily="50" charset="-128"/>
              <a:ea typeface="ＭＳ Ｐゴシック" panose="020B0600070205080204" pitchFamily="50" charset="-128"/>
            </a:endParaRPr>
          </a:p>
          <a:p>
            <a:pPr defTabSz="823509" fontAlgn="auto">
              <a:lnSpc>
                <a:spcPts val="1801"/>
              </a:lnSpc>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②　現に、一人で暮らしており、自立生活援助による支援が必要な者</a:t>
            </a:r>
            <a:endParaRPr lang="en-US" altLang="ja-JP" sz="360" dirty="0">
              <a:solidFill>
                <a:prstClr val="black"/>
              </a:solidFill>
              <a:latin typeface="ＭＳ Ｐゴシック" panose="020B0600070205080204" pitchFamily="50" charset="-128"/>
              <a:ea typeface="ＭＳ Ｐゴシック" panose="020B0600070205080204" pitchFamily="50" charset="-128"/>
            </a:endParaRPr>
          </a:p>
          <a:p>
            <a:pPr defTabSz="823509" fontAlgn="auto">
              <a:lnSpc>
                <a:spcPts val="1801"/>
              </a:lnSpc>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③　障害、疾病等の家族と同居しており（障害者同士で結婚している場合を含む）、家族による支援が見込めないため、実質的</a:t>
            </a:r>
          </a:p>
          <a:p>
            <a:pPr defTabSz="823509" fontAlgn="auto">
              <a:lnSpc>
                <a:spcPts val="1801"/>
              </a:lnSpc>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　に一人暮らしと同様の状況であり、自立生活援助による支援が必要な者</a:t>
            </a:r>
          </a:p>
        </p:txBody>
      </p:sp>
      <p:sp>
        <p:nvSpPr>
          <p:cNvPr id="5" name="AutoShape 2"/>
          <p:cNvSpPr>
            <a:spLocks noChangeArrowheads="1"/>
          </p:cNvSpPr>
          <p:nvPr/>
        </p:nvSpPr>
        <p:spPr bwMode="auto">
          <a:xfrm>
            <a:off x="1733799" y="439997"/>
            <a:ext cx="5626654" cy="490946"/>
          </a:xfrm>
          <a:prstGeom prst="bevel">
            <a:avLst>
              <a:gd name="adj" fmla="val 12500"/>
            </a:avLst>
          </a:prstGeom>
          <a:solidFill>
            <a:srgbClr val="FFC000"/>
          </a:solidFill>
          <a:ln w="9525">
            <a:solidFill>
              <a:schemeClr val="tx1"/>
            </a:solidFill>
            <a:miter lim="800000"/>
            <a:headEnd/>
            <a:tailEnd/>
          </a:ln>
        </p:spPr>
        <p:txBody>
          <a:bodyPr wrap="square" anchor="ctr">
            <a:spAutoFit/>
          </a:bodyPr>
          <a:lstStyle/>
          <a:p>
            <a:pPr algn="ctr" defTabSz="823509"/>
            <a:r>
              <a:rPr lang="ja-JP" altLang="en-US" sz="1801" dirty="0">
                <a:solidFill>
                  <a:srgbClr val="1F497D">
                    <a:lumMod val="50000"/>
                  </a:srgbClr>
                </a:solidFill>
                <a:ea typeface="ＤＨＰ特太ゴシック体" pitchFamily="2" charset="-128"/>
              </a:rPr>
              <a:t>自立生活援助（平成３０年４月～）の概要</a:t>
            </a:r>
          </a:p>
        </p:txBody>
      </p:sp>
      <p:sp>
        <p:nvSpPr>
          <p:cNvPr id="8" name="正方形/長方形 7"/>
          <p:cNvSpPr/>
          <p:nvPr/>
        </p:nvSpPr>
        <p:spPr>
          <a:xfrm>
            <a:off x="269119" y="1242612"/>
            <a:ext cx="8650201" cy="1083978"/>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32420" rIns="32420" rtlCol="0" anchor="t" anchorCtr="0"/>
          <a:lstStyle/>
          <a:p>
            <a:pPr defTabSz="823509" fontAlgn="auto">
              <a:spcBef>
                <a:spcPts val="0"/>
              </a:spcBef>
              <a:spcAft>
                <a:spcPts val="0"/>
              </a:spcAft>
            </a:pPr>
            <a:r>
              <a:rPr lang="ja-JP" altLang="en-US" sz="1261" dirty="0">
                <a:solidFill>
                  <a:prstClr val="black"/>
                </a:solidFill>
                <a:latin typeface="ＭＳ Ｐゴシック"/>
                <a:ea typeface="ＭＳ Ｐゴシック" panose="020B0600070205080204" pitchFamily="50" charset="-128"/>
              </a:rPr>
              <a:t>　障害者支援施設やグループホーム、精神科病院等から地域での一人暮らしに移行した障害者等で、理解力や生活力等に不安がある者に対して、一定の期間（原則１年間）にわたり、自立生活援助事業所の従業者が定期的な居宅訪問や随時の通報を受けて行う訪問、当該利用者からの相談対応等より、当該利用者の日常生活における課題を把握し、必要な情報の提供及び助言、関係機関との連絡調整等を行う。</a:t>
            </a:r>
            <a:endParaRPr lang="en-US" altLang="ja-JP" sz="1261" dirty="0">
              <a:solidFill>
                <a:prstClr val="black"/>
              </a:solidFill>
              <a:latin typeface="ＭＳ Ｐゴシック"/>
              <a:ea typeface="ＭＳ Ｐゴシック" panose="020B0600070205080204" pitchFamily="50" charset="-128"/>
            </a:endParaRPr>
          </a:p>
          <a:p>
            <a:pPr defTabSz="823509" fontAlgn="auto">
              <a:spcBef>
                <a:spcPts val="0"/>
              </a:spcBef>
              <a:spcAft>
                <a:spcPts val="0"/>
              </a:spcAft>
            </a:pPr>
            <a:r>
              <a:rPr lang="ja-JP" altLang="en-US" sz="450" dirty="0">
                <a:solidFill>
                  <a:prstClr val="black"/>
                </a:solidFill>
                <a:latin typeface="ＭＳ Ｐゴシック"/>
                <a:ea typeface="ＭＳ Ｐゴシック" panose="020B0600070205080204" pitchFamily="50" charset="-128"/>
              </a:rPr>
              <a:t>　</a:t>
            </a:r>
            <a:endParaRPr lang="en-US" altLang="ja-JP" sz="450" dirty="0">
              <a:solidFill>
                <a:prstClr val="black"/>
              </a:solidFill>
              <a:latin typeface="ＭＳ Ｐゴシック"/>
              <a:ea typeface="ＭＳ Ｐゴシック" panose="020B0600070205080204" pitchFamily="50" charset="-128"/>
            </a:endParaRPr>
          </a:p>
          <a:p>
            <a:pPr defTabSz="823509" fontAlgn="auto">
              <a:spcBef>
                <a:spcPts val="0"/>
              </a:spcBef>
              <a:spcAft>
                <a:spcPts val="0"/>
              </a:spcAft>
            </a:pPr>
            <a:r>
              <a:rPr lang="ja-JP" altLang="en-US" sz="1261" dirty="0">
                <a:solidFill>
                  <a:prstClr val="black"/>
                </a:solidFill>
                <a:latin typeface="ＭＳ Ｐゴシック"/>
                <a:ea typeface="ＭＳ Ｐゴシック" panose="020B0600070205080204" pitchFamily="50" charset="-128"/>
              </a:rPr>
              <a:t>　　</a:t>
            </a:r>
            <a:r>
              <a:rPr lang="en-US" altLang="ja-JP" sz="1261" dirty="0">
                <a:solidFill>
                  <a:prstClr val="black"/>
                </a:solidFill>
                <a:latin typeface="ＭＳ Ｐゴシック"/>
                <a:ea typeface="ＭＳ Ｐゴシック" panose="020B0600070205080204" pitchFamily="50" charset="-128"/>
              </a:rPr>
              <a:t>※</a:t>
            </a:r>
            <a:r>
              <a:rPr lang="ja-JP" altLang="en-US" sz="1261" dirty="0">
                <a:solidFill>
                  <a:prstClr val="black"/>
                </a:solidFill>
                <a:latin typeface="ＭＳ Ｐゴシック"/>
                <a:ea typeface="ＭＳ Ｐゴシック" panose="020B0600070205080204" pitchFamily="50" charset="-128"/>
              </a:rPr>
              <a:t>市町村審査会における個別審査を経てその必要性を判断した上で適当と認められる場合は更新可能</a:t>
            </a:r>
            <a:endParaRPr lang="en-US" altLang="ja-JP" sz="1261" dirty="0">
              <a:solidFill>
                <a:prstClr val="black"/>
              </a:solidFill>
              <a:latin typeface="ＭＳ Ｐゴシック"/>
              <a:ea typeface="ＭＳ Ｐゴシック" panose="020B0600070205080204" pitchFamily="50" charset="-128"/>
            </a:endParaRPr>
          </a:p>
          <a:p>
            <a:pPr defTabSz="823509" fontAlgn="auto">
              <a:lnSpc>
                <a:spcPts val="1801"/>
              </a:lnSpc>
              <a:spcBef>
                <a:spcPts val="0"/>
              </a:spcBef>
              <a:spcAft>
                <a:spcPts val="0"/>
              </a:spcAft>
            </a:pPr>
            <a:r>
              <a:rPr lang="ja-JP" altLang="en-US" sz="1261" dirty="0">
                <a:solidFill>
                  <a:prstClr val="black"/>
                </a:solidFill>
                <a:latin typeface="ＭＳ Ｐゴシック"/>
                <a:ea typeface="ＭＳ Ｐゴシック" panose="020B0600070205080204" pitchFamily="50" charset="-128"/>
              </a:rPr>
              <a:t>　</a:t>
            </a:r>
          </a:p>
        </p:txBody>
      </p:sp>
      <p:sp>
        <p:nvSpPr>
          <p:cNvPr id="7" name="正方形/長方形 6"/>
          <p:cNvSpPr/>
          <p:nvPr/>
        </p:nvSpPr>
        <p:spPr>
          <a:xfrm>
            <a:off x="269119" y="983220"/>
            <a:ext cx="1171458" cy="259391"/>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261" b="1" dirty="0">
                <a:solidFill>
                  <a:prstClr val="black"/>
                </a:solidFill>
                <a:latin typeface="Calibri"/>
                <a:ea typeface="ＭＳ Ｐゴシック" panose="020B0600070205080204" pitchFamily="50" charset="-128"/>
              </a:rPr>
              <a:t>サービス内容</a:t>
            </a:r>
          </a:p>
        </p:txBody>
      </p:sp>
      <p:sp>
        <p:nvSpPr>
          <p:cNvPr id="10" name="正方形/長方形 9"/>
          <p:cNvSpPr/>
          <p:nvPr/>
        </p:nvSpPr>
        <p:spPr>
          <a:xfrm>
            <a:off x="259901" y="2456284"/>
            <a:ext cx="1180676" cy="259391"/>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261" b="1" dirty="0">
                <a:solidFill>
                  <a:prstClr val="black"/>
                </a:solidFill>
                <a:latin typeface="Calibri"/>
                <a:ea typeface="ＭＳ Ｐゴシック" panose="020B0600070205080204" pitchFamily="50" charset="-128"/>
              </a:rPr>
              <a:t>対　象　者</a:t>
            </a:r>
          </a:p>
        </p:txBody>
      </p:sp>
      <p:sp>
        <p:nvSpPr>
          <p:cNvPr id="14" name="角丸四角形 13"/>
          <p:cNvSpPr/>
          <p:nvPr/>
        </p:nvSpPr>
        <p:spPr>
          <a:xfrm>
            <a:off x="551442" y="4010946"/>
            <a:ext cx="8236253" cy="963887"/>
          </a:xfrm>
          <a:prstGeom prst="roundRect">
            <a:avLst>
              <a:gd name="adj" fmla="val 8985"/>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tIns="32420" rIns="0" bIns="32420" rtlCol="0" anchor="t" anchorCtr="0"/>
          <a:lstStyle/>
          <a:p>
            <a:pPr defTabSz="823509" fontAlgn="auto">
              <a:lnSpc>
                <a:spcPts val="1531"/>
              </a:lnSpc>
              <a:spcBef>
                <a:spcPts val="0"/>
              </a:spcBef>
              <a:spcAft>
                <a:spcPts val="0"/>
              </a:spcAft>
            </a:pPr>
            <a:r>
              <a:rPr lang="en-US" altLang="ja-JP" sz="1081" b="1" u="sng" dirty="0">
                <a:solidFill>
                  <a:prstClr val="black"/>
                </a:solidFill>
                <a:latin typeface="ＭＳ Ｐゴシック" panose="020B0600070205080204" pitchFamily="50" charset="-128"/>
                <a:ea typeface="ＭＳ Ｐゴシック" panose="020B0600070205080204" pitchFamily="50" charset="-128"/>
              </a:rPr>
              <a:t>※</a:t>
            </a:r>
            <a:r>
              <a:rPr lang="ja-JP" altLang="en-US" sz="1081" b="1" u="sng" dirty="0">
                <a:solidFill>
                  <a:prstClr val="black"/>
                </a:solidFill>
                <a:latin typeface="ＭＳ Ｐゴシック" panose="020B0600070205080204" pitchFamily="50" charset="-128"/>
                <a:ea typeface="ＭＳ Ｐゴシック" panose="020B0600070205080204" pitchFamily="50" charset="-128"/>
              </a:rPr>
              <a:t>自立生活援助による支援が必要な者（例）</a:t>
            </a:r>
            <a:endParaRPr lang="en-US" altLang="ja-JP" sz="1081" b="1" u="sng"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081" dirty="0">
                <a:solidFill>
                  <a:prstClr val="black"/>
                </a:solidFill>
                <a:latin typeface="ＭＳ Ｐゴシック" panose="020B0600070205080204" pitchFamily="50" charset="-128"/>
                <a:ea typeface="ＭＳ Ｐゴシック" panose="020B0600070205080204" pitchFamily="50" charset="-128"/>
              </a:rPr>
              <a:t>　○地域移行支援の対象要件に該当する施設に入所していた者や精神科病院に入院していた者等であり、理解力や生活力を補う観点</a:t>
            </a:r>
            <a:endParaRPr lang="en-US" altLang="ja-JP" sz="1081"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081" dirty="0">
                <a:solidFill>
                  <a:prstClr val="black"/>
                </a:solidFill>
                <a:latin typeface="ＭＳ Ｐゴシック" panose="020B0600070205080204" pitchFamily="50" charset="-128"/>
                <a:ea typeface="ＭＳ Ｐゴシック" panose="020B0600070205080204" pitchFamily="50" charset="-128"/>
              </a:rPr>
              <a:t>　　から支援が必要と認められる場合</a:t>
            </a:r>
            <a:endParaRPr lang="en-US" altLang="ja-JP" sz="1081"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081" dirty="0">
                <a:solidFill>
                  <a:prstClr val="black"/>
                </a:solidFill>
                <a:latin typeface="ＭＳ Ｐゴシック" panose="020B0600070205080204" pitchFamily="50" charset="-128"/>
                <a:ea typeface="ＭＳ Ｐゴシック" panose="020B0600070205080204" pitchFamily="50" charset="-128"/>
              </a:rPr>
              <a:t>　○人間関係や環境の変化等によって、１人暮らしや地域生活を継続することが困難と認められる場合　（家族の死亡、入退院の繰り返し 等）</a:t>
            </a:r>
            <a:endParaRPr lang="en-US" altLang="ja-JP" sz="1081"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081" dirty="0">
                <a:solidFill>
                  <a:prstClr val="black"/>
                </a:solidFill>
                <a:latin typeface="ＭＳ Ｐゴシック" panose="020B0600070205080204" pitchFamily="50" charset="-128"/>
                <a:ea typeface="ＭＳ Ｐゴシック" panose="020B0600070205080204" pitchFamily="50" charset="-128"/>
              </a:rPr>
              <a:t>　○その他、市町村審査会における個別審査を経てその必要性を判断した上で適当と認められる場合</a:t>
            </a:r>
            <a:endParaRPr lang="en-US" altLang="ja-JP" sz="1081" dirty="0">
              <a:solidFill>
                <a:prstClr val="black"/>
              </a:solidFill>
              <a:latin typeface="ＭＳ Ｐゴシック" panose="020B0600070205080204" pitchFamily="50" charset="-128"/>
              <a:ea typeface="ＭＳ Ｐゴシック" panose="020B0600070205080204" pitchFamily="50" charset="-128"/>
            </a:endParaRPr>
          </a:p>
        </p:txBody>
      </p:sp>
      <p:sp>
        <p:nvSpPr>
          <p:cNvPr id="15" name="角丸四角形 14"/>
          <p:cNvSpPr/>
          <p:nvPr/>
        </p:nvSpPr>
        <p:spPr>
          <a:xfrm>
            <a:off x="551442" y="5050193"/>
            <a:ext cx="8230621" cy="972716"/>
          </a:xfrm>
          <a:prstGeom prst="roundRect">
            <a:avLst>
              <a:gd name="adj" fmla="val 7532"/>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tIns="32420" rIns="0" bIns="32420" rtlCol="0" anchor="t" anchorCtr="0"/>
          <a:lstStyle/>
          <a:p>
            <a:pPr defTabSz="823509" fontAlgn="auto">
              <a:spcBef>
                <a:spcPts val="0"/>
              </a:spcBef>
              <a:spcAft>
                <a:spcPts val="0"/>
              </a:spcAft>
            </a:pPr>
            <a:r>
              <a:rPr lang="en-US" altLang="ja-JP" sz="1081" b="1" u="sng" dirty="0">
                <a:solidFill>
                  <a:prstClr val="black"/>
                </a:solidFill>
                <a:latin typeface="ＭＳ Ｐゴシック" panose="020B0600070205080204" pitchFamily="50" charset="-128"/>
                <a:ea typeface="ＭＳ Ｐゴシック" panose="020B0600070205080204" pitchFamily="50" charset="-128"/>
              </a:rPr>
              <a:t>※</a:t>
            </a:r>
            <a:r>
              <a:rPr lang="ja-JP" altLang="en-US" sz="1081" b="1" u="sng" dirty="0">
                <a:solidFill>
                  <a:prstClr val="black"/>
                </a:solidFill>
                <a:latin typeface="ＭＳ Ｐゴシック" panose="020B0600070205080204" pitchFamily="50" charset="-128"/>
                <a:ea typeface="ＭＳ Ｐゴシック" panose="020B0600070205080204" pitchFamily="50" charset="-128"/>
              </a:rPr>
              <a:t>家族による支援が見込めないと判断する場合（例）</a:t>
            </a:r>
            <a:endParaRPr lang="en-US" altLang="ja-JP" sz="1081" b="1" u="sng"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081" dirty="0">
                <a:solidFill>
                  <a:prstClr val="black"/>
                </a:solidFill>
                <a:latin typeface="ＭＳ Ｐゴシック" panose="020B0600070205080204" pitchFamily="50" charset="-128"/>
                <a:ea typeface="ＭＳ Ｐゴシック" panose="020B0600070205080204" pitchFamily="50" charset="-128"/>
              </a:rPr>
              <a:t>　○同居している家族が、障害のため介護や移動支援が必要である等、障害福祉サービスを利用して生活を</a:t>
            </a:r>
            <a:r>
              <a:rPr lang="ja-JP" altLang="en-US" sz="1081">
                <a:solidFill>
                  <a:prstClr val="black"/>
                </a:solidFill>
                <a:latin typeface="ＭＳ Ｐゴシック" panose="020B0600070205080204" pitchFamily="50" charset="-128"/>
                <a:ea typeface="ＭＳ Ｐゴシック" panose="020B0600070205080204" pitchFamily="50" charset="-128"/>
              </a:rPr>
              <a:t>営んでいる場合</a:t>
            </a:r>
            <a:endParaRPr lang="en-US" altLang="ja-JP" sz="1081"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081" dirty="0">
                <a:solidFill>
                  <a:prstClr val="black"/>
                </a:solidFill>
                <a:latin typeface="ＭＳ Ｐゴシック" panose="020B0600070205080204" pitchFamily="50" charset="-128"/>
                <a:ea typeface="ＭＳ Ｐゴシック" panose="020B0600070205080204" pitchFamily="50" charset="-128"/>
              </a:rPr>
              <a:t>　○同居している家族が、疾病のため入院を繰り返したり、自宅での療養が必要な場合</a:t>
            </a:r>
            <a:endParaRPr lang="en-US" altLang="ja-JP" sz="1081"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081" dirty="0">
                <a:solidFill>
                  <a:prstClr val="black"/>
                </a:solidFill>
                <a:latin typeface="ＭＳ Ｐゴシック" panose="020B0600070205080204" pitchFamily="50" charset="-128"/>
                <a:ea typeface="ＭＳ Ｐゴシック" panose="020B0600070205080204" pitchFamily="50" charset="-128"/>
              </a:rPr>
              <a:t>　○同居している家族が、高齢のため寝たきりの状態である等、介護サービスを利用して生活を営んでいる場合</a:t>
            </a:r>
            <a:endParaRPr lang="en-US" altLang="ja-JP" sz="1081"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081" dirty="0">
                <a:solidFill>
                  <a:prstClr val="black"/>
                </a:solidFill>
                <a:latin typeface="ＭＳ Ｐゴシック" panose="020B0600070205080204" pitchFamily="50" charset="-128"/>
                <a:ea typeface="ＭＳ Ｐゴシック" panose="020B0600070205080204" pitchFamily="50" charset="-128"/>
              </a:rPr>
              <a:t>　○その他、同居している家族の状況等を踏まえ、利用者への支援を行うことが困難であると認められる場合</a:t>
            </a:r>
          </a:p>
        </p:txBody>
      </p:sp>
      <p:sp>
        <p:nvSpPr>
          <p:cNvPr id="3" name="スライド番号プレースホルダー 2"/>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119</a:t>
            </a:fld>
            <a:endParaRPr lang="ja-JP" altLang="en-US">
              <a:solidFill>
                <a:prstClr val="black">
                  <a:tint val="75000"/>
                </a:prstClr>
              </a:solidFill>
            </a:endParaRPr>
          </a:p>
        </p:txBody>
      </p:sp>
    </p:spTree>
    <p:extLst>
      <p:ext uri="{BB962C8B-B14F-4D97-AF65-F5344CB8AC3E}">
        <p14:creationId xmlns:p14="http://schemas.microsoft.com/office/powerpoint/2010/main" val="25967433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0" y="116632"/>
            <a:ext cx="8820472" cy="647700"/>
          </a:xfrm>
          <a:solidFill>
            <a:srgbClr val="CCFFFF"/>
          </a:solidFill>
          <a:extLst>
            <a:ext uri="{91240B29-F687-4F45-9708-019B960494DF}">
              <a14:hiddenLine xmlns:a14="http://schemas.microsoft.com/office/drawing/2010/main" w="9525" cap="flat" algn="ctr">
                <a:solidFill>
                  <a:srgbClr val="000000"/>
                </a:solidFill>
                <a:miter lim="800000"/>
                <a:headEnd/>
                <a:tailEnd/>
              </a14:hiddenLine>
            </a:ext>
          </a:extLst>
        </p:spPr>
        <p:txBody>
          <a:bodyPr/>
          <a:lstStyle/>
          <a:p>
            <a:pPr eaLnBrk="1" hangingPunct="1"/>
            <a:r>
              <a:rPr lang="ja-JP" altLang="en-US" sz="2400" dirty="0">
                <a:latin typeface="HGP創英角ｺﾞｼｯｸUB" panose="020B0900000000000000" pitchFamily="50" charset="-128"/>
                <a:ea typeface="HGP創英角ｺﾞｼｯｸUB" panose="020B0900000000000000" pitchFamily="50" charset="-128"/>
              </a:rPr>
              <a:t>（サービス提供の基本姿勢</a:t>
            </a:r>
            <a:r>
              <a:rPr lang="ja-JP" altLang="en-US" sz="2400" dirty="0" smtClean="0">
                <a:latin typeface="HGP創英角ｺﾞｼｯｸUB" panose="020B0900000000000000" pitchFamily="50" charset="-128"/>
                <a:ea typeface="HGP創英角ｺﾞｼｯｸUB" panose="020B0900000000000000" pitchFamily="50" charset="-128"/>
              </a:rPr>
              <a:t>）</a:t>
            </a:r>
            <a:r>
              <a:rPr lang="ja-JP" altLang="en-US" sz="2400" dirty="0">
                <a:latin typeface="HGPｺﾞｼｯｸE" panose="020B0900000000000000" pitchFamily="50" charset="-128"/>
                <a:ea typeface="HGPｺﾞｼｯｸE" panose="020B0900000000000000" pitchFamily="50" charset="-128"/>
              </a:rPr>
              <a:t>③</a:t>
            </a:r>
            <a:r>
              <a:rPr lang="ja-JP" altLang="en-US" sz="2400" dirty="0" smtClean="0">
                <a:latin typeface="HGPｺﾞｼｯｸE" panose="020B0900000000000000" pitchFamily="50" charset="-128"/>
                <a:ea typeface="HGPｺﾞｼｯｸE" panose="020B0900000000000000" pitchFamily="50" charset="-128"/>
              </a:rPr>
              <a:t>事業所</a:t>
            </a:r>
            <a:r>
              <a:rPr lang="ja-JP" altLang="en-US" sz="2400" dirty="0">
                <a:latin typeface="HGPｺﾞｼｯｸE" panose="020B0900000000000000" pitchFamily="50" charset="-128"/>
                <a:ea typeface="HGPｺﾞｼｯｸE" panose="020B0900000000000000" pitchFamily="50" charset="-128"/>
              </a:rPr>
              <a:t>で提供するサービスの</a:t>
            </a:r>
            <a:r>
              <a:rPr lang="ja-JP" altLang="en-US" sz="2400" dirty="0" smtClean="0">
                <a:latin typeface="HGPｺﾞｼｯｸE" panose="020B0900000000000000" pitchFamily="50" charset="-128"/>
                <a:ea typeface="HGPｺﾞｼｯｸE" panose="020B0900000000000000" pitchFamily="50" charset="-128"/>
              </a:rPr>
              <a:t>理解</a:t>
            </a:r>
            <a:endParaRPr lang="ja-JP" altLang="en-US" sz="2400" dirty="0">
              <a:latin typeface="HGPｺﾞｼｯｸE" panose="020B0900000000000000" pitchFamily="50" charset="-128"/>
              <a:ea typeface="HGPｺﾞｼｯｸE" panose="020B0900000000000000" pitchFamily="50" charset="-128"/>
            </a:endParaRPr>
          </a:p>
        </p:txBody>
      </p:sp>
      <p:sp>
        <p:nvSpPr>
          <p:cNvPr id="38915" name="Rectangle 3"/>
          <p:cNvSpPr>
            <a:spLocks noGrp="1" noChangeArrowheads="1"/>
          </p:cNvSpPr>
          <p:nvPr>
            <p:ph type="body" idx="1"/>
          </p:nvPr>
        </p:nvSpPr>
        <p:spPr>
          <a:xfrm>
            <a:off x="179512" y="981075"/>
            <a:ext cx="8712968" cy="5410712"/>
          </a:xfrm>
          <a:ln>
            <a:solidFill>
              <a:schemeClr val="tx1"/>
            </a:solidFill>
          </a:ln>
        </p:spPr>
        <p:txBody>
          <a:bodyPr wrap="square">
            <a:spAutoFit/>
          </a:bodyPr>
          <a:lstStyle/>
          <a:p>
            <a:pPr eaLnBrk="1" hangingPunct="1">
              <a:lnSpc>
                <a:spcPct val="80000"/>
              </a:lnSpc>
              <a:buFontTx/>
              <a:buNone/>
            </a:pPr>
            <a:r>
              <a:rPr lang="ja-JP" altLang="en-US" sz="2400" dirty="0">
                <a:latin typeface="HGPｺﾞｼｯｸE" panose="020B0900000000000000" pitchFamily="50" charset="-128"/>
                <a:ea typeface="HGPｺﾞｼｯｸE" panose="020B0900000000000000" pitchFamily="50" charset="-128"/>
              </a:rPr>
              <a:t>＜サービスの特徴＞</a:t>
            </a:r>
          </a:p>
          <a:p>
            <a:pPr eaLnBrk="1" hangingPunct="1">
              <a:lnSpc>
                <a:spcPct val="80000"/>
              </a:lnSpc>
              <a:buFontTx/>
              <a:buNone/>
            </a:pPr>
            <a:r>
              <a:rPr lang="ja-JP" altLang="en-US" sz="2400" dirty="0">
                <a:latin typeface="HGPｺﾞｼｯｸE" panose="020B0900000000000000" pitchFamily="50" charset="-128"/>
                <a:ea typeface="HGPｺﾞｼｯｸE" panose="020B0900000000000000" pitchFamily="50" charset="-128"/>
              </a:rPr>
              <a:t>１．</a:t>
            </a:r>
            <a:r>
              <a:rPr lang="ja-JP" altLang="en-US" sz="2400" dirty="0">
                <a:solidFill>
                  <a:srgbClr val="0066FF"/>
                </a:solidFill>
                <a:latin typeface="HGPｺﾞｼｯｸE" panose="020B0900000000000000" pitchFamily="50" charset="-128"/>
                <a:ea typeface="HGPｺﾞｼｯｸE" panose="020B0900000000000000" pitchFamily="50" charset="-128"/>
              </a:rPr>
              <a:t>社会的支援策の一環</a:t>
            </a:r>
            <a:r>
              <a:rPr lang="ja-JP" altLang="en-US" sz="2400" dirty="0">
                <a:latin typeface="HGPｺﾞｼｯｸE" panose="020B0900000000000000" pitchFamily="50" charset="-128"/>
                <a:ea typeface="HGPｺﾞｼｯｸE" panose="020B0900000000000000" pitchFamily="50" charset="-128"/>
              </a:rPr>
              <a:t>である</a:t>
            </a:r>
          </a:p>
          <a:p>
            <a:pPr eaLnBrk="1" hangingPunct="1">
              <a:lnSpc>
                <a:spcPct val="80000"/>
              </a:lnSpc>
              <a:buFontTx/>
              <a:buNone/>
            </a:pPr>
            <a:r>
              <a:rPr lang="ja-JP" altLang="en-US" sz="2400" dirty="0">
                <a:latin typeface="HGPｺﾞｼｯｸE" panose="020B0900000000000000" pitchFamily="50" charset="-128"/>
                <a:ea typeface="HGPｺﾞｼｯｸE" panose="020B0900000000000000" pitchFamily="50" charset="-128"/>
              </a:rPr>
              <a:t>　・利用者のニーズに対応するため、</a:t>
            </a:r>
            <a:r>
              <a:rPr lang="ja-JP" altLang="en-US" sz="2400" dirty="0">
                <a:solidFill>
                  <a:srgbClr val="0066FF"/>
                </a:solidFill>
                <a:latin typeface="HGPｺﾞｼｯｸE" panose="020B0900000000000000" pitchFamily="50" charset="-128"/>
                <a:ea typeface="HGPｺﾞｼｯｸE" panose="020B0900000000000000" pitchFamily="50" charset="-128"/>
              </a:rPr>
              <a:t>支援目標を設定</a:t>
            </a:r>
            <a:r>
              <a:rPr lang="ja-JP" altLang="en-US" sz="2400" dirty="0">
                <a:latin typeface="HGPｺﾞｼｯｸE" panose="020B0900000000000000" pitchFamily="50" charset="-128"/>
                <a:ea typeface="HGPｺﾞｼｯｸE" panose="020B0900000000000000" pitchFamily="50" charset="-128"/>
              </a:rPr>
              <a:t>し、</a:t>
            </a:r>
            <a:r>
              <a:rPr lang="ja-JP" altLang="en-US" sz="2400" dirty="0">
                <a:solidFill>
                  <a:srgbClr val="0066FF"/>
                </a:solidFill>
                <a:latin typeface="HGPｺﾞｼｯｸE" panose="020B0900000000000000" pitchFamily="50" charset="-128"/>
                <a:ea typeface="HGPｺﾞｼｯｸE" panose="020B0900000000000000" pitchFamily="50" charset="-128"/>
              </a:rPr>
              <a:t>支援計画を策定</a:t>
            </a:r>
            <a:r>
              <a:rPr lang="ja-JP" altLang="en-US" sz="2400" dirty="0">
                <a:latin typeface="HGPｺﾞｼｯｸE" panose="020B0900000000000000" pitchFamily="50" charset="-128"/>
                <a:ea typeface="HGPｺﾞｼｯｸE" panose="020B0900000000000000" pitchFamily="50" charset="-128"/>
              </a:rPr>
              <a:t>した上で、</a:t>
            </a:r>
            <a:r>
              <a:rPr lang="ja-JP" altLang="en-US" sz="2400" dirty="0">
                <a:solidFill>
                  <a:srgbClr val="0066FF"/>
                </a:solidFill>
                <a:latin typeface="HGPｺﾞｼｯｸE" panose="020B0900000000000000" pitchFamily="50" charset="-128"/>
                <a:ea typeface="HGPｺﾞｼｯｸE" panose="020B0900000000000000" pitchFamily="50" charset="-128"/>
              </a:rPr>
              <a:t>チームにより支援</a:t>
            </a:r>
            <a:r>
              <a:rPr lang="ja-JP" altLang="en-US" sz="2400" dirty="0">
                <a:latin typeface="HGPｺﾞｼｯｸE" panose="020B0900000000000000" pitchFamily="50" charset="-128"/>
                <a:ea typeface="HGPｺﾞｼｯｸE" panose="020B0900000000000000" pitchFamily="50" charset="-128"/>
              </a:rPr>
              <a:t>に取り組む。</a:t>
            </a:r>
          </a:p>
          <a:p>
            <a:pPr eaLnBrk="1" hangingPunct="1">
              <a:lnSpc>
                <a:spcPct val="80000"/>
              </a:lnSpc>
              <a:buFontTx/>
              <a:buNone/>
            </a:pPr>
            <a:r>
              <a:rPr lang="ja-JP" altLang="en-US" sz="2400" dirty="0">
                <a:latin typeface="HGPｺﾞｼｯｸE" panose="020B0900000000000000" pitchFamily="50" charset="-128"/>
                <a:ea typeface="HGPｺﾞｼｯｸE" panose="020B0900000000000000" pitchFamily="50" charset="-128"/>
              </a:rPr>
              <a:t>　　そして</a:t>
            </a:r>
            <a:r>
              <a:rPr lang="ja-JP" altLang="en-US" sz="2400" dirty="0">
                <a:solidFill>
                  <a:srgbClr val="0066FF"/>
                </a:solidFill>
                <a:latin typeface="HGPｺﾞｼｯｸE" panose="020B0900000000000000" pitchFamily="50" charset="-128"/>
                <a:ea typeface="HGPｺﾞｼｯｸE" panose="020B0900000000000000" pitchFamily="50" charset="-128"/>
              </a:rPr>
              <a:t>ＰＤＣＡ</a:t>
            </a:r>
            <a:r>
              <a:rPr lang="ja-JP" altLang="en-US" sz="2400" dirty="0">
                <a:latin typeface="HGPｺﾞｼｯｸE" panose="020B0900000000000000" pitchFamily="50" charset="-128"/>
                <a:ea typeface="HGPｺﾞｼｯｸE" panose="020B0900000000000000" pitchFamily="50" charset="-128"/>
              </a:rPr>
              <a:t>（</a:t>
            </a:r>
            <a:r>
              <a:rPr lang="en-US" altLang="ja-JP" sz="2400" dirty="0">
                <a:latin typeface="HGPｺﾞｼｯｸE" panose="020B0900000000000000" pitchFamily="50" charset="-128"/>
                <a:ea typeface="HGPｺﾞｼｯｸE" panose="020B0900000000000000" pitchFamily="50" charset="-128"/>
              </a:rPr>
              <a:t>Plan</a:t>
            </a:r>
            <a:r>
              <a:rPr lang="ja-JP" altLang="en-US" sz="2400" dirty="0">
                <a:latin typeface="HGPｺﾞｼｯｸE" panose="020B0900000000000000" pitchFamily="50" charset="-128"/>
                <a:ea typeface="HGPｺﾞｼｯｸE" panose="020B0900000000000000" pitchFamily="50" charset="-128"/>
              </a:rPr>
              <a:t>･</a:t>
            </a:r>
            <a:r>
              <a:rPr lang="en-US" altLang="ja-JP" sz="2400" dirty="0">
                <a:latin typeface="HGPｺﾞｼｯｸE" panose="020B0900000000000000" pitchFamily="50" charset="-128"/>
                <a:ea typeface="HGPｺﾞｼｯｸE" panose="020B0900000000000000" pitchFamily="50" charset="-128"/>
              </a:rPr>
              <a:t>Do</a:t>
            </a:r>
            <a:r>
              <a:rPr lang="ja-JP" altLang="en-US" sz="2400" dirty="0">
                <a:latin typeface="HGPｺﾞｼｯｸE" panose="020B0900000000000000" pitchFamily="50" charset="-128"/>
                <a:ea typeface="HGPｺﾞｼｯｸE" panose="020B0900000000000000" pitchFamily="50" charset="-128"/>
              </a:rPr>
              <a:t>･</a:t>
            </a:r>
            <a:r>
              <a:rPr lang="en-US" altLang="ja-JP" sz="2400" dirty="0">
                <a:latin typeface="HGPｺﾞｼｯｸE" panose="020B0900000000000000" pitchFamily="50" charset="-128"/>
                <a:ea typeface="HGPｺﾞｼｯｸE" panose="020B0900000000000000" pitchFamily="50" charset="-128"/>
              </a:rPr>
              <a:t>Check</a:t>
            </a:r>
            <a:r>
              <a:rPr lang="ja-JP" altLang="en-US" sz="2400" dirty="0">
                <a:latin typeface="HGPｺﾞｼｯｸE" panose="020B0900000000000000" pitchFamily="50" charset="-128"/>
                <a:ea typeface="HGPｺﾞｼｯｸE" panose="020B0900000000000000" pitchFamily="50" charset="-128"/>
              </a:rPr>
              <a:t>･</a:t>
            </a:r>
            <a:r>
              <a:rPr lang="en-US" altLang="ja-JP" sz="2400" dirty="0">
                <a:latin typeface="HGPｺﾞｼｯｸE" panose="020B0900000000000000" pitchFamily="50" charset="-128"/>
                <a:ea typeface="HGPｺﾞｼｯｸE" panose="020B0900000000000000" pitchFamily="50" charset="-128"/>
              </a:rPr>
              <a:t>Action</a:t>
            </a:r>
            <a:r>
              <a:rPr lang="ja-JP" altLang="en-US" sz="2400" dirty="0">
                <a:latin typeface="HGPｺﾞｼｯｸE" panose="020B0900000000000000" pitchFamily="50" charset="-128"/>
                <a:ea typeface="HGPｺﾞｼｯｸE" panose="020B0900000000000000" pitchFamily="50" charset="-128"/>
              </a:rPr>
              <a:t>）のプロセスに基づき提供される社会的支援策の一環である。</a:t>
            </a:r>
          </a:p>
          <a:p>
            <a:pPr eaLnBrk="1" hangingPunct="1">
              <a:lnSpc>
                <a:spcPct val="80000"/>
              </a:lnSpc>
              <a:buFontTx/>
              <a:buNone/>
            </a:pPr>
            <a:r>
              <a:rPr lang="ja-JP" altLang="en-US" sz="2400" dirty="0" smtClean="0">
                <a:latin typeface="HGPｺﾞｼｯｸE" panose="020B0900000000000000" pitchFamily="50" charset="-128"/>
                <a:ea typeface="HGPｺﾞｼｯｸE" panose="020B0900000000000000" pitchFamily="50" charset="-128"/>
              </a:rPr>
              <a:t>２</a:t>
            </a:r>
            <a:r>
              <a:rPr lang="ja-JP" altLang="en-US" sz="2400" dirty="0">
                <a:latin typeface="HGPｺﾞｼｯｸE" panose="020B0900000000000000" pitchFamily="50" charset="-128"/>
                <a:ea typeface="HGPｺﾞｼｯｸE" panose="020B0900000000000000" pitchFamily="50" charset="-128"/>
              </a:rPr>
              <a:t>．</a:t>
            </a:r>
            <a:r>
              <a:rPr lang="ja-JP" altLang="en-US" sz="2400" dirty="0">
                <a:solidFill>
                  <a:srgbClr val="0066FF"/>
                </a:solidFill>
                <a:latin typeface="HGPｺﾞｼｯｸE" panose="020B0900000000000000" pitchFamily="50" charset="-128"/>
                <a:ea typeface="HGPｺﾞｼｯｸE" panose="020B0900000000000000" pitchFamily="50" charset="-128"/>
              </a:rPr>
              <a:t>個別性</a:t>
            </a:r>
            <a:r>
              <a:rPr lang="ja-JP" altLang="en-US" sz="2400" dirty="0">
                <a:latin typeface="HGPｺﾞｼｯｸE" panose="020B0900000000000000" pitchFamily="50" charset="-128"/>
                <a:ea typeface="HGPｺﾞｼｯｸE" panose="020B0900000000000000" pitchFamily="50" charset="-128"/>
              </a:rPr>
              <a:t>が高く</a:t>
            </a:r>
            <a:r>
              <a:rPr lang="ja-JP" altLang="en-US" sz="2400" dirty="0">
                <a:solidFill>
                  <a:srgbClr val="0066FF"/>
                </a:solidFill>
                <a:latin typeface="HGPｺﾞｼｯｸE" panose="020B0900000000000000" pitchFamily="50" charset="-128"/>
                <a:ea typeface="HGPｺﾞｼｯｸE" panose="020B0900000000000000" pitchFamily="50" charset="-128"/>
              </a:rPr>
              <a:t>多様性</a:t>
            </a:r>
            <a:r>
              <a:rPr lang="ja-JP" altLang="en-US" sz="2400" dirty="0">
                <a:latin typeface="HGPｺﾞｼｯｸE" panose="020B0900000000000000" pitchFamily="50" charset="-128"/>
                <a:ea typeface="HGPｺﾞｼｯｸE" panose="020B0900000000000000" pitchFamily="50" charset="-128"/>
              </a:rPr>
              <a:t>のある支援</a:t>
            </a:r>
          </a:p>
          <a:p>
            <a:pPr eaLnBrk="1" hangingPunct="1">
              <a:lnSpc>
                <a:spcPct val="80000"/>
              </a:lnSpc>
              <a:buNone/>
            </a:pPr>
            <a:r>
              <a:rPr lang="ja-JP" altLang="en-US" sz="2400" dirty="0">
                <a:latin typeface="HGPｺﾞｼｯｸE" panose="020B0900000000000000" pitchFamily="50" charset="-128"/>
                <a:ea typeface="HGPｺﾞｼｯｸE" panose="020B0900000000000000" pitchFamily="50" charset="-128"/>
              </a:rPr>
              <a:t>　</a:t>
            </a:r>
            <a:r>
              <a:rPr lang="ja-JP" altLang="en-US" sz="2000" dirty="0">
                <a:latin typeface="HGPｺﾞｼｯｸE" panose="020B0900000000000000" pitchFamily="50" charset="-128"/>
                <a:ea typeface="HGPｺﾞｼｯｸE" panose="020B0900000000000000" pitchFamily="50" charset="-128"/>
              </a:rPr>
              <a:t>・</a:t>
            </a:r>
            <a:r>
              <a:rPr lang="ja-JP" altLang="en-US" sz="2400" dirty="0">
                <a:latin typeface="HGPｺﾞｼｯｸE" panose="020B0900000000000000" pitchFamily="50" charset="-128"/>
                <a:ea typeface="HGPｺﾞｼｯｸE" panose="020B0900000000000000" pitchFamily="50" charset="-128"/>
              </a:rPr>
              <a:t>利用者一人ひとりの心身の状況（障害等）、ニーズ、思い、家族関係、社会活動への参加意欲、人間関係での価値観等に十分配慮した個別性が高く多様性のある支援である。</a:t>
            </a:r>
          </a:p>
          <a:p>
            <a:pPr eaLnBrk="1" hangingPunct="1">
              <a:lnSpc>
                <a:spcPct val="80000"/>
              </a:lnSpc>
              <a:buFontTx/>
              <a:buNone/>
            </a:pPr>
            <a:endParaRPr lang="ja-JP" altLang="en-US" sz="2400" dirty="0">
              <a:latin typeface="HGPｺﾞｼｯｸE" panose="020B0900000000000000" pitchFamily="50" charset="-128"/>
              <a:ea typeface="HGPｺﾞｼｯｸE" panose="020B0900000000000000" pitchFamily="50" charset="-128"/>
            </a:endParaRPr>
          </a:p>
          <a:p>
            <a:pPr eaLnBrk="1" hangingPunct="1">
              <a:lnSpc>
                <a:spcPct val="80000"/>
              </a:lnSpc>
              <a:buFontTx/>
              <a:buNone/>
            </a:pPr>
            <a:r>
              <a:rPr lang="ja-JP" altLang="en-US" sz="2400" dirty="0">
                <a:latin typeface="HGPｺﾞｼｯｸE" panose="020B0900000000000000" pitchFamily="50" charset="-128"/>
                <a:ea typeface="HGPｺﾞｼｯｸE" panose="020B0900000000000000" pitchFamily="50" charset="-128"/>
              </a:rPr>
              <a:t>３．</a:t>
            </a:r>
            <a:r>
              <a:rPr lang="ja-JP" altLang="en-US" sz="2400" dirty="0">
                <a:solidFill>
                  <a:srgbClr val="0066FF"/>
                </a:solidFill>
                <a:latin typeface="HGPｺﾞｼｯｸE" panose="020B0900000000000000" pitchFamily="50" charset="-128"/>
                <a:ea typeface="HGPｺﾞｼｯｸE" panose="020B0900000000000000" pitchFamily="50" charset="-128"/>
              </a:rPr>
              <a:t>ライフステージ、社会活動参加との関連</a:t>
            </a:r>
            <a:r>
              <a:rPr lang="ja-JP" altLang="en-US" sz="2400" dirty="0">
                <a:latin typeface="HGPｺﾞｼｯｸE" panose="020B0900000000000000" pitchFamily="50" charset="-128"/>
                <a:ea typeface="HGPｺﾞｼｯｸE" panose="020B0900000000000000" pitchFamily="50" charset="-128"/>
              </a:rPr>
              <a:t>が強い支援</a:t>
            </a:r>
          </a:p>
          <a:p>
            <a:pPr eaLnBrk="1" hangingPunct="1">
              <a:lnSpc>
                <a:spcPct val="80000"/>
              </a:lnSpc>
              <a:buNone/>
            </a:pPr>
            <a:r>
              <a:rPr lang="ja-JP" altLang="en-US" sz="2400" dirty="0">
                <a:latin typeface="HGPｺﾞｼｯｸE" panose="020B0900000000000000" pitchFamily="50" charset="-128"/>
                <a:ea typeface="HGPｺﾞｼｯｸE" panose="020B0900000000000000" pitchFamily="50" charset="-128"/>
              </a:rPr>
              <a:t>　・利用者の価値観、人間性、社会的活動の内容等に直接触れる部分が多く、人間的な共感や信頼感、守秘義務等に特に配慮したサービスであり、専門職としての自覚に立った態度が求められる。</a:t>
            </a:r>
            <a:endParaRPr lang="en-US" altLang="ja-JP" sz="2400" dirty="0">
              <a:latin typeface="HGPｺﾞｼｯｸE" panose="020B0900000000000000" pitchFamily="50" charset="-128"/>
              <a:ea typeface="HGPｺﾞｼｯｸE" panose="020B0900000000000000" pitchFamily="50" charset="-128"/>
            </a:endParaRPr>
          </a:p>
        </p:txBody>
      </p:sp>
    </p:spTree>
    <p:extLst>
      <p:ext uri="{BB962C8B-B14F-4D97-AF65-F5344CB8AC3E}">
        <p14:creationId xmlns:p14="http://schemas.microsoft.com/office/powerpoint/2010/main" val="28879954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正方形/長方形 146"/>
          <p:cNvSpPr/>
          <p:nvPr/>
        </p:nvSpPr>
        <p:spPr>
          <a:xfrm>
            <a:off x="227204" y="4278428"/>
            <a:ext cx="8648505" cy="2133569"/>
          </a:xfrm>
          <a:prstGeom prst="rect">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endParaRPr lang="en-US" altLang="ja-JP" sz="1081" dirty="0">
              <a:solidFill>
                <a:prstClr val="black"/>
              </a:solidFill>
              <a:latin typeface="ＭＳ Ｐゴシック"/>
              <a:ea typeface="ＭＳ Ｐゴシック" panose="020B0600070205080204" pitchFamily="50" charset="-128"/>
            </a:endParaRPr>
          </a:p>
          <a:p>
            <a:pPr defTabSz="823509" fontAlgn="auto">
              <a:spcBef>
                <a:spcPts val="0"/>
              </a:spcBef>
              <a:spcAft>
                <a:spcPts val="0"/>
              </a:spcAft>
            </a:pPr>
            <a:endParaRPr lang="ja-JP" altLang="en-US" sz="1081" dirty="0">
              <a:solidFill>
                <a:prstClr val="black"/>
              </a:solidFill>
              <a:latin typeface="ＭＳ Ｐゴシック"/>
              <a:ea typeface="ＭＳ Ｐゴシック" panose="020B0600070205080204" pitchFamily="50" charset="-128"/>
            </a:endParaRPr>
          </a:p>
        </p:txBody>
      </p:sp>
      <p:sp>
        <p:nvSpPr>
          <p:cNvPr id="160" name="右矢印吹き出し 159"/>
          <p:cNvSpPr/>
          <p:nvPr/>
        </p:nvSpPr>
        <p:spPr>
          <a:xfrm>
            <a:off x="363221" y="4401716"/>
            <a:ext cx="8488729" cy="1942293"/>
          </a:xfrm>
          <a:prstGeom prst="rightArrowCallout">
            <a:avLst>
              <a:gd name="adj1" fmla="val 36073"/>
              <a:gd name="adj2" fmla="val 36371"/>
              <a:gd name="adj3" fmla="val 17784"/>
              <a:gd name="adj4" fmla="val 93192"/>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dirty="0">
              <a:solidFill>
                <a:prstClr val="white"/>
              </a:solidFill>
              <a:latin typeface="Calibri"/>
              <a:ea typeface="ＭＳ Ｐゴシック" panose="020B0600070205080204" pitchFamily="50" charset="-128"/>
            </a:endParaRPr>
          </a:p>
        </p:txBody>
      </p:sp>
      <p:sp>
        <p:nvSpPr>
          <p:cNvPr id="274" name="角丸四角形 273"/>
          <p:cNvSpPr/>
          <p:nvPr/>
        </p:nvSpPr>
        <p:spPr>
          <a:xfrm>
            <a:off x="5284278" y="4466564"/>
            <a:ext cx="2822960" cy="1815736"/>
          </a:xfrm>
          <a:prstGeom prst="roundRect">
            <a:avLst>
              <a:gd name="adj" fmla="val 6233"/>
            </a:avLst>
          </a:prstGeom>
          <a:solidFill>
            <a:srgbClr val="FFE48F"/>
          </a:solidFill>
          <a:ln w="571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20" tIns="32420" rIns="32420" bIns="0" rtlCol="0" anchor="b" anchorCtr="0"/>
          <a:lstStyle/>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srgbClr val="F79646">
                  <a:lumMod val="50000"/>
                </a:srgbClr>
              </a:solidFill>
              <a:latin typeface="Calibri"/>
              <a:ea typeface="ＭＳ Ｐゴシック" panose="020B0600070205080204" pitchFamily="50" charset="-128"/>
            </a:endParaRPr>
          </a:p>
        </p:txBody>
      </p:sp>
      <p:sp>
        <p:nvSpPr>
          <p:cNvPr id="16" name="正方形/長方形 15"/>
          <p:cNvSpPr/>
          <p:nvPr/>
        </p:nvSpPr>
        <p:spPr>
          <a:xfrm>
            <a:off x="227203" y="835091"/>
            <a:ext cx="8689596" cy="3047844"/>
          </a:xfrm>
          <a:prstGeom prst="rect">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endParaRPr lang="en-US" altLang="ja-JP" sz="1081" dirty="0">
              <a:solidFill>
                <a:prstClr val="black"/>
              </a:solidFill>
              <a:latin typeface="ＭＳ Ｐゴシック"/>
              <a:ea typeface="ＭＳ Ｐゴシック" panose="020B0600070205080204" pitchFamily="50" charset="-128"/>
            </a:endParaRPr>
          </a:p>
          <a:p>
            <a:pPr defTabSz="823509" fontAlgn="auto">
              <a:spcBef>
                <a:spcPts val="0"/>
              </a:spcBef>
              <a:spcAft>
                <a:spcPts val="0"/>
              </a:spcAft>
            </a:pPr>
            <a:endParaRPr lang="ja-JP" altLang="en-US" sz="1081" dirty="0">
              <a:solidFill>
                <a:prstClr val="black"/>
              </a:solidFill>
              <a:latin typeface="ＭＳ Ｐゴシック"/>
              <a:ea typeface="ＭＳ Ｐゴシック" panose="020B0600070205080204" pitchFamily="50" charset="-128"/>
            </a:endParaRPr>
          </a:p>
        </p:txBody>
      </p:sp>
      <p:sp>
        <p:nvSpPr>
          <p:cNvPr id="25" name="テキスト ボックス 24"/>
          <p:cNvSpPr txBox="1"/>
          <p:nvPr/>
        </p:nvSpPr>
        <p:spPr>
          <a:xfrm>
            <a:off x="323383" y="1260875"/>
            <a:ext cx="728836" cy="685464"/>
          </a:xfrm>
          <a:prstGeom prst="rect">
            <a:avLst/>
          </a:prstGeom>
          <a:noFill/>
          <a:ln w="12700">
            <a:solidFill>
              <a:schemeClr val="tx1"/>
            </a:solidFill>
          </a:ln>
        </p:spPr>
        <p:txBody>
          <a:bodyPr wrap="square" lIns="0" tIns="32420" rIns="0" bIns="0" rtlCol="0">
            <a:noAutofit/>
          </a:bodyPr>
          <a:lstStyle/>
          <a:p>
            <a:pPr algn="ctr" defTabSz="823509" fontAlgn="auto">
              <a:spcBef>
                <a:spcPts val="0"/>
              </a:spcBef>
              <a:spcAft>
                <a:spcPts val="0"/>
              </a:spcAft>
            </a:pPr>
            <a:r>
              <a:rPr lang="ja-JP" altLang="en-US" sz="1081" b="1" dirty="0">
                <a:solidFill>
                  <a:prstClr val="black"/>
                </a:solidFill>
                <a:latin typeface="ＭＳ Ｐゴシック"/>
              </a:rPr>
              <a:t>施設</a:t>
            </a:r>
            <a:r>
              <a:rPr lang="en-US" altLang="ja-JP" sz="1081" b="1" dirty="0">
                <a:solidFill>
                  <a:prstClr val="black"/>
                </a:solidFill>
                <a:latin typeface="ＭＳ Ｐゴシック"/>
              </a:rPr>
              <a:t>､</a:t>
            </a:r>
            <a:r>
              <a:rPr lang="ja-JP" altLang="en-US" sz="1081" b="1" dirty="0">
                <a:solidFill>
                  <a:prstClr val="black"/>
                </a:solidFill>
                <a:latin typeface="ＭＳ Ｐゴシック"/>
              </a:rPr>
              <a:t>病院</a:t>
            </a:r>
          </a:p>
        </p:txBody>
      </p:sp>
      <p:sp>
        <p:nvSpPr>
          <p:cNvPr id="9" name="角丸四角形 8"/>
          <p:cNvSpPr/>
          <p:nvPr/>
        </p:nvSpPr>
        <p:spPr>
          <a:xfrm>
            <a:off x="421745" y="5138565"/>
            <a:ext cx="2932191" cy="1143735"/>
          </a:xfrm>
          <a:prstGeom prst="roundRect">
            <a:avLst>
              <a:gd name="adj" fmla="val 9331"/>
            </a:avLst>
          </a:prstGeom>
          <a:solidFill>
            <a:srgbClr val="FFFF00">
              <a:alpha val="81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dirty="0">
              <a:solidFill>
                <a:prstClr val="white"/>
              </a:solidFill>
              <a:latin typeface="Calibri"/>
              <a:ea typeface="ＭＳ Ｐゴシック" panose="020B0600070205080204" pitchFamily="50" charset="-128"/>
            </a:endParaRPr>
          </a:p>
        </p:txBody>
      </p:sp>
      <p:sp>
        <p:nvSpPr>
          <p:cNvPr id="6" name="角丸四角形 5"/>
          <p:cNvSpPr/>
          <p:nvPr/>
        </p:nvSpPr>
        <p:spPr>
          <a:xfrm>
            <a:off x="1978092" y="964787"/>
            <a:ext cx="6017848" cy="2647431"/>
          </a:xfrm>
          <a:prstGeom prst="roundRect">
            <a:avLst>
              <a:gd name="adj" fmla="val 4428"/>
            </a:avLst>
          </a:prstGeom>
          <a:solidFill>
            <a:srgbClr val="FFE48F"/>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20" tIns="32420" rIns="32420" bIns="0" rtlCol="0" anchor="b" anchorCtr="0"/>
          <a:lstStyle/>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prstClr val="white"/>
              </a:solidFill>
              <a:latin typeface="Calibri"/>
              <a:ea typeface="ＭＳ Ｐゴシック" panose="020B0600070205080204" pitchFamily="50" charset="-128"/>
            </a:endParaRPr>
          </a:p>
          <a:p>
            <a:pPr algn="ctr" defTabSz="823509" fontAlgn="auto">
              <a:spcBef>
                <a:spcPts val="0"/>
              </a:spcBef>
              <a:spcAft>
                <a:spcPts val="0"/>
              </a:spcAft>
            </a:pPr>
            <a:endParaRPr lang="en-US" altLang="ja-JP" sz="1621" dirty="0">
              <a:solidFill>
                <a:srgbClr val="F79646">
                  <a:lumMod val="50000"/>
                </a:srgbClr>
              </a:solidFill>
              <a:latin typeface="Calibri"/>
              <a:ea typeface="ＭＳ Ｐゴシック" panose="020B0600070205080204" pitchFamily="50" charset="-128"/>
            </a:endParaRPr>
          </a:p>
        </p:txBody>
      </p:sp>
      <p:sp>
        <p:nvSpPr>
          <p:cNvPr id="2" name="右矢印吹き出し 1"/>
          <p:cNvSpPr/>
          <p:nvPr/>
        </p:nvSpPr>
        <p:spPr>
          <a:xfrm>
            <a:off x="2052537" y="1094483"/>
            <a:ext cx="6799414" cy="1512585"/>
          </a:xfrm>
          <a:prstGeom prst="rightArrowCallout">
            <a:avLst>
              <a:gd name="adj1" fmla="val 51628"/>
              <a:gd name="adj2" fmla="val 41815"/>
              <a:gd name="adj3" fmla="val 21672"/>
              <a:gd name="adj4" fmla="val 85900"/>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dirty="0">
              <a:solidFill>
                <a:prstClr val="white"/>
              </a:solidFill>
              <a:latin typeface="Calibri"/>
              <a:ea typeface="ＭＳ Ｐゴシック" panose="020B0600070205080204" pitchFamily="50" charset="-128"/>
            </a:endParaRPr>
          </a:p>
        </p:txBody>
      </p:sp>
      <p:grpSp>
        <p:nvGrpSpPr>
          <p:cNvPr id="17" name="Group 1241"/>
          <p:cNvGrpSpPr>
            <a:grpSpLocks noChangeAspect="1"/>
          </p:cNvGrpSpPr>
          <p:nvPr/>
        </p:nvGrpSpPr>
        <p:grpSpPr bwMode="auto">
          <a:xfrm>
            <a:off x="516473" y="1500617"/>
            <a:ext cx="393678" cy="396508"/>
            <a:chOff x="336" y="2967"/>
            <a:chExt cx="456" cy="275"/>
          </a:xfrm>
        </p:grpSpPr>
        <p:sp>
          <p:nvSpPr>
            <p:cNvPr id="18" name="Freeform 1234"/>
            <p:cNvSpPr>
              <a:spLocks/>
            </p:cNvSpPr>
            <p:nvPr/>
          </p:nvSpPr>
          <p:spPr bwMode="auto">
            <a:xfrm>
              <a:off x="336" y="2967"/>
              <a:ext cx="456" cy="275"/>
            </a:xfrm>
            <a:custGeom>
              <a:avLst/>
              <a:gdLst>
                <a:gd name="T0" fmla="*/ 22 w 456"/>
                <a:gd name="T1" fmla="*/ 272 h 275"/>
                <a:gd name="T2" fmla="*/ 22 w 456"/>
                <a:gd name="T3" fmla="*/ 87 h 275"/>
                <a:gd name="T4" fmla="*/ 313 w 456"/>
                <a:gd name="T5" fmla="*/ 0 h 275"/>
                <a:gd name="T6" fmla="*/ 434 w 456"/>
                <a:gd name="T7" fmla="*/ 32 h 275"/>
                <a:gd name="T8" fmla="*/ 434 w 456"/>
                <a:gd name="T9" fmla="*/ 272 h 275"/>
                <a:gd name="T10" fmla="*/ 456 w 456"/>
                <a:gd name="T11" fmla="*/ 272 h 275"/>
                <a:gd name="T12" fmla="*/ 456 w 456"/>
                <a:gd name="T13" fmla="*/ 275 h 275"/>
                <a:gd name="T14" fmla="*/ 0 w 456"/>
                <a:gd name="T15" fmla="*/ 275 h 275"/>
                <a:gd name="T16" fmla="*/ 0 w 456"/>
                <a:gd name="T17" fmla="*/ 272 h 275"/>
                <a:gd name="T18" fmla="*/ 22 w 456"/>
                <a:gd name="T19"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6" h="275">
                  <a:moveTo>
                    <a:pt x="22" y="272"/>
                  </a:moveTo>
                  <a:lnTo>
                    <a:pt x="22" y="87"/>
                  </a:lnTo>
                  <a:lnTo>
                    <a:pt x="313" y="0"/>
                  </a:lnTo>
                  <a:lnTo>
                    <a:pt x="434" y="32"/>
                  </a:lnTo>
                  <a:lnTo>
                    <a:pt x="434" y="272"/>
                  </a:lnTo>
                  <a:lnTo>
                    <a:pt x="456" y="272"/>
                  </a:lnTo>
                  <a:lnTo>
                    <a:pt x="456" y="275"/>
                  </a:lnTo>
                  <a:lnTo>
                    <a:pt x="0" y="275"/>
                  </a:lnTo>
                  <a:lnTo>
                    <a:pt x="0" y="272"/>
                  </a:lnTo>
                  <a:lnTo>
                    <a:pt x="22"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9" name="Freeform 1235"/>
            <p:cNvSpPr>
              <a:spLocks/>
            </p:cNvSpPr>
            <p:nvPr/>
          </p:nvSpPr>
          <p:spPr bwMode="auto">
            <a:xfrm>
              <a:off x="364" y="2972"/>
              <a:ext cx="282" cy="267"/>
            </a:xfrm>
            <a:custGeom>
              <a:avLst/>
              <a:gdLst>
                <a:gd name="T0" fmla="*/ 242 w 282"/>
                <a:gd name="T1" fmla="*/ 248 h 267"/>
                <a:gd name="T2" fmla="*/ 242 w 282"/>
                <a:gd name="T3" fmla="*/ 267 h 267"/>
                <a:gd name="T4" fmla="*/ 282 w 282"/>
                <a:gd name="T5" fmla="*/ 267 h 267"/>
                <a:gd name="T6" fmla="*/ 282 w 282"/>
                <a:gd name="T7" fmla="*/ 0 h 267"/>
                <a:gd name="T8" fmla="*/ 0 w 282"/>
                <a:gd name="T9" fmla="*/ 84 h 267"/>
                <a:gd name="T10" fmla="*/ 0 w 282"/>
                <a:gd name="T11" fmla="*/ 267 h 267"/>
                <a:gd name="T12" fmla="*/ 22 w 282"/>
                <a:gd name="T13" fmla="*/ 267 h 267"/>
                <a:gd name="T14" fmla="*/ 22 w 282"/>
                <a:gd name="T15" fmla="*/ 253 h 267"/>
                <a:gd name="T16" fmla="*/ 242 w 282"/>
                <a:gd name="T17" fmla="*/ 24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 h="267">
                  <a:moveTo>
                    <a:pt x="242" y="248"/>
                  </a:moveTo>
                  <a:lnTo>
                    <a:pt x="242" y="267"/>
                  </a:lnTo>
                  <a:lnTo>
                    <a:pt x="282" y="267"/>
                  </a:lnTo>
                  <a:lnTo>
                    <a:pt x="282" y="0"/>
                  </a:lnTo>
                  <a:lnTo>
                    <a:pt x="0" y="84"/>
                  </a:lnTo>
                  <a:lnTo>
                    <a:pt x="0" y="267"/>
                  </a:lnTo>
                  <a:lnTo>
                    <a:pt x="22" y="267"/>
                  </a:lnTo>
                  <a:lnTo>
                    <a:pt x="22" y="253"/>
                  </a:lnTo>
                  <a:lnTo>
                    <a:pt x="242" y="248"/>
                  </a:lnTo>
                  <a:close/>
                </a:path>
              </a:pathLst>
            </a:custGeom>
            <a:solidFill>
              <a:srgbClr val="FFF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20" name="Freeform 1236"/>
            <p:cNvSpPr>
              <a:spLocks/>
            </p:cNvSpPr>
            <p:nvPr/>
          </p:nvSpPr>
          <p:spPr bwMode="auto">
            <a:xfrm>
              <a:off x="386" y="3177"/>
              <a:ext cx="220" cy="32"/>
            </a:xfrm>
            <a:custGeom>
              <a:avLst/>
              <a:gdLst>
                <a:gd name="T0" fmla="*/ 220 w 220"/>
                <a:gd name="T1" fmla="*/ 21 h 32"/>
                <a:gd name="T2" fmla="*/ 0 w 220"/>
                <a:gd name="T3" fmla="*/ 32 h 32"/>
                <a:gd name="T4" fmla="*/ 0 w 220"/>
                <a:gd name="T5" fmla="*/ 17 h 32"/>
                <a:gd name="T6" fmla="*/ 220 w 220"/>
                <a:gd name="T7" fmla="*/ 0 h 32"/>
                <a:gd name="T8" fmla="*/ 220 w 220"/>
                <a:gd name="T9" fmla="*/ 21 h 32"/>
              </a:gdLst>
              <a:ahLst/>
              <a:cxnLst>
                <a:cxn ang="0">
                  <a:pos x="T0" y="T1"/>
                </a:cxn>
                <a:cxn ang="0">
                  <a:pos x="T2" y="T3"/>
                </a:cxn>
                <a:cxn ang="0">
                  <a:pos x="T4" y="T5"/>
                </a:cxn>
                <a:cxn ang="0">
                  <a:pos x="T6" y="T7"/>
                </a:cxn>
                <a:cxn ang="0">
                  <a:pos x="T8" y="T9"/>
                </a:cxn>
              </a:cxnLst>
              <a:rect l="0" t="0" r="r" b="b"/>
              <a:pathLst>
                <a:path w="220" h="32">
                  <a:moveTo>
                    <a:pt x="220" y="21"/>
                  </a:moveTo>
                  <a:lnTo>
                    <a:pt x="0" y="32"/>
                  </a:lnTo>
                  <a:lnTo>
                    <a:pt x="0" y="17"/>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21" name="Freeform 1237"/>
            <p:cNvSpPr>
              <a:spLocks/>
            </p:cNvSpPr>
            <p:nvPr/>
          </p:nvSpPr>
          <p:spPr bwMode="auto">
            <a:xfrm>
              <a:off x="386" y="3134"/>
              <a:ext cx="220" cy="43"/>
            </a:xfrm>
            <a:custGeom>
              <a:avLst/>
              <a:gdLst>
                <a:gd name="T0" fmla="*/ 220 w 220"/>
                <a:gd name="T1" fmla="*/ 21 h 43"/>
                <a:gd name="T2" fmla="*/ 0 w 220"/>
                <a:gd name="T3" fmla="*/ 43 h 43"/>
                <a:gd name="T4" fmla="*/ 0 w 220"/>
                <a:gd name="T5" fmla="*/ 28 h 43"/>
                <a:gd name="T6" fmla="*/ 220 w 220"/>
                <a:gd name="T7" fmla="*/ 0 h 43"/>
                <a:gd name="T8" fmla="*/ 220 w 220"/>
                <a:gd name="T9" fmla="*/ 21 h 43"/>
              </a:gdLst>
              <a:ahLst/>
              <a:cxnLst>
                <a:cxn ang="0">
                  <a:pos x="T0" y="T1"/>
                </a:cxn>
                <a:cxn ang="0">
                  <a:pos x="T2" y="T3"/>
                </a:cxn>
                <a:cxn ang="0">
                  <a:pos x="T4" y="T5"/>
                </a:cxn>
                <a:cxn ang="0">
                  <a:pos x="T6" y="T7"/>
                </a:cxn>
                <a:cxn ang="0">
                  <a:pos x="T8" y="T9"/>
                </a:cxn>
              </a:cxnLst>
              <a:rect l="0" t="0" r="r" b="b"/>
              <a:pathLst>
                <a:path w="220" h="43">
                  <a:moveTo>
                    <a:pt x="220" y="21"/>
                  </a:moveTo>
                  <a:lnTo>
                    <a:pt x="0" y="43"/>
                  </a:lnTo>
                  <a:lnTo>
                    <a:pt x="0" y="28"/>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22" name="Freeform 1238"/>
            <p:cNvSpPr>
              <a:spLocks/>
            </p:cNvSpPr>
            <p:nvPr/>
          </p:nvSpPr>
          <p:spPr bwMode="auto">
            <a:xfrm>
              <a:off x="386" y="3092"/>
              <a:ext cx="220" cy="53"/>
            </a:xfrm>
            <a:custGeom>
              <a:avLst/>
              <a:gdLst>
                <a:gd name="T0" fmla="*/ 220 w 220"/>
                <a:gd name="T1" fmla="*/ 20 h 53"/>
                <a:gd name="T2" fmla="*/ 0 w 220"/>
                <a:gd name="T3" fmla="*/ 53 h 53"/>
                <a:gd name="T4" fmla="*/ 0 w 220"/>
                <a:gd name="T5" fmla="*/ 38 h 53"/>
                <a:gd name="T6" fmla="*/ 220 w 220"/>
                <a:gd name="T7" fmla="*/ 0 h 53"/>
                <a:gd name="T8" fmla="*/ 220 w 220"/>
                <a:gd name="T9" fmla="*/ 20 h 53"/>
              </a:gdLst>
              <a:ahLst/>
              <a:cxnLst>
                <a:cxn ang="0">
                  <a:pos x="T0" y="T1"/>
                </a:cxn>
                <a:cxn ang="0">
                  <a:pos x="T2" y="T3"/>
                </a:cxn>
                <a:cxn ang="0">
                  <a:pos x="T4" y="T5"/>
                </a:cxn>
                <a:cxn ang="0">
                  <a:pos x="T6" y="T7"/>
                </a:cxn>
                <a:cxn ang="0">
                  <a:pos x="T8" y="T9"/>
                </a:cxn>
              </a:cxnLst>
              <a:rect l="0" t="0" r="r" b="b"/>
              <a:pathLst>
                <a:path w="220" h="53">
                  <a:moveTo>
                    <a:pt x="220" y="20"/>
                  </a:moveTo>
                  <a:lnTo>
                    <a:pt x="0" y="53"/>
                  </a:lnTo>
                  <a:lnTo>
                    <a:pt x="0" y="38"/>
                  </a:lnTo>
                  <a:lnTo>
                    <a:pt x="220" y="0"/>
                  </a:lnTo>
                  <a:lnTo>
                    <a:pt x="2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23" name="Freeform 1239"/>
            <p:cNvSpPr>
              <a:spLocks/>
            </p:cNvSpPr>
            <p:nvPr/>
          </p:nvSpPr>
          <p:spPr bwMode="auto">
            <a:xfrm>
              <a:off x="386" y="3049"/>
              <a:ext cx="220" cy="64"/>
            </a:xfrm>
            <a:custGeom>
              <a:avLst/>
              <a:gdLst>
                <a:gd name="T0" fmla="*/ 220 w 220"/>
                <a:gd name="T1" fmla="*/ 21 h 64"/>
                <a:gd name="T2" fmla="*/ 0 w 220"/>
                <a:gd name="T3" fmla="*/ 64 h 64"/>
                <a:gd name="T4" fmla="*/ 0 w 220"/>
                <a:gd name="T5" fmla="*/ 49 h 64"/>
                <a:gd name="T6" fmla="*/ 220 w 220"/>
                <a:gd name="T7" fmla="*/ 0 h 64"/>
                <a:gd name="T8" fmla="*/ 220 w 220"/>
                <a:gd name="T9" fmla="*/ 21 h 64"/>
              </a:gdLst>
              <a:ahLst/>
              <a:cxnLst>
                <a:cxn ang="0">
                  <a:pos x="T0" y="T1"/>
                </a:cxn>
                <a:cxn ang="0">
                  <a:pos x="T2" y="T3"/>
                </a:cxn>
                <a:cxn ang="0">
                  <a:pos x="T4" y="T5"/>
                </a:cxn>
                <a:cxn ang="0">
                  <a:pos x="T6" y="T7"/>
                </a:cxn>
                <a:cxn ang="0">
                  <a:pos x="T8" y="T9"/>
                </a:cxn>
              </a:cxnLst>
              <a:rect l="0" t="0" r="r" b="b"/>
              <a:pathLst>
                <a:path w="220" h="64">
                  <a:moveTo>
                    <a:pt x="220" y="21"/>
                  </a:moveTo>
                  <a:lnTo>
                    <a:pt x="0" y="64"/>
                  </a:lnTo>
                  <a:lnTo>
                    <a:pt x="0" y="49"/>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24" name="Freeform 1240"/>
            <p:cNvSpPr>
              <a:spLocks/>
            </p:cNvSpPr>
            <p:nvPr/>
          </p:nvSpPr>
          <p:spPr bwMode="auto">
            <a:xfrm>
              <a:off x="386" y="3006"/>
              <a:ext cx="220" cy="76"/>
            </a:xfrm>
            <a:custGeom>
              <a:avLst/>
              <a:gdLst>
                <a:gd name="T0" fmla="*/ 220 w 220"/>
                <a:gd name="T1" fmla="*/ 0 h 76"/>
                <a:gd name="T2" fmla="*/ 220 w 220"/>
                <a:gd name="T3" fmla="*/ 21 h 76"/>
                <a:gd name="T4" fmla="*/ 0 w 220"/>
                <a:gd name="T5" fmla="*/ 76 h 76"/>
                <a:gd name="T6" fmla="*/ 0 w 220"/>
                <a:gd name="T7" fmla="*/ 60 h 76"/>
                <a:gd name="T8" fmla="*/ 220 w 220"/>
                <a:gd name="T9" fmla="*/ 0 h 76"/>
              </a:gdLst>
              <a:ahLst/>
              <a:cxnLst>
                <a:cxn ang="0">
                  <a:pos x="T0" y="T1"/>
                </a:cxn>
                <a:cxn ang="0">
                  <a:pos x="T2" y="T3"/>
                </a:cxn>
                <a:cxn ang="0">
                  <a:pos x="T4" y="T5"/>
                </a:cxn>
                <a:cxn ang="0">
                  <a:pos x="T6" y="T7"/>
                </a:cxn>
                <a:cxn ang="0">
                  <a:pos x="T8" y="T9"/>
                </a:cxn>
              </a:cxnLst>
              <a:rect l="0" t="0" r="r" b="b"/>
              <a:pathLst>
                <a:path w="220" h="76">
                  <a:moveTo>
                    <a:pt x="220" y="0"/>
                  </a:moveTo>
                  <a:lnTo>
                    <a:pt x="220" y="21"/>
                  </a:lnTo>
                  <a:lnTo>
                    <a:pt x="0" y="76"/>
                  </a:lnTo>
                  <a:lnTo>
                    <a:pt x="0" y="60"/>
                  </a:lnTo>
                  <a:lnTo>
                    <a:pt x="2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grpSp>
      <p:sp>
        <p:nvSpPr>
          <p:cNvPr id="26" name="角丸四角形吹き出し 25"/>
          <p:cNvSpPr/>
          <p:nvPr/>
        </p:nvSpPr>
        <p:spPr>
          <a:xfrm>
            <a:off x="323384" y="2946988"/>
            <a:ext cx="1433335" cy="756144"/>
          </a:xfrm>
          <a:prstGeom prst="wedgeRoundRectCallout">
            <a:avLst>
              <a:gd name="adj1" fmla="val 35902"/>
              <a:gd name="adj2" fmla="val -99608"/>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32420" rIns="0" bIns="32420" rtlCol="0" anchor="t" anchorCtr="0"/>
          <a:lstStyle/>
          <a:p>
            <a:pP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計画相談支援</a:t>
            </a:r>
            <a:endParaRPr lang="en-US" altLang="ja-JP" sz="108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　　事業所</a:t>
            </a:r>
            <a:endParaRPr lang="en-US" altLang="ja-JP" sz="1081" b="1" dirty="0">
              <a:solidFill>
                <a:prstClr val="black"/>
              </a:solidFill>
              <a:latin typeface="Calibri"/>
              <a:ea typeface="ＭＳ Ｐゴシック" panose="020B0600070205080204" pitchFamily="50" charset="-128"/>
            </a:endParaRPr>
          </a:p>
          <a:p>
            <a:pPr defTabSz="823509" fontAlgn="auto">
              <a:spcBef>
                <a:spcPts val="0"/>
              </a:spcBef>
              <a:spcAft>
                <a:spcPts val="0"/>
              </a:spcAft>
            </a:pPr>
            <a:endParaRPr lang="en-US" altLang="ja-JP" sz="720" b="1" dirty="0">
              <a:solidFill>
                <a:prstClr val="black"/>
              </a:solidFill>
              <a:latin typeface="Calibri"/>
              <a:ea typeface="ＭＳ Ｐゴシック" panose="020B0600070205080204" pitchFamily="50" charset="-128"/>
            </a:endParaRPr>
          </a:p>
          <a:p>
            <a:pPr algn="ctr" defTabSz="823509" fontAlgn="auto">
              <a:spcBef>
                <a:spcPts val="0"/>
              </a:spcBef>
              <a:spcAft>
                <a:spcPts val="0"/>
              </a:spcAft>
            </a:pPr>
            <a:r>
              <a:rPr lang="ja-JP" altLang="en-US" sz="946" dirty="0">
                <a:solidFill>
                  <a:prstClr val="black"/>
                </a:solidFill>
                <a:latin typeface="Calibri"/>
                <a:ea typeface="ＭＳ Ｐゴシック" panose="020B0600070205080204" pitchFamily="50" charset="-128"/>
              </a:rPr>
              <a:t>ｻｰﾋﾞｽ等利用計画の作成</a:t>
            </a:r>
          </a:p>
        </p:txBody>
      </p:sp>
      <p:grpSp>
        <p:nvGrpSpPr>
          <p:cNvPr id="31" name="Group 1191"/>
          <p:cNvGrpSpPr>
            <a:grpSpLocks noChangeAspect="1"/>
          </p:cNvGrpSpPr>
          <p:nvPr/>
        </p:nvGrpSpPr>
        <p:grpSpPr bwMode="auto">
          <a:xfrm>
            <a:off x="6607171" y="2173498"/>
            <a:ext cx="503819" cy="353060"/>
            <a:chOff x="1346" y="3223"/>
            <a:chExt cx="328" cy="239"/>
          </a:xfrm>
        </p:grpSpPr>
        <p:sp>
          <p:nvSpPr>
            <p:cNvPr id="32"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33"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34"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35"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36"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37"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38"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39"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0"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1"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2"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3"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4"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5"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6"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7"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8"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49"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0"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1"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2"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3"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4"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5"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6"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7"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8"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59"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0"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1"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2"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3"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4"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5"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6"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7"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8"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69"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0"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1"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2"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3"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4"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5"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6"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7"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8"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79"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0"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1"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2"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3"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4"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5"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6"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7"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8"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89"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0"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1"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2"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3"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4"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5"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6"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7"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8"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99"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0"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1"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2"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3"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4"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5"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6"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7"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8"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09"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0"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1"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2"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3"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4"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5"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6"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7"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8"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19"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20"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21"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22"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23"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sp>
          <p:nvSpPr>
            <p:cNvPr id="124"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dirty="0">
                <a:solidFill>
                  <a:prstClr val="black"/>
                </a:solidFill>
                <a:latin typeface="Calibri"/>
              </a:endParaRPr>
            </a:p>
          </p:txBody>
        </p:sp>
      </p:grpSp>
      <p:pic>
        <p:nvPicPr>
          <p:cNvPr id="1029" name="Picture 5" descr="C:\Users\THJFW\AppData\Local\Microsoft\Windows\Temporary Internet Files\Content.IE5\EMRV8DUC\gatag-00011407[1].jpg"/>
          <p:cNvPicPr>
            <a:picLocks noChangeAspect="1" noChangeArrowheads="1"/>
          </p:cNvPicPr>
          <p:nvPr/>
        </p:nvPicPr>
        <p:blipFill>
          <a:blip r:embed="rId2" cstate="print">
            <a:extLst>
              <a:ext uri="{BEBA8EAE-BF5A-486C-A8C5-ECC9F3942E4B}">
                <a14:imgProps xmlns:a14="http://schemas.microsoft.com/office/drawing/2010/main">
                  <a14:imgLayer r:embed="rId3">
                    <a14:imgEffect>
                      <a14:brightnessContrast contrast="-50000"/>
                    </a14:imgEffect>
                  </a14:imgLayer>
                </a14:imgProps>
              </a:ext>
              <a:ext uri="{28A0092B-C50C-407E-A947-70E740481C1C}">
                <a14:useLocalDpi xmlns:a14="http://schemas.microsoft.com/office/drawing/2010/main" val="0"/>
              </a:ext>
            </a:extLst>
          </a:blip>
          <a:srcRect/>
          <a:stretch>
            <a:fillRect/>
          </a:stretch>
        </p:blipFill>
        <p:spPr bwMode="auto">
          <a:xfrm>
            <a:off x="7167821" y="2213150"/>
            <a:ext cx="620079" cy="263413"/>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C:\Users\THJFW\AppData\Local\Microsoft\Windows\Temporary Internet Files\Content.IE5\XDRC1KVR\gatag-00010689[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72279" y="1419337"/>
            <a:ext cx="819568" cy="596073"/>
          </a:xfrm>
          <a:prstGeom prst="rect">
            <a:avLst/>
          </a:prstGeom>
          <a:noFill/>
          <a:extLst>
            <a:ext uri="{909E8E84-426E-40DD-AFC4-6F175D3DCCD1}">
              <a14:hiddenFill xmlns:a14="http://schemas.microsoft.com/office/drawing/2010/main">
                <a:solidFill>
                  <a:srgbClr val="FFFFFF"/>
                </a:solidFill>
              </a14:hiddenFill>
            </a:ext>
          </a:extLst>
        </p:spPr>
      </p:pic>
      <p:sp>
        <p:nvSpPr>
          <p:cNvPr id="130" name="テキスト ボックス 129"/>
          <p:cNvSpPr txBox="1"/>
          <p:nvPr/>
        </p:nvSpPr>
        <p:spPr>
          <a:xfrm>
            <a:off x="2685169" y="1186380"/>
            <a:ext cx="1794507" cy="221727"/>
          </a:xfrm>
          <a:prstGeom prst="rect">
            <a:avLst/>
          </a:prstGeom>
          <a:noFill/>
        </p:spPr>
        <p:txBody>
          <a:bodyPr wrap="square" lIns="0" tIns="0" rIns="0" bIns="0" rtlCol="0">
            <a:spAutoFit/>
          </a:bodyPr>
          <a:lstStyle/>
          <a:p>
            <a:pPr algn="r" defTabSz="823509" fontAlgn="auto">
              <a:spcBef>
                <a:spcPts val="0"/>
              </a:spcBef>
              <a:spcAft>
                <a:spcPts val="0"/>
              </a:spcAft>
            </a:pPr>
            <a:r>
              <a:rPr lang="ja-JP" altLang="en-US" sz="1441" b="1" dirty="0">
                <a:solidFill>
                  <a:prstClr val="black"/>
                </a:solidFill>
                <a:latin typeface="ＭＳ Ｐゴシック"/>
              </a:rPr>
              <a:t>一人暮らしの障害者</a:t>
            </a:r>
          </a:p>
        </p:txBody>
      </p:sp>
      <p:sp>
        <p:nvSpPr>
          <p:cNvPr id="134" name="テキスト ボックス 133"/>
          <p:cNvSpPr txBox="1"/>
          <p:nvPr/>
        </p:nvSpPr>
        <p:spPr>
          <a:xfrm>
            <a:off x="6228406" y="1195166"/>
            <a:ext cx="1878833" cy="1029320"/>
          </a:xfrm>
          <a:prstGeom prst="rect">
            <a:avLst/>
          </a:prstGeom>
          <a:noFill/>
        </p:spPr>
        <p:txBody>
          <a:bodyPr wrap="square" lIns="0" tIns="0" rIns="0" bIns="0" rtlCol="0">
            <a:noAutofit/>
          </a:bodyPr>
          <a:lstStyle/>
          <a:p>
            <a:pPr algn="ctr" defTabSz="823509" fontAlgn="auto">
              <a:spcBef>
                <a:spcPts val="0"/>
              </a:spcBef>
              <a:spcAft>
                <a:spcPts val="0"/>
              </a:spcAft>
            </a:pPr>
            <a:r>
              <a:rPr lang="en-US" altLang="ja-JP" sz="1081" b="1" u="sng" dirty="0">
                <a:solidFill>
                  <a:prstClr val="black"/>
                </a:solidFill>
                <a:latin typeface="ＭＳ Ｐゴシック"/>
              </a:rPr>
              <a:t>1</a:t>
            </a:r>
            <a:r>
              <a:rPr lang="ja-JP" altLang="en-US" sz="1081" b="1" u="sng" dirty="0">
                <a:solidFill>
                  <a:prstClr val="black"/>
                </a:solidFill>
                <a:latin typeface="ＭＳ Ｐゴシック"/>
              </a:rPr>
              <a:t>人暮らしを支える</a:t>
            </a:r>
            <a:endParaRPr lang="en-US" altLang="ja-JP" sz="1081" b="1" u="sng" dirty="0">
              <a:solidFill>
                <a:prstClr val="black"/>
              </a:solidFill>
              <a:latin typeface="ＭＳ Ｐゴシック"/>
            </a:endParaRPr>
          </a:p>
          <a:p>
            <a:pPr algn="ctr" defTabSz="823509" fontAlgn="auto">
              <a:spcBef>
                <a:spcPts val="0"/>
              </a:spcBef>
              <a:spcAft>
                <a:spcPts val="0"/>
              </a:spcAft>
            </a:pPr>
            <a:r>
              <a:rPr lang="ja-JP" altLang="en-US" sz="1081" b="1" u="sng" dirty="0">
                <a:solidFill>
                  <a:prstClr val="black"/>
                </a:solidFill>
                <a:latin typeface="ＭＳ Ｐゴシック"/>
              </a:rPr>
              <a:t>関係機関</a:t>
            </a:r>
            <a:endParaRPr lang="en-US" altLang="ja-JP" sz="1081" b="1" u="sng" dirty="0">
              <a:solidFill>
                <a:prstClr val="black"/>
              </a:solidFill>
              <a:latin typeface="ＭＳ Ｐゴシック"/>
            </a:endParaRPr>
          </a:p>
          <a:p>
            <a:pPr algn="ctr" defTabSz="823509" fontAlgn="auto">
              <a:spcBef>
                <a:spcPts val="0"/>
              </a:spcBef>
              <a:spcAft>
                <a:spcPts val="0"/>
              </a:spcAft>
            </a:pPr>
            <a:r>
              <a:rPr lang="ja-JP" altLang="en-US" sz="946" b="1" dirty="0">
                <a:solidFill>
                  <a:prstClr val="black"/>
                </a:solidFill>
                <a:latin typeface="ＭＳ Ｐゴシック"/>
              </a:rPr>
              <a:t>障害福祉ｻｰﾋﾞｽ事業所</a:t>
            </a:r>
            <a:endParaRPr lang="en-US" altLang="ja-JP" sz="946" b="1" dirty="0">
              <a:solidFill>
                <a:prstClr val="black"/>
              </a:solidFill>
              <a:latin typeface="ＭＳ Ｐゴシック"/>
            </a:endParaRPr>
          </a:p>
          <a:p>
            <a:pPr algn="ctr" defTabSz="823509" fontAlgn="auto">
              <a:spcBef>
                <a:spcPts val="0"/>
              </a:spcBef>
              <a:spcAft>
                <a:spcPts val="0"/>
              </a:spcAft>
            </a:pPr>
            <a:r>
              <a:rPr lang="ja-JP" altLang="en-US" sz="946" b="1" dirty="0">
                <a:solidFill>
                  <a:prstClr val="black"/>
                </a:solidFill>
                <a:latin typeface="ＭＳ Ｐゴシック"/>
              </a:rPr>
              <a:t>（日中活動、居宅ｻｰﾋﾞｽ）、</a:t>
            </a:r>
            <a:endParaRPr lang="en-US" altLang="ja-JP" sz="946" b="1" dirty="0">
              <a:solidFill>
                <a:prstClr val="black"/>
              </a:solidFill>
              <a:latin typeface="ＭＳ Ｐゴシック"/>
            </a:endParaRPr>
          </a:p>
          <a:p>
            <a:pPr algn="ctr" defTabSz="823509" fontAlgn="auto">
              <a:spcBef>
                <a:spcPts val="0"/>
              </a:spcBef>
              <a:spcAft>
                <a:spcPts val="0"/>
              </a:spcAft>
            </a:pPr>
            <a:r>
              <a:rPr lang="ja-JP" altLang="en-US" sz="946" b="1" dirty="0">
                <a:solidFill>
                  <a:prstClr val="black"/>
                </a:solidFill>
                <a:latin typeface="ＭＳ Ｐゴシック"/>
              </a:rPr>
              <a:t>相談支援事業所、医療機関、</a:t>
            </a:r>
            <a:endParaRPr lang="en-US" altLang="ja-JP" sz="946" b="1" dirty="0">
              <a:solidFill>
                <a:prstClr val="black"/>
              </a:solidFill>
              <a:latin typeface="ＭＳ Ｐゴシック"/>
            </a:endParaRPr>
          </a:p>
          <a:p>
            <a:pPr algn="ctr" defTabSz="823509" fontAlgn="auto">
              <a:spcBef>
                <a:spcPts val="0"/>
              </a:spcBef>
              <a:spcAft>
                <a:spcPts val="0"/>
              </a:spcAft>
            </a:pPr>
            <a:r>
              <a:rPr lang="ja-JP" altLang="en-US" sz="946" b="1" dirty="0">
                <a:solidFill>
                  <a:prstClr val="black"/>
                </a:solidFill>
                <a:latin typeface="ＭＳ Ｐゴシック"/>
              </a:rPr>
              <a:t>行政機関、民生委員 等</a:t>
            </a:r>
          </a:p>
        </p:txBody>
      </p:sp>
      <p:sp>
        <p:nvSpPr>
          <p:cNvPr id="27" name="左右矢印 26"/>
          <p:cNvSpPr/>
          <p:nvPr/>
        </p:nvSpPr>
        <p:spPr>
          <a:xfrm>
            <a:off x="1781139" y="3048246"/>
            <a:ext cx="1059783" cy="149158"/>
          </a:xfrm>
          <a:prstGeom prst="leftRightArrow">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dirty="0">
              <a:solidFill>
                <a:prstClr val="white"/>
              </a:solidFill>
              <a:latin typeface="Calibri"/>
              <a:ea typeface="ＭＳ Ｐゴシック" panose="020B0600070205080204" pitchFamily="50" charset="-128"/>
            </a:endParaRPr>
          </a:p>
        </p:txBody>
      </p:sp>
      <p:sp>
        <p:nvSpPr>
          <p:cNvPr id="140" name="テキスト ボックス 139"/>
          <p:cNvSpPr txBox="1"/>
          <p:nvPr/>
        </p:nvSpPr>
        <p:spPr>
          <a:xfrm>
            <a:off x="1882627" y="2725240"/>
            <a:ext cx="967319" cy="370428"/>
          </a:xfrm>
          <a:prstGeom prst="rect">
            <a:avLst/>
          </a:prstGeom>
          <a:noFill/>
        </p:spPr>
        <p:txBody>
          <a:bodyPr wrap="square" lIns="32420" tIns="32420" rIns="32420" bIns="32420" rtlCol="0" anchor="ctr" anchorCtr="0">
            <a:spAutoFit/>
          </a:bodyPr>
          <a:lstStyle/>
          <a:p>
            <a:pPr algn="ct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連絡調整</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（ｻｰﾋﾞｽ調整）</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左右矢印 140"/>
          <p:cNvSpPr/>
          <p:nvPr/>
        </p:nvSpPr>
        <p:spPr>
          <a:xfrm rot="18908146">
            <a:off x="5900375" y="2412889"/>
            <a:ext cx="801405" cy="155216"/>
          </a:xfrm>
          <a:prstGeom prst="leftRightArrow">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dirty="0">
              <a:solidFill>
                <a:prstClr val="white"/>
              </a:solidFill>
              <a:latin typeface="Calibri"/>
              <a:ea typeface="ＭＳ Ｐゴシック" panose="020B0600070205080204" pitchFamily="50" charset="-128"/>
            </a:endParaRPr>
          </a:p>
        </p:txBody>
      </p:sp>
      <p:sp>
        <p:nvSpPr>
          <p:cNvPr id="149" name="テキスト ボックス 148"/>
          <p:cNvSpPr txBox="1"/>
          <p:nvPr/>
        </p:nvSpPr>
        <p:spPr>
          <a:xfrm>
            <a:off x="7995941" y="1667979"/>
            <a:ext cx="597560" cy="332655"/>
          </a:xfrm>
          <a:prstGeom prst="rect">
            <a:avLst/>
          </a:prstGeom>
          <a:noFill/>
        </p:spPr>
        <p:txBody>
          <a:bodyPr wrap="square" lIns="0" tIns="0" rIns="0" bIns="0" rtlCol="0">
            <a:spAutoFit/>
          </a:bodyPr>
          <a:lstStyle/>
          <a:p>
            <a:pPr algn="ctr" defTabSz="823509" fontAlgn="auto">
              <a:spcBef>
                <a:spcPts val="0"/>
              </a:spcBef>
              <a:spcAft>
                <a:spcPts val="0"/>
              </a:spcAft>
            </a:pPr>
            <a:r>
              <a:rPr lang="en-US" altLang="ja-JP" sz="1081" b="1" dirty="0">
                <a:solidFill>
                  <a:srgbClr val="002060"/>
                </a:solidFill>
                <a:latin typeface="ＭＳ Ｐゴシック"/>
              </a:rPr>
              <a:t>1</a:t>
            </a:r>
            <a:r>
              <a:rPr lang="ja-JP" altLang="en-US" sz="1081" b="1" dirty="0">
                <a:solidFill>
                  <a:srgbClr val="002060"/>
                </a:solidFill>
                <a:latin typeface="ＭＳ Ｐゴシック"/>
              </a:rPr>
              <a:t>人暮らし</a:t>
            </a:r>
            <a:endParaRPr lang="en-US" altLang="ja-JP" sz="1081" b="1" dirty="0">
              <a:solidFill>
                <a:srgbClr val="002060"/>
              </a:solidFill>
              <a:latin typeface="ＭＳ Ｐゴシック"/>
            </a:endParaRPr>
          </a:p>
          <a:p>
            <a:pPr algn="ctr" defTabSz="823509" fontAlgn="auto">
              <a:spcBef>
                <a:spcPts val="0"/>
              </a:spcBef>
              <a:spcAft>
                <a:spcPts val="0"/>
              </a:spcAft>
            </a:pPr>
            <a:r>
              <a:rPr lang="ja-JP" altLang="en-US" sz="1081" b="1" dirty="0">
                <a:solidFill>
                  <a:srgbClr val="002060"/>
                </a:solidFill>
                <a:latin typeface="ＭＳ Ｐゴシック"/>
              </a:rPr>
              <a:t>の継続</a:t>
            </a:r>
          </a:p>
        </p:txBody>
      </p:sp>
      <p:sp>
        <p:nvSpPr>
          <p:cNvPr id="139" name="角丸四角形 138"/>
          <p:cNvSpPr/>
          <p:nvPr/>
        </p:nvSpPr>
        <p:spPr>
          <a:xfrm>
            <a:off x="2505414" y="3454427"/>
            <a:ext cx="5335899" cy="315581"/>
          </a:xfrm>
          <a:prstGeom prst="roundRect">
            <a:avLst>
              <a:gd name="adj" fmla="val 26409"/>
            </a:avLst>
          </a:prstGeom>
          <a:solidFill>
            <a:srgbClr val="FFE48F"/>
          </a:solidFill>
          <a:ln w="444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20" tIns="32420" rIns="32420" bIns="32420" rtlCol="0" anchor="ctr" anchorCtr="0"/>
          <a:lstStyle/>
          <a:p>
            <a:pPr algn="ctr" defTabSz="823509" fontAlgn="auto">
              <a:spcBef>
                <a:spcPts val="0"/>
              </a:spcBef>
              <a:spcAft>
                <a:spcPts val="0"/>
              </a:spcAft>
            </a:pPr>
            <a:r>
              <a:rPr lang="ja-JP" altLang="en-US" sz="126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一人暮らしが継続できる支援体制・環境・ｲﾝﾌｫｰﾏﾙな支え合いを整備！</a:t>
            </a:r>
            <a:endParaRPr lang="en-US" altLang="ja-JP" sz="126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左カーブ矢印 134"/>
          <p:cNvSpPr/>
          <p:nvPr/>
        </p:nvSpPr>
        <p:spPr>
          <a:xfrm rot="10535994">
            <a:off x="2664151" y="1818646"/>
            <a:ext cx="399320" cy="1290762"/>
          </a:xfrm>
          <a:prstGeom prst="curvedLeftArrow">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dirty="0">
              <a:solidFill>
                <a:prstClr val="black"/>
              </a:solidFill>
              <a:latin typeface="Calibri"/>
              <a:ea typeface="ＭＳ Ｐゴシック" panose="020B0600070205080204" pitchFamily="50" charset="-128"/>
            </a:endParaRPr>
          </a:p>
        </p:txBody>
      </p:sp>
      <p:pic>
        <p:nvPicPr>
          <p:cNvPr id="132" name="Picture 22" descr="歩いている女性のイラスト">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2293339" y="2011653"/>
            <a:ext cx="366276" cy="580431"/>
          </a:xfrm>
          <a:prstGeom prst="rect">
            <a:avLst/>
          </a:prstGeom>
          <a:noFill/>
          <a:extLst>
            <a:ext uri="{909E8E84-426E-40DD-AFC4-6F175D3DCCD1}">
              <a14:hiddenFill xmlns:a14="http://schemas.microsoft.com/office/drawing/2010/main">
                <a:solidFill>
                  <a:srgbClr val="FFFFFF"/>
                </a:solidFill>
              </a14:hiddenFill>
            </a:ext>
          </a:extLst>
        </p:spPr>
      </p:pic>
      <p:sp>
        <p:nvSpPr>
          <p:cNvPr id="142" name="テキスト ボックス 141"/>
          <p:cNvSpPr txBox="1"/>
          <p:nvPr/>
        </p:nvSpPr>
        <p:spPr>
          <a:xfrm>
            <a:off x="6111194" y="2608470"/>
            <a:ext cx="1431256" cy="370428"/>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 連絡調整</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（情報共有、情報提供）</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5" name="正方形/長方形 144"/>
          <p:cNvSpPr/>
          <p:nvPr/>
        </p:nvSpPr>
        <p:spPr>
          <a:xfrm>
            <a:off x="217350" y="575700"/>
            <a:ext cx="1473898" cy="259391"/>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261" b="1" dirty="0">
                <a:solidFill>
                  <a:prstClr val="black"/>
                </a:solidFill>
                <a:latin typeface="Calibri"/>
                <a:ea typeface="ＭＳ Ｐゴシック" panose="020B0600070205080204" pitchFamily="50" charset="-128"/>
              </a:rPr>
              <a:t>支援のイメージ　①</a:t>
            </a:r>
          </a:p>
        </p:txBody>
      </p:sp>
      <p:pic>
        <p:nvPicPr>
          <p:cNvPr id="1026" name="Picture 2" descr="C:\Users\THJFW\AppData\Local\Microsoft\Windows\Temporary Internet Files\Content.IE5\XDRC1KVR\gatag-00001657[1].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262654" y="3048247"/>
            <a:ext cx="481934" cy="377452"/>
          </a:xfrm>
          <a:prstGeom prst="rect">
            <a:avLst/>
          </a:prstGeom>
          <a:noFill/>
          <a:extLst>
            <a:ext uri="{909E8E84-426E-40DD-AFC4-6F175D3DCCD1}">
              <a14:hiddenFill xmlns:a14="http://schemas.microsoft.com/office/drawing/2010/main">
                <a:solidFill>
                  <a:srgbClr val="FFFFFF"/>
                </a:solidFill>
              </a14:hiddenFill>
            </a:ext>
          </a:extLst>
        </p:spPr>
      </p:pic>
      <p:sp>
        <p:nvSpPr>
          <p:cNvPr id="125" name="右矢印 124"/>
          <p:cNvSpPr/>
          <p:nvPr/>
        </p:nvSpPr>
        <p:spPr>
          <a:xfrm>
            <a:off x="1135070" y="1300405"/>
            <a:ext cx="772343" cy="1535139"/>
          </a:xfrm>
          <a:prstGeom prst="rightArrow">
            <a:avLst>
              <a:gd name="adj1" fmla="val 64562"/>
              <a:gd name="adj2" fmla="val 31556"/>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defTabSz="823509" fontAlgn="auto">
              <a:spcBef>
                <a:spcPts val="0"/>
              </a:spcBef>
              <a:spcAft>
                <a:spcPts val="0"/>
              </a:spcAft>
            </a:pPr>
            <a:endParaRPr lang="en-US" altLang="ja-JP" sz="946" b="1" dirty="0">
              <a:solidFill>
                <a:prstClr val="black"/>
              </a:solidFill>
              <a:latin typeface="Calibri"/>
              <a:ea typeface="ＭＳ Ｐゴシック" panose="020B0600070205080204" pitchFamily="50" charset="-128"/>
            </a:endParaRPr>
          </a:p>
          <a:p>
            <a:pPr algn="ctr" defTabSz="823509" fontAlgn="auto">
              <a:spcBef>
                <a:spcPts val="0"/>
              </a:spcBef>
              <a:spcAft>
                <a:spcPts val="0"/>
              </a:spcAft>
            </a:pPr>
            <a:r>
              <a:rPr lang="ja-JP" altLang="en-US" sz="946" b="1" dirty="0">
                <a:solidFill>
                  <a:prstClr val="black"/>
                </a:solidFill>
                <a:latin typeface="Calibri"/>
                <a:ea typeface="ＭＳ Ｐゴシック" panose="020B0600070205080204" pitchFamily="50" charset="-128"/>
              </a:rPr>
              <a:t>一人暮らし</a:t>
            </a:r>
            <a:endParaRPr lang="en-US" altLang="ja-JP" sz="946" b="1" dirty="0">
              <a:solidFill>
                <a:prstClr val="black"/>
              </a:solidFill>
              <a:latin typeface="Calibri"/>
              <a:ea typeface="ＭＳ Ｐゴシック" panose="020B0600070205080204" pitchFamily="50" charset="-128"/>
            </a:endParaRPr>
          </a:p>
          <a:p>
            <a:pPr algn="ctr" defTabSz="823509" fontAlgn="auto">
              <a:spcBef>
                <a:spcPts val="0"/>
              </a:spcBef>
              <a:spcAft>
                <a:spcPts val="0"/>
              </a:spcAft>
            </a:pPr>
            <a:r>
              <a:rPr lang="ja-JP" altLang="en-US" sz="946" b="1" dirty="0" err="1">
                <a:solidFill>
                  <a:prstClr val="black"/>
                </a:solidFill>
                <a:latin typeface="Calibri"/>
                <a:ea typeface="ＭＳ Ｐゴシック" panose="020B0600070205080204" pitchFamily="50" charset="-128"/>
              </a:rPr>
              <a:t>への</a:t>
            </a:r>
            <a:r>
              <a:rPr lang="ja-JP" altLang="en-US" sz="946" b="1" dirty="0">
                <a:solidFill>
                  <a:prstClr val="black"/>
                </a:solidFill>
                <a:latin typeface="Calibri"/>
                <a:ea typeface="ＭＳ Ｐゴシック" panose="020B0600070205080204" pitchFamily="50" charset="-128"/>
              </a:rPr>
              <a:t>移行</a:t>
            </a:r>
          </a:p>
        </p:txBody>
      </p:sp>
      <p:sp>
        <p:nvSpPr>
          <p:cNvPr id="136" name="テキスト ボックス 135"/>
          <p:cNvSpPr txBox="1"/>
          <p:nvPr/>
        </p:nvSpPr>
        <p:spPr>
          <a:xfrm>
            <a:off x="2119047" y="1611606"/>
            <a:ext cx="873090" cy="370428"/>
          </a:xfrm>
          <a:prstGeom prst="rect">
            <a:avLst/>
          </a:prstGeom>
          <a:noFill/>
        </p:spPr>
        <p:txBody>
          <a:bodyPr wrap="square" lIns="0" tIns="32420" rIns="0" bIns="32420" rtlCol="0" anchor="ctr" anchorCtr="0">
            <a:spAutoFit/>
          </a:bodyPr>
          <a:lstStyle/>
          <a:p>
            <a:pPr algn="ct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定期的な</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居宅訪問</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右矢印 2"/>
          <p:cNvSpPr/>
          <p:nvPr/>
        </p:nvSpPr>
        <p:spPr>
          <a:xfrm rot="16200000">
            <a:off x="2861246" y="2360326"/>
            <a:ext cx="744514" cy="191177"/>
          </a:xfrm>
          <a:prstGeom prst="rightArrow">
            <a:avLst>
              <a:gd name="adj1" fmla="val 50000"/>
              <a:gd name="adj2" fmla="val 64513"/>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152" name="右矢印 151"/>
          <p:cNvSpPr/>
          <p:nvPr/>
        </p:nvSpPr>
        <p:spPr>
          <a:xfrm rot="5400000">
            <a:off x="3863868" y="2331964"/>
            <a:ext cx="517116" cy="172037"/>
          </a:xfrm>
          <a:prstGeom prst="rightArrow">
            <a:avLst>
              <a:gd name="adj1" fmla="val 50000"/>
              <a:gd name="adj2" fmla="val 64513"/>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151" name="テキスト ボックス 150"/>
          <p:cNvSpPr txBox="1"/>
          <p:nvPr/>
        </p:nvSpPr>
        <p:spPr>
          <a:xfrm>
            <a:off x="2513188" y="2204540"/>
            <a:ext cx="1353559" cy="522906"/>
          </a:xfrm>
          <a:prstGeom prst="rect">
            <a:avLst/>
          </a:prstGeom>
          <a:noFill/>
        </p:spPr>
        <p:txBody>
          <a:bodyPr wrap="square" lIns="32420" tIns="32420" rIns="32420" bIns="32420" rtlCol="0" anchor="ctr" anchorCtr="0">
            <a:spAutoFit/>
          </a:bodyPr>
          <a:lstStyle/>
          <a:p>
            <a:pPr algn="ct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随時対応</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（訪問、電話、</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ﾒｰﾙ等）</a:t>
            </a:r>
          </a:p>
        </p:txBody>
      </p:sp>
      <p:pic>
        <p:nvPicPr>
          <p:cNvPr id="1033" name="Picture 9" descr="C:\Users\THJFW\AppData\Local\Microsoft\Windows\Temporary Internet Files\Content.IE5\C3Y4B2VT\gatag-00013804[1].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855610" y="1418648"/>
            <a:ext cx="361596" cy="737360"/>
          </a:xfrm>
          <a:prstGeom prst="rect">
            <a:avLst/>
          </a:prstGeom>
          <a:noFill/>
          <a:extLst>
            <a:ext uri="{909E8E84-426E-40DD-AFC4-6F175D3DCCD1}">
              <a14:hiddenFill xmlns:a14="http://schemas.microsoft.com/office/drawing/2010/main">
                <a:solidFill>
                  <a:srgbClr val="FFFFFF"/>
                </a:solidFill>
              </a14:hiddenFill>
            </a:ext>
          </a:extLst>
        </p:spPr>
      </p:pic>
      <p:sp>
        <p:nvSpPr>
          <p:cNvPr id="138" name="テキスト ボックス 137"/>
          <p:cNvSpPr txBox="1"/>
          <p:nvPr/>
        </p:nvSpPr>
        <p:spPr>
          <a:xfrm>
            <a:off x="3974287" y="2300881"/>
            <a:ext cx="428083"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相談</a:t>
            </a:r>
          </a:p>
        </p:txBody>
      </p:sp>
      <p:sp>
        <p:nvSpPr>
          <p:cNvPr id="153" name="テキスト ボックス 152"/>
          <p:cNvSpPr txBox="1"/>
          <p:nvPr/>
        </p:nvSpPr>
        <p:spPr>
          <a:xfrm>
            <a:off x="4838344" y="1131401"/>
            <a:ext cx="1494334" cy="632029"/>
          </a:xfrm>
          <a:prstGeom prst="rect">
            <a:avLst/>
          </a:prstGeom>
          <a:noFill/>
        </p:spPr>
        <p:txBody>
          <a:bodyPr wrap="square" lIns="0" tIns="0" rIns="0" bIns="0" rtlCol="0">
            <a:noAutofit/>
          </a:bodyPr>
          <a:lstStyle/>
          <a:p>
            <a:pPr algn="ctr" defTabSz="823509" fontAlgn="auto">
              <a:spcBef>
                <a:spcPts val="0"/>
              </a:spcBef>
              <a:spcAft>
                <a:spcPts val="0"/>
              </a:spcAft>
            </a:pPr>
            <a:r>
              <a:rPr lang="ja-JP" altLang="en-US" sz="1081" b="1" u="sng" dirty="0">
                <a:solidFill>
                  <a:prstClr val="black"/>
                </a:solidFill>
                <a:latin typeface="ＭＳ Ｐゴシック"/>
              </a:rPr>
              <a:t>地域住民</a:t>
            </a:r>
            <a:endParaRPr lang="en-US" altLang="ja-JP" sz="1081" b="1" u="sng" dirty="0">
              <a:solidFill>
                <a:prstClr val="black"/>
              </a:solidFill>
              <a:latin typeface="ＭＳ Ｐゴシック"/>
            </a:endParaRPr>
          </a:p>
          <a:p>
            <a:pPr algn="ctr" defTabSz="823509" fontAlgn="auto">
              <a:spcBef>
                <a:spcPts val="0"/>
              </a:spcBef>
              <a:spcAft>
                <a:spcPts val="0"/>
              </a:spcAft>
            </a:pPr>
            <a:r>
              <a:rPr lang="ja-JP" altLang="en-US" sz="946" b="1" dirty="0">
                <a:solidFill>
                  <a:prstClr val="black"/>
                </a:solidFill>
                <a:latin typeface="ＭＳ Ｐゴシック"/>
              </a:rPr>
              <a:t>ﾎﾞﾗﾝﾃｨｱ、自治会、</a:t>
            </a:r>
            <a:endParaRPr lang="en-US" altLang="ja-JP" sz="946" b="1" dirty="0">
              <a:solidFill>
                <a:prstClr val="black"/>
              </a:solidFill>
              <a:latin typeface="ＭＳ Ｐゴシック"/>
            </a:endParaRPr>
          </a:p>
          <a:p>
            <a:pPr algn="ctr" defTabSz="823509" fontAlgn="auto">
              <a:spcBef>
                <a:spcPts val="0"/>
              </a:spcBef>
              <a:spcAft>
                <a:spcPts val="0"/>
              </a:spcAft>
            </a:pPr>
            <a:r>
              <a:rPr lang="ja-JP" altLang="en-US" sz="946" b="1" dirty="0">
                <a:solidFill>
                  <a:prstClr val="black"/>
                </a:solidFill>
                <a:latin typeface="ＭＳ Ｐゴシック"/>
              </a:rPr>
              <a:t>ﾋﾟｱｻﾎﾟｰﾀｰ、家族、大家、</a:t>
            </a:r>
            <a:endParaRPr lang="en-US" altLang="ja-JP" sz="946" b="1" dirty="0">
              <a:solidFill>
                <a:prstClr val="black"/>
              </a:solidFill>
              <a:latin typeface="ＭＳ Ｐゴシック"/>
            </a:endParaRPr>
          </a:p>
          <a:p>
            <a:pPr algn="ctr" defTabSz="823509" fontAlgn="auto">
              <a:spcBef>
                <a:spcPts val="0"/>
              </a:spcBef>
              <a:spcAft>
                <a:spcPts val="0"/>
              </a:spcAft>
            </a:pPr>
            <a:r>
              <a:rPr lang="ja-JP" altLang="en-US" sz="946" b="1" dirty="0">
                <a:solidFill>
                  <a:prstClr val="black"/>
                </a:solidFill>
                <a:latin typeface="ＭＳ Ｐゴシック"/>
              </a:rPr>
              <a:t>ｱﾊﾟｰﾄの管理会社 等</a:t>
            </a:r>
          </a:p>
        </p:txBody>
      </p:sp>
      <p:sp>
        <p:nvSpPr>
          <p:cNvPr id="154" name="左右矢印 153"/>
          <p:cNvSpPr/>
          <p:nvPr/>
        </p:nvSpPr>
        <p:spPr>
          <a:xfrm>
            <a:off x="4278501" y="1499784"/>
            <a:ext cx="619698" cy="179551"/>
          </a:xfrm>
          <a:prstGeom prst="leftRightArrow">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155" name="テキスト ボックス 154"/>
          <p:cNvSpPr txBox="1"/>
          <p:nvPr/>
        </p:nvSpPr>
        <p:spPr>
          <a:xfrm>
            <a:off x="4291231" y="1675351"/>
            <a:ext cx="715628"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 関係構築</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6" name="右矢印 155"/>
          <p:cNvSpPr/>
          <p:nvPr/>
        </p:nvSpPr>
        <p:spPr>
          <a:xfrm>
            <a:off x="4291230" y="1917513"/>
            <a:ext cx="2101312" cy="166145"/>
          </a:xfrm>
          <a:prstGeom prst="rightArrow">
            <a:avLst>
              <a:gd name="adj1" fmla="val 50000"/>
              <a:gd name="adj2" fmla="val 64513"/>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157" name="テキスト ボックス 156"/>
          <p:cNvSpPr txBox="1"/>
          <p:nvPr/>
        </p:nvSpPr>
        <p:spPr>
          <a:xfrm>
            <a:off x="4971341" y="2024817"/>
            <a:ext cx="715628"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 同行支援</a:t>
            </a:r>
            <a:endParaRPr lang="en-US" altLang="ja-JP"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6" name="正方形/長方形 145"/>
          <p:cNvSpPr/>
          <p:nvPr/>
        </p:nvSpPr>
        <p:spPr>
          <a:xfrm>
            <a:off x="224314" y="4019035"/>
            <a:ext cx="1473898" cy="259391"/>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261" b="1" dirty="0">
                <a:solidFill>
                  <a:prstClr val="black"/>
                </a:solidFill>
                <a:latin typeface="Calibri"/>
                <a:ea typeface="ＭＳ Ｐゴシック" panose="020B0600070205080204" pitchFamily="50" charset="-128"/>
              </a:rPr>
              <a:t>支援のイメージ　②</a:t>
            </a:r>
          </a:p>
        </p:txBody>
      </p:sp>
      <p:grpSp>
        <p:nvGrpSpPr>
          <p:cNvPr id="161" name="Group 1191"/>
          <p:cNvGrpSpPr>
            <a:grpSpLocks noChangeAspect="1"/>
          </p:cNvGrpSpPr>
          <p:nvPr/>
        </p:nvGrpSpPr>
        <p:grpSpPr bwMode="auto">
          <a:xfrm>
            <a:off x="3027883" y="4540726"/>
            <a:ext cx="618185" cy="433204"/>
            <a:chOff x="1346" y="3223"/>
            <a:chExt cx="328" cy="239"/>
          </a:xfrm>
        </p:grpSpPr>
        <p:sp>
          <p:nvSpPr>
            <p:cNvPr id="162"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3"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4"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5"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6"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7"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8"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9"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0"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1"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2"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3"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4"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5"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6"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7"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8"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9"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0"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1"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2"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3"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4"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5"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6"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7"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8"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9"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0"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1"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2"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3"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4"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5"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6"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7"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8"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9"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0"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1"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2"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3"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4"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5"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6"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7"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8"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9"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0"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1"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2"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3"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4"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5"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6"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7"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8"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9"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0"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1"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2"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3"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4"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5"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6"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7"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8"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9"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0"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1"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2"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3"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4"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5"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6"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7"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8"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9"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0"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1"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2"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3"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4"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5"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6"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7"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8"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9"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0"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1"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2"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3"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4"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255" name="テキスト ボックス 254"/>
          <p:cNvSpPr txBox="1"/>
          <p:nvPr/>
        </p:nvSpPr>
        <p:spPr>
          <a:xfrm>
            <a:off x="559640" y="4578851"/>
            <a:ext cx="2629317" cy="368974"/>
          </a:xfrm>
          <a:prstGeom prst="rect">
            <a:avLst/>
          </a:prstGeom>
          <a:noFill/>
        </p:spPr>
        <p:txBody>
          <a:bodyPr wrap="square" lIns="0" tIns="0" rIns="0" bIns="0" rtlCol="0">
            <a:noAutofit/>
          </a:bodyPr>
          <a:lstStyle/>
          <a:p>
            <a:pPr defTabSz="823509" fontAlgn="auto">
              <a:spcBef>
                <a:spcPts val="0"/>
              </a:spcBef>
              <a:spcAft>
                <a:spcPts val="0"/>
              </a:spcAft>
            </a:pPr>
            <a:r>
              <a:rPr lang="ja-JP" altLang="en-US" sz="1081" b="1" dirty="0">
                <a:solidFill>
                  <a:prstClr val="black"/>
                </a:solidFill>
                <a:latin typeface="ＭＳ Ｐゴシック"/>
              </a:rPr>
              <a:t>日頃利用している障害福祉ｻｰﾋﾞｽ事業所、</a:t>
            </a:r>
            <a:endParaRPr lang="en-US" altLang="ja-JP" sz="1081" b="1" dirty="0">
              <a:solidFill>
                <a:prstClr val="black"/>
              </a:solidFill>
              <a:latin typeface="ＭＳ Ｐゴシック"/>
            </a:endParaRPr>
          </a:p>
          <a:p>
            <a:pPr defTabSz="823509" fontAlgn="auto">
              <a:spcBef>
                <a:spcPts val="0"/>
              </a:spcBef>
              <a:spcAft>
                <a:spcPts val="0"/>
              </a:spcAft>
            </a:pPr>
            <a:r>
              <a:rPr lang="ja-JP" altLang="en-US" sz="1081" b="1" dirty="0">
                <a:solidFill>
                  <a:prstClr val="black"/>
                </a:solidFill>
                <a:latin typeface="ＭＳ Ｐゴシック"/>
              </a:rPr>
              <a:t>民生委員、地域住民</a:t>
            </a:r>
            <a:r>
              <a:rPr lang="en-US" altLang="ja-JP" sz="1081" b="1" dirty="0">
                <a:solidFill>
                  <a:prstClr val="black"/>
                </a:solidFill>
                <a:latin typeface="ＭＳ Ｐゴシック"/>
              </a:rPr>
              <a:t> </a:t>
            </a:r>
            <a:r>
              <a:rPr lang="ja-JP" altLang="en-US" sz="1081" b="1" dirty="0">
                <a:solidFill>
                  <a:prstClr val="black"/>
                </a:solidFill>
                <a:latin typeface="ＭＳ Ｐゴシック"/>
              </a:rPr>
              <a:t>　　　　　</a:t>
            </a:r>
            <a:r>
              <a:rPr lang="ja-JP" altLang="en-US" sz="946" b="1" dirty="0">
                <a:solidFill>
                  <a:prstClr val="black"/>
                </a:solidFill>
                <a:latin typeface="ＭＳ Ｐゴシック"/>
              </a:rPr>
              <a:t>　　　　　　　　等</a:t>
            </a:r>
          </a:p>
        </p:txBody>
      </p:sp>
      <p:graphicFrame>
        <p:nvGraphicFramePr>
          <p:cNvPr id="4" name="表 3"/>
          <p:cNvGraphicFramePr>
            <a:graphicFrameLocks noGrp="1"/>
          </p:cNvGraphicFramePr>
          <p:nvPr>
            <p:extLst/>
          </p:nvPr>
        </p:nvGraphicFramePr>
        <p:xfrm>
          <a:off x="534664" y="5309584"/>
          <a:ext cx="1401538" cy="902670"/>
        </p:xfrm>
        <a:graphic>
          <a:graphicData uri="http://schemas.openxmlformats.org/drawingml/2006/table">
            <a:tbl>
              <a:tblPr firstRow="1" bandRow="1">
                <a:tableStyleId>{5C22544A-7EE6-4342-B048-85BDC9FD1C3A}</a:tableStyleId>
              </a:tblPr>
              <a:tblGrid>
                <a:gridCol w="1401538">
                  <a:extLst>
                    <a:ext uri="{9D8B030D-6E8A-4147-A177-3AD203B41FA5}">
                      <a16:colId xmlns:a16="http://schemas.microsoft.com/office/drawing/2014/main" val="20000"/>
                    </a:ext>
                  </a:extLst>
                </a:gridCol>
              </a:tblGrid>
              <a:tr h="259391">
                <a:tc>
                  <a:txBody>
                    <a:bodyPr/>
                    <a:lstStyle/>
                    <a:p>
                      <a:pPr algn="ctr"/>
                      <a:r>
                        <a:rPr kumimoji="1" lang="ja-JP" altLang="en-US" sz="1100" dirty="0">
                          <a:solidFill>
                            <a:schemeClr val="tx1"/>
                          </a:solidFill>
                        </a:rPr>
                        <a:t>一人暮らしの障害者</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389086">
                <a:tc>
                  <a:txBody>
                    <a:bodyPr/>
                    <a:lstStyle/>
                    <a:p>
                      <a:pPr algn="ctr"/>
                      <a:r>
                        <a:rPr kumimoji="1" lang="ja-JP" altLang="en-US" sz="1100" b="1" dirty="0">
                          <a:solidFill>
                            <a:schemeClr val="tx1"/>
                          </a:solidFill>
                        </a:rPr>
                        <a:t>障害、疾病等の家族と</a:t>
                      </a:r>
                    </a:p>
                    <a:p>
                      <a:pPr algn="ctr"/>
                      <a:r>
                        <a:rPr kumimoji="1" lang="ja-JP" altLang="en-US" sz="1100" b="1" dirty="0">
                          <a:solidFill>
                            <a:schemeClr val="tx1"/>
                          </a:solidFill>
                        </a:rPr>
                        <a:t>同居している障害者</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r h="254193">
                <a:tc>
                  <a:txBody>
                    <a:bodyPr/>
                    <a:lstStyle/>
                    <a:p>
                      <a:pPr algn="ctr"/>
                      <a:r>
                        <a:rPr kumimoji="1" lang="ja-JP" altLang="en-US" sz="1100" b="1" dirty="0">
                          <a:solidFill>
                            <a:schemeClr val="tx1"/>
                          </a:solidFill>
                        </a:rPr>
                        <a:t>障害者世帯の障害者</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2"/>
                  </a:ext>
                </a:extLst>
              </a:tr>
            </a:tbl>
          </a:graphicData>
        </a:graphic>
      </p:graphicFrame>
      <p:pic>
        <p:nvPicPr>
          <p:cNvPr id="257" name="Picture 9" descr="C:\Users\THJFW\AppData\Local\Microsoft\Windows\Temporary Internet Files\Content.IE5\C3Y4B2VT\gatag-00013804[1].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978091" y="5470704"/>
            <a:ext cx="361596" cy="737360"/>
          </a:xfrm>
          <a:prstGeom prst="rect">
            <a:avLst/>
          </a:prstGeom>
          <a:noFill/>
          <a:extLst>
            <a:ext uri="{909E8E84-426E-40DD-AFC4-6F175D3DCCD1}">
              <a14:hiddenFill xmlns:a14="http://schemas.microsoft.com/office/drawing/2010/main">
                <a:solidFill>
                  <a:srgbClr val="FFFFFF"/>
                </a:solidFill>
              </a14:hiddenFill>
            </a:ext>
          </a:extLst>
        </p:spPr>
      </p:pic>
      <p:sp>
        <p:nvSpPr>
          <p:cNvPr id="8" name="角丸四角形吹き出し 7"/>
          <p:cNvSpPr/>
          <p:nvPr/>
        </p:nvSpPr>
        <p:spPr>
          <a:xfrm>
            <a:off x="2446398" y="5689631"/>
            <a:ext cx="801566" cy="518432"/>
          </a:xfrm>
          <a:prstGeom prst="wedgeRoundRectCallout">
            <a:avLst>
              <a:gd name="adj1" fmla="val -61417"/>
              <a:gd name="adj2" fmla="val -38555"/>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tIns="0" rIns="0" bIns="0" rtlCol="0" anchor="ctr"/>
          <a:lstStyle/>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人間関係、</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生活環境の</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変化　等</a:t>
            </a:r>
          </a:p>
        </p:txBody>
      </p:sp>
      <p:sp>
        <p:nvSpPr>
          <p:cNvPr id="259" name="曲折矢印 258"/>
          <p:cNvSpPr/>
          <p:nvPr/>
        </p:nvSpPr>
        <p:spPr>
          <a:xfrm rot="5400000">
            <a:off x="3878431" y="4388160"/>
            <a:ext cx="391926" cy="952550"/>
          </a:xfrm>
          <a:prstGeom prst="bentArrow">
            <a:avLst>
              <a:gd name="adj1" fmla="val 21482"/>
              <a:gd name="adj2" fmla="val 24453"/>
              <a:gd name="adj3" fmla="val 31591"/>
              <a:gd name="adj4" fmla="val 16282"/>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black"/>
              </a:solidFill>
              <a:latin typeface="Calibri"/>
              <a:ea typeface="ＭＳ Ｐゴシック" panose="020B0600070205080204" pitchFamily="50" charset="-128"/>
            </a:endParaRPr>
          </a:p>
        </p:txBody>
      </p:sp>
      <p:sp>
        <p:nvSpPr>
          <p:cNvPr id="258" name="爆発 2 257"/>
          <p:cNvSpPr/>
          <p:nvPr/>
        </p:nvSpPr>
        <p:spPr>
          <a:xfrm>
            <a:off x="2295276" y="5138566"/>
            <a:ext cx="952687" cy="551065"/>
          </a:xfrm>
          <a:prstGeom prst="irregularSeal2">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fontAlgn="auto">
              <a:spcBef>
                <a:spcPts val="0"/>
              </a:spcBef>
              <a:spcAft>
                <a:spcPts val="0"/>
              </a:spcAft>
            </a:pPr>
            <a:r>
              <a:rPr lang="ja-JP" altLang="en-US" sz="946" b="1" dirty="0">
                <a:solidFill>
                  <a:srgbClr val="FF0000"/>
                </a:solidFill>
                <a:latin typeface="Calibri"/>
                <a:ea typeface="ＭＳ Ｐゴシック" panose="020B0600070205080204" pitchFamily="50" charset="-128"/>
              </a:rPr>
              <a:t>支援の必要性</a:t>
            </a:r>
          </a:p>
        </p:txBody>
      </p:sp>
      <p:sp>
        <p:nvSpPr>
          <p:cNvPr id="261" name="テキスト ボックス 260"/>
          <p:cNvSpPr txBox="1"/>
          <p:nvPr/>
        </p:nvSpPr>
        <p:spPr>
          <a:xfrm>
            <a:off x="2152603" y="4910674"/>
            <a:ext cx="428083"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相談</a:t>
            </a:r>
          </a:p>
        </p:txBody>
      </p:sp>
      <p:sp>
        <p:nvSpPr>
          <p:cNvPr id="263" name="右矢印 262"/>
          <p:cNvSpPr/>
          <p:nvPr/>
        </p:nvSpPr>
        <p:spPr>
          <a:xfrm rot="16200000">
            <a:off x="1808695" y="5040187"/>
            <a:ext cx="509213" cy="191179"/>
          </a:xfrm>
          <a:prstGeom prst="rightArrow">
            <a:avLst>
              <a:gd name="adj1" fmla="val 50000"/>
              <a:gd name="adj2" fmla="val 64513"/>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264" name="テキスト ボックス 263"/>
          <p:cNvSpPr txBox="1"/>
          <p:nvPr/>
        </p:nvSpPr>
        <p:spPr>
          <a:xfrm>
            <a:off x="3966467" y="4742810"/>
            <a:ext cx="428083" cy="217951"/>
          </a:xfrm>
          <a:prstGeom prst="rect">
            <a:avLst/>
          </a:prstGeom>
          <a:noFill/>
        </p:spPr>
        <p:txBody>
          <a:bodyPr wrap="square" lIns="32420" tIns="32420" rIns="32420" bIns="32420" rtlCol="0" anchor="ctr" anchorCtr="0">
            <a:spAutoFit/>
          </a:bodyPr>
          <a:lstStyle/>
          <a:p>
            <a:pPr algn="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連絡</a:t>
            </a:r>
          </a:p>
        </p:txBody>
      </p:sp>
      <p:sp>
        <p:nvSpPr>
          <p:cNvPr id="266" name="右矢印 265"/>
          <p:cNvSpPr/>
          <p:nvPr/>
        </p:nvSpPr>
        <p:spPr>
          <a:xfrm>
            <a:off x="3302500" y="5272772"/>
            <a:ext cx="343567" cy="228621"/>
          </a:xfrm>
          <a:prstGeom prst="rightArrow">
            <a:avLst>
              <a:gd name="adj1" fmla="val 50000"/>
              <a:gd name="adj2" fmla="val 40176"/>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256" name="テキスト ボックス 255"/>
          <p:cNvSpPr txBox="1"/>
          <p:nvPr/>
        </p:nvSpPr>
        <p:spPr>
          <a:xfrm>
            <a:off x="323385" y="2012165"/>
            <a:ext cx="728835" cy="665387"/>
          </a:xfrm>
          <a:prstGeom prst="rect">
            <a:avLst/>
          </a:prstGeom>
          <a:noFill/>
          <a:ln>
            <a:solidFill>
              <a:schemeClr val="tx1"/>
            </a:solidFill>
          </a:ln>
        </p:spPr>
        <p:txBody>
          <a:bodyPr wrap="square" lIns="0" tIns="32420" rIns="0" bIns="0" rtlCol="0">
            <a:noAutofit/>
          </a:bodyPr>
          <a:lstStyle/>
          <a:p>
            <a:pPr algn="ctr" defTabSz="823509" fontAlgn="auto">
              <a:spcBef>
                <a:spcPts val="0"/>
              </a:spcBef>
              <a:spcAft>
                <a:spcPts val="0"/>
              </a:spcAft>
            </a:pPr>
            <a:r>
              <a:rPr lang="ja-JP" altLang="en-US" sz="1081" b="1" dirty="0">
                <a:solidFill>
                  <a:prstClr val="black"/>
                </a:solidFill>
                <a:latin typeface="ＭＳ Ｐゴシック"/>
              </a:rPr>
              <a:t>ｸﾞﾙｰﾌﾟﾎｰﾑ</a:t>
            </a:r>
          </a:p>
        </p:txBody>
      </p:sp>
      <p:pic>
        <p:nvPicPr>
          <p:cNvPr id="260" name="Picture 24" descr="老人ホーム"/>
          <p:cNvPicPr>
            <a:picLocks noChangeAspect="1" noChangeArrowheads="1"/>
          </p:cNvPicPr>
          <p:nvPr/>
        </p:nvPicPr>
        <p:blipFill>
          <a:blip r:embed="rId9" cstate="print">
            <a:extLst>
              <a:ext uri="{BEBA8EAE-BF5A-486C-A8C5-ECC9F3942E4B}">
                <a14:imgProps xmlns:a14="http://schemas.microsoft.com/office/drawing/2010/main">
                  <a14:imgLayer r:embed="rId10">
                    <a14:imgEffect>
                      <a14:brightnessContrast contrast="-50000"/>
                    </a14:imgEffect>
                  </a14:imgLayer>
                </a14:imgProps>
              </a:ext>
            </a:extLst>
          </a:blip>
          <a:srcRect/>
          <a:stretch>
            <a:fillRect/>
          </a:stretch>
        </p:blipFill>
        <p:spPr bwMode="auto">
          <a:xfrm>
            <a:off x="524508" y="2224487"/>
            <a:ext cx="398925" cy="447175"/>
          </a:xfrm>
          <a:prstGeom prst="rect">
            <a:avLst/>
          </a:prstGeom>
          <a:noFill/>
        </p:spPr>
      </p:pic>
      <p:sp>
        <p:nvSpPr>
          <p:cNvPr id="5" name="四角形吹き出し 4"/>
          <p:cNvSpPr/>
          <p:nvPr/>
        </p:nvSpPr>
        <p:spPr>
          <a:xfrm>
            <a:off x="484531" y="956001"/>
            <a:ext cx="1174160" cy="230378"/>
          </a:xfrm>
          <a:prstGeom prst="wedgeRectCallout">
            <a:avLst>
              <a:gd name="adj1" fmla="val -1689"/>
              <a:gd name="adj2" fmla="val 81655"/>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fontAlgn="auto">
              <a:spcBef>
                <a:spcPts val="0"/>
              </a:spcBef>
              <a:spcAft>
                <a:spcPts val="0"/>
              </a:spcAft>
            </a:pPr>
            <a:r>
              <a:rPr lang="ja-JP" altLang="en-US" sz="946" dirty="0">
                <a:solidFill>
                  <a:prstClr val="black"/>
                </a:solidFill>
                <a:latin typeface="Calibri"/>
                <a:ea typeface="ＭＳ Ｐゴシック" panose="020B0600070205080204" pitchFamily="50" charset="-128"/>
              </a:rPr>
              <a:t>地域移行支援の活用</a:t>
            </a:r>
          </a:p>
        </p:txBody>
      </p:sp>
      <p:sp>
        <p:nvSpPr>
          <p:cNvPr id="262" name="四角形吹き出し 261"/>
          <p:cNvSpPr/>
          <p:nvPr/>
        </p:nvSpPr>
        <p:spPr>
          <a:xfrm>
            <a:off x="7684691" y="2572042"/>
            <a:ext cx="1191019" cy="295226"/>
          </a:xfrm>
          <a:prstGeom prst="wedgeRectCallout">
            <a:avLst>
              <a:gd name="adj1" fmla="val -1371"/>
              <a:gd name="adj2" fmla="val -15211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fontAlgn="auto">
              <a:spcBef>
                <a:spcPts val="0"/>
              </a:spcBef>
              <a:spcAft>
                <a:spcPts val="0"/>
              </a:spcAft>
            </a:pPr>
            <a:r>
              <a:rPr lang="ja-JP" altLang="en-US" sz="946" dirty="0">
                <a:solidFill>
                  <a:prstClr val="black"/>
                </a:solidFill>
                <a:latin typeface="Calibri"/>
                <a:ea typeface="ＭＳ Ｐゴシック" panose="020B0600070205080204" pitchFamily="50" charset="-128"/>
              </a:rPr>
              <a:t>ｲﾝﾌｫｰﾏﾙな支え合い・</a:t>
            </a:r>
            <a:endParaRPr lang="en-US" altLang="ja-JP" sz="946" dirty="0">
              <a:solidFill>
                <a:prstClr val="black"/>
              </a:solidFill>
              <a:latin typeface="Calibri"/>
              <a:ea typeface="ＭＳ Ｐゴシック" panose="020B0600070205080204" pitchFamily="50" charset="-128"/>
            </a:endParaRPr>
          </a:p>
          <a:p>
            <a:pPr algn="ctr" defTabSz="823509" fontAlgn="auto">
              <a:spcBef>
                <a:spcPts val="0"/>
              </a:spcBef>
              <a:spcAft>
                <a:spcPts val="0"/>
              </a:spcAft>
            </a:pPr>
            <a:r>
              <a:rPr lang="ja-JP" altLang="en-US" sz="946" dirty="0">
                <a:solidFill>
                  <a:prstClr val="black"/>
                </a:solidFill>
                <a:latin typeface="Calibri"/>
                <a:ea typeface="ＭＳ Ｐゴシック" panose="020B0600070205080204" pitchFamily="50" charset="-128"/>
              </a:rPr>
              <a:t>地域定着支援の活用</a:t>
            </a:r>
            <a:endParaRPr lang="en-US" altLang="ja-JP" sz="946" dirty="0">
              <a:solidFill>
                <a:prstClr val="black"/>
              </a:solidFill>
              <a:latin typeface="Calibri"/>
              <a:ea typeface="ＭＳ Ｐゴシック" panose="020B0600070205080204" pitchFamily="50" charset="-128"/>
            </a:endParaRPr>
          </a:p>
        </p:txBody>
      </p:sp>
      <p:sp>
        <p:nvSpPr>
          <p:cNvPr id="7" name="曲折矢印 6"/>
          <p:cNvSpPr/>
          <p:nvPr/>
        </p:nvSpPr>
        <p:spPr>
          <a:xfrm flipV="1">
            <a:off x="1199919" y="2083657"/>
            <a:ext cx="887484" cy="413357"/>
          </a:xfrm>
          <a:prstGeom prst="bentArrow">
            <a:avLst>
              <a:gd name="adj1" fmla="val 18735"/>
              <a:gd name="adj2" fmla="val 25000"/>
              <a:gd name="adj3" fmla="val 25000"/>
              <a:gd name="adj4" fmla="val 28019"/>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black"/>
              </a:solidFill>
              <a:latin typeface="Calibri"/>
              <a:ea typeface="ＭＳ Ｐゴシック" panose="020B0600070205080204" pitchFamily="50" charset="-128"/>
            </a:endParaRPr>
          </a:p>
        </p:txBody>
      </p:sp>
      <p:sp>
        <p:nvSpPr>
          <p:cNvPr id="269" name="テキスト ボックス 268"/>
          <p:cNvSpPr txBox="1"/>
          <p:nvPr/>
        </p:nvSpPr>
        <p:spPr>
          <a:xfrm>
            <a:off x="1262653" y="2158893"/>
            <a:ext cx="731891"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円滑な引継</a:t>
            </a:r>
          </a:p>
        </p:txBody>
      </p:sp>
      <p:sp>
        <p:nvSpPr>
          <p:cNvPr id="270" name="曲折矢印 269"/>
          <p:cNvSpPr/>
          <p:nvPr/>
        </p:nvSpPr>
        <p:spPr>
          <a:xfrm rot="16200000" flipV="1">
            <a:off x="7120335" y="1790025"/>
            <a:ext cx="286951" cy="2527807"/>
          </a:xfrm>
          <a:prstGeom prst="bentArrow">
            <a:avLst>
              <a:gd name="adj1" fmla="val 37614"/>
              <a:gd name="adj2" fmla="val 32537"/>
              <a:gd name="adj3" fmla="val 25000"/>
              <a:gd name="adj4" fmla="val 42668"/>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black"/>
              </a:solidFill>
              <a:latin typeface="Calibri"/>
              <a:ea typeface="ＭＳ Ｐゴシック" panose="020B0600070205080204" pitchFamily="50" charset="-128"/>
            </a:endParaRPr>
          </a:p>
        </p:txBody>
      </p:sp>
      <p:sp>
        <p:nvSpPr>
          <p:cNvPr id="271" name="テキスト ボックス 270"/>
          <p:cNvSpPr txBox="1"/>
          <p:nvPr/>
        </p:nvSpPr>
        <p:spPr>
          <a:xfrm>
            <a:off x="7264048" y="3182766"/>
            <a:ext cx="731891"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円滑な引継</a:t>
            </a:r>
          </a:p>
        </p:txBody>
      </p:sp>
      <p:sp>
        <p:nvSpPr>
          <p:cNvPr id="272" name="曲折矢印 271"/>
          <p:cNvSpPr/>
          <p:nvPr/>
        </p:nvSpPr>
        <p:spPr>
          <a:xfrm rot="16200000" flipV="1">
            <a:off x="5244681" y="5639111"/>
            <a:ext cx="326091" cy="468730"/>
          </a:xfrm>
          <a:prstGeom prst="bentArrow">
            <a:avLst>
              <a:gd name="adj1" fmla="val 32064"/>
              <a:gd name="adj2" fmla="val 32537"/>
              <a:gd name="adj3" fmla="val 25000"/>
              <a:gd name="adj4" fmla="val 42668"/>
            </a:avLst>
          </a:prstGeom>
          <a:solidFill>
            <a:srgbClr val="FFC000"/>
          </a:solidFill>
          <a:ln w="254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black"/>
              </a:solidFill>
              <a:latin typeface="Calibri"/>
              <a:ea typeface="ＭＳ Ｐゴシック" panose="020B0600070205080204" pitchFamily="50" charset="-128"/>
            </a:endParaRPr>
          </a:p>
        </p:txBody>
      </p:sp>
      <p:pic>
        <p:nvPicPr>
          <p:cNvPr id="273" name="Picture 9" descr="C:\Users\THJFW\AppData\Local\Microsoft\Windows\Temporary Internet Files\Content.IE5\C3Y4B2VT\gatag-00013804[1].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41886" y="4906865"/>
            <a:ext cx="361596" cy="737360"/>
          </a:xfrm>
          <a:prstGeom prst="rect">
            <a:avLst/>
          </a:prstGeom>
          <a:noFill/>
          <a:extLst>
            <a:ext uri="{909E8E84-426E-40DD-AFC4-6F175D3DCCD1}">
              <a14:hiddenFill xmlns:a14="http://schemas.microsoft.com/office/drawing/2010/main">
                <a:solidFill>
                  <a:srgbClr val="FFFFFF"/>
                </a:solidFill>
              </a14:hiddenFill>
            </a:ext>
          </a:extLst>
        </p:spPr>
      </p:pic>
      <p:sp>
        <p:nvSpPr>
          <p:cNvPr id="275" name="テキスト ボックス 274"/>
          <p:cNvSpPr txBox="1"/>
          <p:nvPr/>
        </p:nvSpPr>
        <p:spPr>
          <a:xfrm>
            <a:off x="5236079" y="6036506"/>
            <a:ext cx="715628"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991" b="1" dirty="0">
                <a:solidFill>
                  <a:srgbClr val="F79646">
                    <a:lumMod val="50000"/>
                  </a:srgbClr>
                </a:solidFill>
                <a:latin typeface="Meiryo UI" panose="020B0604030504040204" pitchFamily="50" charset="-128"/>
                <a:ea typeface="Meiryo UI" panose="020B0604030504040204" pitchFamily="50" charset="-128"/>
                <a:cs typeface="Meiryo UI" panose="020B0604030504040204" pitchFamily="50" charset="-128"/>
              </a:rPr>
              <a:t>支援開始</a:t>
            </a:r>
            <a:endParaRPr lang="en-US" altLang="ja-JP" sz="991" b="1" dirty="0">
              <a:solidFill>
                <a:srgbClr val="F79646">
                  <a:lumMod val="50000"/>
                </a:srgbClr>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65" name="表 264"/>
          <p:cNvGraphicFramePr>
            <a:graphicFrameLocks noGrp="1"/>
          </p:cNvGraphicFramePr>
          <p:nvPr>
            <p:extLst/>
          </p:nvPr>
        </p:nvGraphicFramePr>
        <p:xfrm>
          <a:off x="3688602" y="5085820"/>
          <a:ext cx="1484761" cy="389086"/>
        </p:xfrm>
        <a:graphic>
          <a:graphicData uri="http://schemas.openxmlformats.org/drawingml/2006/table">
            <a:tbl>
              <a:tblPr firstRow="1" bandRow="1">
                <a:tableStyleId>{5C22544A-7EE6-4342-B048-85BDC9FD1C3A}</a:tableStyleId>
              </a:tblPr>
              <a:tblGrid>
                <a:gridCol w="1484761">
                  <a:extLst>
                    <a:ext uri="{9D8B030D-6E8A-4147-A177-3AD203B41FA5}">
                      <a16:colId xmlns:a16="http://schemas.microsoft.com/office/drawing/2014/main" val="20000"/>
                    </a:ext>
                  </a:extLst>
                </a:gridCol>
              </a:tblGrid>
              <a:tr h="194543">
                <a:tc>
                  <a:txBody>
                    <a:bodyPr/>
                    <a:lstStyle/>
                    <a:p>
                      <a:pPr algn="ctr"/>
                      <a:r>
                        <a:rPr kumimoji="1" lang="zh-CN" altLang="en-US" sz="1000" dirty="0">
                          <a:solidFill>
                            <a:schemeClr val="tx1"/>
                          </a:solidFill>
                          <a:latin typeface="ＭＳ ゴシック" panose="020B0609070205080204" pitchFamily="49" charset="-128"/>
                          <a:ea typeface="ＭＳ ゴシック" panose="020B0609070205080204" pitchFamily="49" charset="-128"/>
                        </a:rPr>
                        <a:t>自治体（障害福祉担当）</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194543">
                <a:tc>
                  <a:txBody>
                    <a:bodyPr/>
                    <a:lstStyle/>
                    <a:p>
                      <a:pPr algn="ctr"/>
                      <a:r>
                        <a:rPr lang="ja-JP" altLang="en-US" sz="1000" b="1" dirty="0">
                          <a:solidFill>
                            <a:prstClr val="black"/>
                          </a:solidFill>
                          <a:latin typeface="ＭＳ Ｐゴシック"/>
                        </a:rPr>
                        <a:t>相談支援事業所</a:t>
                      </a:r>
                      <a:endParaRPr kumimoji="1" lang="ja-JP" altLang="en-US" sz="1000" b="1"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76" name="角丸四角形吹き出し 275"/>
          <p:cNvSpPr/>
          <p:nvPr/>
        </p:nvSpPr>
        <p:spPr>
          <a:xfrm>
            <a:off x="5804108" y="4566102"/>
            <a:ext cx="2191832" cy="1641963"/>
          </a:xfrm>
          <a:prstGeom prst="wedgeRoundRectCallout">
            <a:avLst>
              <a:gd name="adj1" fmla="val -53595"/>
              <a:gd name="adj2" fmla="val 39195"/>
              <a:gd name="adj3" fmla="val 16667"/>
            </a:avLst>
          </a:prstGeom>
          <a:solidFill>
            <a:schemeClr val="bg1"/>
          </a:solidFill>
          <a:ln w="127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20" tIns="0" rIns="0" bIns="0" rtlCol="0" anchor="ctr"/>
          <a:lstStyle/>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本人、家族との面談</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関係機関や地域住民からの聞き取り</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　↓</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人間関係の再構築</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生活環境の改善に関する助言</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障害福祉サービスの調整</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　↓</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定期的な巡回訪問</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随時対応</a:t>
            </a:r>
            <a:endParaRPr lang="en-US" altLang="ja-JP" sz="991" b="1" dirty="0">
              <a:solidFill>
                <a:prstClr val="black"/>
              </a:solidFill>
              <a:latin typeface="Calibri"/>
              <a:ea typeface="ＭＳ Ｐゴシック" panose="020B0600070205080204" pitchFamily="50" charset="-128"/>
            </a:endParaRPr>
          </a:p>
          <a:p>
            <a:pPr defTabSz="823509" fontAlgn="auto">
              <a:spcBef>
                <a:spcPts val="0"/>
              </a:spcBef>
              <a:spcAft>
                <a:spcPts val="0"/>
              </a:spcAft>
            </a:pPr>
            <a:r>
              <a:rPr lang="ja-JP" altLang="en-US" sz="991" b="1" dirty="0">
                <a:solidFill>
                  <a:prstClr val="black"/>
                </a:solidFill>
                <a:latin typeface="Calibri"/>
                <a:ea typeface="ＭＳ Ｐゴシック" panose="020B0600070205080204" pitchFamily="50" charset="-128"/>
              </a:rPr>
              <a:t>関係機関との連絡調整</a:t>
            </a:r>
          </a:p>
        </p:txBody>
      </p:sp>
      <p:sp>
        <p:nvSpPr>
          <p:cNvPr id="277" name="テキスト ボックス 276"/>
          <p:cNvSpPr txBox="1"/>
          <p:nvPr/>
        </p:nvSpPr>
        <p:spPr>
          <a:xfrm>
            <a:off x="8170073" y="5205002"/>
            <a:ext cx="597560" cy="332655"/>
          </a:xfrm>
          <a:prstGeom prst="rect">
            <a:avLst/>
          </a:prstGeom>
          <a:noFill/>
        </p:spPr>
        <p:txBody>
          <a:bodyPr wrap="square" lIns="0" tIns="0" rIns="0" bIns="0" rtlCol="0">
            <a:spAutoFit/>
          </a:bodyPr>
          <a:lstStyle/>
          <a:p>
            <a:pPr algn="ctr" defTabSz="823509" fontAlgn="auto">
              <a:spcBef>
                <a:spcPts val="0"/>
              </a:spcBef>
              <a:spcAft>
                <a:spcPts val="0"/>
              </a:spcAft>
            </a:pPr>
            <a:r>
              <a:rPr lang="en-US" altLang="ja-JP" sz="1081" b="1" dirty="0">
                <a:solidFill>
                  <a:srgbClr val="002060"/>
                </a:solidFill>
                <a:latin typeface="ＭＳ Ｐゴシック"/>
              </a:rPr>
              <a:t>1</a:t>
            </a:r>
            <a:r>
              <a:rPr lang="ja-JP" altLang="en-US" sz="1081" b="1" dirty="0">
                <a:solidFill>
                  <a:srgbClr val="002060"/>
                </a:solidFill>
                <a:latin typeface="ＭＳ Ｐゴシック"/>
              </a:rPr>
              <a:t>人暮らし</a:t>
            </a:r>
            <a:endParaRPr lang="en-US" altLang="ja-JP" sz="1081" b="1" dirty="0">
              <a:solidFill>
                <a:srgbClr val="002060"/>
              </a:solidFill>
              <a:latin typeface="ＭＳ Ｐゴシック"/>
            </a:endParaRPr>
          </a:p>
          <a:p>
            <a:pPr algn="ctr" defTabSz="823509" fontAlgn="auto">
              <a:spcBef>
                <a:spcPts val="0"/>
              </a:spcBef>
              <a:spcAft>
                <a:spcPts val="0"/>
              </a:spcAft>
            </a:pPr>
            <a:r>
              <a:rPr lang="ja-JP" altLang="en-US" sz="1081" b="1" dirty="0">
                <a:solidFill>
                  <a:srgbClr val="002060"/>
                </a:solidFill>
                <a:latin typeface="ＭＳ Ｐゴシック"/>
              </a:rPr>
              <a:t>の継続</a:t>
            </a:r>
          </a:p>
        </p:txBody>
      </p:sp>
      <p:graphicFrame>
        <p:nvGraphicFramePr>
          <p:cNvPr id="268" name="表 267"/>
          <p:cNvGraphicFramePr>
            <a:graphicFrameLocks noGrp="1"/>
          </p:cNvGraphicFramePr>
          <p:nvPr>
            <p:extLst/>
          </p:nvPr>
        </p:nvGraphicFramePr>
        <p:xfrm>
          <a:off x="3682092" y="5821242"/>
          <a:ext cx="1487425" cy="433198"/>
        </p:xfrm>
        <a:graphic>
          <a:graphicData uri="http://schemas.openxmlformats.org/drawingml/2006/table">
            <a:tbl>
              <a:tblPr firstRow="1" bandRow="1">
                <a:tableStyleId>{5C22544A-7EE6-4342-B048-85BDC9FD1C3A}</a:tableStyleId>
              </a:tblPr>
              <a:tblGrid>
                <a:gridCol w="1487425">
                  <a:extLst>
                    <a:ext uri="{9D8B030D-6E8A-4147-A177-3AD203B41FA5}">
                      <a16:colId xmlns:a16="http://schemas.microsoft.com/office/drawing/2014/main" val="20000"/>
                    </a:ext>
                  </a:extLst>
                </a:gridCol>
              </a:tblGrid>
              <a:tr h="433198">
                <a:tc>
                  <a:txBody>
                    <a:bodyPr/>
                    <a:lstStyle/>
                    <a:p>
                      <a:pPr algn="ctr"/>
                      <a:r>
                        <a:rPr kumimoji="1" lang="zh-TW" altLang="en-US" sz="13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自立生活援助事業所</a:t>
                      </a:r>
                    </a:p>
                  </a:txBody>
                  <a:tcPr marL="0" marR="0" marT="0" marB="0" anchor="ctr">
                    <a:lnL w="38100" cap="flat" cmpd="sng" algn="ctr">
                      <a:solidFill>
                        <a:schemeClr val="accent6">
                          <a:lumMod val="50000"/>
                        </a:schemeClr>
                      </a:solidFill>
                      <a:prstDash val="solid"/>
                      <a:round/>
                      <a:headEnd type="none" w="med" len="med"/>
                      <a:tailEnd type="none" w="med" len="med"/>
                    </a:lnL>
                    <a:lnR w="38100" cap="flat" cmpd="sng" algn="ctr">
                      <a:solidFill>
                        <a:schemeClr val="accent6">
                          <a:lumMod val="50000"/>
                        </a:schemeClr>
                      </a:solidFill>
                      <a:prstDash val="solid"/>
                      <a:round/>
                      <a:headEnd type="none" w="med" len="med"/>
                      <a:tailEnd type="none" w="med" len="med"/>
                    </a:lnR>
                    <a:lnT w="38100" cap="flat" cmpd="sng" algn="ctr">
                      <a:solidFill>
                        <a:schemeClr val="accent6">
                          <a:lumMod val="50000"/>
                        </a:schemeClr>
                      </a:solidFill>
                      <a:prstDash val="solid"/>
                      <a:round/>
                      <a:headEnd type="none" w="med" len="med"/>
                      <a:tailEnd type="none" w="med" len="med"/>
                    </a:lnT>
                    <a:lnB w="38100" cap="flat" cmpd="sng" algn="ctr">
                      <a:solidFill>
                        <a:schemeClr val="accent6">
                          <a:lumMod val="50000"/>
                        </a:schemeClr>
                      </a:solidFill>
                      <a:prstDash val="solid"/>
                      <a:round/>
                      <a:headEnd type="none" w="med" len="med"/>
                      <a:tailEnd type="none" w="med" len="med"/>
                    </a:lnB>
                    <a:solidFill>
                      <a:srgbClr val="FFC000"/>
                    </a:solidFill>
                  </a:tcPr>
                </a:tc>
                <a:extLst>
                  <a:ext uri="{0D108BD9-81ED-4DB2-BD59-A6C34878D82A}">
                    <a16:rowId xmlns:a16="http://schemas.microsoft.com/office/drawing/2014/main" val="10000"/>
                  </a:ext>
                </a:extLst>
              </a:tr>
            </a:tbl>
          </a:graphicData>
        </a:graphic>
      </p:graphicFrame>
      <p:sp>
        <p:nvSpPr>
          <p:cNvPr id="278" name="テキスト ボックス 277"/>
          <p:cNvSpPr txBox="1"/>
          <p:nvPr/>
        </p:nvSpPr>
        <p:spPr>
          <a:xfrm>
            <a:off x="3333587" y="5501376"/>
            <a:ext cx="428083"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相談</a:t>
            </a:r>
          </a:p>
        </p:txBody>
      </p:sp>
      <p:sp>
        <p:nvSpPr>
          <p:cNvPr id="279" name="右矢印 278"/>
          <p:cNvSpPr/>
          <p:nvPr/>
        </p:nvSpPr>
        <p:spPr>
          <a:xfrm>
            <a:off x="3302499" y="5807902"/>
            <a:ext cx="343567" cy="228621"/>
          </a:xfrm>
          <a:prstGeom prst="rightArrow">
            <a:avLst>
              <a:gd name="adj1" fmla="val 50000"/>
              <a:gd name="adj2" fmla="val 40176"/>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280" name="右矢印 279"/>
          <p:cNvSpPr/>
          <p:nvPr/>
        </p:nvSpPr>
        <p:spPr>
          <a:xfrm rot="5400000">
            <a:off x="4327420" y="5557812"/>
            <a:ext cx="258559" cy="172826"/>
          </a:xfrm>
          <a:prstGeom prst="rightArrow">
            <a:avLst>
              <a:gd name="adj1" fmla="val 50000"/>
              <a:gd name="adj2" fmla="val 64513"/>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281" name="テキスト ボックス 280"/>
          <p:cNvSpPr txBox="1"/>
          <p:nvPr/>
        </p:nvSpPr>
        <p:spPr>
          <a:xfrm>
            <a:off x="3988251" y="5470687"/>
            <a:ext cx="428083" cy="217951"/>
          </a:xfrm>
          <a:prstGeom prst="rect">
            <a:avLst/>
          </a:prstGeom>
          <a:noFill/>
        </p:spPr>
        <p:txBody>
          <a:bodyPr wrap="square" lIns="32420" tIns="32420" rIns="32420" bIns="32420" rtlCol="0" anchor="ctr" anchorCtr="0">
            <a:spAutoFit/>
          </a:bodyPr>
          <a:lstStyle/>
          <a:p>
            <a:pPr algn="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連絡</a:t>
            </a:r>
          </a:p>
        </p:txBody>
      </p:sp>
      <p:sp>
        <p:nvSpPr>
          <p:cNvPr id="267" name="テキスト ボックス 266"/>
          <p:cNvSpPr txBox="1"/>
          <p:nvPr/>
        </p:nvSpPr>
        <p:spPr>
          <a:xfrm>
            <a:off x="2838170" y="1897108"/>
            <a:ext cx="888294" cy="217951"/>
          </a:xfrm>
          <a:prstGeom prst="rect">
            <a:avLst/>
          </a:prstGeom>
          <a:noFill/>
        </p:spPr>
        <p:txBody>
          <a:bodyPr wrap="square" lIns="32420" tIns="32420" rIns="32420" bIns="32420" rtlCol="0" anchor="ctr" anchorCtr="0">
            <a:spAutoFit/>
          </a:bodyPr>
          <a:lstStyle/>
          <a:p>
            <a:pPr algn="ct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課題把握</a:t>
            </a:r>
          </a:p>
        </p:txBody>
      </p:sp>
      <p:sp>
        <p:nvSpPr>
          <p:cNvPr id="282" name="右矢印 281"/>
          <p:cNvSpPr/>
          <p:nvPr/>
        </p:nvSpPr>
        <p:spPr>
          <a:xfrm rot="16200000">
            <a:off x="3410723" y="2356710"/>
            <a:ext cx="701894" cy="165384"/>
          </a:xfrm>
          <a:prstGeom prst="rightArrow">
            <a:avLst>
              <a:gd name="adj1" fmla="val 50000"/>
              <a:gd name="adj2" fmla="val 64513"/>
            </a:avLst>
          </a:pr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133" name="直方体 132"/>
          <p:cNvSpPr/>
          <p:nvPr/>
        </p:nvSpPr>
        <p:spPr>
          <a:xfrm>
            <a:off x="2889287" y="2719657"/>
            <a:ext cx="3073034" cy="588420"/>
          </a:xfrm>
          <a:prstGeom prst="cube">
            <a:avLst>
              <a:gd name="adj" fmla="val 41306"/>
            </a:avLst>
          </a:prstGeom>
          <a:solidFill>
            <a:srgbClr val="FFC000"/>
          </a:solidFill>
          <a:ln w="38100">
            <a:solidFill>
              <a:schemeClr val="accent6">
                <a:lumMod val="50000"/>
              </a:schemeClr>
            </a:solidFill>
            <a:prstDash val="solid"/>
            <a:tailEnd type="none"/>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82347" tIns="41174" rIns="82347" bIns="41174" numCol="1" spcCol="0" rtlCol="0" fromWordArt="0" anchor="ctr" anchorCtr="0" forceAA="0" compatLnSpc="1">
            <a:prstTxWarp prst="textNoShape">
              <a:avLst/>
            </a:prstTxWarp>
            <a:noAutofit/>
          </a:bodyP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自立生活援助事業所</a:t>
            </a:r>
          </a:p>
        </p:txBody>
      </p:sp>
      <p:sp>
        <p:nvSpPr>
          <p:cNvPr id="143" name="テキスト ボックス 142"/>
          <p:cNvSpPr txBox="1"/>
          <p:nvPr/>
        </p:nvSpPr>
        <p:spPr>
          <a:xfrm>
            <a:off x="3189968" y="2726208"/>
            <a:ext cx="1390115"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常時の連絡体制を確保</a:t>
            </a:r>
          </a:p>
        </p:txBody>
      </p:sp>
      <p:sp>
        <p:nvSpPr>
          <p:cNvPr id="283" name="テキスト ボックス 282"/>
          <p:cNvSpPr txBox="1"/>
          <p:nvPr/>
        </p:nvSpPr>
        <p:spPr>
          <a:xfrm>
            <a:off x="3608326" y="2288487"/>
            <a:ext cx="428083" cy="217951"/>
          </a:xfrm>
          <a:prstGeom prst="rect">
            <a:avLst/>
          </a:prstGeom>
          <a:noFill/>
        </p:spPr>
        <p:txBody>
          <a:bodyPr wrap="square" lIns="32420" tIns="32420" rIns="32420" bIns="32420" rtlCol="0" anchor="ctr" anchorCtr="0">
            <a:spAutoFit/>
          </a:bodyPr>
          <a:lstStyle/>
          <a:p>
            <a:pPr defTabSz="823509" fontAlgn="auto">
              <a:spcBef>
                <a:spcPts val="0"/>
              </a:spcBef>
              <a:spcAft>
                <a:spcPts val="0"/>
              </a:spcAft>
            </a:pPr>
            <a:r>
              <a:rPr lang="ja-JP" altLang="en-US" sz="991"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助言</a:t>
            </a:r>
          </a:p>
        </p:txBody>
      </p:sp>
      <p:sp>
        <p:nvSpPr>
          <p:cNvPr id="11" name="スライド番号プレースホルダー 10"/>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120</a:t>
            </a:fld>
            <a:endParaRPr lang="ja-JP" altLang="en-US">
              <a:solidFill>
                <a:prstClr val="black">
                  <a:tint val="75000"/>
                </a:prstClr>
              </a:solidFill>
            </a:endParaRPr>
          </a:p>
        </p:txBody>
      </p:sp>
    </p:spTree>
    <p:extLst>
      <p:ext uri="{BB962C8B-B14F-4D97-AF65-F5344CB8AC3E}">
        <p14:creationId xmlns:p14="http://schemas.microsoft.com/office/powerpoint/2010/main" val="61832185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97908" y="1217234"/>
            <a:ext cx="8554043" cy="1232107"/>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①－１　自立生活援助終了後、一人暮らしを継続　</a:t>
            </a:r>
          </a:p>
        </p:txBody>
      </p:sp>
      <p:sp>
        <p:nvSpPr>
          <p:cNvPr id="15" name="テキスト ボックス 14"/>
          <p:cNvSpPr txBox="1"/>
          <p:nvPr/>
        </p:nvSpPr>
        <p:spPr>
          <a:xfrm>
            <a:off x="424220" y="1889872"/>
            <a:ext cx="1067729" cy="152478"/>
          </a:xfrm>
          <a:prstGeom prst="rect">
            <a:avLst/>
          </a:prstGeom>
          <a:noFill/>
        </p:spPr>
        <p:txBody>
          <a:bodyPr wrap="square" lIns="0" tIns="0" rIns="0" bIns="0" rtlCol="0">
            <a:spAutoFit/>
          </a:bodyPr>
          <a:lstStyle/>
          <a:p>
            <a:pPr defTabSz="823509" fontAlgn="auto">
              <a:spcBef>
                <a:spcPts val="0"/>
              </a:spcBef>
              <a:spcAft>
                <a:spcPts val="0"/>
              </a:spcAft>
            </a:pPr>
            <a:r>
              <a:rPr lang="ja-JP" altLang="en-US" sz="991" b="1" dirty="0">
                <a:solidFill>
                  <a:prstClr val="black"/>
                </a:solidFill>
                <a:latin typeface="ＭＳ Ｐゴシック" panose="020B0600070205080204" pitchFamily="50" charset="-128"/>
              </a:rPr>
              <a:t>施設、</a:t>
            </a:r>
            <a:r>
              <a:rPr lang="en-US" altLang="ja-JP" sz="991" b="1" dirty="0">
                <a:solidFill>
                  <a:prstClr val="black"/>
                </a:solidFill>
                <a:latin typeface="ＭＳ Ｐゴシック" panose="020B0600070205080204" pitchFamily="50" charset="-128"/>
              </a:rPr>
              <a:t>GH</a:t>
            </a:r>
            <a:r>
              <a:rPr lang="ja-JP" altLang="en-US" sz="991" b="1" dirty="0" err="1">
                <a:solidFill>
                  <a:prstClr val="black"/>
                </a:solidFill>
                <a:latin typeface="ＭＳ Ｐゴシック" panose="020B0600070205080204" pitchFamily="50" charset="-128"/>
              </a:rPr>
              <a:t>、</a:t>
            </a:r>
            <a:r>
              <a:rPr lang="ja-JP" altLang="en-US" sz="991" b="1" dirty="0">
                <a:solidFill>
                  <a:prstClr val="black"/>
                </a:solidFill>
                <a:latin typeface="ＭＳ Ｐゴシック" panose="020B0600070205080204" pitchFamily="50" charset="-128"/>
              </a:rPr>
              <a:t>病院</a:t>
            </a:r>
          </a:p>
        </p:txBody>
      </p:sp>
      <p:sp>
        <p:nvSpPr>
          <p:cNvPr id="16" name="テキスト ボックス 15"/>
          <p:cNvSpPr txBox="1"/>
          <p:nvPr/>
        </p:nvSpPr>
        <p:spPr>
          <a:xfrm>
            <a:off x="2611278" y="1472110"/>
            <a:ext cx="152478" cy="896463"/>
          </a:xfrm>
          <a:prstGeom prst="rect">
            <a:avLst/>
          </a:prstGeom>
          <a:noFill/>
          <a:ln w="12700">
            <a:solidFill>
              <a:srgbClr val="002060"/>
            </a:solidFill>
          </a:ln>
        </p:spPr>
        <p:txBody>
          <a:bodyPr vert="eaVert" wrap="square" lIns="0" tIns="0" rIns="0" bIns="0" rtlCol="0">
            <a:spAutoFit/>
          </a:bodyPr>
          <a:lstStyle/>
          <a:p>
            <a:pPr defTabSz="823509" fontAlgn="auto">
              <a:spcBef>
                <a:spcPts val="0"/>
              </a:spcBef>
              <a:spcAft>
                <a:spcPts val="0"/>
              </a:spcAft>
            </a:pPr>
            <a:r>
              <a:rPr lang="ja-JP" altLang="en-US" sz="991" b="1" dirty="0">
                <a:solidFill>
                  <a:prstClr val="black"/>
                </a:solidFill>
                <a:latin typeface="Calibri"/>
              </a:rPr>
              <a:t>一人暮らし開始</a:t>
            </a:r>
          </a:p>
        </p:txBody>
      </p:sp>
      <p:sp>
        <p:nvSpPr>
          <p:cNvPr id="22" name="右矢印吹き出し 21"/>
          <p:cNvSpPr/>
          <p:nvPr/>
        </p:nvSpPr>
        <p:spPr>
          <a:xfrm>
            <a:off x="2830183" y="1499295"/>
            <a:ext cx="5956921" cy="494160"/>
          </a:xfrm>
          <a:prstGeom prst="rightArrowCallout">
            <a:avLst>
              <a:gd name="adj1" fmla="val 48140"/>
              <a:gd name="adj2" fmla="val 34834"/>
              <a:gd name="adj3" fmla="val 21537"/>
              <a:gd name="adj4" fmla="val 65421"/>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dirty="0">
              <a:solidFill>
                <a:prstClr val="white"/>
              </a:solidFill>
              <a:latin typeface="Calibri"/>
              <a:ea typeface="ＭＳ Ｐゴシック" panose="020B0600070205080204" pitchFamily="50" charset="-128"/>
            </a:endParaRPr>
          </a:p>
        </p:txBody>
      </p:sp>
      <p:pic>
        <p:nvPicPr>
          <p:cNvPr id="20" name="Picture 8" descr="C:\Users\THJFW\AppData\Local\Microsoft\Windows\Temporary Internet Files\Content.IE5\XDRC1KVR\gatag-00010689[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955893" y="1579643"/>
            <a:ext cx="367146" cy="367146"/>
          </a:xfrm>
          <a:prstGeom prst="rect">
            <a:avLst/>
          </a:prstGeom>
          <a:noFill/>
          <a:extLst>
            <a:ext uri="{909E8E84-426E-40DD-AFC4-6F175D3DCCD1}">
              <a14:hiddenFill xmlns:a14="http://schemas.microsoft.com/office/drawing/2010/main">
                <a:solidFill>
                  <a:srgbClr val="FFFFFF"/>
                </a:solidFill>
              </a14:hiddenFill>
            </a:ext>
          </a:extLst>
        </p:spPr>
      </p:pic>
      <p:sp>
        <p:nvSpPr>
          <p:cNvPr id="23" name="テキスト ボックス 22"/>
          <p:cNvSpPr txBox="1"/>
          <p:nvPr/>
        </p:nvSpPr>
        <p:spPr>
          <a:xfrm>
            <a:off x="7483119" y="1661338"/>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en-US" altLang="ja-JP" sz="991" b="1" dirty="0">
                <a:solidFill>
                  <a:srgbClr val="002060"/>
                </a:solidFill>
                <a:latin typeface="ＭＳ Ｐゴシック" panose="020B0600070205080204" pitchFamily="50" charset="-128"/>
              </a:rPr>
              <a:t>1</a:t>
            </a:r>
            <a:r>
              <a:rPr lang="ja-JP" altLang="en-US" sz="991" b="1" dirty="0">
                <a:solidFill>
                  <a:srgbClr val="002060"/>
                </a:solidFill>
                <a:latin typeface="ＭＳ Ｐゴシック" panose="020B0600070205080204" pitchFamily="50" charset="-128"/>
              </a:rPr>
              <a:t>人暮らしの継続</a:t>
            </a:r>
          </a:p>
        </p:txBody>
      </p:sp>
      <p:pic>
        <p:nvPicPr>
          <p:cNvPr id="24" name="Picture 9" descr="C:\Users\THJFW\AppData\Local\Microsoft\Windows\Temporary Internet Files\Content.IE5\C3Y4B2VT\gatag-00013804[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17952" y="1548004"/>
            <a:ext cx="189374" cy="407393"/>
          </a:xfrm>
          <a:prstGeom prst="rect">
            <a:avLst/>
          </a:prstGeom>
          <a:noFill/>
          <a:extLst>
            <a:ext uri="{909E8E84-426E-40DD-AFC4-6F175D3DCCD1}">
              <a14:hiddenFill xmlns:a14="http://schemas.microsoft.com/office/drawing/2010/main">
                <a:solidFill>
                  <a:srgbClr val="FFFFFF"/>
                </a:solidFill>
              </a14:hiddenFill>
            </a:ext>
          </a:extLst>
        </p:spPr>
      </p:pic>
      <p:sp>
        <p:nvSpPr>
          <p:cNvPr id="25" name="正方形/長方形 24"/>
          <p:cNvSpPr/>
          <p:nvPr/>
        </p:nvSpPr>
        <p:spPr>
          <a:xfrm>
            <a:off x="297908" y="2547905"/>
            <a:ext cx="8554043" cy="1232107"/>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①－２　地域移行支援を利用して退所、退院した障害者が、自立生活援助終了後、一人暮らしを継続</a:t>
            </a:r>
          </a:p>
        </p:txBody>
      </p:sp>
      <p:sp>
        <p:nvSpPr>
          <p:cNvPr id="26" name="正方形/長方形 25"/>
          <p:cNvSpPr/>
          <p:nvPr/>
        </p:nvSpPr>
        <p:spPr>
          <a:xfrm>
            <a:off x="287581" y="3884162"/>
            <a:ext cx="8564368" cy="1232107"/>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①－３　自立生活援助終了後、地域定着支援による支援を受け、一人暮らしを継続　</a:t>
            </a:r>
          </a:p>
        </p:txBody>
      </p:sp>
      <p:sp>
        <p:nvSpPr>
          <p:cNvPr id="27" name="正方形/長方形 26"/>
          <p:cNvSpPr/>
          <p:nvPr/>
        </p:nvSpPr>
        <p:spPr>
          <a:xfrm>
            <a:off x="297907" y="5223262"/>
            <a:ext cx="8554041" cy="1232107"/>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171" dirty="0">
                <a:solidFill>
                  <a:prstClr val="black"/>
                </a:solidFill>
                <a:latin typeface="ＭＳ Ｐゴシック" panose="020B0600070205080204" pitchFamily="50" charset="-128"/>
                <a:ea typeface="ＭＳ Ｐゴシック" panose="020B0600070205080204" pitchFamily="50" charset="-128"/>
              </a:rPr>
              <a:t>①－４　地域移行支援を利用して退所、退院した障害者が、自立生活援助終了後、地域定着支援による支援を受け、一人暮らしを継続　</a:t>
            </a:r>
          </a:p>
        </p:txBody>
      </p:sp>
      <p:sp>
        <p:nvSpPr>
          <p:cNvPr id="36" name="テキスト ボックス 35"/>
          <p:cNvSpPr txBox="1"/>
          <p:nvPr/>
        </p:nvSpPr>
        <p:spPr>
          <a:xfrm>
            <a:off x="556514" y="3180037"/>
            <a:ext cx="1067729" cy="152478"/>
          </a:xfrm>
          <a:prstGeom prst="rect">
            <a:avLst/>
          </a:prstGeom>
          <a:noFill/>
        </p:spPr>
        <p:txBody>
          <a:bodyPr wrap="square" lIns="0" tIns="0" rIns="0" bIns="0" rtlCol="0">
            <a:spAutoFit/>
          </a:bodyPr>
          <a:lstStyle/>
          <a:p>
            <a:pPr defTabSz="823509" fontAlgn="auto">
              <a:spcBef>
                <a:spcPts val="0"/>
              </a:spcBef>
              <a:spcAft>
                <a:spcPts val="0"/>
              </a:spcAft>
            </a:pPr>
            <a:r>
              <a:rPr lang="ja-JP" altLang="en-US" sz="991" b="1" dirty="0">
                <a:solidFill>
                  <a:prstClr val="black"/>
                </a:solidFill>
                <a:latin typeface="ＭＳ Ｐゴシック" panose="020B0600070205080204" pitchFamily="50" charset="-128"/>
              </a:rPr>
              <a:t>施設、病院</a:t>
            </a:r>
          </a:p>
        </p:txBody>
      </p:sp>
      <p:sp>
        <p:nvSpPr>
          <p:cNvPr id="39" name="テキスト ボックス 38"/>
          <p:cNvSpPr txBox="1"/>
          <p:nvPr/>
        </p:nvSpPr>
        <p:spPr>
          <a:xfrm>
            <a:off x="2609398" y="2808027"/>
            <a:ext cx="152478" cy="896463"/>
          </a:xfrm>
          <a:prstGeom prst="rect">
            <a:avLst/>
          </a:prstGeom>
          <a:noFill/>
          <a:ln w="12700">
            <a:solidFill>
              <a:srgbClr val="002060"/>
            </a:solidFill>
          </a:ln>
        </p:spPr>
        <p:txBody>
          <a:bodyPr vert="eaVert" wrap="square" lIns="0" tIns="0" rIns="0" bIns="0" rtlCol="0">
            <a:spAutoFit/>
          </a:bodyPr>
          <a:lstStyle/>
          <a:p>
            <a:pPr defTabSz="823509" fontAlgn="auto">
              <a:spcBef>
                <a:spcPts val="0"/>
              </a:spcBef>
              <a:spcAft>
                <a:spcPts val="0"/>
              </a:spcAft>
            </a:pPr>
            <a:r>
              <a:rPr lang="ja-JP" altLang="en-US" sz="991" b="1" dirty="0">
                <a:solidFill>
                  <a:prstClr val="black"/>
                </a:solidFill>
                <a:latin typeface="Calibri"/>
              </a:rPr>
              <a:t>一人暮らし開始</a:t>
            </a:r>
          </a:p>
        </p:txBody>
      </p:sp>
      <p:sp>
        <p:nvSpPr>
          <p:cNvPr id="40" name="ホームベース 39"/>
          <p:cNvSpPr/>
          <p:nvPr/>
        </p:nvSpPr>
        <p:spPr>
          <a:xfrm>
            <a:off x="2845859" y="3357585"/>
            <a:ext cx="3824730" cy="350723"/>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sp>
        <p:nvSpPr>
          <p:cNvPr id="41" name="右矢印吹き出し 40"/>
          <p:cNvSpPr/>
          <p:nvPr/>
        </p:nvSpPr>
        <p:spPr>
          <a:xfrm>
            <a:off x="2843363" y="2796996"/>
            <a:ext cx="5943740" cy="475806"/>
          </a:xfrm>
          <a:prstGeom prst="rightArrowCallout">
            <a:avLst>
              <a:gd name="adj1" fmla="val 48140"/>
              <a:gd name="adj2" fmla="val 34834"/>
              <a:gd name="adj3" fmla="val 21537"/>
              <a:gd name="adj4" fmla="val 65779"/>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pic>
        <p:nvPicPr>
          <p:cNvPr id="42" name="Picture 8" descr="C:\Users\THJFW\AppData\Local\Microsoft\Windows\Temporary Internet Files\Content.IE5\XDRC1KVR\gatag-00010689[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55893" y="2862225"/>
            <a:ext cx="365858" cy="36585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9" descr="C:\Users\THJFW\AppData\Local\Microsoft\Windows\Temporary Internet Files\Content.IE5\C3Y4B2VT\gatag-00013804[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7918" y="2840482"/>
            <a:ext cx="186860" cy="401985"/>
          </a:xfrm>
          <a:prstGeom prst="rect">
            <a:avLst/>
          </a:prstGeom>
          <a:noFill/>
          <a:extLst>
            <a:ext uri="{909E8E84-426E-40DD-AFC4-6F175D3DCCD1}">
              <a14:hiddenFill xmlns:a14="http://schemas.microsoft.com/office/drawing/2010/main">
                <a:solidFill>
                  <a:srgbClr val="FFFFFF"/>
                </a:solidFill>
              </a14:hiddenFill>
            </a:ext>
          </a:extLst>
        </p:spPr>
      </p:pic>
      <p:sp>
        <p:nvSpPr>
          <p:cNvPr id="44" name="ホームベース 43"/>
          <p:cNvSpPr/>
          <p:nvPr/>
        </p:nvSpPr>
        <p:spPr>
          <a:xfrm>
            <a:off x="920444" y="3436132"/>
            <a:ext cx="1628076" cy="193625"/>
          </a:xfrm>
          <a:prstGeom prst="homePlate">
            <a:avLst/>
          </a:prstGeom>
          <a:solidFill>
            <a:schemeClr val="accent3">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地域移行支援</a:t>
            </a:r>
          </a:p>
        </p:txBody>
      </p:sp>
      <p:sp>
        <p:nvSpPr>
          <p:cNvPr id="53" name="テキスト ボックス 52"/>
          <p:cNvSpPr txBox="1"/>
          <p:nvPr/>
        </p:nvSpPr>
        <p:spPr>
          <a:xfrm>
            <a:off x="372068" y="4551194"/>
            <a:ext cx="1067729" cy="152478"/>
          </a:xfrm>
          <a:prstGeom prst="rect">
            <a:avLst/>
          </a:prstGeom>
          <a:noFill/>
        </p:spPr>
        <p:txBody>
          <a:bodyPr wrap="square" lIns="0" tIns="0" rIns="0" bIns="0" rtlCol="0">
            <a:spAutoFit/>
          </a:bodyPr>
          <a:lstStyle/>
          <a:p>
            <a:pPr defTabSz="823509" fontAlgn="auto">
              <a:spcBef>
                <a:spcPts val="0"/>
              </a:spcBef>
              <a:spcAft>
                <a:spcPts val="0"/>
              </a:spcAft>
            </a:pPr>
            <a:r>
              <a:rPr lang="ja-JP" altLang="en-US" sz="991" b="1" dirty="0">
                <a:solidFill>
                  <a:prstClr val="black"/>
                </a:solidFill>
                <a:latin typeface="ＭＳ Ｐゴシック" panose="020B0600070205080204" pitchFamily="50" charset="-128"/>
              </a:rPr>
              <a:t>施設、</a:t>
            </a:r>
            <a:r>
              <a:rPr lang="en-US" altLang="ja-JP" sz="991" b="1" dirty="0">
                <a:solidFill>
                  <a:prstClr val="black"/>
                </a:solidFill>
                <a:latin typeface="ＭＳ Ｐゴシック" panose="020B0600070205080204" pitchFamily="50" charset="-128"/>
              </a:rPr>
              <a:t>GH</a:t>
            </a:r>
            <a:r>
              <a:rPr lang="ja-JP" altLang="en-US" sz="991" b="1" dirty="0" err="1">
                <a:solidFill>
                  <a:prstClr val="black"/>
                </a:solidFill>
                <a:latin typeface="ＭＳ Ｐゴシック" panose="020B0600070205080204" pitchFamily="50" charset="-128"/>
              </a:rPr>
              <a:t>、</a:t>
            </a:r>
            <a:r>
              <a:rPr lang="ja-JP" altLang="en-US" sz="991" b="1" dirty="0">
                <a:solidFill>
                  <a:prstClr val="black"/>
                </a:solidFill>
                <a:latin typeface="ＭＳ Ｐゴシック" panose="020B0600070205080204" pitchFamily="50" charset="-128"/>
              </a:rPr>
              <a:t>病院</a:t>
            </a:r>
          </a:p>
        </p:txBody>
      </p:sp>
      <p:sp>
        <p:nvSpPr>
          <p:cNvPr id="55" name="テキスト ボックス 54"/>
          <p:cNvSpPr txBox="1"/>
          <p:nvPr/>
        </p:nvSpPr>
        <p:spPr>
          <a:xfrm>
            <a:off x="2611278" y="4129838"/>
            <a:ext cx="152478" cy="896463"/>
          </a:xfrm>
          <a:prstGeom prst="rect">
            <a:avLst/>
          </a:prstGeom>
          <a:noFill/>
          <a:ln w="12700">
            <a:solidFill>
              <a:srgbClr val="002060"/>
            </a:solidFill>
          </a:ln>
        </p:spPr>
        <p:txBody>
          <a:bodyPr vert="eaVert" wrap="square" lIns="0" tIns="0" rIns="0" bIns="0" rtlCol="0">
            <a:spAutoFit/>
          </a:bodyPr>
          <a:lstStyle/>
          <a:p>
            <a:pPr defTabSz="823509" fontAlgn="auto">
              <a:spcBef>
                <a:spcPts val="0"/>
              </a:spcBef>
              <a:spcAft>
                <a:spcPts val="0"/>
              </a:spcAft>
            </a:pPr>
            <a:r>
              <a:rPr lang="ja-JP" altLang="en-US" sz="991" b="1" dirty="0">
                <a:solidFill>
                  <a:prstClr val="black"/>
                </a:solidFill>
                <a:latin typeface="Calibri"/>
              </a:rPr>
              <a:t>一人暮らし開始</a:t>
            </a:r>
          </a:p>
        </p:txBody>
      </p:sp>
      <p:sp>
        <p:nvSpPr>
          <p:cNvPr id="57" name="右矢印吹き出し 56"/>
          <p:cNvSpPr/>
          <p:nvPr/>
        </p:nvSpPr>
        <p:spPr>
          <a:xfrm>
            <a:off x="2822004" y="4137025"/>
            <a:ext cx="5965100" cy="467041"/>
          </a:xfrm>
          <a:prstGeom prst="rightArrowCallout">
            <a:avLst>
              <a:gd name="adj1" fmla="val 48140"/>
              <a:gd name="adj2" fmla="val 34834"/>
              <a:gd name="adj3" fmla="val 21537"/>
              <a:gd name="adj4" fmla="val 65924"/>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pic>
        <p:nvPicPr>
          <p:cNvPr id="59" name="Picture 8" descr="C:\Users\THJFW\AppData\Local\Microsoft\Windows\Temporary Internet Files\Content.IE5\XDRC1KVR\gatag-00010689[1].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931040" y="4211711"/>
            <a:ext cx="348784" cy="348784"/>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9" descr="C:\Users\THJFW\AppData\Local\Microsoft\Windows\Temporary Internet Files\Content.IE5\C3Y4B2VT\gatag-00013804[1].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66031" y="4190400"/>
            <a:ext cx="176528" cy="379758"/>
          </a:xfrm>
          <a:prstGeom prst="rect">
            <a:avLst/>
          </a:prstGeom>
          <a:noFill/>
          <a:extLst>
            <a:ext uri="{909E8E84-426E-40DD-AFC4-6F175D3DCCD1}">
              <a14:hiddenFill xmlns:a14="http://schemas.microsoft.com/office/drawing/2010/main">
                <a:solidFill>
                  <a:srgbClr val="FFFFFF"/>
                </a:solidFill>
              </a14:hiddenFill>
            </a:ext>
          </a:extLst>
        </p:spPr>
      </p:pic>
      <p:sp>
        <p:nvSpPr>
          <p:cNvPr id="61" name="ホームベース 60"/>
          <p:cNvSpPr/>
          <p:nvPr/>
        </p:nvSpPr>
        <p:spPr>
          <a:xfrm>
            <a:off x="6823421" y="4754125"/>
            <a:ext cx="1628076" cy="193625"/>
          </a:xfrm>
          <a:prstGeom prst="homePlate">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地域定着支援</a:t>
            </a:r>
          </a:p>
        </p:txBody>
      </p:sp>
      <p:sp>
        <p:nvSpPr>
          <p:cNvPr id="62" name="テキスト ボックス 61"/>
          <p:cNvSpPr txBox="1"/>
          <p:nvPr/>
        </p:nvSpPr>
        <p:spPr>
          <a:xfrm>
            <a:off x="7483856" y="2950922"/>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en-US" altLang="ja-JP" sz="991" b="1" dirty="0">
                <a:solidFill>
                  <a:srgbClr val="002060"/>
                </a:solidFill>
                <a:latin typeface="ＭＳ Ｐゴシック" panose="020B0600070205080204" pitchFamily="50" charset="-128"/>
              </a:rPr>
              <a:t>1</a:t>
            </a:r>
            <a:r>
              <a:rPr lang="ja-JP" altLang="en-US" sz="991" b="1" dirty="0">
                <a:solidFill>
                  <a:srgbClr val="002060"/>
                </a:solidFill>
                <a:latin typeface="ＭＳ Ｐゴシック" panose="020B0600070205080204" pitchFamily="50" charset="-128"/>
              </a:rPr>
              <a:t>人暮らしの継続</a:t>
            </a:r>
          </a:p>
        </p:txBody>
      </p:sp>
      <p:sp>
        <p:nvSpPr>
          <p:cNvPr id="63" name="テキスト ボックス 62"/>
          <p:cNvSpPr txBox="1"/>
          <p:nvPr/>
        </p:nvSpPr>
        <p:spPr>
          <a:xfrm>
            <a:off x="7490149" y="4300694"/>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en-US" altLang="ja-JP" sz="991" b="1" dirty="0">
                <a:solidFill>
                  <a:srgbClr val="002060"/>
                </a:solidFill>
                <a:latin typeface="ＭＳ Ｐゴシック" panose="020B0600070205080204" pitchFamily="50" charset="-128"/>
              </a:rPr>
              <a:t>1</a:t>
            </a:r>
            <a:r>
              <a:rPr lang="ja-JP" altLang="en-US" sz="991" b="1" dirty="0">
                <a:solidFill>
                  <a:srgbClr val="002060"/>
                </a:solidFill>
                <a:latin typeface="ＭＳ Ｐゴシック" panose="020B0600070205080204" pitchFamily="50" charset="-128"/>
              </a:rPr>
              <a:t>人暮らしの継続</a:t>
            </a:r>
          </a:p>
        </p:txBody>
      </p:sp>
      <p:sp>
        <p:nvSpPr>
          <p:cNvPr id="65" name="右矢印吹き出し 64"/>
          <p:cNvSpPr/>
          <p:nvPr/>
        </p:nvSpPr>
        <p:spPr>
          <a:xfrm>
            <a:off x="2830184" y="5448535"/>
            <a:ext cx="5956919" cy="487239"/>
          </a:xfrm>
          <a:prstGeom prst="rightArrowCallout">
            <a:avLst>
              <a:gd name="adj1" fmla="val 48140"/>
              <a:gd name="adj2" fmla="val 34834"/>
              <a:gd name="adj3" fmla="val 21537"/>
              <a:gd name="adj4" fmla="val 65924"/>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66" name="テキスト ボックス 65"/>
          <p:cNvSpPr txBox="1"/>
          <p:nvPr/>
        </p:nvSpPr>
        <p:spPr>
          <a:xfrm>
            <a:off x="2610636" y="5464605"/>
            <a:ext cx="152478" cy="896463"/>
          </a:xfrm>
          <a:prstGeom prst="rect">
            <a:avLst/>
          </a:prstGeom>
          <a:noFill/>
          <a:ln w="12700">
            <a:solidFill>
              <a:srgbClr val="002060"/>
            </a:solidFill>
          </a:ln>
        </p:spPr>
        <p:txBody>
          <a:bodyPr vert="eaVert" wrap="square" lIns="0" tIns="0" rIns="0" bIns="0" rtlCol="0">
            <a:spAutoFit/>
          </a:bodyPr>
          <a:lstStyle/>
          <a:p>
            <a:pPr defTabSz="823509" fontAlgn="auto">
              <a:spcBef>
                <a:spcPts val="0"/>
              </a:spcBef>
              <a:spcAft>
                <a:spcPts val="0"/>
              </a:spcAft>
            </a:pPr>
            <a:r>
              <a:rPr lang="ja-JP" altLang="en-US" sz="991" b="1" dirty="0">
                <a:solidFill>
                  <a:prstClr val="black"/>
                </a:solidFill>
                <a:latin typeface="Calibri"/>
              </a:rPr>
              <a:t>一人暮らし開始</a:t>
            </a:r>
          </a:p>
        </p:txBody>
      </p:sp>
      <p:sp>
        <p:nvSpPr>
          <p:cNvPr id="67" name="ホームベース 66"/>
          <p:cNvSpPr/>
          <p:nvPr/>
        </p:nvSpPr>
        <p:spPr>
          <a:xfrm>
            <a:off x="911371" y="6088810"/>
            <a:ext cx="1628076" cy="193625"/>
          </a:xfrm>
          <a:prstGeom prst="homePlate">
            <a:avLst/>
          </a:prstGeom>
          <a:solidFill>
            <a:schemeClr val="accent3">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地域移行支援</a:t>
            </a:r>
          </a:p>
        </p:txBody>
      </p:sp>
      <p:sp>
        <p:nvSpPr>
          <p:cNvPr id="68" name="テキスト ボックス 67"/>
          <p:cNvSpPr txBox="1"/>
          <p:nvPr/>
        </p:nvSpPr>
        <p:spPr>
          <a:xfrm>
            <a:off x="505459" y="5866882"/>
            <a:ext cx="1067729" cy="152478"/>
          </a:xfrm>
          <a:prstGeom prst="rect">
            <a:avLst/>
          </a:prstGeom>
          <a:noFill/>
        </p:spPr>
        <p:txBody>
          <a:bodyPr wrap="square" lIns="0" tIns="0" rIns="0" bIns="0" rtlCol="0">
            <a:spAutoFit/>
          </a:bodyPr>
          <a:lstStyle/>
          <a:p>
            <a:pPr defTabSz="823509" fontAlgn="auto">
              <a:spcBef>
                <a:spcPts val="0"/>
              </a:spcBef>
              <a:spcAft>
                <a:spcPts val="0"/>
              </a:spcAft>
            </a:pPr>
            <a:r>
              <a:rPr lang="ja-JP" altLang="en-US" sz="991" b="1" dirty="0">
                <a:solidFill>
                  <a:prstClr val="black"/>
                </a:solidFill>
                <a:latin typeface="ＭＳ Ｐゴシック" panose="020B0600070205080204" pitchFamily="50" charset="-128"/>
              </a:rPr>
              <a:t>施設、病院</a:t>
            </a:r>
          </a:p>
        </p:txBody>
      </p:sp>
      <p:grpSp>
        <p:nvGrpSpPr>
          <p:cNvPr id="69" name="Group 1241"/>
          <p:cNvGrpSpPr>
            <a:grpSpLocks noChangeAspect="1"/>
          </p:cNvGrpSpPr>
          <p:nvPr/>
        </p:nvGrpSpPr>
        <p:grpSpPr bwMode="auto">
          <a:xfrm>
            <a:off x="622705" y="5457364"/>
            <a:ext cx="416618" cy="419613"/>
            <a:chOff x="336" y="2967"/>
            <a:chExt cx="456" cy="275"/>
          </a:xfrm>
        </p:grpSpPr>
        <p:sp>
          <p:nvSpPr>
            <p:cNvPr id="70" name="Freeform 1234"/>
            <p:cNvSpPr>
              <a:spLocks/>
            </p:cNvSpPr>
            <p:nvPr/>
          </p:nvSpPr>
          <p:spPr bwMode="auto">
            <a:xfrm>
              <a:off x="336" y="2967"/>
              <a:ext cx="456" cy="275"/>
            </a:xfrm>
            <a:custGeom>
              <a:avLst/>
              <a:gdLst>
                <a:gd name="T0" fmla="*/ 22 w 456"/>
                <a:gd name="T1" fmla="*/ 272 h 275"/>
                <a:gd name="T2" fmla="*/ 22 w 456"/>
                <a:gd name="T3" fmla="*/ 87 h 275"/>
                <a:gd name="T4" fmla="*/ 313 w 456"/>
                <a:gd name="T5" fmla="*/ 0 h 275"/>
                <a:gd name="T6" fmla="*/ 434 w 456"/>
                <a:gd name="T7" fmla="*/ 32 h 275"/>
                <a:gd name="T8" fmla="*/ 434 w 456"/>
                <a:gd name="T9" fmla="*/ 272 h 275"/>
                <a:gd name="T10" fmla="*/ 456 w 456"/>
                <a:gd name="T11" fmla="*/ 272 h 275"/>
                <a:gd name="T12" fmla="*/ 456 w 456"/>
                <a:gd name="T13" fmla="*/ 275 h 275"/>
                <a:gd name="T14" fmla="*/ 0 w 456"/>
                <a:gd name="T15" fmla="*/ 275 h 275"/>
                <a:gd name="T16" fmla="*/ 0 w 456"/>
                <a:gd name="T17" fmla="*/ 272 h 275"/>
                <a:gd name="T18" fmla="*/ 22 w 456"/>
                <a:gd name="T19"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6" h="275">
                  <a:moveTo>
                    <a:pt x="22" y="272"/>
                  </a:moveTo>
                  <a:lnTo>
                    <a:pt x="22" y="87"/>
                  </a:lnTo>
                  <a:lnTo>
                    <a:pt x="313" y="0"/>
                  </a:lnTo>
                  <a:lnTo>
                    <a:pt x="434" y="32"/>
                  </a:lnTo>
                  <a:lnTo>
                    <a:pt x="434" y="272"/>
                  </a:lnTo>
                  <a:lnTo>
                    <a:pt x="456" y="272"/>
                  </a:lnTo>
                  <a:lnTo>
                    <a:pt x="456" y="275"/>
                  </a:lnTo>
                  <a:lnTo>
                    <a:pt x="0" y="275"/>
                  </a:lnTo>
                  <a:lnTo>
                    <a:pt x="0" y="272"/>
                  </a:lnTo>
                  <a:lnTo>
                    <a:pt x="22"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1" name="Freeform 1235"/>
            <p:cNvSpPr>
              <a:spLocks/>
            </p:cNvSpPr>
            <p:nvPr/>
          </p:nvSpPr>
          <p:spPr bwMode="auto">
            <a:xfrm>
              <a:off x="364" y="2972"/>
              <a:ext cx="282" cy="267"/>
            </a:xfrm>
            <a:custGeom>
              <a:avLst/>
              <a:gdLst>
                <a:gd name="T0" fmla="*/ 242 w 282"/>
                <a:gd name="T1" fmla="*/ 248 h 267"/>
                <a:gd name="T2" fmla="*/ 242 w 282"/>
                <a:gd name="T3" fmla="*/ 267 h 267"/>
                <a:gd name="T4" fmla="*/ 282 w 282"/>
                <a:gd name="T5" fmla="*/ 267 h 267"/>
                <a:gd name="T6" fmla="*/ 282 w 282"/>
                <a:gd name="T7" fmla="*/ 0 h 267"/>
                <a:gd name="T8" fmla="*/ 0 w 282"/>
                <a:gd name="T9" fmla="*/ 84 h 267"/>
                <a:gd name="T10" fmla="*/ 0 w 282"/>
                <a:gd name="T11" fmla="*/ 267 h 267"/>
                <a:gd name="T12" fmla="*/ 22 w 282"/>
                <a:gd name="T13" fmla="*/ 267 h 267"/>
                <a:gd name="T14" fmla="*/ 22 w 282"/>
                <a:gd name="T15" fmla="*/ 253 h 267"/>
                <a:gd name="T16" fmla="*/ 242 w 282"/>
                <a:gd name="T17" fmla="*/ 24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 h="267">
                  <a:moveTo>
                    <a:pt x="242" y="248"/>
                  </a:moveTo>
                  <a:lnTo>
                    <a:pt x="242" y="267"/>
                  </a:lnTo>
                  <a:lnTo>
                    <a:pt x="282" y="267"/>
                  </a:lnTo>
                  <a:lnTo>
                    <a:pt x="282" y="0"/>
                  </a:lnTo>
                  <a:lnTo>
                    <a:pt x="0" y="84"/>
                  </a:lnTo>
                  <a:lnTo>
                    <a:pt x="0" y="267"/>
                  </a:lnTo>
                  <a:lnTo>
                    <a:pt x="22" y="267"/>
                  </a:lnTo>
                  <a:lnTo>
                    <a:pt x="22" y="253"/>
                  </a:lnTo>
                  <a:lnTo>
                    <a:pt x="242" y="248"/>
                  </a:lnTo>
                  <a:close/>
                </a:path>
              </a:pathLst>
            </a:custGeom>
            <a:solidFill>
              <a:srgbClr val="FFF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2" name="Freeform 1236"/>
            <p:cNvSpPr>
              <a:spLocks/>
            </p:cNvSpPr>
            <p:nvPr/>
          </p:nvSpPr>
          <p:spPr bwMode="auto">
            <a:xfrm>
              <a:off x="386" y="3177"/>
              <a:ext cx="220" cy="32"/>
            </a:xfrm>
            <a:custGeom>
              <a:avLst/>
              <a:gdLst>
                <a:gd name="T0" fmla="*/ 220 w 220"/>
                <a:gd name="T1" fmla="*/ 21 h 32"/>
                <a:gd name="T2" fmla="*/ 0 w 220"/>
                <a:gd name="T3" fmla="*/ 32 h 32"/>
                <a:gd name="T4" fmla="*/ 0 w 220"/>
                <a:gd name="T5" fmla="*/ 17 h 32"/>
                <a:gd name="T6" fmla="*/ 220 w 220"/>
                <a:gd name="T7" fmla="*/ 0 h 32"/>
                <a:gd name="T8" fmla="*/ 220 w 220"/>
                <a:gd name="T9" fmla="*/ 21 h 32"/>
              </a:gdLst>
              <a:ahLst/>
              <a:cxnLst>
                <a:cxn ang="0">
                  <a:pos x="T0" y="T1"/>
                </a:cxn>
                <a:cxn ang="0">
                  <a:pos x="T2" y="T3"/>
                </a:cxn>
                <a:cxn ang="0">
                  <a:pos x="T4" y="T5"/>
                </a:cxn>
                <a:cxn ang="0">
                  <a:pos x="T6" y="T7"/>
                </a:cxn>
                <a:cxn ang="0">
                  <a:pos x="T8" y="T9"/>
                </a:cxn>
              </a:cxnLst>
              <a:rect l="0" t="0" r="r" b="b"/>
              <a:pathLst>
                <a:path w="220" h="32">
                  <a:moveTo>
                    <a:pt x="220" y="21"/>
                  </a:moveTo>
                  <a:lnTo>
                    <a:pt x="0" y="32"/>
                  </a:lnTo>
                  <a:lnTo>
                    <a:pt x="0" y="17"/>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3" name="Freeform 1237"/>
            <p:cNvSpPr>
              <a:spLocks/>
            </p:cNvSpPr>
            <p:nvPr/>
          </p:nvSpPr>
          <p:spPr bwMode="auto">
            <a:xfrm>
              <a:off x="386" y="3134"/>
              <a:ext cx="220" cy="43"/>
            </a:xfrm>
            <a:custGeom>
              <a:avLst/>
              <a:gdLst>
                <a:gd name="T0" fmla="*/ 220 w 220"/>
                <a:gd name="T1" fmla="*/ 21 h 43"/>
                <a:gd name="T2" fmla="*/ 0 w 220"/>
                <a:gd name="T3" fmla="*/ 43 h 43"/>
                <a:gd name="T4" fmla="*/ 0 w 220"/>
                <a:gd name="T5" fmla="*/ 28 h 43"/>
                <a:gd name="T6" fmla="*/ 220 w 220"/>
                <a:gd name="T7" fmla="*/ 0 h 43"/>
                <a:gd name="T8" fmla="*/ 220 w 220"/>
                <a:gd name="T9" fmla="*/ 21 h 43"/>
              </a:gdLst>
              <a:ahLst/>
              <a:cxnLst>
                <a:cxn ang="0">
                  <a:pos x="T0" y="T1"/>
                </a:cxn>
                <a:cxn ang="0">
                  <a:pos x="T2" y="T3"/>
                </a:cxn>
                <a:cxn ang="0">
                  <a:pos x="T4" y="T5"/>
                </a:cxn>
                <a:cxn ang="0">
                  <a:pos x="T6" y="T7"/>
                </a:cxn>
                <a:cxn ang="0">
                  <a:pos x="T8" y="T9"/>
                </a:cxn>
              </a:cxnLst>
              <a:rect l="0" t="0" r="r" b="b"/>
              <a:pathLst>
                <a:path w="220" h="43">
                  <a:moveTo>
                    <a:pt x="220" y="21"/>
                  </a:moveTo>
                  <a:lnTo>
                    <a:pt x="0" y="43"/>
                  </a:lnTo>
                  <a:lnTo>
                    <a:pt x="0" y="28"/>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4" name="Freeform 1238"/>
            <p:cNvSpPr>
              <a:spLocks/>
            </p:cNvSpPr>
            <p:nvPr/>
          </p:nvSpPr>
          <p:spPr bwMode="auto">
            <a:xfrm>
              <a:off x="386" y="3092"/>
              <a:ext cx="220" cy="53"/>
            </a:xfrm>
            <a:custGeom>
              <a:avLst/>
              <a:gdLst>
                <a:gd name="T0" fmla="*/ 220 w 220"/>
                <a:gd name="T1" fmla="*/ 20 h 53"/>
                <a:gd name="T2" fmla="*/ 0 w 220"/>
                <a:gd name="T3" fmla="*/ 53 h 53"/>
                <a:gd name="T4" fmla="*/ 0 w 220"/>
                <a:gd name="T5" fmla="*/ 38 h 53"/>
                <a:gd name="T6" fmla="*/ 220 w 220"/>
                <a:gd name="T7" fmla="*/ 0 h 53"/>
                <a:gd name="T8" fmla="*/ 220 w 220"/>
                <a:gd name="T9" fmla="*/ 20 h 53"/>
              </a:gdLst>
              <a:ahLst/>
              <a:cxnLst>
                <a:cxn ang="0">
                  <a:pos x="T0" y="T1"/>
                </a:cxn>
                <a:cxn ang="0">
                  <a:pos x="T2" y="T3"/>
                </a:cxn>
                <a:cxn ang="0">
                  <a:pos x="T4" y="T5"/>
                </a:cxn>
                <a:cxn ang="0">
                  <a:pos x="T6" y="T7"/>
                </a:cxn>
                <a:cxn ang="0">
                  <a:pos x="T8" y="T9"/>
                </a:cxn>
              </a:cxnLst>
              <a:rect l="0" t="0" r="r" b="b"/>
              <a:pathLst>
                <a:path w="220" h="53">
                  <a:moveTo>
                    <a:pt x="220" y="20"/>
                  </a:moveTo>
                  <a:lnTo>
                    <a:pt x="0" y="53"/>
                  </a:lnTo>
                  <a:lnTo>
                    <a:pt x="0" y="38"/>
                  </a:lnTo>
                  <a:lnTo>
                    <a:pt x="220" y="0"/>
                  </a:lnTo>
                  <a:lnTo>
                    <a:pt x="2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5" name="Freeform 1239"/>
            <p:cNvSpPr>
              <a:spLocks/>
            </p:cNvSpPr>
            <p:nvPr/>
          </p:nvSpPr>
          <p:spPr bwMode="auto">
            <a:xfrm>
              <a:off x="386" y="3049"/>
              <a:ext cx="220" cy="64"/>
            </a:xfrm>
            <a:custGeom>
              <a:avLst/>
              <a:gdLst>
                <a:gd name="T0" fmla="*/ 220 w 220"/>
                <a:gd name="T1" fmla="*/ 21 h 64"/>
                <a:gd name="T2" fmla="*/ 0 w 220"/>
                <a:gd name="T3" fmla="*/ 64 h 64"/>
                <a:gd name="T4" fmla="*/ 0 w 220"/>
                <a:gd name="T5" fmla="*/ 49 h 64"/>
                <a:gd name="T6" fmla="*/ 220 w 220"/>
                <a:gd name="T7" fmla="*/ 0 h 64"/>
                <a:gd name="T8" fmla="*/ 220 w 220"/>
                <a:gd name="T9" fmla="*/ 21 h 64"/>
              </a:gdLst>
              <a:ahLst/>
              <a:cxnLst>
                <a:cxn ang="0">
                  <a:pos x="T0" y="T1"/>
                </a:cxn>
                <a:cxn ang="0">
                  <a:pos x="T2" y="T3"/>
                </a:cxn>
                <a:cxn ang="0">
                  <a:pos x="T4" y="T5"/>
                </a:cxn>
                <a:cxn ang="0">
                  <a:pos x="T6" y="T7"/>
                </a:cxn>
                <a:cxn ang="0">
                  <a:pos x="T8" y="T9"/>
                </a:cxn>
              </a:cxnLst>
              <a:rect l="0" t="0" r="r" b="b"/>
              <a:pathLst>
                <a:path w="220" h="64">
                  <a:moveTo>
                    <a:pt x="220" y="21"/>
                  </a:moveTo>
                  <a:lnTo>
                    <a:pt x="0" y="64"/>
                  </a:lnTo>
                  <a:lnTo>
                    <a:pt x="0" y="49"/>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6" name="Freeform 1240"/>
            <p:cNvSpPr>
              <a:spLocks/>
            </p:cNvSpPr>
            <p:nvPr/>
          </p:nvSpPr>
          <p:spPr bwMode="auto">
            <a:xfrm>
              <a:off x="386" y="3006"/>
              <a:ext cx="220" cy="76"/>
            </a:xfrm>
            <a:custGeom>
              <a:avLst/>
              <a:gdLst>
                <a:gd name="T0" fmla="*/ 220 w 220"/>
                <a:gd name="T1" fmla="*/ 0 h 76"/>
                <a:gd name="T2" fmla="*/ 220 w 220"/>
                <a:gd name="T3" fmla="*/ 21 h 76"/>
                <a:gd name="T4" fmla="*/ 0 w 220"/>
                <a:gd name="T5" fmla="*/ 76 h 76"/>
                <a:gd name="T6" fmla="*/ 0 w 220"/>
                <a:gd name="T7" fmla="*/ 60 h 76"/>
                <a:gd name="T8" fmla="*/ 220 w 220"/>
                <a:gd name="T9" fmla="*/ 0 h 76"/>
              </a:gdLst>
              <a:ahLst/>
              <a:cxnLst>
                <a:cxn ang="0">
                  <a:pos x="T0" y="T1"/>
                </a:cxn>
                <a:cxn ang="0">
                  <a:pos x="T2" y="T3"/>
                </a:cxn>
                <a:cxn ang="0">
                  <a:pos x="T4" y="T5"/>
                </a:cxn>
                <a:cxn ang="0">
                  <a:pos x="T6" y="T7"/>
                </a:cxn>
                <a:cxn ang="0">
                  <a:pos x="T8" y="T9"/>
                </a:cxn>
              </a:cxnLst>
              <a:rect l="0" t="0" r="r" b="b"/>
              <a:pathLst>
                <a:path w="220" h="76">
                  <a:moveTo>
                    <a:pt x="220" y="0"/>
                  </a:moveTo>
                  <a:lnTo>
                    <a:pt x="220" y="21"/>
                  </a:lnTo>
                  <a:lnTo>
                    <a:pt x="0" y="76"/>
                  </a:lnTo>
                  <a:lnTo>
                    <a:pt x="0" y="60"/>
                  </a:lnTo>
                  <a:lnTo>
                    <a:pt x="2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79" name="ホームベース 78"/>
          <p:cNvSpPr/>
          <p:nvPr/>
        </p:nvSpPr>
        <p:spPr>
          <a:xfrm>
            <a:off x="6823422" y="6097875"/>
            <a:ext cx="1628076" cy="193625"/>
          </a:xfrm>
          <a:prstGeom prst="homePlate">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地域定着支援</a:t>
            </a:r>
          </a:p>
        </p:txBody>
      </p:sp>
      <p:pic>
        <p:nvPicPr>
          <p:cNvPr id="80" name="Picture 8" descr="C:\Users\THJFW\AppData\Local\Microsoft\Windows\Temporary Internet Files\Content.IE5\XDRC1KVR\gatag-00010689[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55893" y="5514917"/>
            <a:ext cx="365858" cy="365858"/>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9" descr="C:\Users\THJFW\AppData\Local\Microsoft\Windows\Temporary Internet Files\Content.IE5\C3Y4B2VT\gatag-00013804[1].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07918" y="5505721"/>
            <a:ext cx="179822" cy="386844"/>
          </a:xfrm>
          <a:prstGeom prst="rect">
            <a:avLst/>
          </a:prstGeom>
          <a:noFill/>
          <a:extLst>
            <a:ext uri="{909E8E84-426E-40DD-AFC4-6F175D3DCCD1}">
              <a14:hiddenFill xmlns:a14="http://schemas.microsoft.com/office/drawing/2010/main">
                <a:solidFill>
                  <a:srgbClr val="FFFFFF"/>
                </a:solidFill>
              </a14:hiddenFill>
            </a:ext>
          </a:extLst>
        </p:spPr>
      </p:pic>
      <p:sp>
        <p:nvSpPr>
          <p:cNvPr id="82" name="テキスト ボックス 81"/>
          <p:cNvSpPr txBox="1"/>
          <p:nvPr/>
        </p:nvSpPr>
        <p:spPr>
          <a:xfrm>
            <a:off x="7490148" y="5628960"/>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en-US" altLang="ja-JP" sz="991" b="1" dirty="0">
                <a:solidFill>
                  <a:srgbClr val="002060"/>
                </a:solidFill>
                <a:latin typeface="ＭＳ Ｐゴシック" panose="020B0600070205080204" pitchFamily="50" charset="-128"/>
              </a:rPr>
              <a:t>1</a:t>
            </a:r>
            <a:r>
              <a:rPr lang="ja-JP" altLang="en-US" sz="991" b="1" dirty="0">
                <a:solidFill>
                  <a:srgbClr val="002060"/>
                </a:solidFill>
                <a:latin typeface="ＭＳ Ｐゴシック" panose="020B0600070205080204" pitchFamily="50" charset="-128"/>
              </a:rPr>
              <a:t>人暮らしの継続</a:t>
            </a:r>
          </a:p>
        </p:txBody>
      </p:sp>
      <p:sp>
        <p:nvSpPr>
          <p:cNvPr id="84" name="右矢印 83"/>
          <p:cNvSpPr/>
          <p:nvPr/>
        </p:nvSpPr>
        <p:spPr>
          <a:xfrm>
            <a:off x="1204993" y="1614763"/>
            <a:ext cx="1348235" cy="296700"/>
          </a:xfrm>
          <a:prstGeom prst="rightArrow">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901" b="1" dirty="0">
                <a:solidFill>
                  <a:prstClr val="black"/>
                </a:solidFill>
                <a:latin typeface="Calibri"/>
                <a:ea typeface="ＭＳ Ｐゴシック" panose="020B0600070205080204" pitchFamily="50" charset="-128"/>
              </a:rPr>
              <a:t>一人暮らしへの移行</a:t>
            </a:r>
          </a:p>
        </p:txBody>
      </p:sp>
      <p:sp>
        <p:nvSpPr>
          <p:cNvPr id="85" name="右矢印 84"/>
          <p:cNvSpPr/>
          <p:nvPr/>
        </p:nvSpPr>
        <p:spPr>
          <a:xfrm>
            <a:off x="1176220" y="2896234"/>
            <a:ext cx="1348235" cy="296700"/>
          </a:xfrm>
          <a:prstGeom prst="rightArrow">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901" b="1" dirty="0">
                <a:solidFill>
                  <a:prstClr val="black"/>
                </a:solidFill>
                <a:latin typeface="Calibri"/>
                <a:ea typeface="ＭＳ Ｐゴシック" panose="020B0600070205080204" pitchFamily="50" charset="-128"/>
              </a:rPr>
              <a:t>一人暮らしへの移行</a:t>
            </a:r>
          </a:p>
        </p:txBody>
      </p:sp>
      <p:sp>
        <p:nvSpPr>
          <p:cNvPr id="86" name="右矢印 85"/>
          <p:cNvSpPr/>
          <p:nvPr/>
        </p:nvSpPr>
        <p:spPr>
          <a:xfrm>
            <a:off x="1199920" y="4206194"/>
            <a:ext cx="1348235" cy="296700"/>
          </a:xfrm>
          <a:prstGeom prst="rightArrow">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901" b="1" dirty="0">
                <a:solidFill>
                  <a:prstClr val="black"/>
                </a:solidFill>
                <a:latin typeface="Calibri"/>
                <a:ea typeface="ＭＳ Ｐゴシック" panose="020B0600070205080204" pitchFamily="50" charset="-128"/>
              </a:rPr>
              <a:t>一人暮らしへの移行</a:t>
            </a:r>
          </a:p>
        </p:txBody>
      </p:sp>
      <p:sp>
        <p:nvSpPr>
          <p:cNvPr id="87" name="右矢印 86"/>
          <p:cNvSpPr/>
          <p:nvPr/>
        </p:nvSpPr>
        <p:spPr>
          <a:xfrm>
            <a:off x="1180544" y="5576139"/>
            <a:ext cx="1348235" cy="296700"/>
          </a:xfrm>
          <a:prstGeom prst="rightArrow">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901" b="1" dirty="0">
                <a:solidFill>
                  <a:prstClr val="black"/>
                </a:solidFill>
                <a:latin typeface="Calibri"/>
                <a:ea typeface="ＭＳ Ｐゴシック" panose="020B0600070205080204" pitchFamily="50" charset="-128"/>
              </a:rPr>
              <a:t>一人暮らしへの移行</a:t>
            </a:r>
          </a:p>
        </p:txBody>
      </p:sp>
      <p:sp>
        <p:nvSpPr>
          <p:cNvPr id="182" name="テキスト ボックス 181"/>
          <p:cNvSpPr txBox="1"/>
          <p:nvPr/>
        </p:nvSpPr>
        <p:spPr>
          <a:xfrm>
            <a:off x="3947379" y="1543679"/>
            <a:ext cx="2707693" cy="373987"/>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日中活動（自立訓練、就労移行支援 等）</a:t>
            </a:r>
            <a:endParaRPr lang="en-US" altLang="ja-JP" sz="946"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居宅ｻｰﾋﾞｽ（居宅介護 等）</a:t>
            </a:r>
            <a:endParaRPr lang="en-US" altLang="ja-JP" sz="946" b="1" dirty="0">
              <a:solidFill>
                <a:prstClr val="black"/>
              </a:solidFill>
              <a:latin typeface="ＭＳ Ｐゴシック" panose="020B0600070205080204" pitchFamily="50" charset="-128"/>
            </a:endParaRPr>
          </a:p>
        </p:txBody>
      </p:sp>
      <p:grpSp>
        <p:nvGrpSpPr>
          <p:cNvPr id="88" name="Group 1191"/>
          <p:cNvGrpSpPr>
            <a:grpSpLocks noChangeAspect="1"/>
          </p:cNvGrpSpPr>
          <p:nvPr/>
        </p:nvGrpSpPr>
        <p:grpSpPr bwMode="auto">
          <a:xfrm>
            <a:off x="3963256" y="1584746"/>
            <a:ext cx="490872" cy="343987"/>
            <a:chOff x="1346" y="3223"/>
            <a:chExt cx="328" cy="239"/>
          </a:xfrm>
        </p:grpSpPr>
        <p:sp>
          <p:nvSpPr>
            <p:cNvPr id="89"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0"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1"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2"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3"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4"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5"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6"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7"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8"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99"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0"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1"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2"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3"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4"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5"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6"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7"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8"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09"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0"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1"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2"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3"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4"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5"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6"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7"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8"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19"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0"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1"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2"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3"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4"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5"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6"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7"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8"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29"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0"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1"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2"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3"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4"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5"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6"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7"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8"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39"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0"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1"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2"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3"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4"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5"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6"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7"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8"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49"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0"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1"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2"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3"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4"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5"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6"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7"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8"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59"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0"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1"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2"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3"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4"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5"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6"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7"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8"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69"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0"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1"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2"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3"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4"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5"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6"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7"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8"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79"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0"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1"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183" name="テキスト ボックス 182"/>
          <p:cNvSpPr txBox="1"/>
          <p:nvPr/>
        </p:nvSpPr>
        <p:spPr>
          <a:xfrm>
            <a:off x="3946156" y="2845791"/>
            <a:ext cx="2707693" cy="350642"/>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日中活動（自立訓練、就労移行支援 等）</a:t>
            </a:r>
            <a:endParaRPr lang="en-US" altLang="ja-JP" sz="946"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居宅ｻｰﾋﾞｽ（居宅介護 等）</a:t>
            </a:r>
            <a:endParaRPr lang="en-US" altLang="ja-JP" sz="946" b="1" dirty="0">
              <a:solidFill>
                <a:prstClr val="black"/>
              </a:solidFill>
              <a:latin typeface="ＭＳ Ｐゴシック" panose="020B0600070205080204" pitchFamily="50" charset="-128"/>
            </a:endParaRPr>
          </a:p>
        </p:txBody>
      </p:sp>
      <p:grpSp>
        <p:nvGrpSpPr>
          <p:cNvPr id="184" name="Group 1191"/>
          <p:cNvGrpSpPr>
            <a:grpSpLocks noChangeAspect="1"/>
          </p:cNvGrpSpPr>
          <p:nvPr/>
        </p:nvGrpSpPr>
        <p:grpSpPr bwMode="auto">
          <a:xfrm>
            <a:off x="3953270" y="2860821"/>
            <a:ext cx="478421" cy="335262"/>
            <a:chOff x="1346" y="3223"/>
            <a:chExt cx="328" cy="239"/>
          </a:xfrm>
        </p:grpSpPr>
        <p:sp>
          <p:nvSpPr>
            <p:cNvPr id="185"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6"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7"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8"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9"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0"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1"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2"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3"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4"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5"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6"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7"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8"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9"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0"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1"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2"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3"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4"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5"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6"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7"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8"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9"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0"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1"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2"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3"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4"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5"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6"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7"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8"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9"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0"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1"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2"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3"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4"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5"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6"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7"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8"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9"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0"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1"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2"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3"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4"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5"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6"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7"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8"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9"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0"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1"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2"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3"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4"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5"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6"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7"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8"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9"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0"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1"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2"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3"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4"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5"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6"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7"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8"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9"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0"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1"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2"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3"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4"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5"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6"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7"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8"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9"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0"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1"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2"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3"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4"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5"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6"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7"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278" name="テキスト ボックス 277"/>
          <p:cNvSpPr txBox="1"/>
          <p:nvPr/>
        </p:nvSpPr>
        <p:spPr>
          <a:xfrm>
            <a:off x="3942599" y="4177468"/>
            <a:ext cx="2707693" cy="333825"/>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日中活動（自立訓練、就労移行支援 等）</a:t>
            </a:r>
            <a:endParaRPr lang="en-US" altLang="ja-JP" sz="946"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居宅ｻｰﾋﾞｽ（居宅介護 等）</a:t>
            </a:r>
            <a:endParaRPr lang="en-US" altLang="ja-JP" sz="946" b="1" dirty="0">
              <a:solidFill>
                <a:prstClr val="black"/>
              </a:solidFill>
              <a:latin typeface="ＭＳ Ｐゴシック" panose="020B0600070205080204" pitchFamily="50" charset="-128"/>
            </a:endParaRPr>
          </a:p>
        </p:txBody>
      </p:sp>
      <p:grpSp>
        <p:nvGrpSpPr>
          <p:cNvPr id="279" name="Group 1191"/>
          <p:cNvGrpSpPr>
            <a:grpSpLocks noChangeAspect="1"/>
          </p:cNvGrpSpPr>
          <p:nvPr/>
        </p:nvGrpSpPr>
        <p:grpSpPr bwMode="auto">
          <a:xfrm>
            <a:off x="3972160" y="4211712"/>
            <a:ext cx="438862" cy="307541"/>
            <a:chOff x="1346" y="3223"/>
            <a:chExt cx="328" cy="239"/>
          </a:xfrm>
        </p:grpSpPr>
        <p:sp>
          <p:nvSpPr>
            <p:cNvPr id="280"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1"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2"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3"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4"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5"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6"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7"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8"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9"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0"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1"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2"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3"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4"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5"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6"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7"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8"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9"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0"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1"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2"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3"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4"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5"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6"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7"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8"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9"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0"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1"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2"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3"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4"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5"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6"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7"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8"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9"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0"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1"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2"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3"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4"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5"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6"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7"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8"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9"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0"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1"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2"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3"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4"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5"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6"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7"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8"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9"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0"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1"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2"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3"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4"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5"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6"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7"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8"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9"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0"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1"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2"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3"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4"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5"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6"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7"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8"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9"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0"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1"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2"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3"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4"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5"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6"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7"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8"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9"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0"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1"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2"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373" name="テキスト ボックス 372"/>
          <p:cNvSpPr txBox="1"/>
          <p:nvPr/>
        </p:nvSpPr>
        <p:spPr>
          <a:xfrm>
            <a:off x="3946155" y="5508025"/>
            <a:ext cx="2707693" cy="333786"/>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日中活動（自立訓練、就労移行支援 等）</a:t>
            </a:r>
            <a:endParaRPr lang="en-US" altLang="ja-JP" sz="946"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居宅ｻｰﾋﾞｽ（居宅介護 等）</a:t>
            </a:r>
            <a:endParaRPr lang="en-US" altLang="ja-JP" sz="946" b="1" dirty="0">
              <a:solidFill>
                <a:prstClr val="black"/>
              </a:solidFill>
              <a:latin typeface="ＭＳ Ｐゴシック" panose="020B0600070205080204" pitchFamily="50" charset="-128"/>
            </a:endParaRPr>
          </a:p>
        </p:txBody>
      </p:sp>
      <p:grpSp>
        <p:nvGrpSpPr>
          <p:cNvPr id="374" name="Group 1191"/>
          <p:cNvGrpSpPr>
            <a:grpSpLocks noChangeAspect="1"/>
          </p:cNvGrpSpPr>
          <p:nvPr/>
        </p:nvGrpSpPr>
        <p:grpSpPr bwMode="auto">
          <a:xfrm>
            <a:off x="3953270" y="5534080"/>
            <a:ext cx="443276" cy="310634"/>
            <a:chOff x="1346" y="3223"/>
            <a:chExt cx="328" cy="239"/>
          </a:xfrm>
        </p:grpSpPr>
        <p:sp>
          <p:nvSpPr>
            <p:cNvPr id="375"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6"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7"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8"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9"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0"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1"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2"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3"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4"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5"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6"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7"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8"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89"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0"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1"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2"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3"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4"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5"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6"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7"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8"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99"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0"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1"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2"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3"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4"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5"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6"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7"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8"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09"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0"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1"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2"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3"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4"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5"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6"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7"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8"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19"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0"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1"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2"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3"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4"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5"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6"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7"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8"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29"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0"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1"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2"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3"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4"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5"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6"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7"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8"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39"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0"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1"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2"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3"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4"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5"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6"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7"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8"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49"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0"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1"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2"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3"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4"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5"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6"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7"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8"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59"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60"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61"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62"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63"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64"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65"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66"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67"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468" name="ホームベース 467"/>
          <p:cNvSpPr/>
          <p:nvPr/>
        </p:nvSpPr>
        <p:spPr>
          <a:xfrm>
            <a:off x="2831428" y="2065292"/>
            <a:ext cx="3824730" cy="312611"/>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sp>
        <p:nvSpPr>
          <p:cNvPr id="469" name="ホームベース 468"/>
          <p:cNvSpPr/>
          <p:nvPr/>
        </p:nvSpPr>
        <p:spPr>
          <a:xfrm>
            <a:off x="2830184" y="4675578"/>
            <a:ext cx="3824730" cy="350723"/>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sp>
        <p:nvSpPr>
          <p:cNvPr id="470" name="ホームベース 469"/>
          <p:cNvSpPr/>
          <p:nvPr/>
        </p:nvSpPr>
        <p:spPr>
          <a:xfrm>
            <a:off x="2845859" y="6019327"/>
            <a:ext cx="3824730" cy="350723"/>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grpSp>
        <p:nvGrpSpPr>
          <p:cNvPr id="471" name="Group 1241"/>
          <p:cNvGrpSpPr>
            <a:grpSpLocks noChangeAspect="1"/>
          </p:cNvGrpSpPr>
          <p:nvPr/>
        </p:nvGrpSpPr>
        <p:grpSpPr bwMode="auto">
          <a:xfrm>
            <a:off x="622705" y="4127939"/>
            <a:ext cx="416618" cy="419613"/>
            <a:chOff x="336" y="2967"/>
            <a:chExt cx="456" cy="275"/>
          </a:xfrm>
        </p:grpSpPr>
        <p:sp>
          <p:nvSpPr>
            <p:cNvPr id="472" name="Freeform 1234"/>
            <p:cNvSpPr>
              <a:spLocks/>
            </p:cNvSpPr>
            <p:nvPr/>
          </p:nvSpPr>
          <p:spPr bwMode="auto">
            <a:xfrm>
              <a:off x="336" y="2967"/>
              <a:ext cx="456" cy="275"/>
            </a:xfrm>
            <a:custGeom>
              <a:avLst/>
              <a:gdLst>
                <a:gd name="T0" fmla="*/ 22 w 456"/>
                <a:gd name="T1" fmla="*/ 272 h 275"/>
                <a:gd name="T2" fmla="*/ 22 w 456"/>
                <a:gd name="T3" fmla="*/ 87 h 275"/>
                <a:gd name="T4" fmla="*/ 313 w 456"/>
                <a:gd name="T5" fmla="*/ 0 h 275"/>
                <a:gd name="T6" fmla="*/ 434 w 456"/>
                <a:gd name="T7" fmla="*/ 32 h 275"/>
                <a:gd name="T8" fmla="*/ 434 w 456"/>
                <a:gd name="T9" fmla="*/ 272 h 275"/>
                <a:gd name="T10" fmla="*/ 456 w 456"/>
                <a:gd name="T11" fmla="*/ 272 h 275"/>
                <a:gd name="T12" fmla="*/ 456 w 456"/>
                <a:gd name="T13" fmla="*/ 275 h 275"/>
                <a:gd name="T14" fmla="*/ 0 w 456"/>
                <a:gd name="T15" fmla="*/ 275 h 275"/>
                <a:gd name="T16" fmla="*/ 0 w 456"/>
                <a:gd name="T17" fmla="*/ 272 h 275"/>
                <a:gd name="T18" fmla="*/ 22 w 456"/>
                <a:gd name="T19"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6" h="275">
                  <a:moveTo>
                    <a:pt x="22" y="272"/>
                  </a:moveTo>
                  <a:lnTo>
                    <a:pt x="22" y="87"/>
                  </a:lnTo>
                  <a:lnTo>
                    <a:pt x="313" y="0"/>
                  </a:lnTo>
                  <a:lnTo>
                    <a:pt x="434" y="32"/>
                  </a:lnTo>
                  <a:lnTo>
                    <a:pt x="434" y="272"/>
                  </a:lnTo>
                  <a:lnTo>
                    <a:pt x="456" y="272"/>
                  </a:lnTo>
                  <a:lnTo>
                    <a:pt x="456" y="275"/>
                  </a:lnTo>
                  <a:lnTo>
                    <a:pt x="0" y="275"/>
                  </a:lnTo>
                  <a:lnTo>
                    <a:pt x="0" y="272"/>
                  </a:lnTo>
                  <a:lnTo>
                    <a:pt x="22"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3" name="Freeform 1235"/>
            <p:cNvSpPr>
              <a:spLocks/>
            </p:cNvSpPr>
            <p:nvPr/>
          </p:nvSpPr>
          <p:spPr bwMode="auto">
            <a:xfrm>
              <a:off x="364" y="2972"/>
              <a:ext cx="282" cy="267"/>
            </a:xfrm>
            <a:custGeom>
              <a:avLst/>
              <a:gdLst>
                <a:gd name="T0" fmla="*/ 242 w 282"/>
                <a:gd name="T1" fmla="*/ 248 h 267"/>
                <a:gd name="T2" fmla="*/ 242 w 282"/>
                <a:gd name="T3" fmla="*/ 267 h 267"/>
                <a:gd name="T4" fmla="*/ 282 w 282"/>
                <a:gd name="T5" fmla="*/ 267 h 267"/>
                <a:gd name="T6" fmla="*/ 282 w 282"/>
                <a:gd name="T7" fmla="*/ 0 h 267"/>
                <a:gd name="T8" fmla="*/ 0 w 282"/>
                <a:gd name="T9" fmla="*/ 84 h 267"/>
                <a:gd name="T10" fmla="*/ 0 w 282"/>
                <a:gd name="T11" fmla="*/ 267 h 267"/>
                <a:gd name="T12" fmla="*/ 22 w 282"/>
                <a:gd name="T13" fmla="*/ 267 h 267"/>
                <a:gd name="T14" fmla="*/ 22 w 282"/>
                <a:gd name="T15" fmla="*/ 253 h 267"/>
                <a:gd name="T16" fmla="*/ 242 w 282"/>
                <a:gd name="T17" fmla="*/ 24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 h="267">
                  <a:moveTo>
                    <a:pt x="242" y="248"/>
                  </a:moveTo>
                  <a:lnTo>
                    <a:pt x="242" y="267"/>
                  </a:lnTo>
                  <a:lnTo>
                    <a:pt x="282" y="267"/>
                  </a:lnTo>
                  <a:lnTo>
                    <a:pt x="282" y="0"/>
                  </a:lnTo>
                  <a:lnTo>
                    <a:pt x="0" y="84"/>
                  </a:lnTo>
                  <a:lnTo>
                    <a:pt x="0" y="267"/>
                  </a:lnTo>
                  <a:lnTo>
                    <a:pt x="22" y="267"/>
                  </a:lnTo>
                  <a:lnTo>
                    <a:pt x="22" y="253"/>
                  </a:lnTo>
                  <a:lnTo>
                    <a:pt x="242" y="248"/>
                  </a:lnTo>
                  <a:close/>
                </a:path>
              </a:pathLst>
            </a:custGeom>
            <a:solidFill>
              <a:srgbClr val="FFF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4" name="Freeform 1236"/>
            <p:cNvSpPr>
              <a:spLocks/>
            </p:cNvSpPr>
            <p:nvPr/>
          </p:nvSpPr>
          <p:spPr bwMode="auto">
            <a:xfrm>
              <a:off x="386" y="3177"/>
              <a:ext cx="220" cy="32"/>
            </a:xfrm>
            <a:custGeom>
              <a:avLst/>
              <a:gdLst>
                <a:gd name="T0" fmla="*/ 220 w 220"/>
                <a:gd name="T1" fmla="*/ 21 h 32"/>
                <a:gd name="T2" fmla="*/ 0 w 220"/>
                <a:gd name="T3" fmla="*/ 32 h 32"/>
                <a:gd name="T4" fmla="*/ 0 w 220"/>
                <a:gd name="T5" fmla="*/ 17 h 32"/>
                <a:gd name="T6" fmla="*/ 220 w 220"/>
                <a:gd name="T7" fmla="*/ 0 h 32"/>
                <a:gd name="T8" fmla="*/ 220 w 220"/>
                <a:gd name="T9" fmla="*/ 21 h 32"/>
              </a:gdLst>
              <a:ahLst/>
              <a:cxnLst>
                <a:cxn ang="0">
                  <a:pos x="T0" y="T1"/>
                </a:cxn>
                <a:cxn ang="0">
                  <a:pos x="T2" y="T3"/>
                </a:cxn>
                <a:cxn ang="0">
                  <a:pos x="T4" y="T5"/>
                </a:cxn>
                <a:cxn ang="0">
                  <a:pos x="T6" y="T7"/>
                </a:cxn>
                <a:cxn ang="0">
                  <a:pos x="T8" y="T9"/>
                </a:cxn>
              </a:cxnLst>
              <a:rect l="0" t="0" r="r" b="b"/>
              <a:pathLst>
                <a:path w="220" h="32">
                  <a:moveTo>
                    <a:pt x="220" y="21"/>
                  </a:moveTo>
                  <a:lnTo>
                    <a:pt x="0" y="32"/>
                  </a:lnTo>
                  <a:lnTo>
                    <a:pt x="0" y="17"/>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5" name="Freeform 1237"/>
            <p:cNvSpPr>
              <a:spLocks/>
            </p:cNvSpPr>
            <p:nvPr/>
          </p:nvSpPr>
          <p:spPr bwMode="auto">
            <a:xfrm>
              <a:off x="386" y="3134"/>
              <a:ext cx="220" cy="43"/>
            </a:xfrm>
            <a:custGeom>
              <a:avLst/>
              <a:gdLst>
                <a:gd name="T0" fmla="*/ 220 w 220"/>
                <a:gd name="T1" fmla="*/ 21 h 43"/>
                <a:gd name="T2" fmla="*/ 0 w 220"/>
                <a:gd name="T3" fmla="*/ 43 h 43"/>
                <a:gd name="T4" fmla="*/ 0 w 220"/>
                <a:gd name="T5" fmla="*/ 28 h 43"/>
                <a:gd name="T6" fmla="*/ 220 w 220"/>
                <a:gd name="T7" fmla="*/ 0 h 43"/>
                <a:gd name="T8" fmla="*/ 220 w 220"/>
                <a:gd name="T9" fmla="*/ 21 h 43"/>
              </a:gdLst>
              <a:ahLst/>
              <a:cxnLst>
                <a:cxn ang="0">
                  <a:pos x="T0" y="T1"/>
                </a:cxn>
                <a:cxn ang="0">
                  <a:pos x="T2" y="T3"/>
                </a:cxn>
                <a:cxn ang="0">
                  <a:pos x="T4" y="T5"/>
                </a:cxn>
                <a:cxn ang="0">
                  <a:pos x="T6" y="T7"/>
                </a:cxn>
                <a:cxn ang="0">
                  <a:pos x="T8" y="T9"/>
                </a:cxn>
              </a:cxnLst>
              <a:rect l="0" t="0" r="r" b="b"/>
              <a:pathLst>
                <a:path w="220" h="43">
                  <a:moveTo>
                    <a:pt x="220" y="21"/>
                  </a:moveTo>
                  <a:lnTo>
                    <a:pt x="0" y="43"/>
                  </a:lnTo>
                  <a:lnTo>
                    <a:pt x="0" y="28"/>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6" name="Freeform 1238"/>
            <p:cNvSpPr>
              <a:spLocks/>
            </p:cNvSpPr>
            <p:nvPr/>
          </p:nvSpPr>
          <p:spPr bwMode="auto">
            <a:xfrm>
              <a:off x="386" y="3092"/>
              <a:ext cx="220" cy="53"/>
            </a:xfrm>
            <a:custGeom>
              <a:avLst/>
              <a:gdLst>
                <a:gd name="T0" fmla="*/ 220 w 220"/>
                <a:gd name="T1" fmla="*/ 20 h 53"/>
                <a:gd name="T2" fmla="*/ 0 w 220"/>
                <a:gd name="T3" fmla="*/ 53 h 53"/>
                <a:gd name="T4" fmla="*/ 0 w 220"/>
                <a:gd name="T5" fmla="*/ 38 h 53"/>
                <a:gd name="T6" fmla="*/ 220 w 220"/>
                <a:gd name="T7" fmla="*/ 0 h 53"/>
                <a:gd name="T8" fmla="*/ 220 w 220"/>
                <a:gd name="T9" fmla="*/ 20 h 53"/>
              </a:gdLst>
              <a:ahLst/>
              <a:cxnLst>
                <a:cxn ang="0">
                  <a:pos x="T0" y="T1"/>
                </a:cxn>
                <a:cxn ang="0">
                  <a:pos x="T2" y="T3"/>
                </a:cxn>
                <a:cxn ang="0">
                  <a:pos x="T4" y="T5"/>
                </a:cxn>
                <a:cxn ang="0">
                  <a:pos x="T6" y="T7"/>
                </a:cxn>
                <a:cxn ang="0">
                  <a:pos x="T8" y="T9"/>
                </a:cxn>
              </a:cxnLst>
              <a:rect l="0" t="0" r="r" b="b"/>
              <a:pathLst>
                <a:path w="220" h="53">
                  <a:moveTo>
                    <a:pt x="220" y="20"/>
                  </a:moveTo>
                  <a:lnTo>
                    <a:pt x="0" y="53"/>
                  </a:lnTo>
                  <a:lnTo>
                    <a:pt x="0" y="38"/>
                  </a:lnTo>
                  <a:lnTo>
                    <a:pt x="220" y="0"/>
                  </a:lnTo>
                  <a:lnTo>
                    <a:pt x="2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7" name="Freeform 1239"/>
            <p:cNvSpPr>
              <a:spLocks/>
            </p:cNvSpPr>
            <p:nvPr/>
          </p:nvSpPr>
          <p:spPr bwMode="auto">
            <a:xfrm>
              <a:off x="386" y="3049"/>
              <a:ext cx="220" cy="64"/>
            </a:xfrm>
            <a:custGeom>
              <a:avLst/>
              <a:gdLst>
                <a:gd name="T0" fmla="*/ 220 w 220"/>
                <a:gd name="T1" fmla="*/ 21 h 64"/>
                <a:gd name="T2" fmla="*/ 0 w 220"/>
                <a:gd name="T3" fmla="*/ 64 h 64"/>
                <a:gd name="T4" fmla="*/ 0 w 220"/>
                <a:gd name="T5" fmla="*/ 49 h 64"/>
                <a:gd name="T6" fmla="*/ 220 w 220"/>
                <a:gd name="T7" fmla="*/ 0 h 64"/>
                <a:gd name="T8" fmla="*/ 220 w 220"/>
                <a:gd name="T9" fmla="*/ 21 h 64"/>
              </a:gdLst>
              <a:ahLst/>
              <a:cxnLst>
                <a:cxn ang="0">
                  <a:pos x="T0" y="T1"/>
                </a:cxn>
                <a:cxn ang="0">
                  <a:pos x="T2" y="T3"/>
                </a:cxn>
                <a:cxn ang="0">
                  <a:pos x="T4" y="T5"/>
                </a:cxn>
                <a:cxn ang="0">
                  <a:pos x="T6" y="T7"/>
                </a:cxn>
                <a:cxn ang="0">
                  <a:pos x="T8" y="T9"/>
                </a:cxn>
              </a:cxnLst>
              <a:rect l="0" t="0" r="r" b="b"/>
              <a:pathLst>
                <a:path w="220" h="64">
                  <a:moveTo>
                    <a:pt x="220" y="21"/>
                  </a:moveTo>
                  <a:lnTo>
                    <a:pt x="0" y="64"/>
                  </a:lnTo>
                  <a:lnTo>
                    <a:pt x="0" y="49"/>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8" name="Freeform 1240"/>
            <p:cNvSpPr>
              <a:spLocks/>
            </p:cNvSpPr>
            <p:nvPr/>
          </p:nvSpPr>
          <p:spPr bwMode="auto">
            <a:xfrm>
              <a:off x="386" y="3006"/>
              <a:ext cx="220" cy="76"/>
            </a:xfrm>
            <a:custGeom>
              <a:avLst/>
              <a:gdLst>
                <a:gd name="T0" fmla="*/ 220 w 220"/>
                <a:gd name="T1" fmla="*/ 0 h 76"/>
                <a:gd name="T2" fmla="*/ 220 w 220"/>
                <a:gd name="T3" fmla="*/ 21 h 76"/>
                <a:gd name="T4" fmla="*/ 0 w 220"/>
                <a:gd name="T5" fmla="*/ 76 h 76"/>
                <a:gd name="T6" fmla="*/ 0 w 220"/>
                <a:gd name="T7" fmla="*/ 60 h 76"/>
                <a:gd name="T8" fmla="*/ 220 w 220"/>
                <a:gd name="T9" fmla="*/ 0 h 76"/>
              </a:gdLst>
              <a:ahLst/>
              <a:cxnLst>
                <a:cxn ang="0">
                  <a:pos x="T0" y="T1"/>
                </a:cxn>
                <a:cxn ang="0">
                  <a:pos x="T2" y="T3"/>
                </a:cxn>
                <a:cxn ang="0">
                  <a:pos x="T4" y="T5"/>
                </a:cxn>
                <a:cxn ang="0">
                  <a:pos x="T6" y="T7"/>
                </a:cxn>
                <a:cxn ang="0">
                  <a:pos x="T8" y="T9"/>
                </a:cxn>
              </a:cxnLst>
              <a:rect l="0" t="0" r="r" b="b"/>
              <a:pathLst>
                <a:path w="220" h="76">
                  <a:moveTo>
                    <a:pt x="220" y="0"/>
                  </a:moveTo>
                  <a:lnTo>
                    <a:pt x="220" y="21"/>
                  </a:lnTo>
                  <a:lnTo>
                    <a:pt x="0" y="76"/>
                  </a:lnTo>
                  <a:lnTo>
                    <a:pt x="0" y="60"/>
                  </a:lnTo>
                  <a:lnTo>
                    <a:pt x="2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grpSp>
        <p:nvGrpSpPr>
          <p:cNvPr id="479" name="Group 1241"/>
          <p:cNvGrpSpPr>
            <a:grpSpLocks noChangeAspect="1"/>
          </p:cNvGrpSpPr>
          <p:nvPr/>
        </p:nvGrpSpPr>
        <p:grpSpPr bwMode="auto">
          <a:xfrm>
            <a:off x="647699" y="2754819"/>
            <a:ext cx="416618" cy="419613"/>
            <a:chOff x="336" y="2967"/>
            <a:chExt cx="456" cy="275"/>
          </a:xfrm>
        </p:grpSpPr>
        <p:sp>
          <p:nvSpPr>
            <p:cNvPr id="480" name="Freeform 1234"/>
            <p:cNvSpPr>
              <a:spLocks/>
            </p:cNvSpPr>
            <p:nvPr/>
          </p:nvSpPr>
          <p:spPr bwMode="auto">
            <a:xfrm>
              <a:off x="336" y="2967"/>
              <a:ext cx="456" cy="275"/>
            </a:xfrm>
            <a:custGeom>
              <a:avLst/>
              <a:gdLst>
                <a:gd name="T0" fmla="*/ 22 w 456"/>
                <a:gd name="T1" fmla="*/ 272 h 275"/>
                <a:gd name="T2" fmla="*/ 22 w 456"/>
                <a:gd name="T3" fmla="*/ 87 h 275"/>
                <a:gd name="T4" fmla="*/ 313 w 456"/>
                <a:gd name="T5" fmla="*/ 0 h 275"/>
                <a:gd name="T6" fmla="*/ 434 w 456"/>
                <a:gd name="T7" fmla="*/ 32 h 275"/>
                <a:gd name="T8" fmla="*/ 434 w 456"/>
                <a:gd name="T9" fmla="*/ 272 h 275"/>
                <a:gd name="T10" fmla="*/ 456 w 456"/>
                <a:gd name="T11" fmla="*/ 272 h 275"/>
                <a:gd name="T12" fmla="*/ 456 w 456"/>
                <a:gd name="T13" fmla="*/ 275 h 275"/>
                <a:gd name="T14" fmla="*/ 0 w 456"/>
                <a:gd name="T15" fmla="*/ 275 h 275"/>
                <a:gd name="T16" fmla="*/ 0 w 456"/>
                <a:gd name="T17" fmla="*/ 272 h 275"/>
                <a:gd name="T18" fmla="*/ 22 w 456"/>
                <a:gd name="T19"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6" h="275">
                  <a:moveTo>
                    <a:pt x="22" y="272"/>
                  </a:moveTo>
                  <a:lnTo>
                    <a:pt x="22" y="87"/>
                  </a:lnTo>
                  <a:lnTo>
                    <a:pt x="313" y="0"/>
                  </a:lnTo>
                  <a:lnTo>
                    <a:pt x="434" y="32"/>
                  </a:lnTo>
                  <a:lnTo>
                    <a:pt x="434" y="272"/>
                  </a:lnTo>
                  <a:lnTo>
                    <a:pt x="456" y="272"/>
                  </a:lnTo>
                  <a:lnTo>
                    <a:pt x="456" y="275"/>
                  </a:lnTo>
                  <a:lnTo>
                    <a:pt x="0" y="275"/>
                  </a:lnTo>
                  <a:lnTo>
                    <a:pt x="0" y="272"/>
                  </a:lnTo>
                  <a:lnTo>
                    <a:pt x="22"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1" name="Freeform 1235"/>
            <p:cNvSpPr>
              <a:spLocks/>
            </p:cNvSpPr>
            <p:nvPr/>
          </p:nvSpPr>
          <p:spPr bwMode="auto">
            <a:xfrm>
              <a:off x="364" y="2972"/>
              <a:ext cx="282" cy="267"/>
            </a:xfrm>
            <a:custGeom>
              <a:avLst/>
              <a:gdLst>
                <a:gd name="T0" fmla="*/ 242 w 282"/>
                <a:gd name="T1" fmla="*/ 248 h 267"/>
                <a:gd name="T2" fmla="*/ 242 w 282"/>
                <a:gd name="T3" fmla="*/ 267 h 267"/>
                <a:gd name="T4" fmla="*/ 282 w 282"/>
                <a:gd name="T5" fmla="*/ 267 h 267"/>
                <a:gd name="T6" fmla="*/ 282 w 282"/>
                <a:gd name="T7" fmla="*/ 0 h 267"/>
                <a:gd name="T8" fmla="*/ 0 w 282"/>
                <a:gd name="T9" fmla="*/ 84 h 267"/>
                <a:gd name="T10" fmla="*/ 0 w 282"/>
                <a:gd name="T11" fmla="*/ 267 h 267"/>
                <a:gd name="T12" fmla="*/ 22 w 282"/>
                <a:gd name="T13" fmla="*/ 267 h 267"/>
                <a:gd name="T14" fmla="*/ 22 w 282"/>
                <a:gd name="T15" fmla="*/ 253 h 267"/>
                <a:gd name="T16" fmla="*/ 242 w 282"/>
                <a:gd name="T17" fmla="*/ 24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 h="267">
                  <a:moveTo>
                    <a:pt x="242" y="248"/>
                  </a:moveTo>
                  <a:lnTo>
                    <a:pt x="242" y="267"/>
                  </a:lnTo>
                  <a:lnTo>
                    <a:pt x="282" y="267"/>
                  </a:lnTo>
                  <a:lnTo>
                    <a:pt x="282" y="0"/>
                  </a:lnTo>
                  <a:lnTo>
                    <a:pt x="0" y="84"/>
                  </a:lnTo>
                  <a:lnTo>
                    <a:pt x="0" y="267"/>
                  </a:lnTo>
                  <a:lnTo>
                    <a:pt x="22" y="267"/>
                  </a:lnTo>
                  <a:lnTo>
                    <a:pt x="22" y="253"/>
                  </a:lnTo>
                  <a:lnTo>
                    <a:pt x="242" y="248"/>
                  </a:lnTo>
                  <a:close/>
                </a:path>
              </a:pathLst>
            </a:custGeom>
            <a:solidFill>
              <a:srgbClr val="FFF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2" name="Freeform 1236"/>
            <p:cNvSpPr>
              <a:spLocks/>
            </p:cNvSpPr>
            <p:nvPr/>
          </p:nvSpPr>
          <p:spPr bwMode="auto">
            <a:xfrm>
              <a:off x="386" y="3177"/>
              <a:ext cx="220" cy="32"/>
            </a:xfrm>
            <a:custGeom>
              <a:avLst/>
              <a:gdLst>
                <a:gd name="T0" fmla="*/ 220 w 220"/>
                <a:gd name="T1" fmla="*/ 21 h 32"/>
                <a:gd name="T2" fmla="*/ 0 w 220"/>
                <a:gd name="T3" fmla="*/ 32 h 32"/>
                <a:gd name="T4" fmla="*/ 0 w 220"/>
                <a:gd name="T5" fmla="*/ 17 h 32"/>
                <a:gd name="T6" fmla="*/ 220 w 220"/>
                <a:gd name="T7" fmla="*/ 0 h 32"/>
                <a:gd name="T8" fmla="*/ 220 w 220"/>
                <a:gd name="T9" fmla="*/ 21 h 32"/>
              </a:gdLst>
              <a:ahLst/>
              <a:cxnLst>
                <a:cxn ang="0">
                  <a:pos x="T0" y="T1"/>
                </a:cxn>
                <a:cxn ang="0">
                  <a:pos x="T2" y="T3"/>
                </a:cxn>
                <a:cxn ang="0">
                  <a:pos x="T4" y="T5"/>
                </a:cxn>
                <a:cxn ang="0">
                  <a:pos x="T6" y="T7"/>
                </a:cxn>
                <a:cxn ang="0">
                  <a:pos x="T8" y="T9"/>
                </a:cxn>
              </a:cxnLst>
              <a:rect l="0" t="0" r="r" b="b"/>
              <a:pathLst>
                <a:path w="220" h="32">
                  <a:moveTo>
                    <a:pt x="220" y="21"/>
                  </a:moveTo>
                  <a:lnTo>
                    <a:pt x="0" y="32"/>
                  </a:lnTo>
                  <a:lnTo>
                    <a:pt x="0" y="17"/>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3" name="Freeform 1237"/>
            <p:cNvSpPr>
              <a:spLocks/>
            </p:cNvSpPr>
            <p:nvPr/>
          </p:nvSpPr>
          <p:spPr bwMode="auto">
            <a:xfrm>
              <a:off x="386" y="3134"/>
              <a:ext cx="220" cy="43"/>
            </a:xfrm>
            <a:custGeom>
              <a:avLst/>
              <a:gdLst>
                <a:gd name="T0" fmla="*/ 220 w 220"/>
                <a:gd name="T1" fmla="*/ 21 h 43"/>
                <a:gd name="T2" fmla="*/ 0 w 220"/>
                <a:gd name="T3" fmla="*/ 43 h 43"/>
                <a:gd name="T4" fmla="*/ 0 w 220"/>
                <a:gd name="T5" fmla="*/ 28 h 43"/>
                <a:gd name="T6" fmla="*/ 220 w 220"/>
                <a:gd name="T7" fmla="*/ 0 h 43"/>
                <a:gd name="T8" fmla="*/ 220 w 220"/>
                <a:gd name="T9" fmla="*/ 21 h 43"/>
              </a:gdLst>
              <a:ahLst/>
              <a:cxnLst>
                <a:cxn ang="0">
                  <a:pos x="T0" y="T1"/>
                </a:cxn>
                <a:cxn ang="0">
                  <a:pos x="T2" y="T3"/>
                </a:cxn>
                <a:cxn ang="0">
                  <a:pos x="T4" y="T5"/>
                </a:cxn>
                <a:cxn ang="0">
                  <a:pos x="T6" y="T7"/>
                </a:cxn>
                <a:cxn ang="0">
                  <a:pos x="T8" y="T9"/>
                </a:cxn>
              </a:cxnLst>
              <a:rect l="0" t="0" r="r" b="b"/>
              <a:pathLst>
                <a:path w="220" h="43">
                  <a:moveTo>
                    <a:pt x="220" y="21"/>
                  </a:moveTo>
                  <a:lnTo>
                    <a:pt x="0" y="43"/>
                  </a:lnTo>
                  <a:lnTo>
                    <a:pt x="0" y="28"/>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4" name="Freeform 1238"/>
            <p:cNvSpPr>
              <a:spLocks/>
            </p:cNvSpPr>
            <p:nvPr/>
          </p:nvSpPr>
          <p:spPr bwMode="auto">
            <a:xfrm>
              <a:off x="386" y="3092"/>
              <a:ext cx="220" cy="53"/>
            </a:xfrm>
            <a:custGeom>
              <a:avLst/>
              <a:gdLst>
                <a:gd name="T0" fmla="*/ 220 w 220"/>
                <a:gd name="T1" fmla="*/ 20 h 53"/>
                <a:gd name="T2" fmla="*/ 0 w 220"/>
                <a:gd name="T3" fmla="*/ 53 h 53"/>
                <a:gd name="T4" fmla="*/ 0 w 220"/>
                <a:gd name="T5" fmla="*/ 38 h 53"/>
                <a:gd name="T6" fmla="*/ 220 w 220"/>
                <a:gd name="T7" fmla="*/ 0 h 53"/>
                <a:gd name="T8" fmla="*/ 220 w 220"/>
                <a:gd name="T9" fmla="*/ 20 h 53"/>
              </a:gdLst>
              <a:ahLst/>
              <a:cxnLst>
                <a:cxn ang="0">
                  <a:pos x="T0" y="T1"/>
                </a:cxn>
                <a:cxn ang="0">
                  <a:pos x="T2" y="T3"/>
                </a:cxn>
                <a:cxn ang="0">
                  <a:pos x="T4" y="T5"/>
                </a:cxn>
                <a:cxn ang="0">
                  <a:pos x="T6" y="T7"/>
                </a:cxn>
                <a:cxn ang="0">
                  <a:pos x="T8" y="T9"/>
                </a:cxn>
              </a:cxnLst>
              <a:rect l="0" t="0" r="r" b="b"/>
              <a:pathLst>
                <a:path w="220" h="53">
                  <a:moveTo>
                    <a:pt x="220" y="20"/>
                  </a:moveTo>
                  <a:lnTo>
                    <a:pt x="0" y="53"/>
                  </a:lnTo>
                  <a:lnTo>
                    <a:pt x="0" y="38"/>
                  </a:lnTo>
                  <a:lnTo>
                    <a:pt x="220" y="0"/>
                  </a:lnTo>
                  <a:lnTo>
                    <a:pt x="2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5" name="Freeform 1239"/>
            <p:cNvSpPr>
              <a:spLocks/>
            </p:cNvSpPr>
            <p:nvPr/>
          </p:nvSpPr>
          <p:spPr bwMode="auto">
            <a:xfrm>
              <a:off x="386" y="3049"/>
              <a:ext cx="220" cy="64"/>
            </a:xfrm>
            <a:custGeom>
              <a:avLst/>
              <a:gdLst>
                <a:gd name="T0" fmla="*/ 220 w 220"/>
                <a:gd name="T1" fmla="*/ 21 h 64"/>
                <a:gd name="T2" fmla="*/ 0 w 220"/>
                <a:gd name="T3" fmla="*/ 64 h 64"/>
                <a:gd name="T4" fmla="*/ 0 w 220"/>
                <a:gd name="T5" fmla="*/ 49 h 64"/>
                <a:gd name="T6" fmla="*/ 220 w 220"/>
                <a:gd name="T7" fmla="*/ 0 h 64"/>
                <a:gd name="T8" fmla="*/ 220 w 220"/>
                <a:gd name="T9" fmla="*/ 21 h 64"/>
              </a:gdLst>
              <a:ahLst/>
              <a:cxnLst>
                <a:cxn ang="0">
                  <a:pos x="T0" y="T1"/>
                </a:cxn>
                <a:cxn ang="0">
                  <a:pos x="T2" y="T3"/>
                </a:cxn>
                <a:cxn ang="0">
                  <a:pos x="T4" y="T5"/>
                </a:cxn>
                <a:cxn ang="0">
                  <a:pos x="T6" y="T7"/>
                </a:cxn>
                <a:cxn ang="0">
                  <a:pos x="T8" y="T9"/>
                </a:cxn>
              </a:cxnLst>
              <a:rect l="0" t="0" r="r" b="b"/>
              <a:pathLst>
                <a:path w="220" h="64">
                  <a:moveTo>
                    <a:pt x="220" y="21"/>
                  </a:moveTo>
                  <a:lnTo>
                    <a:pt x="0" y="64"/>
                  </a:lnTo>
                  <a:lnTo>
                    <a:pt x="0" y="49"/>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6" name="Freeform 1240"/>
            <p:cNvSpPr>
              <a:spLocks/>
            </p:cNvSpPr>
            <p:nvPr/>
          </p:nvSpPr>
          <p:spPr bwMode="auto">
            <a:xfrm>
              <a:off x="386" y="3006"/>
              <a:ext cx="220" cy="76"/>
            </a:xfrm>
            <a:custGeom>
              <a:avLst/>
              <a:gdLst>
                <a:gd name="T0" fmla="*/ 220 w 220"/>
                <a:gd name="T1" fmla="*/ 0 h 76"/>
                <a:gd name="T2" fmla="*/ 220 w 220"/>
                <a:gd name="T3" fmla="*/ 21 h 76"/>
                <a:gd name="T4" fmla="*/ 0 w 220"/>
                <a:gd name="T5" fmla="*/ 76 h 76"/>
                <a:gd name="T6" fmla="*/ 0 w 220"/>
                <a:gd name="T7" fmla="*/ 60 h 76"/>
                <a:gd name="T8" fmla="*/ 220 w 220"/>
                <a:gd name="T9" fmla="*/ 0 h 76"/>
              </a:gdLst>
              <a:ahLst/>
              <a:cxnLst>
                <a:cxn ang="0">
                  <a:pos x="T0" y="T1"/>
                </a:cxn>
                <a:cxn ang="0">
                  <a:pos x="T2" y="T3"/>
                </a:cxn>
                <a:cxn ang="0">
                  <a:pos x="T4" y="T5"/>
                </a:cxn>
                <a:cxn ang="0">
                  <a:pos x="T6" y="T7"/>
                </a:cxn>
                <a:cxn ang="0">
                  <a:pos x="T8" y="T9"/>
                </a:cxn>
              </a:cxnLst>
              <a:rect l="0" t="0" r="r" b="b"/>
              <a:pathLst>
                <a:path w="220" h="76">
                  <a:moveTo>
                    <a:pt x="220" y="0"/>
                  </a:moveTo>
                  <a:lnTo>
                    <a:pt x="220" y="21"/>
                  </a:lnTo>
                  <a:lnTo>
                    <a:pt x="0" y="76"/>
                  </a:lnTo>
                  <a:lnTo>
                    <a:pt x="0" y="60"/>
                  </a:lnTo>
                  <a:lnTo>
                    <a:pt x="2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grpSp>
        <p:nvGrpSpPr>
          <p:cNvPr id="487" name="Group 1241"/>
          <p:cNvGrpSpPr>
            <a:grpSpLocks noChangeAspect="1"/>
          </p:cNvGrpSpPr>
          <p:nvPr/>
        </p:nvGrpSpPr>
        <p:grpSpPr bwMode="auto">
          <a:xfrm>
            <a:off x="655748" y="1454927"/>
            <a:ext cx="416618" cy="419613"/>
            <a:chOff x="336" y="2967"/>
            <a:chExt cx="456" cy="275"/>
          </a:xfrm>
        </p:grpSpPr>
        <p:sp>
          <p:nvSpPr>
            <p:cNvPr id="488" name="Freeform 1234"/>
            <p:cNvSpPr>
              <a:spLocks/>
            </p:cNvSpPr>
            <p:nvPr/>
          </p:nvSpPr>
          <p:spPr bwMode="auto">
            <a:xfrm>
              <a:off x="336" y="2967"/>
              <a:ext cx="456" cy="275"/>
            </a:xfrm>
            <a:custGeom>
              <a:avLst/>
              <a:gdLst>
                <a:gd name="T0" fmla="*/ 22 w 456"/>
                <a:gd name="T1" fmla="*/ 272 h 275"/>
                <a:gd name="T2" fmla="*/ 22 w 456"/>
                <a:gd name="T3" fmla="*/ 87 h 275"/>
                <a:gd name="T4" fmla="*/ 313 w 456"/>
                <a:gd name="T5" fmla="*/ 0 h 275"/>
                <a:gd name="T6" fmla="*/ 434 w 456"/>
                <a:gd name="T7" fmla="*/ 32 h 275"/>
                <a:gd name="T8" fmla="*/ 434 w 456"/>
                <a:gd name="T9" fmla="*/ 272 h 275"/>
                <a:gd name="T10" fmla="*/ 456 w 456"/>
                <a:gd name="T11" fmla="*/ 272 h 275"/>
                <a:gd name="T12" fmla="*/ 456 w 456"/>
                <a:gd name="T13" fmla="*/ 275 h 275"/>
                <a:gd name="T14" fmla="*/ 0 w 456"/>
                <a:gd name="T15" fmla="*/ 275 h 275"/>
                <a:gd name="T16" fmla="*/ 0 w 456"/>
                <a:gd name="T17" fmla="*/ 272 h 275"/>
                <a:gd name="T18" fmla="*/ 22 w 456"/>
                <a:gd name="T19"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6" h="275">
                  <a:moveTo>
                    <a:pt x="22" y="272"/>
                  </a:moveTo>
                  <a:lnTo>
                    <a:pt x="22" y="87"/>
                  </a:lnTo>
                  <a:lnTo>
                    <a:pt x="313" y="0"/>
                  </a:lnTo>
                  <a:lnTo>
                    <a:pt x="434" y="32"/>
                  </a:lnTo>
                  <a:lnTo>
                    <a:pt x="434" y="272"/>
                  </a:lnTo>
                  <a:lnTo>
                    <a:pt x="456" y="272"/>
                  </a:lnTo>
                  <a:lnTo>
                    <a:pt x="456" y="275"/>
                  </a:lnTo>
                  <a:lnTo>
                    <a:pt x="0" y="275"/>
                  </a:lnTo>
                  <a:lnTo>
                    <a:pt x="0" y="272"/>
                  </a:lnTo>
                  <a:lnTo>
                    <a:pt x="22"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9" name="Freeform 1235"/>
            <p:cNvSpPr>
              <a:spLocks/>
            </p:cNvSpPr>
            <p:nvPr/>
          </p:nvSpPr>
          <p:spPr bwMode="auto">
            <a:xfrm>
              <a:off x="364" y="2972"/>
              <a:ext cx="282" cy="267"/>
            </a:xfrm>
            <a:custGeom>
              <a:avLst/>
              <a:gdLst>
                <a:gd name="T0" fmla="*/ 242 w 282"/>
                <a:gd name="T1" fmla="*/ 248 h 267"/>
                <a:gd name="T2" fmla="*/ 242 w 282"/>
                <a:gd name="T3" fmla="*/ 267 h 267"/>
                <a:gd name="T4" fmla="*/ 282 w 282"/>
                <a:gd name="T5" fmla="*/ 267 h 267"/>
                <a:gd name="T6" fmla="*/ 282 w 282"/>
                <a:gd name="T7" fmla="*/ 0 h 267"/>
                <a:gd name="T8" fmla="*/ 0 w 282"/>
                <a:gd name="T9" fmla="*/ 84 h 267"/>
                <a:gd name="T10" fmla="*/ 0 w 282"/>
                <a:gd name="T11" fmla="*/ 267 h 267"/>
                <a:gd name="T12" fmla="*/ 22 w 282"/>
                <a:gd name="T13" fmla="*/ 267 h 267"/>
                <a:gd name="T14" fmla="*/ 22 w 282"/>
                <a:gd name="T15" fmla="*/ 253 h 267"/>
                <a:gd name="T16" fmla="*/ 242 w 282"/>
                <a:gd name="T17" fmla="*/ 24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 h="267">
                  <a:moveTo>
                    <a:pt x="242" y="248"/>
                  </a:moveTo>
                  <a:lnTo>
                    <a:pt x="242" y="267"/>
                  </a:lnTo>
                  <a:lnTo>
                    <a:pt x="282" y="267"/>
                  </a:lnTo>
                  <a:lnTo>
                    <a:pt x="282" y="0"/>
                  </a:lnTo>
                  <a:lnTo>
                    <a:pt x="0" y="84"/>
                  </a:lnTo>
                  <a:lnTo>
                    <a:pt x="0" y="267"/>
                  </a:lnTo>
                  <a:lnTo>
                    <a:pt x="22" y="267"/>
                  </a:lnTo>
                  <a:lnTo>
                    <a:pt x="22" y="253"/>
                  </a:lnTo>
                  <a:lnTo>
                    <a:pt x="242" y="248"/>
                  </a:lnTo>
                  <a:close/>
                </a:path>
              </a:pathLst>
            </a:custGeom>
            <a:solidFill>
              <a:srgbClr val="FFF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0" name="Freeform 1236"/>
            <p:cNvSpPr>
              <a:spLocks/>
            </p:cNvSpPr>
            <p:nvPr/>
          </p:nvSpPr>
          <p:spPr bwMode="auto">
            <a:xfrm>
              <a:off x="386" y="3177"/>
              <a:ext cx="220" cy="32"/>
            </a:xfrm>
            <a:custGeom>
              <a:avLst/>
              <a:gdLst>
                <a:gd name="T0" fmla="*/ 220 w 220"/>
                <a:gd name="T1" fmla="*/ 21 h 32"/>
                <a:gd name="T2" fmla="*/ 0 w 220"/>
                <a:gd name="T3" fmla="*/ 32 h 32"/>
                <a:gd name="T4" fmla="*/ 0 w 220"/>
                <a:gd name="T5" fmla="*/ 17 h 32"/>
                <a:gd name="T6" fmla="*/ 220 w 220"/>
                <a:gd name="T7" fmla="*/ 0 h 32"/>
                <a:gd name="T8" fmla="*/ 220 w 220"/>
                <a:gd name="T9" fmla="*/ 21 h 32"/>
              </a:gdLst>
              <a:ahLst/>
              <a:cxnLst>
                <a:cxn ang="0">
                  <a:pos x="T0" y="T1"/>
                </a:cxn>
                <a:cxn ang="0">
                  <a:pos x="T2" y="T3"/>
                </a:cxn>
                <a:cxn ang="0">
                  <a:pos x="T4" y="T5"/>
                </a:cxn>
                <a:cxn ang="0">
                  <a:pos x="T6" y="T7"/>
                </a:cxn>
                <a:cxn ang="0">
                  <a:pos x="T8" y="T9"/>
                </a:cxn>
              </a:cxnLst>
              <a:rect l="0" t="0" r="r" b="b"/>
              <a:pathLst>
                <a:path w="220" h="32">
                  <a:moveTo>
                    <a:pt x="220" y="21"/>
                  </a:moveTo>
                  <a:lnTo>
                    <a:pt x="0" y="32"/>
                  </a:lnTo>
                  <a:lnTo>
                    <a:pt x="0" y="17"/>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1" name="Freeform 1237"/>
            <p:cNvSpPr>
              <a:spLocks/>
            </p:cNvSpPr>
            <p:nvPr/>
          </p:nvSpPr>
          <p:spPr bwMode="auto">
            <a:xfrm>
              <a:off x="386" y="3134"/>
              <a:ext cx="220" cy="43"/>
            </a:xfrm>
            <a:custGeom>
              <a:avLst/>
              <a:gdLst>
                <a:gd name="T0" fmla="*/ 220 w 220"/>
                <a:gd name="T1" fmla="*/ 21 h 43"/>
                <a:gd name="T2" fmla="*/ 0 w 220"/>
                <a:gd name="T3" fmla="*/ 43 h 43"/>
                <a:gd name="T4" fmla="*/ 0 w 220"/>
                <a:gd name="T5" fmla="*/ 28 h 43"/>
                <a:gd name="T6" fmla="*/ 220 w 220"/>
                <a:gd name="T7" fmla="*/ 0 h 43"/>
                <a:gd name="T8" fmla="*/ 220 w 220"/>
                <a:gd name="T9" fmla="*/ 21 h 43"/>
              </a:gdLst>
              <a:ahLst/>
              <a:cxnLst>
                <a:cxn ang="0">
                  <a:pos x="T0" y="T1"/>
                </a:cxn>
                <a:cxn ang="0">
                  <a:pos x="T2" y="T3"/>
                </a:cxn>
                <a:cxn ang="0">
                  <a:pos x="T4" y="T5"/>
                </a:cxn>
                <a:cxn ang="0">
                  <a:pos x="T6" y="T7"/>
                </a:cxn>
                <a:cxn ang="0">
                  <a:pos x="T8" y="T9"/>
                </a:cxn>
              </a:cxnLst>
              <a:rect l="0" t="0" r="r" b="b"/>
              <a:pathLst>
                <a:path w="220" h="43">
                  <a:moveTo>
                    <a:pt x="220" y="21"/>
                  </a:moveTo>
                  <a:lnTo>
                    <a:pt x="0" y="43"/>
                  </a:lnTo>
                  <a:lnTo>
                    <a:pt x="0" y="28"/>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2" name="Freeform 1238"/>
            <p:cNvSpPr>
              <a:spLocks/>
            </p:cNvSpPr>
            <p:nvPr/>
          </p:nvSpPr>
          <p:spPr bwMode="auto">
            <a:xfrm>
              <a:off x="386" y="3092"/>
              <a:ext cx="220" cy="53"/>
            </a:xfrm>
            <a:custGeom>
              <a:avLst/>
              <a:gdLst>
                <a:gd name="T0" fmla="*/ 220 w 220"/>
                <a:gd name="T1" fmla="*/ 20 h 53"/>
                <a:gd name="T2" fmla="*/ 0 w 220"/>
                <a:gd name="T3" fmla="*/ 53 h 53"/>
                <a:gd name="T4" fmla="*/ 0 w 220"/>
                <a:gd name="T5" fmla="*/ 38 h 53"/>
                <a:gd name="T6" fmla="*/ 220 w 220"/>
                <a:gd name="T7" fmla="*/ 0 h 53"/>
                <a:gd name="T8" fmla="*/ 220 w 220"/>
                <a:gd name="T9" fmla="*/ 20 h 53"/>
              </a:gdLst>
              <a:ahLst/>
              <a:cxnLst>
                <a:cxn ang="0">
                  <a:pos x="T0" y="T1"/>
                </a:cxn>
                <a:cxn ang="0">
                  <a:pos x="T2" y="T3"/>
                </a:cxn>
                <a:cxn ang="0">
                  <a:pos x="T4" y="T5"/>
                </a:cxn>
                <a:cxn ang="0">
                  <a:pos x="T6" y="T7"/>
                </a:cxn>
                <a:cxn ang="0">
                  <a:pos x="T8" y="T9"/>
                </a:cxn>
              </a:cxnLst>
              <a:rect l="0" t="0" r="r" b="b"/>
              <a:pathLst>
                <a:path w="220" h="53">
                  <a:moveTo>
                    <a:pt x="220" y="20"/>
                  </a:moveTo>
                  <a:lnTo>
                    <a:pt x="0" y="53"/>
                  </a:lnTo>
                  <a:lnTo>
                    <a:pt x="0" y="38"/>
                  </a:lnTo>
                  <a:lnTo>
                    <a:pt x="220" y="0"/>
                  </a:lnTo>
                  <a:lnTo>
                    <a:pt x="2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3" name="Freeform 1239"/>
            <p:cNvSpPr>
              <a:spLocks/>
            </p:cNvSpPr>
            <p:nvPr/>
          </p:nvSpPr>
          <p:spPr bwMode="auto">
            <a:xfrm>
              <a:off x="386" y="3049"/>
              <a:ext cx="220" cy="64"/>
            </a:xfrm>
            <a:custGeom>
              <a:avLst/>
              <a:gdLst>
                <a:gd name="T0" fmla="*/ 220 w 220"/>
                <a:gd name="T1" fmla="*/ 21 h 64"/>
                <a:gd name="T2" fmla="*/ 0 w 220"/>
                <a:gd name="T3" fmla="*/ 64 h 64"/>
                <a:gd name="T4" fmla="*/ 0 w 220"/>
                <a:gd name="T5" fmla="*/ 49 h 64"/>
                <a:gd name="T6" fmla="*/ 220 w 220"/>
                <a:gd name="T7" fmla="*/ 0 h 64"/>
                <a:gd name="T8" fmla="*/ 220 w 220"/>
                <a:gd name="T9" fmla="*/ 21 h 64"/>
              </a:gdLst>
              <a:ahLst/>
              <a:cxnLst>
                <a:cxn ang="0">
                  <a:pos x="T0" y="T1"/>
                </a:cxn>
                <a:cxn ang="0">
                  <a:pos x="T2" y="T3"/>
                </a:cxn>
                <a:cxn ang="0">
                  <a:pos x="T4" y="T5"/>
                </a:cxn>
                <a:cxn ang="0">
                  <a:pos x="T6" y="T7"/>
                </a:cxn>
                <a:cxn ang="0">
                  <a:pos x="T8" y="T9"/>
                </a:cxn>
              </a:cxnLst>
              <a:rect l="0" t="0" r="r" b="b"/>
              <a:pathLst>
                <a:path w="220" h="64">
                  <a:moveTo>
                    <a:pt x="220" y="21"/>
                  </a:moveTo>
                  <a:lnTo>
                    <a:pt x="0" y="64"/>
                  </a:lnTo>
                  <a:lnTo>
                    <a:pt x="0" y="49"/>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4" name="Freeform 1240"/>
            <p:cNvSpPr>
              <a:spLocks/>
            </p:cNvSpPr>
            <p:nvPr/>
          </p:nvSpPr>
          <p:spPr bwMode="auto">
            <a:xfrm>
              <a:off x="386" y="3006"/>
              <a:ext cx="220" cy="76"/>
            </a:xfrm>
            <a:custGeom>
              <a:avLst/>
              <a:gdLst>
                <a:gd name="T0" fmla="*/ 220 w 220"/>
                <a:gd name="T1" fmla="*/ 0 h 76"/>
                <a:gd name="T2" fmla="*/ 220 w 220"/>
                <a:gd name="T3" fmla="*/ 21 h 76"/>
                <a:gd name="T4" fmla="*/ 0 w 220"/>
                <a:gd name="T5" fmla="*/ 76 h 76"/>
                <a:gd name="T6" fmla="*/ 0 w 220"/>
                <a:gd name="T7" fmla="*/ 60 h 76"/>
                <a:gd name="T8" fmla="*/ 220 w 220"/>
                <a:gd name="T9" fmla="*/ 0 h 76"/>
              </a:gdLst>
              <a:ahLst/>
              <a:cxnLst>
                <a:cxn ang="0">
                  <a:pos x="T0" y="T1"/>
                </a:cxn>
                <a:cxn ang="0">
                  <a:pos x="T2" y="T3"/>
                </a:cxn>
                <a:cxn ang="0">
                  <a:pos x="T4" y="T5"/>
                </a:cxn>
                <a:cxn ang="0">
                  <a:pos x="T6" y="T7"/>
                </a:cxn>
                <a:cxn ang="0">
                  <a:pos x="T8" y="T9"/>
                </a:cxn>
              </a:cxnLst>
              <a:rect l="0" t="0" r="r" b="b"/>
              <a:pathLst>
                <a:path w="220" h="76">
                  <a:moveTo>
                    <a:pt x="220" y="0"/>
                  </a:moveTo>
                  <a:lnTo>
                    <a:pt x="220" y="21"/>
                  </a:lnTo>
                  <a:lnTo>
                    <a:pt x="0" y="76"/>
                  </a:lnTo>
                  <a:lnTo>
                    <a:pt x="0" y="60"/>
                  </a:lnTo>
                  <a:lnTo>
                    <a:pt x="2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498" name="正方形/長方形 497"/>
          <p:cNvSpPr/>
          <p:nvPr/>
        </p:nvSpPr>
        <p:spPr>
          <a:xfrm>
            <a:off x="4002290" y="933984"/>
            <a:ext cx="5303112" cy="271869"/>
          </a:xfrm>
          <a:prstGeom prst="rect">
            <a:avLst/>
          </a:prstGeom>
        </p:spPr>
        <p:txBody>
          <a:bodyPr wrap="square">
            <a:spAutoFit/>
          </a:bodyPr>
          <a:lstStyle/>
          <a:p>
            <a:pPr defTabSz="823509" fontAlgn="auto">
              <a:lnSpc>
                <a:spcPts val="1441"/>
              </a:lnSpc>
              <a:spcBef>
                <a:spcPts val="0"/>
              </a:spcBef>
              <a:spcAft>
                <a:spcPts val="0"/>
              </a:spcAft>
            </a:pPr>
            <a:r>
              <a:rPr lang="en-US" altLang="ja-JP" sz="1081" dirty="0">
                <a:solidFill>
                  <a:prstClr val="black"/>
                </a:solidFill>
                <a:latin typeface="ＭＳ Ｐゴシック" panose="020B0600070205080204" pitchFamily="50" charset="-128"/>
              </a:rPr>
              <a:t>※</a:t>
            </a:r>
            <a:r>
              <a:rPr lang="ja-JP" altLang="en-US" sz="1081" dirty="0">
                <a:solidFill>
                  <a:prstClr val="black"/>
                </a:solidFill>
                <a:latin typeface="ＭＳ Ｐゴシック" panose="020B0600070205080204" pitchFamily="50" charset="-128"/>
              </a:rPr>
              <a:t>　自立生活援助と、地域定着支援または就労定着支援との併給は認めない。</a:t>
            </a:r>
            <a:endParaRPr lang="en-US" altLang="ja-JP" sz="1081" dirty="0">
              <a:solidFill>
                <a:prstClr val="black"/>
              </a:solidFill>
              <a:latin typeface="ＭＳ Ｐゴシック" panose="020B0600070205080204" pitchFamily="50" charset="-128"/>
            </a:endParaRPr>
          </a:p>
        </p:txBody>
      </p:sp>
      <p:sp>
        <p:nvSpPr>
          <p:cNvPr id="497" name="正方形/長方形 496"/>
          <p:cNvSpPr/>
          <p:nvPr/>
        </p:nvSpPr>
        <p:spPr>
          <a:xfrm>
            <a:off x="316090" y="937457"/>
            <a:ext cx="2293342" cy="259391"/>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261" b="1" dirty="0">
                <a:solidFill>
                  <a:prstClr val="black"/>
                </a:solidFill>
                <a:latin typeface="Calibri"/>
                <a:ea typeface="ＭＳ Ｐゴシック" panose="020B0600070205080204" pitchFamily="50" charset="-128"/>
              </a:rPr>
              <a:t>既存のサービスとの関係</a:t>
            </a:r>
          </a:p>
        </p:txBody>
      </p:sp>
      <p:sp>
        <p:nvSpPr>
          <p:cNvPr id="3" name="スライド番号プレースホルダー 2"/>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121</a:t>
            </a:fld>
            <a:endParaRPr lang="ja-JP" altLang="en-US">
              <a:solidFill>
                <a:prstClr val="black">
                  <a:tint val="75000"/>
                </a:prstClr>
              </a:solidFill>
            </a:endParaRPr>
          </a:p>
        </p:txBody>
      </p:sp>
    </p:spTree>
    <p:extLst>
      <p:ext uri="{BB962C8B-B14F-4D97-AF65-F5344CB8AC3E}">
        <p14:creationId xmlns:p14="http://schemas.microsoft.com/office/powerpoint/2010/main" val="235043250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87582" y="899938"/>
            <a:ext cx="8564370" cy="1232107"/>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②－１　一人暮らしの障害者に対し、自立生活援助を行い、一人暮らしを継続　</a:t>
            </a:r>
          </a:p>
        </p:txBody>
      </p:sp>
      <p:sp>
        <p:nvSpPr>
          <p:cNvPr id="22" name="右矢印吹き出し 21"/>
          <p:cNvSpPr/>
          <p:nvPr/>
        </p:nvSpPr>
        <p:spPr>
          <a:xfrm>
            <a:off x="532866" y="1191214"/>
            <a:ext cx="8254238" cy="486898"/>
          </a:xfrm>
          <a:prstGeom prst="rightArrowCallout">
            <a:avLst>
              <a:gd name="adj1" fmla="val 48140"/>
              <a:gd name="adj2" fmla="val 34834"/>
              <a:gd name="adj3" fmla="val 21537"/>
              <a:gd name="adj4" fmla="val 75178"/>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dirty="0">
              <a:solidFill>
                <a:prstClr val="white"/>
              </a:solidFill>
              <a:latin typeface="Calibri"/>
              <a:ea typeface="ＭＳ Ｐゴシック" panose="020B0600070205080204" pitchFamily="50" charset="-128"/>
            </a:endParaRPr>
          </a:p>
        </p:txBody>
      </p:sp>
      <p:sp>
        <p:nvSpPr>
          <p:cNvPr id="23" name="テキスト ボックス 22"/>
          <p:cNvSpPr txBox="1"/>
          <p:nvPr/>
        </p:nvSpPr>
        <p:spPr>
          <a:xfrm>
            <a:off x="7490149" y="1352634"/>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en-US" altLang="ja-JP" sz="991" b="1" dirty="0">
                <a:solidFill>
                  <a:srgbClr val="002060"/>
                </a:solidFill>
                <a:latin typeface="ＭＳ Ｐゴシック" panose="020B0600070205080204" pitchFamily="50" charset="-128"/>
              </a:rPr>
              <a:t>1</a:t>
            </a:r>
            <a:r>
              <a:rPr lang="ja-JP" altLang="en-US" sz="991" b="1" dirty="0">
                <a:solidFill>
                  <a:srgbClr val="002060"/>
                </a:solidFill>
                <a:latin typeface="ＭＳ Ｐゴシック" panose="020B0600070205080204" pitchFamily="50" charset="-128"/>
              </a:rPr>
              <a:t>人暮らしの継続</a:t>
            </a:r>
          </a:p>
        </p:txBody>
      </p:sp>
      <p:pic>
        <p:nvPicPr>
          <p:cNvPr id="24" name="Picture 9" descr="C:\Users\THJFW\AppData\Local\Microsoft\Windows\Temporary Internet Files\Content.IE5\C3Y4B2VT\gatag-0001380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62598" y="1247199"/>
            <a:ext cx="187892" cy="404204"/>
          </a:xfrm>
          <a:prstGeom prst="rect">
            <a:avLst/>
          </a:prstGeom>
          <a:noFill/>
          <a:extLst>
            <a:ext uri="{909E8E84-426E-40DD-AFC4-6F175D3DCCD1}">
              <a14:hiddenFill xmlns:a14="http://schemas.microsoft.com/office/drawing/2010/main">
                <a:solidFill>
                  <a:srgbClr val="FFFFFF"/>
                </a:solidFill>
              </a14:hiddenFill>
            </a:ext>
          </a:extLst>
        </p:spPr>
      </p:pic>
      <p:sp>
        <p:nvSpPr>
          <p:cNvPr id="25" name="正方形/長方形 24"/>
          <p:cNvSpPr/>
          <p:nvPr/>
        </p:nvSpPr>
        <p:spPr>
          <a:xfrm>
            <a:off x="287580" y="2269291"/>
            <a:ext cx="8564369" cy="1232107"/>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②－２　地域定着支援を利用している障害者に対し、自立生活援助を行い、終了後、地域定着支援を再開し、一人暮らしを継続　</a:t>
            </a:r>
          </a:p>
        </p:txBody>
      </p:sp>
      <p:sp>
        <p:nvSpPr>
          <p:cNvPr id="26" name="正方形/長方形 25"/>
          <p:cNvSpPr/>
          <p:nvPr/>
        </p:nvSpPr>
        <p:spPr>
          <a:xfrm>
            <a:off x="297907" y="3680086"/>
            <a:ext cx="8554041" cy="1240412"/>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②－３　一人暮らしの障害者に対し、自立生活援助を行い、終了後、地域定着支援による支援を受け、一人暮らしを継続</a:t>
            </a:r>
          </a:p>
        </p:txBody>
      </p:sp>
      <p:sp>
        <p:nvSpPr>
          <p:cNvPr id="41" name="右矢印吹き出し 40"/>
          <p:cNvSpPr/>
          <p:nvPr/>
        </p:nvSpPr>
        <p:spPr>
          <a:xfrm>
            <a:off x="532866" y="2537537"/>
            <a:ext cx="8254237" cy="502378"/>
          </a:xfrm>
          <a:prstGeom prst="rightArrowCallout">
            <a:avLst>
              <a:gd name="adj1" fmla="val 48140"/>
              <a:gd name="adj2" fmla="val 34834"/>
              <a:gd name="adj3" fmla="val 21537"/>
              <a:gd name="adj4" fmla="val 74688"/>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57" name="右矢印吹き出し 56"/>
          <p:cNvSpPr/>
          <p:nvPr/>
        </p:nvSpPr>
        <p:spPr>
          <a:xfrm>
            <a:off x="532868" y="3958473"/>
            <a:ext cx="8254236" cy="499681"/>
          </a:xfrm>
          <a:prstGeom prst="rightArrowCallout">
            <a:avLst>
              <a:gd name="adj1" fmla="val 48140"/>
              <a:gd name="adj2" fmla="val 34834"/>
              <a:gd name="adj3" fmla="val 21537"/>
              <a:gd name="adj4" fmla="val 74974"/>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62" name="テキスト ボックス 61"/>
          <p:cNvSpPr txBox="1"/>
          <p:nvPr/>
        </p:nvSpPr>
        <p:spPr>
          <a:xfrm>
            <a:off x="7490148" y="2723094"/>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en-US" altLang="ja-JP" sz="991" b="1" dirty="0">
                <a:solidFill>
                  <a:srgbClr val="002060"/>
                </a:solidFill>
                <a:latin typeface="ＭＳ Ｐゴシック" panose="020B0600070205080204" pitchFamily="50" charset="-128"/>
              </a:rPr>
              <a:t>1</a:t>
            </a:r>
            <a:r>
              <a:rPr lang="ja-JP" altLang="en-US" sz="991" b="1" dirty="0">
                <a:solidFill>
                  <a:srgbClr val="002060"/>
                </a:solidFill>
                <a:latin typeface="ＭＳ Ｐゴシック" panose="020B0600070205080204" pitchFamily="50" charset="-128"/>
              </a:rPr>
              <a:t>人暮らしの継続</a:t>
            </a:r>
          </a:p>
        </p:txBody>
      </p:sp>
      <p:sp>
        <p:nvSpPr>
          <p:cNvPr id="183" name="テキスト ボックス 182"/>
          <p:cNvSpPr txBox="1"/>
          <p:nvPr/>
        </p:nvSpPr>
        <p:spPr>
          <a:xfrm>
            <a:off x="3946156" y="2576797"/>
            <a:ext cx="2707693" cy="353339"/>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日中活動（自立訓練、就労移行支援 等）</a:t>
            </a:r>
            <a:endParaRPr lang="en-US" altLang="ja-JP" sz="901"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居宅ｻｰﾋﾞｽ（居宅介護 等）</a:t>
            </a:r>
            <a:endParaRPr lang="en-US" altLang="ja-JP" sz="901" b="1" dirty="0">
              <a:solidFill>
                <a:prstClr val="black"/>
              </a:solidFill>
              <a:latin typeface="ＭＳ Ｐゴシック" panose="020B0600070205080204" pitchFamily="50" charset="-128"/>
            </a:endParaRPr>
          </a:p>
        </p:txBody>
      </p:sp>
      <p:grpSp>
        <p:nvGrpSpPr>
          <p:cNvPr id="184" name="Group 1191"/>
          <p:cNvGrpSpPr>
            <a:grpSpLocks noChangeAspect="1"/>
          </p:cNvGrpSpPr>
          <p:nvPr/>
        </p:nvGrpSpPr>
        <p:grpSpPr bwMode="auto">
          <a:xfrm>
            <a:off x="4014141" y="2599853"/>
            <a:ext cx="471312" cy="330281"/>
            <a:chOff x="1346" y="3223"/>
            <a:chExt cx="328" cy="239"/>
          </a:xfrm>
        </p:grpSpPr>
        <p:sp>
          <p:nvSpPr>
            <p:cNvPr id="185"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6"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7"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8"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9"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0"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1"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2"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3"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4"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5"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6"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7"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8"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9"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0"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1"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2"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3"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4"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5"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6"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7"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8"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9"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0"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1"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2"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3"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4"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5"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6"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7"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8"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9"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0"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1"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2"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3"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4"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5"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6"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7"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8"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9"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0"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1"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2"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3"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4"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5"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6"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7"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8"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9"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0"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1"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2"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3"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4"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5"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6"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7"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8"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9"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0"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1"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2"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3"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4"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5"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6"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7"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8"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9"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0"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1"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2"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3"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4"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5"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6"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7"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8"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9"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0"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1"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2"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3"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4"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5"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6"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7"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278" name="テキスト ボックス 277"/>
          <p:cNvSpPr txBox="1"/>
          <p:nvPr/>
        </p:nvSpPr>
        <p:spPr>
          <a:xfrm>
            <a:off x="3953269" y="4026718"/>
            <a:ext cx="2707693" cy="356061"/>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日中活動（自立訓練、就労移行支援 等）</a:t>
            </a:r>
            <a:endParaRPr lang="en-US" altLang="ja-JP" sz="901"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居宅ｻｰﾋﾞｽ（居宅介護 等）</a:t>
            </a:r>
            <a:endParaRPr lang="en-US" altLang="ja-JP" sz="901" b="1" dirty="0">
              <a:solidFill>
                <a:prstClr val="black"/>
              </a:solidFill>
              <a:latin typeface="ＭＳ Ｐゴシック" panose="020B0600070205080204" pitchFamily="50" charset="-128"/>
            </a:endParaRPr>
          </a:p>
        </p:txBody>
      </p:sp>
      <p:grpSp>
        <p:nvGrpSpPr>
          <p:cNvPr id="279" name="Group 1191"/>
          <p:cNvGrpSpPr>
            <a:grpSpLocks noChangeAspect="1"/>
          </p:cNvGrpSpPr>
          <p:nvPr/>
        </p:nvGrpSpPr>
        <p:grpSpPr bwMode="auto">
          <a:xfrm>
            <a:off x="3983568" y="4039412"/>
            <a:ext cx="462652" cy="324213"/>
            <a:chOff x="1346" y="3223"/>
            <a:chExt cx="328" cy="239"/>
          </a:xfrm>
        </p:grpSpPr>
        <p:sp>
          <p:nvSpPr>
            <p:cNvPr id="280"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1"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2"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3"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4"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5"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6"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7"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8"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9"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0"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1"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2"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3"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4"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5"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6"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7"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8"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9"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0"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1"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2"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3"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4"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5"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6"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7"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8"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9"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0"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1"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2"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3"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4"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5"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6"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7"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8"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9"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0"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1"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2"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3"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4"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5"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6"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7"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8"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9"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0"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1"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2"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3"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4"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5"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6"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7"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8"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9"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0"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1"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2"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3"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4"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5"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6"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7"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8"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9"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0"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1"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2"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3"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4"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5"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6"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7"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8"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9"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0"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1"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2"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3"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4"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5"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6"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7"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8"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9"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0"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1"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2"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pic>
        <p:nvPicPr>
          <p:cNvPr id="468" name="Picture 8" descr="C:\Users\THJFW\AppData\Local\Microsoft\Windows\Temporary Internet Files\Content.IE5\XDRC1KVR\gatag-00010689[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5375" y="1270144"/>
            <a:ext cx="358284" cy="358284"/>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直線矢印コネクタ 16"/>
          <p:cNvCxnSpPr/>
          <p:nvPr/>
        </p:nvCxnSpPr>
        <p:spPr>
          <a:xfrm flipV="1">
            <a:off x="1453943" y="1453125"/>
            <a:ext cx="1156727" cy="5215"/>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18" name="爆発 2 17"/>
          <p:cNvSpPr/>
          <p:nvPr/>
        </p:nvSpPr>
        <p:spPr>
          <a:xfrm>
            <a:off x="2643253" y="1191213"/>
            <a:ext cx="801046" cy="551746"/>
          </a:xfrm>
          <a:prstGeom prst="irregularSeal2">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fontAlgn="auto">
              <a:spcBef>
                <a:spcPts val="0"/>
              </a:spcBef>
              <a:spcAft>
                <a:spcPts val="0"/>
              </a:spcAft>
            </a:pPr>
            <a:r>
              <a:rPr lang="ja-JP" altLang="en-US" sz="811" b="1" dirty="0">
                <a:solidFill>
                  <a:srgbClr val="FF0000"/>
                </a:solidFill>
                <a:latin typeface="Calibri"/>
                <a:ea typeface="ＭＳ Ｐゴシック" panose="020B0600070205080204" pitchFamily="50" charset="-128"/>
              </a:rPr>
              <a:t>支援の必要性</a:t>
            </a:r>
          </a:p>
        </p:txBody>
      </p:sp>
      <p:sp>
        <p:nvSpPr>
          <p:cNvPr id="470" name="テキスト ボックス 469"/>
          <p:cNvSpPr txBox="1"/>
          <p:nvPr/>
        </p:nvSpPr>
        <p:spPr>
          <a:xfrm>
            <a:off x="4003069" y="1222994"/>
            <a:ext cx="2707693" cy="352733"/>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日中活動（自立訓練、就労移行支援 等）</a:t>
            </a:r>
            <a:endParaRPr lang="en-US" altLang="ja-JP" sz="901"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居宅ｻｰﾋﾞｽ（居宅介護 等）</a:t>
            </a:r>
            <a:endParaRPr lang="en-US" altLang="ja-JP" sz="901" b="1" dirty="0">
              <a:solidFill>
                <a:prstClr val="black"/>
              </a:solidFill>
              <a:latin typeface="ＭＳ Ｐゴシック" panose="020B0600070205080204" pitchFamily="50" charset="-128"/>
            </a:endParaRPr>
          </a:p>
        </p:txBody>
      </p:sp>
      <p:grpSp>
        <p:nvGrpSpPr>
          <p:cNvPr id="471" name="Group 1191"/>
          <p:cNvGrpSpPr>
            <a:grpSpLocks noChangeAspect="1"/>
          </p:cNvGrpSpPr>
          <p:nvPr/>
        </p:nvGrpSpPr>
        <p:grpSpPr bwMode="auto">
          <a:xfrm>
            <a:off x="4031525" y="1250743"/>
            <a:ext cx="445519" cy="312206"/>
            <a:chOff x="1346" y="3223"/>
            <a:chExt cx="328" cy="239"/>
          </a:xfrm>
        </p:grpSpPr>
        <p:sp>
          <p:nvSpPr>
            <p:cNvPr id="472"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3"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4"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5"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6"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7"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8"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9"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0"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1"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2"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3"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4"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5"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6"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7"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8"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9"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0"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1"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2"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3"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4"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5"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6"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7"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8"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9"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0"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1"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2"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3"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4"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5"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6"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7"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8"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9"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0"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1"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2"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3"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4"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5"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6"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7"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8"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9"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0"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1"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2"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3"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4"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5"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6"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7"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8"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9"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0"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1"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2"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3"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4"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5"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6"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7"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8"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9"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0"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1"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2"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3"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4"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5"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6"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7"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8"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9"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0"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1"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2"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3"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4"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5"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6"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7"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8"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9"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0"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1"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2"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3"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4"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cxnSp>
        <p:nvCxnSpPr>
          <p:cNvPr id="566" name="直線矢印コネクタ 565"/>
          <p:cNvCxnSpPr/>
          <p:nvPr/>
        </p:nvCxnSpPr>
        <p:spPr>
          <a:xfrm flipV="1">
            <a:off x="1453943" y="2786118"/>
            <a:ext cx="1156727" cy="5215"/>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568" name="ホームベース 567"/>
          <p:cNvSpPr/>
          <p:nvPr/>
        </p:nvSpPr>
        <p:spPr>
          <a:xfrm>
            <a:off x="1076006" y="3191604"/>
            <a:ext cx="1628076" cy="193625"/>
          </a:xfrm>
          <a:prstGeom prst="homePlate">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地域定着支援</a:t>
            </a:r>
          </a:p>
        </p:txBody>
      </p:sp>
      <p:sp>
        <p:nvSpPr>
          <p:cNvPr id="569" name="ホームベース 568"/>
          <p:cNvSpPr/>
          <p:nvPr/>
        </p:nvSpPr>
        <p:spPr>
          <a:xfrm>
            <a:off x="6899484" y="3191604"/>
            <a:ext cx="1628076" cy="193625"/>
          </a:xfrm>
          <a:prstGeom prst="homePlate">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地域定着支援</a:t>
            </a:r>
          </a:p>
        </p:txBody>
      </p:sp>
      <p:sp>
        <p:nvSpPr>
          <p:cNvPr id="373" name="ホームベース 372"/>
          <p:cNvSpPr/>
          <p:nvPr/>
        </p:nvSpPr>
        <p:spPr>
          <a:xfrm>
            <a:off x="2825560" y="1752680"/>
            <a:ext cx="3824730" cy="312611"/>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sp>
        <p:nvSpPr>
          <p:cNvPr id="4" name="テキスト ボックス 3"/>
          <p:cNvSpPr txBox="1"/>
          <p:nvPr/>
        </p:nvSpPr>
        <p:spPr>
          <a:xfrm>
            <a:off x="614794" y="1276018"/>
            <a:ext cx="366401" cy="342729"/>
          </a:xfrm>
          <a:prstGeom prst="rect">
            <a:avLst/>
          </a:prstGeom>
          <a:noFill/>
          <a:ln w="12700">
            <a:solidFill>
              <a:schemeClr val="tx1"/>
            </a:solidFill>
          </a:ln>
        </p:spPr>
        <p:txBody>
          <a:bodyPr wrap="square" lIns="32420" tIns="32420" rIns="32420" bIns="32420" rtlCol="0">
            <a:spAutoFit/>
          </a:bodyPr>
          <a:lstStyle/>
          <a:p>
            <a:pPr algn="ctr" defTabSz="823509" fontAlgn="auto">
              <a:spcBef>
                <a:spcPts val="0"/>
              </a:spcBef>
              <a:spcAft>
                <a:spcPts val="0"/>
              </a:spcAft>
            </a:pPr>
            <a:r>
              <a:rPr lang="ja-JP" altLang="en-US" sz="901" b="1" dirty="0">
                <a:solidFill>
                  <a:prstClr val="black"/>
                </a:solidFill>
                <a:latin typeface="ＭＳ Ｐゴシック" panose="020B0600070205080204" pitchFamily="50" charset="-128"/>
              </a:rPr>
              <a:t>一人</a:t>
            </a:r>
            <a:endParaRPr lang="en-US" altLang="ja-JP" sz="901" b="1" dirty="0">
              <a:solidFill>
                <a:prstClr val="black"/>
              </a:solidFill>
              <a:latin typeface="ＭＳ Ｐゴシック" panose="020B0600070205080204" pitchFamily="50" charset="-128"/>
            </a:endParaRPr>
          </a:p>
          <a:p>
            <a:pPr algn="ctr" defTabSz="823509" fontAlgn="auto">
              <a:spcBef>
                <a:spcPts val="0"/>
              </a:spcBef>
              <a:spcAft>
                <a:spcPts val="0"/>
              </a:spcAft>
            </a:pPr>
            <a:r>
              <a:rPr lang="ja-JP" altLang="en-US" sz="901" b="1" dirty="0">
                <a:solidFill>
                  <a:prstClr val="black"/>
                </a:solidFill>
                <a:latin typeface="ＭＳ Ｐゴシック" panose="020B0600070205080204" pitchFamily="50" charset="-128"/>
              </a:rPr>
              <a:t>暮らし</a:t>
            </a:r>
          </a:p>
        </p:txBody>
      </p:sp>
      <p:sp>
        <p:nvSpPr>
          <p:cNvPr id="374" name="ホームベース 373"/>
          <p:cNvSpPr/>
          <p:nvPr/>
        </p:nvSpPr>
        <p:spPr>
          <a:xfrm>
            <a:off x="2836231" y="3125935"/>
            <a:ext cx="3824730" cy="312611"/>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sp>
        <p:nvSpPr>
          <p:cNvPr id="375" name="爆発 2 374"/>
          <p:cNvSpPr/>
          <p:nvPr/>
        </p:nvSpPr>
        <p:spPr>
          <a:xfrm>
            <a:off x="2602061" y="2525742"/>
            <a:ext cx="801046" cy="551746"/>
          </a:xfrm>
          <a:prstGeom prst="irregularSeal2">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fontAlgn="auto">
              <a:spcBef>
                <a:spcPts val="0"/>
              </a:spcBef>
              <a:spcAft>
                <a:spcPts val="0"/>
              </a:spcAft>
            </a:pPr>
            <a:r>
              <a:rPr lang="ja-JP" altLang="en-US" sz="811" b="1" dirty="0">
                <a:solidFill>
                  <a:srgbClr val="FF0000"/>
                </a:solidFill>
                <a:latin typeface="Calibri"/>
                <a:ea typeface="ＭＳ Ｐゴシック" panose="020B0600070205080204" pitchFamily="50" charset="-128"/>
              </a:rPr>
              <a:t>支援の必要性</a:t>
            </a:r>
          </a:p>
        </p:txBody>
      </p:sp>
      <p:pic>
        <p:nvPicPr>
          <p:cNvPr id="376" name="Picture 8" descr="C:\Users\THJFW\AppData\Local\Microsoft\Windows\Temporary Internet Files\Content.IE5\XDRC1KVR\gatag-00010689[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4132" y="2619199"/>
            <a:ext cx="358284" cy="358284"/>
          </a:xfrm>
          <a:prstGeom prst="rect">
            <a:avLst/>
          </a:prstGeom>
          <a:noFill/>
          <a:extLst>
            <a:ext uri="{909E8E84-426E-40DD-AFC4-6F175D3DCCD1}">
              <a14:hiddenFill xmlns:a14="http://schemas.microsoft.com/office/drawing/2010/main">
                <a:solidFill>
                  <a:srgbClr val="FFFFFF"/>
                </a:solidFill>
              </a14:hiddenFill>
            </a:ext>
          </a:extLst>
        </p:spPr>
      </p:pic>
      <p:sp>
        <p:nvSpPr>
          <p:cNvPr id="377" name="テキスト ボックス 376"/>
          <p:cNvSpPr txBox="1"/>
          <p:nvPr/>
        </p:nvSpPr>
        <p:spPr>
          <a:xfrm>
            <a:off x="590845" y="2609563"/>
            <a:ext cx="366401" cy="342729"/>
          </a:xfrm>
          <a:prstGeom prst="rect">
            <a:avLst/>
          </a:prstGeom>
          <a:noFill/>
          <a:ln w="12700">
            <a:solidFill>
              <a:schemeClr val="tx1"/>
            </a:solidFill>
          </a:ln>
        </p:spPr>
        <p:txBody>
          <a:bodyPr wrap="square" lIns="32420" tIns="32420" rIns="32420" bIns="32420" rtlCol="0">
            <a:spAutoFit/>
          </a:bodyPr>
          <a:lstStyle/>
          <a:p>
            <a:pPr algn="ctr" defTabSz="823509" fontAlgn="auto">
              <a:spcBef>
                <a:spcPts val="0"/>
              </a:spcBef>
              <a:spcAft>
                <a:spcPts val="0"/>
              </a:spcAft>
            </a:pPr>
            <a:r>
              <a:rPr lang="ja-JP" altLang="en-US" sz="901" b="1" dirty="0">
                <a:solidFill>
                  <a:prstClr val="black"/>
                </a:solidFill>
                <a:latin typeface="ＭＳ Ｐゴシック" panose="020B0600070205080204" pitchFamily="50" charset="-128"/>
              </a:rPr>
              <a:t>一人</a:t>
            </a:r>
            <a:endParaRPr lang="en-US" altLang="ja-JP" sz="901" b="1" dirty="0">
              <a:solidFill>
                <a:prstClr val="black"/>
              </a:solidFill>
              <a:latin typeface="ＭＳ Ｐゴシック" panose="020B0600070205080204" pitchFamily="50" charset="-128"/>
            </a:endParaRPr>
          </a:p>
          <a:p>
            <a:pPr algn="ctr" defTabSz="823509" fontAlgn="auto">
              <a:spcBef>
                <a:spcPts val="0"/>
              </a:spcBef>
              <a:spcAft>
                <a:spcPts val="0"/>
              </a:spcAft>
            </a:pPr>
            <a:r>
              <a:rPr lang="ja-JP" altLang="en-US" sz="901" b="1" dirty="0">
                <a:solidFill>
                  <a:prstClr val="black"/>
                </a:solidFill>
                <a:latin typeface="ＭＳ Ｐゴシック" panose="020B0600070205080204" pitchFamily="50" charset="-128"/>
              </a:rPr>
              <a:t>暮らし</a:t>
            </a:r>
          </a:p>
        </p:txBody>
      </p:sp>
      <p:pic>
        <p:nvPicPr>
          <p:cNvPr id="378" name="Picture 9" descr="C:\Users\THJFW\AppData\Local\Microsoft\Windows\Temporary Internet Files\Content.IE5\C3Y4B2VT\gatag-0001380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62598" y="2604000"/>
            <a:ext cx="187892" cy="404204"/>
          </a:xfrm>
          <a:prstGeom prst="rect">
            <a:avLst/>
          </a:prstGeom>
          <a:noFill/>
          <a:extLst>
            <a:ext uri="{909E8E84-426E-40DD-AFC4-6F175D3DCCD1}">
              <a14:hiddenFill xmlns:a14="http://schemas.microsoft.com/office/drawing/2010/main">
                <a:solidFill>
                  <a:srgbClr val="FFFFFF"/>
                </a:solidFill>
              </a14:hiddenFill>
            </a:ext>
          </a:extLst>
        </p:spPr>
      </p:pic>
      <p:sp>
        <p:nvSpPr>
          <p:cNvPr id="379" name="爆発 2 378"/>
          <p:cNvSpPr/>
          <p:nvPr/>
        </p:nvSpPr>
        <p:spPr>
          <a:xfrm>
            <a:off x="2643253" y="3953121"/>
            <a:ext cx="801046" cy="551746"/>
          </a:xfrm>
          <a:prstGeom prst="irregularSeal2">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fontAlgn="auto">
              <a:spcBef>
                <a:spcPts val="0"/>
              </a:spcBef>
              <a:spcAft>
                <a:spcPts val="0"/>
              </a:spcAft>
            </a:pPr>
            <a:r>
              <a:rPr lang="ja-JP" altLang="en-US" sz="811" b="1" dirty="0">
                <a:solidFill>
                  <a:srgbClr val="FF0000"/>
                </a:solidFill>
                <a:latin typeface="Calibri"/>
                <a:ea typeface="ＭＳ Ｐゴシック" panose="020B0600070205080204" pitchFamily="50" charset="-128"/>
              </a:rPr>
              <a:t>支援の必要性</a:t>
            </a:r>
          </a:p>
        </p:txBody>
      </p:sp>
      <p:pic>
        <p:nvPicPr>
          <p:cNvPr id="380" name="Picture 9" descr="C:\Users\THJFW\AppData\Local\Microsoft\Windows\Temporary Internet Files\Content.IE5\C3Y4B2VT\gatag-0001380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44298" y="4007064"/>
            <a:ext cx="187892" cy="404204"/>
          </a:xfrm>
          <a:prstGeom prst="rect">
            <a:avLst/>
          </a:prstGeom>
          <a:noFill/>
          <a:extLst>
            <a:ext uri="{909E8E84-426E-40DD-AFC4-6F175D3DCCD1}">
              <a14:hiddenFill xmlns:a14="http://schemas.microsoft.com/office/drawing/2010/main">
                <a:solidFill>
                  <a:srgbClr val="FFFFFF"/>
                </a:solidFill>
              </a14:hiddenFill>
            </a:ext>
          </a:extLst>
        </p:spPr>
      </p:pic>
      <p:sp>
        <p:nvSpPr>
          <p:cNvPr id="381" name="ホームベース 380"/>
          <p:cNvSpPr/>
          <p:nvPr/>
        </p:nvSpPr>
        <p:spPr>
          <a:xfrm>
            <a:off x="2846378" y="4513557"/>
            <a:ext cx="3824730" cy="312611"/>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sp>
        <p:nvSpPr>
          <p:cNvPr id="596" name="テキスト ボックス 595"/>
          <p:cNvSpPr txBox="1"/>
          <p:nvPr/>
        </p:nvSpPr>
        <p:spPr>
          <a:xfrm>
            <a:off x="590845" y="4038849"/>
            <a:ext cx="366401" cy="342729"/>
          </a:xfrm>
          <a:prstGeom prst="rect">
            <a:avLst/>
          </a:prstGeom>
          <a:noFill/>
          <a:ln w="12700">
            <a:solidFill>
              <a:schemeClr val="tx1"/>
            </a:solidFill>
          </a:ln>
        </p:spPr>
        <p:txBody>
          <a:bodyPr wrap="square" lIns="32420" tIns="32420" rIns="32420" bIns="32420" rtlCol="0">
            <a:spAutoFit/>
          </a:bodyPr>
          <a:lstStyle/>
          <a:p>
            <a:pPr algn="ctr" defTabSz="823509" fontAlgn="auto">
              <a:spcBef>
                <a:spcPts val="0"/>
              </a:spcBef>
              <a:spcAft>
                <a:spcPts val="0"/>
              </a:spcAft>
            </a:pPr>
            <a:r>
              <a:rPr lang="ja-JP" altLang="en-US" sz="901" b="1" dirty="0">
                <a:solidFill>
                  <a:prstClr val="black"/>
                </a:solidFill>
                <a:latin typeface="ＭＳ Ｐゴシック" panose="020B0600070205080204" pitchFamily="50" charset="-128"/>
              </a:rPr>
              <a:t>一人</a:t>
            </a:r>
            <a:endParaRPr lang="en-US" altLang="ja-JP" sz="901" b="1" dirty="0">
              <a:solidFill>
                <a:prstClr val="black"/>
              </a:solidFill>
              <a:latin typeface="ＭＳ Ｐゴシック" panose="020B0600070205080204" pitchFamily="50" charset="-128"/>
            </a:endParaRPr>
          </a:p>
          <a:p>
            <a:pPr algn="ctr" defTabSz="823509" fontAlgn="auto">
              <a:spcBef>
                <a:spcPts val="0"/>
              </a:spcBef>
              <a:spcAft>
                <a:spcPts val="0"/>
              </a:spcAft>
            </a:pPr>
            <a:r>
              <a:rPr lang="ja-JP" altLang="en-US" sz="901" b="1" dirty="0">
                <a:solidFill>
                  <a:prstClr val="black"/>
                </a:solidFill>
                <a:latin typeface="ＭＳ Ｐゴシック" panose="020B0600070205080204" pitchFamily="50" charset="-128"/>
              </a:rPr>
              <a:t>暮らし</a:t>
            </a:r>
          </a:p>
        </p:txBody>
      </p:sp>
      <p:pic>
        <p:nvPicPr>
          <p:cNvPr id="597" name="Picture 8" descr="C:\Users\THJFW\AppData\Local\Microsoft\Windows\Temporary Internet Files\Content.IE5\XDRC1KVR\gatag-00010689[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3007" y="4036312"/>
            <a:ext cx="358284" cy="358284"/>
          </a:xfrm>
          <a:prstGeom prst="rect">
            <a:avLst/>
          </a:prstGeom>
          <a:noFill/>
          <a:extLst>
            <a:ext uri="{909E8E84-426E-40DD-AFC4-6F175D3DCCD1}">
              <a14:hiddenFill xmlns:a14="http://schemas.microsoft.com/office/drawing/2010/main">
                <a:solidFill>
                  <a:srgbClr val="FFFFFF"/>
                </a:solidFill>
              </a14:hiddenFill>
            </a:ext>
          </a:extLst>
        </p:spPr>
      </p:pic>
      <p:cxnSp>
        <p:nvCxnSpPr>
          <p:cNvPr id="598" name="直線矢印コネクタ 597"/>
          <p:cNvCxnSpPr/>
          <p:nvPr/>
        </p:nvCxnSpPr>
        <p:spPr>
          <a:xfrm flipV="1">
            <a:off x="1445333" y="4193206"/>
            <a:ext cx="1156727" cy="5215"/>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599" name="テキスト ボックス 598"/>
          <p:cNvSpPr txBox="1"/>
          <p:nvPr/>
        </p:nvSpPr>
        <p:spPr>
          <a:xfrm>
            <a:off x="7490147" y="4136032"/>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en-US" altLang="ja-JP" sz="991" b="1" dirty="0">
                <a:solidFill>
                  <a:srgbClr val="002060"/>
                </a:solidFill>
                <a:latin typeface="ＭＳ Ｐゴシック" panose="020B0600070205080204" pitchFamily="50" charset="-128"/>
              </a:rPr>
              <a:t>1</a:t>
            </a:r>
            <a:r>
              <a:rPr lang="ja-JP" altLang="en-US" sz="991" b="1" dirty="0">
                <a:solidFill>
                  <a:srgbClr val="002060"/>
                </a:solidFill>
                <a:latin typeface="ＭＳ Ｐゴシック" panose="020B0600070205080204" pitchFamily="50" charset="-128"/>
              </a:rPr>
              <a:t>人暮らしの継続</a:t>
            </a:r>
          </a:p>
        </p:txBody>
      </p:sp>
      <p:sp>
        <p:nvSpPr>
          <p:cNvPr id="600" name="ホームベース 599"/>
          <p:cNvSpPr/>
          <p:nvPr/>
        </p:nvSpPr>
        <p:spPr>
          <a:xfrm>
            <a:off x="6899486" y="4573048"/>
            <a:ext cx="1628076" cy="193625"/>
          </a:xfrm>
          <a:prstGeom prst="homePlate">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地域定着支援</a:t>
            </a:r>
          </a:p>
        </p:txBody>
      </p:sp>
      <p:sp>
        <p:nvSpPr>
          <p:cNvPr id="601" name="正方形/長方形 600"/>
          <p:cNvSpPr/>
          <p:nvPr/>
        </p:nvSpPr>
        <p:spPr>
          <a:xfrm>
            <a:off x="297907" y="5115041"/>
            <a:ext cx="8554041" cy="1232107"/>
          </a:xfrm>
          <a:prstGeom prst="rect">
            <a:avLst/>
          </a:prstGeom>
          <a:solidFill>
            <a:schemeClr val="bg1"/>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171" dirty="0">
                <a:solidFill>
                  <a:prstClr val="black"/>
                </a:solidFill>
                <a:latin typeface="ＭＳ Ｐゴシック" panose="020B0600070205080204" pitchFamily="50" charset="-128"/>
                <a:ea typeface="ＭＳ Ｐゴシック" panose="020B0600070205080204" pitchFamily="50" charset="-128"/>
              </a:rPr>
              <a:t>（参考）　自立生活援助を利用せず、一人暮らしを継続　　　</a:t>
            </a:r>
            <a:r>
              <a:rPr lang="en-US" altLang="ja-JP" sz="1171" dirty="0">
                <a:solidFill>
                  <a:prstClr val="black"/>
                </a:solidFill>
                <a:latin typeface="ＭＳ Ｐゴシック" panose="020B0600070205080204" pitchFamily="50" charset="-128"/>
                <a:ea typeface="ＭＳ Ｐゴシック" panose="020B0600070205080204" pitchFamily="50" charset="-128"/>
              </a:rPr>
              <a:t>※</a:t>
            </a:r>
            <a:r>
              <a:rPr lang="ja-JP" altLang="en-US" sz="1171" dirty="0">
                <a:solidFill>
                  <a:prstClr val="black"/>
                </a:solidFill>
                <a:latin typeface="ＭＳ Ｐゴシック" panose="020B0600070205080204" pitchFamily="50" charset="-128"/>
                <a:ea typeface="ＭＳ Ｐゴシック" panose="020B0600070205080204" pitchFamily="50" charset="-128"/>
              </a:rPr>
              <a:t>支援が必要な状態になった場合は、②－１として支援　</a:t>
            </a:r>
          </a:p>
        </p:txBody>
      </p:sp>
      <p:grpSp>
        <p:nvGrpSpPr>
          <p:cNvPr id="602" name="Group 1241"/>
          <p:cNvGrpSpPr>
            <a:grpSpLocks noChangeAspect="1"/>
          </p:cNvGrpSpPr>
          <p:nvPr/>
        </p:nvGrpSpPr>
        <p:grpSpPr bwMode="auto">
          <a:xfrm>
            <a:off x="622117" y="5377381"/>
            <a:ext cx="416618" cy="419613"/>
            <a:chOff x="336" y="2967"/>
            <a:chExt cx="456" cy="275"/>
          </a:xfrm>
        </p:grpSpPr>
        <p:sp>
          <p:nvSpPr>
            <p:cNvPr id="603" name="Freeform 1234"/>
            <p:cNvSpPr>
              <a:spLocks/>
            </p:cNvSpPr>
            <p:nvPr/>
          </p:nvSpPr>
          <p:spPr bwMode="auto">
            <a:xfrm>
              <a:off x="336" y="2967"/>
              <a:ext cx="456" cy="275"/>
            </a:xfrm>
            <a:custGeom>
              <a:avLst/>
              <a:gdLst>
                <a:gd name="T0" fmla="*/ 22 w 456"/>
                <a:gd name="T1" fmla="*/ 272 h 275"/>
                <a:gd name="T2" fmla="*/ 22 w 456"/>
                <a:gd name="T3" fmla="*/ 87 h 275"/>
                <a:gd name="T4" fmla="*/ 313 w 456"/>
                <a:gd name="T5" fmla="*/ 0 h 275"/>
                <a:gd name="T6" fmla="*/ 434 w 456"/>
                <a:gd name="T7" fmla="*/ 32 h 275"/>
                <a:gd name="T8" fmla="*/ 434 w 456"/>
                <a:gd name="T9" fmla="*/ 272 h 275"/>
                <a:gd name="T10" fmla="*/ 456 w 456"/>
                <a:gd name="T11" fmla="*/ 272 h 275"/>
                <a:gd name="T12" fmla="*/ 456 w 456"/>
                <a:gd name="T13" fmla="*/ 275 h 275"/>
                <a:gd name="T14" fmla="*/ 0 w 456"/>
                <a:gd name="T15" fmla="*/ 275 h 275"/>
                <a:gd name="T16" fmla="*/ 0 w 456"/>
                <a:gd name="T17" fmla="*/ 272 h 275"/>
                <a:gd name="T18" fmla="*/ 22 w 456"/>
                <a:gd name="T19"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6" h="275">
                  <a:moveTo>
                    <a:pt x="22" y="272"/>
                  </a:moveTo>
                  <a:lnTo>
                    <a:pt x="22" y="87"/>
                  </a:lnTo>
                  <a:lnTo>
                    <a:pt x="313" y="0"/>
                  </a:lnTo>
                  <a:lnTo>
                    <a:pt x="434" y="32"/>
                  </a:lnTo>
                  <a:lnTo>
                    <a:pt x="434" y="272"/>
                  </a:lnTo>
                  <a:lnTo>
                    <a:pt x="456" y="272"/>
                  </a:lnTo>
                  <a:lnTo>
                    <a:pt x="456" y="275"/>
                  </a:lnTo>
                  <a:lnTo>
                    <a:pt x="0" y="275"/>
                  </a:lnTo>
                  <a:lnTo>
                    <a:pt x="0" y="272"/>
                  </a:lnTo>
                  <a:lnTo>
                    <a:pt x="22"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04" name="Freeform 1235"/>
            <p:cNvSpPr>
              <a:spLocks/>
            </p:cNvSpPr>
            <p:nvPr/>
          </p:nvSpPr>
          <p:spPr bwMode="auto">
            <a:xfrm>
              <a:off x="364" y="2972"/>
              <a:ext cx="282" cy="267"/>
            </a:xfrm>
            <a:custGeom>
              <a:avLst/>
              <a:gdLst>
                <a:gd name="T0" fmla="*/ 242 w 282"/>
                <a:gd name="T1" fmla="*/ 248 h 267"/>
                <a:gd name="T2" fmla="*/ 242 w 282"/>
                <a:gd name="T3" fmla="*/ 267 h 267"/>
                <a:gd name="T4" fmla="*/ 282 w 282"/>
                <a:gd name="T5" fmla="*/ 267 h 267"/>
                <a:gd name="T6" fmla="*/ 282 w 282"/>
                <a:gd name="T7" fmla="*/ 0 h 267"/>
                <a:gd name="T8" fmla="*/ 0 w 282"/>
                <a:gd name="T9" fmla="*/ 84 h 267"/>
                <a:gd name="T10" fmla="*/ 0 w 282"/>
                <a:gd name="T11" fmla="*/ 267 h 267"/>
                <a:gd name="T12" fmla="*/ 22 w 282"/>
                <a:gd name="T13" fmla="*/ 267 h 267"/>
                <a:gd name="T14" fmla="*/ 22 w 282"/>
                <a:gd name="T15" fmla="*/ 253 h 267"/>
                <a:gd name="T16" fmla="*/ 242 w 282"/>
                <a:gd name="T17" fmla="*/ 24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 h="267">
                  <a:moveTo>
                    <a:pt x="242" y="248"/>
                  </a:moveTo>
                  <a:lnTo>
                    <a:pt x="242" y="267"/>
                  </a:lnTo>
                  <a:lnTo>
                    <a:pt x="282" y="267"/>
                  </a:lnTo>
                  <a:lnTo>
                    <a:pt x="282" y="0"/>
                  </a:lnTo>
                  <a:lnTo>
                    <a:pt x="0" y="84"/>
                  </a:lnTo>
                  <a:lnTo>
                    <a:pt x="0" y="267"/>
                  </a:lnTo>
                  <a:lnTo>
                    <a:pt x="22" y="267"/>
                  </a:lnTo>
                  <a:lnTo>
                    <a:pt x="22" y="253"/>
                  </a:lnTo>
                  <a:lnTo>
                    <a:pt x="242" y="248"/>
                  </a:lnTo>
                  <a:close/>
                </a:path>
              </a:pathLst>
            </a:custGeom>
            <a:solidFill>
              <a:srgbClr val="FFF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05" name="Freeform 1236"/>
            <p:cNvSpPr>
              <a:spLocks/>
            </p:cNvSpPr>
            <p:nvPr/>
          </p:nvSpPr>
          <p:spPr bwMode="auto">
            <a:xfrm>
              <a:off x="386" y="3177"/>
              <a:ext cx="220" cy="32"/>
            </a:xfrm>
            <a:custGeom>
              <a:avLst/>
              <a:gdLst>
                <a:gd name="T0" fmla="*/ 220 w 220"/>
                <a:gd name="T1" fmla="*/ 21 h 32"/>
                <a:gd name="T2" fmla="*/ 0 w 220"/>
                <a:gd name="T3" fmla="*/ 32 h 32"/>
                <a:gd name="T4" fmla="*/ 0 w 220"/>
                <a:gd name="T5" fmla="*/ 17 h 32"/>
                <a:gd name="T6" fmla="*/ 220 w 220"/>
                <a:gd name="T7" fmla="*/ 0 h 32"/>
                <a:gd name="T8" fmla="*/ 220 w 220"/>
                <a:gd name="T9" fmla="*/ 21 h 32"/>
              </a:gdLst>
              <a:ahLst/>
              <a:cxnLst>
                <a:cxn ang="0">
                  <a:pos x="T0" y="T1"/>
                </a:cxn>
                <a:cxn ang="0">
                  <a:pos x="T2" y="T3"/>
                </a:cxn>
                <a:cxn ang="0">
                  <a:pos x="T4" y="T5"/>
                </a:cxn>
                <a:cxn ang="0">
                  <a:pos x="T6" y="T7"/>
                </a:cxn>
                <a:cxn ang="0">
                  <a:pos x="T8" y="T9"/>
                </a:cxn>
              </a:cxnLst>
              <a:rect l="0" t="0" r="r" b="b"/>
              <a:pathLst>
                <a:path w="220" h="32">
                  <a:moveTo>
                    <a:pt x="220" y="21"/>
                  </a:moveTo>
                  <a:lnTo>
                    <a:pt x="0" y="32"/>
                  </a:lnTo>
                  <a:lnTo>
                    <a:pt x="0" y="17"/>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06" name="Freeform 1237"/>
            <p:cNvSpPr>
              <a:spLocks/>
            </p:cNvSpPr>
            <p:nvPr/>
          </p:nvSpPr>
          <p:spPr bwMode="auto">
            <a:xfrm>
              <a:off x="386" y="3134"/>
              <a:ext cx="220" cy="43"/>
            </a:xfrm>
            <a:custGeom>
              <a:avLst/>
              <a:gdLst>
                <a:gd name="T0" fmla="*/ 220 w 220"/>
                <a:gd name="T1" fmla="*/ 21 h 43"/>
                <a:gd name="T2" fmla="*/ 0 w 220"/>
                <a:gd name="T3" fmla="*/ 43 h 43"/>
                <a:gd name="T4" fmla="*/ 0 w 220"/>
                <a:gd name="T5" fmla="*/ 28 h 43"/>
                <a:gd name="T6" fmla="*/ 220 w 220"/>
                <a:gd name="T7" fmla="*/ 0 h 43"/>
                <a:gd name="T8" fmla="*/ 220 w 220"/>
                <a:gd name="T9" fmla="*/ 21 h 43"/>
              </a:gdLst>
              <a:ahLst/>
              <a:cxnLst>
                <a:cxn ang="0">
                  <a:pos x="T0" y="T1"/>
                </a:cxn>
                <a:cxn ang="0">
                  <a:pos x="T2" y="T3"/>
                </a:cxn>
                <a:cxn ang="0">
                  <a:pos x="T4" y="T5"/>
                </a:cxn>
                <a:cxn ang="0">
                  <a:pos x="T6" y="T7"/>
                </a:cxn>
                <a:cxn ang="0">
                  <a:pos x="T8" y="T9"/>
                </a:cxn>
              </a:cxnLst>
              <a:rect l="0" t="0" r="r" b="b"/>
              <a:pathLst>
                <a:path w="220" h="43">
                  <a:moveTo>
                    <a:pt x="220" y="21"/>
                  </a:moveTo>
                  <a:lnTo>
                    <a:pt x="0" y="43"/>
                  </a:lnTo>
                  <a:lnTo>
                    <a:pt x="0" y="28"/>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07" name="Freeform 1238"/>
            <p:cNvSpPr>
              <a:spLocks/>
            </p:cNvSpPr>
            <p:nvPr/>
          </p:nvSpPr>
          <p:spPr bwMode="auto">
            <a:xfrm>
              <a:off x="386" y="3092"/>
              <a:ext cx="220" cy="53"/>
            </a:xfrm>
            <a:custGeom>
              <a:avLst/>
              <a:gdLst>
                <a:gd name="T0" fmla="*/ 220 w 220"/>
                <a:gd name="T1" fmla="*/ 20 h 53"/>
                <a:gd name="T2" fmla="*/ 0 w 220"/>
                <a:gd name="T3" fmla="*/ 53 h 53"/>
                <a:gd name="T4" fmla="*/ 0 w 220"/>
                <a:gd name="T5" fmla="*/ 38 h 53"/>
                <a:gd name="T6" fmla="*/ 220 w 220"/>
                <a:gd name="T7" fmla="*/ 0 h 53"/>
                <a:gd name="T8" fmla="*/ 220 w 220"/>
                <a:gd name="T9" fmla="*/ 20 h 53"/>
              </a:gdLst>
              <a:ahLst/>
              <a:cxnLst>
                <a:cxn ang="0">
                  <a:pos x="T0" y="T1"/>
                </a:cxn>
                <a:cxn ang="0">
                  <a:pos x="T2" y="T3"/>
                </a:cxn>
                <a:cxn ang="0">
                  <a:pos x="T4" y="T5"/>
                </a:cxn>
                <a:cxn ang="0">
                  <a:pos x="T6" y="T7"/>
                </a:cxn>
                <a:cxn ang="0">
                  <a:pos x="T8" y="T9"/>
                </a:cxn>
              </a:cxnLst>
              <a:rect l="0" t="0" r="r" b="b"/>
              <a:pathLst>
                <a:path w="220" h="53">
                  <a:moveTo>
                    <a:pt x="220" y="20"/>
                  </a:moveTo>
                  <a:lnTo>
                    <a:pt x="0" y="53"/>
                  </a:lnTo>
                  <a:lnTo>
                    <a:pt x="0" y="38"/>
                  </a:lnTo>
                  <a:lnTo>
                    <a:pt x="220" y="0"/>
                  </a:lnTo>
                  <a:lnTo>
                    <a:pt x="2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08" name="Freeform 1239"/>
            <p:cNvSpPr>
              <a:spLocks/>
            </p:cNvSpPr>
            <p:nvPr/>
          </p:nvSpPr>
          <p:spPr bwMode="auto">
            <a:xfrm>
              <a:off x="386" y="3049"/>
              <a:ext cx="220" cy="64"/>
            </a:xfrm>
            <a:custGeom>
              <a:avLst/>
              <a:gdLst>
                <a:gd name="T0" fmla="*/ 220 w 220"/>
                <a:gd name="T1" fmla="*/ 21 h 64"/>
                <a:gd name="T2" fmla="*/ 0 w 220"/>
                <a:gd name="T3" fmla="*/ 64 h 64"/>
                <a:gd name="T4" fmla="*/ 0 w 220"/>
                <a:gd name="T5" fmla="*/ 49 h 64"/>
                <a:gd name="T6" fmla="*/ 220 w 220"/>
                <a:gd name="T7" fmla="*/ 0 h 64"/>
                <a:gd name="T8" fmla="*/ 220 w 220"/>
                <a:gd name="T9" fmla="*/ 21 h 64"/>
              </a:gdLst>
              <a:ahLst/>
              <a:cxnLst>
                <a:cxn ang="0">
                  <a:pos x="T0" y="T1"/>
                </a:cxn>
                <a:cxn ang="0">
                  <a:pos x="T2" y="T3"/>
                </a:cxn>
                <a:cxn ang="0">
                  <a:pos x="T4" y="T5"/>
                </a:cxn>
                <a:cxn ang="0">
                  <a:pos x="T6" y="T7"/>
                </a:cxn>
                <a:cxn ang="0">
                  <a:pos x="T8" y="T9"/>
                </a:cxn>
              </a:cxnLst>
              <a:rect l="0" t="0" r="r" b="b"/>
              <a:pathLst>
                <a:path w="220" h="64">
                  <a:moveTo>
                    <a:pt x="220" y="21"/>
                  </a:moveTo>
                  <a:lnTo>
                    <a:pt x="0" y="64"/>
                  </a:lnTo>
                  <a:lnTo>
                    <a:pt x="0" y="49"/>
                  </a:lnTo>
                  <a:lnTo>
                    <a:pt x="220" y="0"/>
                  </a:lnTo>
                  <a:lnTo>
                    <a:pt x="22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09" name="Freeform 1240"/>
            <p:cNvSpPr>
              <a:spLocks/>
            </p:cNvSpPr>
            <p:nvPr/>
          </p:nvSpPr>
          <p:spPr bwMode="auto">
            <a:xfrm>
              <a:off x="386" y="3006"/>
              <a:ext cx="220" cy="76"/>
            </a:xfrm>
            <a:custGeom>
              <a:avLst/>
              <a:gdLst>
                <a:gd name="T0" fmla="*/ 220 w 220"/>
                <a:gd name="T1" fmla="*/ 0 h 76"/>
                <a:gd name="T2" fmla="*/ 220 w 220"/>
                <a:gd name="T3" fmla="*/ 21 h 76"/>
                <a:gd name="T4" fmla="*/ 0 w 220"/>
                <a:gd name="T5" fmla="*/ 76 h 76"/>
                <a:gd name="T6" fmla="*/ 0 w 220"/>
                <a:gd name="T7" fmla="*/ 60 h 76"/>
                <a:gd name="T8" fmla="*/ 220 w 220"/>
                <a:gd name="T9" fmla="*/ 0 h 76"/>
              </a:gdLst>
              <a:ahLst/>
              <a:cxnLst>
                <a:cxn ang="0">
                  <a:pos x="T0" y="T1"/>
                </a:cxn>
                <a:cxn ang="0">
                  <a:pos x="T2" y="T3"/>
                </a:cxn>
                <a:cxn ang="0">
                  <a:pos x="T4" y="T5"/>
                </a:cxn>
                <a:cxn ang="0">
                  <a:pos x="T6" y="T7"/>
                </a:cxn>
                <a:cxn ang="0">
                  <a:pos x="T8" y="T9"/>
                </a:cxn>
              </a:cxnLst>
              <a:rect l="0" t="0" r="r" b="b"/>
              <a:pathLst>
                <a:path w="220" h="76">
                  <a:moveTo>
                    <a:pt x="220" y="0"/>
                  </a:moveTo>
                  <a:lnTo>
                    <a:pt x="220" y="21"/>
                  </a:lnTo>
                  <a:lnTo>
                    <a:pt x="0" y="76"/>
                  </a:lnTo>
                  <a:lnTo>
                    <a:pt x="0" y="60"/>
                  </a:lnTo>
                  <a:lnTo>
                    <a:pt x="2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610" name="テキスト ボックス 609"/>
          <p:cNvSpPr txBox="1"/>
          <p:nvPr/>
        </p:nvSpPr>
        <p:spPr>
          <a:xfrm>
            <a:off x="524363" y="5805385"/>
            <a:ext cx="1067729" cy="152478"/>
          </a:xfrm>
          <a:prstGeom prst="rect">
            <a:avLst/>
          </a:prstGeom>
          <a:noFill/>
        </p:spPr>
        <p:txBody>
          <a:bodyPr wrap="square" lIns="0" tIns="0" rIns="0" bIns="0" rtlCol="0">
            <a:spAutoFit/>
          </a:bodyPr>
          <a:lstStyle/>
          <a:p>
            <a:pPr defTabSz="823509" fontAlgn="auto">
              <a:spcBef>
                <a:spcPts val="0"/>
              </a:spcBef>
              <a:spcAft>
                <a:spcPts val="0"/>
              </a:spcAft>
            </a:pPr>
            <a:r>
              <a:rPr lang="ja-JP" altLang="en-US" sz="991" b="1" dirty="0">
                <a:solidFill>
                  <a:prstClr val="black"/>
                </a:solidFill>
                <a:latin typeface="ＭＳ Ｐゴシック" panose="020B0600070205080204" pitchFamily="50" charset="-128"/>
              </a:rPr>
              <a:t>施設、病院</a:t>
            </a:r>
          </a:p>
        </p:txBody>
      </p:sp>
      <p:sp>
        <p:nvSpPr>
          <p:cNvPr id="611" name="右矢印 610"/>
          <p:cNvSpPr/>
          <p:nvPr/>
        </p:nvSpPr>
        <p:spPr>
          <a:xfrm>
            <a:off x="1180544" y="5522669"/>
            <a:ext cx="1348235" cy="296700"/>
          </a:xfrm>
          <a:prstGeom prst="rightArrow">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901" b="1" dirty="0">
                <a:solidFill>
                  <a:prstClr val="black"/>
                </a:solidFill>
                <a:latin typeface="Calibri"/>
                <a:ea typeface="ＭＳ Ｐゴシック" panose="020B0600070205080204" pitchFamily="50" charset="-128"/>
              </a:rPr>
              <a:t>一人暮らしへの移行</a:t>
            </a:r>
          </a:p>
        </p:txBody>
      </p:sp>
      <p:sp>
        <p:nvSpPr>
          <p:cNvPr id="612" name="ホームベース 611"/>
          <p:cNvSpPr/>
          <p:nvPr/>
        </p:nvSpPr>
        <p:spPr>
          <a:xfrm>
            <a:off x="911371" y="6019326"/>
            <a:ext cx="1628076" cy="193625"/>
          </a:xfrm>
          <a:prstGeom prst="homePlate">
            <a:avLst/>
          </a:prstGeom>
          <a:solidFill>
            <a:schemeClr val="accent3">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地域移行支援</a:t>
            </a:r>
          </a:p>
        </p:txBody>
      </p:sp>
      <p:sp>
        <p:nvSpPr>
          <p:cNvPr id="613" name="テキスト ボックス 612"/>
          <p:cNvSpPr txBox="1"/>
          <p:nvPr/>
        </p:nvSpPr>
        <p:spPr>
          <a:xfrm>
            <a:off x="2610636" y="5405692"/>
            <a:ext cx="152478" cy="896463"/>
          </a:xfrm>
          <a:prstGeom prst="rect">
            <a:avLst/>
          </a:prstGeom>
          <a:noFill/>
          <a:ln w="12700">
            <a:solidFill>
              <a:srgbClr val="002060"/>
            </a:solidFill>
          </a:ln>
        </p:spPr>
        <p:txBody>
          <a:bodyPr vert="eaVert" wrap="square" lIns="0" tIns="0" rIns="0" bIns="0" rtlCol="0">
            <a:spAutoFit/>
          </a:bodyPr>
          <a:lstStyle/>
          <a:p>
            <a:pPr defTabSz="823509" fontAlgn="auto">
              <a:spcBef>
                <a:spcPts val="0"/>
              </a:spcBef>
              <a:spcAft>
                <a:spcPts val="0"/>
              </a:spcAft>
            </a:pPr>
            <a:r>
              <a:rPr lang="ja-JP" altLang="en-US" sz="991" b="1" dirty="0">
                <a:solidFill>
                  <a:prstClr val="black"/>
                </a:solidFill>
                <a:latin typeface="Calibri"/>
              </a:rPr>
              <a:t>一人暮らし開始</a:t>
            </a:r>
          </a:p>
        </p:txBody>
      </p:sp>
      <p:sp>
        <p:nvSpPr>
          <p:cNvPr id="614" name="右矢印吹き出し 613"/>
          <p:cNvSpPr/>
          <p:nvPr/>
        </p:nvSpPr>
        <p:spPr>
          <a:xfrm>
            <a:off x="2830184" y="5394368"/>
            <a:ext cx="5956919" cy="487239"/>
          </a:xfrm>
          <a:prstGeom prst="rightArrowCallout">
            <a:avLst>
              <a:gd name="adj1" fmla="val 48140"/>
              <a:gd name="adj2" fmla="val 34834"/>
              <a:gd name="adj3" fmla="val 21537"/>
              <a:gd name="adj4" fmla="val 65924"/>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pic>
        <p:nvPicPr>
          <p:cNvPr id="615" name="Picture 8" descr="C:\Users\THJFW\AppData\Local\Microsoft\Windows\Temporary Internet Files\Content.IE5\XDRC1KVR\gatag-00010689[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52095" y="5478965"/>
            <a:ext cx="365858" cy="365858"/>
          </a:xfrm>
          <a:prstGeom prst="rect">
            <a:avLst/>
          </a:prstGeom>
          <a:noFill/>
          <a:extLst>
            <a:ext uri="{909E8E84-426E-40DD-AFC4-6F175D3DCCD1}">
              <a14:hiddenFill xmlns:a14="http://schemas.microsoft.com/office/drawing/2010/main">
                <a:solidFill>
                  <a:srgbClr val="FFFFFF"/>
                </a:solidFill>
              </a14:hiddenFill>
            </a:ext>
          </a:extLst>
        </p:spPr>
      </p:pic>
      <p:sp>
        <p:nvSpPr>
          <p:cNvPr id="616" name="ホームベース 615"/>
          <p:cNvSpPr/>
          <p:nvPr/>
        </p:nvSpPr>
        <p:spPr>
          <a:xfrm>
            <a:off x="2848969" y="6025753"/>
            <a:ext cx="1628076" cy="193625"/>
          </a:xfrm>
          <a:prstGeom prst="homePlate">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地域定着支援</a:t>
            </a:r>
          </a:p>
        </p:txBody>
      </p:sp>
      <p:sp>
        <p:nvSpPr>
          <p:cNvPr id="617" name="テキスト ボックス 616"/>
          <p:cNvSpPr txBox="1"/>
          <p:nvPr/>
        </p:nvSpPr>
        <p:spPr>
          <a:xfrm>
            <a:off x="3955302" y="5445061"/>
            <a:ext cx="2707693" cy="333786"/>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日中活動（自立訓練、就労移行支援 等）</a:t>
            </a:r>
            <a:endParaRPr lang="en-US" altLang="ja-JP" sz="946"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46" b="1" dirty="0">
                <a:solidFill>
                  <a:prstClr val="black"/>
                </a:solidFill>
                <a:latin typeface="ＭＳ Ｐゴシック" panose="020B0600070205080204" pitchFamily="50" charset="-128"/>
              </a:rPr>
              <a:t>　　　　　　　居宅ｻｰﾋﾞｽ（居宅介護 等）</a:t>
            </a:r>
            <a:endParaRPr lang="en-US" altLang="ja-JP" sz="946" b="1" dirty="0">
              <a:solidFill>
                <a:prstClr val="black"/>
              </a:solidFill>
              <a:latin typeface="ＭＳ Ｐゴシック" panose="020B0600070205080204" pitchFamily="50" charset="-128"/>
            </a:endParaRPr>
          </a:p>
        </p:txBody>
      </p:sp>
      <p:grpSp>
        <p:nvGrpSpPr>
          <p:cNvPr id="618" name="Group 1191"/>
          <p:cNvGrpSpPr>
            <a:grpSpLocks noChangeAspect="1"/>
          </p:cNvGrpSpPr>
          <p:nvPr/>
        </p:nvGrpSpPr>
        <p:grpSpPr bwMode="auto">
          <a:xfrm>
            <a:off x="3962163" y="5462415"/>
            <a:ext cx="443276" cy="310634"/>
            <a:chOff x="1346" y="3223"/>
            <a:chExt cx="328" cy="239"/>
          </a:xfrm>
        </p:grpSpPr>
        <p:sp>
          <p:nvSpPr>
            <p:cNvPr id="619"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0"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1"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2"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3"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4"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5"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6"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7"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8"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29"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0"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1"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2"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3"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4"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5"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6"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7"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8"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39"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0"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1"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2"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3"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4"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5"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6"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7"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8"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49"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0"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1"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2"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3"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4"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5"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6"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7"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8"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59"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0"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1"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2"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3"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4"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5"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6"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7"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8"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69"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0"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1"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2"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3"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4"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5"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6"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7"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8"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79"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0"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1"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2"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3"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4"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5"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6"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7"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8"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89"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0"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1"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2"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3"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4"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5"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6"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7"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8"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699"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0"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1"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2"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3"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4"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5"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6"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7"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8"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09"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10"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711"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712" name="テキスト ボックス 711"/>
          <p:cNvSpPr txBox="1"/>
          <p:nvPr/>
        </p:nvSpPr>
        <p:spPr>
          <a:xfrm>
            <a:off x="7490148" y="5557294"/>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en-US" altLang="ja-JP" sz="991" b="1" dirty="0">
                <a:solidFill>
                  <a:srgbClr val="002060"/>
                </a:solidFill>
                <a:latin typeface="ＭＳ Ｐゴシック" panose="020B0600070205080204" pitchFamily="50" charset="-128"/>
              </a:rPr>
              <a:t>1</a:t>
            </a:r>
            <a:r>
              <a:rPr lang="ja-JP" altLang="en-US" sz="991" b="1" dirty="0">
                <a:solidFill>
                  <a:srgbClr val="002060"/>
                </a:solidFill>
                <a:latin typeface="ＭＳ Ｐゴシック" panose="020B0600070205080204" pitchFamily="50" charset="-128"/>
              </a:rPr>
              <a:t>人暮らしの継続</a:t>
            </a:r>
          </a:p>
        </p:txBody>
      </p:sp>
      <p:sp>
        <p:nvSpPr>
          <p:cNvPr id="3" name="スライド番号プレースホルダー 2"/>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122</a:t>
            </a:fld>
            <a:endParaRPr lang="ja-JP" altLang="en-US">
              <a:solidFill>
                <a:prstClr val="black">
                  <a:tint val="75000"/>
                </a:prstClr>
              </a:solidFill>
            </a:endParaRPr>
          </a:p>
        </p:txBody>
      </p:sp>
    </p:spTree>
    <p:extLst>
      <p:ext uri="{BB962C8B-B14F-4D97-AF65-F5344CB8AC3E}">
        <p14:creationId xmlns:p14="http://schemas.microsoft.com/office/powerpoint/2010/main" val="1544566679"/>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 name="正方形/長方形 597"/>
          <p:cNvSpPr/>
          <p:nvPr/>
        </p:nvSpPr>
        <p:spPr>
          <a:xfrm>
            <a:off x="287581" y="911624"/>
            <a:ext cx="8560236" cy="1232107"/>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③－１　障害、疾病等の家族と同居している障害者に対し、自立生活援助を行い、地域生活を継続</a:t>
            </a:r>
          </a:p>
        </p:txBody>
      </p:sp>
      <p:sp>
        <p:nvSpPr>
          <p:cNvPr id="599" name="右矢印吹き出し 598"/>
          <p:cNvSpPr/>
          <p:nvPr/>
        </p:nvSpPr>
        <p:spPr>
          <a:xfrm>
            <a:off x="532867" y="1189514"/>
            <a:ext cx="8254235" cy="499681"/>
          </a:xfrm>
          <a:prstGeom prst="rightArrowCallout">
            <a:avLst>
              <a:gd name="adj1" fmla="val 48140"/>
              <a:gd name="adj2" fmla="val 34834"/>
              <a:gd name="adj3" fmla="val 21537"/>
              <a:gd name="adj4" fmla="val 74974"/>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pic>
        <p:nvPicPr>
          <p:cNvPr id="24" name="Picture 9" descr="C:\Users\THJFW\AppData\Local\Microsoft\Windows\Temporary Internet Files\Content.IE5\C3Y4B2VT\gatag-0001380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62598" y="1247199"/>
            <a:ext cx="187892" cy="404204"/>
          </a:xfrm>
          <a:prstGeom prst="rect">
            <a:avLst/>
          </a:prstGeom>
          <a:noFill/>
          <a:extLst>
            <a:ext uri="{909E8E84-426E-40DD-AFC4-6F175D3DCCD1}">
              <a14:hiddenFill xmlns:a14="http://schemas.microsoft.com/office/drawing/2010/main">
                <a:solidFill>
                  <a:srgbClr val="FFFFFF"/>
                </a:solidFill>
              </a14:hiddenFill>
            </a:ext>
          </a:extLst>
        </p:spPr>
      </p:pic>
      <p:sp>
        <p:nvSpPr>
          <p:cNvPr id="25" name="正方形/長方形 24"/>
          <p:cNvSpPr/>
          <p:nvPr/>
        </p:nvSpPr>
        <p:spPr>
          <a:xfrm>
            <a:off x="287580" y="2269291"/>
            <a:ext cx="8560237" cy="1483947"/>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③－２</a:t>
            </a:r>
            <a:r>
              <a:rPr lang="ja-JP" altLang="en-US" sz="1441" dirty="0">
                <a:solidFill>
                  <a:prstClr val="black"/>
                </a:solidFill>
                <a:latin typeface="ＭＳ Ｐゴシック" panose="020B0600070205080204" pitchFamily="50" charset="-128"/>
                <a:ea typeface="ＭＳ Ｐゴシック" panose="020B0600070205080204" pitchFamily="50" charset="-128"/>
              </a:rPr>
              <a:t>　</a:t>
            </a:r>
            <a:r>
              <a:rPr lang="ja-JP" altLang="en-US" sz="1261" dirty="0">
                <a:solidFill>
                  <a:prstClr val="black"/>
                </a:solidFill>
                <a:latin typeface="ＭＳ Ｐゴシック" panose="020B0600070205080204" pitchFamily="50" charset="-128"/>
                <a:ea typeface="ＭＳ Ｐゴシック" panose="020B0600070205080204" pitchFamily="50" charset="-128"/>
              </a:rPr>
              <a:t>地域定着支援を利用している障害、疾病等の家族と同居している障害者に対し、自立生活援助を行い、終了後、地域</a:t>
            </a:r>
            <a:endParaRPr lang="en-US" altLang="ja-JP" sz="1261"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　　　　定着支援を再開し、地域生活を継続</a:t>
            </a:r>
          </a:p>
        </p:txBody>
      </p:sp>
      <p:sp>
        <p:nvSpPr>
          <p:cNvPr id="26" name="正方形/長方形 25"/>
          <p:cNvSpPr/>
          <p:nvPr/>
        </p:nvSpPr>
        <p:spPr>
          <a:xfrm>
            <a:off x="297909" y="3882935"/>
            <a:ext cx="8549910" cy="1491497"/>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2420" rIns="32420" rtlCol="0" anchor="t" anchorCtr="0"/>
          <a:lstStyle/>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③－３　障害、疾病等の家族と同居している障害者に対し、自立生活援助を行い、終了後、地域定着支援による支援を受け、</a:t>
            </a:r>
            <a:endParaRPr lang="en-US" altLang="ja-JP" sz="1261" dirty="0">
              <a:solidFill>
                <a:prstClr val="black"/>
              </a:solidFill>
              <a:latin typeface="ＭＳ Ｐゴシック" panose="020B0600070205080204" pitchFamily="50" charset="-128"/>
              <a:ea typeface="ＭＳ Ｐゴシック" panose="020B0600070205080204" pitchFamily="50" charset="-128"/>
            </a:endParaRPr>
          </a:p>
          <a:p>
            <a:pPr defTabSz="823509" fontAlgn="auto">
              <a:spcBef>
                <a:spcPts val="0"/>
              </a:spcBef>
              <a:spcAft>
                <a:spcPts val="0"/>
              </a:spcAft>
            </a:pPr>
            <a:r>
              <a:rPr lang="ja-JP" altLang="en-US" sz="1261" dirty="0">
                <a:solidFill>
                  <a:prstClr val="black"/>
                </a:solidFill>
                <a:latin typeface="ＭＳ Ｐゴシック" panose="020B0600070205080204" pitchFamily="50" charset="-128"/>
                <a:ea typeface="ＭＳ Ｐゴシック" panose="020B0600070205080204" pitchFamily="50" charset="-128"/>
              </a:rPr>
              <a:t>　　　　地域生活を継続</a:t>
            </a:r>
          </a:p>
          <a:p>
            <a:pPr defTabSz="823509" fontAlgn="auto">
              <a:spcBef>
                <a:spcPts val="0"/>
              </a:spcBef>
              <a:spcAft>
                <a:spcPts val="0"/>
              </a:spcAft>
            </a:pPr>
            <a:endParaRPr lang="ja-JP" altLang="en-US" sz="1261" dirty="0">
              <a:solidFill>
                <a:prstClr val="black"/>
              </a:solidFill>
              <a:latin typeface="ＭＳ Ｐゴシック" panose="020B0600070205080204" pitchFamily="50" charset="-128"/>
              <a:ea typeface="ＭＳ Ｐゴシック" panose="020B0600070205080204" pitchFamily="50" charset="-128"/>
            </a:endParaRPr>
          </a:p>
        </p:txBody>
      </p:sp>
      <p:sp>
        <p:nvSpPr>
          <p:cNvPr id="41" name="右矢印吹き出し 40"/>
          <p:cNvSpPr/>
          <p:nvPr/>
        </p:nvSpPr>
        <p:spPr>
          <a:xfrm>
            <a:off x="528733" y="2797465"/>
            <a:ext cx="8258371" cy="502378"/>
          </a:xfrm>
          <a:prstGeom prst="rightArrowCallout">
            <a:avLst>
              <a:gd name="adj1" fmla="val 48140"/>
              <a:gd name="adj2" fmla="val 34834"/>
              <a:gd name="adj3" fmla="val 21537"/>
              <a:gd name="adj4" fmla="val 74688"/>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57" name="右矢印吹き出し 56"/>
          <p:cNvSpPr/>
          <p:nvPr/>
        </p:nvSpPr>
        <p:spPr>
          <a:xfrm>
            <a:off x="578384" y="4378841"/>
            <a:ext cx="8208720" cy="499681"/>
          </a:xfrm>
          <a:prstGeom prst="rightArrowCallout">
            <a:avLst>
              <a:gd name="adj1" fmla="val 48140"/>
              <a:gd name="adj2" fmla="val 34834"/>
              <a:gd name="adj3" fmla="val 21537"/>
              <a:gd name="adj4" fmla="val 74974"/>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endParaRPr lang="ja-JP" altLang="en-US" sz="1621">
              <a:solidFill>
                <a:prstClr val="white"/>
              </a:solidFill>
              <a:latin typeface="Calibri"/>
              <a:ea typeface="ＭＳ Ｐゴシック" panose="020B0600070205080204" pitchFamily="50" charset="-128"/>
            </a:endParaRPr>
          </a:p>
        </p:txBody>
      </p:sp>
      <p:sp>
        <p:nvSpPr>
          <p:cNvPr id="63" name="テキスト ボックス 62"/>
          <p:cNvSpPr txBox="1"/>
          <p:nvPr/>
        </p:nvSpPr>
        <p:spPr>
          <a:xfrm>
            <a:off x="7490148" y="4534791"/>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ja-JP" altLang="en-US" sz="991" b="1" dirty="0">
                <a:solidFill>
                  <a:srgbClr val="002060"/>
                </a:solidFill>
                <a:latin typeface="ＭＳ Ｐゴシック" panose="020B0600070205080204" pitchFamily="50" charset="-128"/>
              </a:rPr>
              <a:t>地域生活の継続</a:t>
            </a:r>
          </a:p>
        </p:txBody>
      </p:sp>
      <p:sp>
        <p:nvSpPr>
          <p:cNvPr id="183" name="テキスト ボックス 182"/>
          <p:cNvSpPr txBox="1"/>
          <p:nvPr/>
        </p:nvSpPr>
        <p:spPr>
          <a:xfrm>
            <a:off x="3955660" y="2825800"/>
            <a:ext cx="2707693" cy="353339"/>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日中活動（自立訓練、就労移行支援 等）</a:t>
            </a:r>
            <a:endParaRPr lang="en-US" altLang="ja-JP" sz="901"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居宅ｻｰﾋﾞｽ（居宅介護 等）</a:t>
            </a:r>
            <a:endParaRPr lang="en-US" altLang="ja-JP" sz="901" b="1" dirty="0">
              <a:solidFill>
                <a:prstClr val="black"/>
              </a:solidFill>
              <a:latin typeface="ＭＳ Ｐゴシック" panose="020B0600070205080204" pitchFamily="50" charset="-128"/>
            </a:endParaRPr>
          </a:p>
        </p:txBody>
      </p:sp>
      <p:grpSp>
        <p:nvGrpSpPr>
          <p:cNvPr id="184" name="Group 1191"/>
          <p:cNvGrpSpPr>
            <a:grpSpLocks noChangeAspect="1"/>
          </p:cNvGrpSpPr>
          <p:nvPr/>
        </p:nvGrpSpPr>
        <p:grpSpPr bwMode="auto">
          <a:xfrm>
            <a:off x="4014141" y="2831326"/>
            <a:ext cx="471312" cy="330281"/>
            <a:chOff x="1346" y="3223"/>
            <a:chExt cx="328" cy="239"/>
          </a:xfrm>
        </p:grpSpPr>
        <p:sp>
          <p:nvSpPr>
            <p:cNvPr id="185"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6"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7"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8"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89"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0"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1"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2"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3"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4"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5"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6"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7"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8"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199"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0"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1"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2"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3"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4"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5"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6"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7"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8"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09"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0"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1"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2"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3"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4"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5"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6"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7"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8"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19"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0"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1"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2"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3"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4"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5"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6"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7"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8"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29"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0"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1"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2"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3"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4"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5"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6"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7"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8"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39"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0"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1"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2"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3"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4"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5"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6"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7"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8"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49"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0"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1"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2"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3"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4"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5"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6"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7"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8"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59"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0"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1"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2"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3"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4"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5"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6"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7"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8"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69"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0"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1"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2"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3"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4"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5"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6"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77"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278" name="テキスト ボックス 277"/>
          <p:cNvSpPr txBox="1"/>
          <p:nvPr/>
        </p:nvSpPr>
        <p:spPr>
          <a:xfrm>
            <a:off x="4012398" y="4438248"/>
            <a:ext cx="2707693" cy="356061"/>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日中活動（自立訓練、就労移行支援 等）</a:t>
            </a:r>
            <a:endParaRPr lang="en-US" altLang="ja-JP" sz="901"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居宅ｻｰﾋﾞｽ（居宅介護 等）</a:t>
            </a:r>
            <a:endParaRPr lang="en-US" altLang="ja-JP" sz="901" b="1" dirty="0">
              <a:solidFill>
                <a:prstClr val="black"/>
              </a:solidFill>
              <a:latin typeface="ＭＳ Ｐゴシック" panose="020B0600070205080204" pitchFamily="50" charset="-128"/>
            </a:endParaRPr>
          </a:p>
        </p:txBody>
      </p:sp>
      <p:grpSp>
        <p:nvGrpSpPr>
          <p:cNvPr id="279" name="Group 1191"/>
          <p:cNvGrpSpPr>
            <a:grpSpLocks noChangeAspect="1"/>
          </p:cNvGrpSpPr>
          <p:nvPr/>
        </p:nvGrpSpPr>
        <p:grpSpPr bwMode="auto">
          <a:xfrm>
            <a:off x="4044220" y="4470190"/>
            <a:ext cx="462652" cy="324213"/>
            <a:chOff x="1346" y="3223"/>
            <a:chExt cx="328" cy="239"/>
          </a:xfrm>
        </p:grpSpPr>
        <p:sp>
          <p:nvSpPr>
            <p:cNvPr id="280"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1"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2"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3"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4"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5"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6"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7"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8"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89"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0"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1"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2"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3"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4"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5"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6"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7"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8"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299"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0"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1"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2"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3"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4"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5"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6"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7"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8"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09"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0"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1"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2"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3"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4"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5"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6"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7"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8"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19"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0"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1"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2"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3"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4"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5"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6"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7"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8"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29"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0"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1"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2"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3"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4"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5"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6"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7"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8"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39"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0"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1"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2"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3"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4"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5"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6"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7"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8"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49"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0"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1"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2"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3"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4"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5"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6"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7"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8"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59"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0"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1"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2"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3"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4"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5"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6"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7"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8"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69"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0"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1"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372"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18" name="爆発 2 17"/>
          <p:cNvSpPr/>
          <p:nvPr/>
        </p:nvSpPr>
        <p:spPr>
          <a:xfrm>
            <a:off x="2643253" y="1191213"/>
            <a:ext cx="801046" cy="551746"/>
          </a:xfrm>
          <a:prstGeom prst="irregularSeal2">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fontAlgn="auto">
              <a:spcBef>
                <a:spcPts val="0"/>
              </a:spcBef>
              <a:spcAft>
                <a:spcPts val="0"/>
              </a:spcAft>
            </a:pPr>
            <a:r>
              <a:rPr lang="ja-JP" altLang="en-US" sz="811" b="1" dirty="0">
                <a:solidFill>
                  <a:srgbClr val="FF0000"/>
                </a:solidFill>
                <a:latin typeface="Calibri"/>
                <a:ea typeface="ＭＳ Ｐゴシック" panose="020B0600070205080204" pitchFamily="50" charset="-128"/>
              </a:rPr>
              <a:t>支援の必要性</a:t>
            </a:r>
          </a:p>
        </p:txBody>
      </p:sp>
      <p:sp>
        <p:nvSpPr>
          <p:cNvPr id="470" name="テキスト ボックス 469"/>
          <p:cNvSpPr txBox="1"/>
          <p:nvPr/>
        </p:nvSpPr>
        <p:spPr>
          <a:xfrm>
            <a:off x="3983569" y="1249725"/>
            <a:ext cx="2707693" cy="352733"/>
          </a:xfrm>
          <a:prstGeom prst="rect">
            <a:avLst/>
          </a:prstGeom>
          <a:solidFill>
            <a:schemeClr val="accent4">
              <a:lumMod val="40000"/>
              <a:lumOff val="60000"/>
            </a:schemeClr>
          </a:solidFill>
          <a:ln w="12700">
            <a:solidFill>
              <a:schemeClr val="tx1"/>
            </a:solidFill>
          </a:ln>
        </p:spPr>
        <p:txBody>
          <a:bodyPr wrap="square" lIns="0" tIns="0" rIns="0" bIns="0" rtlCol="0" anchor="ctr" anchorCtr="0">
            <a:noAutofit/>
          </a:bodyPr>
          <a:lstStyle/>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日中活動（自立訓練、就労移行支援 等）</a:t>
            </a:r>
            <a:endParaRPr lang="en-US" altLang="ja-JP" sz="901" b="1" dirty="0">
              <a:solidFill>
                <a:prstClr val="black"/>
              </a:solidFill>
              <a:latin typeface="ＭＳ Ｐゴシック" panose="020B0600070205080204" pitchFamily="50" charset="-128"/>
            </a:endParaRPr>
          </a:p>
          <a:p>
            <a:pPr defTabSz="823509" fontAlgn="auto">
              <a:spcBef>
                <a:spcPts val="0"/>
              </a:spcBef>
              <a:spcAft>
                <a:spcPts val="0"/>
              </a:spcAft>
            </a:pPr>
            <a:r>
              <a:rPr lang="ja-JP" altLang="en-US" sz="901" b="1" dirty="0">
                <a:solidFill>
                  <a:prstClr val="black"/>
                </a:solidFill>
                <a:latin typeface="ＭＳ Ｐゴシック" panose="020B0600070205080204" pitchFamily="50" charset="-128"/>
              </a:rPr>
              <a:t>　　　　　　　 居宅ｻｰﾋﾞｽ（居宅介護 等）</a:t>
            </a:r>
            <a:endParaRPr lang="en-US" altLang="ja-JP" sz="901" b="1" dirty="0">
              <a:solidFill>
                <a:prstClr val="black"/>
              </a:solidFill>
              <a:latin typeface="ＭＳ Ｐゴシック" panose="020B0600070205080204" pitchFamily="50" charset="-128"/>
            </a:endParaRPr>
          </a:p>
        </p:txBody>
      </p:sp>
      <p:grpSp>
        <p:nvGrpSpPr>
          <p:cNvPr id="471" name="Group 1191"/>
          <p:cNvGrpSpPr>
            <a:grpSpLocks noChangeAspect="1"/>
          </p:cNvGrpSpPr>
          <p:nvPr/>
        </p:nvGrpSpPr>
        <p:grpSpPr bwMode="auto">
          <a:xfrm>
            <a:off x="4031525" y="1250743"/>
            <a:ext cx="445519" cy="312206"/>
            <a:chOff x="1346" y="3223"/>
            <a:chExt cx="328" cy="239"/>
          </a:xfrm>
        </p:grpSpPr>
        <p:sp>
          <p:nvSpPr>
            <p:cNvPr id="472" name="Freeform 1098"/>
            <p:cNvSpPr>
              <a:spLocks/>
            </p:cNvSpPr>
            <p:nvPr/>
          </p:nvSpPr>
          <p:spPr bwMode="auto">
            <a:xfrm>
              <a:off x="1346" y="3369"/>
              <a:ext cx="328" cy="93"/>
            </a:xfrm>
            <a:custGeom>
              <a:avLst/>
              <a:gdLst>
                <a:gd name="T0" fmla="*/ 80 w 328"/>
                <a:gd name="T1" fmla="*/ 93 h 93"/>
                <a:gd name="T2" fmla="*/ 0 w 328"/>
                <a:gd name="T3" fmla="*/ 13 h 93"/>
                <a:gd name="T4" fmla="*/ 229 w 328"/>
                <a:gd name="T5" fmla="*/ 0 h 93"/>
                <a:gd name="T6" fmla="*/ 328 w 328"/>
                <a:gd name="T7" fmla="*/ 80 h 93"/>
                <a:gd name="T8" fmla="*/ 80 w 328"/>
                <a:gd name="T9" fmla="*/ 93 h 93"/>
              </a:gdLst>
              <a:ahLst/>
              <a:cxnLst>
                <a:cxn ang="0">
                  <a:pos x="T0" y="T1"/>
                </a:cxn>
                <a:cxn ang="0">
                  <a:pos x="T2" y="T3"/>
                </a:cxn>
                <a:cxn ang="0">
                  <a:pos x="T4" y="T5"/>
                </a:cxn>
                <a:cxn ang="0">
                  <a:pos x="T6" y="T7"/>
                </a:cxn>
                <a:cxn ang="0">
                  <a:pos x="T8" y="T9"/>
                </a:cxn>
              </a:cxnLst>
              <a:rect l="0" t="0" r="r" b="b"/>
              <a:pathLst>
                <a:path w="328" h="93">
                  <a:moveTo>
                    <a:pt x="80" y="93"/>
                  </a:moveTo>
                  <a:lnTo>
                    <a:pt x="0" y="13"/>
                  </a:lnTo>
                  <a:lnTo>
                    <a:pt x="229" y="0"/>
                  </a:lnTo>
                  <a:lnTo>
                    <a:pt x="328" y="80"/>
                  </a:lnTo>
                  <a:lnTo>
                    <a:pt x="80" y="93"/>
                  </a:lnTo>
                  <a:close/>
                </a:path>
              </a:pathLst>
            </a:custGeom>
            <a:solidFill>
              <a:srgbClr val="7FF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3" name="Freeform 1099"/>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4" name="Freeform 1100"/>
            <p:cNvSpPr>
              <a:spLocks/>
            </p:cNvSpPr>
            <p:nvPr/>
          </p:nvSpPr>
          <p:spPr bwMode="auto">
            <a:xfrm>
              <a:off x="1369" y="3223"/>
              <a:ext cx="275" cy="223"/>
            </a:xfrm>
            <a:custGeom>
              <a:avLst/>
              <a:gdLst>
                <a:gd name="T0" fmla="*/ 34 w 275"/>
                <a:gd name="T1" fmla="*/ 44 h 223"/>
                <a:gd name="T2" fmla="*/ 18 w 275"/>
                <a:gd name="T3" fmla="*/ 45 h 223"/>
                <a:gd name="T4" fmla="*/ 17 w 275"/>
                <a:gd name="T5" fmla="*/ 45 h 223"/>
                <a:gd name="T6" fmla="*/ 16 w 275"/>
                <a:gd name="T7" fmla="*/ 47 h 223"/>
                <a:gd name="T8" fmla="*/ 16 w 275"/>
                <a:gd name="T9" fmla="*/ 48 h 223"/>
                <a:gd name="T10" fmla="*/ 15 w 275"/>
                <a:gd name="T11" fmla="*/ 48 h 223"/>
                <a:gd name="T12" fmla="*/ 14 w 275"/>
                <a:gd name="T13" fmla="*/ 152 h 223"/>
                <a:gd name="T14" fmla="*/ 13 w 275"/>
                <a:gd name="T15" fmla="*/ 152 h 223"/>
                <a:gd name="T16" fmla="*/ 11 w 275"/>
                <a:gd name="T17" fmla="*/ 153 h 223"/>
                <a:gd name="T18" fmla="*/ 10 w 275"/>
                <a:gd name="T19" fmla="*/ 153 h 223"/>
                <a:gd name="T20" fmla="*/ 9 w 275"/>
                <a:gd name="T21" fmla="*/ 153 h 223"/>
                <a:gd name="T22" fmla="*/ 7 w 275"/>
                <a:gd name="T23" fmla="*/ 153 h 223"/>
                <a:gd name="T24" fmla="*/ 6 w 275"/>
                <a:gd name="T25" fmla="*/ 153 h 223"/>
                <a:gd name="T26" fmla="*/ 5 w 275"/>
                <a:gd name="T27" fmla="*/ 153 h 223"/>
                <a:gd name="T28" fmla="*/ 3 w 275"/>
                <a:gd name="T29" fmla="*/ 153 h 223"/>
                <a:gd name="T30" fmla="*/ 2 w 275"/>
                <a:gd name="T31" fmla="*/ 153 h 223"/>
                <a:gd name="T32" fmla="*/ 1 w 275"/>
                <a:gd name="T33" fmla="*/ 154 h 223"/>
                <a:gd name="T34" fmla="*/ 3 w 275"/>
                <a:gd name="T35" fmla="*/ 158 h 223"/>
                <a:gd name="T36" fmla="*/ 9 w 275"/>
                <a:gd name="T37" fmla="*/ 164 h 223"/>
                <a:gd name="T38" fmla="*/ 16 w 275"/>
                <a:gd name="T39" fmla="*/ 170 h 223"/>
                <a:gd name="T40" fmla="*/ 22 w 275"/>
                <a:gd name="T41" fmla="*/ 176 h 223"/>
                <a:gd name="T42" fmla="*/ 29 w 275"/>
                <a:gd name="T43" fmla="*/ 183 h 223"/>
                <a:gd name="T44" fmla="*/ 35 w 275"/>
                <a:gd name="T45" fmla="*/ 189 h 223"/>
                <a:gd name="T46" fmla="*/ 42 w 275"/>
                <a:gd name="T47" fmla="*/ 195 h 223"/>
                <a:gd name="T48" fmla="*/ 48 w 275"/>
                <a:gd name="T49" fmla="*/ 202 h 223"/>
                <a:gd name="T50" fmla="*/ 54 w 275"/>
                <a:gd name="T51" fmla="*/ 208 h 223"/>
                <a:gd name="T52" fmla="*/ 61 w 275"/>
                <a:gd name="T53" fmla="*/ 214 h 223"/>
                <a:gd name="T54" fmla="*/ 67 w 275"/>
                <a:gd name="T55" fmla="*/ 221 h 223"/>
                <a:gd name="T56" fmla="*/ 273 w 275"/>
                <a:gd name="T57" fmla="*/ 213 h 223"/>
                <a:gd name="T58" fmla="*/ 273 w 275"/>
                <a:gd name="T59" fmla="*/ 212 h 223"/>
                <a:gd name="T60" fmla="*/ 274 w 275"/>
                <a:gd name="T61" fmla="*/ 212 h 223"/>
                <a:gd name="T62" fmla="*/ 275 w 275"/>
                <a:gd name="T63" fmla="*/ 211 h 223"/>
                <a:gd name="T64" fmla="*/ 275 w 275"/>
                <a:gd name="T65" fmla="*/ 210 h 223"/>
                <a:gd name="T66" fmla="*/ 262 w 275"/>
                <a:gd name="T67" fmla="*/ 109 h 223"/>
                <a:gd name="T68" fmla="*/ 262 w 275"/>
                <a:gd name="T69" fmla="*/ 102 h 223"/>
                <a:gd name="T70" fmla="*/ 262 w 275"/>
                <a:gd name="T71" fmla="*/ 95 h 223"/>
                <a:gd name="T72" fmla="*/ 262 w 275"/>
                <a:gd name="T73" fmla="*/ 88 h 223"/>
                <a:gd name="T74" fmla="*/ 262 w 275"/>
                <a:gd name="T75" fmla="*/ 82 h 223"/>
                <a:gd name="T76" fmla="*/ 263 w 275"/>
                <a:gd name="T77" fmla="*/ 75 h 223"/>
                <a:gd name="T78" fmla="*/ 263 w 275"/>
                <a:gd name="T79" fmla="*/ 68 h 223"/>
                <a:gd name="T80" fmla="*/ 263 w 275"/>
                <a:gd name="T81" fmla="*/ 61 h 223"/>
                <a:gd name="T82" fmla="*/ 263 w 275"/>
                <a:gd name="T83" fmla="*/ 55 h 223"/>
                <a:gd name="T84" fmla="*/ 263 w 275"/>
                <a:gd name="T85" fmla="*/ 48 h 223"/>
                <a:gd name="T86" fmla="*/ 263 w 275"/>
                <a:gd name="T87" fmla="*/ 41 h 223"/>
                <a:gd name="T88" fmla="*/ 225 w 275"/>
                <a:gd name="T89" fmla="*/ 0 h 223"/>
                <a:gd name="T90" fmla="*/ 38 w 275"/>
                <a:gd name="T91" fmla="*/ 9 h 223"/>
                <a:gd name="T92" fmla="*/ 37 w 275"/>
                <a:gd name="T93" fmla="*/ 9 h 223"/>
                <a:gd name="T94" fmla="*/ 36 w 275"/>
                <a:gd name="T95" fmla="*/ 10 h 223"/>
                <a:gd name="T96" fmla="*/ 36 w 275"/>
                <a:gd name="T97" fmla="*/ 11 h 223"/>
                <a:gd name="T98" fmla="*/ 35 w 275"/>
                <a:gd name="T99" fmla="*/ 11 h 223"/>
                <a:gd name="T100" fmla="*/ 35 w 275"/>
                <a:gd name="T101" fmla="*/ 12 h 223"/>
                <a:gd name="T102" fmla="*/ 35 w 275"/>
                <a:gd name="T103" fmla="*/ 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5" h="223">
                  <a:moveTo>
                    <a:pt x="35" y="14"/>
                  </a:moveTo>
                  <a:lnTo>
                    <a:pt x="35" y="43"/>
                  </a:lnTo>
                  <a:lnTo>
                    <a:pt x="34" y="44"/>
                  </a:lnTo>
                  <a:lnTo>
                    <a:pt x="18" y="45"/>
                  </a:lnTo>
                  <a:lnTo>
                    <a:pt x="18" y="45"/>
                  </a:lnTo>
                  <a:lnTo>
                    <a:pt x="18" y="45"/>
                  </a:lnTo>
                  <a:lnTo>
                    <a:pt x="17" y="45"/>
                  </a:lnTo>
                  <a:lnTo>
                    <a:pt x="17" y="45"/>
                  </a:lnTo>
                  <a:lnTo>
                    <a:pt x="17" y="45"/>
                  </a:lnTo>
                  <a:lnTo>
                    <a:pt x="17" y="46"/>
                  </a:lnTo>
                  <a:lnTo>
                    <a:pt x="16" y="46"/>
                  </a:lnTo>
                  <a:lnTo>
                    <a:pt x="16" y="47"/>
                  </a:lnTo>
                  <a:lnTo>
                    <a:pt x="16" y="47"/>
                  </a:lnTo>
                  <a:lnTo>
                    <a:pt x="16" y="47"/>
                  </a:lnTo>
                  <a:lnTo>
                    <a:pt x="16" y="48"/>
                  </a:lnTo>
                  <a:lnTo>
                    <a:pt x="16" y="48"/>
                  </a:lnTo>
                  <a:lnTo>
                    <a:pt x="15" y="48"/>
                  </a:lnTo>
                  <a:lnTo>
                    <a:pt x="15" y="48"/>
                  </a:lnTo>
                  <a:lnTo>
                    <a:pt x="16" y="50"/>
                  </a:lnTo>
                  <a:lnTo>
                    <a:pt x="15" y="151"/>
                  </a:lnTo>
                  <a:lnTo>
                    <a:pt x="14" y="152"/>
                  </a:lnTo>
                  <a:lnTo>
                    <a:pt x="14" y="152"/>
                  </a:lnTo>
                  <a:lnTo>
                    <a:pt x="13" y="152"/>
                  </a:lnTo>
                  <a:lnTo>
                    <a:pt x="13" y="152"/>
                  </a:lnTo>
                  <a:lnTo>
                    <a:pt x="12" y="152"/>
                  </a:lnTo>
                  <a:lnTo>
                    <a:pt x="12" y="153"/>
                  </a:lnTo>
                  <a:lnTo>
                    <a:pt x="11" y="153"/>
                  </a:lnTo>
                  <a:lnTo>
                    <a:pt x="11" y="153"/>
                  </a:lnTo>
                  <a:lnTo>
                    <a:pt x="11" y="153"/>
                  </a:lnTo>
                  <a:lnTo>
                    <a:pt x="10" y="153"/>
                  </a:lnTo>
                  <a:lnTo>
                    <a:pt x="10" y="153"/>
                  </a:lnTo>
                  <a:lnTo>
                    <a:pt x="9" y="153"/>
                  </a:lnTo>
                  <a:lnTo>
                    <a:pt x="9" y="153"/>
                  </a:lnTo>
                  <a:lnTo>
                    <a:pt x="8" y="153"/>
                  </a:lnTo>
                  <a:lnTo>
                    <a:pt x="8" y="153"/>
                  </a:lnTo>
                  <a:lnTo>
                    <a:pt x="7" y="153"/>
                  </a:lnTo>
                  <a:lnTo>
                    <a:pt x="7" y="153"/>
                  </a:lnTo>
                  <a:lnTo>
                    <a:pt x="7" y="153"/>
                  </a:lnTo>
                  <a:lnTo>
                    <a:pt x="6" y="153"/>
                  </a:lnTo>
                  <a:lnTo>
                    <a:pt x="6" y="153"/>
                  </a:lnTo>
                  <a:lnTo>
                    <a:pt x="5" y="153"/>
                  </a:lnTo>
                  <a:lnTo>
                    <a:pt x="5" y="153"/>
                  </a:lnTo>
                  <a:lnTo>
                    <a:pt x="4" y="153"/>
                  </a:lnTo>
                  <a:lnTo>
                    <a:pt x="4" y="153"/>
                  </a:lnTo>
                  <a:lnTo>
                    <a:pt x="3" y="153"/>
                  </a:lnTo>
                  <a:lnTo>
                    <a:pt x="3" y="153"/>
                  </a:lnTo>
                  <a:lnTo>
                    <a:pt x="2" y="153"/>
                  </a:lnTo>
                  <a:lnTo>
                    <a:pt x="2" y="153"/>
                  </a:lnTo>
                  <a:lnTo>
                    <a:pt x="2" y="154"/>
                  </a:lnTo>
                  <a:lnTo>
                    <a:pt x="1" y="154"/>
                  </a:lnTo>
                  <a:lnTo>
                    <a:pt x="1" y="154"/>
                  </a:lnTo>
                  <a:lnTo>
                    <a:pt x="0" y="155"/>
                  </a:lnTo>
                  <a:lnTo>
                    <a:pt x="0" y="156"/>
                  </a:lnTo>
                  <a:lnTo>
                    <a:pt x="3" y="158"/>
                  </a:lnTo>
                  <a:lnTo>
                    <a:pt x="5" y="160"/>
                  </a:lnTo>
                  <a:lnTo>
                    <a:pt x="7" y="162"/>
                  </a:lnTo>
                  <a:lnTo>
                    <a:pt x="9" y="164"/>
                  </a:lnTo>
                  <a:lnTo>
                    <a:pt x="11" y="166"/>
                  </a:lnTo>
                  <a:lnTo>
                    <a:pt x="14" y="168"/>
                  </a:lnTo>
                  <a:lnTo>
                    <a:pt x="16" y="170"/>
                  </a:lnTo>
                  <a:lnTo>
                    <a:pt x="18" y="172"/>
                  </a:lnTo>
                  <a:lnTo>
                    <a:pt x="20" y="174"/>
                  </a:lnTo>
                  <a:lnTo>
                    <a:pt x="22" y="176"/>
                  </a:lnTo>
                  <a:lnTo>
                    <a:pt x="24" y="179"/>
                  </a:lnTo>
                  <a:lnTo>
                    <a:pt x="27" y="181"/>
                  </a:lnTo>
                  <a:lnTo>
                    <a:pt x="29" y="183"/>
                  </a:lnTo>
                  <a:lnTo>
                    <a:pt x="31" y="185"/>
                  </a:lnTo>
                  <a:lnTo>
                    <a:pt x="33" y="187"/>
                  </a:lnTo>
                  <a:lnTo>
                    <a:pt x="35" y="189"/>
                  </a:lnTo>
                  <a:lnTo>
                    <a:pt x="37" y="191"/>
                  </a:lnTo>
                  <a:lnTo>
                    <a:pt x="40" y="193"/>
                  </a:lnTo>
                  <a:lnTo>
                    <a:pt x="42" y="195"/>
                  </a:lnTo>
                  <a:lnTo>
                    <a:pt x="44" y="197"/>
                  </a:lnTo>
                  <a:lnTo>
                    <a:pt x="46" y="199"/>
                  </a:lnTo>
                  <a:lnTo>
                    <a:pt x="48" y="202"/>
                  </a:lnTo>
                  <a:lnTo>
                    <a:pt x="50" y="204"/>
                  </a:lnTo>
                  <a:lnTo>
                    <a:pt x="52" y="206"/>
                  </a:lnTo>
                  <a:lnTo>
                    <a:pt x="54" y="208"/>
                  </a:lnTo>
                  <a:lnTo>
                    <a:pt x="57" y="210"/>
                  </a:lnTo>
                  <a:lnTo>
                    <a:pt x="59" y="212"/>
                  </a:lnTo>
                  <a:lnTo>
                    <a:pt x="61" y="214"/>
                  </a:lnTo>
                  <a:lnTo>
                    <a:pt x="63" y="216"/>
                  </a:lnTo>
                  <a:lnTo>
                    <a:pt x="65" y="219"/>
                  </a:lnTo>
                  <a:lnTo>
                    <a:pt x="67" y="221"/>
                  </a:lnTo>
                  <a:lnTo>
                    <a:pt x="70" y="223"/>
                  </a:lnTo>
                  <a:lnTo>
                    <a:pt x="132" y="219"/>
                  </a:lnTo>
                  <a:lnTo>
                    <a:pt x="273" y="213"/>
                  </a:lnTo>
                  <a:lnTo>
                    <a:pt x="273" y="213"/>
                  </a:lnTo>
                  <a:lnTo>
                    <a:pt x="273" y="213"/>
                  </a:lnTo>
                  <a:lnTo>
                    <a:pt x="273" y="212"/>
                  </a:lnTo>
                  <a:lnTo>
                    <a:pt x="274" y="212"/>
                  </a:lnTo>
                  <a:lnTo>
                    <a:pt x="274" y="212"/>
                  </a:lnTo>
                  <a:lnTo>
                    <a:pt x="274" y="212"/>
                  </a:lnTo>
                  <a:lnTo>
                    <a:pt x="274" y="211"/>
                  </a:lnTo>
                  <a:lnTo>
                    <a:pt x="275" y="211"/>
                  </a:lnTo>
                  <a:lnTo>
                    <a:pt x="275" y="211"/>
                  </a:lnTo>
                  <a:lnTo>
                    <a:pt x="275" y="211"/>
                  </a:lnTo>
                  <a:lnTo>
                    <a:pt x="275" y="211"/>
                  </a:lnTo>
                  <a:lnTo>
                    <a:pt x="275" y="210"/>
                  </a:lnTo>
                  <a:lnTo>
                    <a:pt x="275" y="210"/>
                  </a:lnTo>
                  <a:lnTo>
                    <a:pt x="261" y="196"/>
                  </a:lnTo>
                  <a:lnTo>
                    <a:pt x="262" y="109"/>
                  </a:lnTo>
                  <a:lnTo>
                    <a:pt x="262" y="107"/>
                  </a:lnTo>
                  <a:lnTo>
                    <a:pt x="262" y="104"/>
                  </a:lnTo>
                  <a:lnTo>
                    <a:pt x="262" y="102"/>
                  </a:lnTo>
                  <a:lnTo>
                    <a:pt x="262" y="100"/>
                  </a:lnTo>
                  <a:lnTo>
                    <a:pt x="262" y="97"/>
                  </a:lnTo>
                  <a:lnTo>
                    <a:pt x="262" y="95"/>
                  </a:lnTo>
                  <a:lnTo>
                    <a:pt x="262" y="93"/>
                  </a:lnTo>
                  <a:lnTo>
                    <a:pt x="262" y="91"/>
                  </a:lnTo>
                  <a:lnTo>
                    <a:pt x="262" y="88"/>
                  </a:lnTo>
                  <a:lnTo>
                    <a:pt x="262" y="86"/>
                  </a:lnTo>
                  <a:lnTo>
                    <a:pt x="262" y="84"/>
                  </a:lnTo>
                  <a:lnTo>
                    <a:pt x="262" y="82"/>
                  </a:lnTo>
                  <a:lnTo>
                    <a:pt x="262" y="79"/>
                  </a:lnTo>
                  <a:lnTo>
                    <a:pt x="262" y="77"/>
                  </a:lnTo>
                  <a:lnTo>
                    <a:pt x="263" y="75"/>
                  </a:lnTo>
                  <a:lnTo>
                    <a:pt x="263" y="73"/>
                  </a:lnTo>
                  <a:lnTo>
                    <a:pt x="263" y="70"/>
                  </a:lnTo>
                  <a:lnTo>
                    <a:pt x="263" y="68"/>
                  </a:lnTo>
                  <a:lnTo>
                    <a:pt x="263" y="66"/>
                  </a:lnTo>
                  <a:lnTo>
                    <a:pt x="263" y="64"/>
                  </a:lnTo>
                  <a:lnTo>
                    <a:pt x="263" y="61"/>
                  </a:lnTo>
                  <a:lnTo>
                    <a:pt x="263" y="59"/>
                  </a:lnTo>
                  <a:lnTo>
                    <a:pt x="263" y="57"/>
                  </a:lnTo>
                  <a:lnTo>
                    <a:pt x="263" y="55"/>
                  </a:lnTo>
                  <a:lnTo>
                    <a:pt x="263" y="53"/>
                  </a:lnTo>
                  <a:lnTo>
                    <a:pt x="263" y="50"/>
                  </a:lnTo>
                  <a:lnTo>
                    <a:pt x="263" y="48"/>
                  </a:lnTo>
                  <a:lnTo>
                    <a:pt x="263" y="46"/>
                  </a:lnTo>
                  <a:lnTo>
                    <a:pt x="263" y="44"/>
                  </a:lnTo>
                  <a:lnTo>
                    <a:pt x="263" y="41"/>
                  </a:lnTo>
                  <a:lnTo>
                    <a:pt x="263" y="39"/>
                  </a:lnTo>
                  <a:lnTo>
                    <a:pt x="262" y="37"/>
                  </a:lnTo>
                  <a:lnTo>
                    <a:pt x="225" y="0"/>
                  </a:lnTo>
                  <a:lnTo>
                    <a:pt x="179" y="3"/>
                  </a:lnTo>
                  <a:lnTo>
                    <a:pt x="38" y="9"/>
                  </a:lnTo>
                  <a:lnTo>
                    <a:pt x="38" y="9"/>
                  </a:lnTo>
                  <a:lnTo>
                    <a:pt x="37" y="9"/>
                  </a:lnTo>
                  <a:lnTo>
                    <a:pt x="37" y="9"/>
                  </a:lnTo>
                  <a:lnTo>
                    <a:pt x="37" y="9"/>
                  </a:lnTo>
                  <a:lnTo>
                    <a:pt x="37" y="10"/>
                  </a:lnTo>
                  <a:lnTo>
                    <a:pt x="36" y="10"/>
                  </a:lnTo>
                  <a:lnTo>
                    <a:pt x="36" y="10"/>
                  </a:lnTo>
                  <a:lnTo>
                    <a:pt x="36" y="10"/>
                  </a:lnTo>
                  <a:lnTo>
                    <a:pt x="36" y="11"/>
                  </a:lnTo>
                  <a:lnTo>
                    <a:pt x="36" y="11"/>
                  </a:lnTo>
                  <a:lnTo>
                    <a:pt x="36" y="11"/>
                  </a:lnTo>
                  <a:lnTo>
                    <a:pt x="35" y="11"/>
                  </a:lnTo>
                  <a:lnTo>
                    <a:pt x="35" y="11"/>
                  </a:lnTo>
                  <a:lnTo>
                    <a:pt x="35" y="11"/>
                  </a:lnTo>
                  <a:lnTo>
                    <a:pt x="35" y="12"/>
                  </a:lnTo>
                  <a:lnTo>
                    <a:pt x="35" y="12"/>
                  </a:lnTo>
                  <a:lnTo>
                    <a:pt x="35" y="13"/>
                  </a:lnTo>
                  <a:lnTo>
                    <a:pt x="35" y="13"/>
                  </a:lnTo>
                  <a:lnTo>
                    <a:pt x="35" y="13"/>
                  </a:lnTo>
                  <a:lnTo>
                    <a:pt x="35" y="14"/>
                  </a:lnTo>
                  <a:lnTo>
                    <a:pt x="3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5" name="Freeform 1101"/>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6" name="Freeform 1102"/>
            <p:cNvSpPr>
              <a:spLocks/>
            </p:cNvSpPr>
            <p:nvPr/>
          </p:nvSpPr>
          <p:spPr bwMode="auto">
            <a:xfrm>
              <a:off x="1410" y="3226"/>
              <a:ext cx="218" cy="45"/>
            </a:xfrm>
            <a:custGeom>
              <a:avLst/>
              <a:gdLst>
                <a:gd name="T0" fmla="*/ 1 w 218"/>
                <a:gd name="T1" fmla="*/ 10 h 45"/>
                <a:gd name="T2" fmla="*/ 3 w 218"/>
                <a:gd name="T3" fmla="*/ 13 h 45"/>
                <a:gd name="T4" fmla="*/ 5 w 218"/>
                <a:gd name="T5" fmla="*/ 15 h 45"/>
                <a:gd name="T6" fmla="*/ 7 w 218"/>
                <a:gd name="T7" fmla="*/ 17 h 45"/>
                <a:gd name="T8" fmla="*/ 9 w 218"/>
                <a:gd name="T9" fmla="*/ 19 h 45"/>
                <a:gd name="T10" fmla="*/ 11 w 218"/>
                <a:gd name="T11" fmla="*/ 22 h 45"/>
                <a:gd name="T12" fmla="*/ 14 w 218"/>
                <a:gd name="T13" fmla="*/ 24 h 45"/>
                <a:gd name="T14" fmla="*/ 16 w 218"/>
                <a:gd name="T15" fmla="*/ 26 h 45"/>
                <a:gd name="T16" fmla="*/ 18 w 218"/>
                <a:gd name="T17" fmla="*/ 28 h 45"/>
                <a:gd name="T18" fmla="*/ 21 w 218"/>
                <a:gd name="T19" fmla="*/ 30 h 45"/>
                <a:gd name="T20" fmla="*/ 23 w 218"/>
                <a:gd name="T21" fmla="*/ 33 h 45"/>
                <a:gd name="T22" fmla="*/ 25 w 218"/>
                <a:gd name="T23" fmla="*/ 35 h 45"/>
                <a:gd name="T24" fmla="*/ 28 w 218"/>
                <a:gd name="T25" fmla="*/ 37 h 45"/>
                <a:gd name="T26" fmla="*/ 30 w 218"/>
                <a:gd name="T27" fmla="*/ 39 h 45"/>
                <a:gd name="T28" fmla="*/ 32 w 218"/>
                <a:gd name="T29" fmla="*/ 41 h 45"/>
                <a:gd name="T30" fmla="*/ 34 w 218"/>
                <a:gd name="T31" fmla="*/ 44 h 45"/>
                <a:gd name="T32" fmla="*/ 218 w 218"/>
                <a:gd name="T33" fmla="*/ 36 h 45"/>
                <a:gd name="T34" fmla="*/ 216 w 218"/>
                <a:gd name="T35" fmla="*/ 34 h 45"/>
                <a:gd name="T36" fmla="*/ 214 w 218"/>
                <a:gd name="T37" fmla="*/ 31 h 45"/>
                <a:gd name="T38" fmla="*/ 211 w 218"/>
                <a:gd name="T39" fmla="*/ 29 h 45"/>
                <a:gd name="T40" fmla="*/ 209 w 218"/>
                <a:gd name="T41" fmla="*/ 27 h 45"/>
                <a:gd name="T42" fmla="*/ 207 w 218"/>
                <a:gd name="T43" fmla="*/ 25 h 45"/>
                <a:gd name="T44" fmla="*/ 205 w 218"/>
                <a:gd name="T45" fmla="*/ 22 h 45"/>
                <a:gd name="T46" fmla="*/ 202 w 218"/>
                <a:gd name="T47" fmla="*/ 20 h 45"/>
                <a:gd name="T48" fmla="*/ 200 w 218"/>
                <a:gd name="T49" fmla="*/ 18 h 45"/>
                <a:gd name="T50" fmla="*/ 198 w 218"/>
                <a:gd name="T51" fmla="*/ 16 h 45"/>
                <a:gd name="T52" fmla="*/ 195 w 218"/>
                <a:gd name="T53" fmla="*/ 14 h 45"/>
                <a:gd name="T54" fmla="*/ 193 w 218"/>
                <a:gd name="T55" fmla="*/ 11 h 45"/>
                <a:gd name="T56" fmla="*/ 191 w 218"/>
                <a:gd name="T57" fmla="*/ 9 h 45"/>
                <a:gd name="T58" fmla="*/ 189 w 218"/>
                <a:gd name="T59" fmla="*/ 7 h 45"/>
                <a:gd name="T60" fmla="*/ 186 w 218"/>
                <a:gd name="T61" fmla="*/ 5 h 45"/>
                <a:gd name="T62" fmla="*/ 184 w 218"/>
                <a:gd name="T63" fmla="*/ 3 h 45"/>
                <a:gd name="T64" fmla="*/ 182 w 218"/>
                <a:gd name="T65" fmla="*/ 0 h 45"/>
                <a:gd name="T66" fmla="*/ 0 w 218"/>
                <a:gd name="T6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45">
                  <a:moveTo>
                    <a:pt x="0" y="9"/>
                  </a:moveTo>
                  <a:lnTo>
                    <a:pt x="1" y="10"/>
                  </a:lnTo>
                  <a:lnTo>
                    <a:pt x="2" y="12"/>
                  </a:lnTo>
                  <a:lnTo>
                    <a:pt x="3" y="13"/>
                  </a:lnTo>
                  <a:lnTo>
                    <a:pt x="4" y="14"/>
                  </a:lnTo>
                  <a:lnTo>
                    <a:pt x="5" y="15"/>
                  </a:lnTo>
                  <a:lnTo>
                    <a:pt x="6" y="16"/>
                  </a:lnTo>
                  <a:lnTo>
                    <a:pt x="7" y="17"/>
                  </a:lnTo>
                  <a:lnTo>
                    <a:pt x="8" y="18"/>
                  </a:lnTo>
                  <a:lnTo>
                    <a:pt x="9" y="19"/>
                  </a:lnTo>
                  <a:lnTo>
                    <a:pt x="10" y="21"/>
                  </a:lnTo>
                  <a:lnTo>
                    <a:pt x="11" y="22"/>
                  </a:lnTo>
                  <a:lnTo>
                    <a:pt x="12" y="23"/>
                  </a:lnTo>
                  <a:lnTo>
                    <a:pt x="14" y="24"/>
                  </a:lnTo>
                  <a:lnTo>
                    <a:pt x="15" y="25"/>
                  </a:lnTo>
                  <a:lnTo>
                    <a:pt x="16" y="26"/>
                  </a:lnTo>
                  <a:lnTo>
                    <a:pt x="17" y="27"/>
                  </a:lnTo>
                  <a:lnTo>
                    <a:pt x="18" y="28"/>
                  </a:lnTo>
                  <a:lnTo>
                    <a:pt x="19" y="29"/>
                  </a:lnTo>
                  <a:lnTo>
                    <a:pt x="21" y="30"/>
                  </a:lnTo>
                  <a:lnTo>
                    <a:pt x="22" y="31"/>
                  </a:lnTo>
                  <a:lnTo>
                    <a:pt x="23" y="33"/>
                  </a:lnTo>
                  <a:lnTo>
                    <a:pt x="24" y="34"/>
                  </a:lnTo>
                  <a:lnTo>
                    <a:pt x="25" y="35"/>
                  </a:lnTo>
                  <a:lnTo>
                    <a:pt x="26" y="36"/>
                  </a:lnTo>
                  <a:lnTo>
                    <a:pt x="28" y="37"/>
                  </a:lnTo>
                  <a:lnTo>
                    <a:pt x="29" y="38"/>
                  </a:lnTo>
                  <a:lnTo>
                    <a:pt x="30" y="39"/>
                  </a:lnTo>
                  <a:lnTo>
                    <a:pt x="31" y="40"/>
                  </a:lnTo>
                  <a:lnTo>
                    <a:pt x="32" y="41"/>
                  </a:lnTo>
                  <a:lnTo>
                    <a:pt x="33" y="42"/>
                  </a:lnTo>
                  <a:lnTo>
                    <a:pt x="34" y="44"/>
                  </a:lnTo>
                  <a:lnTo>
                    <a:pt x="36" y="45"/>
                  </a:lnTo>
                  <a:lnTo>
                    <a:pt x="218" y="36"/>
                  </a:lnTo>
                  <a:lnTo>
                    <a:pt x="217" y="35"/>
                  </a:lnTo>
                  <a:lnTo>
                    <a:pt x="216" y="34"/>
                  </a:lnTo>
                  <a:lnTo>
                    <a:pt x="215" y="32"/>
                  </a:lnTo>
                  <a:lnTo>
                    <a:pt x="214" y="31"/>
                  </a:lnTo>
                  <a:lnTo>
                    <a:pt x="213" y="30"/>
                  </a:lnTo>
                  <a:lnTo>
                    <a:pt x="211" y="29"/>
                  </a:lnTo>
                  <a:lnTo>
                    <a:pt x="210" y="28"/>
                  </a:lnTo>
                  <a:lnTo>
                    <a:pt x="209" y="27"/>
                  </a:lnTo>
                  <a:lnTo>
                    <a:pt x="208" y="26"/>
                  </a:lnTo>
                  <a:lnTo>
                    <a:pt x="207" y="25"/>
                  </a:lnTo>
                  <a:lnTo>
                    <a:pt x="206" y="23"/>
                  </a:lnTo>
                  <a:lnTo>
                    <a:pt x="205" y="22"/>
                  </a:lnTo>
                  <a:lnTo>
                    <a:pt x="203" y="21"/>
                  </a:lnTo>
                  <a:lnTo>
                    <a:pt x="202" y="20"/>
                  </a:lnTo>
                  <a:lnTo>
                    <a:pt x="201" y="19"/>
                  </a:lnTo>
                  <a:lnTo>
                    <a:pt x="200" y="18"/>
                  </a:lnTo>
                  <a:lnTo>
                    <a:pt x="199" y="17"/>
                  </a:lnTo>
                  <a:lnTo>
                    <a:pt x="198" y="16"/>
                  </a:lnTo>
                  <a:lnTo>
                    <a:pt x="197" y="14"/>
                  </a:lnTo>
                  <a:lnTo>
                    <a:pt x="195" y="14"/>
                  </a:lnTo>
                  <a:lnTo>
                    <a:pt x="194" y="12"/>
                  </a:lnTo>
                  <a:lnTo>
                    <a:pt x="193" y="11"/>
                  </a:lnTo>
                  <a:lnTo>
                    <a:pt x="192" y="10"/>
                  </a:lnTo>
                  <a:lnTo>
                    <a:pt x="191" y="9"/>
                  </a:lnTo>
                  <a:lnTo>
                    <a:pt x="190" y="8"/>
                  </a:lnTo>
                  <a:lnTo>
                    <a:pt x="189" y="7"/>
                  </a:lnTo>
                  <a:lnTo>
                    <a:pt x="187" y="6"/>
                  </a:lnTo>
                  <a:lnTo>
                    <a:pt x="186" y="5"/>
                  </a:lnTo>
                  <a:lnTo>
                    <a:pt x="185" y="4"/>
                  </a:lnTo>
                  <a:lnTo>
                    <a:pt x="184" y="3"/>
                  </a:lnTo>
                  <a:lnTo>
                    <a:pt x="183" y="2"/>
                  </a:lnTo>
                  <a:lnTo>
                    <a:pt x="182" y="0"/>
                  </a:lnTo>
                  <a:lnTo>
                    <a:pt x="18" y="8"/>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7" name="Freeform 1103"/>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8" name="Freeform 1104"/>
            <p:cNvSpPr>
              <a:spLocks/>
            </p:cNvSpPr>
            <p:nvPr/>
          </p:nvSpPr>
          <p:spPr bwMode="auto">
            <a:xfrm>
              <a:off x="1406" y="3237"/>
              <a:ext cx="39" cy="110"/>
            </a:xfrm>
            <a:custGeom>
              <a:avLst/>
              <a:gdLst>
                <a:gd name="T0" fmla="*/ 37 w 39"/>
                <a:gd name="T1" fmla="*/ 110 h 110"/>
                <a:gd name="T2" fmla="*/ 39 w 39"/>
                <a:gd name="T3" fmla="*/ 37 h 110"/>
                <a:gd name="T4" fmla="*/ 37 w 39"/>
                <a:gd name="T5" fmla="*/ 34 h 110"/>
                <a:gd name="T6" fmla="*/ 2 w 39"/>
                <a:gd name="T7" fmla="*/ 0 h 110"/>
                <a:gd name="T8" fmla="*/ 0 w 39"/>
                <a:gd name="T9" fmla="*/ 76 h 110"/>
                <a:gd name="T10" fmla="*/ 37 w 39"/>
                <a:gd name="T11" fmla="*/ 110 h 110"/>
              </a:gdLst>
              <a:ahLst/>
              <a:cxnLst>
                <a:cxn ang="0">
                  <a:pos x="T0" y="T1"/>
                </a:cxn>
                <a:cxn ang="0">
                  <a:pos x="T2" y="T3"/>
                </a:cxn>
                <a:cxn ang="0">
                  <a:pos x="T4" y="T5"/>
                </a:cxn>
                <a:cxn ang="0">
                  <a:pos x="T6" y="T7"/>
                </a:cxn>
                <a:cxn ang="0">
                  <a:pos x="T8" y="T9"/>
                </a:cxn>
                <a:cxn ang="0">
                  <a:pos x="T10" y="T11"/>
                </a:cxn>
              </a:cxnLst>
              <a:rect l="0" t="0" r="r" b="b"/>
              <a:pathLst>
                <a:path w="39" h="110">
                  <a:moveTo>
                    <a:pt x="37" y="110"/>
                  </a:moveTo>
                  <a:lnTo>
                    <a:pt x="39" y="37"/>
                  </a:lnTo>
                  <a:lnTo>
                    <a:pt x="37" y="34"/>
                  </a:lnTo>
                  <a:lnTo>
                    <a:pt x="2" y="0"/>
                  </a:lnTo>
                  <a:lnTo>
                    <a:pt x="0" y="76"/>
                  </a:lnTo>
                  <a:lnTo>
                    <a:pt x="37" y="11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79" name="Freeform 1105"/>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0" name="Freeform 1106"/>
            <p:cNvSpPr>
              <a:spLocks/>
            </p:cNvSpPr>
            <p:nvPr/>
          </p:nvSpPr>
          <p:spPr bwMode="auto">
            <a:xfrm>
              <a:off x="1390" y="3271"/>
              <a:ext cx="15" cy="14"/>
            </a:xfrm>
            <a:custGeom>
              <a:avLst/>
              <a:gdLst>
                <a:gd name="T0" fmla="*/ 15 w 15"/>
                <a:gd name="T1" fmla="*/ 14 h 14"/>
                <a:gd name="T2" fmla="*/ 15 w 15"/>
                <a:gd name="T3" fmla="*/ 0 h 14"/>
                <a:gd name="T4" fmla="*/ 15 w 15"/>
                <a:gd name="T5" fmla="*/ 0 h 14"/>
                <a:gd name="T6" fmla="*/ 14 w 15"/>
                <a:gd name="T7" fmla="*/ 0 h 14"/>
                <a:gd name="T8" fmla="*/ 14 w 15"/>
                <a:gd name="T9" fmla="*/ 0 h 14"/>
                <a:gd name="T10" fmla="*/ 13 w 15"/>
                <a:gd name="T11" fmla="*/ 0 h 14"/>
                <a:gd name="T12" fmla="*/ 13 w 15"/>
                <a:gd name="T13" fmla="*/ 0 h 14"/>
                <a:gd name="T14" fmla="*/ 13 w 15"/>
                <a:gd name="T15" fmla="*/ 0 h 14"/>
                <a:gd name="T16" fmla="*/ 12 w 15"/>
                <a:gd name="T17" fmla="*/ 0 h 14"/>
                <a:gd name="T18" fmla="*/ 12 w 15"/>
                <a:gd name="T19" fmla="*/ 0 h 14"/>
                <a:gd name="T20" fmla="*/ 11 w 15"/>
                <a:gd name="T21" fmla="*/ 0 h 14"/>
                <a:gd name="T22" fmla="*/ 11 w 15"/>
                <a:gd name="T23" fmla="*/ 0 h 14"/>
                <a:gd name="T24" fmla="*/ 10 w 15"/>
                <a:gd name="T25" fmla="*/ 0 h 14"/>
                <a:gd name="T26" fmla="*/ 10 w 15"/>
                <a:gd name="T27" fmla="*/ 0 h 14"/>
                <a:gd name="T28" fmla="*/ 9 w 15"/>
                <a:gd name="T29" fmla="*/ 0 h 14"/>
                <a:gd name="T30" fmla="*/ 9 w 15"/>
                <a:gd name="T31" fmla="*/ 0 h 14"/>
                <a:gd name="T32" fmla="*/ 8 w 15"/>
                <a:gd name="T33" fmla="*/ 0 h 14"/>
                <a:gd name="T34" fmla="*/ 8 w 15"/>
                <a:gd name="T35" fmla="*/ 0 h 14"/>
                <a:gd name="T36" fmla="*/ 7 w 15"/>
                <a:gd name="T37" fmla="*/ 0 h 14"/>
                <a:gd name="T38" fmla="*/ 7 w 15"/>
                <a:gd name="T39" fmla="*/ 0 h 14"/>
                <a:gd name="T40" fmla="*/ 6 w 15"/>
                <a:gd name="T41" fmla="*/ 0 h 14"/>
                <a:gd name="T42" fmla="*/ 6 w 15"/>
                <a:gd name="T43" fmla="*/ 0 h 14"/>
                <a:gd name="T44" fmla="*/ 5 w 15"/>
                <a:gd name="T45" fmla="*/ 0 h 14"/>
                <a:gd name="T46" fmla="*/ 5 w 15"/>
                <a:gd name="T47" fmla="*/ 0 h 14"/>
                <a:gd name="T48" fmla="*/ 4 w 15"/>
                <a:gd name="T49" fmla="*/ 0 h 14"/>
                <a:gd name="T50" fmla="*/ 4 w 15"/>
                <a:gd name="T51" fmla="*/ 0 h 14"/>
                <a:gd name="T52" fmla="*/ 3 w 15"/>
                <a:gd name="T53" fmla="*/ 0 h 14"/>
                <a:gd name="T54" fmla="*/ 3 w 15"/>
                <a:gd name="T55" fmla="*/ 0 h 14"/>
                <a:gd name="T56" fmla="*/ 2 w 15"/>
                <a:gd name="T57" fmla="*/ 0 h 14"/>
                <a:gd name="T58" fmla="*/ 2 w 15"/>
                <a:gd name="T59" fmla="*/ 0 h 14"/>
                <a:gd name="T60" fmla="*/ 2 w 15"/>
                <a:gd name="T61" fmla="*/ 0 h 14"/>
                <a:gd name="T62" fmla="*/ 1 w 15"/>
                <a:gd name="T63" fmla="*/ 0 h 14"/>
                <a:gd name="T64" fmla="*/ 0 w 15"/>
                <a:gd name="T65" fmla="*/ 0 h 14"/>
                <a:gd name="T66" fmla="*/ 0 w 15"/>
                <a:gd name="T67" fmla="*/ 0 h 14"/>
                <a:gd name="T68" fmla="*/ 15 w 15"/>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4">
                  <a:moveTo>
                    <a:pt x="15" y="14"/>
                  </a:moveTo>
                  <a:lnTo>
                    <a:pt x="15" y="0"/>
                  </a:lnTo>
                  <a:lnTo>
                    <a:pt x="15" y="0"/>
                  </a:lnTo>
                  <a:lnTo>
                    <a:pt x="14" y="0"/>
                  </a:lnTo>
                  <a:lnTo>
                    <a:pt x="14" y="0"/>
                  </a:lnTo>
                  <a:lnTo>
                    <a:pt x="13" y="0"/>
                  </a:lnTo>
                  <a:lnTo>
                    <a:pt x="13" y="0"/>
                  </a:lnTo>
                  <a:lnTo>
                    <a:pt x="13" y="0"/>
                  </a:lnTo>
                  <a:lnTo>
                    <a:pt x="12" y="0"/>
                  </a:lnTo>
                  <a:lnTo>
                    <a:pt x="12" y="0"/>
                  </a:lnTo>
                  <a:lnTo>
                    <a:pt x="11" y="0"/>
                  </a:lnTo>
                  <a:lnTo>
                    <a:pt x="11" y="0"/>
                  </a:lnTo>
                  <a:lnTo>
                    <a:pt x="10" y="0"/>
                  </a:lnTo>
                  <a:lnTo>
                    <a:pt x="10" y="0"/>
                  </a:lnTo>
                  <a:lnTo>
                    <a:pt x="9" y="0"/>
                  </a:lnTo>
                  <a:lnTo>
                    <a:pt x="9" y="0"/>
                  </a:lnTo>
                  <a:lnTo>
                    <a:pt x="8" y="0"/>
                  </a:lnTo>
                  <a:lnTo>
                    <a:pt x="8" y="0"/>
                  </a:lnTo>
                  <a:lnTo>
                    <a:pt x="7" y="0"/>
                  </a:lnTo>
                  <a:lnTo>
                    <a:pt x="7" y="0"/>
                  </a:lnTo>
                  <a:lnTo>
                    <a:pt x="6" y="0"/>
                  </a:lnTo>
                  <a:lnTo>
                    <a:pt x="6" y="0"/>
                  </a:lnTo>
                  <a:lnTo>
                    <a:pt x="5" y="0"/>
                  </a:lnTo>
                  <a:lnTo>
                    <a:pt x="5" y="0"/>
                  </a:lnTo>
                  <a:lnTo>
                    <a:pt x="4" y="0"/>
                  </a:lnTo>
                  <a:lnTo>
                    <a:pt x="4" y="0"/>
                  </a:lnTo>
                  <a:lnTo>
                    <a:pt x="3" y="0"/>
                  </a:lnTo>
                  <a:lnTo>
                    <a:pt x="3" y="0"/>
                  </a:lnTo>
                  <a:lnTo>
                    <a:pt x="2" y="0"/>
                  </a:lnTo>
                  <a:lnTo>
                    <a:pt x="2" y="0"/>
                  </a:lnTo>
                  <a:lnTo>
                    <a:pt x="2" y="0"/>
                  </a:lnTo>
                  <a:lnTo>
                    <a:pt x="1" y="0"/>
                  </a:lnTo>
                  <a:lnTo>
                    <a:pt x="0" y="0"/>
                  </a:lnTo>
                  <a:lnTo>
                    <a:pt x="0" y="0"/>
                  </a:lnTo>
                  <a:lnTo>
                    <a:pt x="15"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1" name="Freeform 1107"/>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2" name="Freeform 1108"/>
            <p:cNvSpPr>
              <a:spLocks/>
            </p:cNvSpPr>
            <p:nvPr/>
          </p:nvSpPr>
          <p:spPr bwMode="auto">
            <a:xfrm>
              <a:off x="1414" y="3271"/>
              <a:ext cx="19" cy="40"/>
            </a:xfrm>
            <a:custGeom>
              <a:avLst/>
              <a:gdLst>
                <a:gd name="T0" fmla="*/ 0 w 19"/>
                <a:gd name="T1" fmla="*/ 25 h 40"/>
                <a:gd name="T2" fmla="*/ 1 w 19"/>
                <a:gd name="T3" fmla="*/ 25 h 40"/>
                <a:gd name="T4" fmla="*/ 2 w 19"/>
                <a:gd name="T5" fmla="*/ 25 h 40"/>
                <a:gd name="T6" fmla="*/ 2 w 19"/>
                <a:gd name="T7" fmla="*/ 26 h 40"/>
                <a:gd name="T8" fmla="*/ 3 w 19"/>
                <a:gd name="T9" fmla="*/ 27 h 40"/>
                <a:gd name="T10" fmla="*/ 4 w 19"/>
                <a:gd name="T11" fmla="*/ 27 h 40"/>
                <a:gd name="T12" fmla="*/ 4 w 19"/>
                <a:gd name="T13" fmla="*/ 27 h 40"/>
                <a:gd name="T14" fmla="*/ 5 w 19"/>
                <a:gd name="T15" fmla="*/ 28 h 40"/>
                <a:gd name="T16" fmla="*/ 5 w 19"/>
                <a:gd name="T17" fmla="*/ 29 h 40"/>
                <a:gd name="T18" fmla="*/ 6 w 19"/>
                <a:gd name="T19" fmla="*/ 29 h 40"/>
                <a:gd name="T20" fmla="*/ 6 w 19"/>
                <a:gd name="T21" fmla="*/ 29 h 40"/>
                <a:gd name="T22" fmla="*/ 7 w 19"/>
                <a:gd name="T23" fmla="*/ 30 h 40"/>
                <a:gd name="T24" fmla="*/ 7 w 19"/>
                <a:gd name="T25" fmla="*/ 31 h 40"/>
                <a:gd name="T26" fmla="*/ 8 w 19"/>
                <a:gd name="T27" fmla="*/ 31 h 40"/>
                <a:gd name="T28" fmla="*/ 8 w 19"/>
                <a:gd name="T29" fmla="*/ 32 h 40"/>
                <a:gd name="T30" fmla="*/ 9 w 19"/>
                <a:gd name="T31" fmla="*/ 32 h 40"/>
                <a:gd name="T32" fmla="*/ 10 w 19"/>
                <a:gd name="T33" fmla="*/ 33 h 40"/>
                <a:gd name="T34" fmla="*/ 10 w 19"/>
                <a:gd name="T35" fmla="*/ 33 h 40"/>
                <a:gd name="T36" fmla="*/ 11 w 19"/>
                <a:gd name="T37" fmla="*/ 34 h 40"/>
                <a:gd name="T38" fmla="*/ 12 w 19"/>
                <a:gd name="T39" fmla="*/ 34 h 40"/>
                <a:gd name="T40" fmla="*/ 12 w 19"/>
                <a:gd name="T41" fmla="*/ 35 h 40"/>
                <a:gd name="T42" fmla="*/ 13 w 19"/>
                <a:gd name="T43" fmla="*/ 35 h 40"/>
                <a:gd name="T44" fmla="*/ 13 w 19"/>
                <a:gd name="T45" fmla="*/ 36 h 40"/>
                <a:gd name="T46" fmla="*/ 14 w 19"/>
                <a:gd name="T47" fmla="*/ 36 h 40"/>
                <a:gd name="T48" fmla="*/ 14 w 19"/>
                <a:gd name="T49" fmla="*/ 37 h 40"/>
                <a:gd name="T50" fmla="*/ 15 w 19"/>
                <a:gd name="T51" fmla="*/ 37 h 40"/>
                <a:gd name="T52" fmla="*/ 15 w 19"/>
                <a:gd name="T53" fmla="*/ 38 h 40"/>
                <a:gd name="T54" fmla="*/ 16 w 19"/>
                <a:gd name="T55" fmla="*/ 38 h 40"/>
                <a:gd name="T56" fmla="*/ 16 w 19"/>
                <a:gd name="T57" fmla="*/ 39 h 40"/>
                <a:gd name="T58" fmla="*/ 17 w 19"/>
                <a:gd name="T59" fmla="*/ 39 h 40"/>
                <a:gd name="T60" fmla="*/ 18 w 19"/>
                <a:gd name="T61" fmla="*/ 40 h 40"/>
                <a:gd name="T62" fmla="*/ 18 w 19"/>
                <a:gd name="T63" fmla="*/ 40 h 40"/>
                <a:gd name="T64" fmla="*/ 19 w 19"/>
                <a:gd name="T65" fmla="*/ 40 h 40"/>
                <a:gd name="T66" fmla="*/ 19 w 19"/>
                <a:gd name="T67" fmla="*/ 17 h 40"/>
                <a:gd name="T68" fmla="*/ 1 w 19"/>
                <a:gd name="T69" fmla="*/ 0 h 40"/>
                <a:gd name="T70" fmla="*/ 0 w 19"/>
                <a:gd name="T71" fmla="*/ 1 h 40"/>
                <a:gd name="T72" fmla="*/ 0 w 19"/>
                <a:gd name="T7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0">
                  <a:moveTo>
                    <a:pt x="0" y="25"/>
                  </a:moveTo>
                  <a:lnTo>
                    <a:pt x="1" y="25"/>
                  </a:lnTo>
                  <a:lnTo>
                    <a:pt x="2" y="25"/>
                  </a:lnTo>
                  <a:lnTo>
                    <a:pt x="2" y="26"/>
                  </a:lnTo>
                  <a:lnTo>
                    <a:pt x="3" y="27"/>
                  </a:lnTo>
                  <a:lnTo>
                    <a:pt x="4" y="27"/>
                  </a:lnTo>
                  <a:lnTo>
                    <a:pt x="4" y="27"/>
                  </a:lnTo>
                  <a:lnTo>
                    <a:pt x="5" y="28"/>
                  </a:lnTo>
                  <a:lnTo>
                    <a:pt x="5" y="29"/>
                  </a:lnTo>
                  <a:lnTo>
                    <a:pt x="6" y="29"/>
                  </a:lnTo>
                  <a:lnTo>
                    <a:pt x="6" y="29"/>
                  </a:lnTo>
                  <a:lnTo>
                    <a:pt x="7" y="30"/>
                  </a:lnTo>
                  <a:lnTo>
                    <a:pt x="7" y="31"/>
                  </a:lnTo>
                  <a:lnTo>
                    <a:pt x="8" y="31"/>
                  </a:lnTo>
                  <a:lnTo>
                    <a:pt x="8" y="32"/>
                  </a:lnTo>
                  <a:lnTo>
                    <a:pt x="9" y="32"/>
                  </a:lnTo>
                  <a:lnTo>
                    <a:pt x="10" y="33"/>
                  </a:lnTo>
                  <a:lnTo>
                    <a:pt x="10" y="33"/>
                  </a:lnTo>
                  <a:lnTo>
                    <a:pt x="11" y="34"/>
                  </a:lnTo>
                  <a:lnTo>
                    <a:pt x="12" y="34"/>
                  </a:lnTo>
                  <a:lnTo>
                    <a:pt x="12" y="35"/>
                  </a:lnTo>
                  <a:lnTo>
                    <a:pt x="13" y="35"/>
                  </a:lnTo>
                  <a:lnTo>
                    <a:pt x="13" y="36"/>
                  </a:lnTo>
                  <a:lnTo>
                    <a:pt x="14" y="36"/>
                  </a:lnTo>
                  <a:lnTo>
                    <a:pt x="14" y="37"/>
                  </a:lnTo>
                  <a:lnTo>
                    <a:pt x="15" y="37"/>
                  </a:lnTo>
                  <a:lnTo>
                    <a:pt x="15" y="38"/>
                  </a:lnTo>
                  <a:lnTo>
                    <a:pt x="16" y="38"/>
                  </a:lnTo>
                  <a:lnTo>
                    <a:pt x="16" y="39"/>
                  </a:lnTo>
                  <a:lnTo>
                    <a:pt x="17" y="39"/>
                  </a:lnTo>
                  <a:lnTo>
                    <a:pt x="18" y="40"/>
                  </a:lnTo>
                  <a:lnTo>
                    <a:pt x="18" y="40"/>
                  </a:lnTo>
                  <a:lnTo>
                    <a:pt x="19" y="40"/>
                  </a:lnTo>
                  <a:lnTo>
                    <a:pt x="19" y="17"/>
                  </a:lnTo>
                  <a:lnTo>
                    <a:pt x="1" y="0"/>
                  </a:lnTo>
                  <a:lnTo>
                    <a:pt x="0" y="1"/>
                  </a:lnTo>
                  <a:lnTo>
                    <a:pt x="0" y="2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3" name="Freeform 1109"/>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4" name="Freeform 1110"/>
            <p:cNvSpPr>
              <a:spLocks/>
            </p:cNvSpPr>
            <p:nvPr/>
          </p:nvSpPr>
          <p:spPr bwMode="auto">
            <a:xfrm>
              <a:off x="1388" y="3273"/>
              <a:ext cx="2" cy="25"/>
            </a:xfrm>
            <a:custGeom>
              <a:avLst/>
              <a:gdLst>
                <a:gd name="T0" fmla="*/ 0 w 2"/>
                <a:gd name="T1" fmla="*/ 22 h 25"/>
                <a:gd name="T2" fmla="*/ 0 w 2"/>
                <a:gd name="T3" fmla="*/ 23 h 25"/>
                <a:gd name="T4" fmla="*/ 0 w 2"/>
                <a:gd name="T5" fmla="*/ 23 h 25"/>
                <a:gd name="T6" fmla="*/ 0 w 2"/>
                <a:gd name="T7" fmla="*/ 23 h 25"/>
                <a:gd name="T8" fmla="*/ 0 w 2"/>
                <a:gd name="T9" fmla="*/ 23 h 25"/>
                <a:gd name="T10" fmla="*/ 1 w 2"/>
                <a:gd name="T11" fmla="*/ 23 h 25"/>
                <a:gd name="T12" fmla="*/ 1 w 2"/>
                <a:gd name="T13" fmla="*/ 24 h 25"/>
                <a:gd name="T14" fmla="*/ 1 w 2"/>
                <a:gd name="T15" fmla="*/ 24 h 25"/>
                <a:gd name="T16" fmla="*/ 1 w 2"/>
                <a:gd name="T17" fmla="*/ 25 h 25"/>
                <a:gd name="T18" fmla="*/ 1 w 2"/>
                <a:gd name="T19" fmla="*/ 25 h 25"/>
                <a:gd name="T20" fmla="*/ 2 w 2"/>
                <a:gd name="T21" fmla="*/ 25 h 25"/>
                <a:gd name="T22" fmla="*/ 2 w 2"/>
                <a:gd name="T23" fmla="*/ 1 h 25"/>
                <a:gd name="T24" fmla="*/ 1 w 2"/>
                <a:gd name="T25" fmla="*/ 0 h 25"/>
                <a:gd name="T26" fmla="*/ 0 w 2"/>
                <a:gd name="T2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5">
                  <a:moveTo>
                    <a:pt x="0" y="22"/>
                  </a:moveTo>
                  <a:lnTo>
                    <a:pt x="0" y="23"/>
                  </a:lnTo>
                  <a:lnTo>
                    <a:pt x="0" y="23"/>
                  </a:lnTo>
                  <a:lnTo>
                    <a:pt x="0" y="23"/>
                  </a:lnTo>
                  <a:lnTo>
                    <a:pt x="0" y="23"/>
                  </a:lnTo>
                  <a:lnTo>
                    <a:pt x="1" y="23"/>
                  </a:lnTo>
                  <a:lnTo>
                    <a:pt x="1" y="24"/>
                  </a:lnTo>
                  <a:lnTo>
                    <a:pt x="1" y="24"/>
                  </a:lnTo>
                  <a:lnTo>
                    <a:pt x="1" y="25"/>
                  </a:lnTo>
                  <a:lnTo>
                    <a:pt x="1" y="25"/>
                  </a:lnTo>
                  <a:lnTo>
                    <a:pt x="2" y="25"/>
                  </a:lnTo>
                  <a:lnTo>
                    <a:pt x="2" y="1"/>
                  </a:lnTo>
                  <a:lnTo>
                    <a:pt x="1" y="0"/>
                  </a:lnTo>
                  <a:lnTo>
                    <a:pt x="0" y="2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5" name="Freeform 1111"/>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6" name="Freeform 1112"/>
            <p:cNvSpPr>
              <a:spLocks/>
            </p:cNvSpPr>
            <p:nvPr/>
          </p:nvSpPr>
          <p:spPr bwMode="auto">
            <a:xfrm>
              <a:off x="1443" y="3264"/>
              <a:ext cx="186" cy="171"/>
            </a:xfrm>
            <a:custGeom>
              <a:avLst/>
              <a:gdLst>
                <a:gd name="T0" fmla="*/ 183 w 186"/>
                <a:gd name="T1" fmla="*/ 107 h 171"/>
                <a:gd name="T2" fmla="*/ 181 w 186"/>
                <a:gd name="T3" fmla="*/ 106 h 171"/>
                <a:gd name="T4" fmla="*/ 178 w 186"/>
                <a:gd name="T5" fmla="*/ 106 h 171"/>
                <a:gd name="T6" fmla="*/ 176 w 186"/>
                <a:gd name="T7" fmla="*/ 106 h 171"/>
                <a:gd name="T8" fmla="*/ 173 w 186"/>
                <a:gd name="T9" fmla="*/ 106 h 171"/>
                <a:gd name="T10" fmla="*/ 128 w 186"/>
                <a:gd name="T11" fmla="*/ 133 h 171"/>
                <a:gd name="T12" fmla="*/ 128 w 186"/>
                <a:gd name="T13" fmla="*/ 128 h 171"/>
                <a:gd name="T14" fmla="*/ 128 w 186"/>
                <a:gd name="T15" fmla="*/ 121 h 171"/>
                <a:gd name="T16" fmla="*/ 128 w 186"/>
                <a:gd name="T17" fmla="*/ 115 h 171"/>
                <a:gd name="T18" fmla="*/ 127 w 186"/>
                <a:gd name="T19" fmla="*/ 109 h 171"/>
                <a:gd name="T20" fmla="*/ 70 w 186"/>
                <a:gd name="T21" fmla="*/ 112 h 171"/>
                <a:gd name="T22" fmla="*/ 67 w 186"/>
                <a:gd name="T23" fmla="*/ 112 h 171"/>
                <a:gd name="T24" fmla="*/ 65 w 186"/>
                <a:gd name="T25" fmla="*/ 112 h 171"/>
                <a:gd name="T26" fmla="*/ 62 w 186"/>
                <a:gd name="T27" fmla="*/ 112 h 171"/>
                <a:gd name="T28" fmla="*/ 59 w 186"/>
                <a:gd name="T29" fmla="*/ 112 h 171"/>
                <a:gd name="T30" fmla="*/ 58 w 186"/>
                <a:gd name="T31" fmla="*/ 115 h 171"/>
                <a:gd name="T32" fmla="*/ 57 w 186"/>
                <a:gd name="T33" fmla="*/ 121 h 171"/>
                <a:gd name="T34" fmla="*/ 57 w 186"/>
                <a:gd name="T35" fmla="*/ 127 h 171"/>
                <a:gd name="T36" fmla="*/ 57 w 186"/>
                <a:gd name="T37" fmla="*/ 133 h 171"/>
                <a:gd name="T38" fmla="*/ 57 w 186"/>
                <a:gd name="T39" fmla="*/ 139 h 171"/>
                <a:gd name="T40" fmla="*/ 12 w 186"/>
                <a:gd name="T41" fmla="*/ 138 h 171"/>
                <a:gd name="T42" fmla="*/ 13 w 186"/>
                <a:gd name="T43" fmla="*/ 132 h 171"/>
                <a:gd name="T44" fmla="*/ 13 w 186"/>
                <a:gd name="T45" fmla="*/ 126 h 171"/>
                <a:gd name="T46" fmla="*/ 13 w 186"/>
                <a:gd name="T47" fmla="*/ 120 h 171"/>
                <a:gd name="T48" fmla="*/ 13 w 186"/>
                <a:gd name="T49" fmla="*/ 114 h 171"/>
                <a:gd name="T50" fmla="*/ 5 w 186"/>
                <a:gd name="T51" fmla="*/ 103 h 171"/>
                <a:gd name="T52" fmla="*/ 5 w 186"/>
                <a:gd name="T53" fmla="*/ 100 h 171"/>
                <a:gd name="T54" fmla="*/ 5 w 186"/>
                <a:gd name="T55" fmla="*/ 97 h 171"/>
                <a:gd name="T56" fmla="*/ 184 w 186"/>
                <a:gd name="T57" fmla="*/ 102 h 171"/>
                <a:gd name="T58" fmla="*/ 185 w 186"/>
                <a:gd name="T59" fmla="*/ 86 h 171"/>
                <a:gd name="T60" fmla="*/ 185 w 186"/>
                <a:gd name="T61" fmla="*/ 69 h 171"/>
                <a:gd name="T62" fmla="*/ 185 w 186"/>
                <a:gd name="T63" fmla="*/ 52 h 171"/>
                <a:gd name="T64" fmla="*/ 186 w 186"/>
                <a:gd name="T65" fmla="*/ 35 h 171"/>
                <a:gd name="T66" fmla="*/ 174 w 186"/>
                <a:gd name="T67" fmla="*/ 26 h 171"/>
                <a:gd name="T68" fmla="*/ 173 w 186"/>
                <a:gd name="T69" fmla="*/ 32 h 171"/>
                <a:gd name="T70" fmla="*/ 173 w 186"/>
                <a:gd name="T71" fmla="*/ 36 h 171"/>
                <a:gd name="T72" fmla="*/ 173 w 186"/>
                <a:gd name="T73" fmla="*/ 42 h 171"/>
                <a:gd name="T74" fmla="*/ 173 w 186"/>
                <a:gd name="T75" fmla="*/ 47 h 171"/>
                <a:gd name="T76" fmla="*/ 116 w 186"/>
                <a:gd name="T77" fmla="*/ 52 h 171"/>
                <a:gd name="T78" fmla="*/ 70 w 186"/>
                <a:gd name="T79" fmla="*/ 31 h 171"/>
                <a:gd name="T80" fmla="*/ 67 w 186"/>
                <a:gd name="T81" fmla="*/ 30 h 171"/>
                <a:gd name="T82" fmla="*/ 64 w 186"/>
                <a:gd name="T83" fmla="*/ 31 h 171"/>
                <a:gd name="T84" fmla="*/ 62 w 186"/>
                <a:gd name="T85" fmla="*/ 31 h 171"/>
                <a:gd name="T86" fmla="*/ 58 w 186"/>
                <a:gd name="T87" fmla="*/ 34 h 171"/>
                <a:gd name="T88" fmla="*/ 58 w 186"/>
                <a:gd name="T89" fmla="*/ 39 h 171"/>
                <a:gd name="T90" fmla="*/ 58 w 186"/>
                <a:gd name="T91" fmla="*/ 43 h 171"/>
                <a:gd name="T92" fmla="*/ 58 w 186"/>
                <a:gd name="T93" fmla="*/ 48 h 171"/>
                <a:gd name="T94" fmla="*/ 58 w 186"/>
                <a:gd name="T95" fmla="*/ 52 h 171"/>
                <a:gd name="T96" fmla="*/ 14 w 186"/>
                <a:gd name="T97" fmla="*/ 55 h 171"/>
                <a:gd name="T98" fmla="*/ 14 w 186"/>
                <a:gd name="T99" fmla="*/ 48 h 171"/>
                <a:gd name="T100" fmla="*/ 14 w 186"/>
                <a:gd name="T101" fmla="*/ 40 h 171"/>
                <a:gd name="T102" fmla="*/ 13 w 186"/>
                <a:gd name="T103" fmla="*/ 33 h 171"/>
                <a:gd name="T104" fmla="*/ 10 w 186"/>
                <a:gd name="T105" fmla="*/ 28 h 171"/>
                <a:gd name="T106" fmla="*/ 7 w 186"/>
                <a:gd name="T107" fmla="*/ 25 h 171"/>
                <a:gd name="T108" fmla="*/ 7 w 186"/>
                <a:gd name="T109" fmla="*/ 22 h 171"/>
                <a:gd name="T110" fmla="*/ 7 w 186"/>
                <a:gd name="T111" fmla="*/ 19 h 171"/>
                <a:gd name="T112" fmla="*/ 8 w 186"/>
                <a:gd name="T113" fmla="*/ 17 h 171"/>
                <a:gd name="T114" fmla="*/ 66 w 186"/>
                <a:gd name="T115" fmla="*/ 5 h 171"/>
                <a:gd name="T116" fmla="*/ 52 w 186"/>
                <a:gd name="T117" fmla="*/ 6 h 171"/>
                <a:gd name="T118" fmla="*/ 36 w 186"/>
                <a:gd name="T119" fmla="*/ 7 h 171"/>
                <a:gd name="T120" fmla="*/ 21 w 186"/>
                <a:gd name="T121" fmla="*/ 8 h 171"/>
                <a:gd name="T122" fmla="*/ 6 w 186"/>
                <a:gd name="T1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71">
                  <a:moveTo>
                    <a:pt x="3" y="14"/>
                  </a:moveTo>
                  <a:lnTo>
                    <a:pt x="0" y="170"/>
                  </a:lnTo>
                  <a:lnTo>
                    <a:pt x="1" y="171"/>
                  </a:lnTo>
                  <a:lnTo>
                    <a:pt x="183" y="162"/>
                  </a:lnTo>
                  <a:lnTo>
                    <a:pt x="184" y="107"/>
                  </a:lnTo>
                  <a:lnTo>
                    <a:pt x="184" y="107"/>
                  </a:lnTo>
                  <a:lnTo>
                    <a:pt x="183" y="107"/>
                  </a:lnTo>
                  <a:lnTo>
                    <a:pt x="183" y="106"/>
                  </a:lnTo>
                  <a:lnTo>
                    <a:pt x="183" y="106"/>
                  </a:lnTo>
                  <a:lnTo>
                    <a:pt x="182" y="106"/>
                  </a:lnTo>
                  <a:lnTo>
                    <a:pt x="182" y="106"/>
                  </a:lnTo>
                  <a:lnTo>
                    <a:pt x="182" y="106"/>
                  </a:lnTo>
                  <a:lnTo>
                    <a:pt x="181" y="106"/>
                  </a:lnTo>
                  <a:lnTo>
                    <a:pt x="181" y="106"/>
                  </a:lnTo>
                  <a:lnTo>
                    <a:pt x="181" y="106"/>
                  </a:lnTo>
                  <a:lnTo>
                    <a:pt x="180" y="106"/>
                  </a:lnTo>
                  <a:lnTo>
                    <a:pt x="180" y="106"/>
                  </a:lnTo>
                  <a:lnTo>
                    <a:pt x="180" y="106"/>
                  </a:lnTo>
                  <a:lnTo>
                    <a:pt x="179" y="106"/>
                  </a:lnTo>
                  <a:lnTo>
                    <a:pt x="179" y="106"/>
                  </a:lnTo>
                  <a:lnTo>
                    <a:pt x="178" y="106"/>
                  </a:lnTo>
                  <a:lnTo>
                    <a:pt x="178" y="106"/>
                  </a:lnTo>
                  <a:lnTo>
                    <a:pt x="178" y="106"/>
                  </a:lnTo>
                  <a:lnTo>
                    <a:pt x="177" y="106"/>
                  </a:lnTo>
                  <a:lnTo>
                    <a:pt x="177" y="106"/>
                  </a:lnTo>
                  <a:lnTo>
                    <a:pt x="176" y="106"/>
                  </a:lnTo>
                  <a:lnTo>
                    <a:pt x="176" y="106"/>
                  </a:lnTo>
                  <a:lnTo>
                    <a:pt x="176" y="106"/>
                  </a:lnTo>
                  <a:lnTo>
                    <a:pt x="175" y="106"/>
                  </a:lnTo>
                  <a:lnTo>
                    <a:pt x="175" y="106"/>
                  </a:lnTo>
                  <a:lnTo>
                    <a:pt x="175" y="106"/>
                  </a:lnTo>
                  <a:lnTo>
                    <a:pt x="174" y="106"/>
                  </a:lnTo>
                  <a:lnTo>
                    <a:pt x="174" y="106"/>
                  </a:lnTo>
                  <a:lnTo>
                    <a:pt x="174" y="106"/>
                  </a:lnTo>
                  <a:lnTo>
                    <a:pt x="173" y="106"/>
                  </a:lnTo>
                  <a:lnTo>
                    <a:pt x="173" y="106"/>
                  </a:lnTo>
                  <a:lnTo>
                    <a:pt x="172" y="107"/>
                  </a:lnTo>
                  <a:lnTo>
                    <a:pt x="171" y="133"/>
                  </a:lnTo>
                  <a:lnTo>
                    <a:pt x="128" y="136"/>
                  </a:lnTo>
                  <a:lnTo>
                    <a:pt x="128" y="135"/>
                  </a:lnTo>
                  <a:lnTo>
                    <a:pt x="128" y="134"/>
                  </a:lnTo>
                  <a:lnTo>
                    <a:pt x="128" y="133"/>
                  </a:lnTo>
                  <a:lnTo>
                    <a:pt x="128" y="133"/>
                  </a:lnTo>
                  <a:lnTo>
                    <a:pt x="128" y="132"/>
                  </a:lnTo>
                  <a:lnTo>
                    <a:pt x="128" y="131"/>
                  </a:lnTo>
                  <a:lnTo>
                    <a:pt x="128" y="130"/>
                  </a:lnTo>
                  <a:lnTo>
                    <a:pt x="128" y="129"/>
                  </a:lnTo>
                  <a:lnTo>
                    <a:pt x="128" y="129"/>
                  </a:lnTo>
                  <a:lnTo>
                    <a:pt x="128" y="128"/>
                  </a:lnTo>
                  <a:lnTo>
                    <a:pt x="128" y="127"/>
                  </a:lnTo>
                  <a:lnTo>
                    <a:pt x="128" y="126"/>
                  </a:lnTo>
                  <a:lnTo>
                    <a:pt x="128" y="125"/>
                  </a:lnTo>
                  <a:lnTo>
                    <a:pt x="128" y="124"/>
                  </a:lnTo>
                  <a:lnTo>
                    <a:pt x="128" y="123"/>
                  </a:lnTo>
                  <a:lnTo>
                    <a:pt x="128" y="123"/>
                  </a:lnTo>
                  <a:lnTo>
                    <a:pt x="128" y="121"/>
                  </a:lnTo>
                  <a:lnTo>
                    <a:pt x="128" y="121"/>
                  </a:lnTo>
                  <a:lnTo>
                    <a:pt x="128" y="120"/>
                  </a:lnTo>
                  <a:lnTo>
                    <a:pt x="128" y="119"/>
                  </a:lnTo>
                  <a:lnTo>
                    <a:pt x="128" y="118"/>
                  </a:lnTo>
                  <a:lnTo>
                    <a:pt x="128" y="117"/>
                  </a:lnTo>
                  <a:lnTo>
                    <a:pt x="128" y="116"/>
                  </a:lnTo>
                  <a:lnTo>
                    <a:pt x="128" y="115"/>
                  </a:lnTo>
                  <a:lnTo>
                    <a:pt x="128" y="114"/>
                  </a:lnTo>
                  <a:lnTo>
                    <a:pt x="128" y="114"/>
                  </a:lnTo>
                  <a:lnTo>
                    <a:pt x="128" y="113"/>
                  </a:lnTo>
                  <a:lnTo>
                    <a:pt x="127" y="112"/>
                  </a:lnTo>
                  <a:lnTo>
                    <a:pt x="127" y="111"/>
                  </a:lnTo>
                  <a:lnTo>
                    <a:pt x="127" y="110"/>
                  </a:lnTo>
                  <a:lnTo>
                    <a:pt x="127" y="109"/>
                  </a:lnTo>
                  <a:lnTo>
                    <a:pt x="127" y="108"/>
                  </a:lnTo>
                  <a:lnTo>
                    <a:pt x="115" y="109"/>
                  </a:lnTo>
                  <a:lnTo>
                    <a:pt x="114" y="136"/>
                  </a:lnTo>
                  <a:lnTo>
                    <a:pt x="70" y="140"/>
                  </a:lnTo>
                  <a:lnTo>
                    <a:pt x="69" y="138"/>
                  </a:lnTo>
                  <a:lnTo>
                    <a:pt x="70" y="112"/>
                  </a:lnTo>
                  <a:lnTo>
                    <a:pt x="70" y="112"/>
                  </a:lnTo>
                  <a:lnTo>
                    <a:pt x="69" y="112"/>
                  </a:lnTo>
                  <a:lnTo>
                    <a:pt x="69" y="112"/>
                  </a:lnTo>
                  <a:lnTo>
                    <a:pt x="69" y="112"/>
                  </a:lnTo>
                  <a:lnTo>
                    <a:pt x="69" y="112"/>
                  </a:lnTo>
                  <a:lnTo>
                    <a:pt x="68" y="112"/>
                  </a:lnTo>
                  <a:lnTo>
                    <a:pt x="68" y="112"/>
                  </a:lnTo>
                  <a:lnTo>
                    <a:pt x="67" y="112"/>
                  </a:lnTo>
                  <a:lnTo>
                    <a:pt x="67" y="112"/>
                  </a:lnTo>
                  <a:lnTo>
                    <a:pt x="66" y="112"/>
                  </a:lnTo>
                  <a:lnTo>
                    <a:pt x="66" y="112"/>
                  </a:lnTo>
                  <a:lnTo>
                    <a:pt x="66" y="112"/>
                  </a:lnTo>
                  <a:lnTo>
                    <a:pt x="65" y="112"/>
                  </a:lnTo>
                  <a:lnTo>
                    <a:pt x="65" y="112"/>
                  </a:lnTo>
                  <a:lnTo>
                    <a:pt x="65" y="112"/>
                  </a:lnTo>
                  <a:lnTo>
                    <a:pt x="64" y="112"/>
                  </a:lnTo>
                  <a:lnTo>
                    <a:pt x="64" y="112"/>
                  </a:lnTo>
                  <a:lnTo>
                    <a:pt x="64" y="112"/>
                  </a:lnTo>
                  <a:lnTo>
                    <a:pt x="63" y="112"/>
                  </a:lnTo>
                  <a:lnTo>
                    <a:pt x="63" y="112"/>
                  </a:lnTo>
                  <a:lnTo>
                    <a:pt x="63" y="112"/>
                  </a:lnTo>
                  <a:lnTo>
                    <a:pt x="62" y="112"/>
                  </a:lnTo>
                  <a:lnTo>
                    <a:pt x="62" y="112"/>
                  </a:lnTo>
                  <a:lnTo>
                    <a:pt x="62" y="112"/>
                  </a:lnTo>
                  <a:lnTo>
                    <a:pt x="61" y="112"/>
                  </a:lnTo>
                  <a:lnTo>
                    <a:pt x="61" y="112"/>
                  </a:lnTo>
                  <a:lnTo>
                    <a:pt x="60" y="112"/>
                  </a:lnTo>
                  <a:lnTo>
                    <a:pt x="60" y="112"/>
                  </a:lnTo>
                  <a:lnTo>
                    <a:pt x="59" y="112"/>
                  </a:lnTo>
                  <a:lnTo>
                    <a:pt x="59" y="112"/>
                  </a:lnTo>
                  <a:lnTo>
                    <a:pt x="59" y="112"/>
                  </a:lnTo>
                  <a:lnTo>
                    <a:pt x="58" y="112"/>
                  </a:lnTo>
                  <a:lnTo>
                    <a:pt x="58" y="113"/>
                  </a:lnTo>
                  <a:lnTo>
                    <a:pt x="58" y="114"/>
                  </a:lnTo>
                  <a:lnTo>
                    <a:pt x="58" y="114"/>
                  </a:lnTo>
                  <a:lnTo>
                    <a:pt x="58" y="115"/>
                  </a:lnTo>
                  <a:lnTo>
                    <a:pt x="58" y="116"/>
                  </a:lnTo>
                  <a:lnTo>
                    <a:pt x="58" y="117"/>
                  </a:lnTo>
                  <a:lnTo>
                    <a:pt x="57" y="118"/>
                  </a:lnTo>
                  <a:lnTo>
                    <a:pt x="57" y="118"/>
                  </a:lnTo>
                  <a:lnTo>
                    <a:pt x="57" y="119"/>
                  </a:lnTo>
                  <a:lnTo>
                    <a:pt x="57" y="120"/>
                  </a:lnTo>
                  <a:lnTo>
                    <a:pt x="57" y="121"/>
                  </a:lnTo>
                  <a:lnTo>
                    <a:pt x="57" y="122"/>
                  </a:lnTo>
                  <a:lnTo>
                    <a:pt x="57" y="123"/>
                  </a:lnTo>
                  <a:lnTo>
                    <a:pt x="57" y="124"/>
                  </a:lnTo>
                  <a:lnTo>
                    <a:pt x="57" y="125"/>
                  </a:lnTo>
                  <a:lnTo>
                    <a:pt x="57" y="125"/>
                  </a:lnTo>
                  <a:lnTo>
                    <a:pt x="57" y="127"/>
                  </a:lnTo>
                  <a:lnTo>
                    <a:pt x="57" y="127"/>
                  </a:lnTo>
                  <a:lnTo>
                    <a:pt x="57" y="128"/>
                  </a:lnTo>
                  <a:lnTo>
                    <a:pt x="57" y="129"/>
                  </a:lnTo>
                  <a:lnTo>
                    <a:pt x="57" y="130"/>
                  </a:lnTo>
                  <a:lnTo>
                    <a:pt x="57" y="131"/>
                  </a:lnTo>
                  <a:lnTo>
                    <a:pt x="57" y="132"/>
                  </a:lnTo>
                  <a:lnTo>
                    <a:pt x="57" y="133"/>
                  </a:lnTo>
                  <a:lnTo>
                    <a:pt x="57" y="133"/>
                  </a:lnTo>
                  <a:lnTo>
                    <a:pt x="57" y="134"/>
                  </a:lnTo>
                  <a:lnTo>
                    <a:pt x="57" y="135"/>
                  </a:lnTo>
                  <a:lnTo>
                    <a:pt x="57" y="136"/>
                  </a:lnTo>
                  <a:lnTo>
                    <a:pt x="57" y="137"/>
                  </a:lnTo>
                  <a:lnTo>
                    <a:pt x="57" y="138"/>
                  </a:lnTo>
                  <a:lnTo>
                    <a:pt x="57" y="138"/>
                  </a:lnTo>
                  <a:lnTo>
                    <a:pt x="57" y="139"/>
                  </a:lnTo>
                  <a:lnTo>
                    <a:pt x="56" y="140"/>
                  </a:lnTo>
                  <a:lnTo>
                    <a:pt x="13" y="143"/>
                  </a:lnTo>
                  <a:lnTo>
                    <a:pt x="12" y="142"/>
                  </a:lnTo>
                  <a:lnTo>
                    <a:pt x="12" y="141"/>
                  </a:lnTo>
                  <a:lnTo>
                    <a:pt x="12" y="140"/>
                  </a:lnTo>
                  <a:lnTo>
                    <a:pt x="12" y="139"/>
                  </a:lnTo>
                  <a:lnTo>
                    <a:pt x="12" y="138"/>
                  </a:lnTo>
                  <a:lnTo>
                    <a:pt x="13" y="138"/>
                  </a:lnTo>
                  <a:lnTo>
                    <a:pt x="13" y="137"/>
                  </a:lnTo>
                  <a:lnTo>
                    <a:pt x="13" y="136"/>
                  </a:lnTo>
                  <a:lnTo>
                    <a:pt x="13" y="135"/>
                  </a:lnTo>
                  <a:lnTo>
                    <a:pt x="13" y="134"/>
                  </a:lnTo>
                  <a:lnTo>
                    <a:pt x="13" y="133"/>
                  </a:lnTo>
                  <a:lnTo>
                    <a:pt x="13" y="132"/>
                  </a:lnTo>
                  <a:lnTo>
                    <a:pt x="13" y="131"/>
                  </a:lnTo>
                  <a:lnTo>
                    <a:pt x="13" y="131"/>
                  </a:lnTo>
                  <a:lnTo>
                    <a:pt x="13" y="130"/>
                  </a:lnTo>
                  <a:lnTo>
                    <a:pt x="13" y="129"/>
                  </a:lnTo>
                  <a:lnTo>
                    <a:pt x="13" y="128"/>
                  </a:lnTo>
                  <a:lnTo>
                    <a:pt x="13" y="127"/>
                  </a:lnTo>
                  <a:lnTo>
                    <a:pt x="13" y="126"/>
                  </a:lnTo>
                  <a:lnTo>
                    <a:pt x="13" y="125"/>
                  </a:lnTo>
                  <a:lnTo>
                    <a:pt x="13" y="125"/>
                  </a:lnTo>
                  <a:lnTo>
                    <a:pt x="13" y="124"/>
                  </a:lnTo>
                  <a:lnTo>
                    <a:pt x="13" y="123"/>
                  </a:lnTo>
                  <a:lnTo>
                    <a:pt x="13" y="122"/>
                  </a:lnTo>
                  <a:lnTo>
                    <a:pt x="13" y="121"/>
                  </a:lnTo>
                  <a:lnTo>
                    <a:pt x="13" y="120"/>
                  </a:lnTo>
                  <a:lnTo>
                    <a:pt x="13" y="119"/>
                  </a:lnTo>
                  <a:lnTo>
                    <a:pt x="13" y="118"/>
                  </a:lnTo>
                  <a:lnTo>
                    <a:pt x="13" y="118"/>
                  </a:lnTo>
                  <a:lnTo>
                    <a:pt x="13" y="117"/>
                  </a:lnTo>
                  <a:lnTo>
                    <a:pt x="13" y="116"/>
                  </a:lnTo>
                  <a:lnTo>
                    <a:pt x="13" y="115"/>
                  </a:lnTo>
                  <a:lnTo>
                    <a:pt x="13" y="114"/>
                  </a:lnTo>
                  <a:lnTo>
                    <a:pt x="4" y="105"/>
                  </a:lnTo>
                  <a:lnTo>
                    <a:pt x="5" y="105"/>
                  </a:lnTo>
                  <a:lnTo>
                    <a:pt x="5" y="105"/>
                  </a:lnTo>
                  <a:lnTo>
                    <a:pt x="5" y="104"/>
                  </a:lnTo>
                  <a:lnTo>
                    <a:pt x="5" y="104"/>
                  </a:lnTo>
                  <a:lnTo>
                    <a:pt x="5" y="103"/>
                  </a:lnTo>
                  <a:lnTo>
                    <a:pt x="5" y="103"/>
                  </a:lnTo>
                  <a:lnTo>
                    <a:pt x="5" y="103"/>
                  </a:lnTo>
                  <a:lnTo>
                    <a:pt x="5" y="102"/>
                  </a:lnTo>
                  <a:lnTo>
                    <a:pt x="5" y="102"/>
                  </a:lnTo>
                  <a:lnTo>
                    <a:pt x="5" y="101"/>
                  </a:lnTo>
                  <a:lnTo>
                    <a:pt x="5" y="101"/>
                  </a:lnTo>
                  <a:lnTo>
                    <a:pt x="5" y="101"/>
                  </a:lnTo>
                  <a:lnTo>
                    <a:pt x="5" y="100"/>
                  </a:lnTo>
                  <a:lnTo>
                    <a:pt x="5" y="100"/>
                  </a:lnTo>
                  <a:lnTo>
                    <a:pt x="5" y="99"/>
                  </a:lnTo>
                  <a:lnTo>
                    <a:pt x="5" y="99"/>
                  </a:lnTo>
                  <a:lnTo>
                    <a:pt x="5" y="99"/>
                  </a:lnTo>
                  <a:lnTo>
                    <a:pt x="5" y="98"/>
                  </a:lnTo>
                  <a:lnTo>
                    <a:pt x="5" y="98"/>
                  </a:lnTo>
                  <a:lnTo>
                    <a:pt x="5" y="97"/>
                  </a:lnTo>
                  <a:lnTo>
                    <a:pt x="6" y="97"/>
                  </a:lnTo>
                  <a:lnTo>
                    <a:pt x="6" y="97"/>
                  </a:lnTo>
                  <a:lnTo>
                    <a:pt x="6" y="97"/>
                  </a:lnTo>
                  <a:lnTo>
                    <a:pt x="6" y="97"/>
                  </a:lnTo>
                  <a:lnTo>
                    <a:pt x="10" y="97"/>
                  </a:lnTo>
                  <a:lnTo>
                    <a:pt x="180" y="90"/>
                  </a:lnTo>
                  <a:lnTo>
                    <a:pt x="184" y="102"/>
                  </a:lnTo>
                  <a:lnTo>
                    <a:pt x="184" y="99"/>
                  </a:lnTo>
                  <a:lnTo>
                    <a:pt x="184" y="97"/>
                  </a:lnTo>
                  <a:lnTo>
                    <a:pt x="184" y="95"/>
                  </a:lnTo>
                  <a:lnTo>
                    <a:pt x="184" y="93"/>
                  </a:lnTo>
                  <a:lnTo>
                    <a:pt x="184" y="90"/>
                  </a:lnTo>
                  <a:lnTo>
                    <a:pt x="185" y="88"/>
                  </a:lnTo>
                  <a:lnTo>
                    <a:pt x="185" y="86"/>
                  </a:lnTo>
                  <a:lnTo>
                    <a:pt x="185" y="83"/>
                  </a:lnTo>
                  <a:lnTo>
                    <a:pt x="185" y="81"/>
                  </a:lnTo>
                  <a:lnTo>
                    <a:pt x="185" y="78"/>
                  </a:lnTo>
                  <a:lnTo>
                    <a:pt x="185" y="76"/>
                  </a:lnTo>
                  <a:lnTo>
                    <a:pt x="185" y="73"/>
                  </a:lnTo>
                  <a:lnTo>
                    <a:pt x="185" y="71"/>
                  </a:lnTo>
                  <a:lnTo>
                    <a:pt x="185" y="69"/>
                  </a:lnTo>
                  <a:lnTo>
                    <a:pt x="185" y="67"/>
                  </a:lnTo>
                  <a:lnTo>
                    <a:pt x="185" y="64"/>
                  </a:lnTo>
                  <a:lnTo>
                    <a:pt x="185" y="62"/>
                  </a:lnTo>
                  <a:lnTo>
                    <a:pt x="185" y="59"/>
                  </a:lnTo>
                  <a:lnTo>
                    <a:pt x="185" y="57"/>
                  </a:lnTo>
                  <a:lnTo>
                    <a:pt x="185" y="54"/>
                  </a:lnTo>
                  <a:lnTo>
                    <a:pt x="185" y="52"/>
                  </a:lnTo>
                  <a:lnTo>
                    <a:pt x="185" y="50"/>
                  </a:lnTo>
                  <a:lnTo>
                    <a:pt x="186" y="47"/>
                  </a:lnTo>
                  <a:lnTo>
                    <a:pt x="186" y="45"/>
                  </a:lnTo>
                  <a:lnTo>
                    <a:pt x="186" y="42"/>
                  </a:lnTo>
                  <a:lnTo>
                    <a:pt x="186" y="40"/>
                  </a:lnTo>
                  <a:lnTo>
                    <a:pt x="186" y="37"/>
                  </a:lnTo>
                  <a:lnTo>
                    <a:pt x="186" y="35"/>
                  </a:lnTo>
                  <a:lnTo>
                    <a:pt x="186" y="32"/>
                  </a:lnTo>
                  <a:lnTo>
                    <a:pt x="186" y="30"/>
                  </a:lnTo>
                  <a:lnTo>
                    <a:pt x="186" y="28"/>
                  </a:lnTo>
                  <a:lnTo>
                    <a:pt x="186" y="25"/>
                  </a:lnTo>
                  <a:lnTo>
                    <a:pt x="174" y="25"/>
                  </a:lnTo>
                  <a:lnTo>
                    <a:pt x="174" y="26"/>
                  </a:lnTo>
                  <a:lnTo>
                    <a:pt x="174" y="26"/>
                  </a:lnTo>
                  <a:lnTo>
                    <a:pt x="174" y="27"/>
                  </a:lnTo>
                  <a:lnTo>
                    <a:pt x="174" y="28"/>
                  </a:lnTo>
                  <a:lnTo>
                    <a:pt x="174" y="28"/>
                  </a:lnTo>
                  <a:lnTo>
                    <a:pt x="173" y="29"/>
                  </a:lnTo>
                  <a:lnTo>
                    <a:pt x="173" y="30"/>
                  </a:lnTo>
                  <a:lnTo>
                    <a:pt x="173" y="31"/>
                  </a:lnTo>
                  <a:lnTo>
                    <a:pt x="173" y="32"/>
                  </a:lnTo>
                  <a:lnTo>
                    <a:pt x="173" y="32"/>
                  </a:lnTo>
                  <a:lnTo>
                    <a:pt x="173" y="33"/>
                  </a:lnTo>
                  <a:lnTo>
                    <a:pt x="173" y="34"/>
                  </a:lnTo>
                  <a:lnTo>
                    <a:pt x="173" y="34"/>
                  </a:lnTo>
                  <a:lnTo>
                    <a:pt x="173" y="35"/>
                  </a:lnTo>
                  <a:lnTo>
                    <a:pt x="173" y="36"/>
                  </a:lnTo>
                  <a:lnTo>
                    <a:pt x="173" y="36"/>
                  </a:lnTo>
                  <a:lnTo>
                    <a:pt x="173" y="37"/>
                  </a:lnTo>
                  <a:lnTo>
                    <a:pt x="173" y="38"/>
                  </a:lnTo>
                  <a:lnTo>
                    <a:pt x="173" y="39"/>
                  </a:lnTo>
                  <a:lnTo>
                    <a:pt x="173" y="40"/>
                  </a:lnTo>
                  <a:lnTo>
                    <a:pt x="173" y="40"/>
                  </a:lnTo>
                  <a:lnTo>
                    <a:pt x="173" y="41"/>
                  </a:lnTo>
                  <a:lnTo>
                    <a:pt x="173" y="42"/>
                  </a:lnTo>
                  <a:lnTo>
                    <a:pt x="173" y="43"/>
                  </a:lnTo>
                  <a:lnTo>
                    <a:pt x="173" y="43"/>
                  </a:lnTo>
                  <a:lnTo>
                    <a:pt x="173" y="44"/>
                  </a:lnTo>
                  <a:lnTo>
                    <a:pt x="173" y="45"/>
                  </a:lnTo>
                  <a:lnTo>
                    <a:pt x="173" y="45"/>
                  </a:lnTo>
                  <a:lnTo>
                    <a:pt x="173" y="46"/>
                  </a:lnTo>
                  <a:lnTo>
                    <a:pt x="173" y="47"/>
                  </a:lnTo>
                  <a:lnTo>
                    <a:pt x="173" y="47"/>
                  </a:lnTo>
                  <a:lnTo>
                    <a:pt x="173" y="48"/>
                  </a:lnTo>
                  <a:lnTo>
                    <a:pt x="172" y="50"/>
                  </a:lnTo>
                  <a:lnTo>
                    <a:pt x="128" y="52"/>
                  </a:lnTo>
                  <a:lnTo>
                    <a:pt x="128" y="28"/>
                  </a:lnTo>
                  <a:lnTo>
                    <a:pt x="116" y="28"/>
                  </a:lnTo>
                  <a:lnTo>
                    <a:pt x="116" y="52"/>
                  </a:lnTo>
                  <a:lnTo>
                    <a:pt x="71" y="55"/>
                  </a:lnTo>
                  <a:lnTo>
                    <a:pt x="71" y="32"/>
                  </a:lnTo>
                  <a:lnTo>
                    <a:pt x="71" y="32"/>
                  </a:lnTo>
                  <a:lnTo>
                    <a:pt x="71" y="31"/>
                  </a:lnTo>
                  <a:lnTo>
                    <a:pt x="70" y="31"/>
                  </a:lnTo>
                  <a:lnTo>
                    <a:pt x="70" y="31"/>
                  </a:lnTo>
                  <a:lnTo>
                    <a:pt x="70" y="31"/>
                  </a:lnTo>
                  <a:lnTo>
                    <a:pt x="69" y="31"/>
                  </a:lnTo>
                  <a:lnTo>
                    <a:pt x="69" y="31"/>
                  </a:lnTo>
                  <a:lnTo>
                    <a:pt x="69" y="31"/>
                  </a:lnTo>
                  <a:lnTo>
                    <a:pt x="68" y="31"/>
                  </a:lnTo>
                  <a:lnTo>
                    <a:pt x="68" y="30"/>
                  </a:lnTo>
                  <a:lnTo>
                    <a:pt x="67" y="30"/>
                  </a:lnTo>
                  <a:lnTo>
                    <a:pt x="67" y="30"/>
                  </a:lnTo>
                  <a:lnTo>
                    <a:pt x="67" y="30"/>
                  </a:lnTo>
                  <a:lnTo>
                    <a:pt x="66" y="30"/>
                  </a:lnTo>
                  <a:lnTo>
                    <a:pt x="66" y="30"/>
                  </a:lnTo>
                  <a:lnTo>
                    <a:pt x="66" y="30"/>
                  </a:lnTo>
                  <a:lnTo>
                    <a:pt x="65" y="31"/>
                  </a:lnTo>
                  <a:lnTo>
                    <a:pt x="65" y="31"/>
                  </a:lnTo>
                  <a:lnTo>
                    <a:pt x="64" y="31"/>
                  </a:lnTo>
                  <a:lnTo>
                    <a:pt x="64" y="31"/>
                  </a:lnTo>
                  <a:lnTo>
                    <a:pt x="64" y="31"/>
                  </a:lnTo>
                  <a:lnTo>
                    <a:pt x="63" y="31"/>
                  </a:lnTo>
                  <a:lnTo>
                    <a:pt x="63" y="31"/>
                  </a:lnTo>
                  <a:lnTo>
                    <a:pt x="63" y="31"/>
                  </a:lnTo>
                  <a:lnTo>
                    <a:pt x="62" y="31"/>
                  </a:lnTo>
                  <a:lnTo>
                    <a:pt x="62" y="31"/>
                  </a:lnTo>
                  <a:lnTo>
                    <a:pt x="61" y="31"/>
                  </a:lnTo>
                  <a:lnTo>
                    <a:pt x="61" y="31"/>
                  </a:lnTo>
                  <a:lnTo>
                    <a:pt x="61" y="31"/>
                  </a:lnTo>
                  <a:lnTo>
                    <a:pt x="60" y="31"/>
                  </a:lnTo>
                  <a:lnTo>
                    <a:pt x="60" y="32"/>
                  </a:lnTo>
                  <a:lnTo>
                    <a:pt x="59" y="32"/>
                  </a:lnTo>
                  <a:lnTo>
                    <a:pt x="58" y="34"/>
                  </a:lnTo>
                  <a:lnTo>
                    <a:pt x="58" y="34"/>
                  </a:lnTo>
                  <a:lnTo>
                    <a:pt x="58" y="35"/>
                  </a:lnTo>
                  <a:lnTo>
                    <a:pt x="58" y="36"/>
                  </a:lnTo>
                  <a:lnTo>
                    <a:pt x="58" y="36"/>
                  </a:lnTo>
                  <a:lnTo>
                    <a:pt x="58" y="37"/>
                  </a:lnTo>
                  <a:lnTo>
                    <a:pt x="58" y="38"/>
                  </a:lnTo>
                  <a:lnTo>
                    <a:pt x="58" y="39"/>
                  </a:lnTo>
                  <a:lnTo>
                    <a:pt x="58" y="39"/>
                  </a:lnTo>
                  <a:lnTo>
                    <a:pt x="58" y="40"/>
                  </a:lnTo>
                  <a:lnTo>
                    <a:pt x="58" y="41"/>
                  </a:lnTo>
                  <a:lnTo>
                    <a:pt x="58" y="41"/>
                  </a:lnTo>
                  <a:lnTo>
                    <a:pt x="58" y="42"/>
                  </a:lnTo>
                  <a:lnTo>
                    <a:pt x="58" y="43"/>
                  </a:lnTo>
                  <a:lnTo>
                    <a:pt x="58" y="43"/>
                  </a:lnTo>
                  <a:lnTo>
                    <a:pt x="58" y="44"/>
                  </a:lnTo>
                  <a:lnTo>
                    <a:pt x="58" y="45"/>
                  </a:lnTo>
                  <a:lnTo>
                    <a:pt x="58" y="45"/>
                  </a:lnTo>
                  <a:lnTo>
                    <a:pt x="58" y="46"/>
                  </a:lnTo>
                  <a:lnTo>
                    <a:pt x="58" y="47"/>
                  </a:lnTo>
                  <a:lnTo>
                    <a:pt x="58" y="47"/>
                  </a:lnTo>
                  <a:lnTo>
                    <a:pt x="58" y="48"/>
                  </a:lnTo>
                  <a:lnTo>
                    <a:pt x="58" y="48"/>
                  </a:lnTo>
                  <a:lnTo>
                    <a:pt x="58" y="49"/>
                  </a:lnTo>
                  <a:lnTo>
                    <a:pt x="58" y="50"/>
                  </a:lnTo>
                  <a:lnTo>
                    <a:pt x="58" y="50"/>
                  </a:lnTo>
                  <a:lnTo>
                    <a:pt x="58" y="51"/>
                  </a:lnTo>
                  <a:lnTo>
                    <a:pt x="58" y="52"/>
                  </a:lnTo>
                  <a:lnTo>
                    <a:pt x="58" y="52"/>
                  </a:lnTo>
                  <a:lnTo>
                    <a:pt x="58" y="53"/>
                  </a:lnTo>
                  <a:lnTo>
                    <a:pt x="58" y="54"/>
                  </a:lnTo>
                  <a:lnTo>
                    <a:pt x="58" y="54"/>
                  </a:lnTo>
                  <a:lnTo>
                    <a:pt x="58" y="55"/>
                  </a:lnTo>
                  <a:lnTo>
                    <a:pt x="15" y="58"/>
                  </a:lnTo>
                  <a:lnTo>
                    <a:pt x="14" y="56"/>
                  </a:lnTo>
                  <a:lnTo>
                    <a:pt x="14" y="55"/>
                  </a:lnTo>
                  <a:lnTo>
                    <a:pt x="14" y="54"/>
                  </a:lnTo>
                  <a:lnTo>
                    <a:pt x="14" y="53"/>
                  </a:lnTo>
                  <a:lnTo>
                    <a:pt x="14" y="52"/>
                  </a:lnTo>
                  <a:lnTo>
                    <a:pt x="14" y="51"/>
                  </a:lnTo>
                  <a:lnTo>
                    <a:pt x="14" y="50"/>
                  </a:lnTo>
                  <a:lnTo>
                    <a:pt x="14" y="49"/>
                  </a:lnTo>
                  <a:lnTo>
                    <a:pt x="14" y="48"/>
                  </a:lnTo>
                  <a:lnTo>
                    <a:pt x="14" y="47"/>
                  </a:lnTo>
                  <a:lnTo>
                    <a:pt x="14" y="45"/>
                  </a:lnTo>
                  <a:lnTo>
                    <a:pt x="14" y="44"/>
                  </a:lnTo>
                  <a:lnTo>
                    <a:pt x="14" y="43"/>
                  </a:lnTo>
                  <a:lnTo>
                    <a:pt x="14" y="42"/>
                  </a:lnTo>
                  <a:lnTo>
                    <a:pt x="14" y="41"/>
                  </a:lnTo>
                  <a:lnTo>
                    <a:pt x="14" y="40"/>
                  </a:lnTo>
                  <a:lnTo>
                    <a:pt x="14" y="39"/>
                  </a:lnTo>
                  <a:lnTo>
                    <a:pt x="14" y="38"/>
                  </a:lnTo>
                  <a:lnTo>
                    <a:pt x="14" y="36"/>
                  </a:lnTo>
                  <a:lnTo>
                    <a:pt x="14" y="36"/>
                  </a:lnTo>
                  <a:lnTo>
                    <a:pt x="14" y="34"/>
                  </a:lnTo>
                  <a:lnTo>
                    <a:pt x="14" y="34"/>
                  </a:lnTo>
                  <a:lnTo>
                    <a:pt x="13" y="33"/>
                  </a:lnTo>
                  <a:lnTo>
                    <a:pt x="13" y="32"/>
                  </a:lnTo>
                  <a:lnTo>
                    <a:pt x="13" y="31"/>
                  </a:lnTo>
                  <a:lnTo>
                    <a:pt x="12" y="30"/>
                  </a:lnTo>
                  <a:lnTo>
                    <a:pt x="12" y="30"/>
                  </a:lnTo>
                  <a:lnTo>
                    <a:pt x="11" y="29"/>
                  </a:lnTo>
                  <a:lnTo>
                    <a:pt x="10" y="28"/>
                  </a:lnTo>
                  <a:lnTo>
                    <a:pt x="10" y="28"/>
                  </a:lnTo>
                  <a:lnTo>
                    <a:pt x="9" y="27"/>
                  </a:lnTo>
                  <a:lnTo>
                    <a:pt x="7" y="26"/>
                  </a:lnTo>
                  <a:lnTo>
                    <a:pt x="6" y="26"/>
                  </a:lnTo>
                  <a:lnTo>
                    <a:pt x="7" y="26"/>
                  </a:lnTo>
                  <a:lnTo>
                    <a:pt x="7" y="26"/>
                  </a:lnTo>
                  <a:lnTo>
                    <a:pt x="7" y="25"/>
                  </a:lnTo>
                  <a:lnTo>
                    <a:pt x="7" y="25"/>
                  </a:lnTo>
                  <a:lnTo>
                    <a:pt x="7" y="25"/>
                  </a:lnTo>
                  <a:lnTo>
                    <a:pt x="7" y="24"/>
                  </a:lnTo>
                  <a:lnTo>
                    <a:pt x="7" y="24"/>
                  </a:lnTo>
                  <a:lnTo>
                    <a:pt x="7" y="24"/>
                  </a:lnTo>
                  <a:lnTo>
                    <a:pt x="7" y="23"/>
                  </a:lnTo>
                  <a:lnTo>
                    <a:pt x="7" y="23"/>
                  </a:lnTo>
                  <a:lnTo>
                    <a:pt x="7" y="22"/>
                  </a:lnTo>
                  <a:lnTo>
                    <a:pt x="7" y="22"/>
                  </a:lnTo>
                  <a:lnTo>
                    <a:pt x="7" y="22"/>
                  </a:lnTo>
                  <a:lnTo>
                    <a:pt x="7" y="21"/>
                  </a:lnTo>
                  <a:lnTo>
                    <a:pt x="7" y="21"/>
                  </a:lnTo>
                  <a:lnTo>
                    <a:pt x="7" y="20"/>
                  </a:lnTo>
                  <a:lnTo>
                    <a:pt x="7" y="20"/>
                  </a:lnTo>
                  <a:lnTo>
                    <a:pt x="7" y="19"/>
                  </a:lnTo>
                  <a:lnTo>
                    <a:pt x="7" y="19"/>
                  </a:lnTo>
                  <a:lnTo>
                    <a:pt x="7" y="19"/>
                  </a:lnTo>
                  <a:lnTo>
                    <a:pt x="7" y="19"/>
                  </a:lnTo>
                  <a:lnTo>
                    <a:pt x="7" y="18"/>
                  </a:lnTo>
                  <a:lnTo>
                    <a:pt x="8" y="18"/>
                  </a:lnTo>
                  <a:lnTo>
                    <a:pt x="8" y="18"/>
                  </a:lnTo>
                  <a:lnTo>
                    <a:pt x="8" y="17"/>
                  </a:lnTo>
                  <a:lnTo>
                    <a:pt x="181" y="9"/>
                  </a:lnTo>
                  <a:lnTo>
                    <a:pt x="185" y="19"/>
                  </a:lnTo>
                  <a:lnTo>
                    <a:pt x="186" y="0"/>
                  </a:lnTo>
                  <a:lnTo>
                    <a:pt x="73" y="5"/>
                  </a:lnTo>
                  <a:lnTo>
                    <a:pt x="71" y="5"/>
                  </a:lnTo>
                  <a:lnTo>
                    <a:pt x="69" y="5"/>
                  </a:lnTo>
                  <a:lnTo>
                    <a:pt x="66" y="5"/>
                  </a:lnTo>
                  <a:lnTo>
                    <a:pt x="64" y="5"/>
                  </a:lnTo>
                  <a:lnTo>
                    <a:pt x="62" y="5"/>
                  </a:lnTo>
                  <a:lnTo>
                    <a:pt x="60" y="5"/>
                  </a:lnTo>
                  <a:lnTo>
                    <a:pt x="58" y="5"/>
                  </a:lnTo>
                  <a:lnTo>
                    <a:pt x="56" y="6"/>
                  </a:lnTo>
                  <a:lnTo>
                    <a:pt x="54" y="6"/>
                  </a:lnTo>
                  <a:lnTo>
                    <a:pt x="52" y="6"/>
                  </a:lnTo>
                  <a:lnTo>
                    <a:pt x="49" y="6"/>
                  </a:lnTo>
                  <a:lnTo>
                    <a:pt x="47" y="6"/>
                  </a:lnTo>
                  <a:lnTo>
                    <a:pt x="45" y="6"/>
                  </a:lnTo>
                  <a:lnTo>
                    <a:pt x="43" y="6"/>
                  </a:lnTo>
                  <a:lnTo>
                    <a:pt x="41" y="7"/>
                  </a:lnTo>
                  <a:lnTo>
                    <a:pt x="38" y="7"/>
                  </a:lnTo>
                  <a:lnTo>
                    <a:pt x="36" y="7"/>
                  </a:lnTo>
                  <a:lnTo>
                    <a:pt x="34" y="7"/>
                  </a:lnTo>
                  <a:lnTo>
                    <a:pt x="32" y="7"/>
                  </a:lnTo>
                  <a:lnTo>
                    <a:pt x="30" y="7"/>
                  </a:lnTo>
                  <a:lnTo>
                    <a:pt x="28" y="7"/>
                  </a:lnTo>
                  <a:lnTo>
                    <a:pt x="26" y="7"/>
                  </a:lnTo>
                  <a:lnTo>
                    <a:pt x="23" y="7"/>
                  </a:lnTo>
                  <a:lnTo>
                    <a:pt x="21" y="8"/>
                  </a:lnTo>
                  <a:lnTo>
                    <a:pt x="19" y="8"/>
                  </a:lnTo>
                  <a:lnTo>
                    <a:pt x="16" y="8"/>
                  </a:lnTo>
                  <a:lnTo>
                    <a:pt x="14" y="8"/>
                  </a:lnTo>
                  <a:lnTo>
                    <a:pt x="12" y="8"/>
                  </a:lnTo>
                  <a:lnTo>
                    <a:pt x="10" y="8"/>
                  </a:lnTo>
                  <a:lnTo>
                    <a:pt x="8" y="8"/>
                  </a:lnTo>
                  <a:lnTo>
                    <a:pt x="6" y="9"/>
                  </a:lnTo>
                  <a:lnTo>
                    <a:pt x="3" y="9"/>
                  </a:lnTo>
                  <a:lnTo>
                    <a:pt x="3" y="1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7" name="Freeform 1113"/>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8" name="Freeform 1114"/>
            <p:cNvSpPr>
              <a:spLocks/>
            </p:cNvSpPr>
            <p:nvPr/>
          </p:nvSpPr>
          <p:spPr bwMode="auto">
            <a:xfrm>
              <a:off x="1415" y="3274"/>
              <a:ext cx="16" cy="35"/>
            </a:xfrm>
            <a:custGeom>
              <a:avLst/>
              <a:gdLst>
                <a:gd name="T0" fmla="*/ 1 w 16"/>
                <a:gd name="T1" fmla="*/ 1 h 35"/>
                <a:gd name="T2" fmla="*/ 1 w 16"/>
                <a:gd name="T3" fmla="*/ 2 h 35"/>
                <a:gd name="T4" fmla="*/ 1 w 16"/>
                <a:gd name="T5" fmla="*/ 3 h 35"/>
                <a:gd name="T6" fmla="*/ 1 w 16"/>
                <a:gd name="T7" fmla="*/ 5 h 35"/>
                <a:gd name="T8" fmla="*/ 1 w 16"/>
                <a:gd name="T9" fmla="*/ 6 h 35"/>
                <a:gd name="T10" fmla="*/ 1 w 16"/>
                <a:gd name="T11" fmla="*/ 7 h 35"/>
                <a:gd name="T12" fmla="*/ 1 w 16"/>
                <a:gd name="T13" fmla="*/ 9 h 35"/>
                <a:gd name="T14" fmla="*/ 0 w 16"/>
                <a:gd name="T15" fmla="*/ 10 h 35"/>
                <a:gd name="T16" fmla="*/ 0 w 16"/>
                <a:gd name="T17" fmla="*/ 11 h 35"/>
                <a:gd name="T18" fmla="*/ 0 w 16"/>
                <a:gd name="T19" fmla="*/ 12 h 35"/>
                <a:gd name="T20" fmla="*/ 0 w 16"/>
                <a:gd name="T21" fmla="*/ 14 h 35"/>
                <a:gd name="T22" fmla="*/ 0 w 16"/>
                <a:gd name="T23" fmla="*/ 15 h 35"/>
                <a:gd name="T24" fmla="*/ 0 w 16"/>
                <a:gd name="T25" fmla="*/ 16 h 35"/>
                <a:gd name="T26" fmla="*/ 0 w 16"/>
                <a:gd name="T27" fmla="*/ 18 h 35"/>
                <a:gd name="T28" fmla="*/ 1 w 16"/>
                <a:gd name="T29" fmla="*/ 19 h 35"/>
                <a:gd name="T30" fmla="*/ 1 w 16"/>
                <a:gd name="T31" fmla="*/ 20 h 35"/>
                <a:gd name="T32" fmla="*/ 2 w 16"/>
                <a:gd name="T33" fmla="*/ 21 h 35"/>
                <a:gd name="T34" fmla="*/ 2 w 16"/>
                <a:gd name="T35" fmla="*/ 22 h 35"/>
                <a:gd name="T36" fmla="*/ 3 w 16"/>
                <a:gd name="T37" fmla="*/ 23 h 35"/>
                <a:gd name="T38" fmla="*/ 4 w 16"/>
                <a:gd name="T39" fmla="*/ 24 h 35"/>
                <a:gd name="T40" fmla="*/ 5 w 16"/>
                <a:gd name="T41" fmla="*/ 24 h 35"/>
                <a:gd name="T42" fmla="*/ 6 w 16"/>
                <a:gd name="T43" fmla="*/ 25 h 35"/>
                <a:gd name="T44" fmla="*/ 7 w 16"/>
                <a:gd name="T45" fmla="*/ 26 h 35"/>
                <a:gd name="T46" fmla="*/ 8 w 16"/>
                <a:gd name="T47" fmla="*/ 27 h 35"/>
                <a:gd name="T48" fmla="*/ 9 w 16"/>
                <a:gd name="T49" fmla="*/ 28 h 35"/>
                <a:gd name="T50" fmla="*/ 10 w 16"/>
                <a:gd name="T51" fmla="*/ 29 h 35"/>
                <a:gd name="T52" fmla="*/ 11 w 16"/>
                <a:gd name="T53" fmla="*/ 30 h 35"/>
                <a:gd name="T54" fmla="*/ 12 w 16"/>
                <a:gd name="T55" fmla="*/ 31 h 35"/>
                <a:gd name="T56" fmla="*/ 13 w 16"/>
                <a:gd name="T57" fmla="*/ 32 h 35"/>
                <a:gd name="T58" fmla="*/ 14 w 16"/>
                <a:gd name="T59" fmla="*/ 33 h 35"/>
                <a:gd name="T60" fmla="*/ 15 w 16"/>
                <a:gd name="T61" fmla="*/ 33 h 35"/>
                <a:gd name="T62" fmla="*/ 16 w 16"/>
                <a:gd name="T63" fmla="*/ 34 h 35"/>
                <a:gd name="T64" fmla="*/ 16 w 16"/>
                <a:gd name="T65" fmla="*/ 15 h 35"/>
                <a:gd name="T66" fmla="*/ 16 w 16"/>
                <a:gd name="T67" fmla="*/ 14 h 35"/>
                <a:gd name="T68" fmla="*/ 15 w 16"/>
                <a:gd name="T69" fmla="*/ 12 h 35"/>
                <a:gd name="T70" fmla="*/ 14 w 16"/>
                <a:gd name="T71" fmla="*/ 12 h 35"/>
                <a:gd name="T72" fmla="*/ 13 w 16"/>
                <a:gd name="T73" fmla="*/ 11 h 35"/>
                <a:gd name="T74" fmla="*/ 12 w 16"/>
                <a:gd name="T75" fmla="*/ 9 h 35"/>
                <a:gd name="T76" fmla="*/ 11 w 16"/>
                <a:gd name="T77" fmla="*/ 9 h 35"/>
                <a:gd name="T78" fmla="*/ 10 w 16"/>
                <a:gd name="T79" fmla="*/ 8 h 35"/>
                <a:gd name="T80" fmla="*/ 9 w 16"/>
                <a:gd name="T81" fmla="*/ 7 h 35"/>
                <a:gd name="T82" fmla="*/ 8 w 16"/>
                <a:gd name="T83" fmla="*/ 6 h 35"/>
                <a:gd name="T84" fmla="*/ 7 w 16"/>
                <a:gd name="T85" fmla="*/ 5 h 35"/>
                <a:gd name="T86" fmla="*/ 6 w 16"/>
                <a:gd name="T87" fmla="*/ 4 h 35"/>
                <a:gd name="T88" fmla="*/ 5 w 16"/>
                <a:gd name="T89" fmla="*/ 3 h 35"/>
                <a:gd name="T90" fmla="*/ 4 w 16"/>
                <a:gd name="T91" fmla="*/ 3 h 35"/>
                <a:gd name="T92" fmla="*/ 3 w 16"/>
                <a:gd name="T93" fmla="*/ 2 h 35"/>
                <a:gd name="T94" fmla="*/ 2 w 16"/>
                <a:gd name="T95" fmla="*/ 1 h 35"/>
                <a:gd name="T96" fmla="*/ 1 w 16"/>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5">
                  <a:moveTo>
                    <a:pt x="1" y="0"/>
                  </a:moveTo>
                  <a:lnTo>
                    <a:pt x="1" y="1"/>
                  </a:lnTo>
                  <a:lnTo>
                    <a:pt x="1" y="1"/>
                  </a:lnTo>
                  <a:lnTo>
                    <a:pt x="1" y="2"/>
                  </a:lnTo>
                  <a:lnTo>
                    <a:pt x="1" y="3"/>
                  </a:lnTo>
                  <a:lnTo>
                    <a:pt x="1" y="3"/>
                  </a:lnTo>
                  <a:lnTo>
                    <a:pt x="1" y="4"/>
                  </a:lnTo>
                  <a:lnTo>
                    <a:pt x="1" y="5"/>
                  </a:lnTo>
                  <a:lnTo>
                    <a:pt x="1" y="5"/>
                  </a:lnTo>
                  <a:lnTo>
                    <a:pt x="1" y="6"/>
                  </a:lnTo>
                  <a:lnTo>
                    <a:pt x="1" y="7"/>
                  </a:lnTo>
                  <a:lnTo>
                    <a:pt x="1" y="7"/>
                  </a:lnTo>
                  <a:lnTo>
                    <a:pt x="1" y="8"/>
                  </a:lnTo>
                  <a:lnTo>
                    <a:pt x="1" y="9"/>
                  </a:lnTo>
                  <a:lnTo>
                    <a:pt x="1" y="9"/>
                  </a:lnTo>
                  <a:lnTo>
                    <a:pt x="0" y="10"/>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1" y="18"/>
                  </a:lnTo>
                  <a:lnTo>
                    <a:pt x="1" y="19"/>
                  </a:lnTo>
                  <a:lnTo>
                    <a:pt x="1" y="20"/>
                  </a:lnTo>
                  <a:lnTo>
                    <a:pt x="1" y="20"/>
                  </a:lnTo>
                  <a:lnTo>
                    <a:pt x="1" y="21"/>
                  </a:lnTo>
                  <a:lnTo>
                    <a:pt x="2" y="21"/>
                  </a:lnTo>
                  <a:lnTo>
                    <a:pt x="2" y="22"/>
                  </a:lnTo>
                  <a:lnTo>
                    <a:pt x="2" y="22"/>
                  </a:lnTo>
                  <a:lnTo>
                    <a:pt x="3" y="22"/>
                  </a:lnTo>
                  <a:lnTo>
                    <a:pt x="3" y="23"/>
                  </a:lnTo>
                  <a:lnTo>
                    <a:pt x="4" y="23"/>
                  </a:lnTo>
                  <a:lnTo>
                    <a:pt x="4" y="24"/>
                  </a:lnTo>
                  <a:lnTo>
                    <a:pt x="5" y="24"/>
                  </a:lnTo>
                  <a:lnTo>
                    <a:pt x="5" y="24"/>
                  </a:lnTo>
                  <a:lnTo>
                    <a:pt x="6" y="25"/>
                  </a:lnTo>
                  <a:lnTo>
                    <a:pt x="6" y="25"/>
                  </a:lnTo>
                  <a:lnTo>
                    <a:pt x="7" y="26"/>
                  </a:lnTo>
                  <a:lnTo>
                    <a:pt x="7" y="26"/>
                  </a:lnTo>
                  <a:lnTo>
                    <a:pt x="8" y="27"/>
                  </a:lnTo>
                  <a:lnTo>
                    <a:pt x="8" y="27"/>
                  </a:lnTo>
                  <a:lnTo>
                    <a:pt x="8" y="28"/>
                  </a:lnTo>
                  <a:lnTo>
                    <a:pt x="9" y="28"/>
                  </a:lnTo>
                  <a:lnTo>
                    <a:pt x="9" y="29"/>
                  </a:lnTo>
                  <a:lnTo>
                    <a:pt x="10" y="29"/>
                  </a:lnTo>
                  <a:lnTo>
                    <a:pt x="11" y="29"/>
                  </a:lnTo>
                  <a:lnTo>
                    <a:pt x="11" y="30"/>
                  </a:lnTo>
                  <a:lnTo>
                    <a:pt x="12" y="31"/>
                  </a:lnTo>
                  <a:lnTo>
                    <a:pt x="12" y="31"/>
                  </a:lnTo>
                  <a:lnTo>
                    <a:pt x="13" y="31"/>
                  </a:lnTo>
                  <a:lnTo>
                    <a:pt x="13" y="32"/>
                  </a:lnTo>
                  <a:lnTo>
                    <a:pt x="13" y="32"/>
                  </a:lnTo>
                  <a:lnTo>
                    <a:pt x="14" y="33"/>
                  </a:lnTo>
                  <a:lnTo>
                    <a:pt x="14" y="33"/>
                  </a:lnTo>
                  <a:lnTo>
                    <a:pt x="15" y="33"/>
                  </a:lnTo>
                  <a:lnTo>
                    <a:pt x="15" y="34"/>
                  </a:lnTo>
                  <a:lnTo>
                    <a:pt x="16" y="34"/>
                  </a:lnTo>
                  <a:lnTo>
                    <a:pt x="16" y="35"/>
                  </a:lnTo>
                  <a:lnTo>
                    <a:pt x="16" y="15"/>
                  </a:lnTo>
                  <a:lnTo>
                    <a:pt x="16" y="14"/>
                  </a:lnTo>
                  <a:lnTo>
                    <a:pt x="16" y="14"/>
                  </a:lnTo>
                  <a:lnTo>
                    <a:pt x="15" y="13"/>
                  </a:lnTo>
                  <a:lnTo>
                    <a:pt x="15" y="12"/>
                  </a:lnTo>
                  <a:lnTo>
                    <a:pt x="14" y="12"/>
                  </a:lnTo>
                  <a:lnTo>
                    <a:pt x="14" y="12"/>
                  </a:lnTo>
                  <a:lnTo>
                    <a:pt x="14" y="11"/>
                  </a:lnTo>
                  <a:lnTo>
                    <a:pt x="13" y="11"/>
                  </a:lnTo>
                  <a:lnTo>
                    <a:pt x="13" y="10"/>
                  </a:lnTo>
                  <a:lnTo>
                    <a:pt x="12" y="9"/>
                  </a:lnTo>
                  <a:lnTo>
                    <a:pt x="12" y="9"/>
                  </a:lnTo>
                  <a:lnTo>
                    <a:pt x="11" y="9"/>
                  </a:lnTo>
                  <a:lnTo>
                    <a:pt x="11" y="8"/>
                  </a:lnTo>
                  <a:lnTo>
                    <a:pt x="10" y="8"/>
                  </a:lnTo>
                  <a:lnTo>
                    <a:pt x="10" y="7"/>
                  </a:lnTo>
                  <a:lnTo>
                    <a:pt x="9" y="7"/>
                  </a:lnTo>
                  <a:lnTo>
                    <a:pt x="9" y="7"/>
                  </a:lnTo>
                  <a:lnTo>
                    <a:pt x="8" y="6"/>
                  </a:lnTo>
                  <a:lnTo>
                    <a:pt x="8" y="5"/>
                  </a:lnTo>
                  <a:lnTo>
                    <a:pt x="7" y="5"/>
                  </a:lnTo>
                  <a:lnTo>
                    <a:pt x="7" y="5"/>
                  </a:lnTo>
                  <a:lnTo>
                    <a:pt x="6" y="4"/>
                  </a:lnTo>
                  <a:lnTo>
                    <a:pt x="6" y="4"/>
                  </a:lnTo>
                  <a:lnTo>
                    <a:pt x="5" y="3"/>
                  </a:lnTo>
                  <a:lnTo>
                    <a:pt x="5" y="3"/>
                  </a:lnTo>
                  <a:lnTo>
                    <a:pt x="4" y="3"/>
                  </a:lnTo>
                  <a:lnTo>
                    <a:pt x="4" y="2"/>
                  </a:lnTo>
                  <a:lnTo>
                    <a:pt x="3" y="2"/>
                  </a:lnTo>
                  <a:lnTo>
                    <a:pt x="3" y="1"/>
                  </a:lnTo>
                  <a:lnTo>
                    <a:pt x="2" y="1"/>
                  </a:lnTo>
                  <a:lnTo>
                    <a:pt x="2" y="1"/>
                  </a:lnTo>
                  <a:lnTo>
                    <a:pt x="1"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89" name="Freeform 1115"/>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0" name="Freeform 1116"/>
            <p:cNvSpPr>
              <a:spLocks/>
            </p:cNvSpPr>
            <p:nvPr/>
          </p:nvSpPr>
          <p:spPr bwMode="auto">
            <a:xfrm>
              <a:off x="1392" y="3276"/>
              <a:ext cx="3" cy="26"/>
            </a:xfrm>
            <a:custGeom>
              <a:avLst/>
              <a:gdLst>
                <a:gd name="T0" fmla="*/ 2 w 3"/>
                <a:gd name="T1" fmla="*/ 26 h 26"/>
                <a:gd name="T2" fmla="*/ 2 w 3"/>
                <a:gd name="T3" fmla="*/ 25 h 26"/>
                <a:gd name="T4" fmla="*/ 2 w 3"/>
                <a:gd name="T5" fmla="*/ 25 h 26"/>
                <a:gd name="T6" fmla="*/ 2 w 3"/>
                <a:gd name="T7" fmla="*/ 24 h 26"/>
                <a:gd name="T8" fmla="*/ 2 w 3"/>
                <a:gd name="T9" fmla="*/ 23 h 26"/>
                <a:gd name="T10" fmla="*/ 2 w 3"/>
                <a:gd name="T11" fmla="*/ 22 h 26"/>
                <a:gd name="T12" fmla="*/ 2 w 3"/>
                <a:gd name="T13" fmla="*/ 22 h 26"/>
                <a:gd name="T14" fmla="*/ 2 w 3"/>
                <a:gd name="T15" fmla="*/ 21 h 26"/>
                <a:gd name="T16" fmla="*/ 2 w 3"/>
                <a:gd name="T17" fmla="*/ 20 h 26"/>
                <a:gd name="T18" fmla="*/ 2 w 3"/>
                <a:gd name="T19" fmla="*/ 20 h 26"/>
                <a:gd name="T20" fmla="*/ 3 w 3"/>
                <a:gd name="T21" fmla="*/ 19 h 26"/>
                <a:gd name="T22" fmla="*/ 3 w 3"/>
                <a:gd name="T23" fmla="*/ 18 h 26"/>
                <a:gd name="T24" fmla="*/ 3 w 3"/>
                <a:gd name="T25" fmla="*/ 17 h 26"/>
                <a:gd name="T26" fmla="*/ 3 w 3"/>
                <a:gd name="T27" fmla="*/ 16 h 26"/>
                <a:gd name="T28" fmla="*/ 3 w 3"/>
                <a:gd name="T29" fmla="*/ 16 h 26"/>
                <a:gd name="T30" fmla="*/ 3 w 3"/>
                <a:gd name="T31" fmla="*/ 15 h 26"/>
                <a:gd name="T32" fmla="*/ 3 w 3"/>
                <a:gd name="T33" fmla="*/ 14 h 26"/>
                <a:gd name="T34" fmla="*/ 3 w 3"/>
                <a:gd name="T35" fmla="*/ 13 h 26"/>
                <a:gd name="T36" fmla="*/ 3 w 3"/>
                <a:gd name="T37" fmla="*/ 12 h 26"/>
                <a:gd name="T38" fmla="*/ 3 w 3"/>
                <a:gd name="T39" fmla="*/ 12 h 26"/>
                <a:gd name="T40" fmla="*/ 3 w 3"/>
                <a:gd name="T41" fmla="*/ 11 h 26"/>
                <a:gd name="T42" fmla="*/ 3 w 3"/>
                <a:gd name="T43" fmla="*/ 10 h 26"/>
                <a:gd name="T44" fmla="*/ 3 w 3"/>
                <a:gd name="T45" fmla="*/ 9 h 26"/>
                <a:gd name="T46" fmla="*/ 3 w 3"/>
                <a:gd name="T47" fmla="*/ 8 h 26"/>
                <a:gd name="T48" fmla="*/ 3 w 3"/>
                <a:gd name="T49" fmla="*/ 7 h 26"/>
                <a:gd name="T50" fmla="*/ 3 w 3"/>
                <a:gd name="T51" fmla="*/ 7 h 26"/>
                <a:gd name="T52" fmla="*/ 3 w 3"/>
                <a:gd name="T53" fmla="*/ 6 h 26"/>
                <a:gd name="T54" fmla="*/ 3 w 3"/>
                <a:gd name="T55" fmla="*/ 5 h 26"/>
                <a:gd name="T56" fmla="*/ 3 w 3"/>
                <a:gd name="T57" fmla="*/ 5 h 26"/>
                <a:gd name="T58" fmla="*/ 3 w 3"/>
                <a:gd name="T59" fmla="*/ 4 h 26"/>
                <a:gd name="T60" fmla="*/ 3 w 3"/>
                <a:gd name="T61" fmla="*/ 3 h 26"/>
                <a:gd name="T62" fmla="*/ 3 w 3"/>
                <a:gd name="T63" fmla="*/ 3 h 26"/>
                <a:gd name="T64" fmla="*/ 3 w 3"/>
                <a:gd name="T65" fmla="*/ 2 h 26"/>
                <a:gd name="T66" fmla="*/ 0 w 3"/>
                <a:gd name="T67" fmla="*/ 0 h 26"/>
                <a:gd name="T68" fmla="*/ 0 w 3"/>
                <a:gd name="T69" fmla="*/ 24 h 26"/>
                <a:gd name="T70" fmla="*/ 2 w 3"/>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6">
                  <a:moveTo>
                    <a:pt x="2" y="26"/>
                  </a:moveTo>
                  <a:lnTo>
                    <a:pt x="2" y="25"/>
                  </a:lnTo>
                  <a:lnTo>
                    <a:pt x="2" y="25"/>
                  </a:lnTo>
                  <a:lnTo>
                    <a:pt x="2" y="24"/>
                  </a:lnTo>
                  <a:lnTo>
                    <a:pt x="2" y="23"/>
                  </a:lnTo>
                  <a:lnTo>
                    <a:pt x="2" y="22"/>
                  </a:lnTo>
                  <a:lnTo>
                    <a:pt x="2" y="22"/>
                  </a:lnTo>
                  <a:lnTo>
                    <a:pt x="2" y="21"/>
                  </a:lnTo>
                  <a:lnTo>
                    <a:pt x="2" y="20"/>
                  </a:lnTo>
                  <a:lnTo>
                    <a:pt x="2" y="20"/>
                  </a:lnTo>
                  <a:lnTo>
                    <a:pt x="3" y="19"/>
                  </a:lnTo>
                  <a:lnTo>
                    <a:pt x="3" y="18"/>
                  </a:lnTo>
                  <a:lnTo>
                    <a:pt x="3" y="17"/>
                  </a:lnTo>
                  <a:lnTo>
                    <a:pt x="3" y="16"/>
                  </a:lnTo>
                  <a:lnTo>
                    <a:pt x="3" y="16"/>
                  </a:lnTo>
                  <a:lnTo>
                    <a:pt x="3" y="15"/>
                  </a:lnTo>
                  <a:lnTo>
                    <a:pt x="3" y="14"/>
                  </a:lnTo>
                  <a:lnTo>
                    <a:pt x="3" y="13"/>
                  </a:lnTo>
                  <a:lnTo>
                    <a:pt x="3" y="12"/>
                  </a:lnTo>
                  <a:lnTo>
                    <a:pt x="3" y="12"/>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2"/>
                  </a:lnTo>
                  <a:lnTo>
                    <a:pt x="0" y="0"/>
                  </a:lnTo>
                  <a:lnTo>
                    <a:pt x="0" y="24"/>
                  </a:lnTo>
                  <a:lnTo>
                    <a:pt x="2"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1" name="Freeform 1117"/>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2" name="Freeform 1118"/>
            <p:cNvSpPr>
              <a:spLocks/>
            </p:cNvSpPr>
            <p:nvPr/>
          </p:nvSpPr>
          <p:spPr bwMode="auto">
            <a:xfrm>
              <a:off x="1396" y="3280"/>
              <a:ext cx="4" cy="27"/>
            </a:xfrm>
            <a:custGeom>
              <a:avLst/>
              <a:gdLst>
                <a:gd name="T0" fmla="*/ 0 w 4"/>
                <a:gd name="T1" fmla="*/ 24 h 27"/>
                <a:gd name="T2" fmla="*/ 0 w 4"/>
                <a:gd name="T3" fmla="*/ 24 h 27"/>
                <a:gd name="T4" fmla="*/ 1 w 4"/>
                <a:gd name="T5" fmla="*/ 25 h 27"/>
                <a:gd name="T6" fmla="*/ 1 w 4"/>
                <a:gd name="T7" fmla="*/ 25 h 27"/>
                <a:gd name="T8" fmla="*/ 1 w 4"/>
                <a:gd name="T9" fmla="*/ 25 h 27"/>
                <a:gd name="T10" fmla="*/ 1 w 4"/>
                <a:gd name="T11" fmla="*/ 25 h 27"/>
                <a:gd name="T12" fmla="*/ 1 w 4"/>
                <a:gd name="T13" fmla="*/ 25 h 27"/>
                <a:gd name="T14" fmla="*/ 2 w 4"/>
                <a:gd name="T15" fmla="*/ 25 h 27"/>
                <a:gd name="T16" fmla="*/ 2 w 4"/>
                <a:gd name="T17" fmla="*/ 26 h 27"/>
                <a:gd name="T18" fmla="*/ 2 w 4"/>
                <a:gd name="T19" fmla="*/ 26 h 27"/>
                <a:gd name="T20" fmla="*/ 2 w 4"/>
                <a:gd name="T21" fmla="*/ 26 h 27"/>
                <a:gd name="T22" fmla="*/ 3 w 4"/>
                <a:gd name="T23" fmla="*/ 26 h 27"/>
                <a:gd name="T24" fmla="*/ 3 w 4"/>
                <a:gd name="T25" fmla="*/ 27 h 27"/>
                <a:gd name="T26" fmla="*/ 3 w 4"/>
                <a:gd name="T27" fmla="*/ 27 h 27"/>
                <a:gd name="T28" fmla="*/ 3 w 4"/>
                <a:gd name="T29" fmla="*/ 27 h 27"/>
                <a:gd name="T30" fmla="*/ 4 w 4"/>
                <a:gd name="T31" fmla="*/ 27 h 27"/>
                <a:gd name="T32" fmla="*/ 4 w 4"/>
                <a:gd name="T33" fmla="*/ 27 h 27"/>
                <a:gd name="T34" fmla="*/ 4 w 4"/>
                <a:gd name="T35" fmla="*/ 2 h 27"/>
                <a:gd name="T36" fmla="*/ 4 w 4"/>
                <a:gd name="T37" fmla="*/ 2 h 27"/>
                <a:gd name="T38" fmla="*/ 4 w 4"/>
                <a:gd name="T39" fmla="*/ 2 h 27"/>
                <a:gd name="T40" fmla="*/ 3 w 4"/>
                <a:gd name="T41" fmla="*/ 2 h 27"/>
                <a:gd name="T42" fmla="*/ 3 w 4"/>
                <a:gd name="T43" fmla="*/ 2 h 27"/>
                <a:gd name="T44" fmla="*/ 3 w 4"/>
                <a:gd name="T45" fmla="*/ 1 h 27"/>
                <a:gd name="T46" fmla="*/ 2 w 4"/>
                <a:gd name="T47" fmla="*/ 1 h 27"/>
                <a:gd name="T48" fmla="*/ 2 w 4"/>
                <a:gd name="T49" fmla="*/ 1 h 27"/>
                <a:gd name="T50" fmla="*/ 2 w 4"/>
                <a:gd name="T51" fmla="*/ 1 h 27"/>
                <a:gd name="T52" fmla="*/ 2 w 4"/>
                <a:gd name="T53" fmla="*/ 1 h 27"/>
                <a:gd name="T54" fmla="*/ 2 w 4"/>
                <a:gd name="T55" fmla="*/ 1 h 27"/>
                <a:gd name="T56" fmla="*/ 1 w 4"/>
                <a:gd name="T57" fmla="*/ 1 h 27"/>
                <a:gd name="T58" fmla="*/ 1 w 4"/>
                <a:gd name="T59" fmla="*/ 1 h 27"/>
                <a:gd name="T60" fmla="*/ 1 w 4"/>
                <a:gd name="T61" fmla="*/ 0 h 27"/>
                <a:gd name="T62" fmla="*/ 1 w 4"/>
                <a:gd name="T63" fmla="*/ 0 h 27"/>
                <a:gd name="T64" fmla="*/ 0 w 4"/>
                <a:gd name="T65" fmla="*/ 0 h 27"/>
                <a:gd name="T66" fmla="*/ 0 w 4"/>
                <a:gd name="T6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27">
                  <a:moveTo>
                    <a:pt x="0" y="24"/>
                  </a:moveTo>
                  <a:lnTo>
                    <a:pt x="0" y="24"/>
                  </a:lnTo>
                  <a:lnTo>
                    <a:pt x="1" y="25"/>
                  </a:lnTo>
                  <a:lnTo>
                    <a:pt x="1" y="25"/>
                  </a:lnTo>
                  <a:lnTo>
                    <a:pt x="1" y="25"/>
                  </a:lnTo>
                  <a:lnTo>
                    <a:pt x="1" y="25"/>
                  </a:lnTo>
                  <a:lnTo>
                    <a:pt x="1" y="25"/>
                  </a:lnTo>
                  <a:lnTo>
                    <a:pt x="2" y="25"/>
                  </a:lnTo>
                  <a:lnTo>
                    <a:pt x="2" y="26"/>
                  </a:lnTo>
                  <a:lnTo>
                    <a:pt x="2" y="26"/>
                  </a:lnTo>
                  <a:lnTo>
                    <a:pt x="2" y="26"/>
                  </a:lnTo>
                  <a:lnTo>
                    <a:pt x="3" y="26"/>
                  </a:lnTo>
                  <a:lnTo>
                    <a:pt x="3" y="27"/>
                  </a:lnTo>
                  <a:lnTo>
                    <a:pt x="3" y="27"/>
                  </a:lnTo>
                  <a:lnTo>
                    <a:pt x="3" y="27"/>
                  </a:lnTo>
                  <a:lnTo>
                    <a:pt x="4" y="27"/>
                  </a:lnTo>
                  <a:lnTo>
                    <a:pt x="4" y="27"/>
                  </a:lnTo>
                  <a:lnTo>
                    <a:pt x="4" y="2"/>
                  </a:lnTo>
                  <a:lnTo>
                    <a:pt x="4" y="2"/>
                  </a:lnTo>
                  <a:lnTo>
                    <a:pt x="4" y="2"/>
                  </a:lnTo>
                  <a:lnTo>
                    <a:pt x="3" y="2"/>
                  </a:lnTo>
                  <a:lnTo>
                    <a:pt x="3" y="2"/>
                  </a:lnTo>
                  <a:lnTo>
                    <a:pt x="3" y="1"/>
                  </a:lnTo>
                  <a:lnTo>
                    <a:pt x="2" y="1"/>
                  </a:lnTo>
                  <a:lnTo>
                    <a:pt x="2" y="1"/>
                  </a:lnTo>
                  <a:lnTo>
                    <a:pt x="2" y="1"/>
                  </a:lnTo>
                  <a:lnTo>
                    <a:pt x="2" y="1"/>
                  </a:lnTo>
                  <a:lnTo>
                    <a:pt x="2" y="1"/>
                  </a:lnTo>
                  <a:lnTo>
                    <a:pt x="1" y="1"/>
                  </a:lnTo>
                  <a:lnTo>
                    <a:pt x="1" y="1"/>
                  </a:lnTo>
                  <a:lnTo>
                    <a:pt x="1" y="0"/>
                  </a:lnTo>
                  <a:lnTo>
                    <a:pt x="1"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3" name="Freeform 1119"/>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4" name="Freeform 1120"/>
            <p:cNvSpPr>
              <a:spLocks/>
            </p:cNvSpPr>
            <p:nvPr/>
          </p:nvSpPr>
          <p:spPr bwMode="auto">
            <a:xfrm>
              <a:off x="1402" y="3285"/>
              <a:ext cx="3" cy="26"/>
            </a:xfrm>
            <a:custGeom>
              <a:avLst/>
              <a:gdLst>
                <a:gd name="T0" fmla="*/ 0 w 3"/>
                <a:gd name="T1" fmla="*/ 24 h 26"/>
                <a:gd name="T2" fmla="*/ 2 w 3"/>
                <a:gd name="T3" fmla="*/ 26 h 26"/>
                <a:gd name="T4" fmla="*/ 2 w 3"/>
                <a:gd name="T5" fmla="*/ 26 h 26"/>
                <a:gd name="T6" fmla="*/ 2 w 3"/>
                <a:gd name="T7" fmla="*/ 25 h 26"/>
                <a:gd name="T8" fmla="*/ 2 w 3"/>
                <a:gd name="T9" fmla="*/ 24 h 26"/>
                <a:gd name="T10" fmla="*/ 2 w 3"/>
                <a:gd name="T11" fmla="*/ 23 h 26"/>
                <a:gd name="T12" fmla="*/ 2 w 3"/>
                <a:gd name="T13" fmla="*/ 23 h 26"/>
                <a:gd name="T14" fmla="*/ 2 w 3"/>
                <a:gd name="T15" fmla="*/ 22 h 26"/>
                <a:gd name="T16" fmla="*/ 2 w 3"/>
                <a:gd name="T17" fmla="*/ 21 h 26"/>
                <a:gd name="T18" fmla="*/ 2 w 3"/>
                <a:gd name="T19" fmla="*/ 20 h 26"/>
                <a:gd name="T20" fmla="*/ 2 w 3"/>
                <a:gd name="T21" fmla="*/ 20 h 26"/>
                <a:gd name="T22" fmla="*/ 3 w 3"/>
                <a:gd name="T23" fmla="*/ 19 h 26"/>
                <a:gd name="T24" fmla="*/ 3 w 3"/>
                <a:gd name="T25" fmla="*/ 18 h 26"/>
                <a:gd name="T26" fmla="*/ 3 w 3"/>
                <a:gd name="T27" fmla="*/ 17 h 26"/>
                <a:gd name="T28" fmla="*/ 3 w 3"/>
                <a:gd name="T29" fmla="*/ 16 h 26"/>
                <a:gd name="T30" fmla="*/ 3 w 3"/>
                <a:gd name="T31" fmla="*/ 15 h 26"/>
                <a:gd name="T32" fmla="*/ 3 w 3"/>
                <a:gd name="T33" fmla="*/ 15 h 26"/>
                <a:gd name="T34" fmla="*/ 3 w 3"/>
                <a:gd name="T35" fmla="*/ 14 h 26"/>
                <a:gd name="T36" fmla="*/ 3 w 3"/>
                <a:gd name="T37" fmla="*/ 13 h 26"/>
                <a:gd name="T38" fmla="*/ 3 w 3"/>
                <a:gd name="T39" fmla="*/ 13 h 26"/>
                <a:gd name="T40" fmla="*/ 3 w 3"/>
                <a:gd name="T41" fmla="*/ 12 h 26"/>
                <a:gd name="T42" fmla="*/ 3 w 3"/>
                <a:gd name="T43" fmla="*/ 11 h 26"/>
                <a:gd name="T44" fmla="*/ 3 w 3"/>
                <a:gd name="T45" fmla="*/ 11 h 26"/>
                <a:gd name="T46" fmla="*/ 3 w 3"/>
                <a:gd name="T47" fmla="*/ 10 h 26"/>
                <a:gd name="T48" fmla="*/ 3 w 3"/>
                <a:gd name="T49" fmla="*/ 9 h 26"/>
                <a:gd name="T50" fmla="*/ 3 w 3"/>
                <a:gd name="T51" fmla="*/ 8 h 26"/>
                <a:gd name="T52" fmla="*/ 3 w 3"/>
                <a:gd name="T53" fmla="*/ 7 h 26"/>
                <a:gd name="T54" fmla="*/ 3 w 3"/>
                <a:gd name="T55" fmla="*/ 7 h 26"/>
                <a:gd name="T56" fmla="*/ 3 w 3"/>
                <a:gd name="T57" fmla="*/ 6 h 26"/>
                <a:gd name="T58" fmla="*/ 3 w 3"/>
                <a:gd name="T59" fmla="*/ 5 h 26"/>
                <a:gd name="T60" fmla="*/ 3 w 3"/>
                <a:gd name="T61" fmla="*/ 5 h 26"/>
                <a:gd name="T62" fmla="*/ 3 w 3"/>
                <a:gd name="T63" fmla="*/ 4 h 26"/>
                <a:gd name="T64" fmla="*/ 3 w 3"/>
                <a:gd name="T65" fmla="*/ 3 h 26"/>
                <a:gd name="T66" fmla="*/ 3 w 3"/>
                <a:gd name="T67" fmla="*/ 3 h 26"/>
                <a:gd name="T68" fmla="*/ 3 w 3"/>
                <a:gd name="T69" fmla="*/ 3 h 26"/>
                <a:gd name="T70" fmla="*/ 3 w 3"/>
                <a:gd name="T71" fmla="*/ 2 h 26"/>
                <a:gd name="T72" fmla="*/ 2 w 3"/>
                <a:gd name="T73" fmla="*/ 2 h 26"/>
                <a:gd name="T74" fmla="*/ 2 w 3"/>
                <a:gd name="T75" fmla="*/ 1 h 26"/>
                <a:gd name="T76" fmla="*/ 2 w 3"/>
                <a:gd name="T77" fmla="*/ 1 h 26"/>
                <a:gd name="T78" fmla="*/ 2 w 3"/>
                <a:gd name="T79" fmla="*/ 1 h 26"/>
                <a:gd name="T80" fmla="*/ 1 w 3"/>
                <a:gd name="T81" fmla="*/ 1 h 26"/>
                <a:gd name="T82" fmla="*/ 1 w 3"/>
                <a:gd name="T83" fmla="*/ 1 h 26"/>
                <a:gd name="T84" fmla="*/ 1 w 3"/>
                <a:gd name="T85" fmla="*/ 1 h 26"/>
                <a:gd name="T86" fmla="*/ 0 w 3"/>
                <a:gd name="T87" fmla="*/ 1 h 26"/>
                <a:gd name="T88" fmla="*/ 0 w 3"/>
                <a:gd name="T89" fmla="*/ 0 h 26"/>
                <a:gd name="T90" fmla="*/ 0 w 3"/>
                <a:gd name="T91" fmla="*/ 0 h 26"/>
                <a:gd name="T92" fmla="*/ 0 w 3"/>
                <a:gd name="T9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6">
                  <a:moveTo>
                    <a:pt x="0" y="24"/>
                  </a:moveTo>
                  <a:lnTo>
                    <a:pt x="2" y="26"/>
                  </a:lnTo>
                  <a:lnTo>
                    <a:pt x="2" y="26"/>
                  </a:lnTo>
                  <a:lnTo>
                    <a:pt x="2" y="25"/>
                  </a:lnTo>
                  <a:lnTo>
                    <a:pt x="2" y="24"/>
                  </a:lnTo>
                  <a:lnTo>
                    <a:pt x="2" y="23"/>
                  </a:lnTo>
                  <a:lnTo>
                    <a:pt x="2" y="23"/>
                  </a:lnTo>
                  <a:lnTo>
                    <a:pt x="2" y="22"/>
                  </a:lnTo>
                  <a:lnTo>
                    <a:pt x="2" y="21"/>
                  </a:lnTo>
                  <a:lnTo>
                    <a:pt x="2" y="20"/>
                  </a:lnTo>
                  <a:lnTo>
                    <a:pt x="2" y="20"/>
                  </a:lnTo>
                  <a:lnTo>
                    <a:pt x="3" y="19"/>
                  </a:lnTo>
                  <a:lnTo>
                    <a:pt x="3" y="18"/>
                  </a:lnTo>
                  <a:lnTo>
                    <a:pt x="3" y="17"/>
                  </a:lnTo>
                  <a:lnTo>
                    <a:pt x="3" y="16"/>
                  </a:lnTo>
                  <a:lnTo>
                    <a:pt x="3" y="15"/>
                  </a:lnTo>
                  <a:lnTo>
                    <a:pt x="3" y="15"/>
                  </a:lnTo>
                  <a:lnTo>
                    <a:pt x="3" y="14"/>
                  </a:lnTo>
                  <a:lnTo>
                    <a:pt x="3" y="13"/>
                  </a:lnTo>
                  <a:lnTo>
                    <a:pt x="3" y="13"/>
                  </a:lnTo>
                  <a:lnTo>
                    <a:pt x="3" y="12"/>
                  </a:lnTo>
                  <a:lnTo>
                    <a:pt x="3" y="11"/>
                  </a:lnTo>
                  <a:lnTo>
                    <a:pt x="3" y="11"/>
                  </a:lnTo>
                  <a:lnTo>
                    <a:pt x="3" y="10"/>
                  </a:lnTo>
                  <a:lnTo>
                    <a:pt x="3" y="9"/>
                  </a:lnTo>
                  <a:lnTo>
                    <a:pt x="3" y="8"/>
                  </a:lnTo>
                  <a:lnTo>
                    <a:pt x="3" y="7"/>
                  </a:lnTo>
                  <a:lnTo>
                    <a:pt x="3" y="7"/>
                  </a:lnTo>
                  <a:lnTo>
                    <a:pt x="3" y="6"/>
                  </a:lnTo>
                  <a:lnTo>
                    <a:pt x="3" y="5"/>
                  </a:lnTo>
                  <a:lnTo>
                    <a:pt x="3" y="5"/>
                  </a:lnTo>
                  <a:lnTo>
                    <a:pt x="3" y="4"/>
                  </a:lnTo>
                  <a:lnTo>
                    <a:pt x="3" y="3"/>
                  </a:lnTo>
                  <a:lnTo>
                    <a:pt x="3" y="3"/>
                  </a:lnTo>
                  <a:lnTo>
                    <a:pt x="3" y="3"/>
                  </a:lnTo>
                  <a:lnTo>
                    <a:pt x="3" y="2"/>
                  </a:lnTo>
                  <a:lnTo>
                    <a:pt x="2" y="2"/>
                  </a:lnTo>
                  <a:lnTo>
                    <a:pt x="2" y="1"/>
                  </a:lnTo>
                  <a:lnTo>
                    <a:pt x="2" y="1"/>
                  </a:lnTo>
                  <a:lnTo>
                    <a:pt x="2" y="1"/>
                  </a:lnTo>
                  <a:lnTo>
                    <a:pt x="1" y="1"/>
                  </a:lnTo>
                  <a:lnTo>
                    <a:pt x="1" y="1"/>
                  </a:lnTo>
                  <a:lnTo>
                    <a:pt x="1" y="1"/>
                  </a:lnTo>
                  <a:lnTo>
                    <a:pt x="0" y="1"/>
                  </a:lnTo>
                  <a:lnTo>
                    <a:pt x="0" y="0"/>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5" name="Freeform 1121"/>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6" name="Freeform 1122"/>
            <p:cNvSpPr>
              <a:spLocks/>
            </p:cNvSpPr>
            <p:nvPr/>
          </p:nvSpPr>
          <p:spPr bwMode="auto">
            <a:xfrm>
              <a:off x="1454" y="3275"/>
              <a:ext cx="174" cy="21"/>
            </a:xfrm>
            <a:custGeom>
              <a:avLst/>
              <a:gdLst>
                <a:gd name="T0" fmla="*/ 0 w 174"/>
                <a:gd name="T1" fmla="*/ 9 h 21"/>
                <a:gd name="T2" fmla="*/ 0 w 174"/>
                <a:gd name="T3" fmla="*/ 9 h 21"/>
                <a:gd name="T4" fmla="*/ 1 w 174"/>
                <a:gd name="T5" fmla="*/ 10 h 21"/>
                <a:gd name="T6" fmla="*/ 1 w 174"/>
                <a:gd name="T7" fmla="*/ 10 h 21"/>
                <a:gd name="T8" fmla="*/ 1 w 174"/>
                <a:gd name="T9" fmla="*/ 11 h 21"/>
                <a:gd name="T10" fmla="*/ 1 w 174"/>
                <a:gd name="T11" fmla="*/ 11 h 21"/>
                <a:gd name="T12" fmla="*/ 1 w 174"/>
                <a:gd name="T13" fmla="*/ 11 h 21"/>
                <a:gd name="T14" fmla="*/ 1 w 174"/>
                <a:gd name="T15" fmla="*/ 12 h 21"/>
                <a:gd name="T16" fmla="*/ 1 w 174"/>
                <a:gd name="T17" fmla="*/ 12 h 21"/>
                <a:gd name="T18" fmla="*/ 2 w 174"/>
                <a:gd name="T19" fmla="*/ 13 h 21"/>
                <a:gd name="T20" fmla="*/ 2 w 174"/>
                <a:gd name="T21" fmla="*/ 13 h 21"/>
                <a:gd name="T22" fmla="*/ 2 w 174"/>
                <a:gd name="T23" fmla="*/ 14 h 21"/>
                <a:gd name="T24" fmla="*/ 2 w 174"/>
                <a:gd name="T25" fmla="*/ 14 h 21"/>
                <a:gd name="T26" fmla="*/ 2 w 174"/>
                <a:gd name="T27" fmla="*/ 15 h 21"/>
                <a:gd name="T28" fmla="*/ 2 w 174"/>
                <a:gd name="T29" fmla="*/ 15 h 21"/>
                <a:gd name="T30" fmla="*/ 3 w 174"/>
                <a:gd name="T31" fmla="*/ 15 h 21"/>
                <a:gd name="T32" fmla="*/ 3 w 174"/>
                <a:gd name="T33" fmla="*/ 15 h 21"/>
                <a:gd name="T34" fmla="*/ 3 w 174"/>
                <a:gd name="T35" fmla="*/ 16 h 21"/>
                <a:gd name="T36" fmla="*/ 3 w 174"/>
                <a:gd name="T37" fmla="*/ 16 h 21"/>
                <a:gd name="T38" fmla="*/ 3 w 174"/>
                <a:gd name="T39" fmla="*/ 17 h 21"/>
                <a:gd name="T40" fmla="*/ 4 w 174"/>
                <a:gd name="T41" fmla="*/ 17 h 21"/>
                <a:gd name="T42" fmla="*/ 4 w 174"/>
                <a:gd name="T43" fmla="*/ 17 h 21"/>
                <a:gd name="T44" fmla="*/ 4 w 174"/>
                <a:gd name="T45" fmla="*/ 18 h 21"/>
                <a:gd name="T46" fmla="*/ 5 w 174"/>
                <a:gd name="T47" fmla="*/ 18 h 21"/>
                <a:gd name="T48" fmla="*/ 5 w 174"/>
                <a:gd name="T49" fmla="*/ 19 h 21"/>
                <a:gd name="T50" fmla="*/ 5 w 174"/>
                <a:gd name="T51" fmla="*/ 19 h 21"/>
                <a:gd name="T52" fmla="*/ 5 w 174"/>
                <a:gd name="T53" fmla="*/ 19 h 21"/>
                <a:gd name="T54" fmla="*/ 5 w 174"/>
                <a:gd name="T55" fmla="*/ 20 h 21"/>
                <a:gd name="T56" fmla="*/ 5 w 174"/>
                <a:gd name="T57" fmla="*/ 20 h 21"/>
                <a:gd name="T58" fmla="*/ 6 w 174"/>
                <a:gd name="T59" fmla="*/ 20 h 21"/>
                <a:gd name="T60" fmla="*/ 6 w 174"/>
                <a:gd name="T61" fmla="*/ 21 h 21"/>
                <a:gd name="T62" fmla="*/ 6 w 174"/>
                <a:gd name="T63" fmla="*/ 21 h 21"/>
                <a:gd name="T64" fmla="*/ 152 w 174"/>
                <a:gd name="T65" fmla="*/ 13 h 21"/>
                <a:gd name="T66" fmla="*/ 174 w 174"/>
                <a:gd name="T67" fmla="*/ 12 h 21"/>
                <a:gd name="T68" fmla="*/ 169 w 174"/>
                <a:gd name="T69" fmla="*/ 0 h 21"/>
                <a:gd name="T70" fmla="*/ 39 w 174"/>
                <a:gd name="T71" fmla="*/ 6 h 21"/>
                <a:gd name="T72" fmla="*/ 0 w 17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
                  <a:moveTo>
                    <a:pt x="0" y="9"/>
                  </a:moveTo>
                  <a:lnTo>
                    <a:pt x="0" y="9"/>
                  </a:lnTo>
                  <a:lnTo>
                    <a:pt x="1" y="10"/>
                  </a:lnTo>
                  <a:lnTo>
                    <a:pt x="1" y="10"/>
                  </a:lnTo>
                  <a:lnTo>
                    <a:pt x="1" y="11"/>
                  </a:lnTo>
                  <a:lnTo>
                    <a:pt x="1" y="11"/>
                  </a:lnTo>
                  <a:lnTo>
                    <a:pt x="1" y="11"/>
                  </a:lnTo>
                  <a:lnTo>
                    <a:pt x="1" y="12"/>
                  </a:lnTo>
                  <a:lnTo>
                    <a:pt x="1" y="12"/>
                  </a:lnTo>
                  <a:lnTo>
                    <a:pt x="2" y="13"/>
                  </a:lnTo>
                  <a:lnTo>
                    <a:pt x="2" y="13"/>
                  </a:lnTo>
                  <a:lnTo>
                    <a:pt x="2" y="14"/>
                  </a:lnTo>
                  <a:lnTo>
                    <a:pt x="2" y="14"/>
                  </a:lnTo>
                  <a:lnTo>
                    <a:pt x="2" y="15"/>
                  </a:lnTo>
                  <a:lnTo>
                    <a:pt x="2" y="15"/>
                  </a:lnTo>
                  <a:lnTo>
                    <a:pt x="3" y="15"/>
                  </a:lnTo>
                  <a:lnTo>
                    <a:pt x="3" y="15"/>
                  </a:lnTo>
                  <a:lnTo>
                    <a:pt x="3" y="16"/>
                  </a:lnTo>
                  <a:lnTo>
                    <a:pt x="3" y="16"/>
                  </a:lnTo>
                  <a:lnTo>
                    <a:pt x="3" y="17"/>
                  </a:lnTo>
                  <a:lnTo>
                    <a:pt x="4" y="17"/>
                  </a:lnTo>
                  <a:lnTo>
                    <a:pt x="4" y="17"/>
                  </a:lnTo>
                  <a:lnTo>
                    <a:pt x="4" y="18"/>
                  </a:lnTo>
                  <a:lnTo>
                    <a:pt x="5" y="18"/>
                  </a:lnTo>
                  <a:lnTo>
                    <a:pt x="5" y="19"/>
                  </a:lnTo>
                  <a:lnTo>
                    <a:pt x="5" y="19"/>
                  </a:lnTo>
                  <a:lnTo>
                    <a:pt x="5" y="19"/>
                  </a:lnTo>
                  <a:lnTo>
                    <a:pt x="5" y="20"/>
                  </a:lnTo>
                  <a:lnTo>
                    <a:pt x="5" y="20"/>
                  </a:lnTo>
                  <a:lnTo>
                    <a:pt x="6" y="20"/>
                  </a:lnTo>
                  <a:lnTo>
                    <a:pt x="6" y="21"/>
                  </a:lnTo>
                  <a:lnTo>
                    <a:pt x="6" y="21"/>
                  </a:lnTo>
                  <a:lnTo>
                    <a:pt x="152" y="13"/>
                  </a:lnTo>
                  <a:lnTo>
                    <a:pt x="174" y="12"/>
                  </a:lnTo>
                  <a:lnTo>
                    <a:pt x="169" y="0"/>
                  </a:lnTo>
                  <a:lnTo>
                    <a:pt x="39" y="6"/>
                  </a:lnTo>
                  <a:lnTo>
                    <a:pt x="0"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7" name="Freeform 1123"/>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8" name="Freeform 1124"/>
            <p:cNvSpPr>
              <a:spLocks/>
            </p:cNvSpPr>
            <p:nvPr/>
          </p:nvSpPr>
          <p:spPr bwMode="auto">
            <a:xfrm>
              <a:off x="1452" y="3285"/>
              <a:ext cx="5" cy="9"/>
            </a:xfrm>
            <a:custGeom>
              <a:avLst/>
              <a:gdLst>
                <a:gd name="T0" fmla="*/ 0 w 5"/>
                <a:gd name="T1" fmla="*/ 4 h 9"/>
                <a:gd name="T2" fmla="*/ 5 w 5"/>
                <a:gd name="T3" fmla="*/ 9 h 9"/>
                <a:gd name="T4" fmla="*/ 0 w 5"/>
                <a:gd name="T5" fmla="*/ 0 h 9"/>
                <a:gd name="T6" fmla="*/ 0 w 5"/>
                <a:gd name="T7" fmla="*/ 0 h 9"/>
                <a:gd name="T8" fmla="*/ 0 w 5"/>
                <a:gd name="T9" fmla="*/ 0 h 9"/>
                <a:gd name="T10" fmla="*/ 0 w 5"/>
                <a:gd name="T11" fmla="*/ 1 h 9"/>
                <a:gd name="T12" fmla="*/ 0 w 5"/>
                <a:gd name="T13" fmla="*/ 1 h 9"/>
                <a:gd name="T14" fmla="*/ 0 w 5"/>
                <a:gd name="T15" fmla="*/ 1 h 9"/>
                <a:gd name="T16" fmla="*/ 0 w 5"/>
                <a:gd name="T17" fmla="*/ 2 h 9"/>
                <a:gd name="T18" fmla="*/ 0 w 5"/>
                <a:gd name="T19" fmla="*/ 2 h 9"/>
                <a:gd name="T20" fmla="*/ 0 w 5"/>
                <a:gd name="T21" fmla="*/ 3 h 9"/>
                <a:gd name="T22" fmla="*/ 0 w 5"/>
                <a:gd name="T23" fmla="*/ 3 h 9"/>
                <a:gd name="T24" fmla="*/ 0 w 5"/>
                <a:gd name="T25" fmla="*/ 3 h 9"/>
                <a:gd name="T26" fmla="*/ 0 w 5"/>
                <a:gd name="T27" fmla="*/ 4 h 9"/>
                <a:gd name="T28" fmla="*/ 0 w 5"/>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0" y="4"/>
                  </a:moveTo>
                  <a:lnTo>
                    <a:pt x="5" y="9"/>
                  </a:lnTo>
                  <a:lnTo>
                    <a:pt x="0" y="0"/>
                  </a:lnTo>
                  <a:lnTo>
                    <a:pt x="0" y="0"/>
                  </a:lnTo>
                  <a:lnTo>
                    <a:pt x="0" y="0"/>
                  </a:lnTo>
                  <a:lnTo>
                    <a:pt x="0" y="1"/>
                  </a:lnTo>
                  <a:lnTo>
                    <a:pt x="0" y="1"/>
                  </a:lnTo>
                  <a:lnTo>
                    <a:pt x="0" y="1"/>
                  </a:lnTo>
                  <a:lnTo>
                    <a:pt x="0" y="2"/>
                  </a:lnTo>
                  <a:lnTo>
                    <a:pt x="0" y="2"/>
                  </a:lnTo>
                  <a:lnTo>
                    <a:pt x="0" y="3"/>
                  </a:lnTo>
                  <a:lnTo>
                    <a:pt x="0" y="3"/>
                  </a:lnTo>
                  <a:lnTo>
                    <a:pt x="0" y="3"/>
                  </a:lnTo>
                  <a:lnTo>
                    <a:pt x="0"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499" name="Freeform 1125"/>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close/>
                </a:path>
              </a:pathLst>
            </a:custGeom>
            <a:solidFill>
              <a:srgbClr val="40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0" name="Freeform 1126"/>
            <p:cNvSpPr>
              <a:spLocks/>
            </p:cNvSpPr>
            <p:nvPr/>
          </p:nvSpPr>
          <p:spPr bwMode="auto">
            <a:xfrm>
              <a:off x="1386" y="3299"/>
              <a:ext cx="18" cy="82"/>
            </a:xfrm>
            <a:custGeom>
              <a:avLst/>
              <a:gdLst>
                <a:gd name="T0" fmla="*/ 0 w 18"/>
                <a:gd name="T1" fmla="*/ 81 h 82"/>
                <a:gd name="T2" fmla="*/ 1 w 18"/>
                <a:gd name="T3" fmla="*/ 81 h 82"/>
                <a:gd name="T4" fmla="*/ 1 w 18"/>
                <a:gd name="T5" fmla="*/ 81 h 82"/>
                <a:gd name="T6" fmla="*/ 1 w 18"/>
                <a:gd name="T7" fmla="*/ 82 h 82"/>
                <a:gd name="T8" fmla="*/ 2 w 18"/>
                <a:gd name="T9" fmla="*/ 82 h 82"/>
                <a:gd name="T10" fmla="*/ 3 w 18"/>
                <a:gd name="T11" fmla="*/ 15 h 82"/>
                <a:gd name="T12" fmla="*/ 18 w 18"/>
                <a:gd name="T13" fmla="*/ 27 h 82"/>
                <a:gd name="T14" fmla="*/ 18 w 18"/>
                <a:gd name="T15" fmla="*/ 26 h 82"/>
                <a:gd name="T16" fmla="*/ 18 w 18"/>
                <a:gd name="T17" fmla="*/ 25 h 82"/>
                <a:gd name="T18" fmla="*/ 18 w 18"/>
                <a:gd name="T19" fmla="*/ 25 h 82"/>
                <a:gd name="T20" fmla="*/ 18 w 18"/>
                <a:gd name="T21" fmla="*/ 24 h 82"/>
                <a:gd name="T22" fmla="*/ 18 w 18"/>
                <a:gd name="T23" fmla="*/ 23 h 82"/>
                <a:gd name="T24" fmla="*/ 18 w 18"/>
                <a:gd name="T25" fmla="*/ 22 h 82"/>
                <a:gd name="T26" fmla="*/ 18 w 18"/>
                <a:gd name="T27" fmla="*/ 21 h 82"/>
                <a:gd name="T28" fmla="*/ 18 w 18"/>
                <a:gd name="T29" fmla="*/ 21 h 82"/>
                <a:gd name="T30" fmla="*/ 18 w 18"/>
                <a:gd name="T31" fmla="*/ 20 h 82"/>
                <a:gd name="T32" fmla="*/ 18 w 18"/>
                <a:gd name="T33" fmla="*/ 19 h 82"/>
                <a:gd name="T34" fmla="*/ 18 w 18"/>
                <a:gd name="T35" fmla="*/ 18 h 82"/>
                <a:gd name="T36" fmla="*/ 18 w 18"/>
                <a:gd name="T37" fmla="*/ 17 h 82"/>
                <a:gd name="T38" fmla="*/ 18 w 18"/>
                <a:gd name="T39" fmla="*/ 17 h 82"/>
                <a:gd name="T40" fmla="*/ 18 w 18"/>
                <a:gd name="T41" fmla="*/ 16 h 82"/>
                <a:gd name="T42" fmla="*/ 18 w 18"/>
                <a:gd name="T43" fmla="*/ 15 h 82"/>
                <a:gd name="T44" fmla="*/ 17 w 18"/>
                <a:gd name="T45" fmla="*/ 14 h 82"/>
                <a:gd name="T46" fmla="*/ 16 w 18"/>
                <a:gd name="T47" fmla="*/ 13 h 82"/>
                <a:gd name="T48" fmla="*/ 15 w 18"/>
                <a:gd name="T49" fmla="*/ 12 h 82"/>
                <a:gd name="T50" fmla="*/ 14 w 18"/>
                <a:gd name="T51" fmla="*/ 11 h 82"/>
                <a:gd name="T52" fmla="*/ 13 w 18"/>
                <a:gd name="T53" fmla="*/ 10 h 82"/>
                <a:gd name="T54" fmla="*/ 12 w 18"/>
                <a:gd name="T55" fmla="*/ 9 h 82"/>
                <a:gd name="T56" fmla="*/ 11 w 18"/>
                <a:gd name="T57" fmla="*/ 8 h 82"/>
                <a:gd name="T58" fmla="*/ 10 w 18"/>
                <a:gd name="T59" fmla="*/ 7 h 82"/>
                <a:gd name="T60" fmla="*/ 9 w 18"/>
                <a:gd name="T61" fmla="*/ 6 h 82"/>
                <a:gd name="T62" fmla="*/ 8 w 18"/>
                <a:gd name="T63" fmla="*/ 5 h 82"/>
                <a:gd name="T64" fmla="*/ 7 w 18"/>
                <a:gd name="T65" fmla="*/ 4 h 82"/>
                <a:gd name="T66" fmla="*/ 6 w 18"/>
                <a:gd name="T67" fmla="*/ 3 h 82"/>
                <a:gd name="T68" fmla="*/ 4 w 18"/>
                <a:gd name="T69" fmla="*/ 2 h 82"/>
                <a:gd name="T70" fmla="*/ 3 w 18"/>
                <a:gd name="T71" fmla="*/ 1 h 82"/>
                <a:gd name="T72" fmla="*/ 2 w 18"/>
                <a:gd name="T73" fmla="*/ 1 h 82"/>
                <a:gd name="T74" fmla="*/ 0 w 18"/>
                <a:gd name="T7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2">
                  <a:moveTo>
                    <a:pt x="0" y="80"/>
                  </a:moveTo>
                  <a:lnTo>
                    <a:pt x="0" y="81"/>
                  </a:lnTo>
                  <a:lnTo>
                    <a:pt x="0" y="81"/>
                  </a:lnTo>
                  <a:lnTo>
                    <a:pt x="1" y="81"/>
                  </a:lnTo>
                  <a:lnTo>
                    <a:pt x="1" y="81"/>
                  </a:lnTo>
                  <a:lnTo>
                    <a:pt x="1" y="81"/>
                  </a:lnTo>
                  <a:lnTo>
                    <a:pt x="1" y="82"/>
                  </a:lnTo>
                  <a:lnTo>
                    <a:pt x="1" y="82"/>
                  </a:lnTo>
                  <a:lnTo>
                    <a:pt x="1" y="82"/>
                  </a:lnTo>
                  <a:lnTo>
                    <a:pt x="2" y="82"/>
                  </a:lnTo>
                  <a:lnTo>
                    <a:pt x="2" y="81"/>
                  </a:lnTo>
                  <a:lnTo>
                    <a:pt x="3" y="15"/>
                  </a:lnTo>
                  <a:lnTo>
                    <a:pt x="4" y="14"/>
                  </a:lnTo>
                  <a:lnTo>
                    <a:pt x="18" y="27"/>
                  </a:lnTo>
                  <a:lnTo>
                    <a:pt x="18" y="26"/>
                  </a:lnTo>
                  <a:lnTo>
                    <a:pt x="18" y="26"/>
                  </a:lnTo>
                  <a:lnTo>
                    <a:pt x="18" y="25"/>
                  </a:lnTo>
                  <a:lnTo>
                    <a:pt x="18" y="25"/>
                  </a:lnTo>
                  <a:lnTo>
                    <a:pt x="18" y="25"/>
                  </a:lnTo>
                  <a:lnTo>
                    <a:pt x="18" y="25"/>
                  </a:lnTo>
                  <a:lnTo>
                    <a:pt x="18" y="24"/>
                  </a:lnTo>
                  <a:lnTo>
                    <a:pt x="18" y="24"/>
                  </a:lnTo>
                  <a:lnTo>
                    <a:pt x="18" y="23"/>
                  </a:lnTo>
                  <a:lnTo>
                    <a:pt x="18" y="23"/>
                  </a:lnTo>
                  <a:lnTo>
                    <a:pt x="18" y="23"/>
                  </a:lnTo>
                  <a:lnTo>
                    <a:pt x="18" y="22"/>
                  </a:lnTo>
                  <a:lnTo>
                    <a:pt x="18" y="22"/>
                  </a:lnTo>
                  <a:lnTo>
                    <a:pt x="18" y="21"/>
                  </a:lnTo>
                  <a:lnTo>
                    <a:pt x="18" y="21"/>
                  </a:lnTo>
                  <a:lnTo>
                    <a:pt x="18" y="21"/>
                  </a:lnTo>
                  <a:lnTo>
                    <a:pt x="18" y="20"/>
                  </a:lnTo>
                  <a:lnTo>
                    <a:pt x="18" y="20"/>
                  </a:lnTo>
                  <a:lnTo>
                    <a:pt x="18" y="19"/>
                  </a:lnTo>
                  <a:lnTo>
                    <a:pt x="18" y="19"/>
                  </a:lnTo>
                  <a:lnTo>
                    <a:pt x="18" y="19"/>
                  </a:lnTo>
                  <a:lnTo>
                    <a:pt x="18" y="18"/>
                  </a:lnTo>
                  <a:lnTo>
                    <a:pt x="18" y="18"/>
                  </a:lnTo>
                  <a:lnTo>
                    <a:pt x="18" y="17"/>
                  </a:lnTo>
                  <a:lnTo>
                    <a:pt x="18" y="17"/>
                  </a:lnTo>
                  <a:lnTo>
                    <a:pt x="18" y="17"/>
                  </a:lnTo>
                  <a:lnTo>
                    <a:pt x="18" y="16"/>
                  </a:lnTo>
                  <a:lnTo>
                    <a:pt x="18" y="16"/>
                  </a:lnTo>
                  <a:lnTo>
                    <a:pt x="18" y="15"/>
                  </a:lnTo>
                  <a:lnTo>
                    <a:pt x="18" y="15"/>
                  </a:lnTo>
                  <a:lnTo>
                    <a:pt x="17" y="15"/>
                  </a:lnTo>
                  <a:lnTo>
                    <a:pt x="17" y="14"/>
                  </a:lnTo>
                  <a:lnTo>
                    <a:pt x="16" y="13"/>
                  </a:lnTo>
                  <a:lnTo>
                    <a:pt x="16" y="13"/>
                  </a:lnTo>
                  <a:lnTo>
                    <a:pt x="15" y="12"/>
                  </a:lnTo>
                  <a:lnTo>
                    <a:pt x="15" y="12"/>
                  </a:lnTo>
                  <a:lnTo>
                    <a:pt x="14" y="11"/>
                  </a:lnTo>
                  <a:lnTo>
                    <a:pt x="14" y="11"/>
                  </a:lnTo>
                  <a:lnTo>
                    <a:pt x="13" y="10"/>
                  </a:lnTo>
                  <a:lnTo>
                    <a:pt x="13" y="10"/>
                  </a:lnTo>
                  <a:lnTo>
                    <a:pt x="12" y="9"/>
                  </a:lnTo>
                  <a:lnTo>
                    <a:pt x="12" y="9"/>
                  </a:lnTo>
                  <a:lnTo>
                    <a:pt x="11" y="8"/>
                  </a:lnTo>
                  <a:lnTo>
                    <a:pt x="11" y="8"/>
                  </a:lnTo>
                  <a:lnTo>
                    <a:pt x="10" y="7"/>
                  </a:lnTo>
                  <a:lnTo>
                    <a:pt x="10" y="7"/>
                  </a:lnTo>
                  <a:lnTo>
                    <a:pt x="9" y="6"/>
                  </a:lnTo>
                  <a:lnTo>
                    <a:pt x="9" y="6"/>
                  </a:lnTo>
                  <a:lnTo>
                    <a:pt x="8" y="5"/>
                  </a:lnTo>
                  <a:lnTo>
                    <a:pt x="8" y="5"/>
                  </a:lnTo>
                  <a:lnTo>
                    <a:pt x="7" y="4"/>
                  </a:lnTo>
                  <a:lnTo>
                    <a:pt x="7" y="4"/>
                  </a:lnTo>
                  <a:lnTo>
                    <a:pt x="6" y="4"/>
                  </a:lnTo>
                  <a:lnTo>
                    <a:pt x="6" y="3"/>
                  </a:lnTo>
                  <a:lnTo>
                    <a:pt x="5" y="3"/>
                  </a:lnTo>
                  <a:lnTo>
                    <a:pt x="4" y="2"/>
                  </a:lnTo>
                  <a:lnTo>
                    <a:pt x="4" y="1"/>
                  </a:lnTo>
                  <a:lnTo>
                    <a:pt x="3" y="1"/>
                  </a:lnTo>
                  <a:lnTo>
                    <a:pt x="3" y="1"/>
                  </a:lnTo>
                  <a:lnTo>
                    <a:pt x="2" y="1"/>
                  </a:lnTo>
                  <a:lnTo>
                    <a:pt x="2" y="0"/>
                  </a:lnTo>
                  <a:lnTo>
                    <a:pt x="0" y="8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1" name="Freeform 1127"/>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2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2"/>
                  </a:lnTo>
                  <a:lnTo>
                    <a:pt x="2" y="2"/>
                  </a:lnTo>
                  <a:lnTo>
                    <a:pt x="1" y="2"/>
                  </a:lnTo>
                  <a:lnTo>
                    <a:pt x="1" y="2"/>
                  </a:lnTo>
                  <a:lnTo>
                    <a:pt x="0" y="2"/>
                  </a:lnTo>
                  <a:lnTo>
                    <a:pt x="0" y="23"/>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2" name="Freeform 1128"/>
            <p:cNvSpPr>
              <a:spLocks/>
            </p:cNvSpPr>
            <p:nvPr/>
          </p:nvSpPr>
          <p:spPr bwMode="auto">
            <a:xfrm>
              <a:off x="1538" y="3292"/>
              <a:ext cx="20" cy="23"/>
            </a:xfrm>
            <a:custGeom>
              <a:avLst/>
              <a:gdLst>
                <a:gd name="T0" fmla="*/ 19 w 20"/>
                <a:gd name="T1" fmla="*/ 22 h 23"/>
                <a:gd name="T2" fmla="*/ 19 w 20"/>
                <a:gd name="T3" fmla="*/ 21 h 23"/>
                <a:gd name="T4" fmla="*/ 19 w 20"/>
                <a:gd name="T5" fmla="*/ 20 h 23"/>
                <a:gd name="T6" fmla="*/ 19 w 20"/>
                <a:gd name="T7" fmla="*/ 18 h 23"/>
                <a:gd name="T8" fmla="*/ 19 w 20"/>
                <a:gd name="T9" fmla="*/ 17 h 23"/>
                <a:gd name="T10" fmla="*/ 20 w 20"/>
                <a:gd name="T11" fmla="*/ 16 h 23"/>
                <a:gd name="T12" fmla="*/ 20 w 20"/>
                <a:gd name="T13" fmla="*/ 14 h 23"/>
                <a:gd name="T14" fmla="*/ 20 w 20"/>
                <a:gd name="T15" fmla="*/ 13 h 23"/>
                <a:gd name="T16" fmla="*/ 20 w 20"/>
                <a:gd name="T17" fmla="*/ 11 h 23"/>
                <a:gd name="T18" fmla="*/ 20 w 20"/>
                <a:gd name="T19" fmla="*/ 10 h 23"/>
                <a:gd name="T20" fmla="*/ 20 w 20"/>
                <a:gd name="T21" fmla="*/ 9 h 23"/>
                <a:gd name="T22" fmla="*/ 20 w 20"/>
                <a:gd name="T23" fmla="*/ 7 h 23"/>
                <a:gd name="T24" fmla="*/ 20 w 20"/>
                <a:gd name="T25" fmla="*/ 6 h 23"/>
                <a:gd name="T26" fmla="*/ 20 w 20"/>
                <a:gd name="T27" fmla="*/ 5 h 23"/>
                <a:gd name="T28" fmla="*/ 19 w 20"/>
                <a:gd name="T29" fmla="*/ 3 h 23"/>
                <a:gd name="T30" fmla="*/ 19 w 20"/>
                <a:gd name="T31" fmla="*/ 2 h 23"/>
                <a:gd name="T32" fmla="*/ 19 w 20"/>
                <a:gd name="T33" fmla="*/ 1 h 23"/>
                <a:gd name="T34" fmla="*/ 18 w 20"/>
                <a:gd name="T35" fmla="*/ 0 h 23"/>
                <a:gd name="T36" fmla="*/ 17 w 20"/>
                <a:gd name="T37" fmla="*/ 0 h 23"/>
                <a:gd name="T38" fmla="*/ 16 w 20"/>
                <a:gd name="T39" fmla="*/ 0 h 23"/>
                <a:gd name="T40" fmla="*/ 14 w 20"/>
                <a:gd name="T41" fmla="*/ 0 h 23"/>
                <a:gd name="T42" fmla="*/ 13 w 20"/>
                <a:gd name="T43" fmla="*/ 0 h 23"/>
                <a:gd name="T44" fmla="*/ 12 w 20"/>
                <a:gd name="T45" fmla="*/ 0 h 23"/>
                <a:gd name="T46" fmla="*/ 11 w 20"/>
                <a:gd name="T47" fmla="*/ 0 h 23"/>
                <a:gd name="T48" fmla="*/ 10 w 20"/>
                <a:gd name="T49" fmla="*/ 1 h 23"/>
                <a:gd name="T50" fmla="*/ 9 w 20"/>
                <a:gd name="T51" fmla="*/ 1 h 23"/>
                <a:gd name="T52" fmla="*/ 7 w 20"/>
                <a:gd name="T53" fmla="*/ 1 h 23"/>
                <a:gd name="T54" fmla="*/ 6 w 20"/>
                <a:gd name="T55" fmla="*/ 1 h 23"/>
                <a:gd name="T56" fmla="*/ 5 w 20"/>
                <a:gd name="T57" fmla="*/ 1 h 23"/>
                <a:gd name="T58" fmla="*/ 4 w 20"/>
                <a:gd name="T59" fmla="*/ 1 h 23"/>
                <a:gd name="T60" fmla="*/ 2 w 20"/>
                <a:gd name="T61" fmla="*/ 1 h 23"/>
                <a:gd name="T62" fmla="*/ 1 w 20"/>
                <a:gd name="T63" fmla="*/ 2 h 23"/>
                <a:gd name="T64" fmla="*/ 0 w 20"/>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3">
                  <a:moveTo>
                    <a:pt x="0" y="23"/>
                  </a:moveTo>
                  <a:lnTo>
                    <a:pt x="19" y="22"/>
                  </a:lnTo>
                  <a:lnTo>
                    <a:pt x="19" y="22"/>
                  </a:lnTo>
                  <a:lnTo>
                    <a:pt x="19" y="21"/>
                  </a:lnTo>
                  <a:lnTo>
                    <a:pt x="19" y="20"/>
                  </a:lnTo>
                  <a:lnTo>
                    <a:pt x="19" y="20"/>
                  </a:lnTo>
                  <a:lnTo>
                    <a:pt x="19" y="19"/>
                  </a:lnTo>
                  <a:lnTo>
                    <a:pt x="19" y="18"/>
                  </a:lnTo>
                  <a:lnTo>
                    <a:pt x="19" y="18"/>
                  </a:lnTo>
                  <a:lnTo>
                    <a:pt x="19" y="17"/>
                  </a:lnTo>
                  <a:lnTo>
                    <a:pt x="19" y="16"/>
                  </a:lnTo>
                  <a:lnTo>
                    <a:pt x="20" y="16"/>
                  </a:lnTo>
                  <a:lnTo>
                    <a:pt x="20" y="15"/>
                  </a:lnTo>
                  <a:lnTo>
                    <a:pt x="20" y="14"/>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20" y="5"/>
                  </a:lnTo>
                  <a:lnTo>
                    <a:pt x="19" y="4"/>
                  </a:lnTo>
                  <a:lnTo>
                    <a:pt x="19" y="3"/>
                  </a:lnTo>
                  <a:lnTo>
                    <a:pt x="19" y="3"/>
                  </a:lnTo>
                  <a:lnTo>
                    <a:pt x="19" y="2"/>
                  </a:lnTo>
                  <a:lnTo>
                    <a:pt x="19" y="1"/>
                  </a:lnTo>
                  <a:lnTo>
                    <a:pt x="19" y="1"/>
                  </a:lnTo>
                  <a:lnTo>
                    <a:pt x="19" y="0"/>
                  </a:lnTo>
                  <a:lnTo>
                    <a:pt x="18" y="0"/>
                  </a:lnTo>
                  <a:lnTo>
                    <a:pt x="17" y="0"/>
                  </a:lnTo>
                  <a:lnTo>
                    <a:pt x="17" y="0"/>
                  </a:lnTo>
                  <a:lnTo>
                    <a:pt x="16" y="0"/>
                  </a:lnTo>
                  <a:lnTo>
                    <a:pt x="16" y="0"/>
                  </a:lnTo>
                  <a:lnTo>
                    <a:pt x="15" y="0"/>
                  </a:lnTo>
                  <a:lnTo>
                    <a:pt x="14" y="0"/>
                  </a:lnTo>
                  <a:lnTo>
                    <a:pt x="14" y="0"/>
                  </a:lnTo>
                  <a:lnTo>
                    <a:pt x="13" y="0"/>
                  </a:lnTo>
                  <a:lnTo>
                    <a:pt x="13" y="0"/>
                  </a:lnTo>
                  <a:lnTo>
                    <a:pt x="12" y="0"/>
                  </a:lnTo>
                  <a:lnTo>
                    <a:pt x="11" y="0"/>
                  </a:lnTo>
                  <a:lnTo>
                    <a:pt x="11" y="0"/>
                  </a:lnTo>
                  <a:lnTo>
                    <a:pt x="10" y="0"/>
                  </a:lnTo>
                  <a:lnTo>
                    <a:pt x="10" y="1"/>
                  </a:lnTo>
                  <a:lnTo>
                    <a:pt x="9" y="1"/>
                  </a:lnTo>
                  <a:lnTo>
                    <a:pt x="9" y="1"/>
                  </a:lnTo>
                  <a:lnTo>
                    <a:pt x="8" y="1"/>
                  </a:lnTo>
                  <a:lnTo>
                    <a:pt x="7" y="1"/>
                  </a:lnTo>
                  <a:lnTo>
                    <a:pt x="7" y="1"/>
                  </a:lnTo>
                  <a:lnTo>
                    <a:pt x="6" y="1"/>
                  </a:lnTo>
                  <a:lnTo>
                    <a:pt x="5" y="1"/>
                  </a:lnTo>
                  <a:lnTo>
                    <a:pt x="5" y="1"/>
                  </a:lnTo>
                  <a:lnTo>
                    <a:pt x="4" y="1"/>
                  </a:lnTo>
                  <a:lnTo>
                    <a:pt x="4" y="1"/>
                  </a:lnTo>
                  <a:lnTo>
                    <a:pt x="3" y="1"/>
                  </a:lnTo>
                  <a:lnTo>
                    <a:pt x="2" y="1"/>
                  </a:lnTo>
                  <a:lnTo>
                    <a:pt x="2" y="2"/>
                  </a:lnTo>
                  <a:lnTo>
                    <a:pt x="1" y="2"/>
                  </a:lnTo>
                  <a:lnTo>
                    <a:pt x="1" y="2"/>
                  </a:lnTo>
                  <a:lnTo>
                    <a:pt x="0" y="2"/>
                  </a:lnTo>
                  <a:lnTo>
                    <a:pt x="0" y="2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3" name="Freeform 1129"/>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4" name="Freeform 1130"/>
            <p:cNvSpPr>
              <a:spLocks/>
            </p:cNvSpPr>
            <p:nvPr/>
          </p:nvSpPr>
          <p:spPr bwMode="auto">
            <a:xfrm>
              <a:off x="1516" y="3294"/>
              <a:ext cx="20" cy="22"/>
            </a:xfrm>
            <a:custGeom>
              <a:avLst/>
              <a:gdLst>
                <a:gd name="T0" fmla="*/ 0 w 20"/>
                <a:gd name="T1" fmla="*/ 2 h 22"/>
                <a:gd name="T2" fmla="*/ 0 w 20"/>
                <a:gd name="T3" fmla="*/ 4 h 22"/>
                <a:gd name="T4" fmla="*/ 0 w 20"/>
                <a:gd name="T5" fmla="*/ 6 h 22"/>
                <a:gd name="T6" fmla="*/ 0 w 20"/>
                <a:gd name="T7" fmla="*/ 8 h 22"/>
                <a:gd name="T8" fmla="*/ 0 w 20"/>
                <a:gd name="T9" fmla="*/ 10 h 22"/>
                <a:gd name="T10" fmla="*/ 0 w 20"/>
                <a:gd name="T11" fmla="*/ 12 h 22"/>
                <a:gd name="T12" fmla="*/ 0 w 20"/>
                <a:gd name="T13" fmla="*/ 14 h 22"/>
                <a:gd name="T14" fmla="*/ 0 w 20"/>
                <a:gd name="T15" fmla="*/ 16 h 22"/>
                <a:gd name="T16" fmla="*/ 0 w 20"/>
                <a:gd name="T17" fmla="*/ 18 h 22"/>
                <a:gd name="T18" fmla="*/ 0 w 20"/>
                <a:gd name="T19" fmla="*/ 20 h 22"/>
                <a:gd name="T20" fmla="*/ 0 w 20"/>
                <a:gd name="T21" fmla="*/ 22 h 22"/>
                <a:gd name="T22" fmla="*/ 2 w 20"/>
                <a:gd name="T23" fmla="*/ 22 h 22"/>
                <a:gd name="T24" fmla="*/ 3 w 20"/>
                <a:gd name="T25" fmla="*/ 22 h 22"/>
                <a:gd name="T26" fmla="*/ 5 w 20"/>
                <a:gd name="T27" fmla="*/ 22 h 22"/>
                <a:gd name="T28" fmla="*/ 7 w 20"/>
                <a:gd name="T29" fmla="*/ 22 h 22"/>
                <a:gd name="T30" fmla="*/ 9 w 20"/>
                <a:gd name="T31" fmla="*/ 22 h 22"/>
                <a:gd name="T32" fmla="*/ 10 w 20"/>
                <a:gd name="T33" fmla="*/ 22 h 22"/>
                <a:gd name="T34" fmla="*/ 12 w 20"/>
                <a:gd name="T35" fmla="*/ 22 h 22"/>
                <a:gd name="T36" fmla="*/ 14 w 20"/>
                <a:gd name="T37" fmla="*/ 22 h 22"/>
                <a:gd name="T38" fmla="*/ 16 w 20"/>
                <a:gd name="T39" fmla="*/ 22 h 22"/>
                <a:gd name="T40" fmla="*/ 17 w 20"/>
                <a:gd name="T41" fmla="*/ 22 h 22"/>
                <a:gd name="T42" fmla="*/ 19 w 20"/>
                <a:gd name="T43" fmla="*/ 22 h 22"/>
                <a:gd name="T44" fmla="*/ 19 w 20"/>
                <a:gd name="T45" fmla="*/ 20 h 22"/>
                <a:gd name="T46" fmla="*/ 20 w 20"/>
                <a:gd name="T47" fmla="*/ 17 h 22"/>
                <a:gd name="T48" fmla="*/ 20 w 20"/>
                <a:gd name="T49" fmla="*/ 15 h 22"/>
                <a:gd name="T50" fmla="*/ 20 w 20"/>
                <a:gd name="T51" fmla="*/ 13 h 22"/>
                <a:gd name="T52" fmla="*/ 20 w 20"/>
                <a:gd name="T53" fmla="*/ 11 h 22"/>
                <a:gd name="T54" fmla="*/ 20 w 20"/>
                <a:gd name="T55" fmla="*/ 9 h 22"/>
                <a:gd name="T56" fmla="*/ 20 w 20"/>
                <a:gd name="T57" fmla="*/ 7 h 22"/>
                <a:gd name="T58" fmla="*/ 20 w 20"/>
                <a:gd name="T59" fmla="*/ 5 h 22"/>
                <a:gd name="T60" fmla="*/ 20 w 20"/>
                <a:gd name="T61" fmla="*/ 3 h 22"/>
                <a:gd name="T62" fmla="*/ 20 w 20"/>
                <a:gd name="T63" fmla="*/ 1 h 22"/>
                <a:gd name="T64" fmla="*/ 19 w 20"/>
                <a:gd name="T65" fmla="*/ 0 h 22"/>
                <a:gd name="T66" fmla="*/ 17 w 20"/>
                <a:gd name="T67" fmla="*/ 0 h 22"/>
                <a:gd name="T68" fmla="*/ 16 w 20"/>
                <a:gd name="T69" fmla="*/ 0 h 22"/>
                <a:gd name="T70" fmla="*/ 14 w 20"/>
                <a:gd name="T71" fmla="*/ 0 h 22"/>
                <a:gd name="T72" fmla="*/ 12 w 20"/>
                <a:gd name="T73" fmla="*/ 0 h 22"/>
                <a:gd name="T74" fmla="*/ 10 w 20"/>
                <a:gd name="T75" fmla="*/ 0 h 22"/>
                <a:gd name="T76" fmla="*/ 8 w 20"/>
                <a:gd name="T77" fmla="*/ 0 h 22"/>
                <a:gd name="T78" fmla="*/ 6 w 20"/>
                <a:gd name="T79" fmla="*/ 0 h 22"/>
                <a:gd name="T80" fmla="*/ 4 w 20"/>
                <a:gd name="T81" fmla="*/ 0 h 22"/>
                <a:gd name="T82" fmla="*/ 2 w 20"/>
                <a:gd name="T83" fmla="*/ 0 h 22"/>
                <a:gd name="T84" fmla="*/ 1 w 20"/>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2">
                  <a:moveTo>
                    <a:pt x="0" y="1"/>
                  </a:moveTo>
                  <a:lnTo>
                    <a:pt x="0" y="1"/>
                  </a:lnTo>
                  <a:lnTo>
                    <a:pt x="0" y="2"/>
                  </a:lnTo>
                  <a:lnTo>
                    <a:pt x="0" y="2"/>
                  </a:lnTo>
                  <a:lnTo>
                    <a:pt x="0" y="3"/>
                  </a:lnTo>
                  <a:lnTo>
                    <a:pt x="0" y="4"/>
                  </a:lnTo>
                  <a:lnTo>
                    <a:pt x="0" y="4"/>
                  </a:lnTo>
                  <a:lnTo>
                    <a:pt x="0" y="5"/>
                  </a:lnTo>
                  <a:lnTo>
                    <a:pt x="0" y="6"/>
                  </a:lnTo>
                  <a:lnTo>
                    <a:pt x="0" y="6"/>
                  </a:lnTo>
                  <a:lnTo>
                    <a:pt x="0" y="7"/>
                  </a:lnTo>
                  <a:lnTo>
                    <a:pt x="0" y="8"/>
                  </a:lnTo>
                  <a:lnTo>
                    <a:pt x="0" y="9"/>
                  </a:lnTo>
                  <a:lnTo>
                    <a:pt x="0" y="9"/>
                  </a:lnTo>
                  <a:lnTo>
                    <a:pt x="0" y="10"/>
                  </a:lnTo>
                  <a:lnTo>
                    <a:pt x="0" y="11"/>
                  </a:lnTo>
                  <a:lnTo>
                    <a:pt x="0" y="11"/>
                  </a:lnTo>
                  <a:lnTo>
                    <a:pt x="0" y="12"/>
                  </a:lnTo>
                  <a:lnTo>
                    <a:pt x="0" y="13"/>
                  </a:lnTo>
                  <a:lnTo>
                    <a:pt x="0" y="13"/>
                  </a:lnTo>
                  <a:lnTo>
                    <a:pt x="0" y="14"/>
                  </a:lnTo>
                  <a:lnTo>
                    <a:pt x="0" y="14"/>
                  </a:lnTo>
                  <a:lnTo>
                    <a:pt x="0" y="15"/>
                  </a:lnTo>
                  <a:lnTo>
                    <a:pt x="0" y="16"/>
                  </a:lnTo>
                  <a:lnTo>
                    <a:pt x="0" y="16"/>
                  </a:lnTo>
                  <a:lnTo>
                    <a:pt x="0" y="17"/>
                  </a:lnTo>
                  <a:lnTo>
                    <a:pt x="0" y="18"/>
                  </a:lnTo>
                  <a:lnTo>
                    <a:pt x="0" y="18"/>
                  </a:lnTo>
                  <a:lnTo>
                    <a:pt x="0" y="19"/>
                  </a:lnTo>
                  <a:lnTo>
                    <a:pt x="0" y="20"/>
                  </a:lnTo>
                  <a:lnTo>
                    <a:pt x="0" y="20"/>
                  </a:lnTo>
                  <a:lnTo>
                    <a:pt x="0" y="21"/>
                  </a:lnTo>
                  <a:lnTo>
                    <a:pt x="0" y="22"/>
                  </a:lnTo>
                  <a:lnTo>
                    <a:pt x="1" y="22"/>
                  </a:lnTo>
                  <a:lnTo>
                    <a:pt x="1" y="22"/>
                  </a:lnTo>
                  <a:lnTo>
                    <a:pt x="2" y="22"/>
                  </a:lnTo>
                  <a:lnTo>
                    <a:pt x="2" y="22"/>
                  </a:lnTo>
                  <a:lnTo>
                    <a:pt x="3" y="22"/>
                  </a:lnTo>
                  <a:lnTo>
                    <a:pt x="3" y="22"/>
                  </a:lnTo>
                  <a:lnTo>
                    <a:pt x="4" y="22"/>
                  </a:lnTo>
                  <a:lnTo>
                    <a:pt x="5" y="22"/>
                  </a:lnTo>
                  <a:lnTo>
                    <a:pt x="5" y="22"/>
                  </a:lnTo>
                  <a:lnTo>
                    <a:pt x="6" y="22"/>
                  </a:lnTo>
                  <a:lnTo>
                    <a:pt x="6" y="22"/>
                  </a:lnTo>
                  <a:lnTo>
                    <a:pt x="7" y="22"/>
                  </a:lnTo>
                  <a:lnTo>
                    <a:pt x="8" y="22"/>
                  </a:lnTo>
                  <a:lnTo>
                    <a:pt x="8" y="22"/>
                  </a:lnTo>
                  <a:lnTo>
                    <a:pt x="9" y="22"/>
                  </a:lnTo>
                  <a:lnTo>
                    <a:pt x="9" y="22"/>
                  </a:lnTo>
                  <a:lnTo>
                    <a:pt x="10" y="22"/>
                  </a:lnTo>
                  <a:lnTo>
                    <a:pt x="10" y="22"/>
                  </a:lnTo>
                  <a:lnTo>
                    <a:pt x="11" y="22"/>
                  </a:lnTo>
                  <a:lnTo>
                    <a:pt x="12" y="22"/>
                  </a:lnTo>
                  <a:lnTo>
                    <a:pt x="12" y="22"/>
                  </a:lnTo>
                  <a:lnTo>
                    <a:pt x="13" y="22"/>
                  </a:lnTo>
                  <a:lnTo>
                    <a:pt x="14" y="22"/>
                  </a:lnTo>
                  <a:lnTo>
                    <a:pt x="14" y="22"/>
                  </a:lnTo>
                  <a:lnTo>
                    <a:pt x="15" y="22"/>
                  </a:lnTo>
                  <a:lnTo>
                    <a:pt x="15" y="22"/>
                  </a:lnTo>
                  <a:lnTo>
                    <a:pt x="16" y="22"/>
                  </a:lnTo>
                  <a:lnTo>
                    <a:pt x="16" y="22"/>
                  </a:lnTo>
                  <a:lnTo>
                    <a:pt x="17" y="22"/>
                  </a:lnTo>
                  <a:lnTo>
                    <a:pt x="17" y="22"/>
                  </a:lnTo>
                  <a:lnTo>
                    <a:pt x="18" y="22"/>
                  </a:lnTo>
                  <a:lnTo>
                    <a:pt x="19" y="22"/>
                  </a:lnTo>
                  <a:lnTo>
                    <a:pt x="19" y="22"/>
                  </a:lnTo>
                  <a:lnTo>
                    <a:pt x="19" y="21"/>
                  </a:lnTo>
                  <a:lnTo>
                    <a:pt x="19" y="20"/>
                  </a:lnTo>
                  <a:lnTo>
                    <a:pt x="19" y="20"/>
                  </a:lnTo>
                  <a:lnTo>
                    <a:pt x="19" y="19"/>
                  </a:lnTo>
                  <a:lnTo>
                    <a:pt x="19" y="18"/>
                  </a:lnTo>
                  <a:lnTo>
                    <a:pt x="20" y="17"/>
                  </a:lnTo>
                  <a:lnTo>
                    <a:pt x="20" y="17"/>
                  </a:lnTo>
                  <a:lnTo>
                    <a:pt x="20" y="16"/>
                  </a:lnTo>
                  <a:lnTo>
                    <a:pt x="20" y="15"/>
                  </a:lnTo>
                  <a:lnTo>
                    <a:pt x="20" y="15"/>
                  </a:lnTo>
                  <a:lnTo>
                    <a:pt x="20" y="14"/>
                  </a:lnTo>
                  <a:lnTo>
                    <a:pt x="20" y="13"/>
                  </a:lnTo>
                  <a:lnTo>
                    <a:pt x="20" y="13"/>
                  </a:lnTo>
                  <a:lnTo>
                    <a:pt x="20" y="12"/>
                  </a:lnTo>
                  <a:lnTo>
                    <a:pt x="20" y="11"/>
                  </a:lnTo>
                  <a:lnTo>
                    <a:pt x="20" y="11"/>
                  </a:lnTo>
                  <a:lnTo>
                    <a:pt x="20" y="10"/>
                  </a:lnTo>
                  <a:lnTo>
                    <a:pt x="20" y="9"/>
                  </a:lnTo>
                  <a:lnTo>
                    <a:pt x="20" y="9"/>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0" y="0"/>
                  </a:lnTo>
                  <a:lnTo>
                    <a:pt x="10" y="0"/>
                  </a:lnTo>
                  <a:lnTo>
                    <a:pt x="9" y="0"/>
                  </a:lnTo>
                  <a:lnTo>
                    <a:pt x="8" y="0"/>
                  </a:lnTo>
                  <a:lnTo>
                    <a:pt x="8" y="0"/>
                  </a:lnTo>
                  <a:lnTo>
                    <a:pt x="7" y="0"/>
                  </a:lnTo>
                  <a:lnTo>
                    <a:pt x="6" y="0"/>
                  </a:lnTo>
                  <a:lnTo>
                    <a:pt x="6" y="0"/>
                  </a:lnTo>
                  <a:lnTo>
                    <a:pt x="5" y="0"/>
                  </a:lnTo>
                  <a:lnTo>
                    <a:pt x="5" y="0"/>
                  </a:lnTo>
                  <a:lnTo>
                    <a:pt x="4" y="0"/>
                  </a:lnTo>
                  <a:lnTo>
                    <a:pt x="3" y="0"/>
                  </a:lnTo>
                  <a:lnTo>
                    <a:pt x="3" y="0"/>
                  </a:lnTo>
                  <a:lnTo>
                    <a:pt x="2" y="0"/>
                  </a:lnTo>
                  <a:lnTo>
                    <a:pt x="2" y="0"/>
                  </a:lnTo>
                  <a:lnTo>
                    <a:pt x="1" y="0"/>
                  </a:lnTo>
                  <a:lnTo>
                    <a:pt x="1"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5" name="Freeform 1131"/>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6" name="Freeform 1132"/>
            <p:cNvSpPr>
              <a:spLocks/>
            </p:cNvSpPr>
            <p:nvPr/>
          </p:nvSpPr>
          <p:spPr bwMode="auto">
            <a:xfrm>
              <a:off x="1480" y="3295"/>
              <a:ext cx="20" cy="23"/>
            </a:xfrm>
            <a:custGeom>
              <a:avLst/>
              <a:gdLst>
                <a:gd name="T0" fmla="*/ 1 w 20"/>
                <a:gd name="T1" fmla="*/ 2 h 23"/>
                <a:gd name="T2" fmla="*/ 1 w 20"/>
                <a:gd name="T3" fmla="*/ 3 h 23"/>
                <a:gd name="T4" fmla="*/ 1 w 20"/>
                <a:gd name="T5" fmla="*/ 5 h 23"/>
                <a:gd name="T6" fmla="*/ 1 w 20"/>
                <a:gd name="T7" fmla="*/ 6 h 23"/>
                <a:gd name="T8" fmla="*/ 0 w 20"/>
                <a:gd name="T9" fmla="*/ 8 h 23"/>
                <a:gd name="T10" fmla="*/ 0 w 20"/>
                <a:gd name="T11" fmla="*/ 9 h 23"/>
                <a:gd name="T12" fmla="*/ 0 w 20"/>
                <a:gd name="T13" fmla="*/ 10 h 23"/>
                <a:gd name="T14" fmla="*/ 0 w 20"/>
                <a:gd name="T15" fmla="*/ 12 h 23"/>
                <a:gd name="T16" fmla="*/ 0 w 20"/>
                <a:gd name="T17" fmla="*/ 13 h 23"/>
                <a:gd name="T18" fmla="*/ 0 w 20"/>
                <a:gd name="T19" fmla="*/ 14 h 23"/>
                <a:gd name="T20" fmla="*/ 0 w 20"/>
                <a:gd name="T21" fmla="*/ 16 h 23"/>
                <a:gd name="T22" fmla="*/ 0 w 20"/>
                <a:gd name="T23" fmla="*/ 17 h 23"/>
                <a:gd name="T24" fmla="*/ 0 w 20"/>
                <a:gd name="T25" fmla="*/ 19 h 23"/>
                <a:gd name="T26" fmla="*/ 0 w 20"/>
                <a:gd name="T27" fmla="*/ 20 h 23"/>
                <a:gd name="T28" fmla="*/ 1 w 20"/>
                <a:gd name="T29" fmla="*/ 21 h 23"/>
                <a:gd name="T30" fmla="*/ 1 w 20"/>
                <a:gd name="T31" fmla="*/ 23 h 23"/>
                <a:gd name="T32" fmla="*/ 19 w 20"/>
                <a:gd name="T33" fmla="*/ 23 h 23"/>
                <a:gd name="T34" fmla="*/ 20 w 20"/>
                <a:gd name="T35" fmla="*/ 21 h 23"/>
                <a:gd name="T36" fmla="*/ 20 w 20"/>
                <a:gd name="T37" fmla="*/ 20 h 23"/>
                <a:gd name="T38" fmla="*/ 20 w 20"/>
                <a:gd name="T39" fmla="*/ 18 h 23"/>
                <a:gd name="T40" fmla="*/ 20 w 20"/>
                <a:gd name="T41" fmla="*/ 17 h 23"/>
                <a:gd name="T42" fmla="*/ 20 w 20"/>
                <a:gd name="T43" fmla="*/ 15 h 23"/>
                <a:gd name="T44" fmla="*/ 20 w 20"/>
                <a:gd name="T45" fmla="*/ 14 h 23"/>
                <a:gd name="T46" fmla="*/ 20 w 20"/>
                <a:gd name="T47" fmla="*/ 12 h 23"/>
                <a:gd name="T48" fmla="*/ 20 w 20"/>
                <a:gd name="T49" fmla="*/ 11 h 23"/>
                <a:gd name="T50" fmla="*/ 20 w 20"/>
                <a:gd name="T51" fmla="*/ 10 h 23"/>
                <a:gd name="T52" fmla="*/ 20 w 20"/>
                <a:gd name="T53" fmla="*/ 8 h 23"/>
                <a:gd name="T54" fmla="*/ 19 w 20"/>
                <a:gd name="T55" fmla="*/ 7 h 23"/>
                <a:gd name="T56" fmla="*/ 19 w 20"/>
                <a:gd name="T57" fmla="*/ 5 h 23"/>
                <a:gd name="T58" fmla="*/ 19 w 20"/>
                <a:gd name="T59" fmla="*/ 4 h 23"/>
                <a:gd name="T60" fmla="*/ 19 w 20"/>
                <a:gd name="T61" fmla="*/ 3 h 23"/>
                <a:gd name="T62" fmla="*/ 19 w 20"/>
                <a:gd name="T63" fmla="*/ 2 h 23"/>
                <a:gd name="T64" fmla="*/ 20 w 20"/>
                <a:gd name="T65" fmla="*/ 1 h 23"/>
                <a:gd name="T66" fmla="*/ 18 w 20"/>
                <a:gd name="T67" fmla="*/ 1 h 23"/>
                <a:gd name="T68" fmla="*/ 17 w 20"/>
                <a:gd name="T69" fmla="*/ 0 h 23"/>
                <a:gd name="T70" fmla="*/ 16 w 20"/>
                <a:gd name="T71" fmla="*/ 0 h 23"/>
                <a:gd name="T72" fmla="*/ 15 w 20"/>
                <a:gd name="T73" fmla="*/ 1 h 23"/>
                <a:gd name="T74" fmla="*/ 14 w 20"/>
                <a:gd name="T75" fmla="*/ 1 h 23"/>
                <a:gd name="T76" fmla="*/ 12 w 20"/>
                <a:gd name="T77" fmla="*/ 1 h 23"/>
                <a:gd name="T78" fmla="*/ 11 w 20"/>
                <a:gd name="T79" fmla="*/ 1 h 23"/>
                <a:gd name="T80" fmla="*/ 10 w 20"/>
                <a:gd name="T81" fmla="*/ 1 h 23"/>
                <a:gd name="T82" fmla="*/ 9 w 20"/>
                <a:gd name="T83" fmla="*/ 1 h 23"/>
                <a:gd name="T84" fmla="*/ 8 w 20"/>
                <a:gd name="T85" fmla="*/ 1 h 23"/>
                <a:gd name="T86" fmla="*/ 7 w 20"/>
                <a:gd name="T87" fmla="*/ 1 h 23"/>
                <a:gd name="T88" fmla="*/ 6 w 20"/>
                <a:gd name="T89" fmla="*/ 1 h 23"/>
                <a:gd name="T90" fmla="*/ 5 w 20"/>
                <a:gd name="T91" fmla="*/ 1 h 23"/>
                <a:gd name="T92" fmla="*/ 3 w 20"/>
                <a:gd name="T93" fmla="*/ 2 h 23"/>
                <a:gd name="T94" fmla="*/ 2 w 20"/>
                <a:gd name="T95" fmla="*/ 2 h 23"/>
                <a:gd name="T96" fmla="*/ 1 w 20"/>
                <a:gd name="T9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3">
                  <a:moveTo>
                    <a:pt x="1" y="2"/>
                  </a:moveTo>
                  <a:lnTo>
                    <a:pt x="1" y="2"/>
                  </a:lnTo>
                  <a:lnTo>
                    <a:pt x="1" y="3"/>
                  </a:lnTo>
                  <a:lnTo>
                    <a:pt x="1" y="3"/>
                  </a:lnTo>
                  <a:lnTo>
                    <a:pt x="1" y="4"/>
                  </a:lnTo>
                  <a:lnTo>
                    <a:pt x="1" y="5"/>
                  </a:lnTo>
                  <a:lnTo>
                    <a:pt x="1" y="5"/>
                  </a:lnTo>
                  <a:lnTo>
                    <a:pt x="1" y="6"/>
                  </a:lnTo>
                  <a:lnTo>
                    <a:pt x="0" y="7"/>
                  </a:lnTo>
                  <a:lnTo>
                    <a:pt x="0" y="8"/>
                  </a:lnTo>
                  <a:lnTo>
                    <a:pt x="0" y="8"/>
                  </a:lnTo>
                  <a:lnTo>
                    <a:pt x="0" y="9"/>
                  </a:lnTo>
                  <a:lnTo>
                    <a:pt x="0" y="10"/>
                  </a:lnTo>
                  <a:lnTo>
                    <a:pt x="0" y="10"/>
                  </a:lnTo>
                  <a:lnTo>
                    <a:pt x="0" y="11"/>
                  </a:lnTo>
                  <a:lnTo>
                    <a:pt x="0" y="12"/>
                  </a:lnTo>
                  <a:lnTo>
                    <a:pt x="0" y="12"/>
                  </a:lnTo>
                  <a:lnTo>
                    <a:pt x="0" y="13"/>
                  </a:lnTo>
                  <a:lnTo>
                    <a:pt x="0" y="14"/>
                  </a:lnTo>
                  <a:lnTo>
                    <a:pt x="0" y="14"/>
                  </a:lnTo>
                  <a:lnTo>
                    <a:pt x="0" y="15"/>
                  </a:lnTo>
                  <a:lnTo>
                    <a:pt x="0" y="16"/>
                  </a:lnTo>
                  <a:lnTo>
                    <a:pt x="0" y="17"/>
                  </a:lnTo>
                  <a:lnTo>
                    <a:pt x="0" y="17"/>
                  </a:lnTo>
                  <a:lnTo>
                    <a:pt x="0" y="18"/>
                  </a:lnTo>
                  <a:lnTo>
                    <a:pt x="0" y="19"/>
                  </a:lnTo>
                  <a:lnTo>
                    <a:pt x="0" y="20"/>
                  </a:lnTo>
                  <a:lnTo>
                    <a:pt x="0" y="20"/>
                  </a:lnTo>
                  <a:lnTo>
                    <a:pt x="1" y="21"/>
                  </a:lnTo>
                  <a:lnTo>
                    <a:pt x="1" y="21"/>
                  </a:lnTo>
                  <a:lnTo>
                    <a:pt x="1" y="22"/>
                  </a:lnTo>
                  <a:lnTo>
                    <a:pt x="1" y="23"/>
                  </a:lnTo>
                  <a:lnTo>
                    <a:pt x="1" y="23"/>
                  </a:lnTo>
                  <a:lnTo>
                    <a:pt x="19" y="23"/>
                  </a:lnTo>
                  <a:lnTo>
                    <a:pt x="19" y="22"/>
                  </a:lnTo>
                  <a:lnTo>
                    <a:pt x="20" y="21"/>
                  </a:lnTo>
                  <a:lnTo>
                    <a:pt x="20" y="20"/>
                  </a:lnTo>
                  <a:lnTo>
                    <a:pt x="20" y="20"/>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19" y="7"/>
                  </a:lnTo>
                  <a:lnTo>
                    <a:pt x="19" y="6"/>
                  </a:lnTo>
                  <a:lnTo>
                    <a:pt x="19" y="5"/>
                  </a:lnTo>
                  <a:lnTo>
                    <a:pt x="19" y="5"/>
                  </a:lnTo>
                  <a:lnTo>
                    <a:pt x="19" y="4"/>
                  </a:lnTo>
                  <a:lnTo>
                    <a:pt x="19" y="4"/>
                  </a:lnTo>
                  <a:lnTo>
                    <a:pt x="19" y="3"/>
                  </a:lnTo>
                  <a:lnTo>
                    <a:pt x="19" y="3"/>
                  </a:lnTo>
                  <a:lnTo>
                    <a:pt x="19" y="2"/>
                  </a:lnTo>
                  <a:lnTo>
                    <a:pt x="20" y="1"/>
                  </a:lnTo>
                  <a:lnTo>
                    <a:pt x="20" y="1"/>
                  </a:lnTo>
                  <a:lnTo>
                    <a:pt x="19" y="1"/>
                  </a:lnTo>
                  <a:lnTo>
                    <a:pt x="18" y="1"/>
                  </a:lnTo>
                  <a:lnTo>
                    <a:pt x="18" y="1"/>
                  </a:lnTo>
                  <a:lnTo>
                    <a:pt x="17" y="0"/>
                  </a:lnTo>
                  <a:lnTo>
                    <a:pt x="17" y="0"/>
                  </a:lnTo>
                  <a:lnTo>
                    <a:pt x="16" y="0"/>
                  </a:lnTo>
                  <a:lnTo>
                    <a:pt x="16" y="1"/>
                  </a:lnTo>
                  <a:lnTo>
                    <a:pt x="15" y="1"/>
                  </a:lnTo>
                  <a:lnTo>
                    <a:pt x="15" y="1"/>
                  </a:lnTo>
                  <a:lnTo>
                    <a:pt x="14" y="1"/>
                  </a:lnTo>
                  <a:lnTo>
                    <a:pt x="13" y="1"/>
                  </a:lnTo>
                  <a:lnTo>
                    <a:pt x="12" y="1"/>
                  </a:lnTo>
                  <a:lnTo>
                    <a:pt x="12" y="1"/>
                  </a:lnTo>
                  <a:lnTo>
                    <a:pt x="11" y="1"/>
                  </a:lnTo>
                  <a:lnTo>
                    <a:pt x="11" y="1"/>
                  </a:lnTo>
                  <a:lnTo>
                    <a:pt x="10" y="1"/>
                  </a:lnTo>
                  <a:lnTo>
                    <a:pt x="10" y="1"/>
                  </a:lnTo>
                  <a:lnTo>
                    <a:pt x="9" y="1"/>
                  </a:lnTo>
                  <a:lnTo>
                    <a:pt x="9" y="1"/>
                  </a:lnTo>
                  <a:lnTo>
                    <a:pt x="8" y="1"/>
                  </a:lnTo>
                  <a:lnTo>
                    <a:pt x="7" y="1"/>
                  </a:lnTo>
                  <a:lnTo>
                    <a:pt x="7" y="1"/>
                  </a:lnTo>
                  <a:lnTo>
                    <a:pt x="6" y="1"/>
                  </a:lnTo>
                  <a:lnTo>
                    <a:pt x="6" y="1"/>
                  </a:lnTo>
                  <a:lnTo>
                    <a:pt x="5" y="1"/>
                  </a:lnTo>
                  <a:lnTo>
                    <a:pt x="5" y="1"/>
                  </a:lnTo>
                  <a:lnTo>
                    <a:pt x="4" y="2"/>
                  </a:lnTo>
                  <a:lnTo>
                    <a:pt x="3" y="2"/>
                  </a:lnTo>
                  <a:lnTo>
                    <a:pt x="3" y="2"/>
                  </a:lnTo>
                  <a:lnTo>
                    <a:pt x="2" y="2"/>
                  </a:lnTo>
                  <a:lnTo>
                    <a:pt x="1" y="2"/>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7" name="Freeform 1133"/>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8" name="Freeform 1134"/>
            <p:cNvSpPr>
              <a:spLocks/>
            </p:cNvSpPr>
            <p:nvPr/>
          </p:nvSpPr>
          <p:spPr bwMode="auto">
            <a:xfrm>
              <a:off x="1595" y="3289"/>
              <a:ext cx="20" cy="24"/>
            </a:xfrm>
            <a:custGeom>
              <a:avLst/>
              <a:gdLst>
                <a:gd name="T0" fmla="*/ 0 w 20"/>
                <a:gd name="T1" fmla="*/ 2 h 24"/>
                <a:gd name="T2" fmla="*/ 0 w 20"/>
                <a:gd name="T3" fmla="*/ 3 h 24"/>
                <a:gd name="T4" fmla="*/ 0 w 20"/>
                <a:gd name="T5" fmla="*/ 5 h 24"/>
                <a:gd name="T6" fmla="*/ 0 w 20"/>
                <a:gd name="T7" fmla="*/ 6 h 24"/>
                <a:gd name="T8" fmla="*/ 0 w 20"/>
                <a:gd name="T9" fmla="*/ 7 h 24"/>
                <a:gd name="T10" fmla="*/ 0 w 20"/>
                <a:gd name="T11" fmla="*/ 9 h 24"/>
                <a:gd name="T12" fmla="*/ 0 w 20"/>
                <a:gd name="T13" fmla="*/ 10 h 24"/>
                <a:gd name="T14" fmla="*/ 0 w 20"/>
                <a:gd name="T15" fmla="*/ 11 h 24"/>
                <a:gd name="T16" fmla="*/ 0 w 20"/>
                <a:gd name="T17" fmla="*/ 13 h 24"/>
                <a:gd name="T18" fmla="*/ 0 w 20"/>
                <a:gd name="T19" fmla="*/ 15 h 24"/>
                <a:gd name="T20" fmla="*/ 0 w 20"/>
                <a:gd name="T21" fmla="*/ 16 h 24"/>
                <a:gd name="T22" fmla="*/ 0 w 20"/>
                <a:gd name="T23" fmla="*/ 18 h 24"/>
                <a:gd name="T24" fmla="*/ 0 w 20"/>
                <a:gd name="T25" fmla="*/ 19 h 24"/>
                <a:gd name="T26" fmla="*/ 0 w 20"/>
                <a:gd name="T27" fmla="*/ 20 h 24"/>
                <a:gd name="T28" fmla="*/ 0 w 20"/>
                <a:gd name="T29" fmla="*/ 22 h 24"/>
                <a:gd name="T30" fmla="*/ 0 w 20"/>
                <a:gd name="T31" fmla="*/ 23 h 24"/>
                <a:gd name="T32" fmla="*/ 19 w 20"/>
                <a:gd name="T33" fmla="*/ 23 h 24"/>
                <a:gd name="T34" fmla="*/ 19 w 20"/>
                <a:gd name="T35" fmla="*/ 22 h 24"/>
                <a:gd name="T36" fmla="*/ 19 w 20"/>
                <a:gd name="T37" fmla="*/ 20 h 24"/>
                <a:gd name="T38" fmla="*/ 19 w 20"/>
                <a:gd name="T39" fmla="*/ 19 h 24"/>
                <a:gd name="T40" fmla="*/ 19 w 20"/>
                <a:gd name="T41" fmla="*/ 18 h 24"/>
                <a:gd name="T42" fmla="*/ 19 w 20"/>
                <a:gd name="T43" fmla="*/ 16 h 24"/>
                <a:gd name="T44" fmla="*/ 20 w 20"/>
                <a:gd name="T45" fmla="*/ 15 h 24"/>
                <a:gd name="T46" fmla="*/ 20 w 20"/>
                <a:gd name="T47" fmla="*/ 13 h 24"/>
                <a:gd name="T48" fmla="*/ 20 w 20"/>
                <a:gd name="T49" fmla="*/ 11 h 24"/>
                <a:gd name="T50" fmla="*/ 20 w 20"/>
                <a:gd name="T51" fmla="*/ 10 h 24"/>
                <a:gd name="T52" fmla="*/ 20 w 20"/>
                <a:gd name="T53" fmla="*/ 9 h 24"/>
                <a:gd name="T54" fmla="*/ 20 w 20"/>
                <a:gd name="T55" fmla="*/ 7 h 24"/>
                <a:gd name="T56" fmla="*/ 20 w 20"/>
                <a:gd name="T57" fmla="*/ 6 h 24"/>
                <a:gd name="T58" fmla="*/ 19 w 20"/>
                <a:gd name="T59" fmla="*/ 5 h 24"/>
                <a:gd name="T60" fmla="*/ 19 w 20"/>
                <a:gd name="T61" fmla="*/ 3 h 24"/>
                <a:gd name="T62" fmla="*/ 19 w 20"/>
                <a:gd name="T63" fmla="*/ 2 h 24"/>
                <a:gd name="T64" fmla="*/ 19 w 20"/>
                <a:gd name="T65" fmla="*/ 1 h 24"/>
                <a:gd name="T66" fmla="*/ 0 w 20"/>
                <a:gd name="T6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0" y="1"/>
                  </a:moveTo>
                  <a:lnTo>
                    <a:pt x="0" y="2"/>
                  </a:lnTo>
                  <a:lnTo>
                    <a:pt x="0" y="3"/>
                  </a:lnTo>
                  <a:lnTo>
                    <a:pt x="0" y="3"/>
                  </a:lnTo>
                  <a:lnTo>
                    <a:pt x="0" y="4"/>
                  </a:lnTo>
                  <a:lnTo>
                    <a:pt x="0" y="5"/>
                  </a:lnTo>
                  <a:lnTo>
                    <a:pt x="0" y="5"/>
                  </a:lnTo>
                  <a:lnTo>
                    <a:pt x="0" y="6"/>
                  </a:lnTo>
                  <a:lnTo>
                    <a:pt x="0" y="7"/>
                  </a:lnTo>
                  <a:lnTo>
                    <a:pt x="0" y="7"/>
                  </a:lnTo>
                  <a:lnTo>
                    <a:pt x="0" y="8"/>
                  </a:lnTo>
                  <a:lnTo>
                    <a:pt x="0" y="9"/>
                  </a:lnTo>
                  <a:lnTo>
                    <a:pt x="0" y="9"/>
                  </a:lnTo>
                  <a:lnTo>
                    <a:pt x="0" y="10"/>
                  </a:lnTo>
                  <a:lnTo>
                    <a:pt x="0" y="11"/>
                  </a:lnTo>
                  <a:lnTo>
                    <a:pt x="0" y="11"/>
                  </a:lnTo>
                  <a:lnTo>
                    <a:pt x="0" y="12"/>
                  </a:lnTo>
                  <a:lnTo>
                    <a:pt x="0" y="13"/>
                  </a:lnTo>
                  <a:lnTo>
                    <a:pt x="0" y="14"/>
                  </a:lnTo>
                  <a:lnTo>
                    <a:pt x="0" y="15"/>
                  </a:lnTo>
                  <a:lnTo>
                    <a:pt x="0" y="15"/>
                  </a:lnTo>
                  <a:lnTo>
                    <a:pt x="0" y="16"/>
                  </a:lnTo>
                  <a:lnTo>
                    <a:pt x="0" y="17"/>
                  </a:lnTo>
                  <a:lnTo>
                    <a:pt x="0" y="18"/>
                  </a:lnTo>
                  <a:lnTo>
                    <a:pt x="0" y="18"/>
                  </a:lnTo>
                  <a:lnTo>
                    <a:pt x="0" y="19"/>
                  </a:lnTo>
                  <a:lnTo>
                    <a:pt x="0" y="20"/>
                  </a:lnTo>
                  <a:lnTo>
                    <a:pt x="0" y="20"/>
                  </a:lnTo>
                  <a:lnTo>
                    <a:pt x="0" y="21"/>
                  </a:lnTo>
                  <a:lnTo>
                    <a:pt x="0" y="22"/>
                  </a:lnTo>
                  <a:lnTo>
                    <a:pt x="0" y="22"/>
                  </a:lnTo>
                  <a:lnTo>
                    <a:pt x="0" y="23"/>
                  </a:lnTo>
                  <a:lnTo>
                    <a:pt x="0" y="24"/>
                  </a:lnTo>
                  <a:lnTo>
                    <a:pt x="19" y="23"/>
                  </a:lnTo>
                  <a:lnTo>
                    <a:pt x="19" y="22"/>
                  </a:lnTo>
                  <a:lnTo>
                    <a:pt x="19" y="22"/>
                  </a:lnTo>
                  <a:lnTo>
                    <a:pt x="19" y="21"/>
                  </a:lnTo>
                  <a:lnTo>
                    <a:pt x="19" y="20"/>
                  </a:lnTo>
                  <a:lnTo>
                    <a:pt x="19" y="20"/>
                  </a:lnTo>
                  <a:lnTo>
                    <a:pt x="19" y="19"/>
                  </a:lnTo>
                  <a:lnTo>
                    <a:pt x="19" y="18"/>
                  </a:lnTo>
                  <a:lnTo>
                    <a:pt x="19" y="18"/>
                  </a:lnTo>
                  <a:lnTo>
                    <a:pt x="19" y="17"/>
                  </a:lnTo>
                  <a:lnTo>
                    <a:pt x="19" y="16"/>
                  </a:lnTo>
                  <a:lnTo>
                    <a:pt x="19" y="15"/>
                  </a:lnTo>
                  <a:lnTo>
                    <a:pt x="20" y="15"/>
                  </a:lnTo>
                  <a:lnTo>
                    <a:pt x="20" y="14"/>
                  </a:lnTo>
                  <a:lnTo>
                    <a:pt x="20" y="13"/>
                  </a:lnTo>
                  <a:lnTo>
                    <a:pt x="20" y="12"/>
                  </a:lnTo>
                  <a:lnTo>
                    <a:pt x="20" y="11"/>
                  </a:lnTo>
                  <a:lnTo>
                    <a:pt x="20" y="11"/>
                  </a:lnTo>
                  <a:lnTo>
                    <a:pt x="20" y="10"/>
                  </a:lnTo>
                  <a:lnTo>
                    <a:pt x="20" y="9"/>
                  </a:lnTo>
                  <a:lnTo>
                    <a:pt x="20" y="9"/>
                  </a:lnTo>
                  <a:lnTo>
                    <a:pt x="20" y="8"/>
                  </a:lnTo>
                  <a:lnTo>
                    <a:pt x="20" y="7"/>
                  </a:lnTo>
                  <a:lnTo>
                    <a:pt x="20" y="7"/>
                  </a:lnTo>
                  <a:lnTo>
                    <a:pt x="20" y="6"/>
                  </a:lnTo>
                  <a:lnTo>
                    <a:pt x="20" y="5"/>
                  </a:lnTo>
                  <a:lnTo>
                    <a:pt x="19" y="5"/>
                  </a:lnTo>
                  <a:lnTo>
                    <a:pt x="19" y="4"/>
                  </a:lnTo>
                  <a:lnTo>
                    <a:pt x="19" y="3"/>
                  </a:lnTo>
                  <a:lnTo>
                    <a:pt x="19" y="3"/>
                  </a:lnTo>
                  <a:lnTo>
                    <a:pt x="19" y="2"/>
                  </a:lnTo>
                  <a:lnTo>
                    <a:pt x="19" y="1"/>
                  </a:lnTo>
                  <a:lnTo>
                    <a:pt x="19" y="1"/>
                  </a:lnTo>
                  <a:lnTo>
                    <a:pt x="19" y="0"/>
                  </a:lnTo>
                  <a:lnTo>
                    <a:pt x="0"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09" name="Freeform 1135"/>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0" name="Freeform 1136"/>
            <p:cNvSpPr>
              <a:spLocks/>
            </p:cNvSpPr>
            <p:nvPr/>
          </p:nvSpPr>
          <p:spPr bwMode="auto">
            <a:xfrm>
              <a:off x="1573" y="3290"/>
              <a:ext cx="20" cy="24"/>
            </a:xfrm>
            <a:custGeom>
              <a:avLst/>
              <a:gdLst>
                <a:gd name="T0" fmla="*/ 0 w 20"/>
                <a:gd name="T1" fmla="*/ 24 h 24"/>
                <a:gd name="T2" fmla="*/ 20 w 20"/>
                <a:gd name="T3" fmla="*/ 23 h 24"/>
                <a:gd name="T4" fmla="*/ 20 w 20"/>
                <a:gd name="T5" fmla="*/ 22 h 24"/>
                <a:gd name="T6" fmla="*/ 20 w 20"/>
                <a:gd name="T7" fmla="*/ 21 h 24"/>
                <a:gd name="T8" fmla="*/ 20 w 20"/>
                <a:gd name="T9" fmla="*/ 21 h 24"/>
                <a:gd name="T10" fmla="*/ 20 w 20"/>
                <a:gd name="T11" fmla="*/ 20 h 24"/>
                <a:gd name="T12" fmla="*/ 20 w 20"/>
                <a:gd name="T13" fmla="*/ 19 h 24"/>
                <a:gd name="T14" fmla="*/ 20 w 20"/>
                <a:gd name="T15" fmla="*/ 19 h 24"/>
                <a:gd name="T16" fmla="*/ 20 w 20"/>
                <a:gd name="T17" fmla="*/ 18 h 24"/>
                <a:gd name="T18" fmla="*/ 20 w 20"/>
                <a:gd name="T19" fmla="*/ 17 h 24"/>
                <a:gd name="T20" fmla="*/ 20 w 20"/>
                <a:gd name="T21" fmla="*/ 17 h 24"/>
                <a:gd name="T22" fmla="*/ 20 w 20"/>
                <a:gd name="T23" fmla="*/ 16 h 24"/>
                <a:gd name="T24" fmla="*/ 20 w 20"/>
                <a:gd name="T25" fmla="*/ 15 h 24"/>
                <a:gd name="T26" fmla="*/ 20 w 20"/>
                <a:gd name="T27" fmla="*/ 14 h 24"/>
                <a:gd name="T28" fmla="*/ 20 w 20"/>
                <a:gd name="T29" fmla="*/ 14 h 24"/>
                <a:gd name="T30" fmla="*/ 20 w 20"/>
                <a:gd name="T31" fmla="*/ 13 h 24"/>
                <a:gd name="T32" fmla="*/ 20 w 20"/>
                <a:gd name="T33" fmla="*/ 12 h 24"/>
                <a:gd name="T34" fmla="*/ 20 w 20"/>
                <a:gd name="T35" fmla="*/ 11 h 24"/>
                <a:gd name="T36" fmla="*/ 20 w 20"/>
                <a:gd name="T37" fmla="*/ 10 h 24"/>
                <a:gd name="T38" fmla="*/ 20 w 20"/>
                <a:gd name="T39" fmla="*/ 10 h 24"/>
                <a:gd name="T40" fmla="*/ 20 w 20"/>
                <a:gd name="T41" fmla="*/ 9 h 24"/>
                <a:gd name="T42" fmla="*/ 20 w 20"/>
                <a:gd name="T43" fmla="*/ 8 h 24"/>
                <a:gd name="T44" fmla="*/ 20 w 20"/>
                <a:gd name="T45" fmla="*/ 8 h 24"/>
                <a:gd name="T46" fmla="*/ 20 w 20"/>
                <a:gd name="T47" fmla="*/ 7 h 24"/>
                <a:gd name="T48" fmla="*/ 20 w 20"/>
                <a:gd name="T49" fmla="*/ 6 h 24"/>
                <a:gd name="T50" fmla="*/ 20 w 20"/>
                <a:gd name="T51" fmla="*/ 6 h 24"/>
                <a:gd name="T52" fmla="*/ 20 w 20"/>
                <a:gd name="T53" fmla="*/ 5 h 24"/>
                <a:gd name="T54" fmla="*/ 20 w 20"/>
                <a:gd name="T55" fmla="*/ 4 h 24"/>
                <a:gd name="T56" fmla="*/ 20 w 20"/>
                <a:gd name="T57" fmla="*/ 4 h 24"/>
                <a:gd name="T58" fmla="*/ 20 w 20"/>
                <a:gd name="T59" fmla="*/ 3 h 24"/>
                <a:gd name="T60" fmla="*/ 20 w 20"/>
                <a:gd name="T61" fmla="*/ 2 h 24"/>
                <a:gd name="T62" fmla="*/ 20 w 20"/>
                <a:gd name="T63" fmla="*/ 2 h 24"/>
                <a:gd name="T64" fmla="*/ 20 w 20"/>
                <a:gd name="T65" fmla="*/ 1 h 24"/>
                <a:gd name="T66" fmla="*/ 20 w 20"/>
                <a:gd name="T67" fmla="*/ 0 h 24"/>
                <a:gd name="T68" fmla="*/ 1 w 20"/>
                <a:gd name="T69" fmla="*/ 1 h 24"/>
                <a:gd name="T70" fmla="*/ 0 w 20"/>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4">
                  <a:moveTo>
                    <a:pt x="0" y="24"/>
                  </a:moveTo>
                  <a:lnTo>
                    <a:pt x="20" y="23"/>
                  </a:lnTo>
                  <a:lnTo>
                    <a:pt x="20" y="22"/>
                  </a:lnTo>
                  <a:lnTo>
                    <a:pt x="20" y="21"/>
                  </a:lnTo>
                  <a:lnTo>
                    <a:pt x="20" y="21"/>
                  </a:lnTo>
                  <a:lnTo>
                    <a:pt x="20" y="20"/>
                  </a:lnTo>
                  <a:lnTo>
                    <a:pt x="20" y="19"/>
                  </a:lnTo>
                  <a:lnTo>
                    <a:pt x="20" y="19"/>
                  </a:lnTo>
                  <a:lnTo>
                    <a:pt x="20" y="18"/>
                  </a:lnTo>
                  <a:lnTo>
                    <a:pt x="20" y="17"/>
                  </a:lnTo>
                  <a:lnTo>
                    <a:pt x="20" y="17"/>
                  </a:lnTo>
                  <a:lnTo>
                    <a:pt x="20" y="16"/>
                  </a:lnTo>
                  <a:lnTo>
                    <a:pt x="20" y="15"/>
                  </a:lnTo>
                  <a:lnTo>
                    <a:pt x="20" y="14"/>
                  </a:lnTo>
                  <a:lnTo>
                    <a:pt x="20" y="14"/>
                  </a:lnTo>
                  <a:lnTo>
                    <a:pt x="20" y="13"/>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4"/>
                  </a:lnTo>
                  <a:lnTo>
                    <a:pt x="20" y="3"/>
                  </a:lnTo>
                  <a:lnTo>
                    <a:pt x="20" y="2"/>
                  </a:lnTo>
                  <a:lnTo>
                    <a:pt x="20" y="2"/>
                  </a:lnTo>
                  <a:lnTo>
                    <a:pt x="20" y="1"/>
                  </a:lnTo>
                  <a:lnTo>
                    <a:pt x="20" y="0"/>
                  </a:lnTo>
                  <a:lnTo>
                    <a:pt x="1" y="1"/>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1" name="Freeform 1137"/>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2" name="Freeform 1138"/>
            <p:cNvSpPr>
              <a:spLocks/>
            </p:cNvSpPr>
            <p:nvPr/>
          </p:nvSpPr>
          <p:spPr bwMode="auto">
            <a:xfrm>
              <a:off x="1459" y="3297"/>
              <a:ext cx="20" cy="22"/>
            </a:xfrm>
            <a:custGeom>
              <a:avLst/>
              <a:gdLst>
                <a:gd name="T0" fmla="*/ 1 w 20"/>
                <a:gd name="T1" fmla="*/ 1 h 22"/>
                <a:gd name="T2" fmla="*/ 0 w 20"/>
                <a:gd name="T3" fmla="*/ 1 h 22"/>
                <a:gd name="T4" fmla="*/ 0 w 20"/>
                <a:gd name="T5" fmla="*/ 2 h 22"/>
                <a:gd name="T6" fmla="*/ 0 w 20"/>
                <a:gd name="T7" fmla="*/ 2 h 22"/>
                <a:gd name="T8" fmla="*/ 0 w 20"/>
                <a:gd name="T9" fmla="*/ 2 h 22"/>
                <a:gd name="T10" fmla="*/ 0 w 20"/>
                <a:gd name="T11" fmla="*/ 3 h 22"/>
                <a:gd name="T12" fmla="*/ 0 w 20"/>
                <a:gd name="T13" fmla="*/ 3 h 22"/>
                <a:gd name="T14" fmla="*/ 0 w 20"/>
                <a:gd name="T15" fmla="*/ 3 h 22"/>
                <a:gd name="T16" fmla="*/ 0 w 20"/>
                <a:gd name="T17" fmla="*/ 4 h 22"/>
                <a:gd name="T18" fmla="*/ 0 w 20"/>
                <a:gd name="T19" fmla="*/ 4 h 22"/>
                <a:gd name="T20" fmla="*/ 0 w 20"/>
                <a:gd name="T21" fmla="*/ 5 h 22"/>
                <a:gd name="T22" fmla="*/ 0 w 20"/>
                <a:gd name="T23" fmla="*/ 5 h 22"/>
                <a:gd name="T24" fmla="*/ 0 w 20"/>
                <a:gd name="T25" fmla="*/ 5 h 22"/>
                <a:gd name="T26" fmla="*/ 0 w 20"/>
                <a:gd name="T27" fmla="*/ 6 h 22"/>
                <a:gd name="T28" fmla="*/ 0 w 20"/>
                <a:gd name="T29" fmla="*/ 6 h 22"/>
                <a:gd name="T30" fmla="*/ 0 w 20"/>
                <a:gd name="T31" fmla="*/ 6 h 22"/>
                <a:gd name="T32" fmla="*/ 0 w 20"/>
                <a:gd name="T33" fmla="*/ 7 h 22"/>
                <a:gd name="T34" fmla="*/ 0 w 20"/>
                <a:gd name="T35" fmla="*/ 7 h 22"/>
                <a:gd name="T36" fmla="*/ 0 w 20"/>
                <a:gd name="T37" fmla="*/ 8 h 22"/>
                <a:gd name="T38" fmla="*/ 0 w 20"/>
                <a:gd name="T39" fmla="*/ 8 h 22"/>
                <a:gd name="T40" fmla="*/ 0 w 20"/>
                <a:gd name="T41" fmla="*/ 22 h 22"/>
                <a:gd name="T42" fmla="*/ 19 w 20"/>
                <a:gd name="T43" fmla="*/ 21 h 22"/>
                <a:gd name="T44" fmla="*/ 19 w 20"/>
                <a:gd name="T45" fmla="*/ 21 h 22"/>
                <a:gd name="T46" fmla="*/ 19 w 20"/>
                <a:gd name="T47" fmla="*/ 20 h 22"/>
                <a:gd name="T48" fmla="*/ 19 w 20"/>
                <a:gd name="T49" fmla="*/ 19 h 22"/>
                <a:gd name="T50" fmla="*/ 20 w 20"/>
                <a:gd name="T51" fmla="*/ 19 h 22"/>
                <a:gd name="T52" fmla="*/ 20 w 20"/>
                <a:gd name="T53" fmla="*/ 18 h 22"/>
                <a:gd name="T54" fmla="*/ 20 w 20"/>
                <a:gd name="T55" fmla="*/ 17 h 22"/>
                <a:gd name="T56" fmla="*/ 20 w 20"/>
                <a:gd name="T57" fmla="*/ 17 h 22"/>
                <a:gd name="T58" fmla="*/ 20 w 20"/>
                <a:gd name="T59" fmla="*/ 16 h 22"/>
                <a:gd name="T60" fmla="*/ 20 w 20"/>
                <a:gd name="T61" fmla="*/ 15 h 22"/>
                <a:gd name="T62" fmla="*/ 20 w 20"/>
                <a:gd name="T63" fmla="*/ 15 h 22"/>
                <a:gd name="T64" fmla="*/ 20 w 20"/>
                <a:gd name="T65" fmla="*/ 14 h 22"/>
                <a:gd name="T66" fmla="*/ 20 w 20"/>
                <a:gd name="T67" fmla="*/ 13 h 22"/>
                <a:gd name="T68" fmla="*/ 20 w 20"/>
                <a:gd name="T69" fmla="*/ 12 h 22"/>
                <a:gd name="T70" fmla="*/ 20 w 20"/>
                <a:gd name="T71" fmla="*/ 12 h 22"/>
                <a:gd name="T72" fmla="*/ 20 w 20"/>
                <a:gd name="T73" fmla="*/ 11 h 22"/>
                <a:gd name="T74" fmla="*/ 20 w 20"/>
                <a:gd name="T75" fmla="*/ 10 h 22"/>
                <a:gd name="T76" fmla="*/ 20 w 20"/>
                <a:gd name="T77" fmla="*/ 10 h 22"/>
                <a:gd name="T78" fmla="*/ 20 w 20"/>
                <a:gd name="T79" fmla="*/ 9 h 22"/>
                <a:gd name="T80" fmla="*/ 20 w 20"/>
                <a:gd name="T81" fmla="*/ 8 h 22"/>
                <a:gd name="T82" fmla="*/ 20 w 20"/>
                <a:gd name="T83" fmla="*/ 8 h 22"/>
                <a:gd name="T84" fmla="*/ 20 w 20"/>
                <a:gd name="T85" fmla="*/ 7 h 22"/>
                <a:gd name="T86" fmla="*/ 20 w 20"/>
                <a:gd name="T87" fmla="*/ 6 h 22"/>
                <a:gd name="T88" fmla="*/ 20 w 20"/>
                <a:gd name="T89" fmla="*/ 6 h 22"/>
                <a:gd name="T90" fmla="*/ 20 w 20"/>
                <a:gd name="T91" fmla="*/ 5 h 22"/>
                <a:gd name="T92" fmla="*/ 20 w 20"/>
                <a:gd name="T93" fmla="*/ 4 h 22"/>
                <a:gd name="T94" fmla="*/ 20 w 20"/>
                <a:gd name="T95" fmla="*/ 3 h 22"/>
                <a:gd name="T96" fmla="*/ 20 w 20"/>
                <a:gd name="T97" fmla="*/ 3 h 22"/>
                <a:gd name="T98" fmla="*/ 20 w 20"/>
                <a:gd name="T99" fmla="*/ 2 h 22"/>
                <a:gd name="T100" fmla="*/ 20 w 20"/>
                <a:gd name="T101" fmla="*/ 1 h 22"/>
                <a:gd name="T102" fmla="*/ 20 w 20"/>
                <a:gd name="T103" fmla="*/ 1 h 22"/>
                <a:gd name="T104" fmla="*/ 20 w 20"/>
                <a:gd name="T105" fmla="*/ 0 h 22"/>
                <a:gd name="T106" fmla="*/ 19 w 20"/>
                <a:gd name="T107" fmla="*/ 0 h 22"/>
                <a:gd name="T108" fmla="*/ 1 w 20"/>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1" y="1"/>
                  </a:moveTo>
                  <a:lnTo>
                    <a:pt x="0" y="1"/>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22"/>
                  </a:lnTo>
                  <a:lnTo>
                    <a:pt x="19" y="21"/>
                  </a:lnTo>
                  <a:lnTo>
                    <a:pt x="19" y="21"/>
                  </a:lnTo>
                  <a:lnTo>
                    <a:pt x="19" y="20"/>
                  </a:lnTo>
                  <a:lnTo>
                    <a:pt x="19" y="19"/>
                  </a:lnTo>
                  <a:lnTo>
                    <a:pt x="20" y="19"/>
                  </a:lnTo>
                  <a:lnTo>
                    <a:pt x="20" y="18"/>
                  </a:lnTo>
                  <a:lnTo>
                    <a:pt x="20" y="17"/>
                  </a:lnTo>
                  <a:lnTo>
                    <a:pt x="20" y="17"/>
                  </a:lnTo>
                  <a:lnTo>
                    <a:pt x="20" y="16"/>
                  </a:lnTo>
                  <a:lnTo>
                    <a:pt x="20" y="15"/>
                  </a:lnTo>
                  <a:lnTo>
                    <a:pt x="20" y="15"/>
                  </a:lnTo>
                  <a:lnTo>
                    <a:pt x="20" y="14"/>
                  </a:lnTo>
                  <a:lnTo>
                    <a:pt x="20" y="13"/>
                  </a:lnTo>
                  <a:lnTo>
                    <a:pt x="20" y="12"/>
                  </a:lnTo>
                  <a:lnTo>
                    <a:pt x="20" y="12"/>
                  </a:lnTo>
                  <a:lnTo>
                    <a:pt x="20" y="11"/>
                  </a:lnTo>
                  <a:lnTo>
                    <a:pt x="20" y="10"/>
                  </a:lnTo>
                  <a:lnTo>
                    <a:pt x="20" y="10"/>
                  </a:lnTo>
                  <a:lnTo>
                    <a:pt x="20" y="9"/>
                  </a:lnTo>
                  <a:lnTo>
                    <a:pt x="20" y="8"/>
                  </a:lnTo>
                  <a:lnTo>
                    <a:pt x="20" y="8"/>
                  </a:lnTo>
                  <a:lnTo>
                    <a:pt x="20" y="7"/>
                  </a:lnTo>
                  <a:lnTo>
                    <a:pt x="20" y="6"/>
                  </a:lnTo>
                  <a:lnTo>
                    <a:pt x="20" y="6"/>
                  </a:lnTo>
                  <a:lnTo>
                    <a:pt x="20" y="5"/>
                  </a:lnTo>
                  <a:lnTo>
                    <a:pt x="20" y="4"/>
                  </a:lnTo>
                  <a:lnTo>
                    <a:pt x="20" y="3"/>
                  </a:lnTo>
                  <a:lnTo>
                    <a:pt x="20" y="3"/>
                  </a:lnTo>
                  <a:lnTo>
                    <a:pt x="20" y="2"/>
                  </a:lnTo>
                  <a:lnTo>
                    <a:pt x="20" y="1"/>
                  </a:lnTo>
                  <a:lnTo>
                    <a:pt x="20" y="1"/>
                  </a:lnTo>
                  <a:lnTo>
                    <a:pt x="20" y="0"/>
                  </a:lnTo>
                  <a:lnTo>
                    <a:pt x="19"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3" name="Freeform 1139"/>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4" name="Freeform 1140"/>
            <p:cNvSpPr>
              <a:spLocks/>
            </p:cNvSpPr>
            <p:nvPr/>
          </p:nvSpPr>
          <p:spPr bwMode="auto">
            <a:xfrm>
              <a:off x="1405" y="3316"/>
              <a:ext cx="38" cy="118"/>
            </a:xfrm>
            <a:custGeom>
              <a:avLst/>
              <a:gdLst>
                <a:gd name="T0" fmla="*/ 36 w 38"/>
                <a:gd name="T1" fmla="*/ 118 h 118"/>
                <a:gd name="T2" fmla="*/ 38 w 38"/>
                <a:gd name="T3" fmla="*/ 34 h 118"/>
                <a:gd name="T4" fmla="*/ 1 w 38"/>
                <a:gd name="T5" fmla="*/ 0 h 118"/>
                <a:gd name="T6" fmla="*/ 0 w 38"/>
                <a:gd name="T7" fmla="*/ 82 h 118"/>
                <a:gd name="T8" fmla="*/ 36 w 38"/>
                <a:gd name="T9" fmla="*/ 118 h 118"/>
              </a:gdLst>
              <a:ahLst/>
              <a:cxnLst>
                <a:cxn ang="0">
                  <a:pos x="T0" y="T1"/>
                </a:cxn>
                <a:cxn ang="0">
                  <a:pos x="T2" y="T3"/>
                </a:cxn>
                <a:cxn ang="0">
                  <a:pos x="T4" y="T5"/>
                </a:cxn>
                <a:cxn ang="0">
                  <a:pos x="T6" y="T7"/>
                </a:cxn>
                <a:cxn ang="0">
                  <a:pos x="T8" y="T9"/>
                </a:cxn>
              </a:cxnLst>
              <a:rect l="0" t="0" r="r" b="b"/>
              <a:pathLst>
                <a:path w="38" h="118">
                  <a:moveTo>
                    <a:pt x="36" y="118"/>
                  </a:moveTo>
                  <a:lnTo>
                    <a:pt x="38" y="34"/>
                  </a:lnTo>
                  <a:lnTo>
                    <a:pt x="1" y="0"/>
                  </a:lnTo>
                  <a:lnTo>
                    <a:pt x="0" y="82"/>
                  </a:lnTo>
                  <a:lnTo>
                    <a:pt x="36" y="118"/>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5" name="Freeform 1141"/>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6" name="Freeform 1142"/>
            <p:cNvSpPr>
              <a:spLocks/>
            </p:cNvSpPr>
            <p:nvPr/>
          </p:nvSpPr>
          <p:spPr bwMode="auto">
            <a:xfrm>
              <a:off x="1390" y="3317"/>
              <a:ext cx="3" cy="66"/>
            </a:xfrm>
            <a:custGeom>
              <a:avLst/>
              <a:gdLst>
                <a:gd name="T0" fmla="*/ 0 w 3"/>
                <a:gd name="T1" fmla="*/ 65 h 66"/>
                <a:gd name="T2" fmla="*/ 0 w 3"/>
                <a:gd name="T3" fmla="*/ 66 h 66"/>
                <a:gd name="T4" fmla="*/ 0 w 3"/>
                <a:gd name="T5" fmla="*/ 66 h 66"/>
                <a:gd name="T6" fmla="*/ 0 w 3"/>
                <a:gd name="T7" fmla="*/ 66 h 66"/>
                <a:gd name="T8" fmla="*/ 1 w 3"/>
                <a:gd name="T9" fmla="*/ 66 h 66"/>
                <a:gd name="T10" fmla="*/ 1 w 3"/>
                <a:gd name="T11" fmla="*/ 66 h 66"/>
                <a:gd name="T12" fmla="*/ 2 w 3"/>
                <a:gd name="T13" fmla="*/ 66 h 66"/>
                <a:gd name="T14" fmla="*/ 3 w 3"/>
                <a:gd name="T15" fmla="*/ 3 h 66"/>
                <a:gd name="T16" fmla="*/ 3 w 3"/>
                <a:gd name="T17" fmla="*/ 3 h 66"/>
                <a:gd name="T18" fmla="*/ 3 w 3"/>
                <a:gd name="T19" fmla="*/ 2 h 66"/>
                <a:gd name="T20" fmla="*/ 3 w 3"/>
                <a:gd name="T21" fmla="*/ 2 h 66"/>
                <a:gd name="T22" fmla="*/ 3 w 3"/>
                <a:gd name="T23" fmla="*/ 1 h 66"/>
                <a:gd name="T24" fmla="*/ 3 w 3"/>
                <a:gd name="T25" fmla="*/ 1 h 66"/>
                <a:gd name="T26" fmla="*/ 3 w 3"/>
                <a:gd name="T27" fmla="*/ 1 h 66"/>
                <a:gd name="T28" fmla="*/ 3 w 3"/>
                <a:gd name="T29" fmla="*/ 1 h 66"/>
                <a:gd name="T30" fmla="*/ 3 w 3"/>
                <a:gd name="T31" fmla="*/ 0 h 66"/>
                <a:gd name="T32" fmla="*/ 2 w 3"/>
                <a:gd name="T33" fmla="*/ 0 h 66"/>
                <a:gd name="T34" fmla="*/ 2 w 3"/>
                <a:gd name="T35" fmla="*/ 0 h 66"/>
                <a:gd name="T36" fmla="*/ 2 w 3"/>
                <a:gd name="T37" fmla="*/ 0 h 66"/>
                <a:gd name="T38" fmla="*/ 2 w 3"/>
                <a:gd name="T39" fmla="*/ 0 h 66"/>
                <a:gd name="T40" fmla="*/ 1 w 3"/>
                <a:gd name="T41" fmla="*/ 0 h 66"/>
                <a:gd name="T42" fmla="*/ 0 w 3"/>
                <a:gd name="T4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6">
                  <a:moveTo>
                    <a:pt x="0" y="65"/>
                  </a:moveTo>
                  <a:lnTo>
                    <a:pt x="0" y="66"/>
                  </a:lnTo>
                  <a:lnTo>
                    <a:pt x="0" y="66"/>
                  </a:lnTo>
                  <a:lnTo>
                    <a:pt x="0" y="66"/>
                  </a:lnTo>
                  <a:lnTo>
                    <a:pt x="1" y="66"/>
                  </a:lnTo>
                  <a:lnTo>
                    <a:pt x="1" y="66"/>
                  </a:lnTo>
                  <a:lnTo>
                    <a:pt x="2" y="66"/>
                  </a:lnTo>
                  <a:lnTo>
                    <a:pt x="3" y="3"/>
                  </a:lnTo>
                  <a:lnTo>
                    <a:pt x="3" y="3"/>
                  </a:lnTo>
                  <a:lnTo>
                    <a:pt x="3" y="2"/>
                  </a:lnTo>
                  <a:lnTo>
                    <a:pt x="3" y="2"/>
                  </a:lnTo>
                  <a:lnTo>
                    <a:pt x="3" y="1"/>
                  </a:lnTo>
                  <a:lnTo>
                    <a:pt x="3" y="1"/>
                  </a:lnTo>
                  <a:lnTo>
                    <a:pt x="3" y="1"/>
                  </a:lnTo>
                  <a:lnTo>
                    <a:pt x="3" y="1"/>
                  </a:lnTo>
                  <a:lnTo>
                    <a:pt x="3" y="0"/>
                  </a:lnTo>
                  <a:lnTo>
                    <a:pt x="2" y="0"/>
                  </a:lnTo>
                  <a:lnTo>
                    <a:pt x="2" y="0"/>
                  </a:lnTo>
                  <a:lnTo>
                    <a:pt x="2" y="0"/>
                  </a:lnTo>
                  <a:lnTo>
                    <a:pt x="2" y="0"/>
                  </a:lnTo>
                  <a:lnTo>
                    <a:pt x="1" y="0"/>
                  </a:lnTo>
                  <a:lnTo>
                    <a:pt x="0" y="6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7" name="Freeform 1143"/>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8" name="Freeform 1144"/>
            <p:cNvSpPr>
              <a:spLocks/>
            </p:cNvSpPr>
            <p:nvPr/>
          </p:nvSpPr>
          <p:spPr bwMode="auto">
            <a:xfrm>
              <a:off x="1395" y="3324"/>
              <a:ext cx="7" cy="50"/>
            </a:xfrm>
            <a:custGeom>
              <a:avLst/>
              <a:gdLst>
                <a:gd name="T0" fmla="*/ 1 w 7"/>
                <a:gd name="T1" fmla="*/ 50 h 50"/>
                <a:gd name="T2" fmla="*/ 1 w 7"/>
                <a:gd name="T3" fmla="*/ 50 h 50"/>
                <a:gd name="T4" fmla="*/ 2 w 7"/>
                <a:gd name="T5" fmla="*/ 50 h 50"/>
                <a:gd name="T6" fmla="*/ 2 w 7"/>
                <a:gd name="T7" fmla="*/ 50 h 50"/>
                <a:gd name="T8" fmla="*/ 3 w 7"/>
                <a:gd name="T9" fmla="*/ 50 h 50"/>
                <a:gd name="T10" fmla="*/ 4 w 7"/>
                <a:gd name="T11" fmla="*/ 50 h 50"/>
                <a:gd name="T12" fmla="*/ 5 w 7"/>
                <a:gd name="T13" fmla="*/ 50 h 50"/>
                <a:gd name="T14" fmla="*/ 5 w 7"/>
                <a:gd name="T15" fmla="*/ 50 h 50"/>
                <a:gd name="T16" fmla="*/ 6 w 7"/>
                <a:gd name="T17" fmla="*/ 50 h 50"/>
                <a:gd name="T18" fmla="*/ 6 w 7"/>
                <a:gd name="T19" fmla="*/ 47 h 50"/>
                <a:gd name="T20" fmla="*/ 7 w 7"/>
                <a:gd name="T21" fmla="*/ 44 h 50"/>
                <a:gd name="T22" fmla="*/ 7 w 7"/>
                <a:gd name="T23" fmla="*/ 41 h 50"/>
                <a:gd name="T24" fmla="*/ 7 w 7"/>
                <a:gd name="T25" fmla="*/ 39 h 50"/>
                <a:gd name="T26" fmla="*/ 7 w 7"/>
                <a:gd name="T27" fmla="*/ 36 h 50"/>
                <a:gd name="T28" fmla="*/ 7 w 7"/>
                <a:gd name="T29" fmla="*/ 33 h 50"/>
                <a:gd name="T30" fmla="*/ 7 w 7"/>
                <a:gd name="T31" fmla="*/ 30 h 50"/>
                <a:gd name="T32" fmla="*/ 7 w 7"/>
                <a:gd name="T33" fmla="*/ 28 h 50"/>
                <a:gd name="T34" fmla="*/ 7 w 7"/>
                <a:gd name="T35" fmla="*/ 26 h 50"/>
                <a:gd name="T36" fmla="*/ 7 w 7"/>
                <a:gd name="T37" fmla="*/ 23 h 50"/>
                <a:gd name="T38" fmla="*/ 7 w 7"/>
                <a:gd name="T39" fmla="*/ 20 h 50"/>
                <a:gd name="T40" fmla="*/ 7 w 7"/>
                <a:gd name="T41" fmla="*/ 18 h 50"/>
                <a:gd name="T42" fmla="*/ 7 w 7"/>
                <a:gd name="T43" fmla="*/ 15 h 50"/>
                <a:gd name="T44" fmla="*/ 7 w 7"/>
                <a:gd name="T45" fmla="*/ 12 h 50"/>
                <a:gd name="T46" fmla="*/ 7 w 7"/>
                <a:gd name="T47" fmla="*/ 9 h 50"/>
                <a:gd name="T48" fmla="*/ 7 w 7"/>
                <a:gd name="T49" fmla="*/ 6 h 50"/>
                <a:gd name="T50" fmla="*/ 7 w 7"/>
                <a:gd name="T51" fmla="*/ 5 h 50"/>
                <a:gd name="T52" fmla="*/ 7 w 7"/>
                <a:gd name="T53" fmla="*/ 5 h 50"/>
                <a:gd name="T54" fmla="*/ 6 w 7"/>
                <a:gd name="T55" fmla="*/ 4 h 50"/>
                <a:gd name="T56" fmla="*/ 6 w 7"/>
                <a:gd name="T57" fmla="*/ 3 h 50"/>
                <a:gd name="T58" fmla="*/ 5 w 7"/>
                <a:gd name="T59" fmla="*/ 2 h 50"/>
                <a:gd name="T60" fmla="*/ 5 w 7"/>
                <a:gd name="T61" fmla="*/ 2 h 50"/>
                <a:gd name="T62" fmla="*/ 4 w 7"/>
                <a:gd name="T63" fmla="*/ 2 h 50"/>
                <a:gd name="T64" fmla="*/ 3 w 7"/>
                <a:gd name="T65" fmla="*/ 2 h 50"/>
                <a:gd name="T66" fmla="*/ 3 w 7"/>
                <a:gd name="T67" fmla="*/ 1 h 50"/>
                <a:gd name="T68" fmla="*/ 3 w 7"/>
                <a:gd name="T69" fmla="*/ 1 h 50"/>
                <a:gd name="T70" fmla="*/ 2 w 7"/>
                <a:gd name="T71" fmla="*/ 0 h 50"/>
                <a:gd name="T72" fmla="*/ 0 w 7"/>
                <a:gd name="T7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0">
                  <a:moveTo>
                    <a:pt x="0" y="50"/>
                  </a:moveTo>
                  <a:lnTo>
                    <a:pt x="1" y="50"/>
                  </a:lnTo>
                  <a:lnTo>
                    <a:pt x="1" y="50"/>
                  </a:lnTo>
                  <a:lnTo>
                    <a:pt x="1" y="50"/>
                  </a:lnTo>
                  <a:lnTo>
                    <a:pt x="2" y="50"/>
                  </a:lnTo>
                  <a:lnTo>
                    <a:pt x="2" y="50"/>
                  </a:lnTo>
                  <a:lnTo>
                    <a:pt x="2" y="50"/>
                  </a:lnTo>
                  <a:lnTo>
                    <a:pt x="2" y="50"/>
                  </a:lnTo>
                  <a:lnTo>
                    <a:pt x="3" y="50"/>
                  </a:lnTo>
                  <a:lnTo>
                    <a:pt x="3" y="50"/>
                  </a:lnTo>
                  <a:lnTo>
                    <a:pt x="3" y="50"/>
                  </a:lnTo>
                  <a:lnTo>
                    <a:pt x="4" y="50"/>
                  </a:lnTo>
                  <a:lnTo>
                    <a:pt x="4" y="50"/>
                  </a:lnTo>
                  <a:lnTo>
                    <a:pt x="5" y="50"/>
                  </a:lnTo>
                  <a:lnTo>
                    <a:pt x="5" y="50"/>
                  </a:lnTo>
                  <a:lnTo>
                    <a:pt x="5" y="50"/>
                  </a:lnTo>
                  <a:lnTo>
                    <a:pt x="6" y="50"/>
                  </a:lnTo>
                  <a:lnTo>
                    <a:pt x="6" y="50"/>
                  </a:lnTo>
                  <a:lnTo>
                    <a:pt x="6" y="48"/>
                  </a:lnTo>
                  <a:lnTo>
                    <a:pt x="6" y="47"/>
                  </a:lnTo>
                  <a:lnTo>
                    <a:pt x="6" y="45"/>
                  </a:lnTo>
                  <a:lnTo>
                    <a:pt x="7" y="44"/>
                  </a:lnTo>
                  <a:lnTo>
                    <a:pt x="7" y="43"/>
                  </a:lnTo>
                  <a:lnTo>
                    <a:pt x="7" y="41"/>
                  </a:lnTo>
                  <a:lnTo>
                    <a:pt x="7" y="40"/>
                  </a:lnTo>
                  <a:lnTo>
                    <a:pt x="7" y="39"/>
                  </a:lnTo>
                  <a:lnTo>
                    <a:pt x="7" y="37"/>
                  </a:lnTo>
                  <a:lnTo>
                    <a:pt x="7" y="36"/>
                  </a:lnTo>
                  <a:lnTo>
                    <a:pt x="7" y="35"/>
                  </a:lnTo>
                  <a:lnTo>
                    <a:pt x="7" y="33"/>
                  </a:lnTo>
                  <a:lnTo>
                    <a:pt x="7" y="32"/>
                  </a:lnTo>
                  <a:lnTo>
                    <a:pt x="7" y="30"/>
                  </a:lnTo>
                  <a:lnTo>
                    <a:pt x="7" y="29"/>
                  </a:lnTo>
                  <a:lnTo>
                    <a:pt x="7" y="28"/>
                  </a:lnTo>
                  <a:lnTo>
                    <a:pt x="7" y="27"/>
                  </a:lnTo>
                  <a:lnTo>
                    <a:pt x="7" y="26"/>
                  </a:lnTo>
                  <a:lnTo>
                    <a:pt x="7" y="24"/>
                  </a:lnTo>
                  <a:lnTo>
                    <a:pt x="7" y="23"/>
                  </a:lnTo>
                  <a:lnTo>
                    <a:pt x="7" y="22"/>
                  </a:lnTo>
                  <a:lnTo>
                    <a:pt x="7" y="20"/>
                  </a:lnTo>
                  <a:lnTo>
                    <a:pt x="7" y="19"/>
                  </a:lnTo>
                  <a:lnTo>
                    <a:pt x="7" y="18"/>
                  </a:lnTo>
                  <a:lnTo>
                    <a:pt x="7" y="16"/>
                  </a:lnTo>
                  <a:lnTo>
                    <a:pt x="7" y="15"/>
                  </a:lnTo>
                  <a:lnTo>
                    <a:pt x="7" y="13"/>
                  </a:lnTo>
                  <a:lnTo>
                    <a:pt x="7" y="12"/>
                  </a:lnTo>
                  <a:lnTo>
                    <a:pt x="7" y="11"/>
                  </a:lnTo>
                  <a:lnTo>
                    <a:pt x="7" y="9"/>
                  </a:lnTo>
                  <a:lnTo>
                    <a:pt x="7" y="8"/>
                  </a:lnTo>
                  <a:lnTo>
                    <a:pt x="7" y="6"/>
                  </a:lnTo>
                  <a:lnTo>
                    <a:pt x="7" y="6"/>
                  </a:lnTo>
                  <a:lnTo>
                    <a:pt x="7" y="5"/>
                  </a:lnTo>
                  <a:lnTo>
                    <a:pt x="7" y="5"/>
                  </a:lnTo>
                  <a:lnTo>
                    <a:pt x="7" y="5"/>
                  </a:lnTo>
                  <a:lnTo>
                    <a:pt x="7" y="4"/>
                  </a:lnTo>
                  <a:lnTo>
                    <a:pt x="6" y="4"/>
                  </a:lnTo>
                  <a:lnTo>
                    <a:pt x="6" y="4"/>
                  </a:lnTo>
                  <a:lnTo>
                    <a:pt x="6" y="3"/>
                  </a:lnTo>
                  <a:lnTo>
                    <a:pt x="5" y="3"/>
                  </a:lnTo>
                  <a:lnTo>
                    <a:pt x="5" y="2"/>
                  </a:lnTo>
                  <a:lnTo>
                    <a:pt x="5" y="2"/>
                  </a:lnTo>
                  <a:lnTo>
                    <a:pt x="5" y="2"/>
                  </a:lnTo>
                  <a:lnTo>
                    <a:pt x="4" y="2"/>
                  </a:lnTo>
                  <a:lnTo>
                    <a:pt x="4" y="2"/>
                  </a:lnTo>
                  <a:lnTo>
                    <a:pt x="4" y="2"/>
                  </a:lnTo>
                  <a:lnTo>
                    <a:pt x="3" y="2"/>
                  </a:lnTo>
                  <a:lnTo>
                    <a:pt x="3" y="1"/>
                  </a:lnTo>
                  <a:lnTo>
                    <a:pt x="3" y="1"/>
                  </a:lnTo>
                  <a:lnTo>
                    <a:pt x="3" y="1"/>
                  </a:lnTo>
                  <a:lnTo>
                    <a:pt x="3" y="1"/>
                  </a:lnTo>
                  <a:lnTo>
                    <a:pt x="2" y="0"/>
                  </a:lnTo>
                  <a:lnTo>
                    <a:pt x="2" y="0"/>
                  </a:lnTo>
                  <a:lnTo>
                    <a:pt x="2" y="0"/>
                  </a:lnTo>
                  <a:lnTo>
                    <a:pt x="0" y="5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19" name="Freeform 1145"/>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0" name="Freeform 1146"/>
            <p:cNvSpPr>
              <a:spLocks/>
            </p:cNvSpPr>
            <p:nvPr/>
          </p:nvSpPr>
          <p:spPr bwMode="auto">
            <a:xfrm>
              <a:off x="1459" y="3320"/>
              <a:ext cx="44" cy="21"/>
            </a:xfrm>
            <a:custGeom>
              <a:avLst/>
              <a:gdLst>
                <a:gd name="T0" fmla="*/ 0 w 44"/>
                <a:gd name="T1" fmla="*/ 21 h 21"/>
                <a:gd name="T2" fmla="*/ 43 w 44"/>
                <a:gd name="T3" fmla="*/ 19 h 21"/>
                <a:gd name="T4" fmla="*/ 43 w 44"/>
                <a:gd name="T5" fmla="*/ 18 h 21"/>
                <a:gd name="T6" fmla="*/ 43 w 44"/>
                <a:gd name="T7" fmla="*/ 17 h 21"/>
                <a:gd name="T8" fmla="*/ 43 w 44"/>
                <a:gd name="T9" fmla="*/ 16 h 21"/>
                <a:gd name="T10" fmla="*/ 43 w 44"/>
                <a:gd name="T11" fmla="*/ 15 h 21"/>
                <a:gd name="T12" fmla="*/ 44 w 44"/>
                <a:gd name="T13" fmla="*/ 13 h 21"/>
                <a:gd name="T14" fmla="*/ 44 w 44"/>
                <a:gd name="T15" fmla="*/ 12 h 21"/>
                <a:gd name="T16" fmla="*/ 44 w 44"/>
                <a:gd name="T17" fmla="*/ 11 h 21"/>
                <a:gd name="T18" fmla="*/ 44 w 44"/>
                <a:gd name="T19" fmla="*/ 9 h 21"/>
                <a:gd name="T20" fmla="*/ 44 w 44"/>
                <a:gd name="T21" fmla="*/ 8 h 21"/>
                <a:gd name="T22" fmla="*/ 44 w 44"/>
                <a:gd name="T23" fmla="*/ 7 h 21"/>
                <a:gd name="T24" fmla="*/ 44 w 44"/>
                <a:gd name="T25" fmla="*/ 6 h 21"/>
                <a:gd name="T26" fmla="*/ 44 w 44"/>
                <a:gd name="T27" fmla="*/ 4 h 21"/>
                <a:gd name="T28" fmla="*/ 44 w 44"/>
                <a:gd name="T29" fmla="*/ 3 h 21"/>
                <a:gd name="T30" fmla="*/ 43 w 44"/>
                <a:gd name="T31" fmla="*/ 2 h 21"/>
                <a:gd name="T32" fmla="*/ 43 w 44"/>
                <a:gd name="T33" fmla="*/ 1 h 21"/>
                <a:gd name="T34" fmla="*/ 42 w 44"/>
                <a:gd name="T35" fmla="*/ 1 h 21"/>
                <a:gd name="T36" fmla="*/ 39 w 44"/>
                <a:gd name="T37" fmla="*/ 1 h 21"/>
                <a:gd name="T38" fmla="*/ 37 w 44"/>
                <a:gd name="T39" fmla="*/ 1 h 21"/>
                <a:gd name="T40" fmla="*/ 34 w 44"/>
                <a:gd name="T41" fmla="*/ 2 h 21"/>
                <a:gd name="T42" fmla="*/ 31 w 44"/>
                <a:gd name="T43" fmla="*/ 2 h 21"/>
                <a:gd name="T44" fmla="*/ 28 w 44"/>
                <a:gd name="T45" fmla="*/ 2 h 21"/>
                <a:gd name="T46" fmla="*/ 26 w 44"/>
                <a:gd name="T47" fmla="*/ 2 h 21"/>
                <a:gd name="T48" fmla="*/ 23 w 44"/>
                <a:gd name="T49" fmla="*/ 2 h 21"/>
                <a:gd name="T50" fmla="*/ 20 w 44"/>
                <a:gd name="T51" fmla="*/ 2 h 21"/>
                <a:gd name="T52" fmla="*/ 17 w 44"/>
                <a:gd name="T53" fmla="*/ 3 h 21"/>
                <a:gd name="T54" fmla="*/ 15 w 44"/>
                <a:gd name="T55" fmla="*/ 3 h 21"/>
                <a:gd name="T56" fmla="*/ 12 w 44"/>
                <a:gd name="T57" fmla="*/ 3 h 21"/>
                <a:gd name="T58" fmla="*/ 10 w 44"/>
                <a:gd name="T59" fmla="*/ 3 h 21"/>
                <a:gd name="T60" fmla="*/ 7 w 44"/>
                <a:gd name="T61" fmla="*/ 3 h 21"/>
                <a:gd name="T62" fmla="*/ 4 w 44"/>
                <a:gd name="T63" fmla="*/ 3 h 21"/>
                <a:gd name="T64" fmla="*/ 2 w 44"/>
                <a:gd name="T6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21">
                  <a:moveTo>
                    <a:pt x="0" y="4"/>
                  </a:moveTo>
                  <a:lnTo>
                    <a:pt x="0" y="21"/>
                  </a:lnTo>
                  <a:lnTo>
                    <a:pt x="43" y="20"/>
                  </a:lnTo>
                  <a:lnTo>
                    <a:pt x="43" y="19"/>
                  </a:lnTo>
                  <a:lnTo>
                    <a:pt x="43" y="19"/>
                  </a:lnTo>
                  <a:lnTo>
                    <a:pt x="43" y="18"/>
                  </a:lnTo>
                  <a:lnTo>
                    <a:pt x="43" y="17"/>
                  </a:lnTo>
                  <a:lnTo>
                    <a:pt x="43" y="17"/>
                  </a:lnTo>
                  <a:lnTo>
                    <a:pt x="43" y="16"/>
                  </a:lnTo>
                  <a:lnTo>
                    <a:pt x="43" y="16"/>
                  </a:lnTo>
                  <a:lnTo>
                    <a:pt x="43" y="15"/>
                  </a:lnTo>
                  <a:lnTo>
                    <a:pt x="43" y="15"/>
                  </a:lnTo>
                  <a:lnTo>
                    <a:pt x="43" y="14"/>
                  </a:lnTo>
                  <a:lnTo>
                    <a:pt x="44" y="13"/>
                  </a:lnTo>
                  <a:lnTo>
                    <a:pt x="44" y="13"/>
                  </a:lnTo>
                  <a:lnTo>
                    <a:pt x="44" y="12"/>
                  </a:lnTo>
                  <a:lnTo>
                    <a:pt x="44" y="11"/>
                  </a:lnTo>
                  <a:lnTo>
                    <a:pt x="44" y="11"/>
                  </a:lnTo>
                  <a:lnTo>
                    <a:pt x="44" y="10"/>
                  </a:lnTo>
                  <a:lnTo>
                    <a:pt x="44" y="9"/>
                  </a:lnTo>
                  <a:lnTo>
                    <a:pt x="44" y="9"/>
                  </a:lnTo>
                  <a:lnTo>
                    <a:pt x="44" y="8"/>
                  </a:lnTo>
                  <a:lnTo>
                    <a:pt x="44" y="8"/>
                  </a:lnTo>
                  <a:lnTo>
                    <a:pt x="44" y="7"/>
                  </a:lnTo>
                  <a:lnTo>
                    <a:pt x="44" y="6"/>
                  </a:lnTo>
                  <a:lnTo>
                    <a:pt x="44" y="6"/>
                  </a:lnTo>
                  <a:lnTo>
                    <a:pt x="44" y="5"/>
                  </a:lnTo>
                  <a:lnTo>
                    <a:pt x="44" y="4"/>
                  </a:lnTo>
                  <a:lnTo>
                    <a:pt x="44" y="4"/>
                  </a:lnTo>
                  <a:lnTo>
                    <a:pt x="44" y="3"/>
                  </a:lnTo>
                  <a:lnTo>
                    <a:pt x="43" y="3"/>
                  </a:lnTo>
                  <a:lnTo>
                    <a:pt x="43" y="2"/>
                  </a:lnTo>
                  <a:lnTo>
                    <a:pt x="43" y="2"/>
                  </a:lnTo>
                  <a:lnTo>
                    <a:pt x="43" y="1"/>
                  </a:lnTo>
                  <a:lnTo>
                    <a:pt x="43" y="0"/>
                  </a:lnTo>
                  <a:lnTo>
                    <a:pt x="42" y="1"/>
                  </a:lnTo>
                  <a:lnTo>
                    <a:pt x="41" y="1"/>
                  </a:lnTo>
                  <a:lnTo>
                    <a:pt x="39" y="1"/>
                  </a:lnTo>
                  <a:lnTo>
                    <a:pt x="38" y="1"/>
                  </a:lnTo>
                  <a:lnTo>
                    <a:pt x="37" y="1"/>
                  </a:lnTo>
                  <a:lnTo>
                    <a:pt x="35" y="2"/>
                  </a:lnTo>
                  <a:lnTo>
                    <a:pt x="34" y="2"/>
                  </a:lnTo>
                  <a:lnTo>
                    <a:pt x="32" y="2"/>
                  </a:lnTo>
                  <a:lnTo>
                    <a:pt x="31" y="2"/>
                  </a:lnTo>
                  <a:lnTo>
                    <a:pt x="30" y="2"/>
                  </a:lnTo>
                  <a:lnTo>
                    <a:pt x="28" y="2"/>
                  </a:lnTo>
                  <a:lnTo>
                    <a:pt x="27" y="2"/>
                  </a:lnTo>
                  <a:lnTo>
                    <a:pt x="26" y="2"/>
                  </a:lnTo>
                  <a:lnTo>
                    <a:pt x="24" y="2"/>
                  </a:lnTo>
                  <a:lnTo>
                    <a:pt x="23" y="2"/>
                  </a:lnTo>
                  <a:lnTo>
                    <a:pt x="22" y="2"/>
                  </a:lnTo>
                  <a:lnTo>
                    <a:pt x="20" y="2"/>
                  </a:lnTo>
                  <a:lnTo>
                    <a:pt x="19" y="3"/>
                  </a:lnTo>
                  <a:lnTo>
                    <a:pt x="17" y="3"/>
                  </a:lnTo>
                  <a:lnTo>
                    <a:pt x="16" y="3"/>
                  </a:lnTo>
                  <a:lnTo>
                    <a:pt x="15" y="3"/>
                  </a:lnTo>
                  <a:lnTo>
                    <a:pt x="14" y="3"/>
                  </a:lnTo>
                  <a:lnTo>
                    <a:pt x="12" y="3"/>
                  </a:lnTo>
                  <a:lnTo>
                    <a:pt x="11" y="3"/>
                  </a:lnTo>
                  <a:lnTo>
                    <a:pt x="10" y="3"/>
                  </a:lnTo>
                  <a:lnTo>
                    <a:pt x="8" y="3"/>
                  </a:lnTo>
                  <a:lnTo>
                    <a:pt x="7" y="3"/>
                  </a:lnTo>
                  <a:lnTo>
                    <a:pt x="6" y="3"/>
                  </a:lnTo>
                  <a:lnTo>
                    <a:pt x="4" y="3"/>
                  </a:lnTo>
                  <a:lnTo>
                    <a:pt x="3" y="4"/>
                  </a:lnTo>
                  <a:lnTo>
                    <a:pt x="2" y="4"/>
                  </a:lnTo>
                  <a:lnTo>
                    <a:pt x="0" y="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1" name="Freeform 1147"/>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2" name="Freeform 1148"/>
            <p:cNvSpPr>
              <a:spLocks/>
            </p:cNvSpPr>
            <p:nvPr/>
          </p:nvSpPr>
          <p:spPr bwMode="auto">
            <a:xfrm>
              <a:off x="1575" y="3316"/>
              <a:ext cx="43" cy="20"/>
            </a:xfrm>
            <a:custGeom>
              <a:avLst/>
              <a:gdLst>
                <a:gd name="T0" fmla="*/ 0 w 43"/>
                <a:gd name="T1" fmla="*/ 3 h 20"/>
                <a:gd name="T2" fmla="*/ 0 w 43"/>
                <a:gd name="T3" fmla="*/ 5 h 20"/>
                <a:gd name="T4" fmla="*/ 0 w 43"/>
                <a:gd name="T5" fmla="*/ 6 h 20"/>
                <a:gd name="T6" fmla="*/ 0 w 43"/>
                <a:gd name="T7" fmla="*/ 8 h 20"/>
                <a:gd name="T8" fmla="*/ 0 w 43"/>
                <a:gd name="T9" fmla="*/ 10 h 20"/>
                <a:gd name="T10" fmla="*/ 0 w 43"/>
                <a:gd name="T11" fmla="*/ 12 h 20"/>
                <a:gd name="T12" fmla="*/ 0 w 43"/>
                <a:gd name="T13" fmla="*/ 13 h 20"/>
                <a:gd name="T14" fmla="*/ 0 w 43"/>
                <a:gd name="T15" fmla="*/ 15 h 20"/>
                <a:gd name="T16" fmla="*/ 0 w 43"/>
                <a:gd name="T17" fmla="*/ 17 h 20"/>
                <a:gd name="T18" fmla="*/ 0 w 43"/>
                <a:gd name="T19" fmla="*/ 18 h 20"/>
                <a:gd name="T20" fmla="*/ 0 w 43"/>
                <a:gd name="T21" fmla="*/ 20 h 20"/>
                <a:gd name="T22" fmla="*/ 3 w 43"/>
                <a:gd name="T23" fmla="*/ 19 h 20"/>
                <a:gd name="T24" fmla="*/ 7 w 43"/>
                <a:gd name="T25" fmla="*/ 19 h 20"/>
                <a:gd name="T26" fmla="*/ 11 w 43"/>
                <a:gd name="T27" fmla="*/ 19 h 20"/>
                <a:gd name="T28" fmla="*/ 15 w 43"/>
                <a:gd name="T29" fmla="*/ 19 h 20"/>
                <a:gd name="T30" fmla="*/ 19 w 43"/>
                <a:gd name="T31" fmla="*/ 19 h 20"/>
                <a:gd name="T32" fmla="*/ 23 w 43"/>
                <a:gd name="T33" fmla="*/ 19 h 20"/>
                <a:gd name="T34" fmla="*/ 27 w 43"/>
                <a:gd name="T35" fmla="*/ 18 h 20"/>
                <a:gd name="T36" fmla="*/ 31 w 43"/>
                <a:gd name="T37" fmla="*/ 18 h 20"/>
                <a:gd name="T38" fmla="*/ 35 w 43"/>
                <a:gd name="T39" fmla="*/ 18 h 20"/>
                <a:gd name="T40" fmla="*/ 39 w 43"/>
                <a:gd name="T41" fmla="*/ 18 h 20"/>
                <a:gd name="T42" fmla="*/ 42 w 43"/>
                <a:gd name="T43" fmla="*/ 17 h 20"/>
                <a:gd name="T44" fmla="*/ 42 w 43"/>
                <a:gd name="T45" fmla="*/ 16 h 20"/>
                <a:gd name="T46" fmla="*/ 42 w 43"/>
                <a:gd name="T47" fmla="*/ 14 h 20"/>
                <a:gd name="T48" fmla="*/ 43 w 43"/>
                <a:gd name="T49" fmla="*/ 12 h 20"/>
                <a:gd name="T50" fmla="*/ 43 w 43"/>
                <a:gd name="T51" fmla="*/ 10 h 20"/>
                <a:gd name="T52" fmla="*/ 43 w 43"/>
                <a:gd name="T53" fmla="*/ 9 h 20"/>
                <a:gd name="T54" fmla="*/ 43 w 43"/>
                <a:gd name="T55" fmla="*/ 7 h 20"/>
                <a:gd name="T56" fmla="*/ 43 w 43"/>
                <a:gd name="T57" fmla="*/ 5 h 20"/>
                <a:gd name="T58" fmla="*/ 43 w 43"/>
                <a:gd name="T59" fmla="*/ 4 h 20"/>
                <a:gd name="T60" fmla="*/ 43 w 43"/>
                <a:gd name="T61" fmla="*/ 2 h 20"/>
                <a:gd name="T62" fmla="*/ 43 w 43"/>
                <a:gd name="T63" fmla="*/ 0 h 20"/>
                <a:gd name="T64" fmla="*/ 40 w 43"/>
                <a:gd name="T65" fmla="*/ 0 h 20"/>
                <a:gd name="T66" fmla="*/ 36 w 43"/>
                <a:gd name="T67" fmla="*/ 0 h 20"/>
                <a:gd name="T68" fmla="*/ 32 w 43"/>
                <a:gd name="T69" fmla="*/ 0 h 20"/>
                <a:gd name="T70" fmla="*/ 28 w 43"/>
                <a:gd name="T71" fmla="*/ 0 h 20"/>
                <a:gd name="T72" fmla="*/ 24 w 43"/>
                <a:gd name="T73" fmla="*/ 0 h 20"/>
                <a:gd name="T74" fmla="*/ 20 w 43"/>
                <a:gd name="T75" fmla="*/ 1 h 20"/>
                <a:gd name="T76" fmla="*/ 16 w 43"/>
                <a:gd name="T77" fmla="*/ 1 h 20"/>
                <a:gd name="T78" fmla="*/ 12 w 43"/>
                <a:gd name="T79" fmla="*/ 1 h 20"/>
                <a:gd name="T80" fmla="*/ 8 w 43"/>
                <a:gd name="T81" fmla="*/ 2 h 20"/>
                <a:gd name="T82" fmla="*/ 4 w 43"/>
                <a:gd name="T83" fmla="*/ 2 h 20"/>
                <a:gd name="T84" fmla="*/ 0 w 43"/>
                <a:gd name="T8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20">
                  <a:moveTo>
                    <a:pt x="0" y="2"/>
                  </a:moveTo>
                  <a:lnTo>
                    <a:pt x="0" y="2"/>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9"/>
                  </a:lnTo>
                  <a:lnTo>
                    <a:pt x="0" y="19"/>
                  </a:lnTo>
                  <a:lnTo>
                    <a:pt x="0" y="20"/>
                  </a:lnTo>
                  <a:lnTo>
                    <a:pt x="1" y="20"/>
                  </a:lnTo>
                  <a:lnTo>
                    <a:pt x="2" y="19"/>
                  </a:lnTo>
                  <a:lnTo>
                    <a:pt x="3" y="19"/>
                  </a:lnTo>
                  <a:lnTo>
                    <a:pt x="5" y="19"/>
                  </a:lnTo>
                  <a:lnTo>
                    <a:pt x="6" y="19"/>
                  </a:lnTo>
                  <a:lnTo>
                    <a:pt x="7" y="19"/>
                  </a:lnTo>
                  <a:lnTo>
                    <a:pt x="9" y="19"/>
                  </a:lnTo>
                  <a:lnTo>
                    <a:pt x="10" y="19"/>
                  </a:lnTo>
                  <a:lnTo>
                    <a:pt x="11" y="19"/>
                  </a:lnTo>
                  <a:lnTo>
                    <a:pt x="12" y="19"/>
                  </a:lnTo>
                  <a:lnTo>
                    <a:pt x="14" y="19"/>
                  </a:lnTo>
                  <a:lnTo>
                    <a:pt x="15" y="19"/>
                  </a:lnTo>
                  <a:lnTo>
                    <a:pt x="16" y="19"/>
                  </a:lnTo>
                  <a:lnTo>
                    <a:pt x="18" y="19"/>
                  </a:lnTo>
                  <a:lnTo>
                    <a:pt x="19" y="19"/>
                  </a:lnTo>
                  <a:lnTo>
                    <a:pt x="20" y="19"/>
                  </a:lnTo>
                  <a:lnTo>
                    <a:pt x="22" y="19"/>
                  </a:lnTo>
                  <a:lnTo>
                    <a:pt x="23" y="19"/>
                  </a:lnTo>
                  <a:lnTo>
                    <a:pt x="24" y="19"/>
                  </a:lnTo>
                  <a:lnTo>
                    <a:pt x="26" y="18"/>
                  </a:lnTo>
                  <a:lnTo>
                    <a:pt x="27" y="18"/>
                  </a:lnTo>
                  <a:lnTo>
                    <a:pt x="28" y="18"/>
                  </a:lnTo>
                  <a:lnTo>
                    <a:pt x="29" y="18"/>
                  </a:lnTo>
                  <a:lnTo>
                    <a:pt x="31" y="18"/>
                  </a:lnTo>
                  <a:lnTo>
                    <a:pt x="32" y="18"/>
                  </a:lnTo>
                  <a:lnTo>
                    <a:pt x="34" y="18"/>
                  </a:lnTo>
                  <a:lnTo>
                    <a:pt x="35" y="18"/>
                  </a:lnTo>
                  <a:lnTo>
                    <a:pt x="36" y="18"/>
                  </a:lnTo>
                  <a:lnTo>
                    <a:pt x="38" y="18"/>
                  </a:lnTo>
                  <a:lnTo>
                    <a:pt x="39" y="18"/>
                  </a:lnTo>
                  <a:lnTo>
                    <a:pt x="41" y="18"/>
                  </a:lnTo>
                  <a:lnTo>
                    <a:pt x="42" y="18"/>
                  </a:lnTo>
                  <a:lnTo>
                    <a:pt x="42" y="17"/>
                  </a:lnTo>
                  <a:lnTo>
                    <a:pt x="42" y="17"/>
                  </a:lnTo>
                  <a:lnTo>
                    <a:pt x="42" y="16"/>
                  </a:lnTo>
                  <a:lnTo>
                    <a:pt x="42" y="16"/>
                  </a:lnTo>
                  <a:lnTo>
                    <a:pt x="42" y="15"/>
                  </a:lnTo>
                  <a:lnTo>
                    <a:pt x="42" y="15"/>
                  </a:lnTo>
                  <a:lnTo>
                    <a:pt x="42" y="14"/>
                  </a:lnTo>
                  <a:lnTo>
                    <a:pt x="43" y="13"/>
                  </a:lnTo>
                  <a:lnTo>
                    <a:pt x="43" y="13"/>
                  </a:lnTo>
                  <a:lnTo>
                    <a:pt x="43" y="12"/>
                  </a:lnTo>
                  <a:lnTo>
                    <a:pt x="43" y="12"/>
                  </a:lnTo>
                  <a:lnTo>
                    <a:pt x="43" y="11"/>
                  </a:lnTo>
                  <a:lnTo>
                    <a:pt x="43" y="10"/>
                  </a:lnTo>
                  <a:lnTo>
                    <a:pt x="43" y="10"/>
                  </a:lnTo>
                  <a:lnTo>
                    <a:pt x="43" y="9"/>
                  </a:lnTo>
                  <a:lnTo>
                    <a:pt x="43" y="9"/>
                  </a:lnTo>
                  <a:lnTo>
                    <a:pt x="43" y="8"/>
                  </a:lnTo>
                  <a:lnTo>
                    <a:pt x="43" y="8"/>
                  </a:lnTo>
                  <a:lnTo>
                    <a:pt x="43" y="7"/>
                  </a:lnTo>
                  <a:lnTo>
                    <a:pt x="43" y="6"/>
                  </a:lnTo>
                  <a:lnTo>
                    <a:pt x="43" y="6"/>
                  </a:lnTo>
                  <a:lnTo>
                    <a:pt x="43" y="5"/>
                  </a:lnTo>
                  <a:lnTo>
                    <a:pt x="43" y="5"/>
                  </a:lnTo>
                  <a:lnTo>
                    <a:pt x="43" y="4"/>
                  </a:lnTo>
                  <a:lnTo>
                    <a:pt x="43" y="4"/>
                  </a:lnTo>
                  <a:lnTo>
                    <a:pt x="43" y="3"/>
                  </a:lnTo>
                  <a:lnTo>
                    <a:pt x="43" y="2"/>
                  </a:lnTo>
                  <a:lnTo>
                    <a:pt x="43" y="2"/>
                  </a:lnTo>
                  <a:lnTo>
                    <a:pt x="43" y="2"/>
                  </a:lnTo>
                  <a:lnTo>
                    <a:pt x="43" y="1"/>
                  </a:lnTo>
                  <a:lnTo>
                    <a:pt x="43" y="0"/>
                  </a:lnTo>
                  <a:lnTo>
                    <a:pt x="43" y="0"/>
                  </a:lnTo>
                  <a:lnTo>
                    <a:pt x="41" y="0"/>
                  </a:lnTo>
                  <a:lnTo>
                    <a:pt x="40" y="0"/>
                  </a:lnTo>
                  <a:lnTo>
                    <a:pt x="39" y="0"/>
                  </a:lnTo>
                  <a:lnTo>
                    <a:pt x="37" y="0"/>
                  </a:lnTo>
                  <a:lnTo>
                    <a:pt x="36" y="0"/>
                  </a:lnTo>
                  <a:lnTo>
                    <a:pt x="35" y="0"/>
                  </a:lnTo>
                  <a:lnTo>
                    <a:pt x="33" y="0"/>
                  </a:lnTo>
                  <a:lnTo>
                    <a:pt x="32" y="0"/>
                  </a:lnTo>
                  <a:lnTo>
                    <a:pt x="31" y="0"/>
                  </a:lnTo>
                  <a:lnTo>
                    <a:pt x="29" y="0"/>
                  </a:lnTo>
                  <a:lnTo>
                    <a:pt x="28" y="0"/>
                  </a:lnTo>
                  <a:lnTo>
                    <a:pt x="27" y="0"/>
                  </a:lnTo>
                  <a:lnTo>
                    <a:pt x="25" y="0"/>
                  </a:lnTo>
                  <a:lnTo>
                    <a:pt x="24" y="0"/>
                  </a:lnTo>
                  <a:lnTo>
                    <a:pt x="23" y="0"/>
                  </a:lnTo>
                  <a:lnTo>
                    <a:pt x="21" y="1"/>
                  </a:lnTo>
                  <a:lnTo>
                    <a:pt x="20" y="1"/>
                  </a:lnTo>
                  <a:lnTo>
                    <a:pt x="18" y="1"/>
                  </a:lnTo>
                  <a:lnTo>
                    <a:pt x="17" y="1"/>
                  </a:lnTo>
                  <a:lnTo>
                    <a:pt x="16" y="1"/>
                  </a:lnTo>
                  <a:lnTo>
                    <a:pt x="15" y="1"/>
                  </a:lnTo>
                  <a:lnTo>
                    <a:pt x="13" y="1"/>
                  </a:lnTo>
                  <a:lnTo>
                    <a:pt x="12" y="1"/>
                  </a:lnTo>
                  <a:lnTo>
                    <a:pt x="10" y="1"/>
                  </a:lnTo>
                  <a:lnTo>
                    <a:pt x="9" y="1"/>
                  </a:lnTo>
                  <a:lnTo>
                    <a:pt x="8" y="2"/>
                  </a:lnTo>
                  <a:lnTo>
                    <a:pt x="6" y="2"/>
                  </a:lnTo>
                  <a:lnTo>
                    <a:pt x="5" y="2"/>
                  </a:lnTo>
                  <a:lnTo>
                    <a:pt x="4" y="2"/>
                  </a:lnTo>
                  <a:lnTo>
                    <a:pt x="2" y="2"/>
                  </a:lnTo>
                  <a:lnTo>
                    <a:pt x="1"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3" name="Freeform 1149"/>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4" name="Freeform 1150"/>
            <p:cNvSpPr>
              <a:spLocks/>
            </p:cNvSpPr>
            <p:nvPr/>
          </p:nvSpPr>
          <p:spPr bwMode="auto">
            <a:xfrm>
              <a:off x="1517" y="3318"/>
              <a:ext cx="43" cy="21"/>
            </a:xfrm>
            <a:custGeom>
              <a:avLst/>
              <a:gdLst>
                <a:gd name="T0" fmla="*/ 0 w 43"/>
                <a:gd name="T1" fmla="*/ 3 h 21"/>
                <a:gd name="T2" fmla="*/ 0 w 43"/>
                <a:gd name="T3" fmla="*/ 3 h 21"/>
                <a:gd name="T4" fmla="*/ 0 w 43"/>
                <a:gd name="T5" fmla="*/ 4 h 21"/>
                <a:gd name="T6" fmla="*/ 0 w 43"/>
                <a:gd name="T7" fmla="*/ 4 h 21"/>
                <a:gd name="T8" fmla="*/ 0 w 43"/>
                <a:gd name="T9" fmla="*/ 5 h 21"/>
                <a:gd name="T10" fmla="*/ 0 w 43"/>
                <a:gd name="T11" fmla="*/ 6 h 21"/>
                <a:gd name="T12" fmla="*/ 0 w 43"/>
                <a:gd name="T13" fmla="*/ 6 h 21"/>
                <a:gd name="T14" fmla="*/ 0 w 43"/>
                <a:gd name="T15" fmla="*/ 7 h 21"/>
                <a:gd name="T16" fmla="*/ 0 w 43"/>
                <a:gd name="T17" fmla="*/ 7 h 21"/>
                <a:gd name="T18" fmla="*/ 0 w 43"/>
                <a:gd name="T19" fmla="*/ 8 h 21"/>
                <a:gd name="T20" fmla="*/ 0 w 43"/>
                <a:gd name="T21" fmla="*/ 8 h 21"/>
                <a:gd name="T22" fmla="*/ 0 w 43"/>
                <a:gd name="T23" fmla="*/ 9 h 21"/>
                <a:gd name="T24" fmla="*/ 0 w 43"/>
                <a:gd name="T25" fmla="*/ 10 h 21"/>
                <a:gd name="T26" fmla="*/ 0 w 43"/>
                <a:gd name="T27" fmla="*/ 10 h 21"/>
                <a:gd name="T28" fmla="*/ 0 w 43"/>
                <a:gd name="T29" fmla="*/ 11 h 21"/>
                <a:gd name="T30" fmla="*/ 0 w 43"/>
                <a:gd name="T31" fmla="*/ 12 h 21"/>
                <a:gd name="T32" fmla="*/ 0 w 43"/>
                <a:gd name="T33" fmla="*/ 12 h 21"/>
                <a:gd name="T34" fmla="*/ 0 w 43"/>
                <a:gd name="T35" fmla="*/ 13 h 21"/>
                <a:gd name="T36" fmla="*/ 0 w 43"/>
                <a:gd name="T37" fmla="*/ 13 h 21"/>
                <a:gd name="T38" fmla="*/ 0 w 43"/>
                <a:gd name="T39" fmla="*/ 14 h 21"/>
                <a:gd name="T40" fmla="*/ 0 w 43"/>
                <a:gd name="T41" fmla="*/ 15 h 21"/>
                <a:gd name="T42" fmla="*/ 0 w 43"/>
                <a:gd name="T43" fmla="*/ 15 h 21"/>
                <a:gd name="T44" fmla="*/ 0 w 43"/>
                <a:gd name="T45" fmla="*/ 16 h 21"/>
                <a:gd name="T46" fmla="*/ 0 w 43"/>
                <a:gd name="T47" fmla="*/ 16 h 21"/>
                <a:gd name="T48" fmla="*/ 0 w 43"/>
                <a:gd name="T49" fmla="*/ 17 h 21"/>
                <a:gd name="T50" fmla="*/ 0 w 43"/>
                <a:gd name="T51" fmla="*/ 17 h 21"/>
                <a:gd name="T52" fmla="*/ 0 w 43"/>
                <a:gd name="T53" fmla="*/ 18 h 21"/>
                <a:gd name="T54" fmla="*/ 0 w 43"/>
                <a:gd name="T55" fmla="*/ 18 h 21"/>
                <a:gd name="T56" fmla="*/ 1 w 43"/>
                <a:gd name="T57" fmla="*/ 19 h 21"/>
                <a:gd name="T58" fmla="*/ 1 w 43"/>
                <a:gd name="T59" fmla="*/ 19 h 21"/>
                <a:gd name="T60" fmla="*/ 1 w 43"/>
                <a:gd name="T61" fmla="*/ 20 h 21"/>
                <a:gd name="T62" fmla="*/ 1 w 43"/>
                <a:gd name="T63" fmla="*/ 20 h 21"/>
                <a:gd name="T64" fmla="*/ 1 w 43"/>
                <a:gd name="T65" fmla="*/ 21 h 21"/>
                <a:gd name="T66" fmla="*/ 43 w 43"/>
                <a:gd name="T67" fmla="*/ 18 h 21"/>
                <a:gd name="T68" fmla="*/ 43 w 43"/>
                <a:gd name="T69" fmla="*/ 0 h 21"/>
                <a:gd name="T70" fmla="*/ 0 w 43"/>
                <a:gd name="T7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21">
                  <a:moveTo>
                    <a:pt x="0" y="3"/>
                  </a:moveTo>
                  <a:lnTo>
                    <a:pt x="0" y="3"/>
                  </a:lnTo>
                  <a:lnTo>
                    <a:pt x="0" y="4"/>
                  </a:lnTo>
                  <a:lnTo>
                    <a:pt x="0" y="4"/>
                  </a:lnTo>
                  <a:lnTo>
                    <a:pt x="0" y="5"/>
                  </a:lnTo>
                  <a:lnTo>
                    <a:pt x="0" y="6"/>
                  </a:lnTo>
                  <a:lnTo>
                    <a:pt x="0" y="6"/>
                  </a:lnTo>
                  <a:lnTo>
                    <a:pt x="0" y="7"/>
                  </a:lnTo>
                  <a:lnTo>
                    <a:pt x="0" y="7"/>
                  </a:lnTo>
                  <a:lnTo>
                    <a:pt x="0" y="8"/>
                  </a:lnTo>
                  <a:lnTo>
                    <a:pt x="0" y="8"/>
                  </a:lnTo>
                  <a:lnTo>
                    <a:pt x="0" y="9"/>
                  </a:lnTo>
                  <a:lnTo>
                    <a:pt x="0" y="10"/>
                  </a:lnTo>
                  <a:lnTo>
                    <a:pt x="0" y="10"/>
                  </a:lnTo>
                  <a:lnTo>
                    <a:pt x="0" y="11"/>
                  </a:lnTo>
                  <a:lnTo>
                    <a:pt x="0" y="12"/>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1" y="19"/>
                  </a:lnTo>
                  <a:lnTo>
                    <a:pt x="1" y="19"/>
                  </a:lnTo>
                  <a:lnTo>
                    <a:pt x="1" y="20"/>
                  </a:lnTo>
                  <a:lnTo>
                    <a:pt x="1" y="20"/>
                  </a:lnTo>
                  <a:lnTo>
                    <a:pt x="1" y="21"/>
                  </a:lnTo>
                  <a:lnTo>
                    <a:pt x="43" y="18"/>
                  </a:lnTo>
                  <a:lnTo>
                    <a:pt x="43"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5" name="Freeform 1151"/>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6" name="Freeform 1152"/>
            <p:cNvSpPr>
              <a:spLocks/>
            </p:cNvSpPr>
            <p:nvPr/>
          </p:nvSpPr>
          <p:spPr bwMode="auto">
            <a:xfrm>
              <a:off x="1461" y="3323"/>
              <a:ext cx="40" cy="17"/>
            </a:xfrm>
            <a:custGeom>
              <a:avLst/>
              <a:gdLst>
                <a:gd name="T0" fmla="*/ 0 w 40"/>
                <a:gd name="T1" fmla="*/ 17 h 17"/>
                <a:gd name="T2" fmla="*/ 40 w 40"/>
                <a:gd name="T3" fmla="*/ 15 h 17"/>
                <a:gd name="T4" fmla="*/ 40 w 40"/>
                <a:gd name="T5" fmla="*/ 0 h 17"/>
                <a:gd name="T6" fmla="*/ 39 w 40"/>
                <a:gd name="T7" fmla="*/ 0 h 17"/>
                <a:gd name="T8" fmla="*/ 38 w 40"/>
                <a:gd name="T9" fmla="*/ 0 h 17"/>
                <a:gd name="T10" fmla="*/ 37 w 40"/>
                <a:gd name="T11" fmla="*/ 0 h 17"/>
                <a:gd name="T12" fmla="*/ 36 w 40"/>
                <a:gd name="T13" fmla="*/ 0 h 17"/>
                <a:gd name="T14" fmla="*/ 34 w 40"/>
                <a:gd name="T15" fmla="*/ 0 h 17"/>
                <a:gd name="T16" fmla="*/ 33 w 40"/>
                <a:gd name="T17" fmla="*/ 0 h 17"/>
                <a:gd name="T18" fmla="*/ 32 w 40"/>
                <a:gd name="T19" fmla="*/ 0 h 17"/>
                <a:gd name="T20" fmla="*/ 31 w 40"/>
                <a:gd name="T21" fmla="*/ 0 h 17"/>
                <a:gd name="T22" fmla="*/ 29 w 40"/>
                <a:gd name="T23" fmla="*/ 0 h 17"/>
                <a:gd name="T24" fmla="*/ 28 w 40"/>
                <a:gd name="T25" fmla="*/ 0 h 17"/>
                <a:gd name="T26" fmla="*/ 27 w 40"/>
                <a:gd name="T27" fmla="*/ 0 h 17"/>
                <a:gd name="T28" fmla="*/ 26 w 40"/>
                <a:gd name="T29" fmla="*/ 0 h 17"/>
                <a:gd name="T30" fmla="*/ 25 w 40"/>
                <a:gd name="T31" fmla="*/ 0 h 17"/>
                <a:gd name="T32" fmla="*/ 23 w 40"/>
                <a:gd name="T33" fmla="*/ 0 h 17"/>
                <a:gd name="T34" fmla="*/ 22 w 40"/>
                <a:gd name="T35" fmla="*/ 1 h 17"/>
                <a:gd name="T36" fmla="*/ 21 w 40"/>
                <a:gd name="T37" fmla="*/ 1 h 17"/>
                <a:gd name="T38" fmla="*/ 19 w 40"/>
                <a:gd name="T39" fmla="*/ 1 h 17"/>
                <a:gd name="T40" fmla="*/ 18 w 40"/>
                <a:gd name="T41" fmla="*/ 1 h 17"/>
                <a:gd name="T42" fmla="*/ 17 w 40"/>
                <a:gd name="T43" fmla="*/ 1 h 17"/>
                <a:gd name="T44" fmla="*/ 15 w 40"/>
                <a:gd name="T45" fmla="*/ 1 h 17"/>
                <a:gd name="T46" fmla="*/ 14 w 40"/>
                <a:gd name="T47" fmla="*/ 1 h 17"/>
                <a:gd name="T48" fmla="*/ 13 w 40"/>
                <a:gd name="T49" fmla="*/ 1 h 17"/>
                <a:gd name="T50" fmla="*/ 12 w 40"/>
                <a:gd name="T51" fmla="*/ 1 h 17"/>
                <a:gd name="T52" fmla="*/ 10 w 40"/>
                <a:gd name="T53" fmla="*/ 1 h 17"/>
                <a:gd name="T54" fmla="*/ 9 w 40"/>
                <a:gd name="T55" fmla="*/ 1 h 17"/>
                <a:gd name="T56" fmla="*/ 8 w 40"/>
                <a:gd name="T57" fmla="*/ 1 h 17"/>
                <a:gd name="T58" fmla="*/ 6 w 40"/>
                <a:gd name="T59" fmla="*/ 1 h 17"/>
                <a:gd name="T60" fmla="*/ 5 w 40"/>
                <a:gd name="T61" fmla="*/ 1 h 17"/>
                <a:gd name="T62" fmla="*/ 4 w 40"/>
                <a:gd name="T63" fmla="*/ 1 h 17"/>
                <a:gd name="T64" fmla="*/ 3 w 40"/>
                <a:gd name="T65" fmla="*/ 2 h 17"/>
                <a:gd name="T66" fmla="*/ 2 w 40"/>
                <a:gd name="T67" fmla="*/ 2 h 17"/>
                <a:gd name="T68" fmla="*/ 0 w 40"/>
                <a:gd name="T69" fmla="*/ 2 h 17"/>
                <a:gd name="T70" fmla="*/ 0 w 40"/>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7">
                  <a:moveTo>
                    <a:pt x="0" y="17"/>
                  </a:moveTo>
                  <a:lnTo>
                    <a:pt x="40" y="15"/>
                  </a:lnTo>
                  <a:lnTo>
                    <a:pt x="40" y="0"/>
                  </a:lnTo>
                  <a:lnTo>
                    <a:pt x="39" y="0"/>
                  </a:lnTo>
                  <a:lnTo>
                    <a:pt x="38" y="0"/>
                  </a:lnTo>
                  <a:lnTo>
                    <a:pt x="37" y="0"/>
                  </a:lnTo>
                  <a:lnTo>
                    <a:pt x="36" y="0"/>
                  </a:lnTo>
                  <a:lnTo>
                    <a:pt x="34" y="0"/>
                  </a:lnTo>
                  <a:lnTo>
                    <a:pt x="33" y="0"/>
                  </a:lnTo>
                  <a:lnTo>
                    <a:pt x="32" y="0"/>
                  </a:lnTo>
                  <a:lnTo>
                    <a:pt x="31" y="0"/>
                  </a:lnTo>
                  <a:lnTo>
                    <a:pt x="29" y="0"/>
                  </a:lnTo>
                  <a:lnTo>
                    <a:pt x="28" y="0"/>
                  </a:lnTo>
                  <a:lnTo>
                    <a:pt x="27" y="0"/>
                  </a:lnTo>
                  <a:lnTo>
                    <a:pt x="26" y="0"/>
                  </a:lnTo>
                  <a:lnTo>
                    <a:pt x="25" y="0"/>
                  </a:lnTo>
                  <a:lnTo>
                    <a:pt x="23" y="0"/>
                  </a:lnTo>
                  <a:lnTo>
                    <a:pt x="22" y="1"/>
                  </a:lnTo>
                  <a:lnTo>
                    <a:pt x="21" y="1"/>
                  </a:lnTo>
                  <a:lnTo>
                    <a:pt x="19" y="1"/>
                  </a:lnTo>
                  <a:lnTo>
                    <a:pt x="18" y="1"/>
                  </a:lnTo>
                  <a:lnTo>
                    <a:pt x="17" y="1"/>
                  </a:lnTo>
                  <a:lnTo>
                    <a:pt x="15" y="1"/>
                  </a:lnTo>
                  <a:lnTo>
                    <a:pt x="14" y="1"/>
                  </a:lnTo>
                  <a:lnTo>
                    <a:pt x="13" y="1"/>
                  </a:lnTo>
                  <a:lnTo>
                    <a:pt x="12" y="1"/>
                  </a:lnTo>
                  <a:lnTo>
                    <a:pt x="10" y="1"/>
                  </a:lnTo>
                  <a:lnTo>
                    <a:pt x="9" y="1"/>
                  </a:lnTo>
                  <a:lnTo>
                    <a:pt x="8" y="1"/>
                  </a:lnTo>
                  <a:lnTo>
                    <a:pt x="6" y="1"/>
                  </a:lnTo>
                  <a:lnTo>
                    <a:pt x="5" y="1"/>
                  </a:lnTo>
                  <a:lnTo>
                    <a:pt x="4" y="1"/>
                  </a:lnTo>
                  <a:lnTo>
                    <a:pt x="3" y="2"/>
                  </a:lnTo>
                  <a:lnTo>
                    <a:pt x="2" y="2"/>
                  </a:lnTo>
                  <a:lnTo>
                    <a:pt x="0" y="2"/>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7" name="Freeform 1153"/>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8" name="Freeform 1154"/>
            <p:cNvSpPr>
              <a:spLocks/>
            </p:cNvSpPr>
            <p:nvPr/>
          </p:nvSpPr>
          <p:spPr bwMode="auto">
            <a:xfrm>
              <a:off x="1518" y="3320"/>
              <a:ext cx="41" cy="17"/>
            </a:xfrm>
            <a:custGeom>
              <a:avLst/>
              <a:gdLst>
                <a:gd name="T0" fmla="*/ 2 w 41"/>
                <a:gd name="T1" fmla="*/ 17 h 17"/>
                <a:gd name="T2" fmla="*/ 4 w 41"/>
                <a:gd name="T3" fmla="*/ 17 h 17"/>
                <a:gd name="T4" fmla="*/ 6 w 41"/>
                <a:gd name="T5" fmla="*/ 17 h 17"/>
                <a:gd name="T6" fmla="*/ 9 w 41"/>
                <a:gd name="T7" fmla="*/ 17 h 17"/>
                <a:gd name="T8" fmla="*/ 12 w 41"/>
                <a:gd name="T9" fmla="*/ 17 h 17"/>
                <a:gd name="T10" fmla="*/ 14 w 41"/>
                <a:gd name="T11" fmla="*/ 17 h 17"/>
                <a:gd name="T12" fmla="*/ 16 w 41"/>
                <a:gd name="T13" fmla="*/ 16 h 17"/>
                <a:gd name="T14" fmla="*/ 19 w 41"/>
                <a:gd name="T15" fmla="*/ 16 h 17"/>
                <a:gd name="T16" fmla="*/ 22 w 41"/>
                <a:gd name="T17" fmla="*/ 16 h 17"/>
                <a:gd name="T18" fmla="*/ 24 w 41"/>
                <a:gd name="T19" fmla="*/ 16 h 17"/>
                <a:gd name="T20" fmla="*/ 26 w 41"/>
                <a:gd name="T21" fmla="*/ 16 h 17"/>
                <a:gd name="T22" fmla="*/ 28 w 41"/>
                <a:gd name="T23" fmla="*/ 15 h 17"/>
                <a:gd name="T24" fmla="*/ 29 w 41"/>
                <a:gd name="T25" fmla="*/ 15 h 17"/>
                <a:gd name="T26" fmla="*/ 31 w 41"/>
                <a:gd name="T27" fmla="*/ 15 h 17"/>
                <a:gd name="T28" fmla="*/ 32 w 41"/>
                <a:gd name="T29" fmla="*/ 15 h 17"/>
                <a:gd name="T30" fmla="*/ 33 w 41"/>
                <a:gd name="T31" fmla="*/ 15 h 17"/>
                <a:gd name="T32" fmla="*/ 34 w 41"/>
                <a:gd name="T33" fmla="*/ 15 h 17"/>
                <a:gd name="T34" fmla="*/ 36 w 41"/>
                <a:gd name="T35" fmla="*/ 15 h 17"/>
                <a:gd name="T36" fmla="*/ 37 w 41"/>
                <a:gd name="T37" fmla="*/ 15 h 17"/>
                <a:gd name="T38" fmla="*/ 38 w 41"/>
                <a:gd name="T39" fmla="*/ 15 h 17"/>
                <a:gd name="T40" fmla="*/ 40 w 41"/>
                <a:gd name="T41" fmla="*/ 15 h 17"/>
                <a:gd name="T42" fmla="*/ 41 w 41"/>
                <a:gd name="T43" fmla="*/ 15 h 17"/>
                <a:gd name="T44" fmla="*/ 41 w 41"/>
                <a:gd name="T45" fmla="*/ 13 h 17"/>
                <a:gd name="T46" fmla="*/ 41 w 41"/>
                <a:gd name="T47" fmla="*/ 12 h 17"/>
                <a:gd name="T48" fmla="*/ 41 w 41"/>
                <a:gd name="T49" fmla="*/ 11 h 17"/>
                <a:gd name="T50" fmla="*/ 41 w 41"/>
                <a:gd name="T51" fmla="*/ 9 h 17"/>
                <a:gd name="T52" fmla="*/ 41 w 41"/>
                <a:gd name="T53" fmla="*/ 8 h 17"/>
                <a:gd name="T54" fmla="*/ 41 w 41"/>
                <a:gd name="T55" fmla="*/ 6 h 17"/>
                <a:gd name="T56" fmla="*/ 41 w 41"/>
                <a:gd name="T57" fmla="*/ 5 h 17"/>
                <a:gd name="T58" fmla="*/ 41 w 41"/>
                <a:gd name="T59" fmla="*/ 4 h 17"/>
                <a:gd name="T60" fmla="*/ 41 w 41"/>
                <a:gd name="T61" fmla="*/ 2 h 17"/>
                <a:gd name="T62" fmla="*/ 41 w 41"/>
                <a:gd name="T63" fmla="*/ 1 h 17"/>
                <a:gd name="T64" fmla="*/ 40 w 41"/>
                <a:gd name="T65" fmla="*/ 0 h 17"/>
                <a:gd name="T66" fmla="*/ 36 w 41"/>
                <a:gd name="T67" fmla="*/ 0 h 17"/>
                <a:gd name="T68" fmla="*/ 32 w 41"/>
                <a:gd name="T69" fmla="*/ 0 h 17"/>
                <a:gd name="T70" fmla="*/ 28 w 41"/>
                <a:gd name="T71" fmla="*/ 1 h 17"/>
                <a:gd name="T72" fmla="*/ 24 w 41"/>
                <a:gd name="T73" fmla="*/ 1 h 17"/>
                <a:gd name="T74" fmla="*/ 21 w 41"/>
                <a:gd name="T75" fmla="*/ 1 h 17"/>
                <a:gd name="T76" fmla="*/ 17 w 41"/>
                <a:gd name="T77" fmla="*/ 1 h 17"/>
                <a:gd name="T78" fmla="*/ 13 w 41"/>
                <a:gd name="T79" fmla="*/ 2 h 17"/>
                <a:gd name="T80" fmla="*/ 10 w 41"/>
                <a:gd name="T81" fmla="*/ 2 h 17"/>
                <a:gd name="T82" fmla="*/ 6 w 41"/>
                <a:gd name="T83" fmla="*/ 2 h 17"/>
                <a:gd name="T84" fmla="*/ 2 w 41"/>
                <a:gd name="T8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7">
                  <a:moveTo>
                    <a:pt x="0" y="17"/>
                  </a:moveTo>
                  <a:lnTo>
                    <a:pt x="1" y="17"/>
                  </a:lnTo>
                  <a:lnTo>
                    <a:pt x="2" y="17"/>
                  </a:lnTo>
                  <a:lnTo>
                    <a:pt x="3" y="17"/>
                  </a:lnTo>
                  <a:lnTo>
                    <a:pt x="3" y="17"/>
                  </a:lnTo>
                  <a:lnTo>
                    <a:pt x="4" y="17"/>
                  </a:lnTo>
                  <a:lnTo>
                    <a:pt x="5" y="17"/>
                  </a:lnTo>
                  <a:lnTo>
                    <a:pt x="6" y="17"/>
                  </a:lnTo>
                  <a:lnTo>
                    <a:pt x="6" y="17"/>
                  </a:lnTo>
                  <a:lnTo>
                    <a:pt x="7" y="17"/>
                  </a:lnTo>
                  <a:lnTo>
                    <a:pt x="8" y="17"/>
                  </a:lnTo>
                  <a:lnTo>
                    <a:pt x="9" y="17"/>
                  </a:lnTo>
                  <a:lnTo>
                    <a:pt x="10" y="17"/>
                  </a:lnTo>
                  <a:lnTo>
                    <a:pt x="11" y="17"/>
                  </a:lnTo>
                  <a:lnTo>
                    <a:pt x="12" y="17"/>
                  </a:lnTo>
                  <a:lnTo>
                    <a:pt x="12" y="17"/>
                  </a:lnTo>
                  <a:lnTo>
                    <a:pt x="13" y="17"/>
                  </a:lnTo>
                  <a:lnTo>
                    <a:pt x="14" y="17"/>
                  </a:lnTo>
                  <a:lnTo>
                    <a:pt x="15" y="17"/>
                  </a:lnTo>
                  <a:lnTo>
                    <a:pt x="16" y="16"/>
                  </a:lnTo>
                  <a:lnTo>
                    <a:pt x="16" y="16"/>
                  </a:lnTo>
                  <a:lnTo>
                    <a:pt x="17" y="16"/>
                  </a:lnTo>
                  <a:lnTo>
                    <a:pt x="18" y="16"/>
                  </a:lnTo>
                  <a:lnTo>
                    <a:pt x="19" y="16"/>
                  </a:lnTo>
                  <a:lnTo>
                    <a:pt x="20" y="16"/>
                  </a:lnTo>
                  <a:lnTo>
                    <a:pt x="21" y="16"/>
                  </a:lnTo>
                  <a:lnTo>
                    <a:pt x="22" y="16"/>
                  </a:lnTo>
                  <a:lnTo>
                    <a:pt x="22" y="16"/>
                  </a:lnTo>
                  <a:lnTo>
                    <a:pt x="23" y="16"/>
                  </a:lnTo>
                  <a:lnTo>
                    <a:pt x="24" y="16"/>
                  </a:lnTo>
                  <a:lnTo>
                    <a:pt x="25" y="16"/>
                  </a:lnTo>
                  <a:lnTo>
                    <a:pt x="26" y="16"/>
                  </a:lnTo>
                  <a:lnTo>
                    <a:pt x="26" y="16"/>
                  </a:lnTo>
                  <a:lnTo>
                    <a:pt x="27" y="15"/>
                  </a:lnTo>
                  <a:lnTo>
                    <a:pt x="28" y="15"/>
                  </a:lnTo>
                  <a:lnTo>
                    <a:pt x="28" y="15"/>
                  </a:lnTo>
                  <a:lnTo>
                    <a:pt x="29" y="15"/>
                  </a:lnTo>
                  <a:lnTo>
                    <a:pt x="29" y="15"/>
                  </a:lnTo>
                  <a:lnTo>
                    <a:pt x="29" y="15"/>
                  </a:lnTo>
                  <a:lnTo>
                    <a:pt x="30" y="15"/>
                  </a:lnTo>
                  <a:lnTo>
                    <a:pt x="30" y="15"/>
                  </a:lnTo>
                  <a:lnTo>
                    <a:pt x="31" y="15"/>
                  </a:lnTo>
                  <a:lnTo>
                    <a:pt x="31" y="15"/>
                  </a:lnTo>
                  <a:lnTo>
                    <a:pt x="31" y="15"/>
                  </a:lnTo>
                  <a:lnTo>
                    <a:pt x="32" y="15"/>
                  </a:lnTo>
                  <a:lnTo>
                    <a:pt x="32" y="15"/>
                  </a:lnTo>
                  <a:lnTo>
                    <a:pt x="33" y="15"/>
                  </a:lnTo>
                  <a:lnTo>
                    <a:pt x="33" y="15"/>
                  </a:lnTo>
                  <a:lnTo>
                    <a:pt x="33" y="15"/>
                  </a:lnTo>
                  <a:lnTo>
                    <a:pt x="34" y="15"/>
                  </a:lnTo>
                  <a:lnTo>
                    <a:pt x="34" y="15"/>
                  </a:lnTo>
                  <a:lnTo>
                    <a:pt x="35" y="15"/>
                  </a:lnTo>
                  <a:lnTo>
                    <a:pt x="35" y="15"/>
                  </a:lnTo>
                  <a:lnTo>
                    <a:pt x="36" y="15"/>
                  </a:lnTo>
                  <a:lnTo>
                    <a:pt x="36" y="15"/>
                  </a:lnTo>
                  <a:lnTo>
                    <a:pt x="37" y="15"/>
                  </a:lnTo>
                  <a:lnTo>
                    <a:pt x="37" y="15"/>
                  </a:lnTo>
                  <a:lnTo>
                    <a:pt x="38" y="15"/>
                  </a:lnTo>
                  <a:lnTo>
                    <a:pt x="38" y="15"/>
                  </a:lnTo>
                  <a:lnTo>
                    <a:pt x="38" y="15"/>
                  </a:lnTo>
                  <a:lnTo>
                    <a:pt x="39" y="15"/>
                  </a:lnTo>
                  <a:lnTo>
                    <a:pt x="39" y="15"/>
                  </a:lnTo>
                  <a:lnTo>
                    <a:pt x="40" y="15"/>
                  </a:lnTo>
                  <a:lnTo>
                    <a:pt x="40" y="15"/>
                  </a:lnTo>
                  <a:lnTo>
                    <a:pt x="40" y="15"/>
                  </a:lnTo>
                  <a:lnTo>
                    <a:pt x="41" y="15"/>
                  </a:lnTo>
                  <a:lnTo>
                    <a:pt x="41" y="14"/>
                  </a:lnTo>
                  <a:lnTo>
                    <a:pt x="41" y="14"/>
                  </a:lnTo>
                  <a:lnTo>
                    <a:pt x="41" y="13"/>
                  </a:lnTo>
                  <a:lnTo>
                    <a:pt x="41" y="13"/>
                  </a:lnTo>
                  <a:lnTo>
                    <a:pt x="41" y="13"/>
                  </a:lnTo>
                  <a:lnTo>
                    <a:pt x="41" y="12"/>
                  </a:lnTo>
                  <a:lnTo>
                    <a:pt x="41" y="11"/>
                  </a:lnTo>
                  <a:lnTo>
                    <a:pt x="41" y="11"/>
                  </a:lnTo>
                  <a:lnTo>
                    <a:pt x="41" y="11"/>
                  </a:lnTo>
                  <a:lnTo>
                    <a:pt x="41" y="10"/>
                  </a:lnTo>
                  <a:lnTo>
                    <a:pt x="41" y="10"/>
                  </a:lnTo>
                  <a:lnTo>
                    <a:pt x="41" y="9"/>
                  </a:lnTo>
                  <a:lnTo>
                    <a:pt x="41" y="9"/>
                  </a:lnTo>
                  <a:lnTo>
                    <a:pt x="41" y="8"/>
                  </a:lnTo>
                  <a:lnTo>
                    <a:pt x="41" y="8"/>
                  </a:lnTo>
                  <a:lnTo>
                    <a:pt x="41" y="7"/>
                  </a:lnTo>
                  <a:lnTo>
                    <a:pt x="41" y="7"/>
                  </a:lnTo>
                  <a:lnTo>
                    <a:pt x="41" y="6"/>
                  </a:lnTo>
                  <a:lnTo>
                    <a:pt x="41" y="6"/>
                  </a:lnTo>
                  <a:lnTo>
                    <a:pt x="41" y="6"/>
                  </a:lnTo>
                  <a:lnTo>
                    <a:pt x="41" y="5"/>
                  </a:lnTo>
                  <a:lnTo>
                    <a:pt x="41" y="5"/>
                  </a:lnTo>
                  <a:lnTo>
                    <a:pt x="41" y="4"/>
                  </a:lnTo>
                  <a:lnTo>
                    <a:pt x="41" y="4"/>
                  </a:lnTo>
                  <a:lnTo>
                    <a:pt x="41" y="3"/>
                  </a:lnTo>
                  <a:lnTo>
                    <a:pt x="41" y="3"/>
                  </a:lnTo>
                  <a:lnTo>
                    <a:pt x="41" y="2"/>
                  </a:lnTo>
                  <a:lnTo>
                    <a:pt x="41" y="2"/>
                  </a:lnTo>
                  <a:lnTo>
                    <a:pt x="41" y="2"/>
                  </a:lnTo>
                  <a:lnTo>
                    <a:pt x="41" y="1"/>
                  </a:lnTo>
                  <a:lnTo>
                    <a:pt x="41" y="0"/>
                  </a:lnTo>
                  <a:lnTo>
                    <a:pt x="41" y="0"/>
                  </a:lnTo>
                  <a:lnTo>
                    <a:pt x="40" y="0"/>
                  </a:lnTo>
                  <a:lnTo>
                    <a:pt x="39" y="0"/>
                  </a:lnTo>
                  <a:lnTo>
                    <a:pt x="37" y="0"/>
                  </a:lnTo>
                  <a:lnTo>
                    <a:pt x="36" y="0"/>
                  </a:lnTo>
                  <a:lnTo>
                    <a:pt x="35" y="0"/>
                  </a:lnTo>
                  <a:lnTo>
                    <a:pt x="33" y="0"/>
                  </a:lnTo>
                  <a:lnTo>
                    <a:pt x="32" y="0"/>
                  </a:lnTo>
                  <a:lnTo>
                    <a:pt x="31" y="0"/>
                  </a:lnTo>
                  <a:lnTo>
                    <a:pt x="30" y="1"/>
                  </a:lnTo>
                  <a:lnTo>
                    <a:pt x="28" y="1"/>
                  </a:lnTo>
                  <a:lnTo>
                    <a:pt x="27" y="1"/>
                  </a:lnTo>
                  <a:lnTo>
                    <a:pt x="26" y="1"/>
                  </a:lnTo>
                  <a:lnTo>
                    <a:pt x="24" y="1"/>
                  </a:lnTo>
                  <a:lnTo>
                    <a:pt x="23" y="1"/>
                  </a:lnTo>
                  <a:lnTo>
                    <a:pt x="22" y="1"/>
                  </a:lnTo>
                  <a:lnTo>
                    <a:pt x="21" y="1"/>
                  </a:lnTo>
                  <a:lnTo>
                    <a:pt x="20" y="1"/>
                  </a:lnTo>
                  <a:lnTo>
                    <a:pt x="18" y="1"/>
                  </a:lnTo>
                  <a:lnTo>
                    <a:pt x="17" y="1"/>
                  </a:lnTo>
                  <a:lnTo>
                    <a:pt x="16" y="2"/>
                  </a:lnTo>
                  <a:lnTo>
                    <a:pt x="14" y="2"/>
                  </a:lnTo>
                  <a:lnTo>
                    <a:pt x="13" y="2"/>
                  </a:lnTo>
                  <a:lnTo>
                    <a:pt x="12" y="2"/>
                  </a:lnTo>
                  <a:lnTo>
                    <a:pt x="11" y="2"/>
                  </a:lnTo>
                  <a:lnTo>
                    <a:pt x="10" y="2"/>
                  </a:lnTo>
                  <a:lnTo>
                    <a:pt x="8" y="2"/>
                  </a:lnTo>
                  <a:lnTo>
                    <a:pt x="7" y="2"/>
                  </a:lnTo>
                  <a:lnTo>
                    <a:pt x="6" y="2"/>
                  </a:lnTo>
                  <a:lnTo>
                    <a:pt x="4" y="2"/>
                  </a:lnTo>
                  <a:lnTo>
                    <a:pt x="3" y="2"/>
                  </a:lnTo>
                  <a:lnTo>
                    <a:pt x="2"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29" name="Freeform 1155"/>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0" name="Freeform 1156"/>
            <p:cNvSpPr>
              <a:spLocks/>
            </p:cNvSpPr>
            <p:nvPr/>
          </p:nvSpPr>
          <p:spPr bwMode="auto">
            <a:xfrm>
              <a:off x="1576" y="3317"/>
              <a:ext cx="41" cy="17"/>
            </a:xfrm>
            <a:custGeom>
              <a:avLst/>
              <a:gdLst>
                <a:gd name="T0" fmla="*/ 1 w 41"/>
                <a:gd name="T1" fmla="*/ 17 h 17"/>
                <a:gd name="T2" fmla="*/ 4 w 41"/>
                <a:gd name="T3" fmla="*/ 17 h 17"/>
                <a:gd name="T4" fmla="*/ 7 w 41"/>
                <a:gd name="T5" fmla="*/ 17 h 17"/>
                <a:gd name="T6" fmla="*/ 9 w 41"/>
                <a:gd name="T7" fmla="*/ 17 h 17"/>
                <a:gd name="T8" fmla="*/ 11 w 41"/>
                <a:gd name="T9" fmla="*/ 16 h 17"/>
                <a:gd name="T10" fmla="*/ 14 w 41"/>
                <a:gd name="T11" fmla="*/ 16 h 17"/>
                <a:gd name="T12" fmla="*/ 16 w 41"/>
                <a:gd name="T13" fmla="*/ 16 h 17"/>
                <a:gd name="T14" fmla="*/ 19 w 41"/>
                <a:gd name="T15" fmla="*/ 16 h 17"/>
                <a:gd name="T16" fmla="*/ 21 w 41"/>
                <a:gd name="T17" fmla="*/ 16 h 17"/>
                <a:gd name="T18" fmla="*/ 24 w 41"/>
                <a:gd name="T19" fmla="*/ 16 h 17"/>
                <a:gd name="T20" fmla="*/ 26 w 41"/>
                <a:gd name="T21" fmla="*/ 16 h 17"/>
                <a:gd name="T22" fmla="*/ 28 w 41"/>
                <a:gd name="T23" fmla="*/ 16 h 17"/>
                <a:gd name="T24" fmla="*/ 31 w 41"/>
                <a:gd name="T25" fmla="*/ 16 h 17"/>
                <a:gd name="T26" fmla="*/ 33 w 41"/>
                <a:gd name="T27" fmla="*/ 16 h 17"/>
                <a:gd name="T28" fmla="*/ 36 w 41"/>
                <a:gd name="T29" fmla="*/ 16 h 17"/>
                <a:gd name="T30" fmla="*/ 38 w 41"/>
                <a:gd name="T31" fmla="*/ 16 h 17"/>
                <a:gd name="T32" fmla="*/ 40 w 41"/>
                <a:gd name="T33" fmla="*/ 15 h 17"/>
                <a:gd name="T34" fmla="*/ 40 w 41"/>
                <a:gd name="T35" fmla="*/ 14 h 17"/>
                <a:gd name="T36" fmla="*/ 40 w 41"/>
                <a:gd name="T37" fmla="*/ 13 h 17"/>
                <a:gd name="T38" fmla="*/ 40 w 41"/>
                <a:gd name="T39" fmla="*/ 12 h 17"/>
                <a:gd name="T40" fmla="*/ 41 w 41"/>
                <a:gd name="T41" fmla="*/ 11 h 17"/>
                <a:gd name="T42" fmla="*/ 41 w 41"/>
                <a:gd name="T43" fmla="*/ 11 h 17"/>
                <a:gd name="T44" fmla="*/ 41 w 41"/>
                <a:gd name="T45" fmla="*/ 9 h 17"/>
                <a:gd name="T46" fmla="*/ 41 w 41"/>
                <a:gd name="T47" fmla="*/ 9 h 17"/>
                <a:gd name="T48" fmla="*/ 41 w 41"/>
                <a:gd name="T49" fmla="*/ 8 h 17"/>
                <a:gd name="T50" fmla="*/ 41 w 41"/>
                <a:gd name="T51" fmla="*/ 7 h 17"/>
                <a:gd name="T52" fmla="*/ 41 w 41"/>
                <a:gd name="T53" fmla="*/ 6 h 17"/>
                <a:gd name="T54" fmla="*/ 41 w 41"/>
                <a:gd name="T55" fmla="*/ 5 h 17"/>
                <a:gd name="T56" fmla="*/ 41 w 41"/>
                <a:gd name="T57" fmla="*/ 4 h 17"/>
                <a:gd name="T58" fmla="*/ 41 w 41"/>
                <a:gd name="T59" fmla="*/ 3 h 17"/>
                <a:gd name="T60" fmla="*/ 41 w 41"/>
                <a:gd name="T61" fmla="*/ 2 h 17"/>
                <a:gd name="T62" fmla="*/ 41 w 41"/>
                <a:gd name="T63" fmla="*/ 1 h 17"/>
                <a:gd name="T64" fmla="*/ 40 w 41"/>
                <a:gd name="T65" fmla="*/ 1 h 17"/>
                <a:gd name="T66" fmla="*/ 37 w 41"/>
                <a:gd name="T67" fmla="*/ 0 h 17"/>
                <a:gd name="T68" fmla="*/ 34 w 41"/>
                <a:gd name="T69" fmla="*/ 0 h 17"/>
                <a:gd name="T70" fmla="*/ 32 w 41"/>
                <a:gd name="T71" fmla="*/ 1 h 17"/>
                <a:gd name="T72" fmla="*/ 29 w 41"/>
                <a:gd name="T73" fmla="*/ 1 h 17"/>
                <a:gd name="T74" fmla="*/ 26 w 41"/>
                <a:gd name="T75" fmla="*/ 1 h 17"/>
                <a:gd name="T76" fmla="*/ 24 w 41"/>
                <a:gd name="T77" fmla="*/ 1 h 17"/>
                <a:gd name="T78" fmla="*/ 21 w 41"/>
                <a:gd name="T79" fmla="*/ 1 h 17"/>
                <a:gd name="T80" fmla="*/ 18 w 41"/>
                <a:gd name="T81" fmla="*/ 1 h 17"/>
                <a:gd name="T82" fmla="*/ 16 w 41"/>
                <a:gd name="T83" fmla="*/ 1 h 17"/>
                <a:gd name="T84" fmla="*/ 13 w 41"/>
                <a:gd name="T85" fmla="*/ 1 h 17"/>
                <a:gd name="T86" fmla="*/ 11 w 41"/>
                <a:gd name="T87" fmla="*/ 1 h 17"/>
                <a:gd name="T88" fmla="*/ 8 w 41"/>
                <a:gd name="T89" fmla="*/ 2 h 17"/>
                <a:gd name="T90" fmla="*/ 6 w 41"/>
                <a:gd name="T91" fmla="*/ 2 h 17"/>
                <a:gd name="T92" fmla="*/ 3 w 41"/>
                <a:gd name="T93" fmla="*/ 2 h 17"/>
                <a:gd name="T94" fmla="*/ 1 w 41"/>
                <a:gd name="T95" fmla="*/ 2 h 17"/>
                <a:gd name="T96" fmla="*/ 0 w 41"/>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0" y="17"/>
                  </a:moveTo>
                  <a:lnTo>
                    <a:pt x="1" y="17"/>
                  </a:lnTo>
                  <a:lnTo>
                    <a:pt x="2" y="17"/>
                  </a:lnTo>
                  <a:lnTo>
                    <a:pt x="4" y="17"/>
                  </a:lnTo>
                  <a:lnTo>
                    <a:pt x="5" y="17"/>
                  </a:lnTo>
                  <a:lnTo>
                    <a:pt x="7" y="17"/>
                  </a:lnTo>
                  <a:lnTo>
                    <a:pt x="8" y="17"/>
                  </a:lnTo>
                  <a:lnTo>
                    <a:pt x="9" y="17"/>
                  </a:lnTo>
                  <a:lnTo>
                    <a:pt x="10" y="17"/>
                  </a:lnTo>
                  <a:lnTo>
                    <a:pt x="11" y="16"/>
                  </a:lnTo>
                  <a:lnTo>
                    <a:pt x="13" y="16"/>
                  </a:lnTo>
                  <a:lnTo>
                    <a:pt x="14" y="16"/>
                  </a:lnTo>
                  <a:lnTo>
                    <a:pt x="15" y="16"/>
                  </a:lnTo>
                  <a:lnTo>
                    <a:pt x="16" y="16"/>
                  </a:lnTo>
                  <a:lnTo>
                    <a:pt x="18" y="16"/>
                  </a:lnTo>
                  <a:lnTo>
                    <a:pt x="19" y="16"/>
                  </a:lnTo>
                  <a:lnTo>
                    <a:pt x="20" y="16"/>
                  </a:lnTo>
                  <a:lnTo>
                    <a:pt x="21" y="16"/>
                  </a:lnTo>
                  <a:lnTo>
                    <a:pt x="22" y="16"/>
                  </a:lnTo>
                  <a:lnTo>
                    <a:pt x="24" y="16"/>
                  </a:lnTo>
                  <a:lnTo>
                    <a:pt x="25" y="16"/>
                  </a:lnTo>
                  <a:lnTo>
                    <a:pt x="26" y="16"/>
                  </a:lnTo>
                  <a:lnTo>
                    <a:pt x="27" y="16"/>
                  </a:lnTo>
                  <a:lnTo>
                    <a:pt x="28" y="16"/>
                  </a:lnTo>
                  <a:lnTo>
                    <a:pt x="29" y="16"/>
                  </a:lnTo>
                  <a:lnTo>
                    <a:pt x="31" y="16"/>
                  </a:lnTo>
                  <a:lnTo>
                    <a:pt x="32" y="16"/>
                  </a:lnTo>
                  <a:lnTo>
                    <a:pt x="33" y="16"/>
                  </a:lnTo>
                  <a:lnTo>
                    <a:pt x="34" y="16"/>
                  </a:lnTo>
                  <a:lnTo>
                    <a:pt x="36" y="16"/>
                  </a:lnTo>
                  <a:lnTo>
                    <a:pt x="37" y="16"/>
                  </a:lnTo>
                  <a:lnTo>
                    <a:pt x="38" y="16"/>
                  </a:lnTo>
                  <a:lnTo>
                    <a:pt x="40" y="15"/>
                  </a:lnTo>
                  <a:lnTo>
                    <a:pt x="40" y="15"/>
                  </a:lnTo>
                  <a:lnTo>
                    <a:pt x="40" y="14"/>
                  </a:lnTo>
                  <a:lnTo>
                    <a:pt x="40" y="14"/>
                  </a:lnTo>
                  <a:lnTo>
                    <a:pt x="40" y="14"/>
                  </a:lnTo>
                  <a:lnTo>
                    <a:pt x="40" y="13"/>
                  </a:lnTo>
                  <a:lnTo>
                    <a:pt x="40" y="13"/>
                  </a:lnTo>
                  <a:lnTo>
                    <a:pt x="40" y="12"/>
                  </a:lnTo>
                  <a:lnTo>
                    <a:pt x="41" y="12"/>
                  </a:lnTo>
                  <a:lnTo>
                    <a:pt x="41" y="11"/>
                  </a:lnTo>
                  <a:lnTo>
                    <a:pt x="41" y="11"/>
                  </a:lnTo>
                  <a:lnTo>
                    <a:pt x="41" y="11"/>
                  </a:lnTo>
                  <a:lnTo>
                    <a:pt x="41" y="10"/>
                  </a:lnTo>
                  <a:lnTo>
                    <a:pt x="41" y="9"/>
                  </a:lnTo>
                  <a:lnTo>
                    <a:pt x="41" y="9"/>
                  </a:lnTo>
                  <a:lnTo>
                    <a:pt x="41" y="9"/>
                  </a:lnTo>
                  <a:lnTo>
                    <a:pt x="41" y="8"/>
                  </a:lnTo>
                  <a:lnTo>
                    <a:pt x="41" y="8"/>
                  </a:lnTo>
                  <a:lnTo>
                    <a:pt x="41" y="7"/>
                  </a:lnTo>
                  <a:lnTo>
                    <a:pt x="41" y="7"/>
                  </a:lnTo>
                  <a:lnTo>
                    <a:pt x="41" y="6"/>
                  </a:lnTo>
                  <a:lnTo>
                    <a:pt x="41" y="6"/>
                  </a:lnTo>
                  <a:lnTo>
                    <a:pt x="41" y="5"/>
                  </a:lnTo>
                  <a:lnTo>
                    <a:pt x="41" y="5"/>
                  </a:lnTo>
                  <a:lnTo>
                    <a:pt x="41" y="4"/>
                  </a:lnTo>
                  <a:lnTo>
                    <a:pt x="41" y="4"/>
                  </a:lnTo>
                  <a:lnTo>
                    <a:pt x="41" y="3"/>
                  </a:lnTo>
                  <a:lnTo>
                    <a:pt x="41" y="3"/>
                  </a:lnTo>
                  <a:lnTo>
                    <a:pt x="41" y="2"/>
                  </a:lnTo>
                  <a:lnTo>
                    <a:pt x="41" y="2"/>
                  </a:lnTo>
                  <a:lnTo>
                    <a:pt x="41" y="1"/>
                  </a:lnTo>
                  <a:lnTo>
                    <a:pt x="41" y="1"/>
                  </a:lnTo>
                  <a:lnTo>
                    <a:pt x="41" y="1"/>
                  </a:lnTo>
                  <a:lnTo>
                    <a:pt x="40" y="1"/>
                  </a:lnTo>
                  <a:lnTo>
                    <a:pt x="38" y="0"/>
                  </a:lnTo>
                  <a:lnTo>
                    <a:pt x="37" y="0"/>
                  </a:lnTo>
                  <a:lnTo>
                    <a:pt x="36" y="0"/>
                  </a:lnTo>
                  <a:lnTo>
                    <a:pt x="34" y="0"/>
                  </a:lnTo>
                  <a:lnTo>
                    <a:pt x="33" y="0"/>
                  </a:lnTo>
                  <a:lnTo>
                    <a:pt x="32" y="1"/>
                  </a:lnTo>
                  <a:lnTo>
                    <a:pt x="31" y="1"/>
                  </a:lnTo>
                  <a:lnTo>
                    <a:pt x="29" y="1"/>
                  </a:lnTo>
                  <a:lnTo>
                    <a:pt x="28" y="1"/>
                  </a:lnTo>
                  <a:lnTo>
                    <a:pt x="26" y="1"/>
                  </a:lnTo>
                  <a:lnTo>
                    <a:pt x="25" y="1"/>
                  </a:lnTo>
                  <a:lnTo>
                    <a:pt x="24" y="1"/>
                  </a:lnTo>
                  <a:lnTo>
                    <a:pt x="23" y="1"/>
                  </a:lnTo>
                  <a:lnTo>
                    <a:pt x="21" y="1"/>
                  </a:lnTo>
                  <a:lnTo>
                    <a:pt x="20" y="1"/>
                  </a:lnTo>
                  <a:lnTo>
                    <a:pt x="18" y="1"/>
                  </a:lnTo>
                  <a:lnTo>
                    <a:pt x="17" y="1"/>
                  </a:lnTo>
                  <a:lnTo>
                    <a:pt x="16" y="1"/>
                  </a:lnTo>
                  <a:lnTo>
                    <a:pt x="15" y="1"/>
                  </a:lnTo>
                  <a:lnTo>
                    <a:pt x="13" y="1"/>
                  </a:lnTo>
                  <a:lnTo>
                    <a:pt x="12" y="1"/>
                  </a:lnTo>
                  <a:lnTo>
                    <a:pt x="11" y="1"/>
                  </a:lnTo>
                  <a:lnTo>
                    <a:pt x="9" y="2"/>
                  </a:lnTo>
                  <a:lnTo>
                    <a:pt x="8" y="2"/>
                  </a:lnTo>
                  <a:lnTo>
                    <a:pt x="7" y="2"/>
                  </a:lnTo>
                  <a:lnTo>
                    <a:pt x="6" y="2"/>
                  </a:lnTo>
                  <a:lnTo>
                    <a:pt x="5" y="2"/>
                  </a:lnTo>
                  <a:lnTo>
                    <a:pt x="3" y="2"/>
                  </a:lnTo>
                  <a:lnTo>
                    <a:pt x="2" y="2"/>
                  </a:lnTo>
                  <a:lnTo>
                    <a:pt x="1" y="2"/>
                  </a:lnTo>
                  <a:lnTo>
                    <a:pt x="0" y="3"/>
                  </a:lnTo>
                  <a:lnTo>
                    <a:pt x="0" y="1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1" name="Freeform 1157"/>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6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6"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2" name="Freeform 1158"/>
            <p:cNvSpPr>
              <a:spLocks/>
            </p:cNvSpPr>
            <p:nvPr/>
          </p:nvSpPr>
          <p:spPr bwMode="auto">
            <a:xfrm>
              <a:off x="1412" y="3351"/>
              <a:ext cx="20" cy="45"/>
            </a:xfrm>
            <a:custGeom>
              <a:avLst/>
              <a:gdLst>
                <a:gd name="T0" fmla="*/ 0 w 20"/>
                <a:gd name="T1" fmla="*/ 29 h 45"/>
                <a:gd name="T2" fmla="*/ 18 w 20"/>
                <a:gd name="T3" fmla="*/ 45 h 45"/>
                <a:gd name="T4" fmla="*/ 19 w 20"/>
                <a:gd name="T5" fmla="*/ 44 h 45"/>
                <a:gd name="T6" fmla="*/ 20 w 20"/>
                <a:gd name="T7" fmla="*/ 18 h 45"/>
                <a:gd name="T8" fmla="*/ 19 w 20"/>
                <a:gd name="T9" fmla="*/ 17 h 45"/>
                <a:gd name="T10" fmla="*/ 19 w 20"/>
                <a:gd name="T11" fmla="*/ 17 h 45"/>
                <a:gd name="T12" fmla="*/ 18 w 20"/>
                <a:gd name="T13" fmla="*/ 16 h 45"/>
                <a:gd name="T14" fmla="*/ 18 w 20"/>
                <a:gd name="T15" fmla="*/ 16 h 45"/>
                <a:gd name="T16" fmla="*/ 17 w 20"/>
                <a:gd name="T17" fmla="*/ 15 h 45"/>
                <a:gd name="T18" fmla="*/ 17 w 20"/>
                <a:gd name="T19" fmla="*/ 14 h 45"/>
                <a:gd name="T20" fmla="*/ 16 w 20"/>
                <a:gd name="T21" fmla="*/ 14 h 45"/>
                <a:gd name="T22" fmla="*/ 15 w 20"/>
                <a:gd name="T23" fmla="*/ 13 h 45"/>
                <a:gd name="T24" fmla="*/ 15 w 20"/>
                <a:gd name="T25" fmla="*/ 12 h 45"/>
                <a:gd name="T26" fmla="*/ 14 w 20"/>
                <a:gd name="T27" fmla="*/ 12 h 45"/>
                <a:gd name="T28" fmla="*/ 14 w 20"/>
                <a:gd name="T29" fmla="*/ 11 h 45"/>
                <a:gd name="T30" fmla="*/ 13 w 20"/>
                <a:gd name="T31" fmla="*/ 11 h 45"/>
                <a:gd name="T32" fmla="*/ 12 w 20"/>
                <a:gd name="T33" fmla="*/ 10 h 45"/>
                <a:gd name="T34" fmla="*/ 12 w 20"/>
                <a:gd name="T35" fmla="*/ 10 h 45"/>
                <a:gd name="T36" fmla="*/ 11 w 20"/>
                <a:gd name="T37" fmla="*/ 9 h 45"/>
                <a:gd name="T38" fmla="*/ 11 w 20"/>
                <a:gd name="T39" fmla="*/ 9 h 45"/>
                <a:gd name="T40" fmla="*/ 10 w 20"/>
                <a:gd name="T41" fmla="*/ 8 h 45"/>
                <a:gd name="T42" fmla="*/ 10 w 20"/>
                <a:gd name="T43" fmla="*/ 8 h 45"/>
                <a:gd name="T44" fmla="*/ 9 w 20"/>
                <a:gd name="T45" fmla="*/ 7 h 45"/>
                <a:gd name="T46" fmla="*/ 8 w 20"/>
                <a:gd name="T47" fmla="*/ 6 h 45"/>
                <a:gd name="T48" fmla="*/ 8 w 20"/>
                <a:gd name="T49" fmla="*/ 6 h 45"/>
                <a:gd name="T50" fmla="*/ 7 w 20"/>
                <a:gd name="T51" fmla="*/ 6 h 45"/>
                <a:gd name="T52" fmla="*/ 7 w 20"/>
                <a:gd name="T53" fmla="*/ 5 h 45"/>
                <a:gd name="T54" fmla="*/ 6 w 20"/>
                <a:gd name="T55" fmla="*/ 4 h 45"/>
                <a:gd name="T56" fmla="*/ 5 w 20"/>
                <a:gd name="T57" fmla="*/ 4 h 45"/>
                <a:gd name="T58" fmla="*/ 5 w 20"/>
                <a:gd name="T59" fmla="*/ 3 h 45"/>
                <a:gd name="T60" fmla="*/ 4 w 20"/>
                <a:gd name="T61" fmla="*/ 3 h 45"/>
                <a:gd name="T62" fmla="*/ 3 w 20"/>
                <a:gd name="T63" fmla="*/ 2 h 45"/>
                <a:gd name="T64" fmla="*/ 3 w 20"/>
                <a:gd name="T65" fmla="*/ 1 h 45"/>
                <a:gd name="T66" fmla="*/ 2 w 20"/>
                <a:gd name="T67" fmla="*/ 1 h 45"/>
                <a:gd name="T68" fmla="*/ 2 w 20"/>
                <a:gd name="T69" fmla="*/ 1 h 45"/>
                <a:gd name="T70" fmla="*/ 1 w 20"/>
                <a:gd name="T71" fmla="*/ 0 h 45"/>
                <a:gd name="T72" fmla="*/ 0 w 20"/>
                <a:gd name="T7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5">
                  <a:moveTo>
                    <a:pt x="0" y="29"/>
                  </a:moveTo>
                  <a:lnTo>
                    <a:pt x="18" y="45"/>
                  </a:lnTo>
                  <a:lnTo>
                    <a:pt x="19" y="44"/>
                  </a:lnTo>
                  <a:lnTo>
                    <a:pt x="20" y="18"/>
                  </a:lnTo>
                  <a:lnTo>
                    <a:pt x="19" y="17"/>
                  </a:lnTo>
                  <a:lnTo>
                    <a:pt x="19" y="17"/>
                  </a:lnTo>
                  <a:lnTo>
                    <a:pt x="18" y="16"/>
                  </a:lnTo>
                  <a:lnTo>
                    <a:pt x="18" y="16"/>
                  </a:lnTo>
                  <a:lnTo>
                    <a:pt x="17" y="15"/>
                  </a:lnTo>
                  <a:lnTo>
                    <a:pt x="17" y="14"/>
                  </a:lnTo>
                  <a:lnTo>
                    <a:pt x="16" y="14"/>
                  </a:lnTo>
                  <a:lnTo>
                    <a:pt x="15" y="13"/>
                  </a:lnTo>
                  <a:lnTo>
                    <a:pt x="15" y="12"/>
                  </a:lnTo>
                  <a:lnTo>
                    <a:pt x="14" y="12"/>
                  </a:lnTo>
                  <a:lnTo>
                    <a:pt x="14" y="11"/>
                  </a:lnTo>
                  <a:lnTo>
                    <a:pt x="13" y="11"/>
                  </a:lnTo>
                  <a:lnTo>
                    <a:pt x="12" y="10"/>
                  </a:lnTo>
                  <a:lnTo>
                    <a:pt x="12" y="10"/>
                  </a:lnTo>
                  <a:lnTo>
                    <a:pt x="11" y="9"/>
                  </a:lnTo>
                  <a:lnTo>
                    <a:pt x="11" y="9"/>
                  </a:lnTo>
                  <a:lnTo>
                    <a:pt x="10" y="8"/>
                  </a:lnTo>
                  <a:lnTo>
                    <a:pt x="10" y="8"/>
                  </a:lnTo>
                  <a:lnTo>
                    <a:pt x="9" y="7"/>
                  </a:lnTo>
                  <a:lnTo>
                    <a:pt x="8" y="6"/>
                  </a:lnTo>
                  <a:lnTo>
                    <a:pt x="8" y="6"/>
                  </a:lnTo>
                  <a:lnTo>
                    <a:pt x="7" y="6"/>
                  </a:lnTo>
                  <a:lnTo>
                    <a:pt x="7" y="5"/>
                  </a:lnTo>
                  <a:lnTo>
                    <a:pt x="6" y="4"/>
                  </a:lnTo>
                  <a:lnTo>
                    <a:pt x="5" y="4"/>
                  </a:lnTo>
                  <a:lnTo>
                    <a:pt x="5" y="3"/>
                  </a:lnTo>
                  <a:lnTo>
                    <a:pt x="4" y="3"/>
                  </a:lnTo>
                  <a:lnTo>
                    <a:pt x="3" y="2"/>
                  </a:lnTo>
                  <a:lnTo>
                    <a:pt x="3" y="1"/>
                  </a:lnTo>
                  <a:lnTo>
                    <a:pt x="2" y="1"/>
                  </a:lnTo>
                  <a:lnTo>
                    <a:pt x="2" y="1"/>
                  </a:lnTo>
                  <a:lnTo>
                    <a:pt x="1" y="0"/>
                  </a:lnTo>
                  <a:lnTo>
                    <a:pt x="0" y="2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3" name="Freeform 1159"/>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close/>
                </a:path>
              </a:pathLst>
            </a:custGeom>
            <a:solidFill>
              <a:srgbClr val="40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4" name="Freeform 1160"/>
            <p:cNvSpPr>
              <a:spLocks/>
            </p:cNvSpPr>
            <p:nvPr/>
          </p:nvSpPr>
          <p:spPr bwMode="auto">
            <a:xfrm>
              <a:off x="1414" y="3354"/>
              <a:ext cx="16" cy="39"/>
            </a:xfrm>
            <a:custGeom>
              <a:avLst/>
              <a:gdLst>
                <a:gd name="T0" fmla="*/ 0 w 16"/>
                <a:gd name="T1" fmla="*/ 24 h 39"/>
                <a:gd name="T2" fmla="*/ 0 w 16"/>
                <a:gd name="T3" fmla="*/ 25 h 39"/>
                <a:gd name="T4" fmla="*/ 0 w 16"/>
                <a:gd name="T5" fmla="*/ 25 h 39"/>
                <a:gd name="T6" fmla="*/ 1 w 16"/>
                <a:gd name="T7" fmla="*/ 26 h 39"/>
                <a:gd name="T8" fmla="*/ 1 w 16"/>
                <a:gd name="T9" fmla="*/ 26 h 39"/>
                <a:gd name="T10" fmla="*/ 2 w 16"/>
                <a:gd name="T11" fmla="*/ 27 h 39"/>
                <a:gd name="T12" fmla="*/ 2 w 16"/>
                <a:gd name="T13" fmla="*/ 27 h 39"/>
                <a:gd name="T14" fmla="*/ 3 w 16"/>
                <a:gd name="T15" fmla="*/ 28 h 39"/>
                <a:gd name="T16" fmla="*/ 3 w 16"/>
                <a:gd name="T17" fmla="*/ 28 h 39"/>
                <a:gd name="T18" fmla="*/ 4 w 16"/>
                <a:gd name="T19" fmla="*/ 29 h 39"/>
                <a:gd name="T20" fmla="*/ 4 w 16"/>
                <a:gd name="T21" fmla="*/ 29 h 39"/>
                <a:gd name="T22" fmla="*/ 5 w 16"/>
                <a:gd name="T23" fmla="*/ 30 h 39"/>
                <a:gd name="T24" fmla="*/ 5 w 16"/>
                <a:gd name="T25" fmla="*/ 31 h 39"/>
                <a:gd name="T26" fmla="*/ 6 w 16"/>
                <a:gd name="T27" fmla="*/ 31 h 39"/>
                <a:gd name="T28" fmla="*/ 6 w 16"/>
                <a:gd name="T29" fmla="*/ 31 h 39"/>
                <a:gd name="T30" fmla="*/ 7 w 16"/>
                <a:gd name="T31" fmla="*/ 32 h 39"/>
                <a:gd name="T32" fmla="*/ 7 w 16"/>
                <a:gd name="T33" fmla="*/ 32 h 39"/>
                <a:gd name="T34" fmla="*/ 8 w 16"/>
                <a:gd name="T35" fmla="*/ 33 h 39"/>
                <a:gd name="T36" fmla="*/ 8 w 16"/>
                <a:gd name="T37" fmla="*/ 33 h 39"/>
                <a:gd name="T38" fmla="*/ 9 w 16"/>
                <a:gd name="T39" fmla="*/ 34 h 39"/>
                <a:gd name="T40" fmla="*/ 9 w 16"/>
                <a:gd name="T41" fmla="*/ 34 h 39"/>
                <a:gd name="T42" fmla="*/ 10 w 16"/>
                <a:gd name="T43" fmla="*/ 35 h 39"/>
                <a:gd name="T44" fmla="*/ 10 w 16"/>
                <a:gd name="T45" fmla="*/ 35 h 39"/>
                <a:gd name="T46" fmla="*/ 11 w 16"/>
                <a:gd name="T47" fmla="*/ 35 h 39"/>
                <a:gd name="T48" fmla="*/ 12 w 16"/>
                <a:gd name="T49" fmla="*/ 36 h 39"/>
                <a:gd name="T50" fmla="*/ 12 w 16"/>
                <a:gd name="T51" fmla="*/ 36 h 39"/>
                <a:gd name="T52" fmla="*/ 13 w 16"/>
                <a:gd name="T53" fmla="*/ 37 h 39"/>
                <a:gd name="T54" fmla="*/ 13 w 16"/>
                <a:gd name="T55" fmla="*/ 37 h 39"/>
                <a:gd name="T56" fmla="*/ 14 w 16"/>
                <a:gd name="T57" fmla="*/ 37 h 39"/>
                <a:gd name="T58" fmla="*/ 14 w 16"/>
                <a:gd name="T59" fmla="*/ 38 h 39"/>
                <a:gd name="T60" fmla="*/ 15 w 16"/>
                <a:gd name="T61" fmla="*/ 38 h 39"/>
                <a:gd name="T62" fmla="*/ 15 w 16"/>
                <a:gd name="T63" fmla="*/ 39 h 39"/>
                <a:gd name="T64" fmla="*/ 16 w 16"/>
                <a:gd name="T65" fmla="*/ 39 h 39"/>
                <a:gd name="T66" fmla="*/ 16 w 16"/>
                <a:gd name="T67" fmla="*/ 14 h 39"/>
                <a:gd name="T68" fmla="*/ 0 w 16"/>
                <a:gd name="T69" fmla="*/ 0 h 39"/>
                <a:gd name="T70" fmla="*/ 0 w 16"/>
                <a:gd name="T71"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9">
                  <a:moveTo>
                    <a:pt x="0" y="24"/>
                  </a:moveTo>
                  <a:lnTo>
                    <a:pt x="0" y="25"/>
                  </a:lnTo>
                  <a:lnTo>
                    <a:pt x="0" y="25"/>
                  </a:lnTo>
                  <a:lnTo>
                    <a:pt x="1" y="26"/>
                  </a:lnTo>
                  <a:lnTo>
                    <a:pt x="1" y="26"/>
                  </a:lnTo>
                  <a:lnTo>
                    <a:pt x="2" y="27"/>
                  </a:lnTo>
                  <a:lnTo>
                    <a:pt x="2" y="27"/>
                  </a:lnTo>
                  <a:lnTo>
                    <a:pt x="3" y="28"/>
                  </a:lnTo>
                  <a:lnTo>
                    <a:pt x="3" y="28"/>
                  </a:lnTo>
                  <a:lnTo>
                    <a:pt x="4" y="29"/>
                  </a:lnTo>
                  <a:lnTo>
                    <a:pt x="4" y="29"/>
                  </a:lnTo>
                  <a:lnTo>
                    <a:pt x="5" y="30"/>
                  </a:lnTo>
                  <a:lnTo>
                    <a:pt x="5" y="31"/>
                  </a:lnTo>
                  <a:lnTo>
                    <a:pt x="6" y="31"/>
                  </a:lnTo>
                  <a:lnTo>
                    <a:pt x="6" y="31"/>
                  </a:lnTo>
                  <a:lnTo>
                    <a:pt x="7" y="32"/>
                  </a:lnTo>
                  <a:lnTo>
                    <a:pt x="7" y="32"/>
                  </a:lnTo>
                  <a:lnTo>
                    <a:pt x="8" y="33"/>
                  </a:lnTo>
                  <a:lnTo>
                    <a:pt x="8" y="33"/>
                  </a:lnTo>
                  <a:lnTo>
                    <a:pt x="9" y="34"/>
                  </a:lnTo>
                  <a:lnTo>
                    <a:pt x="9" y="34"/>
                  </a:lnTo>
                  <a:lnTo>
                    <a:pt x="10" y="35"/>
                  </a:lnTo>
                  <a:lnTo>
                    <a:pt x="10" y="35"/>
                  </a:lnTo>
                  <a:lnTo>
                    <a:pt x="11" y="35"/>
                  </a:lnTo>
                  <a:lnTo>
                    <a:pt x="12" y="36"/>
                  </a:lnTo>
                  <a:lnTo>
                    <a:pt x="12" y="36"/>
                  </a:lnTo>
                  <a:lnTo>
                    <a:pt x="13" y="37"/>
                  </a:lnTo>
                  <a:lnTo>
                    <a:pt x="13" y="37"/>
                  </a:lnTo>
                  <a:lnTo>
                    <a:pt x="14" y="37"/>
                  </a:lnTo>
                  <a:lnTo>
                    <a:pt x="14" y="38"/>
                  </a:lnTo>
                  <a:lnTo>
                    <a:pt x="15" y="38"/>
                  </a:lnTo>
                  <a:lnTo>
                    <a:pt x="15" y="39"/>
                  </a:lnTo>
                  <a:lnTo>
                    <a:pt x="16" y="39"/>
                  </a:lnTo>
                  <a:lnTo>
                    <a:pt x="16" y="14"/>
                  </a:lnTo>
                  <a:lnTo>
                    <a:pt x="0" y="0"/>
                  </a:lnTo>
                  <a:lnTo>
                    <a:pt x="0" y="24"/>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5" name="Freeform 1161"/>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6" name="Freeform 1162"/>
            <p:cNvSpPr>
              <a:spLocks/>
            </p:cNvSpPr>
            <p:nvPr/>
          </p:nvSpPr>
          <p:spPr bwMode="auto">
            <a:xfrm>
              <a:off x="1452" y="3356"/>
              <a:ext cx="174" cy="20"/>
            </a:xfrm>
            <a:custGeom>
              <a:avLst/>
              <a:gdLst>
                <a:gd name="T0" fmla="*/ 0 w 174"/>
                <a:gd name="T1" fmla="*/ 7 h 20"/>
                <a:gd name="T2" fmla="*/ 0 w 174"/>
                <a:gd name="T3" fmla="*/ 8 h 20"/>
                <a:gd name="T4" fmla="*/ 0 w 174"/>
                <a:gd name="T5" fmla="*/ 8 h 20"/>
                <a:gd name="T6" fmla="*/ 0 w 174"/>
                <a:gd name="T7" fmla="*/ 9 h 20"/>
                <a:gd name="T8" fmla="*/ 0 w 174"/>
                <a:gd name="T9" fmla="*/ 9 h 20"/>
                <a:gd name="T10" fmla="*/ 1 w 174"/>
                <a:gd name="T11" fmla="*/ 9 h 20"/>
                <a:gd name="T12" fmla="*/ 1 w 174"/>
                <a:gd name="T13" fmla="*/ 10 h 20"/>
                <a:gd name="T14" fmla="*/ 1 w 174"/>
                <a:gd name="T15" fmla="*/ 10 h 20"/>
                <a:gd name="T16" fmla="*/ 1 w 174"/>
                <a:gd name="T17" fmla="*/ 11 h 20"/>
                <a:gd name="T18" fmla="*/ 1 w 174"/>
                <a:gd name="T19" fmla="*/ 11 h 20"/>
                <a:gd name="T20" fmla="*/ 1 w 174"/>
                <a:gd name="T21" fmla="*/ 11 h 20"/>
                <a:gd name="T22" fmla="*/ 2 w 174"/>
                <a:gd name="T23" fmla="*/ 12 h 20"/>
                <a:gd name="T24" fmla="*/ 2 w 174"/>
                <a:gd name="T25" fmla="*/ 12 h 20"/>
                <a:gd name="T26" fmla="*/ 2 w 174"/>
                <a:gd name="T27" fmla="*/ 13 h 20"/>
                <a:gd name="T28" fmla="*/ 2 w 174"/>
                <a:gd name="T29" fmla="*/ 13 h 20"/>
                <a:gd name="T30" fmla="*/ 2 w 174"/>
                <a:gd name="T31" fmla="*/ 14 h 20"/>
                <a:gd name="T32" fmla="*/ 3 w 174"/>
                <a:gd name="T33" fmla="*/ 14 h 20"/>
                <a:gd name="T34" fmla="*/ 3 w 174"/>
                <a:gd name="T35" fmla="*/ 15 h 20"/>
                <a:gd name="T36" fmla="*/ 3 w 174"/>
                <a:gd name="T37" fmla="*/ 15 h 20"/>
                <a:gd name="T38" fmla="*/ 3 w 174"/>
                <a:gd name="T39" fmla="*/ 15 h 20"/>
                <a:gd name="T40" fmla="*/ 4 w 174"/>
                <a:gd name="T41" fmla="*/ 16 h 20"/>
                <a:gd name="T42" fmla="*/ 4 w 174"/>
                <a:gd name="T43" fmla="*/ 16 h 20"/>
                <a:gd name="T44" fmla="*/ 4 w 174"/>
                <a:gd name="T45" fmla="*/ 17 h 20"/>
                <a:gd name="T46" fmla="*/ 4 w 174"/>
                <a:gd name="T47" fmla="*/ 17 h 20"/>
                <a:gd name="T48" fmla="*/ 5 w 174"/>
                <a:gd name="T49" fmla="*/ 18 h 20"/>
                <a:gd name="T50" fmla="*/ 5 w 174"/>
                <a:gd name="T51" fmla="*/ 18 h 20"/>
                <a:gd name="T52" fmla="*/ 5 w 174"/>
                <a:gd name="T53" fmla="*/ 18 h 20"/>
                <a:gd name="T54" fmla="*/ 5 w 174"/>
                <a:gd name="T55" fmla="*/ 19 h 20"/>
                <a:gd name="T56" fmla="*/ 6 w 174"/>
                <a:gd name="T57" fmla="*/ 19 h 20"/>
                <a:gd name="T58" fmla="*/ 6 w 174"/>
                <a:gd name="T59" fmla="*/ 19 h 20"/>
                <a:gd name="T60" fmla="*/ 7 w 174"/>
                <a:gd name="T61" fmla="*/ 20 h 20"/>
                <a:gd name="T62" fmla="*/ 7 w 174"/>
                <a:gd name="T63" fmla="*/ 20 h 20"/>
                <a:gd name="T64" fmla="*/ 7 w 174"/>
                <a:gd name="T65" fmla="*/ 20 h 20"/>
                <a:gd name="T66" fmla="*/ 174 w 174"/>
                <a:gd name="T67" fmla="*/ 12 h 20"/>
                <a:gd name="T68" fmla="*/ 169 w 174"/>
                <a:gd name="T69" fmla="*/ 0 h 20"/>
                <a:gd name="T70" fmla="*/ 150 w 174"/>
                <a:gd name="T71" fmla="*/ 0 h 20"/>
                <a:gd name="T72" fmla="*/ 19 w 174"/>
                <a:gd name="T73" fmla="*/ 6 h 20"/>
                <a:gd name="T74" fmla="*/ 0 w 174"/>
                <a:gd name="T7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20">
                  <a:moveTo>
                    <a:pt x="0" y="7"/>
                  </a:moveTo>
                  <a:lnTo>
                    <a:pt x="0" y="8"/>
                  </a:lnTo>
                  <a:lnTo>
                    <a:pt x="0" y="8"/>
                  </a:lnTo>
                  <a:lnTo>
                    <a:pt x="0" y="9"/>
                  </a:lnTo>
                  <a:lnTo>
                    <a:pt x="0" y="9"/>
                  </a:lnTo>
                  <a:lnTo>
                    <a:pt x="1" y="9"/>
                  </a:lnTo>
                  <a:lnTo>
                    <a:pt x="1" y="10"/>
                  </a:lnTo>
                  <a:lnTo>
                    <a:pt x="1" y="10"/>
                  </a:lnTo>
                  <a:lnTo>
                    <a:pt x="1" y="11"/>
                  </a:lnTo>
                  <a:lnTo>
                    <a:pt x="1" y="11"/>
                  </a:lnTo>
                  <a:lnTo>
                    <a:pt x="1" y="11"/>
                  </a:lnTo>
                  <a:lnTo>
                    <a:pt x="2" y="12"/>
                  </a:lnTo>
                  <a:lnTo>
                    <a:pt x="2" y="12"/>
                  </a:lnTo>
                  <a:lnTo>
                    <a:pt x="2" y="13"/>
                  </a:lnTo>
                  <a:lnTo>
                    <a:pt x="2" y="13"/>
                  </a:lnTo>
                  <a:lnTo>
                    <a:pt x="2" y="14"/>
                  </a:lnTo>
                  <a:lnTo>
                    <a:pt x="3" y="14"/>
                  </a:lnTo>
                  <a:lnTo>
                    <a:pt x="3" y="15"/>
                  </a:lnTo>
                  <a:lnTo>
                    <a:pt x="3" y="15"/>
                  </a:lnTo>
                  <a:lnTo>
                    <a:pt x="3" y="15"/>
                  </a:lnTo>
                  <a:lnTo>
                    <a:pt x="4" y="16"/>
                  </a:lnTo>
                  <a:lnTo>
                    <a:pt x="4" y="16"/>
                  </a:lnTo>
                  <a:lnTo>
                    <a:pt x="4" y="17"/>
                  </a:lnTo>
                  <a:lnTo>
                    <a:pt x="4" y="17"/>
                  </a:lnTo>
                  <a:lnTo>
                    <a:pt x="5" y="18"/>
                  </a:lnTo>
                  <a:lnTo>
                    <a:pt x="5" y="18"/>
                  </a:lnTo>
                  <a:lnTo>
                    <a:pt x="5" y="18"/>
                  </a:lnTo>
                  <a:lnTo>
                    <a:pt x="5" y="19"/>
                  </a:lnTo>
                  <a:lnTo>
                    <a:pt x="6" y="19"/>
                  </a:lnTo>
                  <a:lnTo>
                    <a:pt x="6" y="19"/>
                  </a:lnTo>
                  <a:lnTo>
                    <a:pt x="7" y="20"/>
                  </a:lnTo>
                  <a:lnTo>
                    <a:pt x="7" y="20"/>
                  </a:lnTo>
                  <a:lnTo>
                    <a:pt x="7" y="20"/>
                  </a:lnTo>
                  <a:lnTo>
                    <a:pt x="174" y="12"/>
                  </a:lnTo>
                  <a:lnTo>
                    <a:pt x="169" y="0"/>
                  </a:lnTo>
                  <a:lnTo>
                    <a:pt x="150" y="0"/>
                  </a:lnTo>
                  <a:lnTo>
                    <a:pt x="19" y="6"/>
                  </a:lnTo>
                  <a:lnTo>
                    <a:pt x="0" y="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7" name="Freeform 1163"/>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close/>
                </a:path>
              </a:pathLst>
            </a:custGeom>
            <a:solidFill>
              <a:srgbClr val="FF4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8" name="Freeform 1164"/>
            <p:cNvSpPr>
              <a:spLocks/>
            </p:cNvSpPr>
            <p:nvPr/>
          </p:nvSpPr>
          <p:spPr bwMode="auto">
            <a:xfrm>
              <a:off x="1450" y="3365"/>
              <a:ext cx="4" cy="9"/>
            </a:xfrm>
            <a:custGeom>
              <a:avLst/>
              <a:gdLst>
                <a:gd name="T0" fmla="*/ 4 w 4"/>
                <a:gd name="T1" fmla="*/ 9 h 9"/>
                <a:gd name="T2" fmla="*/ 0 w 4"/>
                <a:gd name="T3" fmla="*/ 0 h 9"/>
                <a:gd name="T4" fmla="*/ 0 w 4"/>
                <a:gd name="T5" fmla="*/ 4 h 9"/>
                <a:gd name="T6" fmla="*/ 4 w 4"/>
                <a:gd name="T7" fmla="*/ 9 h 9"/>
              </a:gdLst>
              <a:ahLst/>
              <a:cxnLst>
                <a:cxn ang="0">
                  <a:pos x="T0" y="T1"/>
                </a:cxn>
                <a:cxn ang="0">
                  <a:pos x="T2" y="T3"/>
                </a:cxn>
                <a:cxn ang="0">
                  <a:pos x="T4" y="T5"/>
                </a:cxn>
                <a:cxn ang="0">
                  <a:pos x="T6" y="T7"/>
                </a:cxn>
              </a:cxnLst>
              <a:rect l="0" t="0" r="r" b="b"/>
              <a:pathLst>
                <a:path w="4" h="9">
                  <a:moveTo>
                    <a:pt x="4" y="9"/>
                  </a:moveTo>
                  <a:lnTo>
                    <a:pt x="0" y="0"/>
                  </a:lnTo>
                  <a:lnTo>
                    <a:pt x="0" y="4"/>
                  </a:lnTo>
                  <a:lnTo>
                    <a:pt x="4" y="9"/>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39" name="Freeform 1165"/>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0" name="Freeform 1166"/>
            <p:cNvSpPr>
              <a:spLocks/>
            </p:cNvSpPr>
            <p:nvPr/>
          </p:nvSpPr>
          <p:spPr bwMode="auto">
            <a:xfrm>
              <a:off x="1376" y="3377"/>
              <a:ext cx="261" cy="65"/>
            </a:xfrm>
            <a:custGeom>
              <a:avLst/>
              <a:gdLst>
                <a:gd name="T0" fmla="*/ 18 w 261"/>
                <a:gd name="T1" fmla="*/ 2 h 65"/>
                <a:gd name="T2" fmla="*/ 18 w 261"/>
                <a:gd name="T3" fmla="*/ 3 h 65"/>
                <a:gd name="T4" fmla="*/ 18 w 261"/>
                <a:gd name="T5" fmla="*/ 4 h 65"/>
                <a:gd name="T6" fmla="*/ 18 w 261"/>
                <a:gd name="T7" fmla="*/ 5 h 65"/>
                <a:gd name="T8" fmla="*/ 18 w 261"/>
                <a:gd name="T9" fmla="*/ 7 h 65"/>
                <a:gd name="T10" fmla="*/ 19 w 261"/>
                <a:gd name="T11" fmla="*/ 7 h 65"/>
                <a:gd name="T12" fmla="*/ 18 w 261"/>
                <a:gd name="T13" fmla="*/ 8 h 65"/>
                <a:gd name="T14" fmla="*/ 17 w 261"/>
                <a:gd name="T15" fmla="*/ 8 h 65"/>
                <a:gd name="T16" fmla="*/ 16 w 261"/>
                <a:gd name="T17" fmla="*/ 8 h 65"/>
                <a:gd name="T18" fmla="*/ 14 w 261"/>
                <a:gd name="T19" fmla="*/ 8 h 65"/>
                <a:gd name="T20" fmla="*/ 14 w 261"/>
                <a:gd name="T21" fmla="*/ 9 h 65"/>
                <a:gd name="T22" fmla="*/ 13 w 261"/>
                <a:gd name="T23" fmla="*/ 8 h 65"/>
                <a:gd name="T24" fmla="*/ 12 w 261"/>
                <a:gd name="T25" fmla="*/ 8 h 65"/>
                <a:gd name="T26" fmla="*/ 12 w 261"/>
                <a:gd name="T27" fmla="*/ 7 h 65"/>
                <a:gd name="T28" fmla="*/ 11 w 261"/>
                <a:gd name="T29" fmla="*/ 6 h 65"/>
                <a:gd name="T30" fmla="*/ 10 w 261"/>
                <a:gd name="T31" fmla="*/ 5 h 65"/>
                <a:gd name="T32" fmla="*/ 9 w 261"/>
                <a:gd name="T33" fmla="*/ 5 h 65"/>
                <a:gd name="T34" fmla="*/ 9 w 261"/>
                <a:gd name="T35" fmla="*/ 4 h 65"/>
                <a:gd name="T36" fmla="*/ 8 w 261"/>
                <a:gd name="T37" fmla="*/ 4 h 65"/>
                <a:gd name="T38" fmla="*/ 8 w 261"/>
                <a:gd name="T39" fmla="*/ 3 h 65"/>
                <a:gd name="T40" fmla="*/ 8 w 261"/>
                <a:gd name="T41" fmla="*/ 1 h 65"/>
                <a:gd name="T42" fmla="*/ 0 w 261"/>
                <a:gd name="T43" fmla="*/ 3 h 65"/>
                <a:gd name="T44" fmla="*/ 261 w 261"/>
                <a:gd name="T45" fmla="*/ 55 h 65"/>
                <a:gd name="T46" fmla="*/ 261 w 261"/>
                <a:gd name="T47" fmla="*/ 54 h 65"/>
                <a:gd name="T48" fmla="*/ 260 w 261"/>
                <a:gd name="T49" fmla="*/ 53 h 65"/>
                <a:gd name="T50" fmla="*/ 259 w 261"/>
                <a:gd name="T51" fmla="*/ 52 h 65"/>
                <a:gd name="T52" fmla="*/ 258 w 261"/>
                <a:gd name="T53" fmla="*/ 51 h 65"/>
                <a:gd name="T54" fmla="*/ 258 w 261"/>
                <a:gd name="T55" fmla="*/ 50 h 65"/>
                <a:gd name="T56" fmla="*/ 257 w 261"/>
                <a:gd name="T57" fmla="*/ 49 h 65"/>
                <a:gd name="T58" fmla="*/ 255 w 261"/>
                <a:gd name="T59" fmla="*/ 48 h 65"/>
                <a:gd name="T60" fmla="*/ 254 w 261"/>
                <a:gd name="T61" fmla="*/ 47 h 65"/>
                <a:gd name="T62" fmla="*/ 253 w 261"/>
                <a:gd name="T63" fmla="*/ 46 h 65"/>
                <a:gd name="T64" fmla="*/ 253 w 261"/>
                <a:gd name="T65" fmla="*/ 46 h 65"/>
                <a:gd name="T66" fmla="*/ 84 w 261"/>
                <a:gd name="T67" fmla="*/ 59 h 65"/>
                <a:gd name="T68" fmla="*/ 27 w 261"/>
                <a:gd name="T69" fmla="*/ 1 h 65"/>
                <a:gd name="T70" fmla="*/ 26 w 261"/>
                <a:gd name="T71" fmla="*/ 0 h 65"/>
                <a:gd name="T72" fmla="*/ 25 w 261"/>
                <a:gd name="T73" fmla="*/ 0 h 65"/>
                <a:gd name="T74" fmla="*/ 24 w 261"/>
                <a:gd name="T75" fmla="*/ 0 h 65"/>
                <a:gd name="T76" fmla="*/ 23 w 261"/>
                <a:gd name="T77" fmla="*/ 0 h 65"/>
                <a:gd name="T78" fmla="*/ 22 w 261"/>
                <a:gd name="T79" fmla="*/ 1 h 65"/>
                <a:gd name="T80" fmla="*/ 21 w 261"/>
                <a:gd name="T81" fmla="*/ 1 h 65"/>
                <a:gd name="T82" fmla="*/ 20 w 261"/>
                <a:gd name="T83" fmla="*/ 1 h 65"/>
                <a:gd name="T84" fmla="*/ 19 w 261"/>
                <a:gd name="T85" fmla="*/ 1 h 65"/>
                <a:gd name="T86" fmla="*/ 18 w 261"/>
                <a:gd name="T8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65">
                  <a:moveTo>
                    <a:pt x="18" y="1"/>
                  </a:moveTo>
                  <a:lnTo>
                    <a:pt x="18" y="1"/>
                  </a:lnTo>
                  <a:lnTo>
                    <a:pt x="18" y="2"/>
                  </a:lnTo>
                  <a:lnTo>
                    <a:pt x="18" y="2"/>
                  </a:lnTo>
                  <a:lnTo>
                    <a:pt x="18" y="3"/>
                  </a:lnTo>
                  <a:lnTo>
                    <a:pt x="18" y="3"/>
                  </a:lnTo>
                  <a:lnTo>
                    <a:pt x="18" y="3"/>
                  </a:lnTo>
                  <a:lnTo>
                    <a:pt x="18" y="4"/>
                  </a:lnTo>
                  <a:lnTo>
                    <a:pt x="18" y="4"/>
                  </a:lnTo>
                  <a:lnTo>
                    <a:pt x="18" y="5"/>
                  </a:lnTo>
                  <a:lnTo>
                    <a:pt x="18" y="5"/>
                  </a:lnTo>
                  <a:lnTo>
                    <a:pt x="18" y="5"/>
                  </a:lnTo>
                  <a:lnTo>
                    <a:pt x="18" y="6"/>
                  </a:lnTo>
                  <a:lnTo>
                    <a:pt x="18" y="6"/>
                  </a:lnTo>
                  <a:lnTo>
                    <a:pt x="18" y="7"/>
                  </a:lnTo>
                  <a:lnTo>
                    <a:pt x="18" y="7"/>
                  </a:lnTo>
                  <a:lnTo>
                    <a:pt x="18" y="7"/>
                  </a:lnTo>
                  <a:lnTo>
                    <a:pt x="19" y="7"/>
                  </a:lnTo>
                  <a:lnTo>
                    <a:pt x="18" y="7"/>
                  </a:lnTo>
                  <a:lnTo>
                    <a:pt x="18" y="8"/>
                  </a:lnTo>
                  <a:lnTo>
                    <a:pt x="18" y="8"/>
                  </a:lnTo>
                  <a:lnTo>
                    <a:pt x="17" y="8"/>
                  </a:lnTo>
                  <a:lnTo>
                    <a:pt x="17" y="8"/>
                  </a:lnTo>
                  <a:lnTo>
                    <a:pt x="17" y="8"/>
                  </a:lnTo>
                  <a:lnTo>
                    <a:pt x="16" y="8"/>
                  </a:lnTo>
                  <a:lnTo>
                    <a:pt x="16" y="8"/>
                  </a:lnTo>
                  <a:lnTo>
                    <a:pt x="16" y="8"/>
                  </a:lnTo>
                  <a:lnTo>
                    <a:pt x="15" y="8"/>
                  </a:lnTo>
                  <a:lnTo>
                    <a:pt x="15" y="8"/>
                  </a:lnTo>
                  <a:lnTo>
                    <a:pt x="14" y="8"/>
                  </a:lnTo>
                  <a:lnTo>
                    <a:pt x="14" y="8"/>
                  </a:lnTo>
                  <a:lnTo>
                    <a:pt x="14" y="8"/>
                  </a:lnTo>
                  <a:lnTo>
                    <a:pt x="14" y="9"/>
                  </a:lnTo>
                  <a:lnTo>
                    <a:pt x="13" y="9"/>
                  </a:lnTo>
                  <a:lnTo>
                    <a:pt x="13" y="8"/>
                  </a:lnTo>
                  <a:lnTo>
                    <a:pt x="13" y="8"/>
                  </a:lnTo>
                  <a:lnTo>
                    <a:pt x="13" y="8"/>
                  </a:lnTo>
                  <a:lnTo>
                    <a:pt x="13" y="8"/>
                  </a:lnTo>
                  <a:lnTo>
                    <a:pt x="12" y="8"/>
                  </a:lnTo>
                  <a:lnTo>
                    <a:pt x="12" y="7"/>
                  </a:lnTo>
                  <a:lnTo>
                    <a:pt x="12" y="7"/>
                  </a:lnTo>
                  <a:lnTo>
                    <a:pt x="12" y="7"/>
                  </a:lnTo>
                  <a:lnTo>
                    <a:pt x="12" y="7"/>
                  </a:lnTo>
                  <a:lnTo>
                    <a:pt x="11" y="6"/>
                  </a:lnTo>
                  <a:lnTo>
                    <a:pt x="11" y="6"/>
                  </a:lnTo>
                  <a:lnTo>
                    <a:pt x="11" y="6"/>
                  </a:lnTo>
                  <a:lnTo>
                    <a:pt x="10" y="5"/>
                  </a:lnTo>
                  <a:lnTo>
                    <a:pt x="10" y="5"/>
                  </a:lnTo>
                  <a:lnTo>
                    <a:pt x="10" y="5"/>
                  </a:lnTo>
                  <a:lnTo>
                    <a:pt x="10" y="5"/>
                  </a:lnTo>
                  <a:lnTo>
                    <a:pt x="9" y="5"/>
                  </a:lnTo>
                  <a:lnTo>
                    <a:pt x="9" y="5"/>
                  </a:lnTo>
                  <a:lnTo>
                    <a:pt x="9" y="5"/>
                  </a:lnTo>
                  <a:lnTo>
                    <a:pt x="9" y="4"/>
                  </a:lnTo>
                  <a:lnTo>
                    <a:pt x="9" y="4"/>
                  </a:lnTo>
                  <a:lnTo>
                    <a:pt x="9" y="4"/>
                  </a:lnTo>
                  <a:lnTo>
                    <a:pt x="8" y="4"/>
                  </a:lnTo>
                  <a:lnTo>
                    <a:pt x="8" y="3"/>
                  </a:lnTo>
                  <a:lnTo>
                    <a:pt x="8" y="3"/>
                  </a:lnTo>
                  <a:lnTo>
                    <a:pt x="8" y="3"/>
                  </a:lnTo>
                  <a:lnTo>
                    <a:pt x="8" y="2"/>
                  </a:lnTo>
                  <a:lnTo>
                    <a:pt x="8" y="2"/>
                  </a:lnTo>
                  <a:lnTo>
                    <a:pt x="8" y="1"/>
                  </a:lnTo>
                  <a:lnTo>
                    <a:pt x="9" y="1"/>
                  </a:lnTo>
                  <a:lnTo>
                    <a:pt x="0" y="2"/>
                  </a:lnTo>
                  <a:lnTo>
                    <a:pt x="0" y="3"/>
                  </a:lnTo>
                  <a:lnTo>
                    <a:pt x="64" y="65"/>
                  </a:lnTo>
                  <a:lnTo>
                    <a:pt x="261" y="55"/>
                  </a:lnTo>
                  <a:lnTo>
                    <a:pt x="261" y="55"/>
                  </a:lnTo>
                  <a:lnTo>
                    <a:pt x="261" y="55"/>
                  </a:lnTo>
                  <a:lnTo>
                    <a:pt x="261" y="54"/>
                  </a:lnTo>
                  <a:lnTo>
                    <a:pt x="261" y="54"/>
                  </a:lnTo>
                  <a:lnTo>
                    <a:pt x="260" y="53"/>
                  </a:lnTo>
                  <a:lnTo>
                    <a:pt x="260" y="53"/>
                  </a:lnTo>
                  <a:lnTo>
                    <a:pt x="260" y="53"/>
                  </a:lnTo>
                  <a:lnTo>
                    <a:pt x="260" y="53"/>
                  </a:lnTo>
                  <a:lnTo>
                    <a:pt x="259" y="52"/>
                  </a:lnTo>
                  <a:lnTo>
                    <a:pt x="259" y="52"/>
                  </a:lnTo>
                  <a:lnTo>
                    <a:pt x="259" y="51"/>
                  </a:lnTo>
                  <a:lnTo>
                    <a:pt x="259" y="51"/>
                  </a:lnTo>
                  <a:lnTo>
                    <a:pt x="258" y="51"/>
                  </a:lnTo>
                  <a:lnTo>
                    <a:pt x="258" y="51"/>
                  </a:lnTo>
                  <a:lnTo>
                    <a:pt x="258" y="50"/>
                  </a:lnTo>
                  <a:lnTo>
                    <a:pt x="258" y="50"/>
                  </a:lnTo>
                  <a:lnTo>
                    <a:pt x="257" y="50"/>
                  </a:lnTo>
                  <a:lnTo>
                    <a:pt x="257" y="49"/>
                  </a:lnTo>
                  <a:lnTo>
                    <a:pt x="257" y="49"/>
                  </a:lnTo>
                  <a:lnTo>
                    <a:pt x="256" y="49"/>
                  </a:lnTo>
                  <a:lnTo>
                    <a:pt x="256" y="48"/>
                  </a:lnTo>
                  <a:lnTo>
                    <a:pt x="255" y="48"/>
                  </a:lnTo>
                  <a:lnTo>
                    <a:pt x="255" y="48"/>
                  </a:lnTo>
                  <a:lnTo>
                    <a:pt x="255" y="48"/>
                  </a:lnTo>
                  <a:lnTo>
                    <a:pt x="254" y="47"/>
                  </a:lnTo>
                  <a:lnTo>
                    <a:pt x="254" y="47"/>
                  </a:lnTo>
                  <a:lnTo>
                    <a:pt x="254" y="47"/>
                  </a:lnTo>
                  <a:lnTo>
                    <a:pt x="253" y="46"/>
                  </a:lnTo>
                  <a:lnTo>
                    <a:pt x="253" y="46"/>
                  </a:lnTo>
                  <a:lnTo>
                    <a:pt x="253" y="46"/>
                  </a:lnTo>
                  <a:lnTo>
                    <a:pt x="253" y="46"/>
                  </a:lnTo>
                  <a:lnTo>
                    <a:pt x="252" y="51"/>
                  </a:lnTo>
                  <a:lnTo>
                    <a:pt x="211" y="53"/>
                  </a:lnTo>
                  <a:lnTo>
                    <a:pt x="84" y="59"/>
                  </a:lnTo>
                  <a:lnTo>
                    <a:pt x="66" y="60"/>
                  </a:lnTo>
                  <a:lnTo>
                    <a:pt x="26" y="22"/>
                  </a:lnTo>
                  <a:lnTo>
                    <a:pt x="27" y="1"/>
                  </a:lnTo>
                  <a:lnTo>
                    <a:pt x="27" y="1"/>
                  </a:lnTo>
                  <a:lnTo>
                    <a:pt x="26" y="0"/>
                  </a:lnTo>
                  <a:lnTo>
                    <a:pt x="26" y="0"/>
                  </a:lnTo>
                  <a:lnTo>
                    <a:pt x="26" y="0"/>
                  </a:lnTo>
                  <a:lnTo>
                    <a:pt x="25" y="0"/>
                  </a:lnTo>
                  <a:lnTo>
                    <a:pt x="25" y="0"/>
                  </a:lnTo>
                  <a:lnTo>
                    <a:pt x="25" y="0"/>
                  </a:lnTo>
                  <a:lnTo>
                    <a:pt x="24" y="0"/>
                  </a:lnTo>
                  <a:lnTo>
                    <a:pt x="24" y="0"/>
                  </a:lnTo>
                  <a:lnTo>
                    <a:pt x="24" y="0"/>
                  </a:lnTo>
                  <a:lnTo>
                    <a:pt x="23" y="0"/>
                  </a:lnTo>
                  <a:lnTo>
                    <a:pt x="23" y="0"/>
                  </a:lnTo>
                  <a:lnTo>
                    <a:pt x="22" y="0"/>
                  </a:lnTo>
                  <a:lnTo>
                    <a:pt x="22" y="0"/>
                  </a:lnTo>
                  <a:lnTo>
                    <a:pt x="22" y="1"/>
                  </a:lnTo>
                  <a:lnTo>
                    <a:pt x="21" y="1"/>
                  </a:lnTo>
                  <a:lnTo>
                    <a:pt x="21" y="1"/>
                  </a:lnTo>
                  <a:lnTo>
                    <a:pt x="21" y="1"/>
                  </a:lnTo>
                  <a:lnTo>
                    <a:pt x="20" y="1"/>
                  </a:lnTo>
                  <a:lnTo>
                    <a:pt x="20" y="1"/>
                  </a:lnTo>
                  <a:lnTo>
                    <a:pt x="20" y="1"/>
                  </a:lnTo>
                  <a:lnTo>
                    <a:pt x="19" y="1"/>
                  </a:lnTo>
                  <a:lnTo>
                    <a:pt x="19" y="1"/>
                  </a:lnTo>
                  <a:lnTo>
                    <a:pt x="19" y="1"/>
                  </a:lnTo>
                  <a:lnTo>
                    <a:pt x="18" y="1"/>
                  </a:lnTo>
                  <a:lnTo>
                    <a:pt x="18" y="1"/>
                  </a:lnTo>
                  <a:lnTo>
                    <a:pt x="18"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1" name="Freeform 1167"/>
            <p:cNvSpPr>
              <a:spLocks/>
            </p:cNvSpPr>
            <p:nvPr/>
          </p:nvSpPr>
          <p:spPr bwMode="auto">
            <a:xfrm>
              <a:off x="1479" y="3376"/>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2" name="Freeform 1168"/>
            <p:cNvSpPr>
              <a:spLocks/>
            </p:cNvSpPr>
            <p:nvPr/>
          </p:nvSpPr>
          <p:spPr bwMode="auto">
            <a:xfrm>
              <a:off x="1479" y="3268"/>
              <a:ext cx="20" cy="27"/>
            </a:xfrm>
            <a:custGeom>
              <a:avLst/>
              <a:gdLst>
                <a:gd name="T0" fmla="*/ 1 w 20"/>
                <a:gd name="T1" fmla="*/ 2 h 27"/>
                <a:gd name="T2" fmla="*/ 1 w 20"/>
                <a:gd name="T3" fmla="*/ 4 h 27"/>
                <a:gd name="T4" fmla="*/ 1 w 20"/>
                <a:gd name="T5" fmla="*/ 5 h 27"/>
                <a:gd name="T6" fmla="*/ 1 w 20"/>
                <a:gd name="T7" fmla="*/ 7 h 27"/>
                <a:gd name="T8" fmla="*/ 1 w 20"/>
                <a:gd name="T9" fmla="*/ 9 h 27"/>
                <a:gd name="T10" fmla="*/ 1 w 20"/>
                <a:gd name="T11" fmla="*/ 10 h 27"/>
                <a:gd name="T12" fmla="*/ 1 w 20"/>
                <a:gd name="T13" fmla="*/ 12 h 27"/>
                <a:gd name="T14" fmla="*/ 1 w 20"/>
                <a:gd name="T15" fmla="*/ 13 h 27"/>
                <a:gd name="T16" fmla="*/ 0 w 20"/>
                <a:gd name="T17" fmla="*/ 15 h 27"/>
                <a:gd name="T18" fmla="*/ 0 w 20"/>
                <a:gd name="T19" fmla="*/ 17 h 27"/>
                <a:gd name="T20" fmla="*/ 0 w 20"/>
                <a:gd name="T21" fmla="*/ 18 h 27"/>
                <a:gd name="T22" fmla="*/ 0 w 20"/>
                <a:gd name="T23" fmla="*/ 20 h 27"/>
                <a:gd name="T24" fmla="*/ 0 w 20"/>
                <a:gd name="T25" fmla="*/ 21 h 27"/>
                <a:gd name="T26" fmla="*/ 0 w 20"/>
                <a:gd name="T27" fmla="*/ 23 h 27"/>
                <a:gd name="T28" fmla="*/ 0 w 20"/>
                <a:gd name="T29" fmla="*/ 25 h 27"/>
                <a:gd name="T30" fmla="*/ 1 w 20"/>
                <a:gd name="T31" fmla="*/ 26 h 27"/>
                <a:gd name="T32" fmla="*/ 19 w 20"/>
                <a:gd name="T33" fmla="*/ 26 h 27"/>
                <a:gd name="T34" fmla="*/ 19 w 20"/>
                <a:gd name="T35" fmla="*/ 24 h 27"/>
                <a:gd name="T36" fmla="*/ 20 w 20"/>
                <a:gd name="T37" fmla="*/ 23 h 27"/>
                <a:gd name="T38" fmla="*/ 20 w 20"/>
                <a:gd name="T39" fmla="*/ 21 h 27"/>
                <a:gd name="T40" fmla="*/ 20 w 20"/>
                <a:gd name="T41" fmla="*/ 19 h 27"/>
                <a:gd name="T42" fmla="*/ 20 w 20"/>
                <a:gd name="T43" fmla="*/ 18 h 27"/>
                <a:gd name="T44" fmla="*/ 20 w 20"/>
                <a:gd name="T45" fmla="*/ 16 h 27"/>
                <a:gd name="T46" fmla="*/ 20 w 20"/>
                <a:gd name="T47" fmla="*/ 15 h 27"/>
                <a:gd name="T48" fmla="*/ 20 w 20"/>
                <a:gd name="T49" fmla="*/ 13 h 27"/>
                <a:gd name="T50" fmla="*/ 20 w 20"/>
                <a:gd name="T51" fmla="*/ 11 h 27"/>
                <a:gd name="T52" fmla="*/ 20 w 20"/>
                <a:gd name="T53" fmla="*/ 10 h 27"/>
                <a:gd name="T54" fmla="*/ 20 w 20"/>
                <a:gd name="T55" fmla="*/ 8 h 27"/>
                <a:gd name="T56" fmla="*/ 20 w 20"/>
                <a:gd name="T57" fmla="*/ 6 h 27"/>
                <a:gd name="T58" fmla="*/ 20 w 20"/>
                <a:gd name="T59" fmla="*/ 5 h 27"/>
                <a:gd name="T60" fmla="*/ 20 w 20"/>
                <a:gd name="T61" fmla="*/ 4 h 27"/>
                <a:gd name="T62" fmla="*/ 20 w 20"/>
                <a:gd name="T63" fmla="*/ 2 h 27"/>
                <a:gd name="T64" fmla="*/ 19 w 20"/>
                <a:gd name="T65" fmla="*/ 0 h 27"/>
                <a:gd name="T66" fmla="*/ 18 w 20"/>
                <a:gd name="T67" fmla="*/ 0 h 27"/>
                <a:gd name="T68" fmla="*/ 17 w 20"/>
                <a:gd name="T69" fmla="*/ 0 h 27"/>
                <a:gd name="T70" fmla="*/ 16 w 20"/>
                <a:gd name="T71" fmla="*/ 0 h 27"/>
                <a:gd name="T72" fmla="*/ 15 w 20"/>
                <a:gd name="T73" fmla="*/ 0 h 27"/>
                <a:gd name="T74" fmla="*/ 14 w 20"/>
                <a:gd name="T75" fmla="*/ 0 h 27"/>
                <a:gd name="T76" fmla="*/ 12 w 20"/>
                <a:gd name="T77" fmla="*/ 0 h 27"/>
                <a:gd name="T78" fmla="*/ 11 w 20"/>
                <a:gd name="T79" fmla="*/ 0 h 27"/>
                <a:gd name="T80" fmla="*/ 10 w 20"/>
                <a:gd name="T81" fmla="*/ 0 h 27"/>
                <a:gd name="T82" fmla="*/ 9 w 20"/>
                <a:gd name="T83" fmla="*/ 0 h 27"/>
                <a:gd name="T84" fmla="*/ 8 w 20"/>
                <a:gd name="T85" fmla="*/ 0 h 27"/>
                <a:gd name="T86" fmla="*/ 7 w 20"/>
                <a:gd name="T87" fmla="*/ 0 h 27"/>
                <a:gd name="T88" fmla="*/ 6 w 20"/>
                <a:gd name="T89" fmla="*/ 0 h 27"/>
                <a:gd name="T90" fmla="*/ 4 w 20"/>
                <a:gd name="T91" fmla="*/ 1 h 27"/>
                <a:gd name="T92" fmla="*/ 3 w 20"/>
                <a:gd name="T93" fmla="*/ 1 h 27"/>
                <a:gd name="T94" fmla="*/ 2 w 20"/>
                <a:gd name="T95" fmla="*/ 1 h 27"/>
                <a:gd name="T96" fmla="*/ 1 w 20"/>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2"/>
                  </a:moveTo>
                  <a:lnTo>
                    <a:pt x="1" y="2"/>
                  </a:lnTo>
                  <a:lnTo>
                    <a:pt x="1"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3"/>
                  </a:lnTo>
                  <a:lnTo>
                    <a:pt x="1" y="14"/>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1" y="26"/>
                  </a:lnTo>
                  <a:lnTo>
                    <a:pt x="1" y="26"/>
                  </a:lnTo>
                  <a:lnTo>
                    <a:pt x="1" y="27"/>
                  </a:lnTo>
                  <a:lnTo>
                    <a:pt x="19" y="26"/>
                  </a:lnTo>
                  <a:lnTo>
                    <a:pt x="19" y="25"/>
                  </a:lnTo>
                  <a:lnTo>
                    <a:pt x="19" y="24"/>
                  </a:lnTo>
                  <a:lnTo>
                    <a:pt x="19" y="23"/>
                  </a:lnTo>
                  <a:lnTo>
                    <a:pt x="20" y="23"/>
                  </a:lnTo>
                  <a:lnTo>
                    <a:pt x="20" y="22"/>
                  </a:lnTo>
                  <a:lnTo>
                    <a:pt x="20" y="21"/>
                  </a:lnTo>
                  <a:lnTo>
                    <a:pt x="20" y="20"/>
                  </a:lnTo>
                  <a:lnTo>
                    <a:pt x="20" y="19"/>
                  </a:lnTo>
                  <a:lnTo>
                    <a:pt x="20" y="19"/>
                  </a:lnTo>
                  <a:lnTo>
                    <a:pt x="20" y="18"/>
                  </a:lnTo>
                  <a:lnTo>
                    <a:pt x="20" y="17"/>
                  </a:lnTo>
                  <a:lnTo>
                    <a:pt x="20" y="16"/>
                  </a:lnTo>
                  <a:lnTo>
                    <a:pt x="20" y="15"/>
                  </a:lnTo>
                  <a:lnTo>
                    <a:pt x="20" y="15"/>
                  </a:lnTo>
                  <a:lnTo>
                    <a:pt x="20" y="14"/>
                  </a:lnTo>
                  <a:lnTo>
                    <a:pt x="20" y="13"/>
                  </a:lnTo>
                  <a:lnTo>
                    <a:pt x="20" y="12"/>
                  </a:lnTo>
                  <a:lnTo>
                    <a:pt x="20" y="11"/>
                  </a:lnTo>
                  <a:lnTo>
                    <a:pt x="20" y="11"/>
                  </a:lnTo>
                  <a:lnTo>
                    <a:pt x="20" y="10"/>
                  </a:lnTo>
                  <a:lnTo>
                    <a:pt x="20" y="9"/>
                  </a:lnTo>
                  <a:lnTo>
                    <a:pt x="20" y="8"/>
                  </a:lnTo>
                  <a:lnTo>
                    <a:pt x="20" y="7"/>
                  </a:lnTo>
                  <a:lnTo>
                    <a:pt x="20" y="6"/>
                  </a:lnTo>
                  <a:lnTo>
                    <a:pt x="20" y="6"/>
                  </a:lnTo>
                  <a:lnTo>
                    <a:pt x="20" y="5"/>
                  </a:lnTo>
                  <a:lnTo>
                    <a:pt x="20" y="4"/>
                  </a:lnTo>
                  <a:lnTo>
                    <a:pt x="20" y="4"/>
                  </a:lnTo>
                  <a:lnTo>
                    <a:pt x="20" y="3"/>
                  </a:lnTo>
                  <a:lnTo>
                    <a:pt x="20" y="2"/>
                  </a:lnTo>
                  <a:lnTo>
                    <a:pt x="19" y="1"/>
                  </a:lnTo>
                  <a:lnTo>
                    <a:pt x="19" y="0"/>
                  </a:lnTo>
                  <a:lnTo>
                    <a:pt x="19" y="0"/>
                  </a:lnTo>
                  <a:lnTo>
                    <a:pt x="18" y="0"/>
                  </a:lnTo>
                  <a:lnTo>
                    <a:pt x="18" y="0"/>
                  </a:lnTo>
                  <a:lnTo>
                    <a:pt x="17" y="0"/>
                  </a:lnTo>
                  <a:lnTo>
                    <a:pt x="17" y="0"/>
                  </a:lnTo>
                  <a:lnTo>
                    <a:pt x="16" y="0"/>
                  </a:lnTo>
                  <a:lnTo>
                    <a:pt x="16" y="0"/>
                  </a:lnTo>
                  <a:lnTo>
                    <a:pt x="15" y="0"/>
                  </a:lnTo>
                  <a:lnTo>
                    <a:pt x="14" y="0"/>
                  </a:lnTo>
                  <a:lnTo>
                    <a:pt x="14" y="0"/>
                  </a:lnTo>
                  <a:lnTo>
                    <a:pt x="13" y="0"/>
                  </a:lnTo>
                  <a:lnTo>
                    <a:pt x="12" y="0"/>
                  </a:lnTo>
                  <a:lnTo>
                    <a:pt x="12" y="0"/>
                  </a:lnTo>
                  <a:lnTo>
                    <a:pt x="11" y="0"/>
                  </a:lnTo>
                  <a:lnTo>
                    <a:pt x="11" y="0"/>
                  </a:lnTo>
                  <a:lnTo>
                    <a:pt x="10" y="0"/>
                  </a:lnTo>
                  <a:lnTo>
                    <a:pt x="10" y="0"/>
                  </a:lnTo>
                  <a:lnTo>
                    <a:pt x="9" y="0"/>
                  </a:lnTo>
                  <a:lnTo>
                    <a:pt x="8" y="0"/>
                  </a:lnTo>
                  <a:lnTo>
                    <a:pt x="8" y="0"/>
                  </a:lnTo>
                  <a:lnTo>
                    <a:pt x="7" y="0"/>
                  </a:lnTo>
                  <a:lnTo>
                    <a:pt x="7" y="0"/>
                  </a:lnTo>
                  <a:lnTo>
                    <a:pt x="6" y="0"/>
                  </a:lnTo>
                  <a:lnTo>
                    <a:pt x="6" y="0"/>
                  </a:lnTo>
                  <a:lnTo>
                    <a:pt x="5" y="0"/>
                  </a:lnTo>
                  <a:lnTo>
                    <a:pt x="4" y="1"/>
                  </a:lnTo>
                  <a:lnTo>
                    <a:pt x="4" y="1"/>
                  </a:lnTo>
                  <a:lnTo>
                    <a:pt x="3" y="1"/>
                  </a:lnTo>
                  <a:lnTo>
                    <a:pt x="3" y="1"/>
                  </a:lnTo>
                  <a:lnTo>
                    <a:pt x="2" y="1"/>
                  </a:lnTo>
                  <a:lnTo>
                    <a:pt x="1" y="1"/>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3" name="Freeform 1169"/>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4" name="Freeform 1170"/>
            <p:cNvSpPr>
              <a:spLocks/>
            </p:cNvSpPr>
            <p:nvPr/>
          </p:nvSpPr>
          <p:spPr bwMode="auto">
            <a:xfrm>
              <a:off x="1514" y="3375"/>
              <a:ext cx="21" cy="27"/>
            </a:xfrm>
            <a:custGeom>
              <a:avLst/>
              <a:gdLst>
                <a:gd name="T0" fmla="*/ 1 w 21"/>
                <a:gd name="T1" fmla="*/ 26 h 27"/>
                <a:gd name="T2" fmla="*/ 2 w 21"/>
                <a:gd name="T3" fmla="*/ 26 h 27"/>
                <a:gd name="T4" fmla="*/ 3 w 21"/>
                <a:gd name="T5" fmla="*/ 27 h 27"/>
                <a:gd name="T6" fmla="*/ 5 w 21"/>
                <a:gd name="T7" fmla="*/ 27 h 27"/>
                <a:gd name="T8" fmla="*/ 6 w 21"/>
                <a:gd name="T9" fmla="*/ 27 h 27"/>
                <a:gd name="T10" fmla="*/ 7 w 21"/>
                <a:gd name="T11" fmla="*/ 26 h 27"/>
                <a:gd name="T12" fmla="*/ 8 w 21"/>
                <a:gd name="T13" fmla="*/ 26 h 27"/>
                <a:gd name="T14" fmla="*/ 10 w 21"/>
                <a:gd name="T15" fmla="*/ 26 h 27"/>
                <a:gd name="T16" fmla="*/ 11 w 21"/>
                <a:gd name="T17" fmla="*/ 26 h 27"/>
                <a:gd name="T18" fmla="*/ 12 w 21"/>
                <a:gd name="T19" fmla="*/ 26 h 27"/>
                <a:gd name="T20" fmla="*/ 13 w 21"/>
                <a:gd name="T21" fmla="*/ 26 h 27"/>
                <a:gd name="T22" fmla="*/ 15 w 21"/>
                <a:gd name="T23" fmla="*/ 25 h 27"/>
                <a:gd name="T24" fmla="*/ 16 w 21"/>
                <a:gd name="T25" fmla="*/ 25 h 27"/>
                <a:gd name="T26" fmla="*/ 17 w 21"/>
                <a:gd name="T27" fmla="*/ 25 h 27"/>
                <a:gd name="T28" fmla="*/ 18 w 21"/>
                <a:gd name="T29" fmla="*/ 25 h 27"/>
                <a:gd name="T30" fmla="*/ 20 w 21"/>
                <a:gd name="T31" fmla="*/ 25 h 27"/>
                <a:gd name="T32" fmla="*/ 20 w 21"/>
                <a:gd name="T33" fmla="*/ 24 h 27"/>
                <a:gd name="T34" fmla="*/ 20 w 21"/>
                <a:gd name="T35" fmla="*/ 23 h 27"/>
                <a:gd name="T36" fmla="*/ 21 w 21"/>
                <a:gd name="T37" fmla="*/ 21 h 27"/>
                <a:gd name="T38" fmla="*/ 21 w 21"/>
                <a:gd name="T39" fmla="*/ 20 h 27"/>
                <a:gd name="T40" fmla="*/ 21 w 21"/>
                <a:gd name="T41" fmla="*/ 18 h 27"/>
                <a:gd name="T42" fmla="*/ 21 w 21"/>
                <a:gd name="T43" fmla="*/ 16 h 27"/>
                <a:gd name="T44" fmla="*/ 21 w 21"/>
                <a:gd name="T45" fmla="*/ 15 h 27"/>
                <a:gd name="T46" fmla="*/ 21 w 21"/>
                <a:gd name="T47" fmla="*/ 13 h 27"/>
                <a:gd name="T48" fmla="*/ 21 w 21"/>
                <a:gd name="T49" fmla="*/ 12 h 27"/>
                <a:gd name="T50" fmla="*/ 21 w 21"/>
                <a:gd name="T51" fmla="*/ 10 h 27"/>
                <a:gd name="T52" fmla="*/ 21 w 21"/>
                <a:gd name="T53" fmla="*/ 9 h 27"/>
                <a:gd name="T54" fmla="*/ 21 w 21"/>
                <a:gd name="T55" fmla="*/ 7 h 27"/>
                <a:gd name="T56" fmla="*/ 21 w 21"/>
                <a:gd name="T57" fmla="*/ 5 h 27"/>
                <a:gd name="T58" fmla="*/ 21 w 21"/>
                <a:gd name="T59" fmla="*/ 4 h 27"/>
                <a:gd name="T60" fmla="*/ 21 w 21"/>
                <a:gd name="T61" fmla="*/ 2 h 27"/>
                <a:gd name="T62" fmla="*/ 21 w 21"/>
                <a:gd name="T63" fmla="*/ 1 h 27"/>
                <a:gd name="T64" fmla="*/ 20 w 21"/>
                <a:gd name="T65" fmla="*/ 0 h 27"/>
                <a:gd name="T66" fmla="*/ 19 w 21"/>
                <a:gd name="T67" fmla="*/ 0 h 27"/>
                <a:gd name="T68" fmla="*/ 18 w 21"/>
                <a:gd name="T69" fmla="*/ 0 h 27"/>
                <a:gd name="T70" fmla="*/ 17 w 21"/>
                <a:gd name="T71" fmla="*/ 0 h 27"/>
                <a:gd name="T72" fmla="*/ 15 w 21"/>
                <a:gd name="T73" fmla="*/ 0 h 27"/>
                <a:gd name="T74" fmla="*/ 14 w 21"/>
                <a:gd name="T75" fmla="*/ 0 h 27"/>
                <a:gd name="T76" fmla="*/ 12 w 21"/>
                <a:gd name="T77" fmla="*/ 0 h 27"/>
                <a:gd name="T78" fmla="*/ 11 w 21"/>
                <a:gd name="T79" fmla="*/ 0 h 27"/>
                <a:gd name="T80" fmla="*/ 10 w 21"/>
                <a:gd name="T81" fmla="*/ 0 h 27"/>
                <a:gd name="T82" fmla="*/ 9 w 21"/>
                <a:gd name="T83" fmla="*/ 0 h 27"/>
                <a:gd name="T84" fmla="*/ 8 w 21"/>
                <a:gd name="T85" fmla="*/ 0 h 27"/>
                <a:gd name="T86" fmla="*/ 6 w 21"/>
                <a:gd name="T87" fmla="*/ 0 h 27"/>
                <a:gd name="T88" fmla="*/ 5 w 21"/>
                <a:gd name="T89" fmla="*/ 0 h 27"/>
                <a:gd name="T90" fmla="*/ 4 w 21"/>
                <a:gd name="T91" fmla="*/ 0 h 27"/>
                <a:gd name="T92" fmla="*/ 3 w 21"/>
                <a:gd name="T93" fmla="*/ 0 h 27"/>
                <a:gd name="T94" fmla="*/ 1 w 21"/>
                <a:gd name="T95" fmla="*/ 1 h 27"/>
                <a:gd name="T96" fmla="*/ 0 w 21"/>
                <a:gd name="T9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0" y="26"/>
                  </a:moveTo>
                  <a:lnTo>
                    <a:pt x="1" y="26"/>
                  </a:lnTo>
                  <a:lnTo>
                    <a:pt x="1" y="26"/>
                  </a:lnTo>
                  <a:lnTo>
                    <a:pt x="2" y="26"/>
                  </a:lnTo>
                  <a:lnTo>
                    <a:pt x="3" y="26"/>
                  </a:lnTo>
                  <a:lnTo>
                    <a:pt x="3" y="27"/>
                  </a:lnTo>
                  <a:lnTo>
                    <a:pt x="4" y="27"/>
                  </a:lnTo>
                  <a:lnTo>
                    <a:pt x="5" y="27"/>
                  </a:lnTo>
                  <a:lnTo>
                    <a:pt x="5" y="27"/>
                  </a:lnTo>
                  <a:lnTo>
                    <a:pt x="6" y="27"/>
                  </a:lnTo>
                  <a:lnTo>
                    <a:pt x="7" y="27"/>
                  </a:lnTo>
                  <a:lnTo>
                    <a:pt x="7" y="26"/>
                  </a:lnTo>
                  <a:lnTo>
                    <a:pt x="8" y="26"/>
                  </a:lnTo>
                  <a:lnTo>
                    <a:pt x="8" y="26"/>
                  </a:lnTo>
                  <a:lnTo>
                    <a:pt x="9" y="26"/>
                  </a:lnTo>
                  <a:lnTo>
                    <a:pt x="10" y="26"/>
                  </a:lnTo>
                  <a:lnTo>
                    <a:pt x="10" y="26"/>
                  </a:lnTo>
                  <a:lnTo>
                    <a:pt x="11" y="26"/>
                  </a:lnTo>
                  <a:lnTo>
                    <a:pt x="11" y="26"/>
                  </a:lnTo>
                  <a:lnTo>
                    <a:pt x="12" y="26"/>
                  </a:lnTo>
                  <a:lnTo>
                    <a:pt x="12" y="26"/>
                  </a:lnTo>
                  <a:lnTo>
                    <a:pt x="13" y="26"/>
                  </a:lnTo>
                  <a:lnTo>
                    <a:pt x="14" y="25"/>
                  </a:lnTo>
                  <a:lnTo>
                    <a:pt x="15" y="25"/>
                  </a:lnTo>
                  <a:lnTo>
                    <a:pt x="15" y="25"/>
                  </a:lnTo>
                  <a:lnTo>
                    <a:pt x="16" y="25"/>
                  </a:lnTo>
                  <a:lnTo>
                    <a:pt x="16" y="25"/>
                  </a:lnTo>
                  <a:lnTo>
                    <a:pt x="17" y="25"/>
                  </a:lnTo>
                  <a:lnTo>
                    <a:pt x="18" y="25"/>
                  </a:lnTo>
                  <a:lnTo>
                    <a:pt x="18" y="25"/>
                  </a:lnTo>
                  <a:lnTo>
                    <a:pt x="19" y="25"/>
                  </a:lnTo>
                  <a:lnTo>
                    <a:pt x="20" y="25"/>
                  </a:lnTo>
                  <a:lnTo>
                    <a:pt x="20" y="25"/>
                  </a:lnTo>
                  <a:lnTo>
                    <a:pt x="20" y="24"/>
                  </a:lnTo>
                  <a:lnTo>
                    <a:pt x="20" y="24"/>
                  </a:lnTo>
                  <a:lnTo>
                    <a:pt x="20"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1"/>
                  </a:lnTo>
                  <a:lnTo>
                    <a:pt x="21" y="0"/>
                  </a:lnTo>
                  <a:lnTo>
                    <a:pt x="20" y="0"/>
                  </a:lnTo>
                  <a:lnTo>
                    <a:pt x="20" y="0"/>
                  </a:lnTo>
                  <a:lnTo>
                    <a:pt x="19" y="0"/>
                  </a:lnTo>
                  <a:lnTo>
                    <a:pt x="18" y="0"/>
                  </a:lnTo>
                  <a:lnTo>
                    <a:pt x="18" y="0"/>
                  </a:lnTo>
                  <a:lnTo>
                    <a:pt x="17" y="0"/>
                  </a:lnTo>
                  <a:lnTo>
                    <a:pt x="17" y="0"/>
                  </a:lnTo>
                  <a:lnTo>
                    <a:pt x="16" y="0"/>
                  </a:lnTo>
                  <a:lnTo>
                    <a:pt x="15" y="0"/>
                  </a:lnTo>
                  <a:lnTo>
                    <a:pt x="15" y="0"/>
                  </a:lnTo>
                  <a:lnTo>
                    <a:pt x="14" y="0"/>
                  </a:lnTo>
                  <a:lnTo>
                    <a:pt x="13" y="0"/>
                  </a:lnTo>
                  <a:lnTo>
                    <a:pt x="12" y="0"/>
                  </a:lnTo>
                  <a:lnTo>
                    <a:pt x="12" y="0"/>
                  </a:lnTo>
                  <a:lnTo>
                    <a:pt x="11" y="0"/>
                  </a:lnTo>
                  <a:lnTo>
                    <a:pt x="11" y="0"/>
                  </a:lnTo>
                  <a:lnTo>
                    <a:pt x="10" y="0"/>
                  </a:lnTo>
                  <a:lnTo>
                    <a:pt x="9" y="0"/>
                  </a:lnTo>
                  <a:lnTo>
                    <a:pt x="9" y="0"/>
                  </a:lnTo>
                  <a:lnTo>
                    <a:pt x="8" y="0"/>
                  </a:lnTo>
                  <a:lnTo>
                    <a:pt x="8" y="0"/>
                  </a:lnTo>
                  <a:lnTo>
                    <a:pt x="7" y="0"/>
                  </a:lnTo>
                  <a:lnTo>
                    <a:pt x="6" y="0"/>
                  </a:lnTo>
                  <a:lnTo>
                    <a:pt x="5" y="0"/>
                  </a:lnTo>
                  <a:lnTo>
                    <a:pt x="5" y="0"/>
                  </a:lnTo>
                  <a:lnTo>
                    <a:pt x="4" y="0"/>
                  </a:lnTo>
                  <a:lnTo>
                    <a:pt x="4" y="0"/>
                  </a:lnTo>
                  <a:lnTo>
                    <a:pt x="3" y="0"/>
                  </a:lnTo>
                  <a:lnTo>
                    <a:pt x="3" y="0"/>
                  </a:lnTo>
                  <a:lnTo>
                    <a:pt x="2" y="1"/>
                  </a:lnTo>
                  <a:lnTo>
                    <a:pt x="1" y="1"/>
                  </a:lnTo>
                  <a:lnTo>
                    <a:pt x="1" y="1"/>
                  </a:lnTo>
                  <a:lnTo>
                    <a:pt x="0" y="26"/>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5" name="Freeform 1171"/>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6" name="Freeform 1172"/>
            <p:cNvSpPr>
              <a:spLocks/>
            </p:cNvSpPr>
            <p:nvPr/>
          </p:nvSpPr>
          <p:spPr bwMode="auto">
            <a:xfrm>
              <a:off x="1457" y="3377"/>
              <a:ext cx="21" cy="27"/>
            </a:xfrm>
            <a:custGeom>
              <a:avLst/>
              <a:gdLst>
                <a:gd name="T0" fmla="*/ 1 w 21"/>
                <a:gd name="T1" fmla="*/ 2 h 27"/>
                <a:gd name="T2" fmla="*/ 1 w 21"/>
                <a:gd name="T3" fmla="*/ 3 h 27"/>
                <a:gd name="T4" fmla="*/ 1 w 21"/>
                <a:gd name="T5" fmla="*/ 5 h 27"/>
                <a:gd name="T6" fmla="*/ 1 w 21"/>
                <a:gd name="T7" fmla="*/ 6 h 27"/>
                <a:gd name="T8" fmla="*/ 0 w 21"/>
                <a:gd name="T9" fmla="*/ 8 h 27"/>
                <a:gd name="T10" fmla="*/ 0 w 21"/>
                <a:gd name="T11" fmla="*/ 10 h 27"/>
                <a:gd name="T12" fmla="*/ 0 w 21"/>
                <a:gd name="T13" fmla="*/ 11 h 27"/>
                <a:gd name="T14" fmla="*/ 0 w 21"/>
                <a:gd name="T15" fmla="*/ 13 h 27"/>
                <a:gd name="T16" fmla="*/ 0 w 21"/>
                <a:gd name="T17" fmla="*/ 14 h 27"/>
                <a:gd name="T18" fmla="*/ 0 w 21"/>
                <a:gd name="T19" fmla="*/ 16 h 27"/>
                <a:gd name="T20" fmla="*/ 0 w 21"/>
                <a:gd name="T21" fmla="*/ 18 h 27"/>
                <a:gd name="T22" fmla="*/ 0 w 21"/>
                <a:gd name="T23" fmla="*/ 20 h 27"/>
                <a:gd name="T24" fmla="*/ 0 w 21"/>
                <a:gd name="T25" fmla="*/ 21 h 27"/>
                <a:gd name="T26" fmla="*/ 0 w 21"/>
                <a:gd name="T27" fmla="*/ 23 h 27"/>
                <a:gd name="T28" fmla="*/ 0 w 21"/>
                <a:gd name="T29" fmla="*/ 25 h 27"/>
                <a:gd name="T30" fmla="*/ 0 w 21"/>
                <a:gd name="T31" fmla="*/ 27 h 27"/>
                <a:gd name="T32" fmla="*/ 20 w 21"/>
                <a:gd name="T33" fmla="*/ 27 h 27"/>
                <a:gd name="T34" fmla="*/ 21 w 21"/>
                <a:gd name="T35" fmla="*/ 25 h 27"/>
                <a:gd name="T36" fmla="*/ 21 w 21"/>
                <a:gd name="T37" fmla="*/ 23 h 27"/>
                <a:gd name="T38" fmla="*/ 21 w 21"/>
                <a:gd name="T39" fmla="*/ 22 h 27"/>
                <a:gd name="T40" fmla="*/ 21 w 21"/>
                <a:gd name="T41" fmla="*/ 20 h 27"/>
                <a:gd name="T42" fmla="*/ 21 w 21"/>
                <a:gd name="T43" fmla="*/ 18 h 27"/>
                <a:gd name="T44" fmla="*/ 21 w 21"/>
                <a:gd name="T45" fmla="*/ 17 h 27"/>
                <a:gd name="T46" fmla="*/ 21 w 21"/>
                <a:gd name="T47" fmla="*/ 15 h 27"/>
                <a:gd name="T48" fmla="*/ 21 w 21"/>
                <a:gd name="T49" fmla="*/ 14 h 27"/>
                <a:gd name="T50" fmla="*/ 21 w 21"/>
                <a:gd name="T51" fmla="*/ 12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7">
                  <a:moveTo>
                    <a:pt x="1" y="1"/>
                  </a:moveTo>
                  <a:lnTo>
                    <a:pt x="1" y="2"/>
                  </a:lnTo>
                  <a:lnTo>
                    <a:pt x="1" y="3"/>
                  </a:lnTo>
                  <a:lnTo>
                    <a:pt x="1" y="3"/>
                  </a:lnTo>
                  <a:lnTo>
                    <a:pt x="1" y="4"/>
                  </a:lnTo>
                  <a:lnTo>
                    <a:pt x="1" y="5"/>
                  </a:lnTo>
                  <a:lnTo>
                    <a:pt x="1" y="5"/>
                  </a:lnTo>
                  <a:lnTo>
                    <a:pt x="1" y="6"/>
                  </a:lnTo>
                  <a:lnTo>
                    <a:pt x="0" y="7"/>
                  </a:lnTo>
                  <a:lnTo>
                    <a:pt x="0" y="8"/>
                  </a:lnTo>
                  <a:lnTo>
                    <a:pt x="0" y="9"/>
                  </a:lnTo>
                  <a:lnTo>
                    <a:pt x="0" y="10"/>
                  </a:lnTo>
                  <a:lnTo>
                    <a:pt x="0" y="10"/>
                  </a:lnTo>
                  <a:lnTo>
                    <a:pt x="0" y="11"/>
                  </a:lnTo>
                  <a:lnTo>
                    <a:pt x="0" y="12"/>
                  </a:lnTo>
                  <a:lnTo>
                    <a:pt x="0" y="13"/>
                  </a:lnTo>
                  <a:lnTo>
                    <a:pt x="0" y="14"/>
                  </a:lnTo>
                  <a:lnTo>
                    <a:pt x="0" y="14"/>
                  </a:lnTo>
                  <a:lnTo>
                    <a:pt x="0" y="15"/>
                  </a:lnTo>
                  <a:lnTo>
                    <a:pt x="0" y="16"/>
                  </a:lnTo>
                  <a:lnTo>
                    <a:pt x="0" y="17"/>
                  </a:lnTo>
                  <a:lnTo>
                    <a:pt x="0" y="18"/>
                  </a:lnTo>
                  <a:lnTo>
                    <a:pt x="0" y="19"/>
                  </a:lnTo>
                  <a:lnTo>
                    <a:pt x="0" y="20"/>
                  </a:lnTo>
                  <a:lnTo>
                    <a:pt x="0" y="20"/>
                  </a:lnTo>
                  <a:lnTo>
                    <a:pt x="0" y="21"/>
                  </a:lnTo>
                  <a:lnTo>
                    <a:pt x="0" y="22"/>
                  </a:lnTo>
                  <a:lnTo>
                    <a:pt x="0" y="23"/>
                  </a:lnTo>
                  <a:lnTo>
                    <a:pt x="0" y="24"/>
                  </a:lnTo>
                  <a:lnTo>
                    <a:pt x="0" y="25"/>
                  </a:lnTo>
                  <a:lnTo>
                    <a:pt x="0" y="26"/>
                  </a:lnTo>
                  <a:lnTo>
                    <a:pt x="0" y="27"/>
                  </a:lnTo>
                  <a:lnTo>
                    <a:pt x="0" y="27"/>
                  </a:lnTo>
                  <a:lnTo>
                    <a:pt x="20" y="27"/>
                  </a:lnTo>
                  <a:lnTo>
                    <a:pt x="20" y="26"/>
                  </a:lnTo>
                  <a:lnTo>
                    <a:pt x="21" y="25"/>
                  </a:lnTo>
                  <a:lnTo>
                    <a:pt x="21" y="24"/>
                  </a:lnTo>
                  <a:lnTo>
                    <a:pt x="21" y="23"/>
                  </a:lnTo>
                  <a:lnTo>
                    <a:pt x="21" y="22"/>
                  </a:lnTo>
                  <a:lnTo>
                    <a:pt x="21" y="22"/>
                  </a:lnTo>
                  <a:lnTo>
                    <a:pt x="21" y="21"/>
                  </a:lnTo>
                  <a:lnTo>
                    <a:pt x="21" y="20"/>
                  </a:lnTo>
                  <a:lnTo>
                    <a:pt x="21" y="19"/>
                  </a:lnTo>
                  <a:lnTo>
                    <a:pt x="21" y="18"/>
                  </a:lnTo>
                  <a:lnTo>
                    <a:pt x="21" y="18"/>
                  </a:lnTo>
                  <a:lnTo>
                    <a:pt x="21" y="17"/>
                  </a:lnTo>
                  <a:lnTo>
                    <a:pt x="21" y="16"/>
                  </a:lnTo>
                  <a:lnTo>
                    <a:pt x="21" y="15"/>
                  </a:lnTo>
                  <a:lnTo>
                    <a:pt x="21" y="14"/>
                  </a:lnTo>
                  <a:lnTo>
                    <a:pt x="21" y="14"/>
                  </a:lnTo>
                  <a:lnTo>
                    <a:pt x="21" y="13"/>
                  </a:lnTo>
                  <a:lnTo>
                    <a:pt x="21" y="12"/>
                  </a:lnTo>
                  <a:lnTo>
                    <a:pt x="21" y="11"/>
                  </a:lnTo>
                  <a:lnTo>
                    <a:pt x="21" y="10"/>
                  </a:lnTo>
                  <a:lnTo>
                    <a:pt x="21" y="10"/>
                  </a:lnTo>
                  <a:lnTo>
                    <a:pt x="21" y="9"/>
                  </a:lnTo>
                  <a:lnTo>
                    <a:pt x="21" y="8"/>
                  </a:lnTo>
                  <a:lnTo>
                    <a:pt x="21" y="7"/>
                  </a:lnTo>
                  <a:lnTo>
                    <a:pt x="21" y="6"/>
                  </a:lnTo>
                  <a:lnTo>
                    <a:pt x="21" y="5"/>
                  </a:lnTo>
                  <a:lnTo>
                    <a:pt x="21" y="5"/>
                  </a:lnTo>
                  <a:lnTo>
                    <a:pt x="21" y="4"/>
                  </a:lnTo>
                  <a:lnTo>
                    <a:pt x="21" y="3"/>
                  </a:lnTo>
                  <a:lnTo>
                    <a:pt x="21" y="2"/>
                  </a:lnTo>
                  <a:lnTo>
                    <a:pt x="21" y="1"/>
                  </a:lnTo>
                  <a:lnTo>
                    <a:pt x="21"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7" name="Freeform 1173"/>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8" name="Freeform 1174"/>
            <p:cNvSpPr>
              <a:spLocks/>
            </p:cNvSpPr>
            <p:nvPr/>
          </p:nvSpPr>
          <p:spPr bwMode="auto">
            <a:xfrm>
              <a:off x="1594" y="3370"/>
              <a:ext cx="19" cy="27"/>
            </a:xfrm>
            <a:custGeom>
              <a:avLst/>
              <a:gdLst>
                <a:gd name="T0" fmla="*/ 18 w 19"/>
                <a:gd name="T1" fmla="*/ 26 h 27"/>
                <a:gd name="T2" fmla="*/ 19 w 19"/>
                <a:gd name="T3" fmla="*/ 24 h 27"/>
                <a:gd name="T4" fmla="*/ 19 w 19"/>
                <a:gd name="T5" fmla="*/ 23 h 27"/>
                <a:gd name="T6" fmla="*/ 19 w 19"/>
                <a:gd name="T7" fmla="*/ 21 h 27"/>
                <a:gd name="T8" fmla="*/ 19 w 19"/>
                <a:gd name="T9" fmla="*/ 20 h 27"/>
                <a:gd name="T10" fmla="*/ 19 w 19"/>
                <a:gd name="T11" fmla="*/ 18 h 27"/>
                <a:gd name="T12" fmla="*/ 19 w 19"/>
                <a:gd name="T13" fmla="*/ 17 h 27"/>
                <a:gd name="T14" fmla="*/ 19 w 19"/>
                <a:gd name="T15" fmla="*/ 15 h 27"/>
                <a:gd name="T16" fmla="*/ 19 w 19"/>
                <a:gd name="T17" fmla="*/ 14 h 27"/>
                <a:gd name="T18" fmla="*/ 19 w 19"/>
                <a:gd name="T19" fmla="*/ 12 h 27"/>
                <a:gd name="T20" fmla="*/ 19 w 19"/>
                <a:gd name="T21" fmla="*/ 10 h 27"/>
                <a:gd name="T22" fmla="*/ 19 w 19"/>
                <a:gd name="T23" fmla="*/ 9 h 27"/>
                <a:gd name="T24" fmla="*/ 19 w 19"/>
                <a:gd name="T25" fmla="*/ 8 h 27"/>
                <a:gd name="T26" fmla="*/ 19 w 19"/>
                <a:gd name="T27" fmla="*/ 6 h 27"/>
                <a:gd name="T28" fmla="*/ 19 w 19"/>
                <a:gd name="T29" fmla="*/ 4 h 27"/>
                <a:gd name="T30" fmla="*/ 19 w 19"/>
                <a:gd name="T31" fmla="*/ 3 h 27"/>
                <a:gd name="T32" fmla="*/ 19 w 19"/>
                <a:gd name="T33" fmla="*/ 1 h 27"/>
                <a:gd name="T34" fmla="*/ 17 w 19"/>
                <a:gd name="T35" fmla="*/ 0 h 27"/>
                <a:gd name="T36" fmla="*/ 16 w 19"/>
                <a:gd name="T37" fmla="*/ 0 h 27"/>
                <a:gd name="T38" fmla="*/ 15 w 19"/>
                <a:gd name="T39" fmla="*/ 0 h 27"/>
                <a:gd name="T40" fmla="*/ 14 w 19"/>
                <a:gd name="T41" fmla="*/ 1 h 27"/>
                <a:gd name="T42" fmla="*/ 13 w 19"/>
                <a:gd name="T43" fmla="*/ 1 h 27"/>
                <a:gd name="T44" fmla="*/ 12 w 19"/>
                <a:gd name="T45" fmla="*/ 1 h 27"/>
                <a:gd name="T46" fmla="*/ 10 w 19"/>
                <a:gd name="T47" fmla="*/ 1 h 27"/>
                <a:gd name="T48" fmla="*/ 9 w 19"/>
                <a:gd name="T49" fmla="*/ 1 h 27"/>
                <a:gd name="T50" fmla="*/ 8 w 19"/>
                <a:gd name="T51" fmla="*/ 1 h 27"/>
                <a:gd name="T52" fmla="*/ 7 w 19"/>
                <a:gd name="T53" fmla="*/ 1 h 27"/>
                <a:gd name="T54" fmla="*/ 6 w 19"/>
                <a:gd name="T55" fmla="*/ 1 h 27"/>
                <a:gd name="T56" fmla="*/ 5 w 19"/>
                <a:gd name="T57" fmla="*/ 1 h 27"/>
                <a:gd name="T58" fmla="*/ 4 w 19"/>
                <a:gd name="T59" fmla="*/ 1 h 27"/>
                <a:gd name="T60" fmla="*/ 3 w 19"/>
                <a:gd name="T61" fmla="*/ 1 h 27"/>
                <a:gd name="T62" fmla="*/ 1 w 19"/>
                <a:gd name="T63" fmla="*/ 1 h 27"/>
                <a:gd name="T64" fmla="*/ 0 w 19"/>
                <a:gd name="T65" fmla="*/ 1 h 27"/>
                <a:gd name="T66" fmla="*/ 0 w 19"/>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0" y="27"/>
                  </a:moveTo>
                  <a:lnTo>
                    <a:pt x="18" y="26"/>
                  </a:lnTo>
                  <a:lnTo>
                    <a:pt x="19" y="25"/>
                  </a:lnTo>
                  <a:lnTo>
                    <a:pt x="19" y="24"/>
                  </a:lnTo>
                  <a:lnTo>
                    <a:pt x="19" y="23"/>
                  </a:lnTo>
                  <a:lnTo>
                    <a:pt x="19" y="23"/>
                  </a:lnTo>
                  <a:lnTo>
                    <a:pt x="19" y="22"/>
                  </a:lnTo>
                  <a:lnTo>
                    <a:pt x="19" y="21"/>
                  </a:lnTo>
                  <a:lnTo>
                    <a:pt x="19" y="21"/>
                  </a:lnTo>
                  <a:lnTo>
                    <a:pt x="19" y="20"/>
                  </a:lnTo>
                  <a:lnTo>
                    <a:pt x="19" y="19"/>
                  </a:lnTo>
                  <a:lnTo>
                    <a:pt x="19" y="18"/>
                  </a:lnTo>
                  <a:lnTo>
                    <a:pt x="19" y="17"/>
                  </a:lnTo>
                  <a:lnTo>
                    <a:pt x="19" y="17"/>
                  </a:lnTo>
                  <a:lnTo>
                    <a:pt x="19" y="16"/>
                  </a:lnTo>
                  <a:lnTo>
                    <a:pt x="19" y="15"/>
                  </a:lnTo>
                  <a:lnTo>
                    <a:pt x="19" y="15"/>
                  </a:lnTo>
                  <a:lnTo>
                    <a:pt x="19" y="14"/>
                  </a:lnTo>
                  <a:lnTo>
                    <a:pt x="19" y="13"/>
                  </a:lnTo>
                  <a:lnTo>
                    <a:pt x="19" y="12"/>
                  </a:lnTo>
                  <a:lnTo>
                    <a:pt x="19" y="11"/>
                  </a:lnTo>
                  <a:lnTo>
                    <a:pt x="19" y="10"/>
                  </a:lnTo>
                  <a:lnTo>
                    <a:pt x="19" y="10"/>
                  </a:lnTo>
                  <a:lnTo>
                    <a:pt x="19" y="9"/>
                  </a:lnTo>
                  <a:lnTo>
                    <a:pt x="19" y="8"/>
                  </a:lnTo>
                  <a:lnTo>
                    <a:pt x="19" y="8"/>
                  </a:lnTo>
                  <a:lnTo>
                    <a:pt x="19" y="7"/>
                  </a:lnTo>
                  <a:lnTo>
                    <a:pt x="19" y="6"/>
                  </a:lnTo>
                  <a:lnTo>
                    <a:pt x="19" y="5"/>
                  </a:lnTo>
                  <a:lnTo>
                    <a:pt x="19" y="4"/>
                  </a:lnTo>
                  <a:lnTo>
                    <a:pt x="19" y="4"/>
                  </a:lnTo>
                  <a:lnTo>
                    <a:pt x="19" y="3"/>
                  </a:lnTo>
                  <a:lnTo>
                    <a:pt x="19" y="2"/>
                  </a:lnTo>
                  <a:lnTo>
                    <a:pt x="19" y="1"/>
                  </a:lnTo>
                  <a:lnTo>
                    <a:pt x="18" y="0"/>
                  </a:lnTo>
                  <a:lnTo>
                    <a:pt x="17" y="0"/>
                  </a:lnTo>
                  <a:lnTo>
                    <a:pt x="17" y="0"/>
                  </a:lnTo>
                  <a:lnTo>
                    <a:pt x="16" y="0"/>
                  </a:lnTo>
                  <a:lnTo>
                    <a:pt x="16" y="0"/>
                  </a:lnTo>
                  <a:lnTo>
                    <a:pt x="15" y="0"/>
                  </a:lnTo>
                  <a:lnTo>
                    <a:pt x="15" y="0"/>
                  </a:lnTo>
                  <a:lnTo>
                    <a:pt x="14" y="1"/>
                  </a:lnTo>
                  <a:lnTo>
                    <a:pt x="14" y="1"/>
                  </a:lnTo>
                  <a:lnTo>
                    <a:pt x="13" y="1"/>
                  </a:lnTo>
                  <a:lnTo>
                    <a:pt x="12" y="1"/>
                  </a:lnTo>
                  <a:lnTo>
                    <a:pt x="12" y="1"/>
                  </a:lnTo>
                  <a:lnTo>
                    <a:pt x="11" y="1"/>
                  </a:lnTo>
                  <a:lnTo>
                    <a:pt x="10" y="1"/>
                  </a:lnTo>
                  <a:lnTo>
                    <a:pt x="10" y="1"/>
                  </a:lnTo>
                  <a:lnTo>
                    <a:pt x="9" y="1"/>
                  </a:lnTo>
                  <a:lnTo>
                    <a:pt x="9" y="1"/>
                  </a:lnTo>
                  <a:lnTo>
                    <a:pt x="8" y="1"/>
                  </a:lnTo>
                  <a:lnTo>
                    <a:pt x="8" y="1"/>
                  </a:lnTo>
                  <a:lnTo>
                    <a:pt x="7" y="1"/>
                  </a:lnTo>
                  <a:lnTo>
                    <a:pt x="7" y="1"/>
                  </a:lnTo>
                  <a:lnTo>
                    <a:pt x="6" y="1"/>
                  </a:lnTo>
                  <a:lnTo>
                    <a:pt x="5" y="1"/>
                  </a:lnTo>
                  <a:lnTo>
                    <a:pt x="5" y="1"/>
                  </a:lnTo>
                  <a:lnTo>
                    <a:pt x="4" y="1"/>
                  </a:lnTo>
                  <a:lnTo>
                    <a:pt x="4" y="1"/>
                  </a:lnTo>
                  <a:lnTo>
                    <a:pt x="3" y="1"/>
                  </a:lnTo>
                  <a:lnTo>
                    <a:pt x="3" y="1"/>
                  </a:lnTo>
                  <a:lnTo>
                    <a:pt x="2" y="1"/>
                  </a:lnTo>
                  <a:lnTo>
                    <a:pt x="1" y="1"/>
                  </a:lnTo>
                  <a:lnTo>
                    <a:pt x="1" y="1"/>
                  </a:lnTo>
                  <a:lnTo>
                    <a:pt x="0" y="1"/>
                  </a:lnTo>
                  <a:lnTo>
                    <a:pt x="0" y="2"/>
                  </a:lnTo>
                  <a:lnTo>
                    <a:pt x="0" y="27"/>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49" name="Freeform 1175"/>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0" name="Freeform 1176"/>
            <p:cNvSpPr>
              <a:spLocks/>
            </p:cNvSpPr>
            <p:nvPr/>
          </p:nvSpPr>
          <p:spPr bwMode="auto">
            <a:xfrm>
              <a:off x="1571" y="3371"/>
              <a:ext cx="21" cy="27"/>
            </a:xfrm>
            <a:custGeom>
              <a:avLst/>
              <a:gdLst>
                <a:gd name="T0" fmla="*/ 2 w 21"/>
                <a:gd name="T1" fmla="*/ 3 h 27"/>
                <a:gd name="T2" fmla="*/ 1 w 21"/>
                <a:gd name="T3" fmla="*/ 4 h 27"/>
                <a:gd name="T4" fmla="*/ 1 w 21"/>
                <a:gd name="T5" fmla="*/ 5 h 27"/>
                <a:gd name="T6" fmla="*/ 1 w 21"/>
                <a:gd name="T7" fmla="*/ 7 h 27"/>
                <a:gd name="T8" fmla="*/ 1 w 21"/>
                <a:gd name="T9" fmla="*/ 9 h 27"/>
                <a:gd name="T10" fmla="*/ 1 w 21"/>
                <a:gd name="T11" fmla="*/ 10 h 27"/>
                <a:gd name="T12" fmla="*/ 1 w 21"/>
                <a:gd name="T13" fmla="*/ 12 h 27"/>
                <a:gd name="T14" fmla="*/ 1 w 21"/>
                <a:gd name="T15" fmla="*/ 14 h 27"/>
                <a:gd name="T16" fmla="*/ 1 w 21"/>
                <a:gd name="T17" fmla="*/ 15 h 27"/>
                <a:gd name="T18" fmla="*/ 1 w 21"/>
                <a:gd name="T19" fmla="*/ 17 h 27"/>
                <a:gd name="T20" fmla="*/ 1 w 21"/>
                <a:gd name="T21" fmla="*/ 18 h 27"/>
                <a:gd name="T22" fmla="*/ 1 w 21"/>
                <a:gd name="T23" fmla="*/ 20 h 27"/>
                <a:gd name="T24" fmla="*/ 1 w 21"/>
                <a:gd name="T25" fmla="*/ 22 h 27"/>
                <a:gd name="T26" fmla="*/ 1 w 21"/>
                <a:gd name="T27" fmla="*/ 23 h 27"/>
                <a:gd name="T28" fmla="*/ 1 w 21"/>
                <a:gd name="T29" fmla="*/ 24 h 27"/>
                <a:gd name="T30" fmla="*/ 0 w 21"/>
                <a:gd name="T31" fmla="*/ 26 h 27"/>
                <a:gd name="T32" fmla="*/ 21 w 21"/>
                <a:gd name="T33" fmla="*/ 26 h 27"/>
                <a:gd name="T34" fmla="*/ 21 w 21"/>
                <a:gd name="T35" fmla="*/ 24 h 27"/>
                <a:gd name="T36" fmla="*/ 21 w 21"/>
                <a:gd name="T37" fmla="*/ 23 h 27"/>
                <a:gd name="T38" fmla="*/ 21 w 21"/>
                <a:gd name="T39" fmla="*/ 21 h 27"/>
                <a:gd name="T40" fmla="*/ 21 w 21"/>
                <a:gd name="T41" fmla="*/ 20 h 27"/>
                <a:gd name="T42" fmla="*/ 21 w 21"/>
                <a:gd name="T43" fmla="*/ 18 h 27"/>
                <a:gd name="T44" fmla="*/ 21 w 21"/>
                <a:gd name="T45" fmla="*/ 16 h 27"/>
                <a:gd name="T46" fmla="*/ 21 w 21"/>
                <a:gd name="T47" fmla="*/ 15 h 27"/>
                <a:gd name="T48" fmla="*/ 21 w 21"/>
                <a:gd name="T49" fmla="*/ 13 h 27"/>
                <a:gd name="T50" fmla="*/ 21 w 21"/>
                <a:gd name="T51" fmla="*/ 11 h 27"/>
                <a:gd name="T52" fmla="*/ 21 w 21"/>
                <a:gd name="T53" fmla="*/ 10 h 27"/>
                <a:gd name="T54" fmla="*/ 21 w 21"/>
                <a:gd name="T55" fmla="*/ 9 h 27"/>
                <a:gd name="T56" fmla="*/ 21 w 21"/>
                <a:gd name="T57" fmla="*/ 7 h 27"/>
                <a:gd name="T58" fmla="*/ 21 w 21"/>
                <a:gd name="T59" fmla="*/ 5 h 27"/>
                <a:gd name="T60" fmla="*/ 21 w 21"/>
                <a:gd name="T61" fmla="*/ 4 h 27"/>
                <a:gd name="T62" fmla="*/ 21 w 21"/>
                <a:gd name="T63" fmla="*/ 2 h 27"/>
                <a:gd name="T64" fmla="*/ 21 w 21"/>
                <a:gd name="T65" fmla="*/ 0 h 27"/>
                <a:gd name="T66" fmla="*/ 20 w 21"/>
                <a:gd name="T67" fmla="*/ 0 h 27"/>
                <a:gd name="T68" fmla="*/ 19 w 21"/>
                <a:gd name="T69" fmla="*/ 0 h 27"/>
                <a:gd name="T70" fmla="*/ 17 w 21"/>
                <a:gd name="T71" fmla="*/ 1 h 27"/>
                <a:gd name="T72" fmla="*/ 16 w 21"/>
                <a:gd name="T73" fmla="*/ 1 h 27"/>
                <a:gd name="T74" fmla="*/ 15 w 21"/>
                <a:gd name="T75" fmla="*/ 1 h 27"/>
                <a:gd name="T76" fmla="*/ 14 w 21"/>
                <a:gd name="T77" fmla="*/ 1 h 27"/>
                <a:gd name="T78" fmla="*/ 13 w 21"/>
                <a:gd name="T79" fmla="*/ 1 h 27"/>
                <a:gd name="T80" fmla="*/ 11 w 21"/>
                <a:gd name="T81" fmla="*/ 1 h 27"/>
                <a:gd name="T82" fmla="*/ 10 w 21"/>
                <a:gd name="T83" fmla="*/ 1 h 27"/>
                <a:gd name="T84" fmla="*/ 9 w 21"/>
                <a:gd name="T85" fmla="*/ 1 h 27"/>
                <a:gd name="T86" fmla="*/ 8 w 21"/>
                <a:gd name="T87" fmla="*/ 1 h 27"/>
                <a:gd name="T88" fmla="*/ 6 w 21"/>
                <a:gd name="T89" fmla="*/ 1 h 27"/>
                <a:gd name="T90" fmla="*/ 5 w 21"/>
                <a:gd name="T91" fmla="*/ 1 h 27"/>
                <a:gd name="T92" fmla="*/ 4 w 21"/>
                <a:gd name="T93" fmla="*/ 1 h 27"/>
                <a:gd name="T94" fmla="*/ 3 w 21"/>
                <a:gd name="T95" fmla="*/ 1 h 27"/>
                <a:gd name="T96" fmla="*/ 2 w 21"/>
                <a:gd name="T9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7">
                  <a:moveTo>
                    <a:pt x="2" y="2"/>
                  </a:moveTo>
                  <a:lnTo>
                    <a:pt x="2" y="3"/>
                  </a:lnTo>
                  <a:lnTo>
                    <a:pt x="2" y="3"/>
                  </a:lnTo>
                  <a:lnTo>
                    <a:pt x="1" y="4"/>
                  </a:lnTo>
                  <a:lnTo>
                    <a:pt x="1" y="5"/>
                  </a:lnTo>
                  <a:lnTo>
                    <a:pt x="1" y="5"/>
                  </a:lnTo>
                  <a:lnTo>
                    <a:pt x="1" y="6"/>
                  </a:lnTo>
                  <a:lnTo>
                    <a:pt x="1" y="7"/>
                  </a:lnTo>
                  <a:lnTo>
                    <a:pt x="1" y="8"/>
                  </a:lnTo>
                  <a:lnTo>
                    <a:pt x="1" y="9"/>
                  </a:lnTo>
                  <a:lnTo>
                    <a:pt x="1" y="9"/>
                  </a:lnTo>
                  <a:lnTo>
                    <a:pt x="1" y="10"/>
                  </a:lnTo>
                  <a:lnTo>
                    <a:pt x="1" y="11"/>
                  </a:lnTo>
                  <a:lnTo>
                    <a:pt x="1" y="12"/>
                  </a:lnTo>
                  <a:lnTo>
                    <a:pt x="1" y="13"/>
                  </a:lnTo>
                  <a:lnTo>
                    <a:pt x="1" y="14"/>
                  </a:lnTo>
                  <a:lnTo>
                    <a:pt x="1" y="14"/>
                  </a:lnTo>
                  <a:lnTo>
                    <a:pt x="1" y="15"/>
                  </a:lnTo>
                  <a:lnTo>
                    <a:pt x="1" y="16"/>
                  </a:lnTo>
                  <a:lnTo>
                    <a:pt x="1" y="17"/>
                  </a:lnTo>
                  <a:lnTo>
                    <a:pt x="1" y="18"/>
                  </a:lnTo>
                  <a:lnTo>
                    <a:pt x="1" y="18"/>
                  </a:lnTo>
                  <a:lnTo>
                    <a:pt x="1" y="19"/>
                  </a:lnTo>
                  <a:lnTo>
                    <a:pt x="1" y="20"/>
                  </a:lnTo>
                  <a:lnTo>
                    <a:pt x="1" y="21"/>
                  </a:lnTo>
                  <a:lnTo>
                    <a:pt x="1" y="22"/>
                  </a:lnTo>
                  <a:lnTo>
                    <a:pt x="1" y="22"/>
                  </a:lnTo>
                  <a:lnTo>
                    <a:pt x="1" y="23"/>
                  </a:lnTo>
                  <a:lnTo>
                    <a:pt x="1" y="24"/>
                  </a:lnTo>
                  <a:lnTo>
                    <a:pt x="1" y="24"/>
                  </a:lnTo>
                  <a:lnTo>
                    <a:pt x="0" y="25"/>
                  </a:lnTo>
                  <a:lnTo>
                    <a:pt x="0" y="26"/>
                  </a:lnTo>
                  <a:lnTo>
                    <a:pt x="0" y="27"/>
                  </a:lnTo>
                  <a:lnTo>
                    <a:pt x="21" y="26"/>
                  </a:lnTo>
                  <a:lnTo>
                    <a:pt x="21" y="25"/>
                  </a:lnTo>
                  <a:lnTo>
                    <a:pt x="21" y="24"/>
                  </a:lnTo>
                  <a:lnTo>
                    <a:pt x="21" y="24"/>
                  </a:lnTo>
                  <a:lnTo>
                    <a:pt x="21" y="23"/>
                  </a:lnTo>
                  <a:lnTo>
                    <a:pt x="21" y="22"/>
                  </a:lnTo>
                  <a:lnTo>
                    <a:pt x="21" y="21"/>
                  </a:lnTo>
                  <a:lnTo>
                    <a:pt x="21" y="20"/>
                  </a:lnTo>
                  <a:lnTo>
                    <a:pt x="21" y="20"/>
                  </a:lnTo>
                  <a:lnTo>
                    <a:pt x="21" y="19"/>
                  </a:lnTo>
                  <a:lnTo>
                    <a:pt x="21" y="18"/>
                  </a:lnTo>
                  <a:lnTo>
                    <a:pt x="21" y="17"/>
                  </a:lnTo>
                  <a:lnTo>
                    <a:pt x="21" y="16"/>
                  </a:lnTo>
                  <a:lnTo>
                    <a:pt x="21" y="16"/>
                  </a:lnTo>
                  <a:lnTo>
                    <a:pt x="21" y="15"/>
                  </a:lnTo>
                  <a:lnTo>
                    <a:pt x="21" y="14"/>
                  </a:lnTo>
                  <a:lnTo>
                    <a:pt x="21" y="13"/>
                  </a:lnTo>
                  <a:lnTo>
                    <a:pt x="21" y="12"/>
                  </a:lnTo>
                  <a:lnTo>
                    <a:pt x="21" y="11"/>
                  </a:lnTo>
                  <a:lnTo>
                    <a:pt x="21" y="11"/>
                  </a:lnTo>
                  <a:lnTo>
                    <a:pt x="21" y="10"/>
                  </a:lnTo>
                  <a:lnTo>
                    <a:pt x="21" y="9"/>
                  </a:lnTo>
                  <a:lnTo>
                    <a:pt x="21" y="9"/>
                  </a:lnTo>
                  <a:lnTo>
                    <a:pt x="21" y="8"/>
                  </a:lnTo>
                  <a:lnTo>
                    <a:pt x="21" y="7"/>
                  </a:lnTo>
                  <a:lnTo>
                    <a:pt x="21" y="6"/>
                  </a:lnTo>
                  <a:lnTo>
                    <a:pt x="21" y="5"/>
                  </a:lnTo>
                  <a:lnTo>
                    <a:pt x="21" y="5"/>
                  </a:lnTo>
                  <a:lnTo>
                    <a:pt x="21" y="4"/>
                  </a:lnTo>
                  <a:lnTo>
                    <a:pt x="21" y="3"/>
                  </a:lnTo>
                  <a:lnTo>
                    <a:pt x="21" y="2"/>
                  </a:lnTo>
                  <a:lnTo>
                    <a:pt x="21" y="1"/>
                  </a:lnTo>
                  <a:lnTo>
                    <a:pt x="21" y="0"/>
                  </a:lnTo>
                  <a:lnTo>
                    <a:pt x="21" y="0"/>
                  </a:lnTo>
                  <a:lnTo>
                    <a:pt x="20" y="0"/>
                  </a:lnTo>
                  <a:lnTo>
                    <a:pt x="19" y="0"/>
                  </a:lnTo>
                  <a:lnTo>
                    <a:pt x="19" y="0"/>
                  </a:lnTo>
                  <a:lnTo>
                    <a:pt x="18" y="1"/>
                  </a:lnTo>
                  <a:lnTo>
                    <a:pt x="17" y="1"/>
                  </a:lnTo>
                  <a:lnTo>
                    <a:pt x="17" y="1"/>
                  </a:lnTo>
                  <a:lnTo>
                    <a:pt x="16" y="1"/>
                  </a:lnTo>
                  <a:lnTo>
                    <a:pt x="16" y="1"/>
                  </a:lnTo>
                  <a:lnTo>
                    <a:pt x="15" y="1"/>
                  </a:lnTo>
                  <a:lnTo>
                    <a:pt x="14" y="1"/>
                  </a:lnTo>
                  <a:lnTo>
                    <a:pt x="14" y="1"/>
                  </a:lnTo>
                  <a:lnTo>
                    <a:pt x="13" y="1"/>
                  </a:lnTo>
                  <a:lnTo>
                    <a:pt x="13" y="1"/>
                  </a:lnTo>
                  <a:lnTo>
                    <a:pt x="12" y="1"/>
                  </a:lnTo>
                  <a:lnTo>
                    <a:pt x="11" y="1"/>
                  </a:lnTo>
                  <a:lnTo>
                    <a:pt x="11" y="1"/>
                  </a:lnTo>
                  <a:lnTo>
                    <a:pt x="10" y="1"/>
                  </a:lnTo>
                  <a:lnTo>
                    <a:pt x="10" y="1"/>
                  </a:lnTo>
                  <a:lnTo>
                    <a:pt x="9" y="1"/>
                  </a:lnTo>
                  <a:lnTo>
                    <a:pt x="8" y="1"/>
                  </a:lnTo>
                  <a:lnTo>
                    <a:pt x="8" y="1"/>
                  </a:lnTo>
                  <a:lnTo>
                    <a:pt x="7" y="1"/>
                  </a:lnTo>
                  <a:lnTo>
                    <a:pt x="6" y="1"/>
                  </a:lnTo>
                  <a:lnTo>
                    <a:pt x="6" y="1"/>
                  </a:lnTo>
                  <a:lnTo>
                    <a:pt x="5" y="1"/>
                  </a:lnTo>
                  <a:lnTo>
                    <a:pt x="5" y="1"/>
                  </a:lnTo>
                  <a:lnTo>
                    <a:pt x="4" y="1"/>
                  </a:lnTo>
                  <a:lnTo>
                    <a:pt x="4" y="1"/>
                  </a:lnTo>
                  <a:lnTo>
                    <a:pt x="3" y="1"/>
                  </a:lnTo>
                  <a:lnTo>
                    <a:pt x="2" y="1"/>
                  </a:lnTo>
                  <a:lnTo>
                    <a:pt x="2"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1" name="Freeform 1177"/>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close/>
                </a:path>
              </a:pathLst>
            </a:custGeom>
            <a:solidFill>
              <a:srgbClr val="7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2" name="Freeform 1178"/>
            <p:cNvSpPr>
              <a:spLocks/>
            </p:cNvSpPr>
            <p:nvPr/>
          </p:nvSpPr>
          <p:spPr bwMode="auto">
            <a:xfrm>
              <a:off x="1536" y="3373"/>
              <a:ext cx="20" cy="27"/>
            </a:xfrm>
            <a:custGeom>
              <a:avLst/>
              <a:gdLst>
                <a:gd name="T0" fmla="*/ 1 w 20"/>
                <a:gd name="T1" fmla="*/ 2 h 27"/>
                <a:gd name="T2" fmla="*/ 1 w 20"/>
                <a:gd name="T3" fmla="*/ 4 h 27"/>
                <a:gd name="T4" fmla="*/ 1 w 20"/>
                <a:gd name="T5" fmla="*/ 5 h 27"/>
                <a:gd name="T6" fmla="*/ 1 w 20"/>
                <a:gd name="T7" fmla="*/ 7 h 27"/>
                <a:gd name="T8" fmla="*/ 1 w 20"/>
                <a:gd name="T9" fmla="*/ 8 h 27"/>
                <a:gd name="T10" fmla="*/ 1 w 20"/>
                <a:gd name="T11" fmla="*/ 10 h 27"/>
                <a:gd name="T12" fmla="*/ 0 w 20"/>
                <a:gd name="T13" fmla="*/ 12 h 27"/>
                <a:gd name="T14" fmla="*/ 0 w 20"/>
                <a:gd name="T15" fmla="*/ 13 h 27"/>
                <a:gd name="T16" fmla="*/ 0 w 20"/>
                <a:gd name="T17" fmla="*/ 14 h 27"/>
                <a:gd name="T18" fmla="*/ 0 w 20"/>
                <a:gd name="T19" fmla="*/ 16 h 27"/>
                <a:gd name="T20" fmla="*/ 0 w 20"/>
                <a:gd name="T21" fmla="*/ 18 h 27"/>
                <a:gd name="T22" fmla="*/ 0 w 20"/>
                <a:gd name="T23" fmla="*/ 19 h 27"/>
                <a:gd name="T24" fmla="*/ 0 w 20"/>
                <a:gd name="T25" fmla="*/ 21 h 27"/>
                <a:gd name="T26" fmla="*/ 0 w 20"/>
                <a:gd name="T27" fmla="*/ 22 h 27"/>
                <a:gd name="T28" fmla="*/ 0 w 20"/>
                <a:gd name="T29" fmla="*/ 24 h 27"/>
                <a:gd name="T30" fmla="*/ 0 w 20"/>
                <a:gd name="T31" fmla="*/ 26 h 27"/>
                <a:gd name="T32" fmla="*/ 1 w 20"/>
                <a:gd name="T33" fmla="*/ 26 h 27"/>
                <a:gd name="T34" fmla="*/ 2 w 20"/>
                <a:gd name="T35" fmla="*/ 27 h 27"/>
                <a:gd name="T36" fmla="*/ 3 w 20"/>
                <a:gd name="T37" fmla="*/ 27 h 27"/>
                <a:gd name="T38" fmla="*/ 5 w 20"/>
                <a:gd name="T39" fmla="*/ 27 h 27"/>
                <a:gd name="T40" fmla="*/ 6 w 20"/>
                <a:gd name="T41" fmla="*/ 27 h 27"/>
                <a:gd name="T42" fmla="*/ 7 w 20"/>
                <a:gd name="T43" fmla="*/ 27 h 27"/>
                <a:gd name="T44" fmla="*/ 8 w 20"/>
                <a:gd name="T45" fmla="*/ 27 h 27"/>
                <a:gd name="T46" fmla="*/ 9 w 20"/>
                <a:gd name="T47" fmla="*/ 27 h 27"/>
                <a:gd name="T48" fmla="*/ 11 w 20"/>
                <a:gd name="T49" fmla="*/ 27 h 27"/>
                <a:gd name="T50" fmla="*/ 12 w 20"/>
                <a:gd name="T51" fmla="*/ 27 h 27"/>
                <a:gd name="T52" fmla="*/ 13 w 20"/>
                <a:gd name="T53" fmla="*/ 26 h 27"/>
                <a:gd name="T54" fmla="*/ 14 w 20"/>
                <a:gd name="T55" fmla="*/ 26 h 27"/>
                <a:gd name="T56" fmla="*/ 15 w 20"/>
                <a:gd name="T57" fmla="*/ 26 h 27"/>
                <a:gd name="T58" fmla="*/ 16 w 20"/>
                <a:gd name="T59" fmla="*/ 26 h 27"/>
                <a:gd name="T60" fmla="*/ 18 w 20"/>
                <a:gd name="T61" fmla="*/ 26 h 27"/>
                <a:gd name="T62" fmla="*/ 19 w 20"/>
                <a:gd name="T63" fmla="*/ 26 h 27"/>
                <a:gd name="T64" fmla="*/ 19 w 20"/>
                <a:gd name="T65" fmla="*/ 25 h 27"/>
                <a:gd name="T66" fmla="*/ 19 w 20"/>
                <a:gd name="T67" fmla="*/ 24 h 27"/>
                <a:gd name="T68" fmla="*/ 20 w 20"/>
                <a:gd name="T69" fmla="*/ 22 h 27"/>
                <a:gd name="T70" fmla="*/ 20 w 20"/>
                <a:gd name="T71" fmla="*/ 20 h 27"/>
                <a:gd name="T72" fmla="*/ 20 w 20"/>
                <a:gd name="T73" fmla="*/ 19 h 27"/>
                <a:gd name="T74" fmla="*/ 20 w 20"/>
                <a:gd name="T75" fmla="*/ 17 h 27"/>
                <a:gd name="T76" fmla="*/ 20 w 20"/>
                <a:gd name="T77" fmla="*/ 16 h 27"/>
                <a:gd name="T78" fmla="*/ 20 w 20"/>
                <a:gd name="T79" fmla="*/ 14 h 27"/>
                <a:gd name="T80" fmla="*/ 20 w 20"/>
                <a:gd name="T81" fmla="*/ 12 h 27"/>
                <a:gd name="T82" fmla="*/ 20 w 20"/>
                <a:gd name="T83" fmla="*/ 11 h 27"/>
                <a:gd name="T84" fmla="*/ 20 w 20"/>
                <a:gd name="T85" fmla="*/ 9 h 27"/>
                <a:gd name="T86" fmla="*/ 20 w 20"/>
                <a:gd name="T87" fmla="*/ 7 h 27"/>
                <a:gd name="T88" fmla="*/ 20 w 20"/>
                <a:gd name="T89" fmla="*/ 6 h 27"/>
                <a:gd name="T90" fmla="*/ 20 w 20"/>
                <a:gd name="T91" fmla="*/ 4 h 27"/>
                <a:gd name="T92" fmla="*/ 20 w 20"/>
                <a:gd name="T93" fmla="*/ 3 h 27"/>
                <a:gd name="T94" fmla="*/ 20 w 20"/>
                <a:gd name="T95" fmla="*/ 1 h 27"/>
                <a:gd name="T96" fmla="*/ 1 w 20"/>
                <a:gd name="T9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7">
                  <a:moveTo>
                    <a:pt x="1" y="1"/>
                  </a:moveTo>
                  <a:lnTo>
                    <a:pt x="1" y="2"/>
                  </a:lnTo>
                  <a:lnTo>
                    <a:pt x="1" y="3"/>
                  </a:lnTo>
                  <a:lnTo>
                    <a:pt x="1" y="4"/>
                  </a:lnTo>
                  <a:lnTo>
                    <a:pt x="1" y="5"/>
                  </a:lnTo>
                  <a:lnTo>
                    <a:pt x="1" y="5"/>
                  </a:lnTo>
                  <a:lnTo>
                    <a:pt x="1" y="6"/>
                  </a:lnTo>
                  <a:lnTo>
                    <a:pt x="1" y="7"/>
                  </a:lnTo>
                  <a:lnTo>
                    <a:pt x="1" y="7"/>
                  </a:lnTo>
                  <a:lnTo>
                    <a:pt x="1" y="8"/>
                  </a:lnTo>
                  <a:lnTo>
                    <a:pt x="1" y="9"/>
                  </a:lnTo>
                  <a:lnTo>
                    <a:pt x="1" y="10"/>
                  </a:lnTo>
                  <a:lnTo>
                    <a:pt x="0" y="11"/>
                  </a:lnTo>
                  <a:lnTo>
                    <a:pt x="0" y="12"/>
                  </a:lnTo>
                  <a:lnTo>
                    <a:pt x="0" y="12"/>
                  </a:lnTo>
                  <a:lnTo>
                    <a:pt x="0" y="13"/>
                  </a:lnTo>
                  <a:lnTo>
                    <a:pt x="0" y="14"/>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4"/>
                  </a:lnTo>
                  <a:lnTo>
                    <a:pt x="0" y="25"/>
                  </a:lnTo>
                  <a:lnTo>
                    <a:pt x="0" y="26"/>
                  </a:lnTo>
                  <a:lnTo>
                    <a:pt x="0" y="26"/>
                  </a:lnTo>
                  <a:lnTo>
                    <a:pt x="1" y="26"/>
                  </a:lnTo>
                  <a:lnTo>
                    <a:pt x="2" y="27"/>
                  </a:lnTo>
                  <a:lnTo>
                    <a:pt x="2" y="27"/>
                  </a:lnTo>
                  <a:lnTo>
                    <a:pt x="3" y="27"/>
                  </a:lnTo>
                  <a:lnTo>
                    <a:pt x="3" y="27"/>
                  </a:lnTo>
                  <a:lnTo>
                    <a:pt x="4" y="27"/>
                  </a:lnTo>
                  <a:lnTo>
                    <a:pt x="5" y="27"/>
                  </a:lnTo>
                  <a:lnTo>
                    <a:pt x="5" y="27"/>
                  </a:lnTo>
                  <a:lnTo>
                    <a:pt x="6" y="27"/>
                  </a:lnTo>
                  <a:lnTo>
                    <a:pt x="6" y="27"/>
                  </a:lnTo>
                  <a:lnTo>
                    <a:pt x="7" y="27"/>
                  </a:lnTo>
                  <a:lnTo>
                    <a:pt x="7" y="27"/>
                  </a:lnTo>
                  <a:lnTo>
                    <a:pt x="8" y="27"/>
                  </a:lnTo>
                  <a:lnTo>
                    <a:pt x="8" y="27"/>
                  </a:lnTo>
                  <a:lnTo>
                    <a:pt x="9" y="27"/>
                  </a:lnTo>
                  <a:lnTo>
                    <a:pt x="10" y="27"/>
                  </a:lnTo>
                  <a:lnTo>
                    <a:pt x="11" y="27"/>
                  </a:lnTo>
                  <a:lnTo>
                    <a:pt x="11" y="27"/>
                  </a:lnTo>
                  <a:lnTo>
                    <a:pt x="12" y="27"/>
                  </a:lnTo>
                  <a:lnTo>
                    <a:pt x="12" y="26"/>
                  </a:lnTo>
                  <a:lnTo>
                    <a:pt x="13" y="26"/>
                  </a:lnTo>
                  <a:lnTo>
                    <a:pt x="13" y="26"/>
                  </a:lnTo>
                  <a:lnTo>
                    <a:pt x="14" y="26"/>
                  </a:lnTo>
                  <a:lnTo>
                    <a:pt x="15" y="26"/>
                  </a:lnTo>
                  <a:lnTo>
                    <a:pt x="15" y="26"/>
                  </a:lnTo>
                  <a:lnTo>
                    <a:pt x="16" y="26"/>
                  </a:lnTo>
                  <a:lnTo>
                    <a:pt x="16" y="26"/>
                  </a:lnTo>
                  <a:lnTo>
                    <a:pt x="17" y="26"/>
                  </a:lnTo>
                  <a:lnTo>
                    <a:pt x="18" y="26"/>
                  </a:lnTo>
                  <a:lnTo>
                    <a:pt x="18" y="26"/>
                  </a:lnTo>
                  <a:lnTo>
                    <a:pt x="19" y="26"/>
                  </a:lnTo>
                  <a:lnTo>
                    <a:pt x="19" y="26"/>
                  </a:lnTo>
                  <a:lnTo>
                    <a:pt x="19" y="25"/>
                  </a:lnTo>
                  <a:lnTo>
                    <a:pt x="19" y="24"/>
                  </a:lnTo>
                  <a:lnTo>
                    <a:pt x="19" y="24"/>
                  </a:lnTo>
                  <a:lnTo>
                    <a:pt x="19" y="23"/>
                  </a:lnTo>
                  <a:lnTo>
                    <a:pt x="20" y="22"/>
                  </a:lnTo>
                  <a:lnTo>
                    <a:pt x="20" y="21"/>
                  </a:lnTo>
                  <a:lnTo>
                    <a:pt x="20" y="20"/>
                  </a:lnTo>
                  <a:lnTo>
                    <a:pt x="20" y="20"/>
                  </a:lnTo>
                  <a:lnTo>
                    <a:pt x="20" y="19"/>
                  </a:lnTo>
                  <a:lnTo>
                    <a:pt x="20" y="18"/>
                  </a:lnTo>
                  <a:lnTo>
                    <a:pt x="20" y="17"/>
                  </a:lnTo>
                  <a:lnTo>
                    <a:pt x="20" y="16"/>
                  </a:lnTo>
                  <a:lnTo>
                    <a:pt x="20" y="16"/>
                  </a:lnTo>
                  <a:lnTo>
                    <a:pt x="20" y="15"/>
                  </a:lnTo>
                  <a:lnTo>
                    <a:pt x="20" y="14"/>
                  </a:lnTo>
                  <a:lnTo>
                    <a:pt x="20" y="13"/>
                  </a:lnTo>
                  <a:lnTo>
                    <a:pt x="20" y="12"/>
                  </a:lnTo>
                  <a:lnTo>
                    <a:pt x="20" y="12"/>
                  </a:lnTo>
                  <a:lnTo>
                    <a:pt x="20" y="11"/>
                  </a:lnTo>
                  <a:lnTo>
                    <a:pt x="20" y="10"/>
                  </a:lnTo>
                  <a:lnTo>
                    <a:pt x="20" y="9"/>
                  </a:lnTo>
                  <a:lnTo>
                    <a:pt x="20" y="8"/>
                  </a:lnTo>
                  <a:lnTo>
                    <a:pt x="20" y="7"/>
                  </a:lnTo>
                  <a:lnTo>
                    <a:pt x="20" y="7"/>
                  </a:lnTo>
                  <a:lnTo>
                    <a:pt x="20" y="6"/>
                  </a:lnTo>
                  <a:lnTo>
                    <a:pt x="20" y="5"/>
                  </a:lnTo>
                  <a:lnTo>
                    <a:pt x="20" y="4"/>
                  </a:lnTo>
                  <a:lnTo>
                    <a:pt x="20" y="3"/>
                  </a:lnTo>
                  <a:lnTo>
                    <a:pt x="20" y="3"/>
                  </a:lnTo>
                  <a:lnTo>
                    <a:pt x="20" y="2"/>
                  </a:lnTo>
                  <a:lnTo>
                    <a:pt x="20" y="1"/>
                  </a:lnTo>
                  <a:lnTo>
                    <a:pt x="20" y="0"/>
                  </a:lnTo>
                  <a:lnTo>
                    <a:pt x="1" y="1"/>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3" name="Freeform 1179"/>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4" name="Freeform 1180"/>
            <p:cNvSpPr>
              <a:spLocks/>
            </p:cNvSpPr>
            <p:nvPr/>
          </p:nvSpPr>
          <p:spPr bwMode="auto">
            <a:xfrm>
              <a:off x="1573" y="3398"/>
              <a:ext cx="44" cy="22"/>
            </a:xfrm>
            <a:custGeom>
              <a:avLst/>
              <a:gdLst>
                <a:gd name="T0" fmla="*/ 42 w 44"/>
                <a:gd name="T1" fmla="*/ 0 h 22"/>
                <a:gd name="T2" fmla="*/ 42 w 44"/>
                <a:gd name="T3" fmla="*/ 1 h 22"/>
                <a:gd name="T4" fmla="*/ 42 w 44"/>
                <a:gd name="T5" fmla="*/ 1 h 22"/>
                <a:gd name="T6" fmla="*/ 42 w 44"/>
                <a:gd name="T7" fmla="*/ 1 h 22"/>
                <a:gd name="T8" fmla="*/ 42 w 44"/>
                <a:gd name="T9" fmla="*/ 1 h 22"/>
                <a:gd name="T10" fmla="*/ 41 w 44"/>
                <a:gd name="T11" fmla="*/ 1 h 22"/>
                <a:gd name="T12" fmla="*/ 41 w 44"/>
                <a:gd name="T13" fmla="*/ 1 h 22"/>
                <a:gd name="T14" fmla="*/ 0 w 44"/>
                <a:gd name="T15" fmla="*/ 4 h 22"/>
                <a:gd name="T16" fmla="*/ 0 w 44"/>
                <a:gd name="T17" fmla="*/ 22 h 22"/>
                <a:gd name="T18" fmla="*/ 1 w 44"/>
                <a:gd name="T19" fmla="*/ 22 h 22"/>
                <a:gd name="T20" fmla="*/ 2 w 44"/>
                <a:gd name="T21" fmla="*/ 22 h 22"/>
                <a:gd name="T22" fmla="*/ 3 w 44"/>
                <a:gd name="T23" fmla="*/ 22 h 22"/>
                <a:gd name="T24" fmla="*/ 5 w 44"/>
                <a:gd name="T25" fmla="*/ 22 h 22"/>
                <a:gd name="T26" fmla="*/ 6 w 44"/>
                <a:gd name="T27" fmla="*/ 22 h 22"/>
                <a:gd name="T28" fmla="*/ 8 w 44"/>
                <a:gd name="T29" fmla="*/ 22 h 22"/>
                <a:gd name="T30" fmla="*/ 9 w 44"/>
                <a:gd name="T31" fmla="*/ 22 h 22"/>
                <a:gd name="T32" fmla="*/ 10 w 44"/>
                <a:gd name="T33" fmla="*/ 22 h 22"/>
                <a:gd name="T34" fmla="*/ 11 w 44"/>
                <a:gd name="T35" fmla="*/ 22 h 22"/>
                <a:gd name="T36" fmla="*/ 13 w 44"/>
                <a:gd name="T37" fmla="*/ 22 h 22"/>
                <a:gd name="T38" fmla="*/ 14 w 44"/>
                <a:gd name="T39" fmla="*/ 21 h 22"/>
                <a:gd name="T40" fmla="*/ 15 w 44"/>
                <a:gd name="T41" fmla="*/ 21 h 22"/>
                <a:gd name="T42" fmla="*/ 17 w 44"/>
                <a:gd name="T43" fmla="*/ 21 h 22"/>
                <a:gd name="T44" fmla="*/ 18 w 44"/>
                <a:gd name="T45" fmla="*/ 21 h 22"/>
                <a:gd name="T46" fmla="*/ 20 w 44"/>
                <a:gd name="T47" fmla="*/ 21 h 22"/>
                <a:gd name="T48" fmla="*/ 21 w 44"/>
                <a:gd name="T49" fmla="*/ 21 h 22"/>
                <a:gd name="T50" fmla="*/ 22 w 44"/>
                <a:gd name="T51" fmla="*/ 21 h 22"/>
                <a:gd name="T52" fmla="*/ 24 w 44"/>
                <a:gd name="T53" fmla="*/ 21 h 22"/>
                <a:gd name="T54" fmla="*/ 25 w 44"/>
                <a:gd name="T55" fmla="*/ 21 h 22"/>
                <a:gd name="T56" fmla="*/ 27 w 44"/>
                <a:gd name="T57" fmla="*/ 21 h 22"/>
                <a:gd name="T58" fmla="*/ 28 w 44"/>
                <a:gd name="T59" fmla="*/ 21 h 22"/>
                <a:gd name="T60" fmla="*/ 29 w 44"/>
                <a:gd name="T61" fmla="*/ 21 h 22"/>
                <a:gd name="T62" fmla="*/ 31 w 44"/>
                <a:gd name="T63" fmla="*/ 21 h 22"/>
                <a:gd name="T64" fmla="*/ 32 w 44"/>
                <a:gd name="T65" fmla="*/ 21 h 22"/>
                <a:gd name="T66" fmla="*/ 34 w 44"/>
                <a:gd name="T67" fmla="*/ 21 h 22"/>
                <a:gd name="T68" fmla="*/ 35 w 44"/>
                <a:gd name="T69" fmla="*/ 21 h 22"/>
                <a:gd name="T70" fmla="*/ 36 w 44"/>
                <a:gd name="T71" fmla="*/ 20 h 22"/>
                <a:gd name="T72" fmla="*/ 37 w 44"/>
                <a:gd name="T73" fmla="*/ 20 h 22"/>
                <a:gd name="T74" fmla="*/ 39 w 44"/>
                <a:gd name="T75" fmla="*/ 20 h 22"/>
                <a:gd name="T76" fmla="*/ 40 w 44"/>
                <a:gd name="T77" fmla="*/ 20 h 22"/>
                <a:gd name="T78" fmla="*/ 41 w 44"/>
                <a:gd name="T79" fmla="*/ 20 h 22"/>
                <a:gd name="T80" fmla="*/ 43 w 44"/>
                <a:gd name="T81" fmla="*/ 20 h 22"/>
                <a:gd name="T82" fmla="*/ 44 w 44"/>
                <a:gd name="T83" fmla="*/ 0 h 22"/>
                <a:gd name="T84" fmla="*/ 42 w 44"/>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2">
                  <a:moveTo>
                    <a:pt x="42" y="0"/>
                  </a:moveTo>
                  <a:lnTo>
                    <a:pt x="42" y="1"/>
                  </a:lnTo>
                  <a:lnTo>
                    <a:pt x="42" y="1"/>
                  </a:lnTo>
                  <a:lnTo>
                    <a:pt x="42" y="1"/>
                  </a:lnTo>
                  <a:lnTo>
                    <a:pt x="42" y="1"/>
                  </a:lnTo>
                  <a:lnTo>
                    <a:pt x="41" y="1"/>
                  </a:lnTo>
                  <a:lnTo>
                    <a:pt x="41" y="1"/>
                  </a:lnTo>
                  <a:lnTo>
                    <a:pt x="0" y="4"/>
                  </a:lnTo>
                  <a:lnTo>
                    <a:pt x="0" y="22"/>
                  </a:lnTo>
                  <a:lnTo>
                    <a:pt x="1" y="22"/>
                  </a:lnTo>
                  <a:lnTo>
                    <a:pt x="2" y="22"/>
                  </a:lnTo>
                  <a:lnTo>
                    <a:pt x="3" y="22"/>
                  </a:lnTo>
                  <a:lnTo>
                    <a:pt x="5" y="22"/>
                  </a:lnTo>
                  <a:lnTo>
                    <a:pt x="6" y="22"/>
                  </a:lnTo>
                  <a:lnTo>
                    <a:pt x="8" y="22"/>
                  </a:lnTo>
                  <a:lnTo>
                    <a:pt x="9" y="22"/>
                  </a:lnTo>
                  <a:lnTo>
                    <a:pt x="10" y="22"/>
                  </a:lnTo>
                  <a:lnTo>
                    <a:pt x="11" y="22"/>
                  </a:lnTo>
                  <a:lnTo>
                    <a:pt x="13" y="22"/>
                  </a:lnTo>
                  <a:lnTo>
                    <a:pt x="14" y="21"/>
                  </a:lnTo>
                  <a:lnTo>
                    <a:pt x="15" y="21"/>
                  </a:lnTo>
                  <a:lnTo>
                    <a:pt x="17" y="21"/>
                  </a:lnTo>
                  <a:lnTo>
                    <a:pt x="18" y="21"/>
                  </a:lnTo>
                  <a:lnTo>
                    <a:pt x="20" y="21"/>
                  </a:lnTo>
                  <a:lnTo>
                    <a:pt x="21" y="21"/>
                  </a:lnTo>
                  <a:lnTo>
                    <a:pt x="22" y="21"/>
                  </a:lnTo>
                  <a:lnTo>
                    <a:pt x="24" y="21"/>
                  </a:lnTo>
                  <a:lnTo>
                    <a:pt x="25" y="21"/>
                  </a:lnTo>
                  <a:lnTo>
                    <a:pt x="27" y="21"/>
                  </a:lnTo>
                  <a:lnTo>
                    <a:pt x="28" y="21"/>
                  </a:lnTo>
                  <a:lnTo>
                    <a:pt x="29" y="21"/>
                  </a:lnTo>
                  <a:lnTo>
                    <a:pt x="31" y="21"/>
                  </a:lnTo>
                  <a:lnTo>
                    <a:pt x="32" y="21"/>
                  </a:lnTo>
                  <a:lnTo>
                    <a:pt x="34" y="21"/>
                  </a:lnTo>
                  <a:lnTo>
                    <a:pt x="35" y="21"/>
                  </a:lnTo>
                  <a:lnTo>
                    <a:pt x="36" y="20"/>
                  </a:lnTo>
                  <a:lnTo>
                    <a:pt x="37" y="20"/>
                  </a:lnTo>
                  <a:lnTo>
                    <a:pt x="39" y="20"/>
                  </a:lnTo>
                  <a:lnTo>
                    <a:pt x="40" y="20"/>
                  </a:lnTo>
                  <a:lnTo>
                    <a:pt x="41" y="20"/>
                  </a:lnTo>
                  <a:lnTo>
                    <a:pt x="43" y="20"/>
                  </a:lnTo>
                  <a:lnTo>
                    <a:pt x="44" y="0"/>
                  </a:lnTo>
                  <a:lnTo>
                    <a:pt x="42" y="0"/>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5" name="Freeform 1181"/>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6" name="Freeform 1182"/>
            <p:cNvSpPr>
              <a:spLocks/>
            </p:cNvSpPr>
            <p:nvPr/>
          </p:nvSpPr>
          <p:spPr bwMode="auto">
            <a:xfrm>
              <a:off x="1516" y="3402"/>
              <a:ext cx="44" cy="22"/>
            </a:xfrm>
            <a:custGeom>
              <a:avLst/>
              <a:gdLst>
                <a:gd name="T0" fmla="*/ 0 w 44"/>
                <a:gd name="T1" fmla="*/ 4 h 22"/>
                <a:gd name="T2" fmla="*/ 1 w 44"/>
                <a:gd name="T3" fmla="*/ 22 h 22"/>
                <a:gd name="T4" fmla="*/ 43 w 44"/>
                <a:gd name="T5" fmla="*/ 19 h 22"/>
                <a:gd name="T6" fmla="*/ 43 w 44"/>
                <a:gd name="T7" fmla="*/ 17 h 22"/>
                <a:gd name="T8" fmla="*/ 43 w 44"/>
                <a:gd name="T9" fmla="*/ 17 h 22"/>
                <a:gd name="T10" fmla="*/ 44 w 44"/>
                <a:gd name="T11" fmla="*/ 15 h 22"/>
                <a:gd name="T12" fmla="*/ 44 w 44"/>
                <a:gd name="T13" fmla="*/ 14 h 22"/>
                <a:gd name="T14" fmla="*/ 44 w 44"/>
                <a:gd name="T15" fmla="*/ 13 h 22"/>
                <a:gd name="T16" fmla="*/ 44 w 44"/>
                <a:gd name="T17" fmla="*/ 12 h 22"/>
                <a:gd name="T18" fmla="*/ 44 w 44"/>
                <a:gd name="T19" fmla="*/ 11 h 22"/>
                <a:gd name="T20" fmla="*/ 44 w 44"/>
                <a:gd name="T21" fmla="*/ 10 h 22"/>
                <a:gd name="T22" fmla="*/ 44 w 44"/>
                <a:gd name="T23" fmla="*/ 8 h 22"/>
                <a:gd name="T24" fmla="*/ 44 w 44"/>
                <a:gd name="T25" fmla="*/ 7 h 22"/>
                <a:gd name="T26" fmla="*/ 44 w 44"/>
                <a:gd name="T27" fmla="*/ 6 h 22"/>
                <a:gd name="T28" fmla="*/ 44 w 44"/>
                <a:gd name="T29" fmla="*/ 4 h 22"/>
                <a:gd name="T30" fmla="*/ 44 w 44"/>
                <a:gd name="T31" fmla="*/ 3 h 22"/>
                <a:gd name="T32" fmla="*/ 44 w 44"/>
                <a:gd name="T33" fmla="*/ 2 h 22"/>
                <a:gd name="T34" fmla="*/ 44 w 44"/>
                <a:gd name="T35" fmla="*/ 0 h 22"/>
                <a:gd name="T36" fmla="*/ 43 w 44"/>
                <a:gd name="T37" fmla="*/ 0 h 22"/>
                <a:gd name="T38" fmla="*/ 40 w 44"/>
                <a:gd name="T39" fmla="*/ 0 h 22"/>
                <a:gd name="T40" fmla="*/ 37 w 44"/>
                <a:gd name="T41" fmla="*/ 1 h 22"/>
                <a:gd name="T42" fmla="*/ 35 w 44"/>
                <a:gd name="T43" fmla="*/ 1 h 22"/>
                <a:gd name="T44" fmla="*/ 32 w 44"/>
                <a:gd name="T45" fmla="*/ 1 h 22"/>
                <a:gd name="T46" fmla="*/ 29 w 44"/>
                <a:gd name="T47" fmla="*/ 2 h 22"/>
                <a:gd name="T48" fmla="*/ 26 w 44"/>
                <a:gd name="T49" fmla="*/ 2 h 22"/>
                <a:gd name="T50" fmla="*/ 24 w 44"/>
                <a:gd name="T51" fmla="*/ 2 h 22"/>
                <a:gd name="T52" fmla="*/ 21 w 44"/>
                <a:gd name="T53" fmla="*/ 2 h 22"/>
                <a:gd name="T54" fmla="*/ 18 w 44"/>
                <a:gd name="T55" fmla="*/ 2 h 22"/>
                <a:gd name="T56" fmla="*/ 15 w 44"/>
                <a:gd name="T57" fmla="*/ 2 h 22"/>
                <a:gd name="T58" fmla="*/ 13 w 44"/>
                <a:gd name="T59" fmla="*/ 2 h 22"/>
                <a:gd name="T60" fmla="*/ 10 w 44"/>
                <a:gd name="T61" fmla="*/ 3 h 22"/>
                <a:gd name="T62" fmla="*/ 7 w 44"/>
                <a:gd name="T63" fmla="*/ 3 h 22"/>
                <a:gd name="T64" fmla="*/ 5 w 44"/>
                <a:gd name="T65" fmla="*/ 3 h 22"/>
                <a:gd name="T66" fmla="*/ 2 w 44"/>
                <a:gd name="T6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22">
                  <a:moveTo>
                    <a:pt x="1" y="3"/>
                  </a:moveTo>
                  <a:lnTo>
                    <a:pt x="0" y="4"/>
                  </a:lnTo>
                  <a:lnTo>
                    <a:pt x="0" y="21"/>
                  </a:lnTo>
                  <a:lnTo>
                    <a:pt x="1" y="22"/>
                  </a:lnTo>
                  <a:lnTo>
                    <a:pt x="43" y="19"/>
                  </a:lnTo>
                  <a:lnTo>
                    <a:pt x="43" y="19"/>
                  </a:lnTo>
                  <a:lnTo>
                    <a:pt x="43" y="18"/>
                  </a:lnTo>
                  <a:lnTo>
                    <a:pt x="43" y="17"/>
                  </a:lnTo>
                  <a:lnTo>
                    <a:pt x="43" y="17"/>
                  </a:lnTo>
                  <a:lnTo>
                    <a:pt x="43" y="17"/>
                  </a:lnTo>
                  <a:lnTo>
                    <a:pt x="43" y="16"/>
                  </a:lnTo>
                  <a:lnTo>
                    <a:pt x="44" y="15"/>
                  </a:lnTo>
                  <a:lnTo>
                    <a:pt x="44" y="15"/>
                  </a:lnTo>
                  <a:lnTo>
                    <a:pt x="44" y="14"/>
                  </a:lnTo>
                  <a:lnTo>
                    <a:pt x="44" y="14"/>
                  </a:lnTo>
                  <a:lnTo>
                    <a:pt x="44" y="13"/>
                  </a:lnTo>
                  <a:lnTo>
                    <a:pt x="44" y="12"/>
                  </a:lnTo>
                  <a:lnTo>
                    <a:pt x="44" y="12"/>
                  </a:lnTo>
                  <a:lnTo>
                    <a:pt x="44" y="11"/>
                  </a:lnTo>
                  <a:lnTo>
                    <a:pt x="44" y="11"/>
                  </a:lnTo>
                  <a:lnTo>
                    <a:pt x="44" y="10"/>
                  </a:lnTo>
                  <a:lnTo>
                    <a:pt x="44" y="10"/>
                  </a:lnTo>
                  <a:lnTo>
                    <a:pt x="44" y="9"/>
                  </a:lnTo>
                  <a:lnTo>
                    <a:pt x="44" y="8"/>
                  </a:lnTo>
                  <a:lnTo>
                    <a:pt x="44" y="8"/>
                  </a:lnTo>
                  <a:lnTo>
                    <a:pt x="44" y="7"/>
                  </a:lnTo>
                  <a:lnTo>
                    <a:pt x="44" y="6"/>
                  </a:lnTo>
                  <a:lnTo>
                    <a:pt x="44" y="6"/>
                  </a:lnTo>
                  <a:lnTo>
                    <a:pt x="44" y="5"/>
                  </a:lnTo>
                  <a:lnTo>
                    <a:pt x="44" y="4"/>
                  </a:lnTo>
                  <a:lnTo>
                    <a:pt x="44" y="4"/>
                  </a:lnTo>
                  <a:lnTo>
                    <a:pt x="44" y="3"/>
                  </a:lnTo>
                  <a:lnTo>
                    <a:pt x="44" y="2"/>
                  </a:lnTo>
                  <a:lnTo>
                    <a:pt x="44" y="2"/>
                  </a:lnTo>
                  <a:lnTo>
                    <a:pt x="44" y="1"/>
                  </a:lnTo>
                  <a:lnTo>
                    <a:pt x="44" y="0"/>
                  </a:lnTo>
                  <a:lnTo>
                    <a:pt x="44" y="0"/>
                  </a:lnTo>
                  <a:lnTo>
                    <a:pt x="43" y="0"/>
                  </a:lnTo>
                  <a:lnTo>
                    <a:pt x="41" y="0"/>
                  </a:lnTo>
                  <a:lnTo>
                    <a:pt x="40" y="0"/>
                  </a:lnTo>
                  <a:lnTo>
                    <a:pt x="39" y="0"/>
                  </a:lnTo>
                  <a:lnTo>
                    <a:pt x="37" y="1"/>
                  </a:lnTo>
                  <a:lnTo>
                    <a:pt x="36" y="1"/>
                  </a:lnTo>
                  <a:lnTo>
                    <a:pt x="35" y="1"/>
                  </a:lnTo>
                  <a:lnTo>
                    <a:pt x="33" y="1"/>
                  </a:lnTo>
                  <a:lnTo>
                    <a:pt x="32" y="1"/>
                  </a:lnTo>
                  <a:lnTo>
                    <a:pt x="31" y="2"/>
                  </a:lnTo>
                  <a:lnTo>
                    <a:pt x="29" y="2"/>
                  </a:lnTo>
                  <a:lnTo>
                    <a:pt x="28" y="2"/>
                  </a:lnTo>
                  <a:lnTo>
                    <a:pt x="26" y="2"/>
                  </a:lnTo>
                  <a:lnTo>
                    <a:pt x="25" y="2"/>
                  </a:lnTo>
                  <a:lnTo>
                    <a:pt x="24" y="2"/>
                  </a:lnTo>
                  <a:lnTo>
                    <a:pt x="22" y="2"/>
                  </a:lnTo>
                  <a:lnTo>
                    <a:pt x="21" y="2"/>
                  </a:lnTo>
                  <a:lnTo>
                    <a:pt x="19" y="2"/>
                  </a:lnTo>
                  <a:lnTo>
                    <a:pt x="18" y="2"/>
                  </a:lnTo>
                  <a:lnTo>
                    <a:pt x="17" y="2"/>
                  </a:lnTo>
                  <a:lnTo>
                    <a:pt x="15" y="2"/>
                  </a:lnTo>
                  <a:lnTo>
                    <a:pt x="14" y="2"/>
                  </a:lnTo>
                  <a:lnTo>
                    <a:pt x="13" y="2"/>
                  </a:lnTo>
                  <a:lnTo>
                    <a:pt x="11" y="2"/>
                  </a:lnTo>
                  <a:lnTo>
                    <a:pt x="10" y="3"/>
                  </a:lnTo>
                  <a:lnTo>
                    <a:pt x="8" y="3"/>
                  </a:lnTo>
                  <a:lnTo>
                    <a:pt x="7" y="3"/>
                  </a:lnTo>
                  <a:lnTo>
                    <a:pt x="6" y="3"/>
                  </a:lnTo>
                  <a:lnTo>
                    <a:pt x="5" y="3"/>
                  </a:lnTo>
                  <a:lnTo>
                    <a:pt x="3" y="3"/>
                  </a:lnTo>
                  <a:lnTo>
                    <a:pt x="2" y="3"/>
                  </a:lnTo>
                  <a:lnTo>
                    <a:pt x="1"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7" name="Freeform 1183"/>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8" name="Freeform 1184"/>
            <p:cNvSpPr>
              <a:spLocks/>
            </p:cNvSpPr>
            <p:nvPr/>
          </p:nvSpPr>
          <p:spPr bwMode="auto">
            <a:xfrm>
              <a:off x="1458" y="3406"/>
              <a:ext cx="44" cy="21"/>
            </a:xfrm>
            <a:custGeom>
              <a:avLst/>
              <a:gdLst>
                <a:gd name="T0" fmla="*/ 0 w 44"/>
                <a:gd name="T1" fmla="*/ 5 h 21"/>
                <a:gd name="T2" fmla="*/ 1 w 44"/>
                <a:gd name="T3" fmla="*/ 21 h 21"/>
                <a:gd name="T4" fmla="*/ 43 w 44"/>
                <a:gd name="T5" fmla="*/ 19 h 21"/>
                <a:gd name="T6" fmla="*/ 43 w 44"/>
                <a:gd name="T7" fmla="*/ 17 h 21"/>
                <a:gd name="T8" fmla="*/ 44 w 44"/>
                <a:gd name="T9" fmla="*/ 0 h 21"/>
                <a:gd name="T10" fmla="*/ 42 w 44"/>
                <a:gd name="T11" fmla="*/ 0 h 21"/>
                <a:gd name="T12" fmla="*/ 41 w 44"/>
                <a:gd name="T13" fmla="*/ 0 h 21"/>
                <a:gd name="T14" fmla="*/ 39 w 44"/>
                <a:gd name="T15" fmla="*/ 0 h 21"/>
                <a:gd name="T16" fmla="*/ 38 w 44"/>
                <a:gd name="T17" fmla="*/ 0 h 21"/>
                <a:gd name="T18" fmla="*/ 37 w 44"/>
                <a:gd name="T19" fmla="*/ 1 h 21"/>
                <a:gd name="T20" fmla="*/ 35 w 44"/>
                <a:gd name="T21" fmla="*/ 1 h 21"/>
                <a:gd name="T22" fmla="*/ 34 w 44"/>
                <a:gd name="T23" fmla="*/ 1 h 21"/>
                <a:gd name="T24" fmla="*/ 32 w 44"/>
                <a:gd name="T25" fmla="*/ 1 h 21"/>
                <a:gd name="T26" fmla="*/ 31 w 44"/>
                <a:gd name="T27" fmla="*/ 1 h 21"/>
                <a:gd name="T28" fmla="*/ 30 w 44"/>
                <a:gd name="T29" fmla="*/ 1 h 21"/>
                <a:gd name="T30" fmla="*/ 29 w 44"/>
                <a:gd name="T31" fmla="*/ 1 h 21"/>
                <a:gd name="T32" fmla="*/ 27 w 44"/>
                <a:gd name="T33" fmla="*/ 1 h 21"/>
                <a:gd name="T34" fmla="*/ 26 w 44"/>
                <a:gd name="T35" fmla="*/ 2 h 21"/>
                <a:gd name="T36" fmla="*/ 24 w 44"/>
                <a:gd name="T37" fmla="*/ 2 h 21"/>
                <a:gd name="T38" fmla="*/ 23 w 44"/>
                <a:gd name="T39" fmla="*/ 2 h 21"/>
                <a:gd name="T40" fmla="*/ 22 w 44"/>
                <a:gd name="T41" fmla="*/ 2 h 21"/>
                <a:gd name="T42" fmla="*/ 21 w 44"/>
                <a:gd name="T43" fmla="*/ 2 h 21"/>
                <a:gd name="T44" fmla="*/ 19 w 44"/>
                <a:gd name="T45" fmla="*/ 2 h 21"/>
                <a:gd name="T46" fmla="*/ 18 w 44"/>
                <a:gd name="T47" fmla="*/ 2 h 21"/>
                <a:gd name="T48" fmla="*/ 16 w 44"/>
                <a:gd name="T49" fmla="*/ 2 h 21"/>
                <a:gd name="T50" fmla="*/ 15 w 44"/>
                <a:gd name="T51" fmla="*/ 2 h 21"/>
                <a:gd name="T52" fmla="*/ 14 w 44"/>
                <a:gd name="T53" fmla="*/ 2 h 21"/>
                <a:gd name="T54" fmla="*/ 13 w 44"/>
                <a:gd name="T55" fmla="*/ 2 h 21"/>
                <a:gd name="T56" fmla="*/ 11 w 44"/>
                <a:gd name="T57" fmla="*/ 2 h 21"/>
                <a:gd name="T58" fmla="*/ 10 w 44"/>
                <a:gd name="T59" fmla="*/ 2 h 21"/>
                <a:gd name="T60" fmla="*/ 8 w 44"/>
                <a:gd name="T61" fmla="*/ 2 h 21"/>
                <a:gd name="T62" fmla="*/ 7 w 44"/>
                <a:gd name="T63" fmla="*/ 2 h 21"/>
                <a:gd name="T64" fmla="*/ 6 w 44"/>
                <a:gd name="T65" fmla="*/ 2 h 21"/>
                <a:gd name="T66" fmla="*/ 4 w 44"/>
                <a:gd name="T67" fmla="*/ 2 h 21"/>
                <a:gd name="T68" fmla="*/ 3 w 44"/>
                <a:gd name="T69" fmla="*/ 2 h 21"/>
                <a:gd name="T70" fmla="*/ 1 w 44"/>
                <a:gd name="T71" fmla="*/ 2 h 21"/>
                <a:gd name="T72" fmla="*/ 0 w 44"/>
                <a:gd name="T73" fmla="*/ 2 h 21"/>
                <a:gd name="T74" fmla="*/ 0 w 44"/>
                <a:gd name="T7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1">
                  <a:moveTo>
                    <a:pt x="0" y="5"/>
                  </a:moveTo>
                  <a:lnTo>
                    <a:pt x="1" y="21"/>
                  </a:lnTo>
                  <a:lnTo>
                    <a:pt x="43" y="19"/>
                  </a:lnTo>
                  <a:lnTo>
                    <a:pt x="43" y="17"/>
                  </a:lnTo>
                  <a:lnTo>
                    <a:pt x="44" y="0"/>
                  </a:lnTo>
                  <a:lnTo>
                    <a:pt x="42" y="0"/>
                  </a:lnTo>
                  <a:lnTo>
                    <a:pt x="41" y="0"/>
                  </a:lnTo>
                  <a:lnTo>
                    <a:pt x="39" y="0"/>
                  </a:lnTo>
                  <a:lnTo>
                    <a:pt x="38" y="0"/>
                  </a:lnTo>
                  <a:lnTo>
                    <a:pt x="37" y="1"/>
                  </a:lnTo>
                  <a:lnTo>
                    <a:pt x="35" y="1"/>
                  </a:lnTo>
                  <a:lnTo>
                    <a:pt x="34" y="1"/>
                  </a:lnTo>
                  <a:lnTo>
                    <a:pt x="32" y="1"/>
                  </a:lnTo>
                  <a:lnTo>
                    <a:pt x="31" y="1"/>
                  </a:lnTo>
                  <a:lnTo>
                    <a:pt x="30" y="1"/>
                  </a:lnTo>
                  <a:lnTo>
                    <a:pt x="29" y="1"/>
                  </a:lnTo>
                  <a:lnTo>
                    <a:pt x="27" y="1"/>
                  </a:lnTo>
                  <a:lnTo>
                    <a:pt x="26" y="2"/>
                  </a:lnTo>
                  <a:lnTo>
                    <a:pt x="24" y="2"/>
                  </a:lnTo>
                  <a:lnTo>
                    <a:pt x="23" y="2"/>
                  </a:lnTo>
                  <a:lnTo>
                    <a:pt x="22" y="2"/>
                  </a:lnTo>
                  <a:lnTo>
                    <a:pt x="21" y="2"/>
                  </a:lnTo>
                  <a:lnTo>
                    <a:pt x="19" y="2"/>
                  </a:lnTo>
                  <a:lnTo>
                    <a:pt x="18" y="2"/>
                  </a:lnTo>
                  <a:lnTo>
                    <a:pt x="16" y="2"/>
                  </a:lnTo>
                  <a:lnTo>
                    <a:pt x="15" y="2"/>
                  </a:lnTo>
                  <a:lnTo>
                    <a:pt x="14" y="2"/>
                  </a:lnTo>
                  <a:lnTo>
                    <a:pt x="13" y="2"/>
                  </a:lnTo>
                  <a:lnTo>
                    <a:pt x="11" y="2"/>
                  </a:lnTo>
                  <a:lnTo>
                    <a:pt x="10" y="2"/>
                  </a:lnTo>
                  <a:lnTo>
                    <a:pt x="8" y="2"/>
                  </a:lnTo>
                  <a:lnTo>
                    <a:pt x="7" y="2"/>
                  </a:lnTo>
                  <a:lnTo>
                    <a:pt x="6" y="2"/>
                  </a:lnTo>
                  <a:lnTo>
                    <a:pt x="4" y="2"/>
                  </a:lnTo>
                  <a:lnTo>
                    <a:pt x="3" y="2"/>
                  </a:lnTo>
                  <a:lnTo>
                    <a:pt x="1" y="2"/>
                  </a:lnTo>
                  <a:lnTo>
                    <a:pt x="0" y="2"/>
                  </a:lnTo>
                  <a:lnTo>
                    <a:pt x="0" y="5"/>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59" name="Freeform 1185"/>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0" name="Freeform 1186"/>
            <p:cNvSpPr>
              <a:spLocks/>
            </p:cNvSpPr>
            <p:nvPr/>
          </p:nvSpPr>
          <p:spPr bwMode="auto">
            <a:xfrm>
              <a:off x="1574" y="3401"/>
              <a:ext cx="41" cy="18"/>
            </a:xfrm>
            <a:custGeom>
              <a:avLst/>
              <a:gdLst>
                <a:gd name="T0" fmla="*/ 0 w 41"/>
                <a:gd name="T1" fmla="*/ 3 h 18"/>
                <a:gd name="T2" fmla="*/ 1 w 41"/>
                <a:gd name="T3" fmla="*/ 4 h 18"/>
                <a:gd name="T4" fmla="*/ 1 w 41"/>
                <a:gd name="T5" fmla="*/ 5 h 18"/>
                <a:gd name="T6" fmla="*/ 1 w 41"/>
                <a:gd name="T7" fmla="*/ 6 h 18"/>
                <a:gd name="T8" fmla="*/ 0 w 41"/>
                <a:gd name="T9" fmla="*/ 7 h 18"/>
                <a:gd name="T10" fmla="*/ 0 w 41"/>
                <a:gd name="T11" fmla="*/ 8 h 18"/>
                <a:gd name="T12" fmla="*/ 0 w 41"/>
                <a:gd name="T13" fmla="*/ 9 h 18"/>
                <a:gd name="T14" fmla="*/ 0 w 41"/>
                <a:gd name="T15" fmla="*/ 10 h 18"/>
                <a:gd name="T16" fmla="*/ 0 w 41"/>
                <a:gd name="T17" fmla="*/ 11 h 18"/>
                <a:gd name="T18" fmla="*/ 0 w 41"/>
                <a:gd name="T19" fmla="*/ 12 h 18"/>
                <a:gd name="T20" fmla="*/ 0 w 41"/>
                <a:gd name="T21" fmla="*/ 13 h 18"/>
                <a:gd name="T22" fmla="*/ 0 w 41"/>
                <a:gd name="T23" fmla="*/ 14 h 18"/>
                <a:gd name="T24" fmla="*/ 0 w 41"/>
                <a:gd name="T25" fmla="*/ 15 h 18"/>
                <a:gd name="T26" fmla="*/ 0 w 41"/>
                <a:gd name="T27" fmla="*/ 16 h 18"/>
                <a:gd name="T28" fmla="*/ 0 w 41"/>
                <a:gd name="T29" fmla="*/ 17 h 18"/>
                <a:gd name="T30" fmla="*/ 1 w 41"/>
                <a:gd name="T31" fmla="*/ 18 h 18"/>
                <a:gd name="T32" fmla="*/ 2 w 41"/>
                <a:gd name="T33" fmla="*/ 18 h 18"/>
                <a:gd name="T34" fmla="*/ 4 w 41"/>
                <a:gd name="T35" fmla="*/ 18 h 18"/>
                <a:gd name="T36" fmla="*/ 7 w 41"/>
                <a:gd name="T37" fmla="*/ 18 h 18"/>
                <a:gd name="T38" fmla="*/ 9 w 41"/>
                <a:gd name="T39" fmla="*/ 18 h 18"/>
                <a:gd name="T40" fmla="*/ 11 w 41"/>
                <a:gd name="T41" fmla="*/ 18 h 18"/>
                <a:gd name="T42" fmla="*/ 14 w 41"/>
                <a:gd name="T43" fmla="*/ 18 h 18"/>
                <a:gd name="T44" fmla="*/ 16 w 41"/>
                <a:gd name="T45" fmla="*/ 17 h 18"/>
                <a:gd name="T46" fmla="*/ 19 w 41"/>
                <a:gd name="T47" fmla="*/ 17 h 18"/>
                <a:gd name="T48" fmla="*/ 21 w 41"/>
                <a:gd name="T49" fmla="*/ 17 h 18"/>
                <a:gd name="T50" fmla="*/ 24 w 41"/>
                <a:gd name="T51" fmla="*/ 17 h 18"/>
                <a:gd name="T52" fmla="*/ 26 w 41"/>
                <a:gd name="T53" fmla="*/ 17 h 18"/>
                <a:gd name="T54" fmla="*/ 29 w 41"/>
                <a:gd name="T55" fmla="*/ 16 h 18"/>
                <a:gd name="T56" fmla="*/ 31 w 41"/>
                <a:gd name="T57" fmla="*/ 16 h 18"/>
                <a:gd name="T58" fmla="*/ 34 w 41"/>
                <a:gd name="T59" fmla="*/ 16 h 18"/>
                <a:gd name="T60" fmla="*/ 36 w 41"/>
                <a:gd name="T61" fmla="*/ 16 h 18"/>
                <a:gd name="T62" fmla="*/ 39 w 41"/>
                <a:gd name="T63" fmla="*/ 15 h 18"/>
                <a:gd name="T64" fmla="*/ 40 w 41"/>
                <a:gd name="T65" fmla="*/ 15 h 18"/>
                <a:gd name="T66" fmla="*/ 41 w 41"/>
                <a:gd name="T67" fmla="*/ 14 h 18"/>
                <a:gd name="T68" fmla="*/ 41 w 41"/>
                <a:gd name="T69" fmla="*/ 13 h 18"/>
                <a:gd name="T70" fmla="*/ 41 w 41"/>
                <a:gd name="T71" fmla="*/ 12 h 18"/>
                <a:gd name="T72" fmla="*/ 41 w 41"/>
                <a:gd name="T73" fmla="*/ 11 h 18"/>
                <a:gd name="T74" fmla="*/ 41 w 41"/>
                <a:gd name="T75" fmla="*/ 11 h 18"/>
                <a:gd name="T76" fmla="*/ 41 w 41"/>
                <a:gd name="T77" fmla="*/ 9 h 18"/>
                <a:gd name="T78" fmla="*/ 41 w 41"/>
                <a:gd name="T79" fmla="*/ 9 h 18"/>
                <a:gd name="T80" fmla="*/ 41 w 41"/>
                <a:gd name="T81" fmla="*/ 7 h 18"/>
                <a:gd name="T82" fmla="*/ 41 w 41"/>
                <a:gd name="T83" fmla="*/ 6 h 18"/>
                <a:gd name="T84" fmla="*/ 41 w 41"/>
                <a:gd name="T85" fmla="*/ 5 h 18"/>
                <a:gd name="T86" fmla="*/ 41 w 41"/>
                <a:gd name="T87" fmla="*/ 4 h 18"/>
                <a:gd name="T88" fmla="*/ 41 w 41"/>
                <a:gd name="T89" fmla="*/ 3 h 18"/>
                <a:gd name="T90" fmla="*/ 40 w 41"/>
                <a:gd name="T91" fmla="*/ 2 h 18"/>
                <a:gd name="T92" fmla="*/ 40 w 41"/>
                <a:gd name="T93" fmla="*/ 1 h 18"/>
                <a:gd name="T94" fmla="*/ 40 w 41"/>
                <a:gd name="T95" fmla="*/ 0 h 18"/>
                <a:gd name="T96" fmla="*/ 0 w 41"/>
                <a:gd name="T9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8">
                  <a:moveTo>
                    <a:pt x="0" y="3"/>
                  </a:moveTo>
                  <a:lnTo>
                    <a:pt x="0" y="3"/>
                  </a:lnTo>
                  <a:lnTo>
                    <a:pt x="0" y="3"/>
                  </a:lnTo>
                  <a:lnTo>
                    <a:pt x="1" y="4"/>
                  </a:lnTo>
                  <a:lnTo>
                    <a:pt x="1" y="5"/>
                  </a:lnTo>
                  <a:lnTo>
                    <a:pt x="1" y="5"/>
                  </a:lnTo>
                  <a:lnTo>
                    <a:pt x="1" y="5"/>
                  </a:lnTo>
                  <a:lnTo>
                    <a:pt x="1" y="6"/>
                  </a:lnTo>
                  <a:lnTo>
                    <a:pt x="0" y="7"/>
                  </a:lnTo>
                  <a:lnTo>
                    <a:pt x="0" y="7"/>
                  </a:lnTo>
                  <a:lnTo>
                    <a:pt x="0" y="7"/>
                  </a:lnTo>
                  <a:lnTo>
                    <a:pt x="0" y="8"/>
                  </a:lnTo>
                  <a:lnTo>
                    <a:pt x="0" y="9"/>
                  </a:lnTo>
                  <a:lnTo>
                    <a:pt x="0" y="9"/>
                  </a:lnTo>
                  <a:lnTo>
                    <a:pt x="0" y="9"/>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6"/>
                  </a:lnTo>
                  <a:lnTo>
                    <a:pt x="0" y="16"/>
                  </a:lnTo>
                  <a:lnTo>
                    <a:pt x="0" y="17"/>
                  </a:lnTo>
                  <a:lnTo>
                    <a:pt x="1" y="17"/>
                  </a:lnTo>
                  <a:lnTo>
                    <a:pt x="1" y="18"/>
                  </a:lnTo>
                  <a:lnTo>
                    <a:pt x="1" y="18"/>
                  </a:lnTo>
                  <a:lnTo>
                    <a:pt x="2" y="18"/>
                  </a:lnTo>
                  <a:lnTo>
                    <a:pt x="3" y="18"/>
                  </a:lnTo>
                  <a:lnTo>
                    <a:pt x="4" y="18"/>
                  </a:lnTo>
                  <a:lnTo>
                    <a:pt x="5" y="18"/>
                  </a:lnTo>
                  <a:lnTo>
                    <a:pt x="7" y="18"/>
                  </a:lnTo>
                  <a:lnTo>
                    <a:pt x="8" y="18"/>
                  </a:lnTo>
                  <a:lnTo>
                    <a:pt x="9" y="18"/>
                  </a:lnTo>
                  <a:lnTo>
                    <a:pt x="10" y="18"/>
                  </a:lnTo>
                  <a:lnTo>
                    <a:pt x="11" y="18"/>
                  </a:lnTo>
                  <a:lnTo>
                    <a:pt x="12" y="18"/>
                  </a:lnTo>
                  <a:lnTo>
                    <a:pt x="14" y="18"/>
                  </a:lnTo>
                  <a:lnTo>
                    <a:pt x="15" y="17"/>
                  </a:lnTo>
                  <a:lnTo>
                    <a:pt x="16" y="17"/>
                  </a:lnTo>
                  <a:lnTo>
                    <a:pt x="18" y="17"/>
                  </a:lnTo>
                  <a:lnTo>
                    <a:pt x="19" y="17"/>
                  </a:lnTo>
                  <a:lnTo>
                    <a:pt x="20" y="17"/>
                  </a:lnTo>
                  <a:lnTo>
                    <a:pt x="21" y="17"/>
                  </a:lnTo>
                  <a:lnTo>
                    <a:pt x="23" y="17"/>
                  </a:lnTo>
                  <a:lnTo>
                    <a:pt x="24" y="17"/>
                  </a:lnTo>
                  <a:lnTo>
                    <a:pt x="25" y="17"/>
                  </a:lnTo>
                  <a:lnTo>
                    <a:pt x="26" y="17"/>
                  </a:lnTo>
                  <a:lnTo>
                    <a:pt x="28" y="17"/>
                  </a:lnTo>
                  <a:lnTo>
                    <a:pt x="29" y="16"/>
                  </a:lnTo>
                  <a:lnTo>
                    <a:pt x="30" y="16"/>
                  </a:lnTo>
                  <a:lnTo>
                    <a:pt x="31" y="16"/>
                  </a:lnTo>
                  <a:lnTo>
                    <a:pt x="33" y="16"/>
                  </a:lnTo>
                  <a:lnTo>
                    <a:pt x="34" y="16"/>
                  </a:lnTo>
                  <a:lnTo>
                    <a:pt x="35" y="16"/>
                  </a:lnTo>
                  <a:lnTo>
                    <a:pt x="36" y="16"/>
                  </a:lnTo>
                  <a:lnTo>
                    <a:pt x="38" y="16"/>
                  </a:lnTo>
                  <a:lnTo>
                    <a:pt x="39" y="15"/>
                  </a:lnTo>
                  <a:lnTo>
                    <a:pt x="40" y="15"/>
                  </a:lnTo>
                  <a:lnTo>
                    <a:pt x="40" y="15"/>
                  </a:lnTo>
                  <a:lnTo>
                    <a:pt x="40" y="15"/>
                  </a:lnTo>
                  <a:lnTo>
                    <a:pt x="41" y="14"/>
                  </a:lnTo>
                  <a:lnTo>
                    <a:pt x="41" y="14"/>
                  </a:lnTo>
                  <a:lnTo>
                    <a:pt x="41" y="13"/>
                  </a:lnTo>
                  <a:lnTo>
                    <a:pt x="41" y="13"/>
                  </a:lnTo>
                  <a:lnTo>
                    <a:pt x="41" y="12"/>
                  </a:lnTo>
                  <a:lnTo>
                    <a:pt x="41" y="12"/>
                  </a:lnTo>
                  <a:lnTo>
                    <a:pt x="41" y="11"/>
                  </a:lnTo>
                  <a:lnTo>
                    <a:pt x="41" y="11"/>
                  </a:lnTo>
                  <a:lnTo>
                    <a:pt x="41" y="11"/>
                  </a:lnTo>
                  <a:lnTo>
                    <a:pt x="41" y="10"/>
                  </a:lnTo>
                  <a:lnTo>
                    <a:pt x="41" y="9"/>
                  </a:lnTo>
                  <a:lnTo>
                    <a:pt x="41" y="9"/>
                  </a:lnTo>
                  <a:lnTo>
                    <a:pt x="41" y="9"/>
                  </a:lnTo>
                  <a:lnTo>
                    <a:pt x="41" y="8"/>
                  </a:lnTo>
                  <a:lnTo>
                    <a:pt x="41" y="7"/>
                  </a:lnTo>
                  <a:lnTo>
                    <a:pt x="41" y="7"/>
                  </a:lnTo>
                  <a:lnTo>
                    <a:pt x="41" y="6"/>
                  </a:lnTo>
                  <a:lnTo>
                    <a:pt x="41" y="6"/>
                  </a:lnTo>
                  <a:lnTo>
                    <a:pt x="41" y="5"/>
                  </a:lnTo>
                  <a:lnTo>
                    <a:pt x="41" y="5"/>
                  </a:lnTo>
                  <a:lnTo>
                    <a:pt x="41" y="4"/>
                  </a:lnTo>
                  <a:lnTo>
                    <a:pt x="41" y="4"/>
                  </a:lnTo>
                  <a:lnTo>
                    <a:pt x="41" y="3"/>
                  </a:lnTo>
                  <a:lnTo>
                    <a:pt x="40" y="3"/>
                  </a:lnTo>
                  <a:lnTo>
                    <a:pt x="40" y="2"/>
                  </a:lnTo>
                  <a:lnTo>
                    <a:pt x="40" y="2"/>
                  </a:lnTo>
                  <a:lnTo>
                    <a:pt x="40" y="1"/>
                  </a:lnTo>
                  <a:lnTo>
                    <a:pt x="40" y="1"/>
                  </a:lnTo>
                  <a:lnTo>
                    <a:pt x="40" y="0"/>
                  </a:lnTo>
                  <a:lnTo>
                    <a:pt x="40" y="0"/>
                  </a:lnTo>
                  <a:lnTo>
                    <a:pt x="0" y="3"/>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1" name="Freeform 1187"/>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2" name="Freeform 1188"/>
            <p:cNvSpPr>
              <a:spLocks/>
            </p:cNvSpPr>
            <p:nvPr/>
          </p:nvSpPr>
          <p:spPr bwMode="auto">
            <a:xfrm>
              <a:off x="1517" y="3405"/>
              <a:ext cx="42" cy="16"/>
            </a:xfrm>
            <a:custGeom>
              <a:avLst/>
              <a:gdLst>
                <a:gd name="T0" fmla="*/ 0 w 42"/>
                <a:gd name="T1" fmla="*/ 2 h 16"/>
                <a:gd name="T2" fmla="*/ 0 w 42"/>
                <a:gd name="T3" fmla="*/ 3 h 16"/>
                <a:gd name="T4" fmla="*/ 0 w 42"/>
                <a:gd name="T5" fmla="*/ 4 h 16"/>
                <a:gd name="T6" fmla="*/ 0 w 42"/>
                <a:gd name="T7" fmla="*/ 5 h 16"/>
                <a:gd name="T8" fmla="*/ 0 w 42"/>
                <a:gd name="T9" fmla="*/ 6 h 16"/>
                <a:gd name="T10" fmla="*/ 0 w 42"/>
                <a:gd name="T11" fmla="*/ 7 h 16"/>
                <a:gd name="T12" fmla="*/ 0 w 42"/>
                <a:gd name="T13" fmla="*/ 8 h 16"/>
                <a:gd name="T14" fmla="*/ 0 w 42"/>
                <a:gd name="T15" fmla="*/ 9 h 16"/>
                <a:gd name="T16" fmla="*/ 0 w 42"/>
                <a:gd name="T17" fmla="*/ 10 h 16"/>
                <a:gd name="T18" fmla="*/ 0 w 42"/>
                <a:gd name="T19" fmla="*/ 11 h 16"/>
                <a:gd name="T20" fmla="*/ 0 w 42"/>
                <a:gd name="T21" fmla="*/ 11 h 16"/>
                <a:gd name="T22" fmla="*/ 0 w 42"/>
                <a:gd name="T23" fmla="*/ 12 h 16"/>
                <a:gd name="T24" fmla="*/ 0 w 42"/>
                <a:gd name="T25" fmla="*/ 14 h 16"/>
                <a:gd name="T26" fmla="*/ 0 w 42"/>
                <a:gd name="T27" fmla="*/ 14 h 16"/>
                <a:gd name="T28" fmla="*/ 0 w 42"/>
                <a:gd name="T29" fmla="*/ 15 h 16"/>
                <a:gd name="T30" fmla="*/ 0 w 42"/>
                <a:gd name="T31" fmla="*/ 16 h 16"/>
                <a:gd name="T32" fmla="*/ 1 w 42"/>
                <a:gd name="T33" fmla="*/ 16 h 16"/>
                <a:gd name="T34" fmla="*/ 4 w 42"/>
                <a:gd name="T35" fmla="*/ 16 h 16"/>
                <a:gd name="T36" fmla="*/ 7 w 42"/>
                <a:gd name="T37" fmla="*/ 16 h 16"/>
                <a:gd name="T38" fmla="*/ 9 w 42"/>
                <a:gd name="T39" fmla="*/ 16 h 16"/>
                <a:gd name="T40" fmla="*/ 12 w 42"/>
                <a:gd name="T41" fmla="*/ 16 h 16"/>
                <a:gd name="T42" fmla="*/ 15 w 42"/>
                <a:gd name="T43" fmla="*/ 16 h 16"/>
                <a:gd name="T44" fmla="*/ 17 w 42"/>
                <a:gd name="T45" fmla="*/ 16 h 16"/>
                <a:gd name="T46" fmla="*/ 20 w 42"/>
                <a:gd name="T47" fmla="*/ 16 h 16"/>
                <a:gd name="T48" fmla="*/ 22 w 42"/>
                <a:gd name="T49" fmla="*/ 16 h 16"/>
                <a:gd name="T50" fmla="*/ 25 w 42"/>
                <a:gd name="T51" fmla="*/ 16 h 16"/>
                <a:gd name="T52" fmla="*/ 27 w 42"/>
                <a:gd name="T53" fmla="*/ 16 h 16"/>
                <a:gd name="T54" fmla="*/ 30 w 42"/>
                <a:gd name="T55" fmla="*/ 16 h 16"/>
                <a:gd name="T56" fmla="*/ 32 w 42"/>
                <a:gd name="T57" fmla="*/ 16 h 16"/>
                <a:gd name="T58" fmla="*/ 35 w 42"/>
                <a:gd name="T59" fmla="*/ 15 h 16"/>
                <a:gd name="T60" fmla="*/ 38 w 42"/>
                <a:gd name="T61" fmla="*/ 15 h 16"/>
                <a:gd name="T62" fmla="*/ 40 w 42"/>
                <a:gd name="T63" fmla="*/ 15 h 16"/>
                <a:gd name="T64" fmla="*/ 42 w 42"/>
                <a:gd name="T65" fmla="*/ 0 h 16"/>
                <a:gd name="T66" fmla="*/ 39 w 42"/>
                <a:gd name="T67" fmla="*/ 0 h 16"/>
                <a:gd name="T68" fmla="*/ 37 w 42"/>
                <a:gd name="T69" fmla="*/ 0 h 16"/>
                <a:gd name="T70" fmla="*/ 34 w 42"/>
                <a:gd name="T71" fmla="*/ 0 h 16"/>
                <a:gd name="T72" fmla="*/ 32 w 42"/>
                <a:gd name="T73" fmla="*/ 0 h 16"/>
                <a:gd name="T74" fmla="*/ 29 w 42"/>
                <a:gd name="T75" fmla="*/ 0 h 16"/>
                <a:gd name="T76" fmla="*/ 27 w 42"/>
                <a:gd name="T77" fmla="*/ 0 h 16"/>
                <a:gd name="T78" fmla="*/ 24 w 42"/>
                <a:gd name="T79" fmla="*/ 0 h 16"/>
                <a:gd name="T80" fmla="*/ 22 w 42"/>
                <a:gd name="T81" fmla="*/ 1 h 16"/>
                <a:gd name="T82" fmla="*/ 19 w 42"/>
                <a:gd name="T83" fmla="*/ 1 h 16"/>
                <a:gd name="T84" fmla="*/ 16 w 42"/>
                <a:gd name="T85" fmla="*/ 1 h 16"/>
                <a:gd name="T86" fmla="*/ 14 w 42"/>
                <a:gd name="T87" fmla="*/ 1 h 16"/>
                <a:gd name="T88" fmla="*/ 11 w 42"/>
                <a:gd name="T89" fmla="*/ 1 h 16"/>
                <a:gd name="T90" fmla="*/ 8 w 42"/>
                <a:gd name="T91" fmla="*/ 1 h 16"/>
                <a:gd name="T92" fmla="*/ 6 w 42"/>
                <a:gd name="T93" fmla="*/ 1 h 16"/>
                <a:gd name="T94" fmla="*/ 3 w 42"/>
                <a:gd name="T95" fmla="*/ 2 h 16"/>
                <a:gd name="T96" fmla="*/ 0 w 42"/>
                <a:gd name="T9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16">
                  <a:moveTo>
                    <a:pt x="0" y="2"/>
                  </a:moveTo>
                  <a:lnTo>
                    <a:pt x="0" y="2"/>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1" y="16"/>
                  </a:lnTo>
                  <a:lnTo>
                    <a:pt x="3" y="16"/>
                  </a:lnTo>
                  <a:lnTo>
                    <a:pt x="4" y="16"/>
                  </a:lnTo>
                  <a:lnTo>
                    <a:pt x="6" y="16"/>
                  </a:lnTo>
                  <a:lnTo>
                    <a:pt x="7" y="16"/>
                  </a:lnTo>
                  <a:lnTo>
                    <a:pt x="8" y="16"/>
                  </a:lnTo>
                  <a:lnTo>
                    <a:pt x="9" y="16"/>
                  </a:lnTo>
                  <a:lnTo>
                    <a:pt x="11" y="16"/>
                  </a:lnTo>
                  <a:lnTo>
                    <a:pt x="12" y="16"/>
                  </a:lnTo>
                  <a:lnTo>
                    <a:pt x="13" y="16"/>
                  </a:lnTo>
                  <a:lnTo>
                    <a:pt x="15" y="16"/>
                  </a:lnTo>
                  <a:lnTo>
                    <a:pt x="16" y="16"/>
                  </a:lnTo>
                  <a:lnTo>
                    <a:pt x="17" y="16"/>
                  </a:lnTo>
                  <a:lnTo>
                    <a:pt x="18" y="16"/>
                  </a:lnTo>
                  <a:lnTo>
                    <a:pt x="20" y="16"/>
                  </a:lnTo>
                  <a:lnTo>
                    <a:pt x="21" y="16"/>
                  </a:lnTo>
                  <a:lnTo>
                    <a:pt x="22" y="16"/>
                  </a:lnTo>
                  <a:lnTo>
                    <a:pt x="24" y="16"/>
                  </a:lnTo>
                  <a:lnTo>
                    <a:pt x="25" y="16"/>
                  </a:lnTo>
                  <a:lnTo>
                    <a:pt x="26" y="16"/>
                  </a:lnTo>
                  <a:lnTo>
                    <a:pt x="27" y="16"/>
                  </a:lnTo>
                  <a:lnTo>
                    <a:pt x="28" y="16"/>
                  </a:lnTo>
                  <a:lnTo>
                    <a:pt x="30" y="16"/>
                  </a:lnTo>
                  <a:lnTo>
                    <a:pt x="31" y="16"/>
                  </a:lnTo>
                  <a:lnTo>
                    <a:pt x="32" y="16"/>
                  </a:lnTo>
                  <a:lnTo>
                    <a:pt x="34" y="16"/>
                  </a:lnTo>
                  <a:lnTo>
                    <a:pt x="35" y="15"/>
                  </a:lnTo>
                  <a:lnTo>
                    <a:pt x="36" y="15"/>
                  </a:lnTo>
                  <a:lnTo>
                    <a:pt x="38" y="15"/>
                  </a:lnTo>
                  <a:lnTo>
                    <a:pt x="39" y="15"/>
                  </a:lnTo>
                  <a:lnTo>
                    <a:pt x="40" y="15"/>
                  </a:lnTo>
                  <a:lnTo>
                    <a:pt x="41" y="15"/>
                  </a:lnTo>
                  <a:lnTo>
                    <a:pt x="42" y="0"/>
                  </a:lnTo>
                  <a:lnTo>
                    <a:pt x="41" y="0"/>
                  </a:lnTo>
                  <a:lnTo>
                    <a:pt x="39" y="0"/>
                  </a:lnTo>
                  <a:lnTo>
                    <a:pt x="38" y="0"/>
                  </a:lnTo>
                  <a:lnTo>
                    <a:pt x="37" y="0"/>
                  </a:lnTo>
                  <a:lnTo>
                    <a:pt x="36" y="0"/>
                  </a:lnTo>
                  <a:lnTo>
                    <a:pt x="34" y="0"/>
                  </a:lnTo>
                  <a:lnTo>
                    <a:pt x="33" y="0"/>
                  </a:lnTo>
                  <a:lnTo>
                    <a:pt x="32" y="0"/>
                  </a:lnTo>
                  <a:lnTo>
                    <a:pt x="31" y="0"/>
                  </a:lnTo>
                  <a:lnTo>
                    <a:pt x="29" y="0"/>
                  </a:lnTo>
                  <a:lnTo>
                    <a:pt x="28" y="0"/>
                  </a:lnTo>
                  <a:lnTo>
                    <a:pt x="27" y="0"/>
                  </a:lnTo>
                  <a:lnTo>
                    <a:pt x="25" y="0"/>
                  </a:lnTo>
                  <a:lnTo>
                    <a:pt x="24" y="0"/>
                  </a:lnTo>
                  <a:lnTo>
                    <a:pt x="23" y="1"/>
                  </a:lnTo>
                  <a:lnTo>
                    <a:pt x="22" y="1"/>
                  </a:lnTo>
                  <a:lnTo>
                    <a:pt x="20" y="1"/>
                  </a:lnTo>
                  <a:lnTo>
                    <a:pt x="19" y="1"/>
                  </a:lnTo>
                  <a:lnTo>
                    <a:pt x="17" y="1"/>
                  </a:lnTo>
                  <a:lnTo>
                    <a:pt x="16" y="1"/>
                  </a:lnTo>
                  <a:lnTo>
                    <a:pt x="15" y="1"/>
                  </a:lnTo>
                  <a:lnTo>
                    <a:pt x="14" y="1"/>
                  </a:lnTo>
                  <a:lnTo>
                    <a:pt x="12" y="1"/>
                  </a:lnTo>
                  <a:lnTo>
                    <a:pt x="11" y="1"/>
                  </a:lnTo>
                  <a:lnTo>
                    <a:pt x="10" y="1"/>
                  </a:lnTo>
                  <a:lnTo>
                    <a:pt x="8" y="1"/>
                  </a:lnTo>
                  <a:lnTo>
                    <a:pt x="7" y="1"/>
                  </a:lnTo>
                  <a:lnTo>
                    <a:pt x="6" y="1"/>
                  </a:lnTo>
                  <a:lnTo>
                    <a:pt x="4" y="1"/>
                  </a:lnTo>
                  <a:lnTo>
                    <a:pt x="3" y="2"/>
                  </a:lnTo>
                  <a:lnTo>
                    <a:pt x="2" y="2"/>
                  </a:lnTo>
                  <a:lnTo>
                    <a:pt x="0"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3" name="Freeform 1189"/>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close/>
                </a:path>
              </a:pathLst>
            </a:custGeom>
            <a:solidFill>
              <a:srgbClr val="BF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sp>
          <p:nvSpPr>
            <p:cNvPr id="564" name="Freeform 1190"/>
            <p:cNvSpPr>
              <a:spLocks/>
            </p:cNvSpPr>
            <p:nvPr/>
          </p:nvSpPr>
          <p:spPr bwMode="auto">
            <a:xfrm>
              <a:off x="1459" y="3408"/>
              <a:ext cx="42" cy="17"/>
            </a:xfrm>
            <a:custGeom>
              <a:avLst/>
              <a:gdLst>
                <a:gd name="T0" fmla="*/ 1 w 42"/>
                <a:gd name="T1" fmla="*/ 2 h 17"/>
                <a:gd name="T2" fmla="*/ 1 w 42"/>
                <a:gd name="T3" fmla="*/ 3 h 17"/>
                <a:gd name="T4" fmla="*/ 0 w 42"/>
                <a:gd name="T5" fmla="*/ 4 h 17"/>
                <a:gd name="T6" fmla="*/ 0 w 42"/>
                <a:gd name="T7" fmla="*/ 5 h 17"/>
                <a:gd name="T8" fmla="*/ 0 w 42"/>
                <a:gd name="T9" fmla="*/ 6 h 17"/>
                <a:gd name="T10" fmla="*/ 0 w 42"/>
                <a:gd name="T11" fmla="*/ 7 h 17"/>
                <a:gd name="T12" fmla="*/ 0 w 42"/>
                <a:gd name="T13" fmla="*/ 8 h 17"/>
                <a:gd name="T14" fmla="*/ 0 w 42"/>
                <a:gd name="T15" fmla="*/ 9 h 17"/>
                <a:gd name="T16" fmla="*/ 0 w 42"/>
                <a:gd name="T17" fmla="*/ 10 h 17"/>
                <a:gd name="T18" fmla="*/ 0 w 42"/>
                <a:gd name="T19" fmla="*/ 11 h 17"/>
                <a:gd name="T20" fmla="*/ 0 w 42"/>
                <a:gd name="T21" fmla="*/ 12 h 17"/>
                <a:gd name="T22" fmla="*/ 0 w 42"/>
                <a:gd name="T23" fmla="*/ 13 h 17"/>
                <a:gd name="T24" fmla="*/ 0 w 42"/>
                <a:gd name="T25" fmla="*/ 14 h 17"/>
                <a:gd name="T26" fmla="*/ 1 w 42"/>
                <a:gd name="T27" fmla="*/ 15 h 17"/>
                <a:gd name="T28" fmla="*/ 1 w 42"/>
                <a:gd name="T29" fmla="*/ 16 h 17"/>
                <a:gd name="T30" fmla="*/ 1 w 42"/>
                <a:gd name="T31" fmla="*/ 17 h 17"/>
                <a:gd name="T32" fmla="*/ 41 w 42"/>
                <a:gd name="T33" fmla="*/ 15 h 17"/>
                <a:gd name="T34" fmla="*/ 41 w 42"/>
                <a:gd name="T35" fmla="*/ 14 h 17"/>
                <a:gd name="T36" fmla="*/ 41 w 42"/>
                <a:gd name="T37" fmla="*/ 13 h 17"/>
                <a:gd name="T38" fmla="*/ 41 w 42"/>
                <a:gd name="T39" fmla="*/ 12 h 17"/>
                <a:gd name="T40" fmla="*/ 41 w 42"/>
                <a:gd name="T41" fmla="*/ 11 h 17"/>
                <a:gd name="T42" fmla="*/ 42 w 42"/>
                <a:gd name="T43" fmla="*/ 10 h 17"/>
                <a:gd name="T44" fmla="*/ 42 w 42"/>
                <a:gd name="T45" fmla="*/ 9 h 17"/>
                <a:gd name="T46" fmla="*/ 42 w 42"/>
                <a:gd name="T47" fmla="*/ 8 h 17"/>
                <a:gd name="T48" fmla="*/ 42 w 42"/>
                <a:gd name="T49" fmla="*/ 7 h 17"/>
                <a:gd name="T50" fmla="*/ 42 w 42"/>
                <a:gd name="T51" fmla="*/ 6 h 17"/>
                <a:gd name="T52" fmla="*/ 42 w 42"/>
                <a:gd name="T53" fmla="*/ 5 h 17"/>
                <a:gd name="T54" fmla="*/ 42 w 42"/>
                <a:gd name="T55" fmla="*/ 4 h 17"/>
                <a:gd name="T56" fmla="*/ 41 w 42"/>
                <a:gd name="T57" fmla="*/ 3 h 17"/>
                <a:gd name="T58" fmla="*/ 41 w 42"/>
                <a:gd name="T59" fmla="*/ 2 h 17"/>
                <a:gd name="T60" fmla="*/ 41 w 42"/>
                <a:gd name="T61" fmla="*/ 2 h 17"/>
                <a:gd name="T62" fmla="*/ 41 w 42"/>
                <a:gd name="T63" fmla="*/ 0 h 17"/>
                <a:gd name="T64" fmla="*/ 41 w 42"/>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7">
                  <a:moveTo>
                    <a:pt x="1" y="2"/>
                  </a:moveTo>
                  <a:lnTo>
                    <a:pt x="1" y="2"/>
                  </a:lnTo>
                  <a:lnTo>
                    <a:pt x="1" y="3"/>
                  </a:lnTo>
                  <a:lnTo>
                    <a:pt x="1" y="3"/>
                  </a:lnTo>
                  <a:lnTo>
                    <a:pt x="1" y="4"/>
                  </a:lnTo>
                  <a:lnTo>
                    <a:pt x="0" y="4"/>
                  </a:lnTo>
                  <a:lnTo>
                    <a:pt x="0" y="5"/>
                  </a:lnTo>
                  <a:lnTo>
                    <a:pt x="0" y="5"/>
                  </a:lnTo>
                  <a:lnTo>
                    <a:pt x="0" y="6"/>
                  </a:lnTo>
                  <a:lnTo>
                    <a:pt x="0" y="6"/>
                  </a:lnTo>
                  <a:lnTo>
                    <a:pt x="0" y="7"/>
                  </a:lnTo>
                  <a:lnTo>
                    <a:pt x="0" y="7"/>
                  </a:lnTo>
                  <a:lnTo>
                    <a:pt x="0" y="8"/>
                  </a:lnTo>
                  <a:lnTo>
                    <a:pt x="0" y="8"/>
                  </a:lnTo>
                  <a:lnTo>
                    <a:pt x="0" y="8"/>
                  </a:lnTo>
                  <a:lnTo>
                    <a:pt x="0" y="9"/>
                  </a:lnTo>
                  <a:lnTo>
                    <a:pt x="0" y="10"/>
                  </a:lnTo>
                  <a:lnTo>
                    <a:pt x="0" y="10"/>
                  </a:lnTo>
                  <a:lnTo>
                    <a:pt x="0" y="11"/>
                  </a:lnTo>
                  <a:lnTo>
                    <a:pt x="0" y="11"/>
                  </a:lnTo>
                  <a:lnTo>
                    <a:pt x="0" y="12"/>
                  </a:lnTo>
                  <a:lnTo>
                    <a:pt x="0" y="12"/>
                  </a:lnTo>
                  <a:lnTo>
                    <a:pt x="0" y="13"/>
                  </a:lnTo>
                  <a:lnTo>
                    <a:pt x="0" y="13"/>
                  </a:lnTo>
                  <a:lnTo>
                    <a:pt x="0" y="14"/>
                  </a:lnTo>
                  <a:lnTo>
                    <a:pt x="0" y="14"/>
                  </a:lnTo>
                  <a:lnTo>
                    <a:pt x="0" y="15"/>
                  </a:lnTo>
                  <a:lnTo>
                    <a:pt x="1" y="15"/>
                  </a:lnTo>
                  <a:lnTo>
                    <a:pt x="1" y="15"/>
                  </a:lnTo>
                  <a:lnTo>
                    <a:pt x="1" y="16"/>
                  </a:lnTo>
                  <a:lnTo>
                    <a:pt x="1" y="17"/>
                  </a:lnTo>
                  <a:lnTo>
                    <a:pt x="1" y="17"/>
                  </a:lnTo>
                  <a:lnTo>
                    <a:pt x="1" y="17"/>
                  </a:lnTo>
                  <a:lnTo>
                    <a:pt x="41" y="15"/>
                  </a:lnTo>
                  <a:lnTo>
                    <a:pt x="41" y="15"/>
                  </a:lnTo>
                  <a:lnTo>
                    <a:pt x="41" y="14"/>
                  </a:lnTo>
                  <a:lnTo>
                    <a:pt x="41" y="14"/>
                  </a:lnTo>
                  <a:lnTo>
                    <a:pt x="41" y="13"/>
                  </a:lnTo>
                  <a:lnTo>
                    <a:pt x="41" y="13"/>
                  </a:lnTo>
                  <a:lnTo>
                    <a:pt x="41" y="12"/>
                  </a:lnTo>
                  <a:lnTo>
                    <a:pt x="41" y="12"/>
                  </a:lnTo>
                  <a:lnTo>
                    <a:pt x="41" y="11"/>
                  </a:lnTo>
                  <a:lnTo>
                    <a:pt x="41" y="11"/>
                  </a:lnTo>
                  <a:lnTo>
                    <a:pt x="42" y="10"/>
                  </a:lnTo>
                  <a:lnTo>
                    <a:pt x="42" y="10"/>
                  </a:lnTo>
                  <a:lnTo>
                    <a:pt x="42" y="9"/>
                  </a:lnTo>
                  <a:lnTo>
                    <a:pt x="42" y="9"/>
                  </a:lnTo>
                  <a:lnTo>
                    <a:pt x="42" y="8"/>
                  </a:lnTo>
                  <a:lnTo>
                    <a:pt x="42" y="8"/>
                  </a:lnTo>
                  <a:lnTo>
                    <a:pt x="42" y="7"/>
                  </a:lnTo>
                  <a:lnTo>
                    <a:pt x="42" y="7"/>
                  </a:lnTo>
                  <a:lnTo>
                    <a:pt x="42" y="6"/>
                  </a:lnTo>
                  <a:lnTo>
                    <a:pt x="42" y="6"/>
                  </a:lnTo>
                  <a:lnTo>
                    <a:pt x="42" y="5"/>
                  </a:lnTo>
                  <a:lnTo>
                    <a:pt x="42" y="5"/>
                  </a:lnTo>
                  <a:lnTo>
                    <a:pt x="42" y="4"/>
                  </a:lnTo>
                  <a:lnTo>
                    <a:pt x="42" y="4"/>
                  </a:lnTo>
                  <a:lnTo>
                    <a:pt x="41" y="3"/>
                  </a:lnTo>
                  <a:lnTo>
                    <a:pt x="41" y="3"/>
                  </a:lnTo>
                  <a:lnTo>
                    <a:pt x="41" y="2"/>
                  </a:lnTo>
                  <a:lnTo>
                    <a:pt x="41" y="2"/>
                  </a:lnTo>
                  <a:lnTo>
                    <a:pt x="41" y="2"/>
                  </a:lnTo>
                  <a:lnTo>
                    <a:pt x="41" y="1"/>
                  </a:lnTo>
                  <a:lnTo>
                    <a:pt x="41" y="0"/>
                  </a:lnTo>
                  <a:lnTo>
                    <a:pt x="41" y="0"/>
                  </a:lnTo>
                  <a:lnTo>
                    <a:pt x="41" y="0"/>
                  </a:lnTo>
                  <a:lnTo>
                    <a:pt x="1" y="2"/>
                  </a:lnTo>
                </a:path>
              </a:pathLst>
            </a:custGeom>
            <a:noFill/>
            <a:ln w="317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2347" tIns="41174" rIns="82347" bIns="41174" numCol="1" anchor="t" anchorCtr="0" compatLnSpc="1">
              <a:prstTxWarp prst="textNoShape">
                <a:avLst/>
              </a:prstTxWarp>
            </a:bodyPr>
            <a:lstStyle/>
            <a:p>
              <a:pPr defTabSz="823509" fontAlgn="auto">
                <a:spcBef>
                  <a:spcPts val="0"/>
                </a:spcBef>
                <a:spcAft>
                  <a:spcPts val="0"/>
                </a:spcAft>
              </a:pPr>
              <a:endParaRPr lang="ja-JP" altLang="en-US" sz="1621">
                <a:solidFill>
                  <a:prstClr val="black"/>
                </a:solidFill>
                <a:latin typeface="Calibri"/>
              </a:endParaRPr>
            </a:p>
          </p:txBody>
        </p:sp>
      </p:grpSp>
      <p:sp>
        <p:nvSpPr>
          <p:cNvPr id="568" name="ホームベース 567"/>
          <p:cNvSpPr/>
          <p:nvPr/>
        </p:nvSpPr>
        <p:spPr>
          <a:xfrm>
            <a:off x="1076006" y="3442958"/>
            <a:ext cx="1628076" cy="193625"/>
          </a:xfrm>
          <a:prstGeom prst="homePlate">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地域定着支援</a:t>
            </a:r>
          </a:p>
        </p:txBody>
      </p:sp>
      <p:sp>
        <p:nvSpPr>
          <p:cNvPr id="569" name="ホームベース 568"/>
          <p:cNvSpPr/>
          <p:nvPr/>
        </p:nvSpPr>
        <p:spPr>
          <a:xfrm>
            <a:off x="6906940" y="3442958"/>
            <a:ext cx="1628076" cy="193625"/>
          </a:xfrm>
          <a:prstGeom prst="homePlate">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地域定着支援</a:t>
            </a:r>
          </a:p>
        </p:txBody>
      </p:sp>
      <p:pic>
        <p:nvPicPr>
          <p:cNvPr id="1026" name="Picture 2" descr="C:\Users\THJFW\AppData\Local\Microsoft\Windows\Temporary Internet Files\Content.IE5\EMRV8DUC\gatag-00003795[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65373" y="4647730"/>
            <a:ext cx="280116" cy="198871"/>
          </a:xfrm>
          <a:prstGeom prst="rect">
            <a:avLst/>
          </a:prstGeom>
          <a:noFill/>
          <a:extLst>
            <a:ext uri="{909E8E84-426E-40DD-AFC4-6F175D3DCCD1}">
              <a14:hiddenFill xmlns:a14="http://schemas.microsoft.com/office/drawing/2010/main">
                <a:solidFill>
                  <a:srgbClr val="FFFFFF"/>
                </a:solidFill>
              </a14:hiddenFill>
            </a:ext>
          </a:extLst>
        </p:spPr>
      </p:pic>
      <p:sp>
        <p:nvSpPr>
          <p:cNvPr id="55" name="テキスト ボックス 54"/>
          <p:cNvSpPr txBox="1"/>
          <p:nvPr/>
        </p:nvSpPr>
        <p:spPr>
          <a:xfrm>
            <a:off x="615934" y="4509145"/>
            <a:ext cx="501878" cy="277255"/>
          </a:xfrm>
          <a:prstGeom prst="rect">
            <a:avLst/>
          </a:prstGeom>
          <a:noFill/>
          <a:ln w="12700">
            <a:solidFill>
              <a:srgbClr val="002060"/>
            </a:solidFill>
          </a:ln>
        </p:spPr>
        <p:txBody>
          <a:bodyPr vert="horz" wrap="square" lIns="0" tIns="0" rIns="0" bIns="0" rtlCol="0">
            <a:spAutoFit/>
          </a:bodyPr>
          <a:lstStyle/>
          <a:p>
            <a:pPr defTabSz="823509" fontAlgn="auto">
              <a:spcBef>
                <a:spcPts val="0"/>
              </a:spcBef>
              <a:spcAft>
                <a:spcPts val="0"/>
              </a:spcAft>
            </a:pPr>
            <a:r>
              <a:rPr lang="ja-JP" altLang="en-US" sz="901" b="1" dirty="0">
                <a:solidFill>
                  <a:prstClr val="black"/>
                </a:solidFill>
                <a:latin typeface="Calibri"/>
              </a:rPr>
              <a:t>障害者等の世帯</a:t>
            </a:r>
          </a:p>
        </p:txBody>
      </p:sp>
      <p:pic>
        <p:nvPicPr>
          <p:cNvPr id="570" name="Picture 5" descr="C:\Users\YSIOY\AppData\Local\Microsoft\Windows\Temporary Internet Files\Content.IE5\XKGTVJGM\cc-library010005419[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36040" y="4445072"/>
            <a:ext cx="447461" cy="367219"/>
          </a:xfrm>
          <a:prstGeom prst="rect">
            <a:avLst/>
          </a:prstGeom>
          <a:noFill/>
          <a:extLst>
            <a:ext uri="{909E8E84-426E-40DD-AFC4-6F175D3DCCD1}">
              <a14:hiddenFill xmlns:a14="http://schemas.microsoft.com/office/drawing/2010/main">
                <a:solidFill>
                  <a:srgbClr val="FFFFFF"/>
                </a:solidFill>
              </a14:hiddenFill>
            </a:ext>
          </a:extLst>
        </p:spPr>
      </p:pic>
      <p:cxnSp>
        <p:nvCxnSpPr>
          <p:cNvPr id="571" name="直線矢印コネクタ 570"/>
          <p:cNvCxnSpPr/>
          <p:nvPr/>
        </p:nvCxnSpPr>
        <p:spPr>
          <a:xfrm flipV="1">
            <a:off x="1876846" y="4648466"/>
            <a:ext cx="720627" cy="2296"/>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373" name="ホームベース 372"/>
          <p:cNvSpPr/>
          <p:nvPr/>
        </p:nvSpPr>
        <p:spPr>
          <a:xfrm>
            <a:off x="2825560" y="1752680"/>
            <a:ext cx="3824730" cy="312611"/>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sp>
        <p:nvSpPr>
          <p:cNvPr id="374" name="ホームベース 373"/>
          <p:cNvSpPr/>
          <p:nvPr/>
        </p:nvSpPr>
        <p:spPr>
          <a:xfrm>
            <a:off x="2822003" y="3383466"/>
            <a:ext cx="3824730" cy="312611"/>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sp>
        <p:nvSpPr>
          <p:cNvPr id="375" name="爆発 2 374"/>
          <p:cNvSpPr/>
          <p:nvPr/>
        </p:nvSpPr>
        <p:spPr>
          <a:xfrm>
            <a:off x="2597787" y="2760156"/>
            <a:ext cx="801046" cy="551746"/>
          </a:xfrm>
          <a:prstGeom prst="irregularSeal2">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fontAlgn="auto">
              <a:spcBef>
                <a:spcPts val="0"/>
              </a:spcBef>
              <a:spcAft>
                <a:spcPts val="0"/>
              </a:spcAft>
            </a:pPr>
            <a:r>
              <a:rPr lang="ja-JP" altLang="en-US" sz="811" b="1" dirty="0">
                <a:solidFill>
                  <a:srgbClr val="FF0000"/>
                </a:solidFill>
                <a:latin typeface="Calibri"/>
                <a:ea typeface="ＭＳ Ｐゴシック" panose="020B0600070205080204" pitchFamily="50" charset="-128"/>
              </a:rPr>
              <a:t>支援の必要性</a:t>
            </a:r>
          </a:p>
        </p:txBody>
      </p:sp>
      <p:pic>
        <p:nvPicPr>
          <p:cNvPr id="378" name="Picture 9" descr="C:\Users\THJFW\AppData\Local\Microsoft\Windows\Temporary Internet Files\Content.IE5\C3Y4B2VT\gatag-0001380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34153" y="2852747"/>
            <a:ext cx="187892" cy="404204"/>
          </a:xfrm>
          <a:prstGeom prst="rect">
            <a:avLst/>
          </a:prstGeom>
          <a:noFill/>
          <a:extLst>
            <a:ext uri="{909E8E84-426E-40DD-AFC4-6F175D3DCCD1}">
              <a14:hiddenFill xmlns:a14="http://schemas.microsoft.com/office/drawing/2010/main">
                <a:solidFill>
                  <a:srgbClr val="FFFFFF"/>
                </a:solidFill>
              </a14:hiddenFill>
            </a:ext>
          </a:extLst>
        </p:spPr>
      </p:pic>
      <p:sp>
        <p:nvSpPr>
          <p:cNvPr id="379" name="爆発 2 378"/>
          <p:cNvSpPr/>
          <p:nvPr/>
        </p:nvSpPr>
        <p:spPr>
          <a:xfrm>
            <a:off x="2633109" y="4340406"/>
            <a:ext cx="801046" cy="551746"/>
          </a:xfrm>
          <a:prstGeom prst="irregularSeal2">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823509" fontAlgn="auto">
              <a:spcBef>
                <a:spcPts val="0"/>
              </a:spcBef>
              <a:spcAft>
                <a:spcPts val="0"/>
              </a:spcAft>
            </a:pPr>
            <a:r>
              <a:rPr lang="ja-JP" altLang="en-US" sz="811" b="1" dirty="0">
                <a:solidFill>
                  <a:srgbClr val="FF0000"/>
                </a:solidFill>
                <a:latin typeface="Calibri"/>
                <a:ea typeface="ＭＳ Ｐゴシック" panose="020B0600070205080204" pitchFamily="50" charset="-128"/>
              </a:rPr>
              <a:t>支援の必要性</a:t>
            </a:r>
          </a:p>
        </p:txBody>
      </p:sp>
      <p:pic>
        <p:nvPicPr>
          <p:cNvPr id="380" name="Picture 9" descr="C:\Users\THJFW\AppData\Local\Microsoft\Windows\Temporary Internet Files\Content.IE5\C3Y4B2VT\gatag-0001380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61496" y="4448659"/>
            <a:ext cx="187892" cy="404204"/>
          </a:xfrm>
          <a:prstGeom prst="rect">
            <a:avLst/>
          </a:prstGeom>
          <a:noFill/>
          <a:extLst>
            <a:ext uri="{909E8E84-426E-40DD-AFC4-6F175D3DCCD1}">
              <a14:hiddenFill xmlns:a14="http://schemas.microsoft.com/office/drawing/2010/main">
                <a:solidFill>
                  <a:srgbClr val="FFFFFF"/>
                </a:solidFill>
              </a14:hiddenFill>
            </a:ext>
          </a:extLst>
        </p:spPr>
      </p:pic>
      <p:sp>
        <p:nvSpPr>
          <p:cNvPr id="381" name="ホームベース 380"/>
          <p:cNvSpPr/>
          <p:nvPr/>
        </p:nvSpPr>
        <p:spPr>
          <a:xfrm>
            <a:off x="2822003" y="4980522"/>
            <a:ext cx="3824730" cy="312611"/>
          </a:xfrm>
          <a:prstGeom prst="homePlate">
            <a:avLst/>
          </a:prstGeom>
          <a:solidFill>
            <a:srgbClr val="FFC000"/>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3509" fontAlgn="auto">
              <a:spcBef>
                <a:spcPts val="0"/>
              </a:spcBef>
              <a:spcAft>
                <a:spcPts val="0"/>
              </a:spcAft>
            </a:pPr>
            <a:r>
              <a:rPr lang="ja-JP" altLang="en-US" sz="1441"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自立生活援助</a:t>
            </a:r>
          </a:p>
        </p:txBody>
      </p:sp>
      <p:sp>
        <p:nvSpPr>
          <p:cNvPr id="600" name="テキスト ボックス 599"/>
          <p:cNvSpPr txBox="1"/>
          <p:nvPr/>
        </p:nvSpPr>
        <p:spPr>
          <a:xfrm>
            <a:off x="574588" y="1285895"/>
            <a:ext cx="501878" cy="277255"/>
          </a:xfrm>
          <a:prstGeom prst="rect">
            <a:avLst/>
          </a:prstGeom>
          <a:noFill/>
          <a:ln w="12700">
            <a:solidFill>
              <a:srgbClr val="002060"/>
            </a:solidFill>
          </a:ln>
        </p:spPr>
        <p:txBody>
          <a:bodyPr vert="horz" wrap="square" lIns="0" tIns="0" rIns="0" bIns="0" rtlCol="0">
            <a:spAutoFit/>
          </a:bodyPr>
          <a:lstStyle/>
          <a:p>
            <a:pPr defTabSz="823509" fontAlgn="auto">
              <a:spcBef>
                <a:spcPts val="0"/>
              </a:spcBef>
              <a:spcAft>
                <a:spcPts val="0"/>
              </a:spcAft>
            </a:pPr>
            <a:r>
              <a:rPr lang="ja-JP" altLang="en-US" sz="901" b="1" dirty="0">
                <a:solidFill>
                  <a:prstClr val="black"/>
                </a:solidFill>
                <a:latin typeface="Calibri"/>
              </a:rPr>
              <a:t>障害者等の世帯</a:t>
            </a:r>
          </a:p>
        </p:txBody>
      </p:sp>
      <p:pic>
        <p:nvPicPr>
          <p:cNvPr id="601" name="Picture 5" descr="C:\Users\YSIOY\AppData\Local\Microsoft\Windows\Temporary Internet Files\Content.IE5\XKGTVJGM\cc-library010005419[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9641" y="1234897"/>
            <a:ext cx="447461" cy="367219"/>
          </a:xfrm>
          <a:prstGeom prst="rect">
            <a:avLst/>
          </a:prstGeom>
          <a:noFill/>
          <a:extLst>
            <a:ext uri="{909E8E84-426E-40DD-AFC4-6F175D3DCCD1}">
              <a14:hiddenFill xmlns:a14="http://schemas.microsoft.com/office/drawing/2010/main">
                <a:solidFill>
                  <a:srgbClr val="FFFFFF"/>
                </a:solidFill>
              </a14:hiddenFill>
            </a:ext>
          </a:extLst>
        </p:spPr>
      </p:pic>
      <p:pic>
        <p:nvPicPr>
          <p:cNvPr id="602" name="Picture 2" descr="C:\Users\THJFW\AppData\Local\Microsoft\Windows\Temporary Internet Files\Content.IE5\EMRV8DUC\gatag-00003795[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7102" y="1434126"/>
            <a:ext cx="280116" cy="198871"/>
          </a:xfrm>
          <a:prstGeom prst="rect">
            <a:avLst/>
          </a:prstGeom>
          <a:noFill/>
          <a:extLst>
            <a:ext uri="{909E8E84-426E-40DD-AFC4-6F175D3DCCD1}">
              <a14:hiddenFill xmlns:a14="http://schemas.microsoft.com/office/drawing/2010/main">
                <a:solidFill>
                  <a:srgbClr val="FFFFFF"/>
                </a:solidFill>
              </a14:hiddenFill>
            </a:ext>
          </a:extLst>
        </p:spPr>
      </p:pic>
      <p:cxnSp>
        <p:nvCxnSpPr>
          <p:cNvPr id="603" name="直線矢印コネクタ 602"/>
          <p:cNvCxnSpPr/>
          <p:nvPr/>
        </p:nvCxnSpPr>
        <p:spPr>
          <a:xfrm flipV="1">
            <a:off x="1890042" y="1462028"/>
            <a:ext cx="720627" cy="2296"/>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604" name="テキスト ボックス 603"/>
          <p:cNvSpPr txBox="1"/>
          <p:nvPr/>
        </p:nvSpPr>
        <p:spPr>
          <a:xfrm>
            <a:off x="574588" y="2914679"/>
            <a:ext cx="501878" cy="277255"/>
          </a:xfrm>
          <a:prstGeom prst="rect">
            <a:avLst/>
          </a:prstGeom>
          <a:noFill/>
          <a:ln w="12700">
            <a:solidFill>
              <a:srgbClr val="002060"/>
            </a:solidFill>
          </a:ln>
        </p:spPr>
        <p:txBody>
          <a:bodyPr vert="horz" wrap="square" lIns="0" tIns="0" rIns="0" bIns="0" rtlCol="0">
            <a:spAutoFit/>
          </a:bodyPr>
          <a:lstStyle/>
          <a:p>
            <a:pPr defTabSz="823509" fontAlgn="auto">
              <a:spcBef>
                <a:spcPts val="0"/>
              </a:spcBef>
              <a:spcAft>
                <a:spcPts val="0"/>
              </a:spcAft>
            </a:pPr>
            <a:r>
              <a:rPr lang="ja-JP" altLang="en-US" sz="901" b="1" dirty="0">
                <a:solidFill>
                  <a:prstClr val="black"/>
                </a:solidFill>
                <a:latin typeface="Calibri"/>
              </a:rPr>
              <a:t>障害者等の世帯</a:t>
            </a:r>
          </a:p>
        </p:txBody>
      </p:sp>
      <p:pic>
        <p:nvPicPr>
          <p:cNvPr id="605" name="Picture 5" descr="C:\Users\YSIOY\AppData\Local\Microsoft\Windows\Temporary Internet Files\Content.IE5\XKGTVJGM\cc-library010005419[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9641" y="2844455"/>
            <a:ext cx="447461" cy="367219"/>
          </a:xfrm>
          <a:prstGeom prst="rect">
            <a:avLst/>
          </a:prstGeom>
          <a:noFill/>
          <a:extLst>
            <a:ext uri="{909E8E84-426E-40DD-AFC4-6F175D3DCCD1}">
              <a14:hiddenFill xmlns:a14="http://schemas.microsoft.com/office/drawing/2010/main">
                <a:solidFill>
                  <a:srgbClr val="FFFFFF"/>
                </a:solidFill>
              </a14:hiddenFill>
            </a:ext>
          </a:extLst>
        </p:spPr>
      </p:pic>
      <p:pic>
        <p:nvPicPr>
          <p:cNvPr id="606" name="Picture 2" descr="C:\Users\THJFW\AppData\Local\Microsoft\Windows\Temporary Internet Files\Content.IE5\EMRV8DUC\gatag-00003795[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65273" y="3053264"/>
            <a:ext cx="280116" cy="198871"/>
          </a:xfrm>
          <a:prstGeom prst="rect">
            <a:avLst/>
          </a:prstGeom>
          <a:noFill/>
          <a:extLst>
            <a:ext uri="{909E8E84-426E-40DD-AFC4-6F175D3DCCD1}">
              <a14:hiddenFill xmlns:a14="http://schemas.microsoft.com/office/drawing/2010/main">
                <a:solidFill>
                  <a:srgbClr val="FFFFFF"/>
                </a:solidFill>
              </a14:hiddenFill>
            </a:ext>
          </a:extLst>
        </p:spPr>
      </p:pic>
      <p:cxnSp>
        <p:nvCxnSpPr>
          <p:cNvPr id="607" name="直線矢印コネクタ 606"/>
          <p:cNvCxnSpPr/>
          <p:nvPr/>
        </p:nvCxnSpPr>
        <p:spPr>
          <a:xfrm flipV="1">
            <a:off x="1867771" y="3053395"/>
            <a:ext cx="720627" cy="2296"/>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608" name="テキスト ボックス 607"/>
          <p:cNvSpPr txBox="1"/>
          <p:nvPr/>
        </p:nvSpPr>
        <p:spPr>
          <a:xfrm>
            <a:off x="7497603" y="1369616"/>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ja-JP" altLang="en-US" sz="991" b="1" dirty="0">
                <a:solidFill>
                  <a:srgbClr val="002060"/>
                </a:solidFill>
                <a:latin typeface="ＭＳ Ｐゴシック" panose="020B0600070205080204" pitchFamily="50" charset="-128"/>
              </a:rPr>
              <a:t>地域生活の継続</a:t>
            </a:r>
          </a:p>
        </p:txBody>
      </p:sp>
      <p:sp>
        <p:nvSpPr>
          <p:cNvPr id="609" name="テキスト ボックス 608"/>
          <p:cNvSpPr txBox="1"/>
          <p:nvPr/>
        </p:nvSpPr>
        <p:spPr>
          <a:xfrm>
            <a:off x="7490148" y="2965157"/>
            <a:ext cx="1037413" cy="152478"/>
          </a:xfrm>
          <a:prstGeom prst="rect">
            <a:avLst/>
          </a:prstGeom>
          <a:noFill/>
        </p:spPr>
        <p:txBody>
          <a:bodyPr wrap="square" lIns="0" tIns="0" rIns="0" bIns="0" rtlCol="0">
            <a:spAutoFit/>
          </a:bodyPr>
          <a:lstStyle/>
          <a:p>
            <a:pPr defTabSz="823509" fontAlgn="auto">
              <a:spcBef>
                <a:spcPts val="0"/>
              </a:spcBef>
              <a:spcAft>
                <a:spcPts val="0"/>
              </a:spcAft>
            </a:pPr>
            <a:r>
              <a:rPr lang="ja-JP" altLang="en-US" sz="991" b="1" dirty="0">
                <a:solidFill>
                  <a:srgbClr val="002060"/>
                </a:solidFill>
                <a:latin typeface="ＭＳ Ｐゴシック" panose="020B0600070205080204" pitchFamily="50" charset="-128"/>
              </a:rPr>
              <a:t>地域生活の継続</a:t>
            </a:r>
          </a:p>
        </p:txBody>
      </p:sp>
      <p:sp>
        <p:nvSpPr>
          <p:cNvPr id="610" name="ホームベース 609"/>
          <p:cNvSpPr/>
          <p:nvPr/>
        </p:nvSpPr>
        <p:spPr>
          <a:xfrm>
            <a:off x="6899485" y="5040013"/>
            <a:ext cx="1628076" cy="193625"/>
          </a:xfrm>
          <a:prstGeom prst="homePlate">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2420" bIns="32420" rtlCol="0" anchor="ctr"/>
          <a:lstStyle/>
          <a:p>
            <a:pPr algn="ctr" defTabSz="823509" fontAlgn="auto">
              <a:spcBef>
                <a:spcPts val="0"/>
              </a:spcBef>
              <a:spcAft>
                <a:spcPts val="0"/>
              </a:spcAft>
            </a:pPr>
            <a:r>
              <a:rPr lang="ja-JP" altLang="en-US" sz="1081" b="1" dirty="0">
                <a:solidFill>
                  <a:prstClr val="black"/>
                </a:solidFill>
                <a:latin typeface="Calibri"/>
                <a:ea typeface="ＭＳ Ｐゴシック" panose="020B0600070205080204" pitchFamily="50" charset="-128"/>
              </a:rPr>
              <a:t>地域定着支援</a:t>
            </a:r>
          </a:p>
        </p:txBody>
      </p:sp>
      <p:sp>
        <p:nvSpPr>
          <p:cNvPr id="3" name="スライド番号プレースホルダー 2"/>
          <p:cNvSpPr>
            <a:spLocks noGrp="1"/>
          </p:cNvSpPr>
          <p:nvPr>
            <p:ph type="sldNum" sz="quarter" idx="12"/>
          </p:nvPr>
        </p:nvSpPr>
        <p:spPr/>
        <p:txBody>
          <a:bodyPr/>
          <a:lstStyle/>
          <a:p>
            <a:fld id="{F1F3852E-26CA-4289-AEF2-BFA90C44DCC3}" type="slidenum">
              <a:rPr lang="ja-JP" altLang="en-US" smtClean="0">
                <a:solidFill>
                  <a:prstClr val="black">
                    <a:tint val="75000"/>
                  </a:prstClr>
                </a:solidFill>
              </a:rPr>
              <a:pPr/>
              <a:t>123</a:t>
            </a:fld>
            <a:endParaRPr lang="ja-JP" altLang="en-US">
              <a:solidFill>
                <a:prstClr val="black">
                  <a:tint val="75000"/>
                </a:prstClr>
              </a:solidFill>
            </a:endParaRPr>
          </a:p>
        </p:txBody>
      </p:sp>
    </p:spTree>
    <p:extLst>
      <p:ext uri="{BB962C8B-B14F-4D97-AF65-F5344CB8AC3E}">
        <p14:creationId xmlns:p14="http://schemas.microsoft.com/office/powerpoint/2010/main" val="411153259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Grp="1" noChangeArrowheads="1"/>
          </p:cNvSpPr>
          <p:nvPr>
            <p:ph type="title"/>
          </p:nvPr>
        </p:nvSpPr>
        <p:spPr>
          <a:xfrm>
            <a:off x="681136" y="640548"/>
            <a:ext cx="7949798" cy="648477"/>
          </a:xfrm>
          <a:ln w="19050">
            <a:solidFill>
              <a:srgbClr val="0070C0"/>
            </a:solidFill>
          </a:ln>
        </p:spPr>
        <p:txBody>
          <a:bodyPr/>
          <a:lstStyle/>
          <a:p>
            <a:pPr eaLnBrk="1" hangingPunct="1"/>
            <a:r>
              <a:rPr lang="ja-JP" altLang="en-US" sz="2882" b="1" dirty="0">
                <a:latin typeface="ＭＳ Ｐゴシック" pitchFamily="50" charset="-128"/>
              </a:rPr>
              <a:t>（１）アセスメントとニーズの把握について</a:t>
            </a:r>
            <a:endParaRPr lang="ja-JP" altLang="en-US" sz="2882" b="1" dirty="0"/>
          </a:p>
        </p:txBody>
      </p:sp>
      <p:sp>
        <p:nvSpPr>
          <p:cNvPr id="52228" name="Rectangle 3"/>
          <p:cNvSpPr>
            <a:spLocks noGrp="1" noChangeArrowheads="1"/>
          </p:cNvSpPr>
          <p:nvPr>
            <p:ph type="body" idx="1"/>
          </p:nvPr>
        </p:nvSpPr>
        <p:spPr>
          <a:xfrm>
            <a:off x="681136" y="1548416"/>
            <a:ext cx="7949798" cy="4604881"/>
          </a:xfrm>
          <a:ln w="19050">
            <a:solidFill>
              <a:srgbClr val="0070C0"/>
            </a:solidFill>
          </a:ln>
        </p:spPr>
        <p:txBody>
          <a:bodyPr/>
          <a:lstStyle/>
          <a:p>
            <a:pPr eaLnBrk="1" hangingPunct="1">
              <a:lnSpc>
                <a:spcPct val="90000"/>
              </a:lnSpc>
            </a:pPr>
            <a:r>
              <a:rPr lang="ja-JP" altLang="en-US" dirty="0"/>
              <a:t>本人中心の生活を支援するためのアセスメント。</a:t>
            </a:r>
            <a:endParaRPr lang="en-US" altLang="ja-JP" dirty="0"/>
          </a:p>
          <a:p>
            <a:pPr eaLnBrk="1" hangingPunct="1">
              <a:lnSpc>
                <a:spcPct val="90000"/>
              </a:lnSpc>
            </a:pPr>
            <a:r>
              <a:rPr lang="ja-JP" altLang="en-US" dirty="0"/>
              <a:t>本人の障害特性と状態像を理解する。</a:t>
            </a:r>
            <a:endParaRPr lang="en-US" altLang="ja-JP" dirty="0"/>
          </a:p>
          <a:p>
            <a:pPr eaLnBrk="1" hangingPunct="1">
              <a:lnSpc>
                <a:spcPct val="90000"/>
              </a:lnSpc>
            </a:pPr>
            <a:r>
              <a:rPr lang="ja-JP" altLang="en-US" dirty="0"/>
              <a:t>主訴とニーズの違いを理解する。</a:t>
            </a:r>
            <a:endParaRPr lang="en-US" altLang="ja-JP" dirty="0"/>
          </a:p>
          <a:p>
            <a:pPr eaLnBrk="1" hangingPunct="1">
              <a:lnSpc>
                <a:spcPct val="90000"/>
              </a:lnSpc>
            </a:pPr>
            <a:endParaRPr lang="en-US" altLang="ja-JP" dirty="0"/>
          </a:p>
          <a:p>
            <a:pPr eaLnBrk="1" hangingPunct="1">
              <a:lnSpc>
                <a:spcPct val="90000"/>
              </a:lnSpc>
            </a:pPr>
            <a:r>
              <a:rPr lang="ja-JP" altLang="en-US" dirty="0"/>
              <a:t>「主語＝私」で始まる計画となるよう本人のニーズに心がける。</a:t>
            </a:r>
            <a:endParaRPr lang="en-US" altLang="ja-JP" dirty="0"/>
          </a:p>
          <a:p>
            <a:pPr eaLnBrk="1" hangingPunct="1">
              <a:lnSpc>
                <a:spcPct val="90000"/>
              </a:lnSpc>
            </a:pPr>
            <a:r>
              <a:rPr lang="ja-JP" altLang="en-US" dirty="0"/>
              <a:t>表出出来ないニーズの把握にも留意する。</a:t>
            </a:r>
            <a:endParaRPr lang="en-US" altLang="ja-JP" dirty="0"/>
          </a:p>
          <a:p>
            <a:pPr lvl="1" eaLnBrk="1" hangingPunct="1">
              <a:lnSpc>
                <a:spcPct val="90000"/>
              </a:lnSpc>
            </a:pPr>
            <a:r>
              <a:rPr lang="ja-JP" altLang="en-US" dirty="0"/>
              <a:t>本人の声（ニーズ、不安、ストレス）を記録化する。</a:t>
            </a:r>
            <a:endParaRPr lang="en-US" altLang="ja-JP" dirty="0"/>
          </a:p>
        </p:txBody>
      </p:sp>
      <p:sp>
        <p:nvSpPr>
          <p:cNvPr id="6" name="角丸四角形 5"/>
          <p:cNvSpPr/>
          <p:nvPr/>
        </p:nvSpPr>
        <p:spPr bwMode="auto">
          <a:xfrm>
            <a:off x="5591797" y="3068960"/>
            <a:ext cx="3021370" cy="411737"/>
          </a:xfrm>
          <a:prstGeom prst="roundRect">
            <a:avLst/>
          </a:prstGeom>
          <a:solidFill>
            <a:srgbClr val="92D050"/>
          </a:solidFill>
          <a:ln w="12700" cap="flat" cmpd="sng" algn="ctr">
            <a:solidFill>
              <a:srgbClr val="92D050"/>
            </a:solidFill>
            <a:prstDash val="solid"/>
            <a:round/>
            <a:headEnd type="none" w="med" len="med"/>
            <a:tailEnd type="none" w="med" len="med"/>
          </a:ln>
          <a:effectLst/>
        </p:spPr>
        <p:txBody>
          <a:bodyPr vert="horz" wrap="none" lIns="66907" tIns="8006" rIns="66907" bIns="8006" numCol="1" rtlCol="0" anchor="ctr" anchorCtr="0" compatLnSpc="1">
            <a:prstTxWarp prst="textNoShape">
              <a:avLst/>
            </a:prstTxWarp>
          </a:bodyPr>
          <a:lstStyle/>
          <a:p>
            <a:pPr defTabSz="823509">
              <a:defRPr/>
            </a:pPr>
            <a:r>
              <a:rPr lang="ja-JP" altLang="en-US" sz="1621" b="1" dirty="0">
                <a:solidFill>
                  <a:srgbClr val="000000"/>
                </a:solidFill>
              </a:rPr>
              <a:t>傾聴と共感　対話とかかわり</a:t>
            </a:r>
            <a:endParaRPr lang="en-US" altLang="ja-JP" sz="1621" b="1" dirty="0">
              <a:solidFill>
                <a:srgbClr val="000000"/>
              </a:solidFill>
            </a:endParaRPr>
          </a:p>
        </p:txBody>
      </p:sp>
      <p:sp>
        <p:nvSpPr>
          <p:cNvPr id="2" name="スライド番号プレースホルダー 1"/>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124</a:t>
            </a:fld>
            <a:endParaRPr lang="en-US" altLang="ja-JP" dirty="0">
              <a:solidFill>
                <a:srgbClr val="000000"/>
              </a:solidFill>
            </a:endParaRPr>
          </a:p>
        </p:txBody>
      </p:sp>
    </p:spTree>
    <p:extLst>
      <p:ext uri="{BB962C8B-B14F-4D97-AF65-F5344CB8AC3E}">
        <p14:creationId xmlns:p14="http://schemas.microsoft.com/office/powerpoint/2010/main" val="248125600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1" name="Rectangle 2"/>
          <p:cNvSpPr>
            <a:spLocks noGrp="1" noChangeArrowheads="1"/>
          </p:cNvSpPr>
          <p:nvPr>
            <p:ph type="title"/>
          </p:nvPr>
        </p:nvSpPr>
        <p:spPr>
          <a:xfrm>
            <a:off x="551441" y="476672"/>
            <a:ext cx="8235662" cy="999302"/>
          </a:xfrm>
          <a:ln w="19050">
            <a:solidFill>
              <a:srgbClr val="0070C0"/>
            </a:solidFill>
          </a:ln>
        </p:spPr>
        <p:txBody>
          <a:bodyPr/>
          <a:lstStyle/>
          <a:p>
            <a:pPr algn="l" eaLnBrk="1" hangingPunct="1"/>
            <a:r>
              <a:rPr lang="ja-JP" altLang="en-US" sz="2882" b="1" dirty="0">
                <a:latin typeface="ＭＳ Ｐゴシック" pitchFamily="50" charset="-128"/>
              </a:rPr>
              <a:t>（２）日常生活動作、健康、コミュニケーション、社会的活動等の生活全般にわたるアセスメント</a:t>
            </a:r>
            <a:endParaRPr lang="ja-JP" altLang="en-US" sz="2882" b="1" dirty="0"/>
          </a:p>
        </p:txBody>
      </p:sp>
      <p:sp>
        <p:nvSpPr>
          <p:cNvPr id="53252" name="Rectangle 3"/>
          <p:cNvSpPr>
            <a:spLocks noGrp="1" noChangeArrowheads="1"/>
          </p:cNvSpPr>
          <p:nvPr>
            <p:ph type="body" idx="1"/>
          </p:nvPr>
        </p:nvSpPr>
        <p:spPr>
          <a:xfrm>
            <a:off x="551441" y="1613264"/>
            <a:ext cx="8235662" cy="4604100"/>
          </a:xfrm>
          <a:ln w="19050">
            <a:solidFill>
              <a:srgbClr val="0070C0"/>
            </a:solidFill>
          </a:ln>
        </p:spPr>
        <p:txBody>
          <a:bodyPr/>
          <a:lstStyle/>
          <a:p>
            <a:pPr eaLnBrk="1" hangingPunct="1"/>
            <a:r>
              <a:rPr lang="ja-JP" altLang="en-US" sz="2161" dirty="0"/>
              <a:t>援助過程、参加過程、環境との相互作用としてのアセスメント。</a:t>
            </a:r>
            <a:endParaRPr lang="en-US" altLang="ja-JP" sz="2161" dirty="0"/>
          </a:p>
          <a:p>
            <a:pPr eaLnBrk="1" fontAlgn="t" hangingPunct="1"/>
            <a:r>
              <a:rPr lang="ja-JP" altLang="en-US" sz="2161" dirty="0"/>
              <a:t>ストレングス４つの側面（①</a:t>
            </a:r>
            <a:r>
              <a:rPr lang="ja-JP" altLang="ja-JP" sz="2161" dirty="0"/>
              <a:t>性格・人柄／個人的特性</a:t>
            </a:r>
            <a:r>
              <a:rPr lang="ja-JP" altLang="en-US" sz="2161" dirty="0"/>
              <a:t>、②</a:t>
            </a:r>
            <a:r>
              <a:rPr lang="ja-JP" altLang="ja-JP" sz="2161" dirty="0"/>
              <a:t>才能・素質</a:t>
            </a:r>
            <a:r>
              <a:rPr lang="ja-JP" altLang="en-US" sz="2161" dirty="0"/>
              <a:t>、③</a:t>
            </a:r>
            <a:r>
              <a:rPr lang="ja-JP" altLang="ja-JP" sz="2161" dirty="0"/>
              <a:t>環境</a:t>
            </a:r>
            <a:r>
              <a:rPr lang="ja-JP" altLang="en-US" sz="2161" dirty="0"/>
              <a:t>、④</a:t>
            </a:r>
            <a:r>
              <a:rPr lang="ja-JP" altLang="ja-JP" sz="2161" dirty="0"/>
              <a:t>興味・関心／向上心</a:t>
            </a:r>
            <a:r>
              <a:rPr lang="ja-JP" altLang="en-US" sz="2161" dirty="0"/>
              <a:t>）。</a:t>
            </a:r>
            <a:endParaRPr lang="en-US" altLang="ja-JP" sz="2161" dirty="0"/>
          </a:p>
          <a:p>
            <a:pPr eaLnBrk="1" fontAlgn="t" hangingPunct="1"/>
            <a:r>
              <a:rPr lang="ja-JP" altLang="en-US" sz="2161" dirty="0"/>
              <a:t>ストレングスは対話と関係性から導き出す。</a:t>
            </a:r>
            <a:endParaRPr lang="en-US" altLang="ja-JP" sz="2161" dirty="0"/>
          </a:p>
          <a:p>
            <a:pPr eaLnBrk="1" hangingPunct="1">
              <a:lnSpc>
                <a:spcPct val="90000"/>
              </a:lnSpc>
            </a:pPr>
            <a:r>
              <a:rPr lang="ja-JP" altLang="en-US" sz="2161" dirty="0"/>
              <a:t>日常生活動作、ＩＡＤＬ、健康、生活基盤、コミュニケーションスキル、社会生活技能、社会参加、教育、就労などの生活全般にわたるアセスメント</a:t>
            </a:r>
            <a:r>
              <a:rPr lang="en-US" altLang="ja-JP" sz="2161" dirty="0"/>
              <a:t>‐</a:t>
            </a:r>
            <a:r>
              <a:rPr lang="ja-JP" altLang="en-US" sz="2161" dirty="0"/>
              <a:t>生活の場面（環境）の正確な把握。</a:t>
            </a:r>
            <a:endParaRPr lang="en-US" altLang="ja-JP" sz="2161" dirty="0"/>
          </a:p>
          <a:p>
            <a:pPr eaLnBrk="1" hangingPunct="1">
              <a:lnSpc>
                <a:spcPct val="90000"/>
              </a:lnSpc>
            </a:pPr>
            <a:r>
              <a:rPr lang="ja-JP" altLang="en-US" sz="2161" dirty="0"/>
              <a:t>アセスメントは現状の把握とともに、過去の支援記録も参考になる。</a:t>
            </a:r>
          </a:p>
          <a:p>
            <a:pPr eaLnBrk="1" hangingPunct="1">
              <a:lnSpc>
                <a:spcPct val="90000"/>
              </a:lnSpc>
            </a:pPr>
            <a:r>
              <a:rPr lang="ja-JP" altLang="en-US" sz="2161" dirty="0"/>
              <a:t>自立訓練、グループホームの各事業毎に、重点的なアセスメント項目を確認する。</a:t>
            </a:r>
            <a:endParaRPr lang="en-US" altLang="ja-JP" sz="2161" dirty="0"/>
          </a:p>
          <a:p>
            <a:pPr eaLnBrk="1" hangingPunct="1">
              <a:lnSpc>
                <a:spcPct val="90000"/>
              </a:lnSpc>
            </a:pPr>
            <a:endParaRPr lang="en-US" altLang="ja-JP" sz="2161" dirty="0"/>
          </a:p>
        </p:txBody>
      </p:sp>
      <p:sp>
        <p:nvSpPr>
          <p:cNvPr id="2" name="スライド番号プレースホルダー 1"/>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125</a:t>
            </a:fld>
            <a:endParaRPr lang="en-US" altLang="ja-JP" dirty="0">
              <a:solidFill>
                <a:srgbClr val="000000"/>
              </a:solidFill>
            </a:endParaRPr>
          </a:p>
        </p:txBody>
      </p:sp>
    </p:spTree>
    <p:extLst>
      <p:ext uri="{BB962C8B-B14F-4D97-AF65-F5344CB8AC3E}">
        <p14:creationId xmlns:p14="http://schemas.microsoft.com/office/powerpoint/2010/main" val="174016322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Rectangle 2"/>
          <p:cNvSpPr>
            <a:spLocks noGrp="1" noChangeArrowheads="1"/>
          </p:cNvSpPr>
          <p:nvPr>
            <p:ph type="title"/>
          </p:nvPr>
        </p:nvSpPr>
        <p:spPr>
          <a:xfrm>
            <a:off x="745984" y="640547"/>
            <a:ext cx="7781728" cy="583295"/>
          </a:xfrm>
          <a:ln w="19050">
            <a:solidFill>
              <a:srgbClr val="0070C0"/>
            </a:solidFill>
          </a:ln>
        </p:spPr>
        <p:txBody>
          <a:bodyPr/>
          <a:lstStyle/>
          <a:p>
            <a:pPr marL="308816" indent="-308816">
              <a:spcBef>
                <a:spcPct val="20000"/>
              </a:spcBef>
            </a:pPr>
            <a:r>
              <a:rPr lang="ja-JP" altLang="en-US" sz="2882" b="1" dirty="0">
                <a:latin typeface="ＭＳ Ｐゴシック" pitchFamily="50" charset="-128"/>
              </a:rPr>
              <a:t>（３）その人に必要な生活訓練の軸を見立てる　　</a:t>
            </a:r>
            <a:endParaRPr lang="ja-JP" altLang="en-US" sz="2882" b="1" dirty="0"/>
          </a:p>
        </p:txBody>
      </p:sp>
      <p:sp>
        <p:nvSpPr>
          <p:cNvPr id="54276" name="Rectangle 3"/>
          <p:cNvSpPr>
            <a:spLocks noGrp="1" noChangeArrowheads="1"/>
          </p:cNvSpPr>
          <p:nvPr>
            <p:ph type="body" idx="1"/>
          </p:nvPr>
        </p:nvSpPr>
        <p:spPr>
          <a:xfrm>
            <a:off x="745984" y="1353873"/>
            <a:ext cx="7781728" cy="4374709"/>
          </a:xfrm>
          <a:ln w="19050">
            <a:solidFill>
              <a:srgbClr val="0070C0"/>
            </a:solidFill>
          </a:ln>
        </p:spPr>
        <p:txBody>
          <a:bodyPr/>
          <a:lstStyle/>
          <a:p>
            <a:pPr eaLnBrk="1" hangingPunct="1">
              <a:lnSpc>
                <a:spcPct val="90000"/>
              </a:lnSpc>
            </a:pPr>
            <a:r>
              <a:rPr lang="ja-JP" altLang="en-US" dirty="0"/>
              <a:t>グループホームを目指すのか、一人暮らしを目指すのか、就労を目指すのか、生活習慣の確立を目指すのか、まず必要な支援を見立てる。</a:t>
            </a:r>
            <a:endParaRPr lang="en-US" altLang="ja-JP" dirty="0"/>
          </a:p>
          <a:p>
            <a:pPr marL="0" indent="0" eaLnBrk="1" hangingPunct="1">
              <a:lnSpc>
                <a:spcPct val="90000"/>
              </a:lnSpc>
              <a:buNone/>
            </a:pPr>
            <a:endParaRPr lang="en-US" altLang="ja-JP" dirty="0"/>
          </a:p>
          <a:p>
            <a:pPr eaLnBrk="1" hangingPunct="1">
              <a:lnSpc>
                <a:spcPct val="90000"/>
              </a:lnSpc>
            </a:pPr>
            <a:r>
              <a:rPr lang="ja-JP" altLang="en-US" dirty="0"/>
              <a:t>目指す目標に向けての支援上の課題を丁寧に評価し、本人とともにその優先順位を確定する。</a:t>
            </a:r>
            <a:endParaRPr lang="en-US" altLang="ja-JP" dirty="0"/>
          </a:p>
          <a:p>
            <a:pPr eaLnBrk="1" hangingPunct="1">
              <a:lnSpc>
                <a:spcPct val="90000"/>
              </a:lnSpc>
            </a:pPr>
            <a:endParaRPr lang="en-US" altLang="ja-JP" dirty="0"/>
          </a:p>
          <a:p>
            <a:pPr eaLnBrk="1" hangingPunct="1">
              <a:lnSpc>
                <a:spcPct val="90000"/>
              </a:lnSpc>
            </a:pPr>
            <a:r>
              <a:rPr lang="ja-JP" altLang="en-US" dirty="0"/>
              <a:t>不安やストレスの軽減を図りつつ、小さな前進を確認する。</a:t>
            </a:r>
            <a:endParaRPr lang="en-US" altLang="ja-JP" dirty="0"/>
          </a:p>
          <a:p>
            <a:pPr eaLnBrk="1" hangingPunct="1">
              <a:lnSpc>
                <a:spcPct val="90000"/>
              </a:lnSpc>
            </a:pPr>
            <a:endParaRPr lang="ja-JP" altLang="en-US" dirty="0"/>
          </a:p>
        </p:txBody>
      </p:sp>
      <p:sp>
        <p:nvSpPr>
          <p:cNvPr id="2" name="スライド番号プレースホルダー 1"/>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126</a:t>
            </a:fld>
            <a:endParaRPr lang="en-US" altLang="ja-JP" dirty="0">
              <a:solidFill>
                <a:srgbClr val="000000"/>
              </a:solidFill>
            </a:endParaRPr>
          </a:p>
        </p:txBody>
      </p:sp>
    </p:spTree>
    <p:extLst>
      <p:ext uri="{BB962C8B-B14F-4D97-AF65-F5344CB8AC3E}">
        <p14:creationId xmlns:p14="http://schemas.microsoft.com/office/powerpoint/2010/main" val="74921295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Rectangle 2"/>
          <p:cNvSpPr>
            <a:spLocks noGrp="1" noChangeArrowheads="1"/>
          </p:cNvSpPr>
          <p:nvPr>
            <p:ph type="title"/>
          </p:nvPr>
        </p:nvSpPr>
        <p:spPr>
          <a:xfrm>
            <a:off x="616289" y="640548"/>
            <a:ext cx="7716880" cy="907868"/>
          </a:xfrm>
          <a:ln w="19050">
            <a:solidFill>
              <a:srgbClr val="0070C0"/>
            </a:solidFill>
          </a:ln>
        </p:spPr>
        <p:txBody>
          <a:bodyPr/>
          <a:lstStyle/>
          <a:p>
            <a:pPr marL="308816" indent="-308816" algn="l">
              <a:spcBef>
                <a:spcPct val="20000"/>
              </a:spcBef>
            </a:pPr>
            <a:r>
              <a:rPr lang="ja-JP" altLang="en-US" sz="2882" b="1" dirty="0">
                <a:latin typeface="ＭＳ Ｐゴシック" pitchFamily="50" charset="-128"/>
              </a:rPr>
              <a:t>（４）地域生活移行後の自己実現と社会的関係の構築</a:t>
            </a:r>
            <a:endParaRPr lang="ja-JP" altLang="en-US" sz="2882" b="1" dirty="0"/>
          </a:p>
        </p:txBody>
      </p:sp>
      <p:sp>
        <p:nvSpPr>
          <p:cNvPr id="55300" name="Rectangle 3"/>
          <p:cNvSpPr>
            <a:spLocks noGrp="1" noChangeArrowheads="1"/>
          </p:cNvSpPr>
          <p:nvPr>
            <p:ph type="body" idx="1"/>
          </p:nvPr>
        </p:nvSpPr>
        <p:spPr>
          <a:xfrm>
            <a:off x="616289" y="1742959"/>
            <a:ext cx="7716879" cy="4474493"/>
          </a:xfrm>
          <a:ln w="19050">
            <a:solidFill>
              <a:srgbClr val="0070C0"/>
            </a:solidFill>
          </a:ln>
        </p:spPr>
        <p:txBody>
          <a:bodyPr/>
          <a:lstStyle/>
          <a:p>
            <a:pPr eaLnBrk="1" hangingPunct="1">
              <a:lnSpc>
                <a:spcPct val="90000"/>
              </a:lnSpc>
            </a:pPr>
            <a:r>
              <a:rPr lang="ja-JP" altLang="en-US" dirty="0"/>
              <a:t>地域の中で普通に暮らすために、どのような自己実現を図るのか確認する。</a:t>
            </a:r>
            <a:endParaRPr lang="en-US" altLang="ja-JP" dirty="0"/>
          </a:p>
          <a:p>
            <a:pPr lvl="1" eaLnBrk="1" hangingPunct="1">
              <a:lnSpc>
                <a:spcPct val="90000"/>
              </a:lnSpc>
            </a:pPr>
            <a:r>
              <a:rPr lang="ja-JP" altLang="en-US" dirty="0"/>
              <a:t>本人の可能性やストレングスを把握する。</a:t>
            </a:r>
            <a:endParaRPr lang="en-US" altLang="ja-JP" dirty="0"/>
          </a:p>
          <a:p>
            <a:pPr eaLnBrk="1" hangingPunct="1">
              <a:lnSpc>
                <a:spcPct val="90000"/>
              </a:lnSpc>
            </a:pPr>
            <a:endParaRPr lang="en-US" altLang="ja-JP" sz="1801" dirty="0"/>
          </a:p>
          <a:p>
            <a:pPr eaLnBrk="1" hangingPunct="1">
              <a:lnSpc>
                <a:spcPct val="90000"/>
              </a:lnSpc>
            </a:pPr>
            <a:r>
              <a:rPr lang="ja-JP" altLang="en-US" dirty="0"/>
              <a:t>グループホームという住まいの場、地域での活動の場がどのように生活を支え、社会的関係の繋がりを拡げることが出来るのか、具体的に確認する。</a:t>
            </a:r>
            <a:endParaRPr lang="en-US" altLang="ja-JP" dirty="0"/>
          </a:p>
          <a:p>
            <a:pPr lvl="1" eaLnBrk="1" hangingPunct="1">
              <a:lnSpc>
                <a:spcPct val="90000"/>
              </a:lnSpc>
            </a:pPr>
            <a:r>
              <a:rPr lang="ja-JP" altLang="en-US" dirty="0"/>
              <a:t>「自分が何かをして、それを他人が認めてくれる」ということは、社会的関係の中において、はじめて出来ること。</a:t>
            </a:r>
            <a:endParaRPr lang="en-US" altLang="ja-JP" dirty="0"/>
          </a:p>
          <a:p>
            <a:pPr eaLnBrk="1" hangingPunct="1">
              <a:lnSpc>
                <a:spcPct val="90000"/>
              </a:lnSpc>
            </a:pPr>
            <a:endParaRPr lang="en-US" altLang="ja-JP" dirty="0"/>
          </a:p>
          <a:p>
            <a:pPr eaLnBrk="1" hangingPunct="1">
              <a:lnSpc>
                <a:spcPct val="90000"/>
              </a:lnSpc>
            </a:pPr>
            <a:endParaRPr lang="en-US" altLang="ja-JP" dirty="0"/>
          </a:p>
        </p:txBody>
      </p:sp>
      <p:sp>
        <p:nvSpPr>
          <p:cNvPr id="2" name="スライド番号プレースホルダー 1"/>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127</a:t>
            </a:fld>
            <a:endParaRPr lang="en-US" altLang="ja-JP" dirty="0">
              <a:solidFill>
                <a:srgbClr val="000000"/>
              </a:solidFill>
            </a:endParaRPr>
          </a:p>
        </p:txBody>
      </p:sp>
    </p:spTree>
    <p:extLst>
      <p:ext uri="{BB962C8B-B14F-4D97-AF65-F5344CB8AC3E}">
        <p14:creationId xmlns:p14="http://schemas.microsoft.com/office/powerpoint/2010/main" val="22549650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Rectangle 2"/>
          <p:cNvSpPr>
            <a:spLocks noGrp="1" noChangeArrowheads="1"/>
          </p:cNvSpPr>
          <p:nvPr>
            <p:ph type="title"/>
          </p:nvPr>
        </p:nvSpPr>
        <p:spPr>
          <a:xfrm>
            <a:off x="421746" y="705395"/>
            <a:ext cx="8235662" cy="583630"/>
          </a:xfrm>
          <a:ln w="19050">
            <a:solidFill>
              <a:srgbClr val="0070C0"/>
            </a:solidFill>
          </a:ln>
        </p:spPr>
        <p:txBody>
          <a:bodyPr/>
          <a:lstStyle/>
          <a:p>
            <a:pPr marL="308816" indent="-308816">
              <a:spcBef>
                <a:spcPct val="20000"/>
              </a:spcBef>
            </a:pPr>
            <a:r>
              <a:rPr lang="ja-JP" altLang="en-US" sz="2882" b="1" dirty="0">
                <a:latin typeface="ＭＳ Ｐゴシック" pitchFamily="50" charset="-128"/>
              </a:rPr>
              <a:t>（５）権利擁護のために</a:t>
            </a:r>
            <a:endParaRPr lang="ja-JP" altLang="en-US" sz="2882" b="1" dirty="0"/>
          </a:p>
        </p:txBody>
      </p:sp>
      <p:sp>
        <p:nvSpPr>
          <p:cNvPr id="56324" name="Rectangle 3"/>
          <p:cNvSpPr>
            <a:spLocks noGrp="1" noChangeArrowheads="1"/>
          </p:cNvSpPr>
          <p:nvPr>
            <p:ph type="body" idx="1"/>
          </p:nvPr>
        </p:nvSpPr>
        <p:spPr>
          <a:xfrm>
            <a:off x="457486" y="1483256"/>
            <a:ext cx="8229028" cy="4374709"/>
          </a:xfrm>
          <a:ln w="19050">
            <a:solidFill>
              <a:srgbClr val="0070C0"/>
            </a:solidFill>
          </a:ln>
        </p:spPr>
        <p:txBody>
          <a:bodyPr/>
          <a:lstStyle/>
          <a:p>
            <a:pPr eaLnBrk="1" hangingPunct="1">
              <a:lnSpc>
                <a:spcPct val="90000"/>
              </a:lnSpc>
            </a:pPr>
            <a:endParaRPr lang="en-US" altLang="ja-JP" dirty="0"/>
          </a:p>
          <a:p>
            <a:pPr eaLnBrk="1" hangingPunct="1">
              <a:lnSpc>
                <a:spcPct val="90000"/>
              </a:lnSpc>
            </a:pPr>
            <a:r>
              <a:rPr lang="ja-JP" altLang="en-US" dirty="0"/>
              <a:t>本人の意向優先を第一に。</a:t>
            </a:r>
            <a:endParaRPr lang="en-US" altLang="ja-JP" dirty="0"/>
          </a:p>
          <a:p>
            <a:pPr lvl="1" eaLnBrk="1" hangingPunct="1">
              <a:lnSpc>
                <a:spcPct val="90000"/>
              </a:lnSpc>
            </a:pPr>
            <a:r>
              <a:rPr lang="ja-JP" altLang="en-US" dirty="0"/>
              <a:t>家族とのニーズをめぐるズレにどう向き合うか。　</a:t>
            </a:r>
            <a:endParaRPr lang="en-US" altLang="ja-JP" dirty="0"/>
          </a:p>
          <a:p>
            <a:pPr eaLnBrk="1" hangingPunct="1">
              <a:lnSpc>
                <a:spcPct val="90000"/>
              </a:lnSpc>
            </a:pPr>
            <a:endParaRPr lang="en-US" altLang="ja-JP" dirty="0"/>
          </a:p>
          <a:p>
            <a:pPr eaLnBrk="1" hangingPunct="1">
              <a:lnSpc>
                <a:spcPct val="90000"/>
              </a:lnSpc>
            </a:pPr>
            <a:r>
              <a:rPr lang="ja-JP" altLang="en-US" dirty="0"/>
              <a:t>家族関係、地域の人間関係、生活基盤や金銭管理状況などの正確な把握。</a:t>
            </a:r>
            <a:endParaRPr lang="en-US" altLang="ja-JP" dirty="0"/>
          </a:p>
          <a:p>
            <a:pPr lvl="1" eaLnBrk="1" hangingPunct="1">
              <a:lnSpc>
                <a:spcPct val="90000"/>
              </a:lnSpc>
            </a:pPr>
            <a:r>
              <a:rPr lang="ja-JP" altLang="en-US" dirty="0"/>
              <a:t>エコマップを本人と一緒に作成する。</a:t>
            </a:r>
          </a:p>
        </p:txBody>
      </p:sp>
      <p:sp>
        <p:nvSpPr>
          <p:cNvPr id="5" name="角丸四角形 4"/>
          <p:cNvSpPr/>
          <p:nvPr/>
        </p:nvSpPr>
        <p:spPr bwMode="auto">
          <a:xfrm>
            <a:off x="1848396" y="5115041"/>
            <a:ext cx="6614468" cy="606281"/>
          </a:xfrm>
          <a:prstGeom prst="roundRect">
            <a:avLst/>
          </a:prstGeom>
          <a:solidFill>
            <a:srgbClr val="92D050"/>
          </a:solidFill>
          <a:ln w="12700" cap="flat" cmpd="sng" algn="ctr">
            <a:solidFill>
              <a:srgbClr val="92D050"/>
            </a:solidFill>
            <a:prstDash val="solid"/>
            <a:round/>
            <a:headEnd type="none" w="med" len="med"/>
            <a:tailEnd type="none" w="med" len="med"/>
          </a:ln>
          <a:effectLst/>
        </p:spPr>
        <p:txBody>
          <a:bodyPr vert="horz" wrap="none" lIns="66907" tIns="8006" rIns="66907" bIns="8006" numCol="1" rtlCol="0" anchor="ctr" anchorCtr="0" compatLnSpc="1">
            <a:prstTxWarp prst="textNoShape">
              <a:avLst/>
            </a:prstTxWarp>
          </a:bodyPr>
          <a:lstStyle/>
          <a:p>
            <a:pPr defTabSz="823509">
              <a:defRPr/>
            </a:pPr>
            <a:r>
              <a:rPr lang="ja-JP" altLang="en-US" sz="1621" b="1" dirty="0">
                <a:solidFill>
                  <a:srgbClr val="000000"/>
                </a:solidFill>
              </a:rPr>
              <a:t>家族が「本人中心の支援」に移行するために、サービス管理責任者が</a:t>
            </a:r>
            <a:endParaRPr lang="en-US" altLang="ja-JP" sz="1621" b="1" dirty="0">
              <a:solidFill>
                <a:srgbClr val="000000"/>
              </a:solidFill>
            </a:endParaRPr>
          </a:p>
          <a:p>
            <a:pPr defTabSz="823509">
              <a:defRPr/>
            </a:pPr>
            <a:r>
              <a:rPr lang="ja-JP" altLang="en-US" sz="1621" b="1" dirty="0">
                <a:solidFill>
                  <a:srgbClr val="000000"/>
                </a:solidFill>
              </a:rPr>
              <a:t>できることを考えてみましょう。</a:t>
            </a:r>
            <a:endParaRPr lang="en-US" altLang="ja-JP" sz="1621" b="1" dirty="0">
              <a:solidFill>
                <a:srgbClr val="000000"/>
              </a:solidFill>
            </a:endParaRPr>
          </a:p>
        </p:txBody>
      </p:sp>
      <p:sp>
        <p:nvSpPr>
          <p:cNvPr id="2" name="スライド番号プレースホルダー 1"/>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128</a:t>
            </a:fld>
            <a:endParaRPr lang="en-US" altLang="ja-JP" dirty="0">
              <a:solidFill>
                <a:srgbClr val="000000"/>
              </a:solidFill>
            </a:endParaRPr>
          </a:p>
        </p:txBody>
      </p:sp>
    </p:spTree>
    <p:extLst>
      <p:ext uri="{BB962C8B-B14F-4D97-AF65-F5344CB8AC3E}">
        <p14:creationId xmlns:p14="http://schemas.microsoft.com/office/powerpoint/2010/main" val="42340009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2"/>
          <p:cNvSpPr>
            <a:spLocks noGrp="1" noChangeArrowheads="1"/>
          </p:cNvSpPr>
          <p:nvPr>
            <p:ph type="title"/>
          </p:nvPr>
        </p:nvSpPr>
        <p:spPr>
          <a:xfrm>
            <a:off x="486594" y="705395"/>
            <a:ext cx="8235662" cy="518782"/>
          </a:xfrm>
          <a:ln w="19050">
            <a:solidFill>
              <a:srgbClr val="0070C0"/>
            </a:solidFill>
          </a:ln>
        </p:spPr>
        <p:txBody>
          <a:bodyPr/>
          <a:lstStyle/>
          <a:p>
            <a:pPr marL="308816" indent="-308816">
              <a:spcBef>
                <a:spcPct val="20000"/>
              </a:spcBef>
            </a:pPr>
            <a:r>
              <a:rPr lang="ja-JP" altLang="en-US" sz="2882" b="1" dirty="0">
                <a:latin typeface="ＭＳ Ｐゴシック" pitchFamily="50" charset="-128"/>
              </a:rPr>
              <a:t>　　（６）地域社会資源の把握</a:t>
            </a:r>
            <a:endParaRPr lang="ja-JP" altLang="en-US" sz="2882" b="1" dirty="0"/>
          </a:p>
        </p:txBody>
      </p:sp>
      <p:sp>
        <p:nvSpPr>
          <p:cNvPr id="57348" name="Rectangle 3"/>
          <p:cNvSpPr>
            <a:spLocks noGrp="1" noChangeArrowheads="1"/>
          </p:cNvSpPr>
          <p:nvPr>
            <p:ph type="body" idx="1"/>
          </p:nvPr>
        </p:nvSpPr>
        <p:spPr>
          <a:xfrm>
            <a:off x="457486" y="1483263"/>
            <a:ext cx="8229028" cy="4604881"/>
          </a:xfrm>
          <a:ln w="19050">
            <a:solidFill>
              <a:srgbClr val="0070C0"/>
            </a:solidFill>
          </a:ln>
        </p:spPr>
        <p:txBody>
          <a:bodyPr/>
          <a:lstStyle/>
          <a:p>
            <a:pPr eaLnBrk="1" hangingPunct="1">
              <a:lnSpc>
                <a:spcPct val="90000"/>
              </a:lnSpc>
            </a:pPr>
            <a:r>
              <a:rPr lang="ja-JP" altLang="en-US" dirty="0"/>
              <a:t>地域の社会資源を把握する。</a:t>
            </a:r>
            <a:endParaRPr lang="en-US" altLang="ja-JP" dirty="0"/>
          </a:p>
          <a:p>
            <a:pPr eaLnBrk="1" hangingPunct="1">
              <a:lnSpc>
                <a:spcPct val="90000"/>
              </a:lnSpc>
            </a:pPr>
            <a:endParaRPr lang="en-US" altLang="ja-JP" sz="1081" dirty="0"/>
          </a:p>
          <a:p>
            <a:pPr eaLnBrk="1" hangingPunct="1">
              <a:lnSpc>
                <a:spcPct val="90000"/>
              </a:lnSpc>
            </a:pPr>
            <a:r>
              <a:rPr lang="ja-JP" altLang="en-US" dirty="0"/>
              <a:t>地域の社会資源を本人が理解出来るように支援する。</a:t>
            </a:r>
            <a:endParaRPr lang="en-US" altLang="ja-JP" dirty="0"/>
          </a:p>
          <a:p>
            <a:pPr lvl="1" eaLnBrk="1" hangingPunct="1">
              <a:lnSpc>
                <a:spcPct val="90000"/>
              </a:lnSpc>
            </a:pPr>
            <a:r>
              <a:rPr lang="ja-JP" altLang="en-US" dirty="0">
                <a:latin typeface="Times New Roman" pitchFamily="18" charset="0"/>
              </a:rPr>
              <a:t>地域の状況をビジュアルにして知る支援（グループホーム、近くの店、駅、目立つ建物等の写真を活用）。</a:t>
            </a:r>
            <a:endParaRPr lang="en-US" altLang="ja-JP" dirty="0">
              <a:latin typeface="Times New Roman" pitchFamily="18" charset="0"/>
            </a:endParaRPr>
          </a:p>
          <a:p>
            <a:pPr lvl="1" eaLnBrk="1" hangingPunct="1">
              <a:lnSpc>
                <a:spcPct val="90000"/>
              </a:lnSpc>
            </a:pPr>
            <a:r>
              <a:rPr lang="ja-JP" altLang="en-US" dirty="0">
                <a:latin typeface="Times New Roman" pitchFamily="18" charset="0"/>
              </a:rPr>
              <a:t>見て、体験するための支援（パンフレット資料の提供と、サーヒス資源をどのように利用するか）。</a:t>
            </a:r>
          </a:p>
          <a:p>
            <a:pPr>
              <a:lnSpc>
                <a:spcPct val="80000"/>
              </a:lnSpc>
              <a:buFontTx/>
              <a:buNone/>
            </a:pPr>
            <a:r>
              <a:rPr lang="ja-JP" altLang="en-US" dirty="0">
                <a:latin typeface="Times New Roman" pitchFamily="18" charset="0"/>
              </a:rPr>
              <a:t>　　　</a:t>
            </a:r>
            <a:r>
              <a:rPr lang="ja-JP" altLang="en-US" sz="2161" dirty="0">
                <a:latin typeface="Times New Roman" pitchFamily="18" charset="0"/>
              </a:rPr>
              <a:t>・・・示す（される）からアクティブ（する）へ・・・</a:t>
            </a:r>
            <a:endParaRPr lang="en-US" altLang="ja-JP" sz="2161" dirty="0">
              <a:latin typeface="Times New Roman" pitchFamily="18" charset="0"/>
            </a:endParaRPr>
          </a:p>
          <a:p>
            <a:pPr>
              <a:lnSpc>
                <a:spcPct val="80000"/>
              </a:lnSpc>
              <a:buFontTx/>
              <a:buNone/>
            </a:pPr>
            <a:endParaRPr lang="en-US" altLang="ja-JP" sz="1081" dirty="0"/>
          </a:p>
          <a:p>
            <a:pPr eaLnBrk="1" hangingPunct="1">
              <a:lnSpc>
                <a:spcPct val="90000"/>
              </a:lnSpc>
            </a:pPr>
            <a:r>
              <a:rPr lang="ja-JP" altLang="en-US" dirty="0"/>
              <a:t>（地域自立支援）協議会へ参画し、関係機関との拡がりを進め、実情を理解する。</a:t>
            </a:r>
          </a:p>
        </p:txBody>
      </p:sp>
      <p:sp>
        <p:nvSpPr>
          <p:cNvPr id="2" name="スライド番号プレースホルダー 1"/>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129</a:t>
            </a:fld>
            <a:endParaRPr lang="en-US" altLang="ja-JP" dirty="0">
              <a:solidFill>
                <a:srgbClr val="000000"/>
              </a:solidFill>
            </a:endParaRPr>
          </a:p>
        </p:txBody>
      </p:sp>
    </p:spTree>
    <p:extLst>
      <p:ext uri="{BB962C8B-B14F-4D97-AF65-F5344CB8AC3E}">
        <p14:creationId xmlns:p14="http://schemas.microsoft.com/office/powerpoint/2010/main" val="2815218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Line 3"/>
          <p:cNvSpPr>
            <a:spLocks noChangeShapeType="1"/>
          </p:cNvSpPr>
          <p:nvPr/>
        </p:nvSpPr>
        <p:spPr bwMode="auto">
          <a:xfrm flipV="1">
            <a:off x="2917908" y="2384425"/>
            <a:ext cx="2886450" cy="10810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36868" name="Text Box 4"/>
          <p:cNvSpPr txBox="1">
            <a:spLocks noChangeArrowheads="1"/>
          </p:cNvSpPr>
          <p:nvPr/>
        </p:nvSpPr>
        <p:spPr bwMode="auto">
          <a:xfrm>
            <a:off x="135665" y="188640"/>
            <a:ext cx="8784976" cy="758664"/>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a:latin typeface="HGPｺﾞｼｯｸE" panose="020B0900000000000000" pitchFamily="50" charset="-128"/>
                <a:ea typeface="HGPｺﾞｼｯｸE" panose="020B0900000000000000" pitchFamily="50" charset="-128"/>
                <a:cs typeface="+mj-cs"/>
              </a:defRPr>
            </a:lvl1pPr>
            <a:lvl2pPr algn="ctr" eaLnBrk="0" hangingPunct="0">
              <a:defRPr sz="4400"/>
            </a:lvl2pPr>
            <a:lvl3pPr algn="ctr" eaLnBrk="0" hangingPunct="0">
              <a:defRPr sz="4400"/>
            </a:lvl3pPr>
            <a:lvl4pPr algn="ctr" eaLnBrk="0" hangingPunct="0">
              <a:defRPr sz="4400"/>
            </a:lvl4pPr>
            <a:lvl5pPr algn="ctr" eaLnBrk="0" hangingPunct="0">
              <a:defRPr sz="4400"/>
            </a:lvl5pPr>
            <a:lvl6pPr marL="457200" algn="ctr" fontAlgn="base">
              <a:spcBef>
                <a:spcPct val="0"/>
              </a:spcBef>
              <a:spcAft>
                <a:spcPct val="0"/>
              </a:spcAft>
              <a:defRPr sz="4400"/>
            </a:lvl6pPr>
            <a:lvl7pPr marL="914400" algn="ctr" fontAlgn="base">
              <a:spcBef>
                <a:spcPct val="0"/>
              </a:spcBef>
              <a:spcAft>
                <a:spcPct val="0"/>
              </a:spcAft>
              <a:defRPr sz="4400"/>
            </a:lvl7pPr>
            <a:lvl8pPr marL="1371600" algn="ctr" fontAlgn="base">
              <a:spcBef>
                <a:spcPct val="0"/>
              </a:spcBef>
              <a:spcAft>
                <a:spcPct val="0"/>
              </a:spcAft>
              <a:defRPr sz="4400"/>
            </a:lvl8pPr>
            <a:lvl9pPr marL="1828800" algn="ctr" fontAlgn="base">
              <a:spcBef>
                <a:spcPct val="0"/>
              </a:spcBef>
              <a:spcAft>
                <a:spcPct val="0"/>
              </a:spcAft>
              <a:defRPr sz="44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（サービス提供の基本姿勢</a:t>
            </a:r>
            <a:r>
              <a:rPr kumimoji="1" lang="ja-JP" altLang="en-US" sz="28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）④：</a:t>
            </a:r>
            <a:r>
              <a:rPr kumimoji="1" lang="ja-JP" altLang="en-US" sz="28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達成すべき状態の明確化</a:t>
            </a:r>
          </a:p>
        </p:txBody>
      </p:sp>
      <p:sp>
        <p:nvSpPr>
          <p:cNvPr id="36869" name="Rectangle 5"/>
          <p:cNvSpPr>
            <a:spLocks noChangeArrowheads="1"/>
          </p:cNvSpPr>
          <p:nvPr/>
        </p:nvSpPr>
        <p:spPr bwMode="auto">
          <a:xfrm>
            <a:off x="1445044" y="3465513"/>
            <a:ext cx="1474461" cy="2336800"/>
          </a:xfrm>
          <a:prstGeom prst="rect">
            <a:avLst/>
          </a:prstGeom>
          <a:solidFill>
            <a:srgbClr val="FFFF99"/>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36870" name="Rectangle 6"/>
          <p:cNvSpPr>
            <a:spLocks noChangeArrowheads="1"/>
          </p:cNvSpPr>
          <p:nvPr/>
        </p:nvSpPr>
        <p:spPr bwMode="auto">
          <a:xfrm>
            <a:off x="5837265" y="2349509"/>
            <a:ext cx="1718432" cy="3457575"/>
          </a:xfrm>
          <a:prstGeom prst="rect">
            <a:avLst/>
          </a:prstGeom>
          <a:solidFill>
            <a:srgbClr val="FFFF99"/>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36871" name="Text Box 7"/>
          <p:cNvSpPr txBox="1">
            <a:spLocks noChangeArrowheads="1"/>
          </p:cNvSpPr>
          <p:nvPr/>
        </p:nvSpPr>
        <p:spPr bwMode="auto">
          <a:xfrm>
            <a:off x="1595655" y="3912302"/>
            <a:ext cx="52322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2200" b="1"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初期状態</a:t>
            </a:r>
          </a:p>
        </p:txBody>
      </p:sp>
      <p:sp>
        <p:nvSpPr>
          <p:cNvPr id="36872" name="Text Box 8"/>
          <p:cNvSpPr txBox="1">
            <a:spLocks noChangeArrowheads="1"/>
          </p:cNvSpPr>
          <p:nvPr/>
        </p:nvSpPr>
        <p:spPr bwMode="auto">
          <a:xfrm>
            <a:off x="6100993" y="2960688"/>
            <a:ext cx="553998"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達成すべき状態</a:t>
            </a:r>
          </a:p>
        </p:txBody>
      </p:sp>
      <p:sp>
        <p:nvSpPr>
          <p:cNvPr id="36873" name="Line 9"/>
          <p:cNvSpPr>
            <a:spLocks noChangeShapeType="1"/>
          </p:cNvSpPr>
          <p:nvPr/>
        </p:nvSpPr>
        <p:spPr bwMode="auto">
          <a:xfrm flipH="1" flipV="1">
            <a:off x="1393911" y="2349500"/>
            <a:ext cx="612888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36874" name="Text Box 10"/>
          <p:cNvSpPr txBox="1">
            <a:spLocks noChangeArrowheads="1"/>
          </p:cNvSpPr>
          <p:nvPr/>
        </p:nvSpPr>
        <p:spPr bwMode="auto">
          <a:xfrm>
            <a:off x="755576" y="2421322"/>
            <a:ext cx="195091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どのような支援があれば達成できるかの分析</a:t>
            </a:r>
          </a:p>
        </p:txBody>
      </p:sp>
      <p:sp>
        <p:nvSpPr>
          <p:cNvPr id="36875" name="AutoShape 11"/>
          <p:cNvSpPr>
            <a:spLocks noChangeArrowheads="1"/>
          </p:cNvSpPr>
          <p:nvPr/>
        </p:nvSpPr>
        <p:spPr bwMode="auto">
          <a:xfrm rot="5400000">
            <a:off x="3676057" y="3885723"/>
            <a:ext cx="1414462" cy="1438221"/>
          </a:xfrm>
          <a:prstGeom prst="rightArrow">
            <a:avLst>
              <a:gd name="adj1" fmla="val 59417"/>
              <a:gd name="adj2" fmla="val 29042"/>
            </a:avLst>
          </a:prstGeom>
          <a:solidFill>
            <a:srgbClr val="CCECFF">
              <a:alpha val="39999"/>
            </a:srgbClr>
          </a:solidFill>
          <a:ln w="31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36876" name="Line 12"/>
          <p:cNvSpPr>
            <a:spLocks noChangeShapeType="1"/>
          </p:cNvSpPr>
          <p:nvPr/>
        </p:nvSpPr>
        <p:spPr bwMode="auto">
          <a:xfrm>
            <a:off x="1399625" y="5805488"/>
            <a:ext cx="6106007"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36877" name="Text Box 13"/>
          <p:cNvSpPr txBox="1">
            <a:spLocks noChangeArrowheads="1"/>
          </p:cNvSpPr>
          <p:nvPr/>
        </p:nvSpPr>
        <p:spPr bwMode="auto">
          <a:xfrm>
            <a:off x="6813749" y="2358901"/>
            <a:ext cx="461665" cy="3380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800" b="1" i="0" u="none" strike="noStrike" kern="1200" cap="none" spc="0" normalizeH="0" baseline="0" noProof="0" dirty="0">
                <a:ln>
                  <a:noFill/>
                </a:ln>
                <a:solidFill>
                  <a:srgbClr val="CC0066"/>
                </a:solidFill>
                <a:effectLst/>
                <a:uLnTx/>
                <a:uFillTx/>
                <a:latin typeface="Times New Roman" pitchFamily="18" charset="0"/>
                <a:ea typeface="ＭＳ Ｐゴシック" pitchFamily="50" charset="-128"/>
                <a:cs typeface="+mn-cs"/>
              </a:rPr>
              <a:t>（実現したい</a:t>
            </a:r>
            <a:r>
              <a:rPr kumimoji="1" lang="ja-JP" altLang="en-US" sz="1800" b="1" i="0" u="none" strike="noStrike" kern="1200" cap="none" spc="0" normalizeH="0" baseline="0" noProof="0" dirty="0" smtClean="0">
                <a:ln>
                  <a:noFill/>
                </a:ln>
                <a:solidFill>
                  <a:srgbClr val="CC0066"/>
                </a:solidFill>
                <a:effectLst/>
                <a:uLnTx/>
                <a:uFillTx/>
                <a:latin typeface="Times New Roman" pitchFamily="18" charset="0"/>
                <a:ea typeface="ＭＳ Ｐゴシック" pitchFamily="50" charset="-128"/>
                <a:cs typeface="+mn-cs"/>
              </a:rPr>
              <a:t>状況のアセスメント）</a:t>
            </a:r>
            <a:endParaRPr kumimoji="1" lang="ja-JP" altLang="en-US" sz="1800" b="1" i="0" u="none" strike="noStrike" kern="1200" cap="none" spc="0" normalizeH="0" baseline="0" noProof="0" dirty="0">
              <a:ln>
                <a:noFill/>
              </a:ln>
              <a:solidFill>
                <a:srgbClr val="CC0066"/>
              </a:solidFill>
              <a:effectLst/>
              <a:uLnTx/>
              <a:uFillTx/>
              <a:latin typeface="Times New Roman" pitchFamily="18" charset="0"/>
              <a:ea typeface="ＭＳ Ｐゴシック" pitchFamily="50" charset="-128"/>
              <a:cs typeface="+mn-cs"/>
            </a:endParaRPr>
          </a:p>
        </p:txBody>
      </p:sp>
      <p:sp>
        <p:nvSpPr>
          <p:cNvPr id="36878" name="Text Box 14"/>
          <p:cNvSpPr txBox="1">
            <a:spLocks noChangeArrowheads="1"/>
          </p:cNvSpPr>
          <p:nvPr/>
        </p:nvSpPr>
        <p:spPr bwMode="auto">
          <a:xfrm>
            <a:off x="2057731" y="3697287"/>
            <a:ext cx="861774" cy="183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2200" b="1" i="0" u="none" strike="noStrike" kern="1200" cap="none" spc="0" normalizeH="0" baseline="0" noProof="0" dirty="0">
                <a:ln>
                  <a:noFill/>
                </a:ln>
                <a:solidFill>
                  <a:srgbClr val="CC0066"/>
                </a:solidFill>
                <a:effectLst/>
                <a:uLnTx/>
                <a:uFillTx/>
                <a:latin typeface="Times New Roman" pitchFamily="18" charset="0"/>
                <a:ea typeface="ＭＳ Ｐゴシック" pitchFamily="50" charset="-128"/>
                <a:cs typeface="+mn-cs"/>
              </a:rPr>
              <a:t>（現在の</a:t>
            </a:r>
            <a:r>
              <a:rPr kumimoji="1" lang="ja-JP" altLang="en-US" sz="2200" b="1" i="0" u="none" strike="noStrike" kern="1200" cap="none" spc="0" normalizeH="0" baseline="0" noProof="0" dirty="0" smtClean="0">
                <a:ln>
                  <a:noFill/>
                </a:ln>
                <a:solidFill>
                  <a:srgbClr val="CC0066"/>
                </a:solidFill>
                <a:effectLst/>
                <a:uLnTx/>
                <a:uFillTx/>
                <a:latin typeface="Times New Roman" pitchFamily="18" charset="0"/>
                <a:ea typeface="ＭＳ Ｐゴシック" pitchFamily="50" charset="-128"/>
                <a:cs typeface="+mn-cs"/>
              </a:rPr>
              <a:t>状況のアセスメント）</a:t>
            </a:r>
            <a:endParaRPr kumimoji="1" lang="ja-JP" altLang="en-US" sz="2200" b="1" i="0" u="none" strike="noStrike" kern="1200" cap="none" spc="0" normalizeH="0" baseline="0" noProof="0" dirty="0">
              <a:ln>
                <a:noFill/>
              </a:ln>
              <a:solidFill>
                <a:srgbClr val="CC0066"/>
              </a:solidFill>
              <a:effectLst/>
              <a:uLnTx/>
              <a:uFillTx/>
              <a:latin typeface="Times New Roman" pitchFamily="18" charset="0"/>
              <a:ea typeface="ＭＳ Ｐゴシック" pitchFamily="50" charset="-128"/>
              <a:cs typeface="+mn-cs"/>
            </a:endParaRPr>
          </a:p>
        </p:txBody>
      </p:sp>
      <p:sp>
        <p:nvSpPr>
          <p:cNvPr id="36879" name="Text Box 15"/>
          <p:cNvSpPr txBox="1">
            <a:spLocks noChangeArrowheads="1"/>
          </p:cNvSpPr>
          <p:nvPr/>
        </p:nvSpPr>
        <p:spPr bwMode="auto">
          <a:xfrm>
            <a:off x="3697235" y="4258377"/>
            <a:ext cx="137674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反　映</a:t>
            </a:r>
          </a:p>
        </p:txBody>
      </p:sp>
      <p:sp>
        <p:nvSpPr>
          <p:cNvPr id="36880" name="Text Box 16"/>
          <p:cNvSpPr txBox="1">
            <a:spLocks noChangeArrowheads="1"/>
          </p:cNvSpPr>
          <p:nvPr/>
        </p:nvSpPr>
        <p:spPr bwMode="auto">
          <a:xfrm>
            <a:off x="3360543" y="3388635"/>
            <a:ext cx="2102319" cy="38728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74295" tIns="8890" rIns="74295" bIns="8890">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利用者の意向</a:t>
            </a:r>
          </a:p>
        </p:txBody>
      </p:sp>
      <p:sp>
        <p:nvSpPr>
          <p:cNvPr id="36881" name="AutoShape 17"/>
          <p:cNvSpPr>
            <a:spLocks noChangeArrowheads="1"/>
          </p:cNvSpPr>
          <p:nvPr/>
        </p:nvSpPr>
        <p:spPr bwMode="auto">
          <a:xfrm>
            <a:off x="2789235" y="2385127"/>
            <a:ext cx="238750" cy="1044575"/>
          </a:xfrm>
          <a:prstGeom prst="upDownArrow">
            <a:avLst>
              <a:gd name="adj1" fmla="val 50000"/>
              <a:gd name="adj2" fmla="val 78803"/>
            </a:avLst>
          </a:prstGeom>
          <a:solidFill>
            <a:schemeClr val="accent1"/>
          </a:solidFill>
          <a:ln w="12700" algn="ctr">
            <a:solidFill>
              <a:srgbClr val="FF9900"/>
            </a:solidFill>
            <a:miter lim="800000"/>
            <a:headEnd/>
            <a:tailEnd/>
          </a:ln>
        </p:spPr>
        <p:txBody>
          <a:bodyPr wrap="none" lIns="74295" tIns="8890" rIns="74295" bIns="889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36882" name="Rectangle 18"/>
          <p:cNvSpPr>
            <a:spLocks noChangeArrowheads="1"/>
          </p:cNvSpPr>
          <p:nvPr/>
        </p:nvSpPr>
        <p:spPr bwMode="auto">
          <a:xfrm>
            <a:off x="3016770" y="5314065"/>
            <a:ext cx="2852139" cy="396875"/>
          </a:xfrm>
          <a:prstGeom prst="rect">
            <a:avLst/>
          </a:prstGeom>
          <a:noFill/>
          <a:ln w="127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74295" tIns="8890" rIns="74295" bIns="889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個別支援計画</a:t>
            </a:r>
          </a:p>
        </p:txBody>
      </p:sp>
      <p:sp>
        <p:nvSpPr>
          <p:cNvPr id="36883" name="Rectangle 19"/>
          <p:cNvSpPr>
            <a:spLocks noChangeArrowheads="1"/>
          </p:cNvSpPr>
          <p:nvPr/>
        </p:nvSpPr>
        <p:spPr bwMode="auto">
          <a:xfrm>
            <a:off x="1445044" y="5876925"/>
            <a:ext cx="1626407" cy="32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74295" tIns="8890" rIns="74295" bIns="889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サービス開始</a:t>
            </a:r>
          </a:p>
        </p:txBody>
      </p:sp>
      <p:sp>
        <p:nvSpPr>
          <p:cNvPr id="36884" name="Rectangle 20"/>
          <p:cNvSpPr>
            <a:spLocks noChangeArrowheads="1"/>
          </p:cNvSpPr>
          <p:nvPr/>
        </p:nvSpPr>
        <p:spPr bwMode="auto">
          <a:xfrm>
            <a:off x="5875449" y="5876925"/>
            <a:ext cx="1626407" cy="32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74295" tIns="8890" rIns="74295" bIns="889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サービス終了</a:t>
            </a:r>
          </a:p>
        </p:txBody>
      </p:sp>
      <p:sp>
        <p:nvSpPr>
          <p:cNvPr id="36885" name="Rectangle 21"/>
          <p:cNvSpPr>
            <a:spLocks noChangeArrowheads="1"/>
          </p:cNvSpPr>
          <p:nvPr/>
        </p:nvSpPr>
        <p:spPr bwMode="auto">
          <a:xfrm>
            <a:off x="3475136" y="5876925"/>
            <a:ext cx="1626407" cy="32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74295" tIns="8890" rIns="74295" bIns="889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サービス提供</a:t>
            </a:r>
          </a:p>
        </p:txBody>
      </p:sp>
      <p:sp>
        <p:nvSpPr>
          <p:cNvPr id="36886" name="Text Box 22"/>
          <p:cNvSpPr txBox="1">
            <a:spLocks noChangeArrowheads="1"/>
          </p:cNvSpPr>
          <p:nvPr/>
        </p:nvSpPr>
        <p:spPr bwMode="auto">
          <a:xfrm>
            <a:off x="135665" y="1124744"/>
            <a:ext cx="8784976" cy="954107"/>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charset="0"/>
                <a:ea typeface="HGP創英角ﾎﾟｯﾌﾟ体" pitchFamily="50" charset="-128"/>
                <a:cs typeface="+mn-cs"/>
              </a:rPr>
              <a:t>サービス管理責任者の役割・・・ニーズに基づいて利用者の望みを実現</a:t>
            </a:r>
          </a:p>
        </p:txBody>
      </p:sp>
    </p:spTree>
    <p:extLst>
      <p:ext uri="{BB962C8B-B14F-4D97-AF65-F5344CB8AC3E}">
        <p14:creationId xmlns:p14="http://schemas.microsoft.com/office/powerpoint/2010/main" val="232528322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21745" y="640547"/>
            <a:ext cx="8229028" cy="583630"/>
          </a:xfrm>
          <a:ln w="28575">
            <a:solidFill>
              <a:srgbClr val="0070C0"/>
            </a:solidFill>
          </a:ln>
        </p:spPr>
        <p:txBody>
          <a:bodyPr anchor="t">
            <a:noAutofit/>
          </a:bodyPr>
          <a:lstStyle/>
          <a:p>
            <a:r>
              <a:rPr lang="ja-JP" altLang="en-US" sz="2522" b="1" dirty="0">
                <a:ea typeface="ＭＳ Ｐゴシック" pitchFamily="50" charset="-128"/>
              </a:rPr>
              <a:t>　　</a:t>
            </a:r>
            <a:r>
              <a:rPr lang="ja-JP" altLang="en-US" sz="2882" b="1" dirty="0">
                <a:ea typeface="ＭＳ Ｐゴシック" pitchFamily="50" charset="-128"/>
              </a:rPr>
              <a:t>　（７）課題整理の工夫</a:t>
            </a:r>
            <a:endParaRPr lang="ja-JP" altLang="en-US" sz="2882" dirty="0"/>
          </a:p>
        </p:txBody>
      </p:sp>
      <p:sp>
        <p:nvSpPr>
          <p:cNvPr id="3" name="コンテンツ プレースホルダ 2"/>
          <p:cNvSpPr>
            <a:spLocks noGrp="1"/>
          </p:cNvSpPr>
          <p:nvPr>
            <p:ph idx="1"/>
          </p:nvPr>
        </p:nvSpPr>
        <p:spPr>
          <a:xfrm>
            <a:off x="421745" y="1354512"/>
            <a:ext cx="8235662" cy="4992636"/>
          </a:xfrm>
          <a:ln>
            <a:solidFill>
              <a:srgbClr val="0070C0"/>
            </a:solidFill>
          </a:ln>
        </p:spPr>
        <p:style>
          <a:lnRef idx="2">
            <a:schemeClr val="accent3"/>
          </a:lnRef>
          <a:fillRef idx="1">
            <a:schemeClr val="lt1"/>
          </a:fillRef>
          <a:effectRef idx="0">
            <a:schemeClr val="accent3"/>
          </a:effectRef>
          <a:fontRef idx="minor">
            <a:schemeClr val="dk1"/>
          </a:fontRef>
        </p:style>
        <p:txBody>
          <a:bodyPr>
            <a:noAutofit/>
          </a:bodyPr>
          <a:lstStyle/>
          <a:p>
            <a:pPr>
              <a:lnSpc>
                <a:spcPts val="2071"/>
              </a:lnSpc>
              <a:tabLst>
                <a:tab pos="483239" algn="l"/>
                <a:tab pos="644796" algn="l"/>
              </a:tabLst>
              <a:defRPr/>
            </a:pPr>
            <a:r>
              <a:rPr lang="ja-JP" altLang="en-US" sz="1801" b="1" dirty="0">
                <a:ea typeface="ＭＳ Ｐゴシック" pitchFamily="50" charset="-128"/>
              </a:rPr>
              <a:t>都道府県の研修では、ケアマネジメントのアセスメント、課題整理、ご本人の希望に即した個別支援計画の作成について、再確認する機会となる。</a:t>
            </a:r>
            <a:endParaRPr lang="en-US" altLang="ja-JP" sz="1801" b="1" dirty="0">
              <a:ea typeface="ＭＳ Ｐゴシック" pitchFamily="50" charset="-128"/>
            </a:endParaRPr>
          </a:p>
          <a:p>
            <a:pPr>
              <a:lnSpc>
                <a:spcPts val="2071"/>
              </a:lnSpc>
              <a:tabLst>
                <a:tab pos="483239" algn="l"/>
                <a:tab pos="644796" algn="l"/>
              </a:tabLst>
              <a:defRPr/>
            </a:pPr>
            <a:r>
              <a:rPr lang="ja-JP" altLang="en-US" sz="1801" b="1" dirty="0">
                <a:ea typeface="ＭＳ Ｐゴシック" pitchFamily="50" charset="-128"/>
              </a:rPr>
              <a:t>アセスメントでは、できることとできないことをチャックしているうちに、ご本人の全体像がぼやけてしまうことがある。⇒</a:t>
            </a:r>
            <a:r>
              <a:rPr lang="ja-JP" altLang="en-US" sz="1801" b="1" u="sng" dirty="0">
                <a:solidFill>
                  <a:srgbClr val="0000CC"/>
                </a:solidFill>
                <a:ea typeface="ＭＳ Ｐゴシック" pitchFamily="50" charset="-128"/>
              </a:rPr>
              <a:t>アセスメントを１００字程度で要約してみる。</a:t>
            </a:r>
            <a:endParaRPr lang="en-US" altLang="ja-JP" sz="1801" b="1" u="sng" dirty="0">
              <a:solidFill>
                <a:srgbClr val="0000CC"/>
              </a:solidFill>
              <a:ea typeface="ＭＳ Ｐゴシック" pitchFamily="50" charset="-128"/>
            </a:endParaRPr>
          </a:p>
          <a:p>
            <a:pPr>
              <a:lnSpc>
                <a:spcPts val="2071"/>
              </a:lnSpc>
              <a:tabLst>
                <a:tab pos="483239" algn="l"/>
                <a:tab pos="644796" algn="l"/>
              </a:tabLst>
              <a:defRPr/>
            </a:pPr>
            <a:r>
              <a:rPr lang="ja-JP" altLang="en-US" sz="1801" b="1" dirty="0">
                <a:ea typeface="ＭＳ Ｐゴシック" pitchFamily="50" charset="-128"/>
              </a:rPr>
              <a:t>ご本人の意向等のニーズを、一つひとつ整理しながらも、支援課題を全体的に整理する。</a:t>
            </a:r>
            <a:endParaRPr lang="en-US" altLang="ja-JP" sz="1801" b="1" u="sng" dirty="0">
              <a:solidFill>
                <a:srgbClr val="0000CC"/>
              </a:solidFill>
              <a:ea typeface="ＭＳ Ｐゴシック" pitchFamily="50" charset="-128"/>
            </a:endParaRPr>
          </a:p>
          <a:p>
            <a:pPr>
              <a:lnSpc>
                <a:spcPts val="2071"/>
              </a:lnSpc>
              <a:tabLst>
                <a:tab pos="483239" algn="l"/>
                <a:tab pos="644796" algn="l"/>
              </a:tabLst>
              <a:defRPr/>
            </a:pPr>
            <a:r>
              <a:rPr lang="ja-JP" altLang="en-US" sz="1801" b="1" dirty="0">
                <a:ea typeface="ＭＳ Ｐゴシック" pitchFamily="50" charset="-128"/>
              </a:rPr>
              <a:t>ご本人の能力、家族、インフォーマルな支援等の状況等は、利用者の状況、環境の状況に整理する。</a:t>
            </a:r>
            <a:endParaRPr lang="en-US" altLang="ja-JP" sz="1801" b="1" dirty="0">
              <a:ea typeface="ＭＳ Ｐゴシック" pitchFamily="50" charset="-128"/>
            </a:endParaRPr>
          </a:p>
          <a:p>
            <a:pPr>
              <a:lnSpc>
                <a:spcPts val="2071"/>
              </a:lnSpc>
              <a:tabLst>
                <a:tab pos="483239" algn="l"/>
                <a:tab pos="644796" algn="l"/>
              </a:tabLst>
              <a:defRPr/>
            </a:pPr>
            <a:r>
              <a:rPr lang="ja-JP" altLang="en-US" sz="1801" b="1" dirty="0">
                <a:ea typeface="ＭＳ Ｐゴシック" pitchFamily="50" charset="-128"/>
              </a:rPr>
              <a:t>支援者の気になることや推測できることには、ご本人の強さ、可能性、揺れ具合も含めた見立てとして整理する。</a:t>
            </a:r>
            <a:endParaRPr lang="en-US" altLang="ja-JP" sz="1801" b="1" dirty="0">
              <a:ea typeface="ＭＳ Ｐゴシック" pitchFamily="50" charset="-128"/>
            </a:endParaRPr>
          </a:p>
          <a:p>
            <a:pPr>
              <a:lnSpc>
                <a:spcPts val="2071"/>
              </a:lnSpc>
              <a:tabLst>
                <a:tab pos="483239" algn="l"/>
                <a:tab pos="644796" algn="l"/>
              </a:tabLst>
              <a:defRPr/>
            </a:pPr>
            <a:r>
              <a:rPr lang="ja-JP" altLang="en-US" sz="1801" b="1" dirty="0">
                <a:ea typeface="ＭＳ Ｐゴシック" pitchFamily="50" charset="-128"/>
              </a:rPr>
              <a:t>支援者の見立てのうえで、ご本人の希望に即した支援を行うためには、もう一度、ご本人の全体像を確認する。</a:t>
            </a:r>
            <a:r>
              <a:rPr lang="ja-JP" altLang="en-US" sz="1801" b="1" u="sng" dirty="0">
                <a:solidFill>
                  <a:srgbClr val="0000CC"/>
                </a:solidFill>
                <a:ea typeface="ＭＳ Ｐゴシック" pitchFamily="50" charset="-128"/>
              </a:rPr>
              <a:t>⇒「○○さんって、どんな人」ということを、１００字程度でまとめてみる（箇条書きでも可）。</a:t>
            </a:r>
            <a:endParaRPr lang="en-US" altLang="ja-JP" sz="1801" b="1" u="sng" dirty="0">
              <a:solidFill>
                <a:srgbClr val="0000CC"/>
              </a:solidFill>
              <a:ea typeface="ＭＳ Ｐゴシック" pitchFamily="50" charset="-128"/>
            </a:endParaRPr>
          </a:p>
          <a:p>
            <a:pPr>
              <a:lnSpc>
                <a:spcPts val="2071"/>
              </a:lnSpc>
              <a:tabLst>
                <a:tab pos="483239" algn="l"/>
                <a:tab pos="644796" algn="l"/>
              </a:tabLst>
              <a:defRPr/>
            </a:pPr>
            <a:r>
              <a:rPr lang="ja-JP" altLang="en-US" sz="1801" b="1" dirty="0">
                <a:ea typeface="ＭＳ Ｐゴシック" pitchFamily="50" charset="-128"/>
              </a:rPr>
              <a:t>ご本人の全体像をふまえて、ご本人の希望に即した支援を行うための解決すべき課題を整理する。</a:t>
            </a:r>
            <a:endParaRPr lang="en-US" altLang="ja-JP" sz="1801" b="1" dirty="0">
              <a:ea typeface="ＭＳ Ｐゴシック" pitchFamily="50" charset="-128"/>
            </a:endParaRPr>
          </a:p>
          <a:p>
            <a:pPr>
              <a:lnSpc>
                <a:spcPts val="2071"/>
              </a:lnSpc>
              <a:tabLst>
                <a:tab pos="483239" algn="l"/>
                <a:tab pos="644796" algn="l"/>
              </a:tabLst>
              <a:defRPr/>
            </a:pPr>
            <a:r>
              <a:rPr lang="ja-JP" altLang="en-US" sz="1801" b="1" dirty="0">
                <a:ea typeface="ＭＳ Ｐゴシック" pitchFamily="50" charset="-128"/>
              </a:rPr>
              <a:t>ご本人に解決すべき課題から目標を導き出し、それが、なぜご本人にとって大切なのかを整理する。</a:t>
            </a:r>
            <a:endParaRPr lang="en-US" altLang="ja-JP" sz="1801" b="1" dirty="0">
              <a:ea typeface="ＭＳ Ｐゴシック" pitchFamily="50" charset="-128"/>
            </a:endParaRPr>
          </a:p>
          <a:p>
            <a:pPr>
              <a:lnSpc>
                <a:spcPts val="2071"/>
              </a:lnSpc>
              <a:tabLst>
                <a:tab pos="483239" algn="l"/>
                <a:tab pos="644796" algn="l"/>
              </a:tabLst>
              <a:defRPr/>
            </a:pPr>
            <a:endParaRPr lang="en-US" altLang="ja-JP" sz="1801" b="1" dirty="0">
              <a:ea typeface="ＭＳ Ｐゴシック" pitchFamily="50" charset="-128"/>
            </a:endParaRPr>
          </a:p>
          <a:p>
            <a:pPr>
              <a:lnSpc>
                <a:spcPts val="2071"/>
              </a:lnSpc>
              <a:buNone/>
              <a:tabLst>
                <a:tab pos="483239" algn="l"/>
                <a:tab pos="644796" algn="l"/>
              </a:tabLst>
              <a:defRPr/>
            </a:pPr>
            <a:endParaRPr lang="en-US" altLang="ja-JP" sz="1801" b="1" dirty="0">
              <a:ea typeface="ＭＳ Ｐゴシック" pitchFamily="50" charset="-128"/>
            </a:endParaRPr>
          </a:p>
          <a:p>
            <a:pPr>
              <a:lnSpc>
                <a:spcPts val="2071"/>
              </a:lnSpc>
              <a:tabLst>
                <a:tab pos="483239" algn="l"/>
                <a:tab pos="644796" algn="l"/>
              </a:tabLst>
              <a:defRPr/>
            </a:pPr>
            <a:endParaRPr lang="en-US" altLang="ja-JP" sz="1801" b="1" dirty="0">
              <a:ea typeface="ＭＳ Ｐゴシック" pitchFamily="50" charset="-128"/>
            </a:endParaRPr>
          </a:p>
        </p:txBody>
      </p:sp>
      <p:sp>
        <p:nvSpPr>
          <p:cNvPr id="4" name="スライド番号プレースホルダー 3"/>
          <p:cNvSpPr>
            <a:spLocks noGrp="1"/>
          </p:cNvSpPr>
          <p:nvPr>
            <p:ph type="sldNum" sz="quarter" idx="12"/>
          </p:nvPr>
        </p:nvSpPr>
        <p:spPr/>
        <p:txBody>
          <a:bodyPr/>
          <a:lstStyle/>
          <a:p>
            <a:pPr>
              <a:defRPr/>
            </a:pPr>
            <a:fld id="{2525044B-F283-40BF-9A1F-E872E8450C33}" type="slidenum">
              <a:rPr lang="en-US" altLang="ja-JP" smtClean="0">
                <a:solidFill>
                  <a:srgbClr val="000000"/>
                </a:solidFill>
              </a:rPr>
              <a:pPr>
                <a:defRPr/>
              </a:pPr>
              <a:t>130</a:t>
            </a:fld>
            <a:endParaRPr lang="en-US" altLang="ja-JP" dirty="0">
              <a:solidFill>
                <a:srgbClr val="000000"/>
              </a:solidFill>
            </a:endParaRPr>
          </a:p>
        </p:txBody>
      </p:sp>
    </p:spTree>
    <p:extLst>
      <p:ext uri="{BB962C8B-B14F-4D97-AF65-F5344CB8AC3E}">
        <p14:creationId xmlns:p14="http://schemas.microsoft.com/office/powerpoint/2010/main" val="372487836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51520" y="4407042"/>
            <a:ext cx="8568951" cy="1974286"/>
          </a:xfrm>
        </p:spPr>
        <p:txBody>
          <a:bodyPr/>
          <a:lstStyle/>
          <a:p>
            <a:r>
              <a:rPr lang="ja-JP" altLang="en-US" sz="3600" dirty="0" smtClean="0"/>
              <a:t>就労支援に</a:t>
            </a:r>
            <a:r>
              <a:rPr lang="ja-JP" altLang="en-US" sz="3600" dirty="0"/>
              <a:t>おけるアセスメントのポイント</a:t>
            </a:r>
            <a:br>
              <a:rPr lang="ja-JP" altLang="en-US" sz="3600" dirty="0"/>
            </a:br>
            <a:r>
              <a:rPr kumimoji="1" lang="ja-JP" altLang="en-US" sz="2800" dirty="0" smtClean="0"/>
              <a:t>（就労継続支援</a:t>
            </a:r>
            <a:r>
              <a:rPr kumimoji="1" lang="en-US" altLang="ja-JP" sz="2800" dirty="0" smtClean="0"/>
              <a:t>A</a:t>
            </a:r>
            <a:r>
              <a:rPr kumimoji="1" lang="ja-JP" altLang="en-US" sz="2800" dirty="0" smtClean="0"/>
              <a:t>・</a:t>
            </a:r>
            <a:r>
              <a:rPr kumimoji="1" lang="en-US" altLang="ja-JP" sz="2800" dirty="0" smtClean="0"/>
              <a:t>B</a:t>
            </a:r>
            <a:r>
              <a:rPr kumimoji="1" lang="ja-JP" altLang="en-US" sz="2800" dirty="0" smtClean="0"/>
              <a:t>型、就労移行支援、就労定着支援）</a:t>
            </a:r>
            <a:endParaRPr kumimoji="1" lang="ja-JP" altLang="en-US" sz="2800" dirty="0"/>
          </a:p>
        </p:txBody>
      </p:sp>
      <p:sp>
        <p:nvSpPr>
          <p:cNvPr id="3" name="テキスト プレースホルダー 2"/>
          <p:cNvSpPr>
            <a:spLocks noGrp="1"/>
          </p:cNvSpPr>
          <p:nvPr>
            <p:ph type="body" idx="1"/>
          </p:nvPr>
        </p:nvSpPr>
        <p:spPr/>
        <p:txBody>
          <a:bodyPr/>
          <a:lstStyle/>
          <a:p>
            <a:endParaRPr kumimoji="1" lang="ja-JP" altLang="en-US" dirty="0"/>
          </a:p>
        </p:txBody>
      </p:sp>
      <p:sp>
        <p:nvSpPr>
          <p:cNvPr id="5" name="スライド番号プレースホルダー 4"/>
          <p:cNvSpPr>
            <a:spLocks noGrp="1"/>
          </p:cNvSpPr>
          <p:nvPr>
            <p:ph type="sldNum" sz="quarter" idx="12"/>
          </p:nvPr>
        </p:nvSpPr>
        <p:spPr/>
        <p:txBody>
          <a:bodyPr/>
          <a:lstStyle/>
          <a:p>
            <a:pPr>
              <a:defRPr/>
            </a:pPr>
            <a:fld id="{603C81CA-B7B2-4FC2-BCEC-A37B218C4871}" type="slidenum">
              <a:rPr lang="en-US" altLang="ja-JP" smtClean="0">
                <a:solidFill>
                  <a:srgbClr val="000000"/>
                </a:solidFill>
              </a:rPr>
              <a:pPr>
                <a:defRPr/>
              </a:pPr>
              <a:t>131</a:t>
            </a:fld>
            <a:endParaRPr lang="en-US" altLang="ja-JP" dirty="0">
              <a:solidFill>
                <a:srgbClr val="000000"/>
              </a:solidFill>
            </a:endParaRPr>
          </a:p>
        </p:txBody>
      </p:sp>
    </p:spTree>
    <p:extLst>
      <p:ext uri="{BB962C8B-B14F-4D97-AF65-F5344CB8AC3E}">
        <p14:creationId xmlns:p14="http://schemas.microsoft.com/office/powerpoint/2010/main" val="111025499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 2"/>
          <p:cNvSpPr>
            <a:spLocks noGrp="1"/>
          </p:cNvSpPr>
          <p:nvPr>
            <p:ph idx="1"/>
          </p:nvPr>
        </p:nvSpPr>
        <p:spPr>
          <a:xfrm>
            <a:off x="391886" y="1196752"/>
            <a:ext cx="8552906" cy="5040559"/>
          </a:xfrm>
        </p:spPr>
        <p:txBody>
          <a:bodyPr>
            <a:normAutofit/>
          </a:bodyPr>
          <a:lstStyle/>
          <a:p>
            <a:pPr latinLnBrk="1">
              <a:buFontTx/>
              <a:buNone/>
              <a:defRPr/>
            </a:pPr>
            <a:r>
              <a:rPr lang="ja-JP" altLang="en-US" sz="2400" u="heavy" dirty="0"/>
              <a:t>（アセスメント等）</a:t>
            </a:r>
            <a:endParaRPr lang="ja-JP" altLang="en-US" sz="2400" dirty="0"/>
          </a:p>
          <a:p>
            <a:pPr latinLnBrk="1">
              <a:buFontTx/>
              <a:buNone/>
              <a:defRPr/>
            </a:pPr>
            <a:r>
              <a:rPr lang="ja-JP" altLang="en-US" sz="2000" dirty="0"/>
              <a:t>○　本人の潜在的な能力や働く力を見いだし、最大限に引き出す環境の中でアセスメントができているか。</a:t>
            </a:r>
            <a:endParaRPr lang="en-US" altLang="ja-JP" sz="2000" dirty="0"/>
          </a:p>
          <a:p>
            <a:pPr latinLnBrk="1">
              <a:buFontTx/>
              <a:buNone/>
              <a:defRPr/>
            </a:pPr>
            <a:endParaRPr lang="en-US" altLang="ja-JP" sz="1000" dirty="0"/>
          </a:p>
          <a:p>
            <a:pPr latinLnBrk="1">
              <a:buFontTx/>
              <a:buNone/>
              <a:defRPr/>
            </a:pPr>
            <a:r>
              <a:rPr lang="ja-JP" altLang="en-US" sz="2400" u="heavy" dirty="0"/>
              <a:t>（目標や将来像が明確な支援）</a:t>
            </a:r>
            <a:endParaRPr lang="ja-JP" altLang="en-US" sz="2400" dirty="0"/>
          </a:p>
          <a:p>
            <a:pPr latinLnBrk="1">
              <a:buFontTx/>
              <a:buNone/>
              <a:defRPr/>
            </a:pPr>
            <a:r>
              <a:rPr lang="ja-JP" altLang="en-US" sz="2000" dirty="0"/>
              <a:t>○　本人自身が、「働きたい」という希望を描けるような、支援内容を提供できているか。</a:t>
            </a:r>
            <a:endParaRPr lang="en-US" altLang="ja-JP" sz="2000" dirty="0"/>
          </a:p>
          <a:p>
            <a:pPr latinLnBrk="1">
              <a:buFontTx/>
              <a:buNone/>
              <a:defRPr/>
            </a:pPr>
            <a:endParaRPr lang="en-US" altLang="ja-JP" sz="1000" dirty="0"/>
          </a:p>
          <a:p>
            <a:pPr latinLnBrk="1">
              <a:buFontTx/>
              <a:buNone/>
              <a:defRPr/>
            </a:pPr>
            <a:r>
              <a:rPr lang="ja-JP" altLang="en-US" sz="2400" u="heavy" dirty="0"/>
              <a:t>（教育・福祉・労働との連携）</a:t>
            </a:r>
            <a:endParaRPr lang="ja-JP" altLang="en-US" sz="2400" dirty="0"/>
          </a:p>
          <a:p>
            <a:pPr latinLnBrk="1">
              <a:buFontTx/>
              <a:buNone/>
              <a:defRPr/>
            </a:pPr>
            <a:r>
              <a:rPr lang="ja-JP" altLang="en-US" sz="2000" dirty="0"/>
              <a:t>○　就労支援にあたっては、労働施策をはじめとする地域の関係機関や、企業との連携が大切である。</a:t>
            </a:r>
            <a:endParaRPr lang="en-US" altLang="ja-JP" sz="2000" dirty="0"/>
          </a:p>
          <a:p>
            <a:pPr latinLnBrk="1">
              <a:buFontTx/>
              <a:buNone/>
              <a:defRPr/>
            </a:pPr>
            <a:r>
              <a:rPr lang="ja-JP" altLang="en-US" sz="2000" dirty="0"/>
              <a:t>　　　事業所内で自己完結することなく、ハローワーク、障害者職業センター、障害者就業・生活支援センターなどとの連携支援で、職場の開拓や就労・定着支援が実施可能となる。</a:t>
            </a:r>
            <a:endParaRPr lang="ja-JP" altLang="en-US" sz="2400" dirty="0"/>
          </a:p>
        </p:txBody>
      </p:sp>
      <p:sp>
        <p:nvSpPr>
          <p:cNvPr id="7" name="AutoShape 6"/>
          <p:cNvSpPr>
            <a:spLocks noChangeArrowheads="1"/>
          </p:cNvSpPr>
          <p:nvPr/>
        </p:nvSpPr>
        <p:spPr bwMode="auto">
          <a:xfrm>
            <a:off x="420036" y="332656"/>
            <a:ext cx="6966347" cy="482642"/>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defTabSz="685800" fontAlgn="auto">
              <a:spcBef>
                <a:spcPct val="50000"/>
              </a:spcBef>
              <a:spcAft>
                <a:spcPts val="0"/>
              </a:spcAft>
            </a:pPr>
            <a:r>
              <a:rPr lang="ja-JP" altLang="en-US" sz="2100" dirty="0">
                <a:solidFill>
                  <a:srgbClr val="A50021"/>
                </a:solidFill>
              </a:rPr>
              <a:t>（</a:t>
            </a:r>
            <a:r>
              <a:rPr lang="en-US" altLang="ja-JP" sz="2100" dirty="0">
                <a:solidFill>
                  <a:srgbClr val="A50021"/>
                </a:solidFill>
              </a:rPr>
              <a:t>1</a:t>
            </a:r>
            <a:r>
              <a:rPr lang="ja-JP" altLang="en-US" sz="2100" dirty="0">
                <a:solidFill>
                  <a:srgbClr val="A50021"/>
                </a:solidFill>
              </a:rPr>
              <a:t>）</a:t>
            </a:r>
            <a:r>
              <a:rPr lang="en-US" altLang="ja-JP" sz="2100" dirty="0">
                <a:solidFill>
                  <a:srgbClr val="A50021"/>
                </a:solidFill>
              </a:rPr>
              <a:t>-</a:t>
            </a:r>
            <a:r>
              <a:rPr lang="ja-JP" altLang="en-US" sz="2100" dirty="0">
                <a:solidFill>
                  <a:srgbClr val="A50021"/>
                </a:solidFill>
              </a:rPr>
              <a:t>①　就労分野における基本的な視点</a:t>
            </a:r>
            <a:r>
              <a:rPr lang="ja-JP" altLang="en-US" sz="2100" dirty="0">
                <a:solidFill>
                  <a:srgbClr val="C00000"/>
                </a:solidFill>
                <a:latin typeface="Calibri" panose="020F0502020204030204"/>
              </a:rPr>
              <a:t>　　　　</a:t>
            </a:r>
            <a:r>
              <a:rPr lang="ja-JP" altLang="en-US" sz="2700" dirty="0">
                <a:solidFill>
                  <a:srgbClr val="C00000"/>
                </a:solidFill>
                <a:latin typeface="Calibri" panose="020F0502020204030204"/>
              </a:rPr>
              <a:t>　　　　</a:t>
            </a:r>
            <a:endParaRPr lang="ja-JP" altLang="en-US" sz="2100" dirty="0">
              <a:solidFill>
                <a:srgbClr val="C00000"/>
              </a:solidFill>
              <a:latin typeface="Calibri" panose="020F0502020204030204"/>
            </a:endParaRPr>
          </a:p>
        </p:txBody>
      </p:sp>
      <p:sp>
        <p:nvSpPr>
          <p:cNvPr id="2" name="スライド番号プレースホルダー 1"/>
          <p:cNvSpPr>
            <a:spLocks noGrp="1"/>
          </p:cNvSpPr>
          <p:nvPr>
            <p:ph type="sldNum" sz="quarter" idx="12"/>
          </p:nvPr>
        </p:nvSpPr>
        <p:spPr/>
        <p:txBody>
          <a:bodyPr/>
          <a:lstStyle/>
          <a:p>
            <a:fld id="{973546E6-2C95-4A16-9C31-3DD88A51EA1A}" type="slidenum">
              <a:rPr kumimoji="1" lang="ja-JP" altLang="en-US" smtClean="0"/>
              <a:pPr/>
              <a:t>132</a:t>
            </a:fld>
            <a:endParaRPr kumimoji="1" lang="ja-JP" altLang="en-US"/>
          </a:p>
        </p:txBody>
      </p:sp>
    </p:spTree>
    <p:extLst>
      <p:ext uri="{BB962C8B-B14F-4D97-AF65-F5344CB8AC3E}">
        <p14:creationId xmlns:p14="http://schemas.microsoft.com/office/powerpoint/2010/main" val="1428110630"/>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0145" name="Group 33"/>
          <p:cNvGraphicFramePr>
            <a:graphicFrameLocks noGrp="1"/>
          </p:cNvGraphicFramePr>
          <p:nvPr>
            <p:ph idx="4294967295"/>
            <p:extLst/>
          </p:nvPr>
        </p:nvGraphicFramePr>
        <p:xfrm>
          <a:off x="182301" y="2286165"/>
          <a:ext cx="8782186" cy="4455203"/>
        </p:xfrm>
        <a:graphic>
          <a:graphicData uri="http://schemas.openxmlformats.org/drawingml/2006/table">
            <a:tbl>
              <a:tblPr/>
              <a:tblGrid>
                <a:gridCol w="664813">
                  <a:extLst>
                    <a:ext uri="{9D8B030D-6E8A-4147-A177-3AD203B41FA5}">
                      <a16:colId xmlns:a16="http://schemas.microsoft.com/office/drawing/2014/main" val="20000"/>
                    </a:ext>
                  </a:extLst>
                </a:gridCol>
                <a:gridCol w="2036239">
                  <a:extLst>
                    <a:ext uri="{9D8B030D-6E8A-4147-A177-3AD203B41FA5}">
                      <a16:colId xmlns:a16="http://schemas.microsoft.com/office/drawing/2014/main" val="20001"/>
                    </a:ext>
                  </a:extLst>
                </a:gridCol>
                <a:gridCol w="6081134">
                  <a:extLst>
                    <a:ext uri="{9D8B030D-6E8A-4147-A177-3AD203B41FA5}">
                      <a16:colId xmlns:a16="http://schemas.microsoft.com/office/drawing/2014/main" val="20002"/>
                    </a:ext>
                  </a:extLst>
                </a:gridCol>
              </a:tblGrid>
              <a:tr h="32933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1400" b="0" i="0" u="none" strike="noStrike" cap="none" normalizeH="0" baseline="0" dirty="0" smtClean="0">
                        <a:ln>
                          <a:noFill/>
                        </a:ln>
                        <a:solidFill>
                          <a:schemeClr val="tx1"/>
                        </a:solidFill>
                        <a:effectLst/>
                        <a:latin typeface="Arial" charset="0"/>
                        <a:ea typeface="ＭＳ Ｐゴシック" pitchFamily="50" charset="-128"/>
                      </a:endParaRPr>
                    </a:p>
                  </a:txBody>
                  <a:tcPr marL="74300" marR="74300" marT="34302" marB="343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事業名</a:t>
                      </a:r>
                    </a:p>
                  </a:txBody>
                  <a:tcPr marL="74300" marR="74300" marT="34302" marB="343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内　容　・　位置づけ</a:t>
                      </a:r>
                    </a:p>
                  </a:txBody>
                  <a:tcPr marL="74300" marR="74300" marT="34302" marB="343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07489">
                <a:tc row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訓練等給付</a:t>
                      </a:r>
                    </a:p>
                  </a:txBody>
                  <a:tcPr marL="74300" marR="74300" marT="34302" marB="34302"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alpha val="50195"/>
                      </a:srgb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就労移行支援</a:t>
                      </a:r>
                      <a:endParaRPr kumimoji="1" lang="en-US" altLang="ja-JP" sz="14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74300" marR="74300" marT="34302" marB="343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ts val="1600"/>
                        </a:lnSpc>
                        <a:spcBef>
                          <a:spcPct val="2000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n-ea"/>
                          <a:ea typeface="+mn-ea"/>
                        </a:rPr>
                        <a:t>就労を希望する６５歳未満の障害者で、</a:t>
                      </a:r>
                      <a:r>
                        <a:rPr kumimoji="1" lang="ja-JP" altLang="en-US" sz="1400" b="0" i="0" u="sng" strike="noStrike" cap="none" normalizeH="0" baseline="0" dirty="0" smtClean="0">
                          <a:ln>
                            <a:noFill/>
                          </a:ln>
                          <a:solidFill>
                            <a:schemeClr val="tx1"/>
                          </a:solidFill>
                          <a:effectLst/>
                          <a:latin typeface="+mn-ea"/>
                          <a:ea typeface="+mn-ea"/>
                        </a:rPr>
                        <a:t>通常の事業所に雇用されることが可能と見込まれる者</a:t>
                      </a:r>
                      <a:r>
                        <a:rPr kumimoji="1" lang="ja-JP" altLang="en-US" sz="1400" b="0" i="0" u="none" strike="noStrike" cap="none" normalizeH="0" baseline="0" dirty="0" smtClean="0">
                          <a:ln>
                            <a:noFill/>
                          </a:ln>
                          <a:solidFill>
                            <a:schemeClr val="tx1"/>
                          </a:solidFill>
                          <a:effectLst/>
                          <a:latin typeface="+mn-ea"/>
                          <a:ea typeface="+mn-ea"/>
                        </a:rPr>
                        <a:t>に対して、①生産活動、職場体験等の活動の機会の提供その他の就労に必要な知識及び能力の向上のために必要な訓練、②求職活動に関する支援、③その適性に応じた職場の開拓、④就職後における職場への定着のために必要な相談等の支援を行う。</a:t>
                      </a: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（利用期間：２年）</a:t>
                      </a:r>
                      <a:endParaRPr kumimoji="1" lang="en-US" altLang="ja-JP" sz="1400" b="0" i="0" u="none" strike="noStrike" cap="none" normalizeH="0" baseline="0" dirty="0" smtClean="0">
                        <a:ln>
                          <a:noFill/>
                        </a:ln>
                        <a:solidFill>
                          <a:schemeClr val="tx1"/>
                        </a:solidFill>
                        <a:effectLst/>
                        <a:latin typeface="Arial" charset="0"/>
                        <a:ea typeface="ＭＳ Ｐゴシック" pitchFamily="50" charset="-128"/>
                      </a:endParaRPr>
                    </a:p>
                  </a:txBody>
                  <a:tcPr marL="74300" marR="74300" marT="34302" marB="343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26512">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就労継続支援Ａ型</a:t>
                      </a:r>
                    </a:p>
                  </a:txBody>
                  <a:tcPr marL="74300" marR="74300" marT="34302" marB="343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通常の事業所に雇用されることが困難であり、</a:t>
                      </a:r>
                      <a:r>
                        <a:rPr kumimoji="1" lang="ja-JP" altLang="en-US" sz="1400" b="0" i="0" u="sng" strike="noStrike" cap="none" normalizeH="0" baseline="0" dirty="0" smtClean="0">
                          <a:ln>
                            <a:noFill/>
                          </a:ln>
                          <a:solidFill>
                            <a:schemeClr val="tx1"/>
                          </a:solidFill>
                          <a:effectLst/>
                          <a:latin typeface="Arial" charset="0"/>
                          <a:ea typeface="ＭＳ Ｐゴシック" pitchFamily="50" charset="-128"/>
                        </a:rPr>
                        <a:t>雇用契約に基づく就労が可能である者</a:t>
                      </a: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に対して、雇用契約の締結等による就労の機会の提供及び</a:t>
                      </a:r>
                      <a:r>
                        <a:rPr kumimoji="1" lang="ja-JP" altLang="en-US" sz="1400" b="0" i="0" u="sng" strike="noStrike" cap="none" normalizeH="0" baseline="0" dirty="0" smtClean="0">
                          <a:ln>
                            <a:noFill/>
                          </a:ln>
                          <a:solidFill>
                            <a:srgbClr val="C00000"/>
                          </a:solidFill>
                          <a:effectLst/>
                          <a:latin typeface="Arial" charset="0"/>
                          <a:ea typeface="ＭＳ Ｐゴシック" pitchFamily="50" charset="-128"/>
                        </a:rPr>
                        <a:t>生産活動の機会の提供</a:t>
                      </a: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その他の就労に必要な知識及び能力</a:t>
                      </a:r>
                      <a:r>
                        <a:rPr kumimoji="1" lang="ja-JP" altLang="en-US" sz="1400" b="0" i="0" u="none" strike="noStrike" cap="none" spc="-40" normalizeH="0" baseline="0" dirty="0" smtClean="0">
                          <a:ln>
                            <a:noFill/>
                          </a:ln>
                          <a:solidFill>
                            <a:schemeClr val="tx1"/>
                          </a:solidFill>
                          <a:effectLst/>
                          <a:latin typeface="Arial" charset="0"/>
                          <a:ea typeface="ＭＳ Ｐゴシック" pitchFamily="50" charset="-128"/>
                        </a:rPr>
                        <a:t>の向上のために必要な訓練等の支援を行う。</a:t>
                      </a:r>
                      <a:endParaRPr kumimoji="1" lang="en-US" altLang="ja-JP" sz="1400" b="0" i="0" u="none" strike="noStrike" cap="none" spc="-40" normalizeH="0" baseline="0" dirty="0" smtClean="0">
                        <a:ln>
                          <a:noFill/>
                        </a:ln>
                        <a:solidFill>
                          <a:schemeClr val="tx1"/>
                        </a:solidFill>
                        <a:effectLst/>
                        <a:latin typeface="Arial" charset="0"/>
                        <a:ea typeface="ＭＳ Ｐゴシック" pitchFamily="50" charset="-128"/>
                      </a:endParaRPr>
                    </a:p>
                  </a:txBody>
                  <a:tcPr marL="74300" marR="74300" marT="34302" marB="343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8897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就労継続支援Ｂ型</a:t>
                      </a:r>
                    </a:p>
                  </a:txBody>
                  <a:tcPr marL="74300" marR="74300" marT="34302" marB="343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cap="none" normalizeH="0" baseline="0" dirty="0" smtClean="0">
                          <a:ln>
                            <a:noFill/>
                          </a:ln>
                          <a:solidFill>
                            <a:srgbClr val="FF0000"/>
                          </a:solidFill>
                          <a:effectLst/>
                          <a:latin typeface="Arial" charset="0"/>
                          <a:ea typeface="ＭＳ Ｐゴシック" pitchFamily="50" charset="-128"/>
                        </a:rPr>
                        <a:t>通常の事業所に雇用されることが困難であり、</a:t>
                      </a:r>
                      <a:r>
                        <a:rPr kumimoji="1" lang="ja-JP" altLang="en-US" sz="1400" b="0" i="0" u="sng" strike="noStrike" cap="none" normalizeH="0" baseline="0" dirty="0" smtClean="0">
                          <a:ln>
                            <a:noFill/>
                          </a:ln>
                          <a:solidFill>
                            <a:srgbClr val="FF0000"/>
                          </a:solidFill>
                          <a:effectLst/>
                          <a:latin typeface="Arial" charset="0"/>
                          <a:ea typeface="ＭＳ Ｐゴシック" pitchFamily="50" charset="-128"/>
                        </a:rPr>
                        <a:t>雇用契約に基づく就労が困難</a:t>
                      </a:r>
                      <a:r>
                        <a:rPr kumimoji="1" lang="ja-JP" altLang="en-US" sz="1400" b="0" i="0" u="sng" strike="noStrike" cap="none" normalizeH="0" baseline="0" dirty="0" smtClean="0">
                          <a:ln>
                            <a:noFill/>
                          </a:ln>
                          <a:solidFill>
                            <a:schemeClr val="tx1"/>
                          </a:solidFill>
                          <a:effectLst/>
                          <a:latin typeface="Arial" charset="0"/>
                          <a:ea typeface="ＭＳ Ｐゴシック" pitchFamily="50" charset="-128"/>
                        </a:rPr>
                        <a:t>である者</a:t>
                      </a: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に対して、就労の機会の提供及び</a:t>
                      </a:r>
                      <a:r>
                        <a:rPr kumimoji="1" lang="ja-JP" altLang="en-US" sz="1400" b="0" i="0" u="sng" strike="noStrike" cap="none" normalizeH="0" baseline="0" dirty="0" smtClean="0">
                          <a:ln>
                            <a:noFill/>
                          </a:ln>
                          <a:solidFill>
                            <a:srgbClr val="C00000"/>
                          </a:solidFill>
                          <a:effectLst/>
                          <a:latin typeface="Arial" charset="0"/>
                          <a:ea typeface="ＭＳ Ｐゴシック" pitchFamily="50" charset="-128"/>
                        </a:rPr>
                        <a:t>生産活動の機会の提供</a:t>
                      </a: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その他の就労に必要な知識及び能力の向上のために必要な訓練その他の必要な支援を行う。</a:t>
                      </a:r>
                      <a:endParaRPr kumimoji="1" lang="en-US" altLang="ja-JP" sz="1400" b="0" i="0" u="none" strike="noStrike" cap="none" normalizeH="0" baseline="0" dirty="0" smtClean="0">
                        <a:ln>
                          <a:noFill/>
                        </a:ln>
                        <a:solidFill>
                          <a:schemeClr val="tx1"/>
                        </a:solidFill>
                        <a:effectLst/>
                        <a:latin typeface="Arial" charset="0"/>
                        <a:ea typeface="ＭＳ Ｐゴシック" pitchFamily="50" charset="-128"/>
                      </a:endParaRPr>
                    </a:p>
                  </a:txBody>
                  <a:tcPr marL="74300" marR="74300" marT="34302" marB="343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5144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介護給付</a:t>
                      </a:r>
                    </a:p>
                  </a:txBody>
                  <a:tcPr marL="74300" marR="74300" marT="34302" marB="34302"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6CD"/>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生活介護</a:t>
                      </a:r>
                    </a:p>
                  </a:txBody>
                  <a:tcPr marL="74300" marR="74300" marT="34302" marB="343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入浴、排泄、食事棟の介護、創作的活動、</a:t>
                      </a:r>
                      <a:r>
                        <a:rPr kumimoji="1" lang="ja-JP" altLang="en-US" sz="1400" b="0" i="0" u="sng" strike="noStrike" cap="none" normalizeH="0" baseline="0" dirty="0" smtClean="0">
                          <a:ln>
                            <a:noFill/>
                          </a:ln>
                          <a:solidFill>
                            <a:srgbClr val="C00000"/>
                          </a:solidFill>
                          <a:effectLst/>
                          <a:latin typeface="Arial" charset="0"/>
                          <a:ea typeface="ＭＳ Ｐゴシック" pitchFamily="50" charset="-128"/>
                        </a:rPr>
                        <a:t>生産活動の機会の提供</a:t>
                      </a: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等を通じた身体機能または生産能力の向上</a:t>
                      </a:r>
                    </a:p>
                  </a:txBody>
                  <a:tcPr marL="74300" marR="74300" marT="34302" marB="343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5144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ＭＳ Ｐゴシック" pitchFamily="50" charset="-128"/>
                          <a:ea typeface="ＭＳ Ｐゴシック" pitchFamily="50" charset="-128"/>
                        </a:rPr>
                        <a:t>地域生活支援事</a:t>
                      </a: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業</a:t>
                      </a:r>
                    </a:p>
                  </a:txBody>
                  <a:tcPr marL="74300" marR="74300" marT="34302" marB="34302"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DDE1">
                        <a:alpha val="50195"/>
                      </a:srgb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地域活動支援センター</a:t>
                      </a:r>
                    </a:p>
                  </a:txBody>
                  <a:tcPr marL="74300" marR="74300" marT="34302" marB="343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創作的活動または</a:t>
                      </a:r>
                      <a:r>
                        <a:rPr kumimoji="1" lang="ja-JP" altLang="en-US" sz="1400" b="0" i="0" u="sng" strike="noStrike" cap="none" normalizeH="0" baseline="0" dirty="0" smtClean="0">
                          <a:ln>
                            <a:noFill/>
                          </a:ln>
                          <a:solidFill>
                            <a:srgbClr val="C00000"/>
                          </a:solidFill>
                          <a:effectLst/>
                          <a:latin typeface="Arial" charset="0"/>
                          <a:ea typeface="ＭＳ Ｐゴシック" pitchFamily="50" charset="-128"/>
                        </a:rPr>
                        <a:t>生産活動の機会の提供</a:t>
                      </a:r>
                      <a:r>
                        <a:rPr kumimoji="1" lang="ja-JP" altLang="en-US" sz="1400" b="0" i="0" u="none" strike="noStrike" cap="none" normalizeH="0" baseline="0" dirty="0" smtClean="0">
                          <a:ln>
                            <a:noFill/>
                          </a:ln>
                          <a:solidFill>
                            <a:schemeClr val="tx1"/>
                          </a:solidFill>
                          <a:effectLst/>
                          <a:latin typeface="Arial" charset="0"/>
                          <a:ea typeface="ＭＳ Ｐゴシック" pitchFamily="50" charset="-128"/>
                        </a:rPr>
                        <a:t>、社会との交流の促進その他の厚生労働省令で定める便宜を供与</a:t>
                      </a:r>
                    </a:p>
                  </a:txBody>
                  <a:tcPr marL="74300" marR="74300" marT="34302" marB="343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4127" name="テキスト ボックス 1"/>
          <p:cNvSpPr txBox="1">
            <a:spLocks noChangeArrowheads="1"/>
          </p:cNvSpPr>
          <p:nvPr/>
        </p:nvSpPr>
        <p:spPr bwMode="auto">
          <a:xfrm>
            <a:off x="182300" y="1916832"/>
            <a:ext cx="42456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defTabSz="685800" fontAlgn="auto">
              <a:spcBef>
                <a:spcPct val="0"/>
              </a:spcBef>
              <a:spcAft>
                <a:spcPts val="0"/>
              </a:spcAft>
              <a:buNone/>
            </a:pPr>
            <a:r>
              <a:rPr lang="ja-JP" altLang="en-US" sz="1800" dirty="0">
                <a:solidFill>
                  <a:prstClr val="black"/>
                </a:solidFill>
              </a:rPr>
              <a:t>○福祉サービスのもとでの就労支援</a:t>
            </a:r>
            <a:endParaRPr lang="en-US" altLang="ja-JP" sz="1800" dirty="0">
              <a:solidFill>
                <a:prstClr val="black"/>
              </a:solidFill>
            </a:endParaRPr>
          </a:p>
        </p:txBody>
      </p:sp>
      <p:graphicFrame>
        <p:nvGraphicFramePr>
          <p:cNvPr id="3" name="表 2"/>
          <p:cNvGraphicFramePr>
            <a:graphicFrameLocks noGrp="1"/>
          </p:cNvGraphicFramePr>
          <p:nvPr>
            <p:extLst/>
          </p:nvPr>
        </p:nvGraphicFramePr>
        <p:xfrm>
          <a:off x="174489" y="836712"/>
          <a:ext cx="8429959" cy="961679"/>
        </p:xfrm>
        <a:graphic>
          <a:graphicData uri="http://schemas.openxmlformats.org/drawingml/2006/table">
            <a:tbl>
              <a:tblPr/>
              <a:tblGrid>
                <a:gridCol w="411108">
                  <a:extLst>
                    <a:ext uri="{9D8B030D-6E8A-4147-A177-3AD203B41FA5}">
                      <a16:colId xmlns:a16="http://schemas.microsoft.com/office/drawing/2014/main" val="20000"/>
                    </a:ext>
                  </a:extLst>
                </a:gridCol>
                <a:gridCol w="2077433">
                  <a:extLst>
                    <a:ext uri="{9D8B030D-6E8A-4147-A177-3AD203B41FA5}">
                      <a16:colId xmlns:a16="http://schemas.microsoft.com/office/drawing/2014/main" val="20001"/>
                    </a:ext>
                  </a:extLst>
                </a:gridCol>
                <a:gridCol w="5941418">
                  <a:extLst>
                    <a:ext uri="{9D8B030D-6E8A-4147-A177-3AD203B41FA5}">
                      <a16:colId xmlns:a16="http://schemas.microsoft.com/office/drawing/2014/main" val="20002"/>
                    </a:ext>
                  </a:extLst>
                </a:gridCol>
              </a:tblGrid>
              <a:tr h="64318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74293" marR="74293" marT="34238" marB="34238"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6CD"/>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smtClean="0">
                          <a:ln>
                            <a:noFill/>
                          </a:ln>
                          <a:solidFill>
                            <a:schemeClr val="tx1"/>
                          </a:solidFill>
                          <a:effectLst/>
                          <a:latin typeface="ＭＳ Ｐゴシック" pitchFamily="50" charset="-128"/>
                          <a:ea typeface="ＭＳ Ｐゴシック" pitchFamily="50" charset="-128"/>
                        </a:rPr>
                        <a:t>一般雇用</a:t>
                      </a:r>
                      <a:endParaRPr kumimoji="1" lang="en-US" altLang="ja-JP" sz="16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74293" marR="74293" marT="34238" marB="342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cap="none" normalizeH="0" baseline="0" dirty="0" smtClean="0">
                          <a:ln>
                            <a:noFill/>
                          </a:ln>
                          <a:solidFill>
                            <a:schemeClr val="tx1"/>
                          </a:solidFill>
                          <a:effectLst/>
                          <a:latin typeface="Arial" charset="0"/>
                          <a:ea typeface="ＭＳ Ｐゴシック" pitchFamily="50" charset="-128"/>
                        </a:rPr>
                        <a:t>一般求人枠</a:t>
                      </a:r>
                      <a:r>
                        <a:rPr kumimoji="1" lang="en-US" altLang="ja-JP" sz="1600" b="0" i="0" u="none" strike="noStrike" cap="none" normalizeH="0" baseline="0" dirty="0" smtClean="0">
                          <a:ln>
                            <a:noFill/>
                          </a:ln>
                          <a:solidFill>
                            <a:schemeClr val="tx1"/>
                          </a:solidFill>
                          <a:effectLst/>
                          <a:latin typeface="Arial" charset="0"/>
                          <a:ea typeface="ＭＳ Ｐゴシック" pitchFamily="50" charset="-128"/>
                        </a:rPr>
                        <a:t>(</a:t>
                      </a:r>
                      <a:r>
                        <a:rPr kumimoji="1" lang="ja-JP" altLang="en-US" sz="1600" b="0" i="0" u="none" strike="noStrike" cap="none" normalizeH="0" baseline="0" dirty="0" smtClean="0">
                          <a:ln>
                            <a:noFill/>
                          </a:ln>
                          <a:solidFill>
                            <a:schemeClr val="tx1"/>
                          </a:solidFill>
                          <a:effectLst/>
                          <a:latin typeface="Arial" charset="0"/>
                          <a:ea typeface="ＭＳ Ｐゴシック" pitchFamily="50" charset="-128"/>
                        </a:rPr>
                        <a:t>障害の開示／非開示）</a:t>
                      </a:r>
                      <a:endParaRPr kumimoji="1" lang="en-US" altLang="ja-JP" sz="1600" b="0" i="0" u="none" strike="noStrike" cap="none" normalizeH="0" baseline="0" dirty="0" smtClean="0">
                        <a:ln>
                          <a:noFill/>
                        </a:ln>
                        <a:solidFill>
                          <a:schemeClr val="tx1"/>
                        </a:solidFill>
                        <a:effectLst/>
                        <a:latin typeface="Arial" charset="0"/>
                        <a:ea typeface="ＭＳ Ｐゴシック"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cap="none" normalizeH="0" baseline="0" dirty="0" smtClean="0">
                          <a:ln>
                            <a:noFill/>
                          </a:ln>
                          <a:solidFill>
                            <a:schemeClr val="tx1"/>
                          </a:solidFill>
                          <a:effectLst/>
                          <a:latin typeface="Arial" charset="0"/>
                          <a:ea typeface="ＭＳ Ｐゴシック" pitchFamily="50" charset="-128"/>
                        </a:rPr>
                        <a:t>障害者求人枠　　</a:t>
                      </a:r>
                      <a:r>
                        <a:rPr kumimoji="1" lang="ja-JP" altLang="en-US" sz="1600" b="0" i="0" u="none" strike="noStrike" cap="none" normalizeH="0" baseline="0" dirty="0" smtClean="0">
                          <a:ln>
                            <a:noFill/>
                          </a:ln>
                          <a:solidFill>
                            <a:schemeClr val="tx1"/>
                          </a:solidFill>
                          <a:effectLst/>
                          <a:latin typeface="Arial" charset="0"/>
                          <a:ea typeface="+mn-ea"/>
                        </a:rPr>
                        <a:t>一般企業 </a:t>
                      </a:r>
                      <a:r>
                        <a:rPr kumimoji="1" lang="en-US" altLang="ja-JP" sz="1600" b="0" i="0" u="none" strike="noStrike" cap="none" normalizeH="0" baseline="0" dirty="0" smtClean="0">
                          <a:ln>
                            <a:noFill/>
                          </a:ln>
                          <a:solidFill>
                            <a:schemeClr val="tx1"/>
                          </a:solidFill>
                          <a:effectLst/>
                          <a:latin typeface="Arial" charset="0"/>
                          <a:ea typeface="+mn-ea"/>
                        </a:rPr>
                        <a:t>or </a:t>
                      </a:r>
                      <a:r>
                        <a:rPr kumimoji="1" lang="ja-JP" altLang="en-US" sz="1600" b="0" i="0" u="none" strike="noStrike" cap="none" normalizeH="0" baseline="0" dirty="0" smtClean="0">
                          <a:ln>
                            <a:noFill/>
                          </a:ln>
                          <a:solidFill>
                            <a:schemeClr val="tx1"/>
                          </a:solidFill>
                          <a:effectLst/>
                          <a:latin typeface="Arial" charset="0"/>
                          <a:ea typeface="+mn-ea"/>
                        </a:rPr>
                        <a:t>特例子会社</a:t>
                      </a:r>
                      <a:endParaRPr kumimoji="1" lang="en-US" altLang="ja-JP" sz="1600" b="0" i="0" u="none" strike="noStrike" cap="none" normalizeH="0" baseline="0" dirty="0" smtClean="0">
                        <a:ln>
                          <a:noFill/>
                        </a:ln>
                        <a:solidFill>
                          <a:schemeClr val="tx1"/>
                        </a:solidFill>
                        <a:effectLst/>
                        <a:latin typeface="Arial" charset="0"/>
                        <a:ea typeface="+mn-ea"/>
                      </a:endParaRPr>
                    </a:p>
                  </a:txBody>
                  <a:tcPr marL="74293" marR="74293" marT="34238" marB="342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849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74293" marR="74293" marT="34238" marB="34238"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DDE1">
                        <a:alpha val="50195"/>
                      </a:srgb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smtClean="0">
                          <a:ln>
                            <a:noFill/>
                          </a:ln>
                          <a:solidFill>
                            <a:schemeClr val="tx1"/>
                          </a:solidFill>
                          <a:effectLst/>
                          <a:latin typeface="ＭＳ Ｐゴシック" pitchFamily="50" charset="-128"/>
                          <a:ea typeface="ＭＳ Ｐゴシック" pitchFamily="50" charset="-128"/>
                        </a:rPr>
                        <a:t>請負</a:t>
                      </a:r>
                    </a:p>
                  </a:txBody>
                  <a:tcPr marL="74293" marR="74293" marT="34238" marB="342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smtClean="0">
                          <a:ln>
                            <a:noFill/>
                          </a:ln>
                          <a:solidFill>
                            <a:schemeClr val="tx1"/>
                          </a:solidFill>
                          <a:effectLst/>
                          <a:latin typeface="Arial" charset="0"/>
                          <a:ea typeface="ＭＳ Ｐゴシック" pitchFamily="50" charset="-128"/>
                        </a:rPr>
                        <a:t>在宅就労</a:t>
                      </a:r>
                    </a:p>
                  </a:txBody>
                  <a:tcPr marL="74293" marR="74293" marT="34238" marB="342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8" name="AutoShape 6"/>
          <p:cNvSpPr>
            <a:spLocks noChangeArrowheads="1"/>
          </p:cNvSpPr>
          <p:nvPr/>
        </p:nvSpPr>
        <p:spPr bwMode="auto">
          <a:xfrm>
            <a:off x="182300" y="260648"/>
            <a:ext cx="6966347" cy="482642"/>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defTabSz="685800" fontAlgn="auto">
              <a:spcBef>
                <a:spcPct val="50000"/>
              </a:spcBef>
              <a:spcAft>
                <a:spcPts val="0"/>
              </a:spcAft>
            </a:pPr>
            <a:r>
              <a:rPr lang="ja-JP" altLang="en-US" sz="2100" dirty="0">
                <a:solidFill>
                  <a:srgbClr val="A50021"/>
                </a:solidFill>
              </a:rPr>
              <a:t>（</a:t>
            </a:r>
            <a:r>
              <a:rPr lang="en-US" altLang="ja-JP" sz="2100" dirty="0">
                <a:solidFill>
                  <a:srgbClr val="A50021"/>
                </a:solidFill>
              </a:rPr>
              <a:t>1</a:t>
            </a:r>
            <a:r>
              <a:rPr lang="ja-JP" altLang="en-US" sz="2100" dirty="0">
                <a:solidFill>
                  <a:srgbClr val="A50021"/>
                </a:solidFill>
              </a:rPr>
              <a:t>）</a:t>
            </a:r>
            <a:r>
              <a:rPr lang="en-US" altLang="ja-JP" sz="2100" dirty="0">
                <a:solidFill>
                  <a:srgbClr val="A50021"/>
                </a:solidFill>
              </a:rPr>
              <a:t>-</a:t>
            </a:r>
            <a:r>
              <a:rPr lang="ja-JP" altLang="en-US" sz="2100" dirty="0">
                <a:solidFill>
                  <a:srgbClr val="A50021"/>
                </a:solidFill>
              </a:rPr>
              <a:t>②　</a:t>
            </a:r>
            <a:r>
              <a:rPr lang="ja-JP" altLang="en-US" sz="2100" dirty="0">
                <a:solidFill>
                  <a:srgbClr val="C00000"/>
                </a:solidFill>
                <a:latin typeface="Calibri" panose="020F0502020204030204"/>
              </a:rPr>
              <a:t>さまざまな働き方と</a:t>
            </a:r>
            <a:r>
              <a:rPr lang="en-US" altLang="ja-JP" sz="2100" dirty="0">
                <a:solidFill>
                  <a:srgbClr val="C00000"/>
                </a:solidFill>
                <a:latin typeface="Calibri" panose="020F0502020204030204"/>
              </a:rPr>
              <a:t>｢</a:t>
            </a:r>
            <a:r>
              <a:rPr lang="ja-JP" altLang="en-US" sz="2100" dirty="0">
                <a:solidFill>
                  <a:srgbClr val="C00000"/>
                </a:solidFill>
                <a:latin typeface="Calibri" panose="020F0502020204030204"/>
              </a:rPr>
              <a:t>働く」ための支援　　　　</a:t>
            </a:r>
            <a:r>
              <a:rPr lang="ja-JP" altLang="en-US" sz="2700" dirty="0">
                <a:solidFill>
                  <a:srgbClr val="C00000"/>
                </a:solidFill>
                <a:latin typeface="Calibri" panose="020F0502020204030204"/>
              </a:rPr>
              <a:t>　　　　</a:t>
            </a:r>
            <a:endParaRPr lang="ja-JP" altLang="en-US" sz="2100" dirty="0">
              <a:solidFill>
                <a:srgbClr val="C00000"/>
              </a:solidFill>
              <a:latin typeface="Calibri" panose="020F0502020204030204"/>
            </a:endParaRPr>
          </a:p>
        </p:txBody>
      </p:sp>
      <p:sp>
        <p:nvSpPr>
          <p:cNvPr id="4" name="スライド番号プレースホルダー 3"/>
          <p:cNvSpPr>
            <a:spLocks noGrp="1"/>
          </p:cNvSpPr>
          <p:nvPr>
            <p:ph type="sldNum" sz="quarter" idx="12"/>
          </p:nvPr>
        </p:nvSpPr>
        <p:spPr/>
        <p:txBody>
          <a:bodyPr/>
          <a:lstStyle/>
          <a:p>
            <a:fld id="{973546E6-2C95-4A16-9C31-3DD88A51EA1A}" type="slidenum">
              <a:rPr kumimoji="1" lang="ja-JP" altLang="en-US" smtClean="0"/>
              <a:pPr/>
              <a:t>133</a:t>
            </a:fld>
            <a:endParaRPr kumimoji="1" lang="ja-JP" altLang="en-US"/>
          </a:p>
        </p:txBody>
      </p:sp>
    </p:spTree>
    <p:extLst>
      <p:ext uri="{BB962C8B-B14F-4D97-AF65-F5344CB8AC3E}">
        <p14:creationId xmlns:p14="http://schemas.microsoft.com/office/powerpoint/2010/main" val="2714530061"/>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80963" y="1292815"/>
            <a:ext cx="8873626" cy="4629558"/>
            <a:chOff x="107951" y="476250"/>
            <a:chExt cx="8819190" cy="6202404"/>
          </a:xfrm>
        </p:grpSpPr>
        <p:sp>
          <p:nvSpPr>
            <p:cNvPr id="3" name="AutoShape 2"/>
            <p:cNvSpPr>
              <a:spLocks noChangeArrowheads="1"/>
            </p:cNvSpPr>
            <p:nvPr/>
          </p:nvSpPr>
          <p:spPr bwMode="auto">
            <a:xfrm>
              <a:off x="725231" y="4361306"/>
              <a:ext cx="3744910" cy="1804552"/>
            </a:xfrm>
            <a:prstGeom prst="roundRect">
              <a:avLst>
                <a:gd name="adj" fmla="val 16667"/>
              </a:avLst>
            </a:prstGeom>
            <a:solidFill>
              <a:schemeClr val="accent4">
                <a:lumMod val="40000"/>
                <a:lumOff val="60000"/>
                <a:alpha val="2000"/>
              </a:schemeClr>
            </a:solidFill>
            <a:ln w="19050">
              <a:solidFill>
                <a:schemeClr val="tx1"/>
              </a:solidFill>
              <a:prstDash val="dashDot"/>
              <a:round/>
              <a:headEnd/>
              <a:tailEnd/>
            </a:ln>
          </p:spPr>
          <p:txBody>
            <a:bodyPr wrap="none" anchor="ctr"/>
            <a:lstStyle/>
            <a:p>
              <a:pPr>
                <a:defRPr/>
              </a:pPr>
              <a:endParaRPr lang="ja-JP" altLang="ja-JP" sz="1500" dirty="0">
                <a:solidFill>
                  <a:prstClr val="black"/>
                </a:solidFill>
                <a:ea typeface="ＭＳ Ｐゴシック"/>
              </a:endParaRPr>
            </a:p>
          </p:txBody>
        </p:sp>
        <p:sp>
          <p:nvSpPr>
            <p:cNvPr id="4" name="AutoShape 3"/>
            <p:cNvSpPr>
              <a:spLocks noChangeArrowheads="1"/>
            </p:cNvSpPr>
            <p:nvPr/>
          </p:nvSpPr>
          <p:spPr bwMode="auto">
            <a:xfrm>
              <a:off x="107951" y="549277"/>
              <a:ext cx="360363" cy="1800225"/>
            </a:xfrm>
            <a:prstGeom prst="roundRect">
              <a:avLst>
                <a:gd name="adj" fmla="val 16667"/>
              </a:avLst>
            </a:prstGeom>
            <a:solidFill>
              <a:schemeClr val="accent1">
                <a:lumMod val="20000"/>
                <a:lumOff val="80000"/>
              </a:schemeClr>
            </a:solidFill>
            <a:ln w="9525">
              <a:solidFill>
                <a:schemeClr val="tx1"/>
              </a:solidFill>
              <a:round/>
              <a:headEnd/>
              <a:tailEnd/>
            </a:ln>
          </p:spPr>
          <p:txBody>
            <a:bodyPr vert="eaVert" wrap="none" anchor="ctr"/>
            <a:lstStyle/>
            <a:p>
              <a:pPr algn="ctr">
                <a:defRPr/>
              </a:pPr>
              <a:r>
                <a:rPr lang="ja-JP" altLang="en-US" sz="900" dirty="0">
                  <a:solidFill>
                    <a:prstClr val="black"/>
                  </a:solidFill>
                  <a:ea typeface="ＭＳ Ｐゴシック"/>
                </a:rPr>
                <a:t>「労働行政」の領域</a:t>
              </a:r>
            </a:p>
          </p:txBody>
        </p:sp>
        <p:sp>
          <p:nvSpPr>
            <p:cNvPr id="5" name="AutoShape 4"/>
            <p:cNvSpPr>
              <a:spLocks noChangeArrowheads="1"/>
            </p:cNvSpPr>
            <p:nvPr/>
          </p:nvSpPr>
          <p:spPr bwMode="auto">
            <a:xfrm>
              <a:off x="107971" y="3824289"/>
              <a:ext cx="358775" cy="1838325"/>
            </a:xfrm>
            <a:prstGeom prst="roundRect">
              <a:avLst>
                <a:gd name="adj" fmla="val 16667"/>
              </a:avLst>
            </a:prstGeom>
            <a:solidFill>
              <a:schemeClr val="tx2">
                <a:lumMod val="20000"/>
                <a:lumOff val="80000"/>
              </a:schemeClr>
            </a:solidFill>
            <a:ln w="9525">
              <a:solidFill>
                <a:schemeClr val="tx1"/>
              </a:solidFill>
              <a:round/>
              <a:headEnd/>
              <a:tailEnd/>
            </a:ln>
          </p:spPr>
          <p:txBody>
            <a:bodyPr vert="eaVert" wrap="none" anchor="ctr"/>
            <a:lstStyle/>
            <a:p>
              <a:pPr algn="ctr">
                <a:defRPr/>
              </a:pPr>
              <a:r>
                <a:rPr lang="ja-JP" altLang="en-US" sz="900" dirty="0">
                  <a:solidFill>
                    <a:prstClr val="black"/>
                  </a:solidFill>
                  <a:ea typeface="ＭＳ Ｐゴシック"/>
                </a:rPr>
                <a:t>「厚生行政」の領域</a:t>
              </a:r>
            </a:p>
          </p:txBody>
        </p:sp>
        <p:sp>
          <p:nvSpPr>
            <p:cNvPr id="6" name="AutoShape 5"/>
            <p:cNvSpPr>
              <a:spLocks noChangeArrowheads="1"/>
            </p:cNvSpPr>
            <p:nvPr/>
          </p:nvSpPr>
          <p:spPr bwMode="auto">
            <a:xfrm>
              <a:off x="6443663" y="981075"/>
              <a:ext cx="1800225" cy="503238"/>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0"/>
                </a:spcBef>
                <a:buFontTx/>
                <a:buNone/>
              </a:pPr>
              <a:r>
                <a:rPr lang="ja-JP" altLang="en-US" sz="750">
                  <a:solidFill>
                    <a:srgbClr val="000000"/>
                  </a:solidFill>
                  <a:latin typeface="Arial" pitchFamily="34" charset="0"/>
                </a:rPr>
                <a:t>特例子会社</a:t>
              </a:r>
            </a:p>
            <a:p>
              <a:pPr eaLnBrk="1" hangingPunct="1">
                <a:spcBef>
                  <a:spcPct val="0"/>
                </a:spcBef>
                <a:buFontTx/>
                <a:buNone/>
              </a:pPr>
              <a:r>
                <a:rPr lang="ja-JP" altLang="en-US" sz="750">
                  <a:solidFill>
                    <a:srgbClr val="000000"/>
                  </a:solidFill>
                  <a:latin typeface="Arial" pitchFamily="34" charset="0"/>
                </a:rPr>
                <a:t>重度障害者多数雇用事業所</a:t>
              </a:r>
            </a:p>
          </p:txBody>
        </p:sp>
        <p:sp>
          <p:nvSpPr>
            <p:cNvPr id="7" name="AutoShape 6"/>
            <p:cNvSpPr>
              <a:spLocks noChangeArrowheads="1"/>
            </p:cNvSpPr>
            <p:nvPr/>
          </p:nvSpPr>
          <p:spPr bwMode="auto">
            <a:xfrm>
              <a:off x="2212467" y="3105150"/>
              <a:ext cx="2935796" cy="493573"/>
            </a:xfrm>
            <a:prstGeom prst="roundRect">
              <a:avLst>
                <a:gd name="adj" fmla="val 16667"/>
              </a:avLst>
            </a:prstGeom>
            <a:solidFill>
              <a:schemeClr val="accent5">
                <a:lumMod val="20000"/>
                <a:lumOff val="80000"/>
              </a:schemeClr>
            </a:solidFill>
            <a:ln w="19050">
              <a:solidFill>
                <a:schemeClr val="tx1"/>
              </a:solidFill>
              <a:round/>
              <a:headEnd/>
              <a:tailEnd/>
            </a:ln>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200" b="1" dirty="0">
                  <a:solidFill>
                    <a:srgbClr val="000000"/>
                  </a:solidFill>
                  <a:latin typeface="Arial" pitchFamily="34" charset="0"/>
                </a:rPr>
                <a:t>障害者就業・生活支援センター</a:t>
              </a:r>
            </a:p>
          </p:txBody>
        </p:sp>
        <p:sp>
          <p:nvSpPr>
            <p:cNvPr id="8" name="AutoShape 7"/>
            <p:cNvSpPr>
              <a:spLocks noChangeArrowheads="1"/>
            </p:cNvSpPr>
            <p:nvPr/>
          </p:nvSpPr>
          <p:spPr bwMode="auto">
            <a:xfrm>
              <a:off x="2700359" y="476250"/>
              <a:ext cx="2232025" cy="2376488"/>
            </a:xfrm>
            <a:prstGeom prst="roundRect">
              <a:avLst>
                <a:gd name="adj" fmla="val 16667"/>
              </a:avLst>
            </a:prstGeom>
            <a:noFill/>
            <a:ln w="9525">
              <a:solidFill>
                <a:schemeClr val="tx1"/>
              </a:solidFill>
              <a:round/>
              <a:headEnd/>
              <a:tailEnd/>
            </a:ln>
          </p:spPr>
          <p:txBody>
            <a:bodyPr wrap="none" anchor="ctr"/>
            <a:lstStyle/>
            <a:p>
              <a:pPr>
                <a:defRPr/>
              </a:pPr>
              <a:endParaRPr lang="en-US" altLang="ja-JP" sz="750" dirty="0">
                <a:solidFill>
                  <a:prstClr val="black"/>
                </a:solidFill>
                <a:ea typeface="ＭＳ Ｐゴシック"/>
              </a:endParaRPr>
            </a:p>
            <a:p>
              <a:pPr>
                <a:defRPr/>
              </a:pPr>
              <a:r>
                <a:rPr lang="ja-JP" altLang="en-US" sz="750" dirty="0">
                  <a:solidFill>
                    <a:prstClr val="black"/>
                  </a:solidFill>
                  <a:ea typeface="ＭＳ Ｐゴシック"/>
                </a:rPr>
                <a:t>求職登録</a:t>
              </a:r>
            </a:p>
            <a:p>
              <a:pPr>
                <a:defRPr/>
              </a:pPr>
              <a:r>
                <a:rPr lang="ja-JP" altLang="en-US" sz="750" dirty="0">
                  <a:solidFill>
                    <a:prstClr val="black"/>
                  </a:solidFill>
                  <a:ea typeface="ＭＳ Ｐゴシック"/>
                </a:rPr>
                <a:t>職業指導</a:t>
              </a:r>
            </a:p>
            <a:p>
              <a:pPr>
                <a:defRPr/>
              </a:pPr>
              <a:r>
                <a:rPr lang="ja-JP" altLang="en-US" sz="750" dirty="0">
                  <a:solidFill>
                    <a:prstClr val="black"/>
                  </a:solidFill>
                  <a:ea typeface="ＭＳ Ｐゴシック"/>
                </a:rPr>
                <a:t>職業相談</a:t>
              </a:r>
            </a:p>
            <a:p>
              <a:pPr>
                <a:defRPr/>
              </a:pPr>
              <a:r>
                <a:rPr lang="ja-JP" altLang="en-US" sz="750" dirty="0">
                  <a:solidFill>
                    <a:prstClr val="black"/>
                  </a:solidFill>
                  <a:ea typeface="ＭＳ Ｐゴシック"/>
                </a:rPr>
                <a:t>雇用試行（トライアル）事業</a:t>
              </a:r>
            </a:p>
            <a:p>
              <a:pPr>
                <a:defRPr/>
              </a:pPr>
              <a:endParaRPr lang="ja-JP" altLang="en-US" sz="750" dirty="0">
                <a:solidFill>
                  <a:prstClr val="black"/>
                </a:solidFill>
                <a:ea typeface="ＭＳ Ｐゴシック"/>
              </a:endParaRPr>
            </a:p>
            <a:p>
              <a:pPr>
                <a:defRPr/>
              </a:pPr>
              <a:r>
                <a:rPr lang="ja-JP" altLang="en-US" sz="750" dirty="0">
                  <a:solidFill>
                    <a:prstClr val="black"/>
                  </a:solidFill>
                  <a:ea typeface="ＭＳ Ｐゴシック"/>
                </a:rPr>
                <a:t>雇用率達成指導</a:t>
              </a:r>
            </a:p>
            <a:p>
              <a:pPr>
                <a:defRPr/>
              </a:pPr>
              <a:r>
                <a:rPr lang="ja-JP" altLang="en-US" sz="750" dirty="0">
                  <a:solidFill>
                    <a:prstClr val="black"/>
                  </a:solidFill>
                  <a:ea typeface="ＭＳ Ｐゴシック"/>
                </a:rPr>
                <a:t>国が実施する各種の制度運用</a:t>
              </a:r>
            </a:p>
            <a:p>
              <a:pPr>
                <a:defRPr/>
              </a:pPr>
              <a:r>
                <a:rPr lang="ja-JP" altLang="en-US" sz="750" dirty="0">
                  <a:solidFill>
                    <a:prstClr val="black"/>
                  </a:solidFill>
                  <a:ea typeface="ＭＳ Ｐゴシック"/>
                </a:rPr>
                <a:t>（グループ就労・在宅者就業など）</a:t>
              </a:r>
            </a:p>
            <a:p>
              <a:pPr>
                <a:defRPr/>
              </a:pPr>
              <a:r>
                <a:rPr lang="ja-JP" altLang="en-US" sz="750" dirty="0">
                  <a:solidFill>
                    <a:prstClr val="black"/>
                  </a:solidFill>
                  <a:ea typeface="ＭＳ Ｐゴシック"/>
                </a:rPr>
                <a:t>関係機関との地域連携に関する事業</a:t>
              </a:r>
            </a:p>
            <a:p>
              <a:pPr>
                <a:defRPr/>
              </a:pPr>
              <a:endParaRPr lang="ja-JP" altLang="en-US" sz="750" dirty="0">
                <a:solidFill>
                  <a:prstClr val="black"/>
                </a:solidFill>
                <a:ea typeface="ＭＳ Ｐゴシック"/>
              </a:endParaRPr>
            </a:p>
            <a:p>
              <a:pPr>
                <a:defRPr/>
              </a:pPr>
              <a:endParaRPr lang="ja-JP" altLang="en-US" sz="750" dirty="0">
                <a:solidFill>
                  <a:prstClr val="black"/>
                </a:solidFill>
                <a:ea typeface="ＭＳ Ｐゴシック"/>
              </a:endParaRPr>
            </a:p>
            <a:p>
              <a:pPr>
                <a:defRPr/>
              </a:pPr>
              <a:endParaRPr lang="en-US" altLang="ja-JP" sz="750" dirty="0">
                <a:solidFill>
                  <a:prstClr val="black"/>
                </a:solidFill>
                <a:ea typeface="ＭＳ Ｐゴシック"/>
              </a:endParaRPr>
            </a:p>
          </p:txBody>
        </p:sp>
        <p:sp>
          <p:nvSpPr>
            <p:cNvPr id="9" name="AutoShape 10"/>
            <p:cNvSpPr>
              <a:spLocks noChangeArrowheads="1"/>
            </p:cNvSpPr>
            <p:nvPr/>
          </p:nvSpPr>
          <p:spPr bwMode="auto">
            <a:xfrm>
              <a:off x="5364163" y="836614"/>
              <a:ext cx="2952750" cy="720725"/>
            </a:xfrm>
            <a:prstGeom prst="roundRect">
              <a:avLst>
                <a:gd name="adj" fmla="val 16667"/>
              </a:avLst>
            </a:prstGeom>
            <a:noFill/>
            <a:ln w="19050">
              <a:solidFill>
                <a:schemeClr val="tx1"/>
              </a:solidFill>
              <a:round/>
              <a:headEnd/>
              <a:tailEnd/>
            </a:ln>
          </p:spPr>
          <p:txBody>
            <a:bodyPr wrap="none" anchor="ctr"/>
            <a:lstStyle/>
            <a:p>
              <a:pPr>
                <a:defRPr/>
              </a:pPr>
              <a:endParaRPr lang="en-US" altLang="ja-JP" sz="900" b="1" dirty="0">
                <a:solidFill>
                  <a:prstClr val="black"/>
                </a:solidFill>
                <a:ea typeface="ＭＳ Ｐゴシック"/>
              </a:endParaRPr>
            </a:p>
            <a:p>
              <a:pPr>
                <a:defRPr/>
              </a:pPr>
              <a:r>
                <a:rPr lang="ja-JP" altLang="en-US" sz="900" b="1" dirty="0">
                  <a:solidFill>
                    <a:prstClr val="black"/>
                  </a:solidFill>
                  <a:ea typeface="ＭＳ Ｐゴシック"/>
                </a:rPr>
                <a:t>　企　　業</a:t>
              </a:r>
            </a:p>
            <a:p>
              <a:pPr>
                <a:defRPr/>
              </a:pPr>
              <a:endParaRPr lang="en-US" altLang="ja-JP" sz="900" dirty="0">
                <a:solidFill>
                  <a:prstClr val="black"/>
                </a:solidFill>
                <a:ea typeface="ＭＳ Ｐゴシック"/>
              </a:endParaRPr>
            </a:p>
          </p:txBody>
        </p:sp>
        <p:sp>
          <p:nvSpPr>
            <p:cNvPr id="10" name="AutoShape 11"/>
            <p:cNvSpPr>
              <a:spLocks noChangeArrowheads="1"/>
            </p:cNvSpPr>
            <p:nvPr/>
          </p:nvSpPr>
          <p:spPr bwMode="auto">
            <a:xfrm>
              <a:off x="2916256" y="549275"/>
              <a:ext cx="1800225" cy="2159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900">
                  <a:solidFill>
                    <a:srgbClr val="000000"/>
                  </a:solidFill>
                  <a:latin typeface="Arial" pitchFamily="34" charset="0"/>
                </a:rPr>
                <a:t>ハローワーク</a:t>
              </a:r>
            </a:p>
          </p:txBody>
        </p:sp>
        <p:sp>
          <p:nvSpPr>
            <p:cNvPr id="11" name="AutoShape 12"/>
            <p:cNvSpPr>
              <a:spLocks noChangeArrowheads="1"/>
            </p:cNvSpPr>
            <p:nvPr/>
          </p:nvSpPr>
          <p:spPr bwMode="auto">
            <a:xfrm>
              <a:off x="684213" y="476254"/>
              <a:ext cx="1439862" cy="288925"/>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675">
                  <a:solidFill>
                    <a:srgbClr val="000000"/>
                  </a:solidFill>
                  <a:latin typeface="Arial" pitchFamily="34" charset="0"/>
                </a:rPr>
                <a:t>職業能力開発（職業訓練）</a:t>
              </a:r>
            </a:p>
          </p:txBody>
        </p:sp>
        <p:sp>
          <p:nvSpPr>
            <p:cNvPr id="12" name="Line 13"/>
            <p:cNvSpPr>
              <a:spLocks noChangeShapeType="1"/>
            </p:cNvSpPr>
            <p:nvPr/>
          </p:nvSpPr>
          <p:spPr bwMode="auto">
            <a:xfrm>
              <a:off x="827088" y="765175"/>
              <a:ext cx="0" cy="649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13" name="Line 14"/>
            <p:cNvSpPr>
              <a:spLocks noChangeShapeType="1"/>
            </p:cNvSpPr>
            <p:nvPr/>
          </p:nvSpPr>
          <p:spPr bwMode="auto">
            <a:xfrm>
              <a:off x="827105" y="1412875"/>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14" name="Text Box 15"/>
            <p:cNvSpPr txBox="1">
              <a:spLocks noChangeArrowheads="1"/>
            </p:cNvSpPr>
            <p:nvPr/>
          </p:nvSpPr>
          <p:spPr bwMode="auto">
            <a:xfrm>
              <a:off x="900130" y="836613"/>
              <a:ext cx="1800225" cy="487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50000"/>
                </a:spcBef>
                <a:buFontTx/>
                <a:buNone/>
              </a:pPr>
              <a:r>
                <a:rPr lang="ja-JP" altLang="en-US" sz="675" dirty="0">
                  <a:solidFill>
                    <a:srgbClr val="000000"/>
                  </a:solidFill>
                  <a:latin typeface="Arial" pitchFamily="34" charset="0"/>
                </a:rPr>
                <a:t>国・</a:t>
              </a:r>
              <a:r>
                <a:rPr lang="ja-JP" altLang="en-US" sz="750" dirty="0">
                  <a:solidFill>
                    <a:srgbClr val="000000"/>
                  </a:solidFill>
                  <a:latin typeface="Arial" pitchFamily="34" charset="0"/>
                </a:rPr>
                <a:t>公立</a:t>
              </a:r>
              <a:r>
                <a:rPr lang="ja-JP" altLang="en-US" sz="675" dirty="0">
                  <a:solidFill>
                    <a:srgbClr val="000000"/>
                  </a:solidFill>
                  <a:latin typeface="Arial" pitchFamily="34" charset="0"/>
                </a:rPr>
                <a:t>経営（１９施設）</a:t>
              </a:r>
            </a:p>
            <a:p>
              <a:pPr eaLnBrk="1" hangingPunct="1">
                <a:spcBef>
                  <a:spcPct val="50000"/>
                </a:spcBef>
                <a:buFontTx/>
                <a:buNone/>
              </a:pPr>
              <a:r>
                <a:rPr lang="ja-JP" altLang="en-US" sz="675" dirty="0">
                  <a:solidFill>
                    <a:srgbClr val="000000"/>
                  </a:solidFill>
                  <a:latin typeface="Arial" pitchFamily="34" charset="0"/>
                </a:rPr>
                <a:t>　委託訓練（都道府県・政令市）</a:t>
              </a:r>
            </a:p>
          </p:txBody>
        </p:sp>
        <p:sp>
          <p:nvSpPr>
            <p:cNvPr id="15" name="Text Box 16"/>
            <p:cNvSpPr txBox="1">
              <a:spLocks noChangeArrowheads="1"/>
            </p:cNvSpPr>
            <p:nvPr/>
          </p:nvSpPr>
          <p:spPr bwMode="auto">
            <a:xfrm>
              <a:off x="900115" y="1268454"/>
              <a:ext cx="1655762" cy="278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50000"/>
                </a:spcBef>
                <a:buFontTx/>
                <a:buNone/>
              </a:pPr>
              <a:r>
                <a:rPr lang="ja-JP" altLang="en-US" sz="750" dirty="0">
                  <a:solidFill>
                    <a:prstClr val="black"/>
                  </a:solidFill>
                  <a:latin typeface="Arial" pitchFamily="34" charset="0"/>
                </a:rPr>
                <a:t>民間能開施設（１８施設）</a:t>
              </a:r>
            </a:p>
          </p:txBody>
        </p:sp>
        <p:sp>
          <p:nvSpPr>
            <p:cNvPr id="16" name="AutoShape 17"/>
            <p:cNvSpPr>
              <a:spLocks noChangeArrowheads="1"/>
            </p:cNvSpPr>
            <p:nvPr/>
          </p:nvSpPr>
          <p:spPr bwMode="auto">
            <a:xfrm>
              <a:off x="684213" y="1773238"/>
              <a:ext cx="1439862" cy="288925"/>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675">
                  <a:solidFill>
                    <a:srgbClr val="000000"/>
                  </a:solidFill>
                  <a:latin typeface="Arial" pitchFamily="34" charset="0"/>
                </a:rPr>
                <a:t>地域障害者職業センター</a:t>
              </a:r>
            </a:p>
          </p:txBody>
        </p:sp>
        <p:sp>
          <p:nvSpPr>
            <p:cNvPr id="17" name="Line 18"/>
            <p:cNvSpPr>
              <a:spLocks noChangeShapeType="1"/>
            </p:cNvSpPr>
            <p:nvPr/>
          </p:nvSpPr>
          <p:spPr bwMode="auto">
            <a:xfrm>
              <a:off x="827088" y="2205038"/>
              <a:ext cx="0" cy="863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18" name="Line 19"/>
            <p:cNvSpPr>
              <a:spLocks noChangeShapeType="1"/>
            </p:cNvSpPr>
            <p:nvPr/>
          </p:nvSpPr>
          <p:spPr bwMode="auto">
            <a:xfrm>
              <a:off x="827106" y="2276475"/>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19" name="Line 20"/>
            <p:cNvSpPr>
              <a:spLocks noChangeShapeType="1"/>
            </p:cNvSpPr>
            <p:nvPr/>
          </p:nvSpPr>
          <p:spPr bwMode="auto">
            <a:xfrm>
              <a:off x="827106" y="2492375"/>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20" name="Line 21"/>
            <p:cNvSpPr>
              <a:spLocks noChangeShapeType="1"/>
            </p:cNvSpPr>
            <p:nvPr/>
          </p:nvSpPr>
          <p:spPr bwMode="auto">
            <a:xfrm>
              <a:off x="827106" y="2708275"/>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21" name="Line 22"/>
            <p:cNvSpPr>
              <a:spLocks noChangeShapeType="1"/>
            </p:cNvSpPr>
            <p:nvPr/>
          </p:nvSpPr>
          <p:spPr bwMode="auto">
            <a:xfrm>
              <a:off x="827106" y="3068638"/>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22" name="Text Box 23"/>
            <p:cNvSpPr txBox="1">
              <a:spLocks noChangeArrowheads="1"/>
            </p:cNvSpPr>
            <p:nvPr/>
          </p:nvSpPr>
          <p:spPr bwMode="auto">
            <a:xfrm>
              <a:off x="1042988" y="2133642"/>
              <a:ext cx="792162" cy="278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50000"/>
                </a:spcBef>
                <a:buFontTx/>
                <a:buNone/>
              </a:pPr>
              <a:r>
                <a:rPr lang="ja-JP" altLang="en-US" sz="750">
                  <a:solidFill>
                    <a:srgbClr val="000000"/>
                  </a:solidFill>
                  <a:latin typeface="Arial" pitchFamily="34" charset="0"/>
                </a:rPr>
                <a:t>職業評価</a:t>
              </a:r>
            </a:p>
          </p:txBody>
        </p:sp>
        <p:sp>
          <p:nvSpPr>
            <p:cNvPr id="23" name="Text Box 24"/>
            <p:cNvSpPr txBox="1">
              <a:spLocks noChangeArrowheads="1"/>
            </p:cNvSpPr>
            <p:nvPr/>
          </p:nvSpPr>
          <p:spPr bwMode="auto">
            <a:xfrm>
              <a:off x="1043005" y="2349541"/>
              <a:ext cx="1152525" cy="278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50000"/>
                </a:spcBef>
                <a:buFontTx/>
                <a:buNone/>
              </a:pPr>
              <a:r>
                <a:rPr lang="ja-JP" altLang="en-US" sz="750">
                  <a:solidFill>
                    <a:srgbClr val="000000"/>
                  </a:solidFill>
                  <a:latin typeface="Arial" pitchFamily="34" charset="0"/>
                </a:rPr>
                <a:t>職業準備訓練</a:t>
              </a:r>
            </a:p>
          </p:txBody>
        </p:sp>
        <p:sp>
          <p:nvSpPr>
            <p:cNvPr id="24" name="Text Box 25"/>
            <p:cNvSpPr txBox="1">
              <a:spLocks noChangeArrowheads="1"/>
            </p:cNvSpPr>
            <p:nvPr/>
          </p:nvSpPr>
          <p:spPr bwMode="auto">
            <a:xfrm>
              <a:off x="1042988" y="2565442"/>
              <a:ext cx="1154112" cy="66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50000"/>
                </a:spcBef>
                <a:buFontTx/>
                <a:buNone/>
              </a:pPr>
              <a:r>
                <a:rPr lang="ja-JP" altLang="en-US" sz="750">
                  <a:solidFill>
                    <a:srgbClr val="000000"/>
                  </a:solidFill>
                  <a:latin typeface="Arial" pitchFamily="34" charset="0"/>
                </a:rPr>
                <a:t>職場適応援助者（ジョブコーチ）</a:t>
              </a:r>
            </a:p>
            <a:p>
              <a:pPr eaLnBrk="1" hangingPunct="1">
                <a:spcBef>
                  <a:spcPct val="50000"/>
                </a:spcBef>
                <a:buFontTx/>
                <a:buNone/>
              </a:pPr>
              <a:endParaRPr lang="en-US" altLang="ja-JP" sz="750">
                <a:solidFill>
                  <a:srgbClr val="000000"/>
                </a:solidFill>
                <a:latin typeface="Arial" pitchFamily="34" charset="0"/>
              </a:endParaRPr>
            </a:p>
          </p:txBody>
        </p:sp>
        <p:sp>
          <p:nvSpPr>
            <p:cNvPr id="25" name="Text Box 26"/>
            <p:cNvSpPr txBox="1">
              <a:spLocks noChangeArrowheads="1"/>
            </p:cNvSpPr>
            <p:nvPr/>
          </p:nvSpPr>
          <p:spPr bwMode="auto">
            <a:xfrm>
              <a:off x="1043009" y="2924218"/>
              <a:ext cx="1512887" cy="278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50000"/>
                </a:spcBef>
                <a:buFontTx/>
                <a:buNone/>
              </a:pPr>
              <a:r>
                <a:rPr lang="ja-JP" altLang="en-US" sz="750">
                  <a:solidFill>
                    <a:srgbClr val="000000"/>
                  </a:solidFill>
                  <a:latin typeface="Arial" pitchFamily="34" charset="0"/>
                </a:rPr>
                <a:t>精神障害者雇用支援</a:t>
              </a:r>
            </a:p>
          </p:txBody>
        </p:sp>
        <p:sp>
          <p:nvSpPr>
            <p:cNvPr id="26" name="AutoShape 27"/>
            <p:cNvSpPr>
              <a:spLocks noChangeArrowheads="1"/>
            </p:cNvSpPr>
            <p:nvPr/>
          </p:nvSpPr>
          <p:spPr bwMode="auto">
            <a:xfrm>
              <a:off x="2843230" y="2276475"/>
              <a:ext cx="1944687" cy="4318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750">
                  <a:solidFill>
                    <a:srgbClr val="000000"/>
                  </a:solidFill>
                  <a:latin typeface="Arial" pitchFamily="34" charset="0"/>
                </a:rPr>
                <a:t>雇用開発協会と連携した雇用促進</a:t>
              </a:r>
            </a:p>
            <a:p>
              <a:pPr algn="ctr" eaLnBrk="1" hangingPunct="1">
                <a:spcBef>
                  <a:spcPct val="0"/>
                </a:spcBef>
                <a:buFontTx/>
                <a:buNone/>
              </a:pPr>
              <a:r>
                <a:rPr lang="ja-JP" altLang="en-US" sz="750">
                  <a:solidFill>
                    <a:srgbClr val="000000"/>
                  </a:solidFill>
                  <a:latin typeface="Arial" pitchFamily="34" charset="0"/>
                </a:rPr>
                <a:t>のための助成制度の運用・利用</a:t>
              </a:r>
            </a:p>
          </p:txBody>
        </p:sp>
        <p:sp>
          <p:nvSpPr>
            <p:cNvPr id="27" name="Line 28"/>
            <p:cNvSpPr>
              <a:spLocks noChangeShapeType="1"/>
            </p:cNvSpPr>
            <p:nvPr/>
          </p:nvSpPr>
          <p:spPr bwMode="auto">
            <a:xfrm>
              <a:off x="827105" y="981075"/>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28" name="AutoShape 29"/>
            <p:cNvSpPr>
              <a:spLocks noChangeArrowheads="1"/>
            </p:cNvSpPr>
            <p:nvPr/>
          </p:nvSpPr>
          <p:spPr bwMode="auto">
            <a:xfrm>
              <a:off x="5651504" y="1628775"/>
              <a:ext cx="1584325" cy="2159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750">
                  <a:solidFill>
                    <a:srgbClr val="000000"/>
                  </a:solidFill>
                  <a:latin typeface="Arial" pitchFamily="34" charset="0"/>
                </a:rPr>
                <a:t>精神保健職親会</a:t>
              </a:r>
            </a:p>
          </p:txBody>
        </p:sp>
        <p:sp>
          <p:nvSpPr>
            <p:cNvPr id="29" name="AutoShape 30"/>
            <p:cNvSpPr>
              <a:spLocks noChangeArrowheads="1"/>
            </p:cNvSpPr>
            <p:nvPr/>
          </p:nvSpPr>
          <p:spPr bwMode="auto">
            <a:xfrm>
              <a:off x="5651518" y="1916113"/>
              <a:ext cx="2303463" cy="217487"/>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750">
                  <a:solidFill>
                    <a:srgbClr val="000000"/>
                  </a:solidFill>
                  <a:latin typeface="Arial" pitchFamily="34" charset="0"/>
                </a:rPr>
                <a:t>施設外就労受け入れ企業（派遣先）</a:t>
              </a:r>
            </a:p>
          </p:txBody>
        </p:sp>
        <p:sp>
          <p:nvSpPr>
            <p:cNvPr id="30" name="AutoShape 31"/>
            <p:cNvSpPr>
              <a:spLocks noChangeArrowheads="1"/>
            </p:cNvSpPr>
            <p:nvPr/>
          </p:nvSpPr>
          <p:spPr bwMode="auto">
            <a:xfrm>
              <a:off x="5651500" y="2205080"/>
              <a:ext cx="2520950" cy="217487"/>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750">
                  <a:solidFill>
                    <a:srgbClr val="000000"/>
                  </a:solidFill>
                  <a:latin typeface="Arial" pitchFamily="34" charset="0"/>
                </a:rPr>
                <a:t>インターンシップ等受け入れ企業（実習先）</a:t>
              </a:r>
            </a:p>
          </p:txBody>
        </p:sp>
        <p:sp>
          <p:nvSpPr>
            <p:cNvPr id="31" name="AutoShape 34"/>
            <p:cNvSpPr>
              <a:spLocks noChangeArrowheads="1"/>
            </p:cNvSpPr>
            <p:nvPr/>
          </p:nvSpPr>
          <p:spPr bwMode="auto">
            <a:xfrm>
              <a:off x="1060637" y="5662613"/>
              <a:ext cx="2232025" cy="402642"/>
            </a:xfrm>
            <a:prstGeom prst="roundRect">
              <a:avLst>
                <a:gd name="adj" fmla="val 16667"/>
              </a:avLst>
            </a:prstGeom>
            <a:solidFill>
              <a:schemeClr val="accent1">
                <a:lumMod val="20000"/>
                <a:lumOff val="80000"/>
              </a:schemeClr>
            </a:solidFill>
            <a:ln w="9525">
              <a:solidFill>
                <a:schemeClr val="tx1"/>
              </a:solidFill>
              <a:round/>
              <a:headEnd/>
              <a:tailEnd/>
            </a:ln>
          </p:spPr>
          <p:txBody>
            <a:bodyPr wrap="none" anchor="ctr"/>
            <a:lstStyle/>
            <a:p>
              <a:pPr algn="ctr">
                <a:defRPr/>
              </a:pPr>
              <a:r>
                <a:rPr lang="ja-JP" altLang="en-US" sz="2100" b="1" dirty="0">
                  <a:solidFill>
                    <a:prstClr val="black"/>
                  </a:solidFill>
                  <a:ea typeface="ＭＳ Ｐゴシック"/>
                </a:rPr>
                <a:t>就労継続支援Ｂ型事業所</a:t>
              </a:r>
            </a:p>
          </p:txBody>
        </p:sp>
        <p:sp>
          <p:nvSpPr>
            <p:cNvPr id="32" name="AutoShape 37"/>
            <p:cNvSpPr>
              <a:spLocks noChangeArrowheads="1"/>
            </p:cNvSpPr>
            <p:nvPr/>
          </p:nvSpPr>
          <p:spPr bwMode="auto">
            <a:xfrm>
              <a:off x="1095676" y="5202335"/>
              <a:ext cx="2233613" cy="351585"/>
            </a:xfrm>
            <a:prstGeom prst="roundRect">
              <a:avLst>
                <a:gd name="adj" fmla="val 16667"/>
              </a:avLst>
            </a:prstGeom>
            <a:solidFill>
              <a:schemeClr val="accent1">
                <a:lumMod val="20000"/>
                <a:lumOff val="80000"/>
              </a:schemeClr>
            </a:solidFill>
            <a:ln w="9525">
              <a:solidFill>
                <a:schemeClr val="tx1"/>
              </a:solidFill>
              <a:round/>
              <a:headEnd/>
              <a:tailEnd/>
            </a:ln>
          </p:spPr>
          <p:txBody>
            <a:bodyPr wrap="none" anchor="ctr"/>
            <a:lstStyle/>
            <a:p>
              <a:pPr algn="ctr">
                <a:defRPr/>
              </a:pPr>
              <a:r>
                <a:rPr lang="ja-JP" altLang="en-US" sz="2100" b="1" dirty="0">
                  <a:solidFill>
                    <a:prstClr val="black"/>
                  </a:solidFill>
                  <a:ea typeface="ＭＳ Ｐゴシック"/>
                </a:rPr>
                <a:t>就労継続支援Ａ型事業所</a:t>
              </a:r>
            </a:p>
          </p:txBody>
        </p:sp>
        <p:sp>
          <p:nvSpPr>
            <p:cNvPr id="33" name="AutoShape 39"/>
            <p:cNvSpPr>
              <a:spLocks noChangeArrowheads="1"/>
            </p:cNvSpPr>
            <p:nvPr/>
          </p:nvSpPr>
          <p:spPr bwMode="auto">
            <a:xfrm>
              <a:off x="1096826" y="4724400"/>
              <a:ext cx="1873250" cy="360784"/>
            </a:xfrm>
            <a:prstGeom prst="roundRect">
              <a:avLst>
                <a:gd name="adj" fmla="val 16667"/>
              </a:avLst>
            </a:prstGeom>
            <a:solidFill>
              <a:schemeClr val="accent1">
                <a:lumMod val="20000"/>
                <a:lumOff val="80000"/>
              </a:schemeClr>
            </a:solidFill>
            <a:ln w="9525">
              <a:solidFill>
                <a:schemeClr val="tx1"/>
              </a:solidFill>
              <a:round/>
              <a:headEnd/>
              <a:tailEnd/>
            </a:ln>
          </p:spPr>
          <p:txBody>
            <a:bodyPr wrap="none" anchor="ctr"/>
            <a:lstStyle/>
            <a:p>
              <a:pPr algn="ctr">
                <a:defRPr/>
              </a:pPr>
              <a:r>
                <a:rPr lang="ja-JP" altLang="en-US" sz="2100" b="1" dirty="0">
                  <a:solidFill>
                    <a:prstClr val="black"/>
                  </a:solidFill>
                  <a:ea typeface="ＭＳ Ｐゴシック"/>
                </a:rPr>
                <a:t>就労移行支援事業所</a:t>
              </a:r>
            </a:p>
          </p:txBody>
        </p:sp>
        <p:sp>
          <p:nvSpPr>
            <p:cNvPr id="34" name="AutoShape 41"/>
            <p:cNvSpPr>
              <a:spLocks noChangeArrowheads="1"/>
            </p:cNvSpPr>
            <p:nvPr/>
          </p:nvSpPr>
          <p:spPr bwMode="auto">
            <a:xfrm>
              <a:off x="5219174" y="3883209"/>
              <a:ext cx="3707967" cy="534481"/>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750" dirty="0">
                <a:solidFill>
                  <a:srgbClr val="000000"/>
                </a:solidFill>
                <a:latin typeface="Arial" pitchFamily="34" charset="0"/>
              </a:endParaRPr>
            </a:p>
            <a:p>
              <a:pPr algn="ctr" eaLnBrk="1" hangingPunct="1">
                <a:spcBef>
                  <a:spcPct val="0"/>
                </a:spcBef>
                <a:buFontTx/>
                <a:buNone/>
              </a:pPr>
              <a:endParaRPr lang="en-US" altLang="ja-JP" sz="750" dirty="0">
                <a:solidFill>
                  <a:srgbClr val="000000"/>
                </a:solidFill>
                <a:latin typeface="Arial" pitchFamily="34" charset="0"/>
              </a:endParaRPr>
            </a:p>
            <a:p>
              <a:pPr algn="ctr" eaLnBrk="1" hangingPunct="1">
                <a:spcBef>
                  <a:spcPct val="0"/>
                </a:spcBef>
                <a:buFontTx/>
                <a:buNone/>
              </a:pPr>
              <a:endParaRPr lang="en-US" altLang="ja-JP" sz="750" dirty="0">
                <a:solidFill>
                  <a:srgbClr val="000000"/>
                </a:solidFill>
                <a:latin typeface="Arial" pitchFamily="34" charset="0"/>
              </a:endParaRPr>
            </a:p>
            <a:p>
              <a:pPr algn="ctr" eaLnBrk="1" hangingPunct="1">
                <a:spcBef>
                  <a:spcPct val="0"/>
                </a:spcBef>
                <a:buFontTx/>
                <a:buNone/>
              </a:pPr>
              <a:endParaRPr lang="en-US" altLang="ja-JP" sz="750" dirty="0">
                <a:solidFill>
                  <a:srgbClr val="000000"/>
                </a:solidFill>
                <a:latin typeface="Arial" pitchFamily="34" charset="0"/>
              </a:endParaRPr>
            </a:p>
            <a:p>
              <a:pPr algn="ctr" eaLnBrk="1" hangingPunct="1">
                <a:spcBef>
                  <a:spcPct val="0"/>
                </a:spcBef>
                <a:buFontTx/>
                <a:buNone/>
              </a:pPr>
              <a:endParaRPr lang="en-US" altLang="ja-JP" sz="750" dirty="0">
                <a:solidFill>
                  <a:srgbClr val="000000"/>
                </a:solidFill>
                <a:latin typeface="Arial" pitchFamily="34" charset="0"/>
              </a:endParaRPr>
            </a:p>
            <a:p>
              <a:pPr algn="ctr" eaLnBrk="1" hangingPunct="1">
                <a:spcBef>
                  <a:spcPct val="0"/>
                </a:spcBef>
                <a:buFontTx/>
                <a:buNone/>
              </a:pPr>
              <a:endParaRPr lang="ja-JP" altLang="en-US" sz="750" dirty="0">
                <a:solidFill>
                  <a:srgbClr val="000000"/>
                </a:solidFill>
                <a:latin typeface="Arial" pitchFamily="34" charset="0"/>
              </a:endParaRPr>
            </a:p>
            <a:p>
              <a:pPr algn="ctr" eaLnBrk="1" hangingPunct="1">
                <a:spcBef>
                  <a:spcPct val="0"/>
                </a:spcBef>
                <a:buFontTx/>
                <a:buNone/>
              </a:pPr>
              <a:endParaRPr lang="ja-JP" altLang="en-US" sz="750" dirty="0">
                <a:solidFill>
                  <a:srgbClr val="000000"/>
                </a:solidFill>
                <a:latin typeface="Arial" pitchFamily="34" charset="0"/>
              </a:endParaRPr>
            </a:p>
            <a:p>
              <a:pPr algn="ctr" eaLnBrk="1" hangingPunct="1">
                <a:spcBef>
                  <a:spcPct val="0"/>
                </a:spcBef>
                <a:buFontTx/>
                <a:buNone/>
              </a:pPr>
              <a:r>
                <a:rPr lang="ja-JP" altLang="en-US" sz="1050" dirty="0">
                  <a:solidFill>
                    <a:srgbClr val="000000"/>
                  </a:solidFill>
                  <a:latin typeface="Arial" pitchFamily="34" charset="0"/>
                </a:rPr>
                <a:t>　</a:t>
              </a:r>
              <a:r>
                <a:rPr lang="ja-JP" altLang="en-US" sz="1050" b="1" dirty="0">
                  <a:solidFill>
                    <a:srgbClr val="000000"/>
                  </a:solidFill>
                  <a:latin typeface="Arial" pitchFamily="34" charset="0"/>
                </a:rPr>
                <a:t>福　祉　計　画　（国・地方自治体）</a:t>
              </a:r>
              <a:r>
                <a:rPr lang="ja-JP" altLang="en-US" sz="750" b="1" dirty="0">
                  <a:solidFill>
                    <a:srgbClr val="000000"/>
                  </a:solidFill>
                  <a:latin typeface="Arial" pitchFamily="34" charset="0"/>
                </a:rPr>
                <a:t>　</a:t>
              </a:r>
              <a:endParaRPr lang="en-US" altLang="ja-JP" sz="750" b="1" dirty="0">
                <a:solidFill>
                  <a:srgbClr val="000000"/>
                </a:solidFill>
                <a:latin typeface="Arial" pitchFamily="34" charset="0"/>
              </a:endParaRPr>
            </a:p>
            <a:p>
              <a:pPr algn="ctr" eaLnBrk="1" hangingPunct="1">
                <a:spcBef>
                  <a:spcPct val="0"/>
                </a:spcBef>
                <a:buFontTx/>
                <a:buNone/>
              </a:pPr>
              <a:r>
                <a:rPr lang="ja-JP" altLang="en-US" sz="1050" dirty="0">
                  <a:solidFill>
                    <a:srgbClr val="000000"/>
                  </a:solidFill>
                  <a:latin typeface="Arial" pitchFamily="34" charset="0"/>
                </a:rPr>
                <a:t>実態掌握・連携調整・制度設計・予算措置</a:t>
              </a: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dist" eaLnBrk="1" hangingPunct="1">
                <a:spcBef>
                  <a:spcPct val="0"/>
                </a:spcBef>
                <a:buFontTx/>
                <a:buNone/>
              </a:pPr>
              <a:r>
                <a:rPr lang="ja-JP" altLang="en-US" sz="1050" dirty="0">
                  <a:solidFill>
                    <a:srgbClr val="000000"/>
                  </a:solidFill>
                  <a:latin typeface="Arial" pitchFamily="34" charset="0"/>
                </a:rPr>
                <a:t>　</a:t>
              </a:r>
              <a:endParaRPr lang="en-US" altLang="ja-JP" sz="1050" dirty="0">
                <a:solidFill>
                  <a:srgbClr val="000000"/>
                </a:solidFill>
                <a:latin typeface="Arial" pitchFamily="34" charset="0"/>
              </a:endParaRPr>
            </a:p>
            <a:p>
              <a:pPr algn="ctr" eaLnBrk="1" hangingPunct="1">
                <a:spcBef>
                  <a:spcPct val="0"/>
                </a:spcBef>
                <a:buFontTx/>
                <a:buNone/>
              </a:pPr>
              <a:endParaRPr lang="en-US" altLang="ja-JP" sz="1050" dirty="0">
                <a:solidFill>
                  <a:srgbClr val="000000"/>
                </a:solidFill>
                <a:latin typeface="Arial" pitchFamily="34" charset="0"/>
              </a:endParaRPr>
            </a:p>
            <a:p>
              <a:pPr algn="ctr" eaLnBrk="1" hangingPunct="1">
                <a:spcBef>
                  <a:spcPct val="0"/>
                </a:spcBef>
                <a:buFontTx/>
                <a:buNone/>
              </a:pPr>
              <a:endParaRPr lang="ja-JP" altLang="en-US" sz="1050" dirty="0">
                <a:solidFill>
                  <a:srgbClr val="000000"/>
                </a:solidFill>
                <a:latin typeface="Arial" pitchFamily="34" charset="0"/>
              </a:endParaRPr>
            </a:p>
            <a:p>
              <a:pPr algn="ctr" eaLnBrk="1" hangingPunct="1">
                <a:spcBef>
                  <a:spcPct val="0"/>
                </a:spcBef>
                <a:buFontTx/>
                <a:buNone/>
              </a:pPr>
              <a:endParaRPr lang="en-US" altLang="ja-JP" sz="750" dirty="0">
                <a:solidFill>
                  <a:srgbClr val="000000"/>
                </a:solidFill>
                <a:latin typeface="Arial" pitchFamily="34" charset="0"/>
              </a:endParaRPr>
            </a:p>
          </p:txBody>
        </p:sp>
        <p:sp>
          <p:nvSpPr>
            <p:cNvPr id="35" name="AutoShape 42"/>
            <p:cNvSpPr>
              <a:spLocks noChangeArrowheads="1"/>
            </p:cNvSpPr>
            <p:nvPr/>
          </p:nvSpPr>
          <p:spPr bwMode="auto">
            <a:xfrm>
              <a:off x="5546967" y="4972912"/>
              <a:ext cx="2089150" cy="405193"/>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 typeface="Arial" pitchFamily="34" charset="0"/>
                <a:buNone/>
              </a:pPr>
              <a:endParaRPr lang="en-US" altLang="ja-JP" sz="1200" b="1" dirty="0">
                <a:solidFill>
                  <a:srgbClr val="000000"/>
                </a:solidFill>
                <a:latin typeface="Arial" pitchFamily="34" charset="0"/>
              </a:endParaRPr>
            </a:p>
            <a:p>
              <a:pPr algn="ctr" eaLnBrk="1" hangingPunct="1">
                <a:spcBef>
                  <a:spcPct val="0"/>
                </a:spcBef>
                <a:buFont typeface="Arial" pitchFamily="34" charset="0"/>
                <a:buNone/>
              </a:pPr>
              <a:r>
                <a:rPr lang="ja-JP" altLang="en-US" sz="1200" b="1" dirty="0">
                  <a:solidFill>
                    <a:srgbClr val="000000"/>
                  </a:solidFill>
                  <a:latin typeface="Arial" pitchFamily="34" charset="0"/>
                </a:rPr>
                <a:t>自立支援協議会</a:t>
              </a:r>
            </a:p>
            <a:p>
              <a:pPr algn="ctr" eaLnBrk="1" hangingPunct="1">
                <a:spcBef>
                  <a:spcPct val="0"/>
                </a:spcBef>
                <a:buFontTx/>
                <a:buNone/>
              </a:pPr>
              <a:endParaRPr lang="ja-JP" altLang="en-US" sz="750" dirty="0">
                <a:solidFill>
                  <a:srgbClr val="000000"/>
                </a:solidFill>
                <a:latin typeface="Arial" pitchFamily="34" charset="0"/>
              </a:endParaRPr>
            </a:p>
          </p:txBody>
        </p:sp>
        <p:sp>
          <p:nvSpPr>
            <p:cNvPr id="36" name="AutoShape 44"/>
            <p:cNvSpPr>
              <a:spLocks noChangeArrowheads="1"/>
            </p:cNvSpPr>
            <p:nvPr/>
          </p:nvSpPr>
          <p:spPr bwMode="auto">
            <a:xfrm>
              <a:off x="5107168" y="6065289"/>
              <a:ext cx="3819973" cy="449571"/>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050" b="1" dirty="0">
                  <a:solidFill>
                    <a:srgbClr val="000000"/>
                  </a:solidFill>
                  <a:latin typeface="Arial" pitchFamily="34" charset="0"/>
                </a:rPr>
                <a:t>就　労　支　援　ネ　ッ　ト　ワ　ー　ク　会議</a:t>
              </a:r>
            </a:p>
          </p:txBody>
        </p:sp>
        <p:sp>
          <p:nvSpPr>
            <p:cNvPr id="37" name="AutoShape 51"/>
            <p:cNvSpPr>
              <a:spLocks noChangeArrowheads="1"/>
            </p:cNvSpPr>
            <p:nvPr/>
          </p:nvSpPr>
          <p:spPr bwMode="auto">
            <a:xfrm>
              <a:off x="5338919" y="2524957"/>
              <a:ext cx="3468444" cy="655629"/>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 typeface="Arial" pitchFamily="34" charset="0"/>
                <a:buNone/>
              </a:pPr>
              <a:r>
                <a:rPr lang="ja-JP" altLang="en-US" sz="1200" b="1" dirty="0">
                  <a:solidFill>
                    <a:srgbClr val="000000"/>
                  </a:solidFill>
                  <a:latin typeface="Arial" pitchFamily="34" charset="0"/>
                </a:rPr>
                <a:t>障害者権利条約・虐待防止法</a:t>
              </a:r>
              <a:endParaRPr lang="en-US" altLang="ja-JP" sz="1200" b="1" dirty="0">
                <a:solidFill>
                  <a:srgbClr val="000000"/>
                </a:solidFill>
                <a:latin typeface="Arial" pitchFamily="34" charset="0"/>
              </a:endParaRPr>
            </a:p>
            <a:p>
              <a:pPr algn="ctr" eaLnBrk="1" hangingPunct="1">
                <a:spcBef>
                  <a:spcPct val="0"/>
                </a:spcBef>
                <a:buFont typeface="Arial" pitchFamily="34" charset="0"/>
                <a:buNone/>
              </a:pPr>
              <a:r>
                <a:rPr lang="ja-JP" altLang="en-US" sz="1050" dirty="0">
                  <a:solidFill>
                    <a:srgbClr val="000000"/>
                  </a:solidFill>
                  <a:latin typeface="Arial" pitchFamily="34" charset="0"/>
                </a:rPr>
                <a:t>（認識・関連法案・遵守）</a:t>
              </a:r>
              <a:endParaRPr lang="en-US" altLang="ja-JP" sz="1050" dirty="0">
                <a:solidFill>
                  <a:srgbClr val="000000"/>
                </a:solidFill>
                <a:latin typeface="Arial" pitchFamily="34" charset="0"/>
              </a:endParaRPr>
            </a:p>
            <a:p>
              <a:pPr algn="ctr" eaLnBrk="1" hangingPunct="1">
                <a:spcBef>
                  <a:spcPct val="0"/>
                </a:spcBef>
                <a:buFont typeface="Arial" pitchFamily="34" charset="0"/>
                <a:buNone/>
              </a:pPr>
              <a:r>
                <a:rPr lang="ja-JP" altLang="en-US" sz="1050" dirty="0">
                  <a:solidFill>
                    <a:srgbClr val="000000"/>
                  </a:solidFill>
                  <a:latin typeface="Arial" pitchFamily="34" charset="0"/>
                </a:rPr>
                <a:t>（国・地方自治体・事業者・当事者）</a:t>
              </a:r>
            </a:p>
          </p:txBody>
        </p:sp>
        <p:sp>
          <p:nvSpPr>
            <p:cNvPr id="38" name="Rectangle 52"/>
            <p:cNvSpPr>
              <a:spLocks noChangeArrowheads="1"/>
            </p:cNvSpPr>
            <p:nvPr/>
          </p:nvSpPr>
          <p:spPr bwMode="auto">
            <a:xfrm>
              <a:off x="725231" y="4264536"/>
              <a:ext cx="2537917" cy="351914"/>
            </a:xfrm>
            <a:prstGeom prst="rect">
              <a:avLst/>
            </a:prstGeom>
            <a:solidFill>
              <a:schemeClr val="bg2">
                <a:alpha val="79999"/>
              </a:schemeClr>
            </a:solidFill>
            <a:ln w="9525">
              <a:solidFill>
                <a:schemeClr val="tx1"/>
              </a:solidFill>
              <a:miter lim="800000"/>
              <a:headEnd/>
              <a:tailEnd/>
            </a:ln>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050" b="1" dirty="0">
                  <a:solidFill>
                    <a:srgbClr val="000000"/>
                  </a:solidFill>
                  <a:latin typeface="Arial" pitchFamily="34" charset="0"/>
                </a:rPr>
                <a:t>＜総合支援法による就労支援サービス体系＞</a:t>
              </a:r>
            </a:p>
          </p:txBody>
        </p:sp>
        <p:sp>
          <p:nvSpPr>
            <p:cNvPr id="39" name="AutoShape 53"/>
            <p:cNvSpPr>
              <a:spLocks noChangeArrowheads="1"/>
            </p:cNvSpPr>
            <p:nvPr/>
          </p:nvSpPr>
          <p:spPr bwMode="auto">
            <a:xfrm>
              <a:off x="5543567" y="4511420"/>
              <a:ext cx="2087563" cy="366207"/>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 typeface="Arial" pitchFamily="34" charset="0"/>
                <a:buNone/>
              </a:pPr>
              <a:endParaRPr lang="en-US" altLang="ja-JP" sz="900" dirty="0">
                <a:solidFill>
                  <a:srgbClr val="000000"/>
                </a:solidFill>
                <a:latin typeface="Arial" pitchFamily="34" charset="0"/>
                <a:ea typeface="ＭＳ Ｐゴシック"/>
              </a:endParaRPr>
            </a:p>
            <a:p>
              <a:pPr algn="ctr" eaLnBrk="1" hangingPunct="1">
                <a:spcBef>
                  <a:spcPct val="0"/>
                </a:spcBef>
                <a:buFont typeface="Arial" pitchFamily="34" charset="0"/>
                <a:buNone/>
              </a:pPr>
              <a:r>
                <a:rPr lang="ja-JP" altLang="en-US" sz="1050" b="1" dirty="0">
                  <a:solidFill>
                    <a:srgbClr val="000000"/>
                  </a:solidFill>
                  <a:latin typeface="Arial" pitchFamily="34" charset="0"/>
                  <a:ea typeface="ＭＳ Ｐゴシック"/>
                </a:rPr>
                <a:t>相談支援センター</a:t>
              </a:r>
            </a:p>
            <a:p>
              <a:pPr algn="ctr" eaLnBrk="1" hangingPunct="1">
                <a:spcBef>
                  <a:spcPct val="0"/>
                </a:spcBef>
                <a:buFontTx/>
                <a:buNone/>
              </a:pPr>
              <a:endParaRPr lang="ja-JP" altLang="en-US" sz="750" dirty="0">
                <a:solidFill>
                  <a:srgbClr val="000000"/>
                </a:solidFill>
                <a:latin typeface="Arial" pitchFamily="34" charset="0"/>
              </a:endParaRPr>
            </a:p>
          </p:txBody>
        </p:sp>
        <p:sp>
          <p:nvSpPr>
            <p:cNvPr id="40" name="AutoShape 56"/>
            <p:cNvSpPr>
              <a:spLocks noChangeArrowheads="1"/>
            </p:cNvSpPr>
            <p:nvPr/>
          </p:nvSpPr>
          <p:spPr bwMode="auto">
            <a:xfrm>
              <a:off x="5256521" y="3278783"/>
              <a:ext cx="3527425" cy="504825"/>
            </a:xfrm>
            <a:prstGeom prst="roundRect">
              <a:avLst>
                <a:gd name="adj" fmla="val 16667"/>
              </a:avLst>
            </a:prstGeom>
            <a:solidFill>
              <a:schemeClr val="accent1">
                <a:lumMod val="20000"/>
                <a:lumOff val="80000"/>
              </a:schemeClr>
            </a:solidFill>
            <a:ln w="9525">
              <a:solidFill>
                <a:schemeClr val="tx1"/>
              </a:solidFill>
              <a:round/>
              <a:headEnd/>
              <a:tailEnd/>
            </a:ln>
          </p:spPr>
          <p:txBody>
            <a:bodyPr wrap="none" anchor="ctr"/>
            <a:lstStyle/>
            <a:p>
              <a:pPr algn="ctr">
                <a:defRPr/>
              </a:pPr>
              <a:r>
                <a:rPr lang="ja-JP" altLang="en-US" sz="1500" b="1" dirty="0">
                  <a:solidFill>
                    <a:prstClr val="black"/>
                  </a:solidFill>
                  <a:ea typeface="ＭＳ Ｐゴシック"/>
                </a:rPr>
                <a:t>生活困窮者自立支援事業</a:t>
              </a:r>
            </a:p>
          </p:txBody>
        </p:sp>
        <p:sp>
          <p:nvSpPr>
            <p:cNvPr id="41" name="Line 58"/>
            <p:cNvSpPr>
              <a:spLocks noChangeShapeType="1"/>
            </p:cNvSpPr>
            <p:nvPr/>
          </p:nvSpPr>
          <p:spPr bwMode="auto">
            <a:xfrm>
              <a:off x="611205" y="1628775"/>
              <a:ext cx="194468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42" name="Line 59"/>
            <p:cNvSpPr>
              <a:spLocks noChangeShapeType="1"/>
            </p:cNvSpPr>
            <p:nvPr/>
          </p:nvSpPr>
          <p:spPr bwMode="auto">
            <a:xfrm>
              <a:off x="468331" y="4797425"/>
              <a:ext cx="28733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43" name="AutoShape 60"/>
            <p:cNvSpPr>
              <a:spLocks noChangeArrowheads="1"/>
            </p:cNvSpPr>
            <p:nvPr/>
          </p:nvSpPr>
          <p:spPr bwMode="auto">
            <a:xfrm>
              <a:off x="5558581" y="5466553"/>
              <a:ext cx="2072532" cy="47625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900" b="1" dirty="0">
                  <a:solidFill>
                    <a:prstClr val="black"/>
                  </a:solidFill>
                  <a:latin typeface="Arial" pitchFamily="34" charset="0"/>
                </a:rPr>
                <a:t>発達障害者支援センター</a:t>
              </a:r>
            </a:p>
          </p:txBody>
        </p:sp>
        <p:sp>
          <p:nvSpPr>
            <p:cNvPr id="44" name="Line 61"/>
            <p:cNvSpPr>
              <a:spLocks noChangeShapeType="1"/>
            </p:cNvSpPr>
            <p:nvPr/>
          </p:nvSpPr>
          <p:spPr bwMode="auto">
            <a:xfrm>
              <a:off x="5003800" y="1125538"/>
              <a:ext cx="0" cy="17986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45" name="Line 62"/>
            <p:cNvSpPr>
              <a:spLocks noChangeShapeType="1"/>
            </p:cNvSpPr>
            <p:nvPr/>
          </p:nvSpPr>
          <p:spPr bwMode="auto">
            <a:xfrm>
              <a:off x="4932380" y="1125538"/>
              <a:ext cx="431800"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46" name="Line 81"/>
            <p:cNvSpPr>
              <a:spLocks noChangeShapeType="1"/>
            </p:cNvSpPr>
            <p:nvPr/>
          </p:nvSpPr>
          <p:spPr bwMode="auto">
            <a:xfrm>
              <a:off x="5435600" y="1557340"/>
              <a:ext cx="0" cy="7191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47" name="Line 82"/>
            <p:cNvSpPr>
              <a:spLocks noChangeShapeType="1"/>
            </p:cNvSpPr>
            <p:nvPr/>
          </p:nvSpPr>
          <p:spPr bwMode="auto">
            <a:xfrm>
              <a:off x="7235825" y="1773238"/>
              <a:ext cx="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48" name="Line 83"/>
            <p:cNvSpPr>
              <a:spLocks noChangeShapeType="1"/>
            </p:cNvSpPr>
            <p:nvPr/>
          </p:nvSpPr>
          <p:spPr bwMode="auto">
            <a:xfrm>
              <a:off x="5435600" y="1700213"/>
              <a:ext cx="2159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49" name="Line 84"/>
            <p:cNvSpPr>
              <a:spLocks noChangeShapeType="1"/>
            </p:cNvSpPr>
            <p:nvPr/>
          </p:nvSpPr>
          <p:spPr bwMode="auto">
            <a:xfrm>
              <a:off x="5435600" y="1989138"/>
              <a:ext cx="2159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50" name="Line 85"/>
            <p:cNvSpPr>
              <a:spLocks noChangeShapeType="1"/>
            </p:cNvSpPr>
            <p:nvPr/>
          </p:nvSpPr>
          <p:spPr bwMode="auto">
            <a:xfrm>
              <a:off x="5435600" y="2276475"/>
              <a:ext cx="2159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51" name="Line 87"/>
            <p:cNvSpPr>
              <a:spLocks noChangeShapeType="1"/>
            </p:cNvSpPr>
            <p:nvPr/>
          </p:nvSpPr>
          <p:spPr bwMode="auto">
            <a:xfrm>
              <a:off x="468330" y="6524625"/>
              <a:ext cx="215900"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sz="2100">
                <a:solidFill>
                  <a:prstClr val="black"/>
                </a:solidFill>
                <a:latin typeface="Calibri"/>
                <a:ea typeface="ＭＳ Ｐゴシック"/>
              </a:endParaRPr>
            </a:p>
          </p:txBody>
        </p:sp>
        <p:sp>
          <p:nvSpPr>
            <p:cNvPr id="52" name="角丸四角形 51"/>
            <p:cNvSpPr/>
            <p:nvPr/>
          </p:nvSpPr>
          <p:spPr>
            <a:xfrm>
              <a:off x="107967" y="2565400"/>
              <a:ext cx="376784" cy="1079500"/>
            </a:xfrm>
            <a:prstGeom prst="roundRect">
              <a:avLst/>
            </a:prstGeom>
            <a:solidFill>
              <a:schemeClr val="accent6">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noAutofit/>
            </a:bodyPr>
            <a:lstStyle/>
            <a:p>
              <a:pPr algn="ctr" fontAlgn="auto">
                <a:spcBef>
                  <a:spcPts val="0"/>
                </a:spcBef>
                <a:spcAft>
                  <a:spcPts val="0"/>
                </a:spcAft>
              </a:pPr>
              <a:r>
                <a:rPr lang="ja-JP" altLang="en-US" sz="900" dirty="0">
                  <a:solidFill>
                    <a:prstClr val="black"/>
                  </a:solidFill>
                </a:rPr>
                <a:t>「文科行政」</a:t>
              </a:r>
            </a:p>
          </p:txBody>
        </p:sp>
        <p:sp>
          <p:nvSpPr>
            <p:cNvPr id="53" name="下矢印 52"/>
            <p:cNvSpPr/>
            <p:nvPr/>
          </p:nvSpPr>
          <p:spPr>
            <a:xfrm>
              <a:off x="287358" y="3644900"/>
              <a:ext cx="45719" cy="17938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ja-JP" altLang="en-US" sz="2100">
                <a:solidFill>
                  <a:prstClr val="white"/>
                </a:solidFill>
              </a:endParaRPr>
            </a:p>
          </p:txBody>
        </p:sp>
        <p:sp>
          <p:nvSpPr>
            <p:cNvPr id="54" name="上矢印 53"/>
            <p:cNvSpPr/>
            <p:nvPr/>
          </p:nvSpPr>
          <p:spPr>
            <a:xfrm>
              <a:off x="287358" y="2349542"/>
              <a:ext cx="45719" cy="244475"/>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ja-JP" altLang="en-US" sz="2100">
                <a:solidFill>
                  <a:prstClr val="white"/>
                </a:solidFill>
              </a:endParaRPr>
            </a:p>
          </p:txBody>
        </p:sp>
        <p:sp>
          <p:nvSpPr>
            <p:cNvPr id="55" name="AutoShape 55"/>
            <p:cNvSpPr>
              <a:spLocks noChangeArrowheads="1"/>
            </p:cNvSpPr>
            <p:nvPr/>
          </p:nvSpPr>
          <p:spPr bwMode="auto">
            <a:xfrm>
              <a:off x="3025354" y="6389729"/>
              <a:ext cx="1799428" cy="288925"/>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200" b="1" dirty="0">
                  <a:solidFill>
                    <a:srgbClr val="000000"/>
                  </a:solidFill>
                  <a:latin typeface="Arial" pitchFamily="34" charset="0"/>
                </a:rPr>
                <a:t>　　　　　</a:t>
              </a:r>
              <a:r>
                <a:rPr lang="ja-JP" altLang="en-US" sz="1050" b="1" dirty="0">
                  <a:solidFill>
                    <a:srgbClr val="000000"/>
                  </a:solidFill>
                  <a:latin typeface="Arial" pitchFamily="34" charset="0"/>
                </a:rPr>
                <a:t>医学等専門家・病院</a:t>
              </a:r>
              <a:r>
                <a:rPr lang="ja-JP" altLang="en-US" sz="1200" b="1" dirty="0">
                  <a:solidFill>
                    <a:srgbClr val="000000"/>
                  </a:solidFill>
                  <a:latin typeface="Arial" pitchFamily="34" charset="0"/>
                </a:rPr>
                <a:t>　　　　　　</a:t>
              </a:r>
            </a:p>
          </p:txBody>
        </p:sp>
        <p:sp>
          <p:nvSpPr>
            <p:cNvPr id="56" name="AutoShape 55"/>
            <p:cNvSpPr>
              <a:spLocks noChangeArrowheads="1"/>
            </p:cNvSpPr>
            <p:nvPr/>
          </p:nvSpPr>
          <p:spPr bwMode="auto">
            <a:xfrm>
              <a:off x="565553" y="3687140"/>
              <a:ext cx="2935796" cy="505544"/>
            </a:xfrm>
            <a:prstGeom prst="roundRect">
              <a:avLst>
                <a:gd name="adj" fmla="val 16667"/>
              </a:avLst>
            </a:prstGeom>
            <a:solidFill>
              <a:schemeClr val="accent5">
                <a:lumMod val="20000"/>
                <a:lumOff val="80000"/>
              </a:schemeClr>
            </a:solidFill>
            <a:ln w="9525">
              <a:solidFill>
                <a:schemeClr val="tx1"/>
              </a:solidFill>
              <a:round/>
              <a:headEnd/>
              <a:tailEnd/>
            </a:ln>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200" b="1" dirty="0">
                  <a:solidFill>
                    <a:srgbClr val="000000"/>
                  </a:solidFill>
                  <a:latin typeface="Arial" pitchFamily="34" charset="0"/>
                </a:rPr>
                <a:t>障害者総合支援法の運用・展開</a:t>
              </a:r>
            </a:p>
          </p:txBody>
        </p:sp>
        <p:sp>
          <p:nvSpPr>
            <p:cNvPr id="57" name="AutoShape 60"/>
            <p:cNvSpPr>
              <a:spLocks noChangeArrowheads="1"/>
            </p:cNvSpPr>
            <p:nvPr/>
          </p:nvSpPr>
          <p:spPr bwMode="auto">
            <a:xfrm>
              <a:off x="816637" y="6370398"/>
              <a:ext cx="2130042" cy="2889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050" b="1" dirty="0">
                  <a:solidFill>
                    <a:srgbClr val="000000"/>
                  </a:solidFill>
                  <a:latin typeface="Arial" pitchFamily="34" charset="0"/>
                </a:rPr>
                <a:t>介護関係機関・専門家</a:t>
              </a:r>
            </a:p>
          </p:txBody>
        </p:sp>
        <p:sp>
          <p:nvSpPr>
            <p:cNvPr id="58" name="テキスト ボックス 57"/>
            <p:cNvSpPr txBox="1"/>
            <p:nvPr/>
          </p:nvSpPr>
          <p:spPr>
            <a:xfrm>
              <a:off x="3566787" y="4461801"/>
              <a:ext cx="665307" cy="1481002"/>
            </a:xfrm>
            <a:prstGeom prst="rect">
              <a:avLst/>
            </a:prstGeom>
            <a:noFill/>
            <a:ln>
              <a:solidFill>
                <a:schemeClr val="tx1"/>
              </a:solidFill>
            </a:ln>
          </p:spPr>
          <p:txBody>
            <a:bodyPr vert="eaVert" wrap="square" rtlCol="0">
              <a:spAutoFit/>
            </a:bodyPr>
            <a:lstStyle/>
            <a:p>
              <a:pPr fontAlgn="auto">
                <a:spcBef>
                  <a:spcPts val="0"/>
                </a:spcBef>
                <a:spcAft>
                  <a:spcPts val="0"/>
                </a:spcAft>
              </a:pPr>
              <a:r>
                <a:rPr lang="ja-JP" altLang="en-US" sz="1050" b="1" dirty="0">
                  <a:solidFill>
                    <a:prstClr val="black"/>
                  </a:solidFill>
                  <a:latin typeface="Calibri"/>
                  <a:ea typeface="ＭＳ Ｐゴシック"/>
                </a:rPr>
                <a:t>以外の制度利用</a:t>
              </a:r>
            </a:p>
            <a:p>
              <a:pPr fontAlgn="auto">
                <a:spcBef>
                  <a:spcPts val="0"/>
                </a:spcBef>
                <a:spcAft>
                  <a:spcPts val="0"/>
                </a:spcAft>
              </a:pPr>
              <a:r>
                <a:rPr lang="ja-JP" altLang="en-US" sz="1050" b="1" dirty="0">
                  <a:solidFill>
                    <a:prstClr val="black"/>
                  </a:solidFill>
                  <a:latin typeface="Calibri"/>
                  <a:ea typeface="ＭＳ Ｐゴシック"/>
                </a:rPr>
                <a:t>就労支援サービス</a:t>
              </a:r>
            </a:p>
          </p:txBody>
        </p:sp>
        <p:sp>
          <p:nvSpPr>
            <p:cNvPr id="59" name="右中かっこ 58"/>
            <p:cNvSpPr/>
            <p:nvPr/>
          </p:nvSpPr>
          <p:spPr>
            <a:xfrm flipH="1">
              <a:off x="4757583" y="4202708"/>
              <a:ext cx="349568" cy="2147938"/>
            </a:xfrm>
            <a:prstGeom prst="rightBrace">
              <a:avLst>
                <a:gd name="adj1" fmla="val 8333"/>
                <a:gd name="adj2" fmla="val 48327"/>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ja-JP" altLang="en-US" sz="2100">
                <a:solidFill>
                  <a:prstClr val="black"/>
                </a:solidFill>
              </a:endParaRPr>
            </a:p>
          </p:txBody>
        </p:sp>
      </p:grpSp>
      <p:sp>
        <p:nvSpPr>
          <p:cNvPr id="60" name="テキスト ボックス 59"/>
          <p:cNvSpPr txBox="1"/>
          <p:nvPr/>
        </p:nvSpPr>
        <p:spPr>
          <a:xfrm>
            <a:off x="80963" y="925832"/>
            <a:ext cx="3602763" cy="276999"/>
          </a:xfrm>
          <a:prstGeom prst="rect">
            <a:avLst/>
          </a:prstGeom>
          <a:noFill/>
          <a:ln>
            <a:solidFill>
              <a:schemeClr val="accent1"/>
            </a:solidFill>
          </a:ln>
        </p:spPr>
        <p:txBody>
          <a:bodyPr wrap="square" rtlCol="0">
            <a:spAutoFit/>
          </a:bodyPr>
          <a:lstStyle/>
          <a:p>
            <a:r>
              <a:rPr lang="ja-JP" altLang="en-US" sz="1200" b="1" dirty="0">
                <a:solidFill>
                  <a:srgbClr val="000000"/>
                </a:solidFill>
                <a:latin typeface="Arial" pitchFamily="34" charset="0"/>
              </a:rPr>
              <a:t>障害者の雇用・就業支援制度の体系</a:t>
            </a:r>
            <a:endParaRPr kumimoji="0" lang="ja-JP" altLang="en-US" sz="1200" dirty="0">
              <a:solidFill>
                <a:srgbClr val="000000"/>
              </a:solidFill>
              <a:latin typeface="Arial" pitchFamily="34" charset="0"/>
            </a:endParaRPr>
          </a:p>
        </p:txBody>
      </p:sp>
    </p:spTree>
    <p:extLst>
      <p:ext uri="{BB962C8B-B14F-4D97-AF65-F5344CB8AC3E}">
        <p14:creationId xmlns:p14="http://schemas.microsoft.com/office/powerpoint/2010/main" val="148463926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20872" y="1268760"/>
            <a:ext cx="8415744" cy="4647426"/>
          </a:xfrm>
          <a:prstGeom prst="rect">
            <a:avLst/>
          </a:prstGeom>
          <a:noFill/>
          <a:ln w="12700">
            <a:solidFill>
              <a:schemeClr val="accent1"/>
            </a:solidFill>
          </a:ln>
        </p:spPr>
        <p:txBody>
          <a:bodyPr wrap="square" rtlCol="0">
            <a:spAutoFit/>
          </a:bodyPr>
          <a:lstStyle/>
          <a:p>
            <a:pPr defTabSz="685800" fontAlgn="auto">
              <a:spcBef>
                <a:spcPts val="0"/>
              </a:spcBef>
              <a:spcAft>
                <a:spcPts val="0"/>
              </a:spcAft>
            </a:pPr>
            <a:r>
              <a:rPr lang="ja-JP" altLang="en-US" sz="2000" dirty="0">
                <a:solidFill>
                  <a:prstClr val="black"/>
                </a:solidFill>
                <a:latin typeface="ＭＳ 明朝" panose="02020609040205080304" pitchFamily="17" charset="-128"/>
                <a:ea typeface="ＭＳ 明朝" panose="02020609040205080304" pitchFamily="17" charset="-128"/>
              </a:rPr>
              <a:t>○ 人生全体で考えれば、誰もが、自らの仕事と、育児・家事や介護、病気の治療、障害、 体力の低下等といった事情とを共存させていくこととなる可能性がある以上、お互いの抱える事情を理解・配慮し、お互いの「できないこと」ではなく、お互いの「できること」 「得意なこと」に目を向け、チームとしての成果物を作り上げていく姿勢は、全ての人に とって「自らの希望や特性に応じて働き方を選択し、安心して長く働き続けられる環境」 が常に整えられているという状況に繋がるものである。 </a:t>
            </a:r>
            <a:endParaRPr lang="en-US" altLang="ja-JP" sz="2000" dirty="0">
              <a:solidFill>
                <a:prstClr val="black"/>
              </a:solidFill>
              <a:latin typeface="ＭＳ 明朝" panose="02020609040205080304" pitchFamily="17" charset="-128"/>
              <a:ea typeface="ＭＳ 明朝" panose="02020609040205080304" pitchFamily="17" charset="-128"/>
            </a:endParaRPr>
          </a:p>
          <a:p>
            <a:pPr defTabSz="685800" fontAlgn="auto">
              <a:spcBef>
                <a:spcPts val="0"/>
              </a:spcBef>
              <a:spcAft>
                <a:spcPts val="0"/>
              </a:spcAft>
            </a:pPr>
            <a:r>
              <a:rPr lang="ja-JP" altLang="en-US" sz="2000" dirty="0">
                <a:solidFill>
                  <a:prstClr val="black"/>
                </a:solidFill>
                <a:latin typeface="ＭＳ 明朝" panose="02020609040205080304" pitchFamily="17" charset="-128"/>
                <a:ea typeface="ＭＳ 明朝" panose="02020609040205080304" pitchFamily="17" charset="-128"/>
              </a:rPr>
              <a:t> </a:t>
            </a:r>
          </a:p>
          <a:p>
            <a:pPr defTabSz="685800" fontAlgn="auto">
              <a:spcBef>
                <a:spcPts val="0"/>
              </a:spcBef>
              <a:spcAft>
                <a:spcPts val="0"/>
              </a:spcAft>
            </a:pPr>
            <a:r>
              <a:rPr lang="ja-JP" altLang="en-US" sz="2000" dirty="0">
                <a:solidFill>
                  <a:prstClr val="black"/>
                </a:solidFill>
                <a:latin typeface="ＭＳ 明朝" panose="02020609040205080304" pitchFamily="17" charset="-128"/>
                <a:ea typeface="ＭＳ 明朝" panose="02020609040205080304" pitchFamily="17" charset="-128"/>
              </a:rPr>
              <a:t>○ 今回提言した政策方針が実現されることによって、障害者雇用の質の向上が図られると ともに、全ての労働者にとって働きやすい環境が整備され、一億総活躍社会の実現に向けた取組が推進されるよう、祈念するものである。</a:t>
            </a:r>
            <a:endParaRPr lang="en-US" altLang="ja-JP" sz="2000" dirty="0">
              <a:solidFill>
                <a:prstClr val="black"/>
              </a:solidFill>
              <a:latin typeface="ＭＳ 明朝" panose="02020609040205080304" pitchFamily="17" charset="-128"/>
              <a:ea typeface="ＭＳ 明朝" panose="02020609040205080304" pitchFamily="17" charset="-128"/>
            </a:endParaRPr>
          </a:p>
          <a:p>
            <a:pPr defTabSz="685800" fontAlgn="auto">
              <a:spcBef>
                <a:spcPts val="0"/>
              </a:spcBef>
              <a:spcAft>
                <a:spcPts val="0"/>
              </a:spcAft>
            </a:pPr>
            <a:endParaRPr lang="en-US" altLang="ja-JP" sz="1800" dirty="0">
              <a:solidFill>
                <a:prstClr val="black"/>
              </a:solidFill>
              <a:latin typeface="ＭＳ Ｐゴシック" panose="020B0600070205080204" pitchFamily="50" charset="-128"/>
            </a:endParaRPr>
          </a:p>
          <a:p>
            <a:pPr defTabSz="685800" fontAlgn="auto">
              <a:spcBef>
                <a:spcPts val="0"/>
              </a:spcBef>
              <a:spcAft>
                <a:spcPts val="0"/>
              </a:spcAft>
            </a:pPr>
            <a:r>
              <a:rPr lang="ja-JP" altLang="en-US" sz="1800" dirty="0">
                <a:solidFill>
                  <a:prstClr val="black"/>
                </a:solidFill>
                <a:latin typeface="ＭＳ Ｐゴシック" panose="020B0600070205080204" pitchFamily="50" charset="-128"/>
              </a:rPr>
              <a:t>「今後の障害者雇用促進制度の在り方に関する研究会 」報告書</a:t>
            </a:r>
            <a:r>
              <a:rPr lang="ja-JP" altLang="en-US" sz="1400" dirty="0">
                <a:solidFill>
                  <a:prstClr val="black"/>
                </a:solidFill>
                <a:latin typeface="ＭＳ Ｐゴシック" panose="020B0600070205080204" pitchFamily="50" charset="-128"/>
              </a:rPr>
              <a:t>（平成３０年７月３０日）</a:t>
            </a:r>
            <a:r>
              <a:rPr lang="ja-JP" altLang="en-US" sz="1800" dirty="0">
                <a:solidFill>
                  <a:prstClr val="black"/>
                </a:solidFill>
                <a:latin typeface="ＭＳ Ｐゴシック" panose="020B0600070205080204" pitchFamily="50" charset="-128"/>
              </a:rPr>
              <a:t>より</a:t>
            </a:r>
          </a:p>
        </p:txBody>
      </p:sp>
      <p:sp>
        <p:nvSpPr>
          <p:cNvPr id="3" name="テキスト ボックス 2"/>
          <p:cNvSpPr txBox="1"/>
          <p:nvPr/>
        </p:nvSpPr>
        <p:spPr>
          <a:xfrm>
            <a:off x="320872" y="404664"/>
            <a:ext cx="8398584" cy="400110"/>
          </a:xfrm>
          <a:prstGeom prst="rect">
            <a:avLst/>
          </a:prstGeom>
          <a:noFill/>
          <a:ln w="12700">
            <a:solidFill>
              <a:schemeClr val="accent1"/>
            </a:solidFill>
          </a:ln>
        </p:spPr>
        <p:txBody>
          <a:bodyPr wrap="square" rtlCol="0">
            <a:spAutoFit/>
          </a:bodyPr>
          <a:lstStyle/>
          <a:p>
            <a:pPr defTabSz="685800" fontAlgn="auto">
              <a:spcBef>
                <a:spcPts val="0"/>
              </a:spcBef>
              <a:spcAft>
                <a:spcPts val="0"/>
              </a:spcAft>
            </a:pPr>
            <a:r>
              <a:rPr lang="ja-JP" altLang="en-US" sz="2000" b="1" dirty="0">
                <a:solidFill>
                  <a:prstClr val="black"/>
                </a:solidFill>
                <a:latin typeface="ＭＳ Ｐゴシック" panose="020B0600070205080204" pitchFamily="50" charset="-128"/>
              </a:rPr>
              <a:t>誰もが生きがいをもって、その能力を最大限発揮できる社会を目指して</a:t>
            </a:r>
          </a:p>
        </p:txBody>
      </p:sp>
      <p:sp>
        <p:nvSpPr>
          <p:cNvPr id="5" name="スライド番号プレースホルダー 4"/>
          <p:cNvSpPr>
            <a:spLocks noGrp="1"/>
          </p:cNvSpPr>
          <p:nvPr>
            <p:ph type="sldNum" sz="quarter" idx="12"/>
          </p:nvPr>
        </p:nvSpPr>
        <p:spPr/>
        <p:txBody>
          <a:bodyPr/>
          <a:lstStyle/>
          <a:p>
            <a:fld id="{973546E6-2C95-4A16-9C31-3DD88A51EA1A}" type="slidenum">
              <a:rPr kumimoji="1" lang="ja-JP" altLang="en-US" smtClean="0"/>
              <a:pPr/>
              <a:t>135</a:t>
            </a:fld>
            <a:endParaRPr kumimoji="1" lang="ja-JP" altLang="en-US"/>
          </a:p>
        </p:txBody>
      </p:sp>
    </p:spTree>
    <p:extLst>
      <p:ext uri="{BB962C8B-B14F-4D97-AF65-F5344CB8AC3E}">
        <p14:creationId xmlns:p14="http://schemas.microsoft.com/office/powerpoint/2010/main" val="92518171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3"/>
          <p:cNvSpPr>
            <a:spLocks noGrp="1" noChangeArrowheads="1"/>
          </p:cNvSpPr>
          <p:nvPr>
            <p:ph type="body" idx="1"/>
          </p:nvPr>
        </p:nvSpPr>
        <p:spPr>
          <a:xfrm>
            <a:off x="395536" y="1196752"/>
            <a:ext cx="8496944" cy="5400599"/>
          </a:xfrm>
        </p:spPr>
        <p:txBody>
          <a:bodyPr>
            <a:noAutofit/>
          </a:bodyPr>
          <a:lstStyle/>
          <a:p>
            <a:pPr eaLnBrk="1" hangingPunct="1">
              <a:lnSpc>
                <a:spcPct val="90000"/>
              </a:lnSpc>
              <a:buFontTx/>
              <a:buNone/>
            </a:pPr>
            <a:r>
              <a:rPr lang="ja-JP" altLang="en-US" sz="2000" dirty="0"/>
              <a:t>・良いサービス、質の高いサービスとは何か？</a:t>
            </a:r>
            <a:endParaRPr lang="en-US" altLang="ja-JP" sz="2000" dirty="0"/>
          </a:p>
          <a:p>
            <a:pPr eaLnBrk="1" hangingPunct="1">
              <a:lnSpc>
                <a:spcPct val="90000"/>
              </a:lnSpc>
              <a:buFontTx/>
              <a:buNone/>
            </a:pPr>
            <a:endParaRPr lang="en-US" altLang="ja-JP" sz="2000" dirty="0"/>
          </a:p>
          <a:p>
            <a:pPr eaLnBrk="1" hangingPunct="1">
              <a:lnSpc>
                <a:spcPct val="90000"/>
              </a:lnSpc>
              <a:buFontTx/>
              <a:buNone/>
            </a:pPr>
            <a:r>
              <a:rPr lang="ja-JP" altLang="en-US" sz="2000" dirty="0"/>
              <a:t>・就労はサービスの結果（成果）が数値化されやすい？</a:t>
            </a:r>
            <a:endParaRPr lang="en-US" altLang="ja-JP" sz="2000" dirty="0"/>
          </a:p>
          <a:p>
            <a:pPr eaLnBrk="1" hangingPunct="1">
              <a:lnSpc>
                <a:spcPct val="90000"/>
              </a:lnSpc>
              <a:buFontTx/>
              <a:buNone/>
            </a:pPr>
            <a:r>
              <a:rPr lang="ja-JP" altLang="en-US" sz="2000" dirty="0"/>
              <a:t>　　　　就労移行支援事業　　　　　　　　－　　就職率　○○％、定着率○○％</a:t>
            </a:r>
            <a:endParaRPr lang="en-US" altLang="ja-JP" sz="2000" dirty="0"/>
          </a:p>
          <a:p>
            <a:pPr eaLnBrk="1" hangingPunct="1">
              <a:lnSpc>
                <a:spcPct val="90000"/>
              </a:lnSpc>
              <a:buFontTx/>
              <a:buNone/>
            </a:pPr>
            <a:r>
              <a:rPr lang="ja-JP" altLang="en-US" sz="2000" dirty="0"/>
              <a:t>　　　　就労継続支援事業（Ａ型・Ｂ型） </a:t>
            </a:r>
            <a:r>
              <a:rPr lang="ja-JP" altLang="en-US" sz="2000" dirty="0" err="1"/>
              <a:t>ー</a:t>
            </a:r>
            <a:r>
              <a:rPr lang="ja-JP" altLang="en-US" sz="2000" dirty="0"/>
              <a:t>　　工賃　○○○○円</a:t>
            </a:r>
            <a:endParaRPr lang="en-US" altLang="ja-JP" sz="2000" dirty="0"/>
          </a:p>
          <a:p>
            <a:pPr eaLnBrk="1" hangingPunct="1">
              <a:lnSpc>
                <a:spcPct val="90000"/>
              </a:lnSpc>
              <a:buFontTx/>
              <a:buNone/>
            </a:pPr>
            <a:endParaRPr lang="en-US" altLang="ja-JP" sz="2000" dirty="0"/>
          </a:p>
          <a:p>
            <a:pPr eaLnBrk="1" hangingPunct="1">
              <a:lnSpc>
                <a:spcPct val="90000"/>
              </a:lnSpc>
              <a:buFontTx/>
              <a:buNone/>
            </a:pPr>
            <a:r>
              <a:rPr lang="ja-JP" altLang="en-US" sz="2000" dirty="0"/>
              <a:t>・一定の年齢になったら、「働く」ことが当たり前になっているか</a:t>
            </a:r>
            <a:endParaRPr lang="en-US" altLang="ja-JP" sz="2000" dirty="0"/>
          </a:p>
          <a:p>
            <a:pPr eaLnBrk="1" hangingPunct="1">
              <a:lnSpc>
                <a:spcPct val="90000"/>
              </a:lnSpc>
              <a:buFontTx/>
              <a:buNone/>
            </a:pPr>
            <a:r>
              <a:rPr lang="ja-JP" altLang="en-US" sz="2000" dirty="0"/>
              <a:t>　　「子は学び、大人は働く」という価値観</a:t>
            </a:r>
          </a:p>
          <a:p>
            <a:pPr eaLnBrk="1" hangingPunct="1">
              <a:lnSpc>
                <a:spcPct val="90000"/>
              </a:lnSpc>
              <a:buFontTx/>
              <a:buNone/>
            </a:pPr>
            <a:endParaRPr lang="en-US" altLang="ja-JP" sz="2000" dirty="0"/>
          </a:p>
          <a:p>
            <a:pPr eaLnBrk="1" hangingPunct="1">
              <a:lnSpc>
                <a:spcPct val="90000"/>
              </a:lnSpc>
              <a:buFontTx/>
              <a:buNone/>
            </a:pPr>
            <a:r>
              <a:rPr lang="ja-JP" altLang="en-US" sz="2000" dirty="0"/>
              <a:t>・働くことの意味を考える</a:t>
            </a:r>
          </a:p>
          <a:p>
            <a:pPr eaLnBrk="1" hangingPunct="1">
              <a:lnSpc>
                <a:spcPct val="90000"/>
              </a:lnSpc>
              <a:buFontTx/>
              <a:buNone/>
            </a:pPr>
            <a:r>
              <a:rPr lang="ja-JP" altLang="en-US" sz="2000" dirty="0"/>
              <a:t>　　○個人的側面</a:t>
            </a:r>
            <a:r>
              <a:rPr lang="en-US" altLang="ja-JP" sz="2000" dirty="0"/>
              <a:t>(</a:t>
            </a:r>
            <a:r>
              <a:rPr lang="ja-JP" altLang="en-US" sz="2000" dirty="0"/>
              <a:t>個性の発揮）</a:t>
            </a:r>
            <a:endParaRPr lang="en-US" altLang="ja-JP" sz="2000" dirty="0"/>
          </a:p>
          <a:p>
            <a:pPr eaLnBrk="1" hangingPunct="1">
              <a:lnSpc>
                <a:spcPct val="90000"/>
              </a:lnSpc>
              <a:buFontTx/>
              <a:buNone/>
            </a:pPr>
            <a:r>
              <a:rPr lang="ja-JP" altLang="en-US" sz="2000" dirty="0"/>
              <a:t>　　○社会的側面（役割の実現）</a:t>
            </a:r>
            <a:endParaRPr lang="en-US" altLang="ja-JP" sz="2000" dirty="0"/>
          </a:p>
          <a:p>
            <a:pPr eaLnBrk="1" hangingPunct="1">
              <a:lnSpc>
                <a:spcPct val="90000"/>
              </a:lnSpc>
              <a:buFontTx/>
              <a:buNone/>
            </a:pPr>
            <a:r>
              <a:rPr lang="ja-JP" altLang="en-US" sz="2000" dirty="0"/>
              <a:t>　　○経済的側面（生計の維持）</a:t>
            </a:r>
          </a:p>
        </p:txBody>
      </p:sp>
      <p:sp>
        <p:nvSpPr>
          <p:cNvPr id="6" name="AutoShape 6"/>
          <p:cNvSpPr>
            <a:spLocks noChangeArrowheads="1"/>
          </p:cNvSpPr>
          <p:nvPr/>
        </p:nvSpPr>
        <p:spPr bwMode="auto">
          <a:xfrm>
            <a:off x="179512" y="332656"/>
            <a:ext cx="6966347" cy="482642"/>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defTabSz="685800" fontAlgn="auto">
              <a:spcBef>
                <a:spcPct val="50000"/>
              </a:spcBef>
              <a:spcAft>
                <a:spcPts val="0"/>
              </a:spcAft>
            </a:pPr>
            <a:r>
              <a:rPr lang="ja-JP" altLang="en-US" sz="2100" dirty="0">
                <a:solidFill>
                  <a:srgbClr val="A50021"/>
                </a:solidFill>
              </a:rPr>
              <a:t>（</a:t>
            </a:r>
            <a:r>
              <a:rPr lang="en-US" altLang="ja-JP" sz="2100" dirty="0">
                <a:solidFill>
                  <a:srgbClr val="A50021"/>
                </a:solidFill>
              </a:rPr>
              <a:t>1</a:t>
            </a:r>
            <a:r>
              <a:rPr lang="ja-JP" altLang="en-US" sz="2100" dirty="0">
                <a:solidFill>
                  <a:srgbClr val="A50021"/>
                </a:solidFill>
              </a:rPr>
              <a:t>）</a:t>
            </a:r>
            <a:r>
              <a:rPr lang="en-US" altLang="ja-JP" sz="2100" dirty="0">
                <a:solidFill>
                  <a:srgbClr val="A50021"/>
                </a:solidFill>
              </a:rPr>
              <a:t>-</a:t>
            </a:r>
            <a:r>
              <a:rPr lang="ja-JP" altLang="en-US" sz="2100" dirty="0">
                <a:solidFill>
                  <a:srgbClr val="A50021"/>
                </a:solidFill>
              </a:rPr>
              <a:t>③　就労分野におけるサービス管理とは</a:t>
            </a:r>
            <a:r>
              <a:rPr lang="ja-JP" altLang="en-US" sz="2100" dirty="0">
                <a:solidFill>
                  <a:srgbClr val="C00000"/>
                </a:solidFill>
                <a:latin typeface="Calibri" panose="020F0502020204030204"/>
              </a:rPr>
              <a:t>　　</a:t>
            </a:r>
            <a:r>
              <a:rPr lang="ja-JP" altLang="en-US" sz="2700" dirty="0">
                <a:solidFill>
                  <a:srgbClr val="C00000"/>
                </a:solidFill>
                <a:latin typeface="Calibri" panose="020F0502020204030204"/>
              </a:rPr>
              <a:t>　　　　</a:t>
            </a:r>
            <a:endParaRPr lang="ja-JP" altLang="en-US" sz="2100" dirty="0">
              <a:solidFill>
                <a:srgbClr val="C00000"/>
              </a:solidFill>
              <a:latin typeface="Calibri" panose="020F0502020204030204"/>
            </a:endParaRPr>
          </a:p>
        </p:txBody>
      </p:sp>
      <p:sp>
        <p:nvSpPr>
          <p:cNvPr id="2" name="スライド番号プレースホルダー 1"/>
          <p:cNvSpPr>
            <a:spLocks noGrp="1"/>
          </p:cNvSpPr>
          <p:nvPr>
            <p:ph type="sldNum" sz="quarter" idx="12"/>
          </p:nvPr>
        </p:nvSpPr>
        <p:spPr/>
        <p:txBody>
          <a:bodyPr/>
          <a:lstStyle/>
          <a:p>
            <a:fld id="{973546E6-2C95-4A16-9C31-3DD88A51EA1A}" type="slidenum">
              <a:rPr kumimoji="1" lang="ja-JP" altLang="en-US" smtClean="0"/>
              <a:pPr/>
              <a:t>136</a:t>
            </a:fld>
            <a:endParaRPr kumimoji="1" lang="ja-JP" altLang="en-US"/>
          </a:p>
        </p:txBody>
      </p:sp>
    </p:spTree>
    <p:extLst>
      <p:ext uri="{BB962C8B-B14F-4D97-AF65-F5344CB8AC3E}">
        <p14:creationId xmlns:p14="http://schemas.microsoft.com/office/powerpoint/2010/main" val="2351151062"/>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3" name="Rectangle 3"/>
          <p:cNvSpPr>
            <a:spLocks noGrp="1" noChangeArrowheads="1"/>
          </p:cNvSpPr>
          <p:nvPr>
            <p:ph type="body" idx="4294967295"/>
          </p:nvPr>
        </p:nvSpPr>
        <p:spPr>
          <a:xfrm>
            <a:off x="251520" y="1196751"/>
            <a:ext cx="8568951" cy="5159599"/>
          </a:xfrm>
        </p:spPr>
        <p:txBody>
          <a:bodyPr vert="horz" lIns="68573" tIns="34286" rIns="68573" bIns="34286" rtlCol="0" anchor="ctr">
            <a:noAutofit/>
          </a:bodyPr>
          <a:lstStyle/>
          <a:p>
            <a:pPr marL="0" indent="0">
              <a:lnSpc>
                <a:spcPct val="80000"/>
              </a:lnSpc>
              <a:buNone/>
              <a:defRPr/>
            </a:pPr>
            <a:r>
              <a:rPr lang="ja-JP" altLang="en-US" sz="2000" dirty="0">
                <a:latin typeface="ＭＳ Ｐゴシック" pitchFamily="50" charset="-128"/>
              </a:rPr>
              <a:t>・なぜ、就労支援に取り組むのかという理念の共有</a:t>
            </a:r>
          </a:p>
          <a:p>
            <a:pPr eaLnBrk="1" hangingPunct="1">
              <a:lnSpc>
                <a:spcPct val="80000"/>
              </a:lnSpc>
              <a:buFontTx/>
              <a:buNone/>
              <a:defRPr/>
            </a:pPr>
            <a:r>
              <a:rPr lang="ja-JP" altLang="en-US" sz="2000" dirty="0">
                <a:latin typeface="ＭＳ Ｐゴシック" pitchFamily="50" charset="-128"/>
              </a:rPr>
              <a:t>　　　　　　　　　　　　　　　　　　　　</a:t>
            </a:r>
            <a:r>
              <a:rPr lang="en-US" altLang="ja-JP" sz="2000" dirty="0">
                <a:latin typeface="ＭＳ Ｐゴシック" pitchFamily="50" charset="-128"/>
              </a:rPr>
              <a:t>(</a:t>
            </a:r>
            <a:r>
              <a:rPr lang="ja-JP" altLang="en-US" sz="2000" dirty="0">
                <a:latin typeface="ＭＳ Ｐゴシック" pitchFamily="50" charset="-128"/>
              </a:rPr>
              <a:t>本人・家族・事業所・法人等</a:t>
            </a:r>
            <a:r>
              <a:rPr lang="en-US" altLang="ja-JP" sz="2000" dirty="0">
                <a:latin typeface="ＭＳ Ｐゴシック" pitchFamily="50" charset="-128"/>
              </a:rPr>
              <a:t>)</a:t>
            </a:r>
          </a:p>
          <a:p>
            <a:pPr eaLnBrk="1" hangingPunct="1">
              <a:lnSpc>
                <a:spcPct val="80000"/>
              </a:lnSpc>
              <a:buFontTx/>
              <a:buNone/>
              <a:defRPr/>
            </a:pPr>
            <a:endParaRPr lang="en-US" altLang="ja-JP" sz="2000" dirty="0">
              <a:latin typeface="ＭＳ Ｐゴシック" pitchFamily="50" charset="-128"/>
            </a:endParaRPr>
          </a:p>
          <a:p>
            <a:pPr marL="0" indent="0">
              <a:lnSpc>
                <a:spcPct val="80000"/>
              </a:lnSpc>
              <a:buNone/>
              <a:defRPr/>
            </a:pPr>
            <a:r>
              <a:rPr lang="ja-JP" altLang="en-US" sz="2000" dirty="0">
                <a:latin typeface="ＭＳ Ｐゴシック" pitchFamily="50" charset="-128"/>
              </a:rPr>
              <a:t>・働きたいと願う人の気持ちや意欲に寄り添う支援</a:t>
            </a:r>
          </a:p>
          <a:p>
            <a:pPr algn="ctr" eaLnBrk="1" hangingPunct="1">
              <a:lnSpc>
                <a:spcPct val="80000"/>
              </a:lnSpc>
              <a:buFontTx/>
              <a:buNone/>
              <a:defRPr/>
            </a:pPr>
            <a:r>
              <a:rPr lang="ja-JP" altLang="en-US" sz="2000" dirty="0">
                <a:latin typeface="ＭＳ Ｐゴシック" pitchFamily="50" charset="-128"/>
              </a:rPr>
              <a:t>　　　　　　　　　　　　</a:t>
            </a:r>
            <a:r>
              <a:rPr lang="en-US" altLang="ja-JP" sz="2000" dirty="0">
                <a:latin typeface="ＭＳ Ｐゴシック" pitchFamily="50" charset="-128"/>
              </a:rPr>
              <a:t>(</a:t>
            </a:r>
            <a:r>
              <a:rPr lang="ja-JP" altLang="en-US" sz="2000" dirty="0">
                <a:latin typeface="ＭＳ Ｐゴシック" pitchFamily="50" charset="-128"/>
              </a:rPr>
              <a:t>アセスメント・個別支援計画・日々の実践</a:t>
            </a:r>
            <a:r>
              <a:rPr lang="en-US" altLang="ja-JP" sz="2000" dirty="0">
                <a:latin typeface="ＭＳ Ｐゴシック" pitchFamily="50" charset="-128"/>
              </a:rPr>
              <a:t>)</a:t>
            </a:r>
          </a:p>
          <a:p>
            <a:pPr algn="r" eaLnBrk="1" hangingPunct="1">
              <a:lnSpc>
                <a:spcPct val="80000"/>
              </a:lnSpc>
              <a:buFontTx/>
              <a:buNone/>
              <a:defRPr/>
            </a:pPr>
            <a:endParaRPr lang="en-US" altLang="ja-JP" sz="2000" dirty="0">
              <a:latin typeface="ＭＳ Ｐゴシック" pitchFamily="50" charset="-128"/>
            </a:endParaRPr>
          </a:p>
          <a:p>
            <a:pPr marL="0" indent="0">
              <a:lnSpc>
                <a:spcPct val="80000"/>
              </a:lnSpc>
              <a:buNone/>
              <a:defRPr/>
            </a:pPr>
            <a:r>
              <a:rPr lang="ja-JP" altLang="en-US" sz="2000" dirty="0">
                <a:latin typeface="ＭＳ Ｐゴシック" pitchFamily="50" charset="-128"/>
              </a:rPr>
              <a:t>・障害のある人が働き、働き続けられ、スキルアップする環境づくり　</a:t>
            </a:r>
          </a:p>
          <a:p>
            <a:pPr eaLnBrk="1" hangingPunct="1">
              <a:lnSpc>
                <a:spcPct val="80000"/>
              </a:lnSpc>
              <a:buFontTx/>
              <a:buNone/>
              <a:defRPr/>
            </a:pPr>
            <a:r>
              <a:rPr lang="ja-JP" altLang="en-US" sz="2000" dirty="0">
                <a:latin typeface="ＭＳ Ｐゴシック" pitchFamily="50" charset="-128"/>
              </a:rPr>
              <a:t>　　　　　</a:t>
            </a:r>
            <a:r>
              <a:rPr lang="en-US" altLang="ja-JP" sz="2000" dirty="0">
                <a:latin typeface="ＭＳ Ｐゴシック" pitchFamily="50" charset="-128"/>
              </a:rPr>
              <a:t>(</a:t>
            </a:r>
            <a:r>
              <a:rPr lang="ja-JP" altLang="en-US" sz="2000" dirty="0">
                <a:latin typeface="ＭＳ Ｐゴシック" pitchFamily="50" charset="-128"/>
              </a:rPr>
              <a:t>工賃引き上げの取り組みや障害者雇用への理解と実現</a:t>
            </a:r>
            <a:r>
              <a:rPr lang="en-US" altLang="ja-JP" sz="2000" dirty="0">
                <a:latin typeface="ＭＳ Ｐゴシック" pitchFamily="50" charset="-128"/>
              </a:rPr>
              <a:t>)</a:t>
            </a:r>
          </a:p>
          <a:p>
            <a:pPr algn="r" eaLnBrk="1" hangingPunct="1">
              <a:lnSpc>
                <a:spcPct val="80000"/>
              </a:lnSpc>
              <a:buFontTx/>
              <a:buNone/>
              <a:defRPr/>
            </a:pPr>
            <a:endParaRPr lang="en-US" altLang="ja-JP" sz="2000" dirty="0">
              <a:latin typeface="ＭＳ Ｐゴシック" pitchFamily="50" charset="-128"/>
            </a:endParaRPr>
          </a:p>
          <a:p>
            <a:pPr marL="0" indent="0">
              <a:lnSpc>
                <a:spcPct val="80000"/>
              </a:lnSpc>
              <a:buNone/>
              <a:defRPr/>
            </a:pPr>
            <a:r>
              <a:rPr lang="ja-JP" altLang="en-US" sz="2000" dirty="0">
                <a:latin typeface="ＭＳ Ｐゴシック" pitchFamily="50" charset="-128"/>
              </a:rPr>
              <a:t>・暮らし全体をサポートする視点　</a:t>
            </a:r>
          </a:p>
          <a:p>
            <a:pPr eaLnBrk="1" hangingPunct="1">
              <a:lnSpc>
                <a:spcPct val="80000"/>
              </a:lnSpc>
              <a:buFontTx/>
              <a:buNone/>
              <a:defRPr/>
            </a:pPr>
            <a:r>
              <a:rPr lang="ja-JP" altLang="en-US" sz="2000" dirty="0">
                <a:latin typeface="ＭＳ Ｐゴシック" pitchFamily="50" charset="-128"/>
              </a:rPr>
              <a:t>　　　　　　　　　　　</a:t>
            </a:r>
            <a:r>
              <a:rPr lang="en-US" altLang="ja-JP" sz="2000" dirty="0">
                <a:latin typeface="ＭＳ Ｐゴシック" pitchFamily="50" charset="-128"/>
              </a:rPr>
              <a:t>(</a:t>
            </a:r>
            <a:r>
              <a:rPr lang="ja-JP" altLang="en-US" sz="2000" dirty="0">
                <a:latin typeface="ＭＳ Ｐゴシック" pitchFamily="50" charset="-128"/>
              </a:rPr>
              <a:t>本人・家族との協同、関係機関との連携・協同</a:t>
            </a:r>
            <a:r>
              <a:rPr lang="en-US" altLang="ja-JP" sz="2000" dirty="0">
                <a:latin typeface="ＭＳ Ｐゴシック" pitchFamily="50" charset="-128"/>
              </a:rPr>
              <a:t>)</a:t>
            </a:r>
          </a:p>
          <a:p>
            <a:pPr algn="ctr" eaLnBrk="1" hangingPunct="1">
              <a:lnSpc>
                <a:spcPct val="80000"/>
              </a:lnSpc>
              <a:buFontTx/>
              <a:buNone/>
              <a:defRPr/>
            </a:pPr>
            <a:endParaRPr lang="en-US" altLang="ja-JP" sz="2000" dirty="0">
              <a:latin typeface="ＭＳ Ｐゴシック" pitchFamily="50" charset="-128"/>
            </a:endParaRPr>
          </a:p>
          <a:p>
            <a:pPr eaLnBrk="1" hangingPunct="1">
              <a:lnSpc>
                <a:spcPct val="80000"/>
              </a:lnSpc>
              <a:buFontTx/>
              <a:buNone/>
              <a:defRPr/>
            </a:pPr>
            <a:r>
              <a:rPr lang="en-US" altLang="ja-JP" sz="2000" b="1" dirty="0">
                <a:latin typeface="ＭＳ Ｐゴシック" pitchFamily="50" charset="-128"/>
              </a:rPr>
              <a:t>               </a:t>
            </a:r>
            <a:r>
              <a:rPr lang="ja-JP" altLang="en-US" sz="2000" b="1" dirty="0">
                <a:latin typeface="ＭＳ Ｐゴシック" pitchFamily="50" charset="-128"/>
              </a:rPr>
              <a:t>「利用する人が、今よりも更に</a:t>
            </a:r>
            <a:endParaRPr lang="en-US" altLang="ja-JP" sz="2000" b="1" dirty="0">
              <a:latin typeface="ＭＳ Ｐゴシック" pitchFamily="50" charset="-128"/>
            </a:endParaRPr>
          </a:p>
          <a:p>
            <a:pPr algn="ctr" eaLnBrk="1" hangingPunct="1">
              <a:lnSpc>
                <a:spcPct val="80000"/>
              </a:lnSpc>
              <a:buFontTx/>
              <a:buNone/>
              <a:defRPr/>
            </a:pPr>
            <a:r>
              <a:rPr lang="ja-JP" altLang="en-US" sz="2000" b="1" dirty="0">
                <a:latin typeface="ＭＳ Ｐゴシック" pitchFamily="50" charset="-128"/>
              </a:rPr>
              <a:t>            よりよい生活や生き方をめざす」視点</a:t>
            </a:r>
          </a:p>
        </p:txBody>
      </p:sp>
      <p:sp>
        <p:nvSpPr>
          <p:cNvPr id="5" name="AutoShape 6"/>
          <p:cNvSpPr>
            <a:spLocks noChangeArrowheads="1"/>
          </p:cNvSpPr>
          <p:nvPr/>
        </p:nvSpPr>
        <p:spPr bwMode="auto">
          <a:xfrm>
            <a:off x="179512" y="260648"/>
            <a:ext cx="6966347" cy="482642"/>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defTabSz="685800" fontAlgn="auto">
              <a:spcBef>
                <a:spcPct val="50000"/>
              </a:spcBef>
              <a:spcAft>
                <a:spcPts val="0"/>
              </a:spcAft>
            </a:pPr>
            <a:r>
              <a:rPr lang="ja-JP" altLang="en-US" sz="2100" dirty="0">
                <a:solidFill>
                  <a:srgbClr val="A50021"/>
                </a:solidFill>
              </a:rPr>
              <a:t>（</a:t>
            </a:r>
            <a:r>
              <a:rPr lang="en-US" altLang="ja-JP" sz="2100" dirty="0">
                <a:solidFill>
                  <a:srgbClr val="A50021"/>
                </a:solidFill>
              </a:rPr>
              <a:t>1</a:t>
            </a:r>
            <a:r>
              <a:rPr lang="ja-JP" altLang="en-US" sz="2100" dirty="0">
                <a:solidFill>
                  <a:srgbClr val="A50021"/>
                </a:solidFill>
              </a:rPr>
              <a:t>）</a:t>
            </a:r>
            <a:r>
              <a:rPr lang="en-US" altLang="ja-JP" sz="2100" dirty="0">
                <a:solidFill>
                  <a:srgbClr val="A50021"/>
                </a:solidFill>
              </a:rPr>
              <a:t>-</a:t>
            </a:r>
            <a:r>
              <a:rPr lang="ja-JP" altLang="en-US" sz="2100" dirty="0">
                <a:solidFill>
                  <a:srgbClr val="A50021"/>
                </a:solidFill>
              </a:rPr>
              <a:t>④　</a:t>
            </a:r>
            <a:r>
              <a:rPr lang="ja-JP" altLang="en-US" sz="2100" dirty="0">
                <a:solidFill>
                  <a:srgbClr val="C00000"/>
                </a:solidFill>
                <a:latin typeface="Calibri" panose="020F0502020204030204"/>
              </a:rPr>
              <a:t>サービス提供の基本的な視点　　</a:t>
            </a:r>
            <a:r>
              <a:rPr lang="ja-JP" altLang="en-US" sz="2700" dirty="0">
                <a:solidFill>
                  <a:srgbClr val="C00000"/>
                </a:solidFill>
                <a:latin typeface="Calibri" panose="020F0502020204030204"/>
              </a:rPr>
              <a:t>　　　　</a:t>
            </a:r>
            <a:endParaRPr lang="ja-JP" altLang="en-US" sz="2100" dirty="0">
              <a:solidFill>
                <a:srgbClr val="C00000"/>
              </a:solidFill>
              <a:latin typeface="Calibri" panose="020F0502020204030204"/>
            </a:endParaRPr>
          </a:p>
        </p:txBody>
      </p:sp>
      <p:sp>
        <p:nvSpPr>
          <p:cNvPr id="2" name="スライド番号プレースホルダー 1"/>
          <p:cNvSpPr>
            <a:spLocks noGrp="1"/>
          </p:cNvSpPr>
          <p:nvPr>
            <p:ph type="sldNum" sz="quarter" idx="12"/>
          </p:nvPr>
        </p:nvSpPr>
        <p:spPr/>
        <p:txBody>
          <a:bodyPr/>
          <a:lstStyle/>
          <a:p>
            <a:fld id="{973546E6-2C95-4A16-9C31-3DD88A51EA1A}" type="slidenum">
              <a:rPr kumimoji="1" lang="ja-JP" altLang="en-US" smtClean="0"/>
              <a:pPr/>
              <a:t>137</a:t>
            </a:fld>
            <a:endParaRPr kumimoji="1" lang="ja-JP" altLang="en-US"/>
          </a:p>
        </p:txBody>
      </p:sp>
    </p:spTree>
    <p:extLst>
      <p:ext uri="{BB962C8B-B14F-4D97-AF65-F5344CB8AC3E}">
        <p14:creationId xmlns:p14="http://schemas.microsoft.com/office/powerpoint/2010/main" val="3240922292"/>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AutoShape 2"/>
          <p:cNvSpPr>
            <a:spLocks noChangeArrowheads="1"/>
          </p:cNvSpPr>
          <p:nvPr/>
        </p:nvSpPr>
        <p:spPr bwMode="auto">
          <a:xfrm rot="-1913673">
            <a:off x="1458517" y="3273029"/>
            <a:ext cx="8151019" cy="3389709"/>
          </a:xfrm>
          <a:prstGeom prst="roundRect">
            <a:avLst>
              <a:gd name="adj" fmla="val 18324"/>
            </a:avLst>
          </a:prstGeom>
          <a:solidFill>
            <a:srgbClr val="99CCFF"/>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auto">
              <a:spcBef>
                <a:spcPts val="0"/>
              </a:spcBef>
              <a:spcAft>
                <a:spcPts val="0"/>
              </a:spcAft>
            </a:pPr>
            <a:endParaRPr lang="ja-JP" altLang="en-US" sz="1350">
              <a:solidFill>
                <a:prstClr val="black"/>
              </a:solidFill>
              <a:latin typeface="Calibri" panose="020F0502020204030204"/>
            </a:endParaRPr>
          </a:p>
        </p:txBody>
      </p:sp>
      <p:sp>
        <p:nvSpPr>
          <p:cNvPr id="173059" name="AutoShape 3"/>
          <p:cNvSpPr>
            <a:spLocks noChangeArrowheads="1"/>
          </p:cNvSpPr>
          <p:nvPr/>
        </p:nvSpPr>
        <p:spPr bwMode="auto">
          <a:xfrm rot="-1913673">
            <a:off x="3061097" y="3667126"/>
            <a:ext cx="3905250" cy="1502569"/>
          </a:xfrm>
          <a:prstGeom prst="roundRect">
            <a:avLst>
              <a:gd name="adj" fmla="val 18324"/>
            </a:avLst>
          </a:prstGeom>
          <a:solidFill>
            <a:srgbClr val="CC99FF"/>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auto">
              <a:spcBef>
                <a:spcPts val="0"/>
              </a:spcBef>
              <a:spcAft>
                <a:spcPts val="0"/>
              </a:spcAft>
            </a:pPr>
            <a:endParaRPr lang="ja-JP" altLang="en-US" sz="1350">
              <a:solidFill>
                <a:prstClr val="black"/>
              </a:solidFill>
              <a:latin typeface="Calibri" panose="020F0502020204030204"/>
            </a:endParaRPr>
          </a:p>
        </p:txBody>
      </p:sp>
      <p:sp>
        <p:nvSpPr>
          <p:cNvPr id="173060" name="AutoShape 4"/>
          <p:cNvSpPr>
            <a:spLocks noChangeArrowheads="1"/>
          </p:cNvSpPr>
          <p:nvPr/>
        </p:nvSpPr>
        <p:spPr bwMode="auto">
          <a:xfrm rot="-1909197">
            <a:off x="734615" y="1187054"/>
            <a:ext cx="5117307" cy="3065859"/>
          </a:xfrm>
          <a:prstGeom prst="roundRect">
            <a:avLst>
              <a:gd name="adj" fmla="val 8426"/>
            </a:avLst>
          </a:prstGeom>
          <a:solidFill>
            <a:srgbClr val="FFFF00"/>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auto">
              <a:spcBef>
                <a:spcPts val="0"/>
              </a:spcBef>
              <a:spcAft>
                <a:spcPts val="0"/>
              </a:spcAft>
            </a:pPr>
            <a:endParaRPr lang="ja-JP" altLang="en-US" sz="1350">
              <a:solidFill>
                <a:prstClr val="black"/>
              </a:solidFill>
              <a:latin typeface="Calibri" panose="020F0502020204030204"/>
            </a:endParaRPr>
          </a:p>
        </p:txBody>
      </p:sp>
      <p:sp>
        <p:nvSpPr>
          <p:cNvPr id="173061" name="AutoShape 5"/>
          <p:cNvSpPr>
            <a:spLocks noChangeArrowheads="1"/>
          </p:cNvSpPr>
          <p:nvPr/>
        </p:nvSpPr>
        <p:spPr bwMode="auto">
          <a:xfrm rot="-1913673">
            <a:off x="1143000" y="2731295"/>
            <a:ext cx="4244579" cy="1450181"/>
          </a:xfrm>
          <a:prstGeom prst="roundRect">
            <a:avLst>
              <a:gd name="adj" fmla="val 18324"/>
            </a:avLst>
          </a:prstGeom>
          <a:solidFill>
            <a:srgbClr val="FFCC99"/>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auto">
              <a:spcBef>
                <a:spcPts val="0"/>
              </a:spcBef>
              <a:spcAft>
                <a:spcPts val="0"/>
              </a:spcAft>
            </a:pPr>
            <a:endParaRPr lang="ja-JP" altLang="en-US" sz="1350">
              <a:solidFill>
                <a:prstClr val="black"/>
              </a:solidFill>
              <a:latin typeface="Calibri" panose="020F0502020204030204"/>
            </a:endParaRPr>
          </a:p>
        </p:txBody>
      </p:sp>
      <p:sp>
        <p:nvSpPr>
          <p:cNvPr id="173062" name="AutoShape 6"/>
          <p:cNvSpPr>
            <a:spLocks noChangeArrowheads="1"/>
          </p:cNvSpPr>
          <p:nvPr/>
        </p:nvSpPr>
        <p:spPr bwMode="auto">
          <a:xfrm rot="-1927959">
            <a:off x="683420" y="3158728"/>
            <a:ext cx="7885510" cy="1079897"/>
          </a:xfrm>
          <a:prstGeom prst="rightArrow">
            <a:avLst>
              <a:gd name="adj1" fmla="val 51769"/>
              <a:gd name="adj2" fmla="val 7836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auto">
              <a:spcBef>
                <a:spcPts val="0"/>
              </a:spcBef>
              <a:spcAft>
                <a:spcPts val="0"/>
              </a:spcAft>
            </a:pPr>
            <a:endParaRPr lang="ja-JP" altLang="en-US" sz="1350">
              <a:solidFill>
                <a:prstClr val="black"/>
              </a:solidFill>
              <a:latin typeface="Calibri" panose="020F0502020204030204"/>
            </a:endParaRPr>
          </a:p>
        </p:txBody>
      </p:sp>
      <p:pic>
        <p:nvPicPr>
          <p:cNvPr id="173063" name="Picture 7" descr="j022825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587" y="4799999"/>
            <a:ext cx="917972" cy="817959"/>
          </a:xfrm>
          <a:prstGeom prst="rect">
            <a:avLst/>
          </a:prstGeom>
          <a:noFill/>
          <a:extLst>
            <a:ext uri="{909E8E84-426E-40DD-AFC4-6F175D3DCCD1}">
              <a14:hiddenFill xmlns:a14="http://schemas.microsoft.com/office/drawing/2010/main">
                <a:solidFill>
                  <a:srgbClr val="FFFFFF"/>
                </a:solidFill>
              </a14:hiddenFill>
            </a:ext>
          </a:extLst>
        </p:spPr>
      </p:pic>
      <p:sp>
        <p:nvSpPr>
          <p:cNvPr id="173064" name="Text Box 8"/>
          <p:cNvSpPr txBox="1">
            <a:spLocks noChangeArrowheads="1"/>
          </p:cNvSpPr>
          <p:nvPr/>
        </p:nvSpPr>
        <p:spPr bwMode="auto">
          <a:xfrm>
            <a:off x="925712" y="5629095"/>
            <a:ext cx="917972" cy="161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1">
            <a:spAutoFit/>
          </a:bodyPr>
          <a:lstStyle/>
          <a:p>
            <a:pPr algn="ctr" defTabSz="685800" fontAlgn="auto">
              <a:spcBef>
                <a:spcPct val="50000"/>
              </a:spcBef>
              <a:spcAft>
                <a:spcPts val="0"/>
              </a:spcAft>
            </a:pPr>
            <a:r>
              <a:rPr lang="ja-JP" altLang="en-US" sz="1050" b="1" dirty="0">
                <a:solidFill>
                  <a:prstClr val="black"/>
                </a:solidFill>
                <a:latin typeface="Calibri" panose="020F0502020204030204"/>
              </a:rPr>
              <a:t>学校　卒業</a:t>
            </a:r>
          </a:p>
        </p:txBody>
      </p:sp>
      <p:grpSp>
        <p:nvGrpSpPr>
          <p:cNvPr id="173065" name="Group 9"/>
          <p:cNvGrpSpPr>
            <a:grpSpLocks/>
          </p:cNvGrpSpPr>
          <p:nvPr/>
        </p:nvGrpSpPr>
        <p:grpSpPr bwMode="auto">
          <a:xfrm>
            <a:off x="2681289" y="4293393"/>
            <a:ext cx="917972" cy="884894"/>
            <a:chOff x="1293" y="2931"/>
            <a:chExt cx="635" cy="610"/>
          </a:xfrm>
        </p:grpSpPr>
        <p:pic>
          <p:nvPicPr>
            <p:cNvPr id="173066" name="Picture 10" descr="j02975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3" y="2931"/>
              <a:ext cx="635" cy="498"/>
            </a:xfrm>
            <a:prstGeom prst="rect">
              <a:avLst/>
            </a:prstGeom>
            <a:noFill/>
            <a:extLst>
              <a:ext uri="{909E8E84-426E-40DD-AFC4-6F175D3DCCD1}">
                <a14:hiddenFill xmlns:a14="http://schemas.microsoft.com/office/drawing/2010/main">
                  <a:solidFill>
                    <a:srgbClr val="FFFFFF"/>
                  </a:solidFill>
                </a14:hiddenFill>
              </a:ext>
            </a:extLst>
          </p:spPr>
        </p:pic>
        <p:sp>
          <p:nvSpPr>
            <p:cNvPr id="173067" name="Text Box 11"/>
            <p:cNvSpPr txBox="1">
              <a:spLocks noChangeArrowheads="1"/>
            </p:cNvSpPr>
            <p:nvPr/>
          </p:nvSpPr>
          <p:spPr bwMode="auto">
            <a:xfrm>
              <a:off x="1338" y="3430"/>
              <a:ext cx="498" cy="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1">
              <a:spAutoFit/>
            </a:bodyPr>
            <a:lstStyle/>
            <a:p>
              <a:pPr defTabSz="685800" fontAlgn="auto">
                <a:spcBef>
                  <a:spcPct val="50000"/>
                </a:spcBef>
                <a:spcAft>
                  <a:spcPts val="0"/>
                </a:spcAft>
              </a:pPr>
              <a:r>
                <a:rPr lang="ja-JP" altLang="en-US" sz="1050" b="1">
                  <a:solidFill>
                    <a:prstClr val="black"/>
                  </a:solidFill>
                  <a:latin typeface="Calibri" panose="020F0502020204030204"/>
                </a:rPr>
                <a:t>就　　　職</a:t>
              </a:r>
            </a:p>
          </p:txBody>
        </p:sp>
      </p:grpSp>
      <p:grpSp>
        <p:nvGrpSpPr>
          <p:cNvPr id="173068" name="Group 12"/>
          <p:cNvGrpSpPr>
            <a:grpSpLocks/>
          </p:cNvGrpSpPr>
          <p:nvPr/>
        </p:nvGrpSpPr>
        <p:grpSpPr bwMode="auto">
          <a:xfrm>
            <a:off x="4950619" y="2672955"/>
            <a:ext cx="971550" cy="842115"/>
            <a:chOff x="3016" y="1616"/>
            <a:chExt cx="727" cy="618"/>
          </a:xfrm>
        </p:grpSpPr>
        <p:pic>
          <p:nvPicPr>
            <p:cNvPr id="173069" name="Picture 13" descr="j029754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6" y="1616"/>
              <a:ext cx="727" cy="510"/>
            </a:xfrm>
            <a:prstGeom prst="rect">
              <a:avLst/>
            </a:prstGeom>
            <a:noFill/>
            <a:extLst>
              <a:ext uri="{909E8E84-426E-40DD-AFC4-6F175D3DCCD1}">
                <a14:hiddenFill xmlns:a14="http://schemas.microsoft.com/office/drawing/2010/main">
                  <a:solidFill>
                    <a:srgbClr val="FFFFFF"/>
                  </a:solidFill>
                </a14:hiddenFill>
              </a:ext>
            </a:extLst>
          </p:spPr>
        </p:pic>
        <p:sp>
          <p:nvSpPr>
            <p:cNvPr id="173070" name="Text Box 14"/>
            <p:cNvSpPr txBox="1">
              <a:spLocks noChangeArrowheads="1"/>
            </p:cNvSpPr>
            <p:nvPr/>
          </p:nvSpPr>
          <p:spPr bwMode="auto">
            <a:xfrm>
              <a:off x="3061" y="2115"/>
              <a:ext cx="498" cy="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1">
              <a:spAutoFit/>
            </a:bodyPr>
            <a:lstStyle/>
            <a:p>
              <a:pPr defTabSz="685800" fontAlgn="auto">
                <a:spcBef>
                  <a:spcPct val="50000"/>
                </a:spcBef>
                <a:spcAft>
                  <a:spcPts val="0"/>
                </a:spcAft>
              </a:pPr>
              <a:r>
                <a:rPr lang="ja-JP" altLang="en-US" sz="1050" b="1">
                  <a:solidFill>
                    <a:prstClr val="black"/>
                  </a:solidFill>
                  <a:latin typeface="Calibri" panose="020F0502020204030204"/>
                </a:rPr>
                <a:t>再　就　職</a:t>
              </a:r>
            </a:p>
          </p:txBody>
        </p:sp>
      </p:grpSp>
      <p:sp>
        <p:nvSpPr>
          <p:cNvPr id="173071" name="Text Box 15"/>
          <p:cNvSpPr txBox="1">
            <a:spLocks noChangeArrowheads="1"/>
          </p:cNvSpPr>
          <p:nvPr/>
        </p:nvSpPr>
        <p:spPr bwMode="auto">
          <a:xfrm>
            <a:off x="759097" y="1251000"/>
            <a:ext cx="151737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fontAlgn="auto">
              <a:spcBef>
                <a:spcPct val="50000"/>
              </a:spcBef>
              <a:spcAft>
                <a:spcPts val="0"/>
              </a:spcAft>
            </a:pPr>
            <a:r>
              <a:rPr lang="en-US" altLang="ja-JP" sz="1500" dirty="0">
                <a:solidFill>
                  <a:prstClr val="black"/>
                </a:solidFill>
                <a:latin typeface="Calibri" panose="020F0502020204030204"/>
              </a:rPr>
              <a:t>【</a:t>
            </a:r>
            <a:r>
              <a:rPr lang="ja-JP" altLang="en-US" sz="1500" dirty="0">
                <a:solidFill>
                  <a:prstClr val="black"/>
                </a:solidFill>
                <a:latin typeface="Calibri" panose="020F0502020204030204"/>
              </a:rPr>
              <a:t>職業生活支援</a:t>
            </a:r>
            <a:r>
              <a:rPr lang="en-US" altLang="ja-JP" sz="1500" dirty="0">
                <a:solidFill>
                  <a:prstClr val="black"/>
                </a:solidFill>
                <a:latin typeface="Calibri" panose="020F0502020204030204"/>
              </a:rPr>
              <a:t>】</a:t>
            </a:r>
          </a:p>
        </p:txBody>
      </p:sp>
      <p:sp>
        <p:nvSpPr>
          <p:cNvPr id="173072" name="Text Box 16"/>
          <p:cNvSpPr txBox="1">
            <a:spLocks noChangeArrowheads="1"/>
          </p:cNvSpPr>
          <p:nvPr/>
        </p:nvSpPr>
        <p:spPr bwMode="auto">
          <a:xfrm>
            <a:off x="6333446" y="5606116"/>
            <a:ext cx="1653719" cy="300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defTabSz="685800" fontAlgn="auto">
              <a:spcBef>
                <a:spcPct val="50000"/>
              </a:spcBef>
              <a:spcAft>
                <a:spcPts val="0"/>
              </a:spcAft>
            </a:pPr>
            <a:r>
              <a:rPr lang="en-US" altLang="ja-JP" sz="1350" dirty="0">
                <a:solidFill>
                  <a:prstClr val="black"/>
                </a:solidFill>
                <a:latin typeface="Calibri" panose="020F0502020204030204"/>
              </a:rPr>
              <a:t>【</a:t>
            </a:r>
            <a:r>
              <a:rPr lang="ja-JP" altLang="en-US" sz="1350" dirty="0">
                <a:solidFill>
                  <a:prstClr val="black"/>
                </a:solidFill>
                <a:latin typeface="Calibri" panose="020F0502020204030204"/>
              </a:rPr>
              <a:t>日常生活支援</a:t>
            </a:r>
            <a:r>
              <a:rPr lang="en-US" altLang="ja-JP" sz="1350" dirty="0">
                <a:solidFill>
                  <a:prstClr val="black"/>
                </a:solidFill>
                <a:latin typeface="Calibri" panose="020F0502020204030204"/>
              </a:rPr>
              <a:t>】</a:t>
            </a:r>
          </a:p>
        </p:txBody>
      </p:sp>
      <p:grpSp>
        <p:nvGrpSpPr>
          <p:cNvPr id="173073" name="Group 17"/>
          <p:cNvGrpSpPr>
            <a:grpSpLocks/>
          </p:cNvGrpSpPr>
          <p:nvPr/>
        </p:nvGrpSpPr>
        <p:grpSpPr bwMode="auto">
          <a:xfrm>
            <a:off x="2897983" y="2726533"/>
            <a:ext cx="917972" cy="1032273"/>
            <a:chOff x="158" y="1842"/>
            <a:chExt cx="771" cy="867"/>
          </a:xfrm>
        </p:grpSpPr>
        <p:grpSp>
          <p:nvGrpSpPr>
            <p:cNvPr id="173074" name="Group 18"/>
            <p:cNvGrpSpPr>
              <a:grpSpLocks/>
            </p:cNvGrpSpPr>
            <p:nvPr/>
          </p:nvGrpSpPr>
          <p:grpSpPr bwMode="auto">
            <a:xfrm>
              <a:off x="158" y="1842"/>
              <a:ext cx="725" cy="575"/>
              <a:chOff x="385" y="1979"/>
              <a:chExt cx="725" cy="575"/>
            </a:xfrm>
          </p:grpSpPr>
          <p:pic>
            <p:nvPicPr>
              <p:cNvPr id="173075" name="Picture 19" descr="bl00563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5" y="1979"/>
                <a:ext cx="725" cy="380"/>
              </a:xfrm>
              <a:prstGeom prst="rect">
                <a:avLst/>
              </a:prstGeom>
              <a:noFill/>
              <a:extLst>
                <a:ext uri="{909E8E84-426E-40DD-AFC4-6F175D3DCCD1}">
                  <a14:hiddenFill xmlns:a14="http://schemas.microsoft.com/office/drawing/2010/main">
                    <a:solidFill>
                      <a:srgbClr val="FFFFFF"/>
                    </a:solidFill>
                  </a14:hiddenFill>
                </a:ext>
              </a:extLst>
            </p:spPr>
          </p:pic>
          <p:sp>
            <p:nvSpPr>
              <p:cNvPr id="173076" name="Text Box 20"/>
              <p:cNvSpPr txBox="1">
                <a:spLocks noChangeArrowheads="1"/>
              </p:cNvSpPr>
              <p:nvPr/>
            </p:nvSpPr>
            <p:spPr bwMode="auto">
              <a:xfrm>
                <a:off x="385" y="2341"/>
                <a:ext cx="681"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1">
                <a:spAutoFit/>
              </a:bodyPr>
              <a:lstStyle/>
              <a:p>
                <a:pPr defTabSz="685800" fontAlgn="auto">
                  <a:spcBef>
                    <a:spcPct val="50000"/>
                  </a:spcBef>
                  <a:spcAft>
                    <a:spcPts val="0"/>
                  </a:spcAft>
                </a:pPr>
                <a:r>
                  <a:rPr lang="ja-JP" altLang="en-US" sz="1050">
                    <a:solidFill>
                      <a:prstClr val="black"/>
                    </a:solidFill>
                    <a:latin typeface="Calibri" panose="020F0502020204030204"/>
                  </a:rPr>
                  <a:t>ハローワーク</a:t>
                </a:r>
              </a:p>
            </p:txBody>
          </p:sp>
        </p:grpSp>
        <p:sp>
          <p:nvSpPr>
            <p:cNvPr id="173077" name="Text Box 21"/>
            <p:cNvSpPr txBox="1">
              <a:spLocks noChangeArrowheads="1"/>
            </p:cNvSpPr>
            <p:nvPr/>
          </p:nvSpPr>
          <p:spPr bwMode="auto">
            <a:xfrm>
              <a:off x="158" y="2341"/>
              <a:ext cx="77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685800" fontAlgn="auto">
                <a:spcBef>
                  <a:spcPct val="50000"/>
                </a:spcBef>
                <a:spcAft>
                  <a:spcPts val="0"/>
                </a:spcAft>
              </a:pPr>
              <a:r>
                <a:rPr lang="ja-JP" altLang="en-US" sz="750">
                  <a:solidFill>
                    <a:prstClr val="black"/>
                  </a:solidFill>
                  <a:latin typeface="Calibri" panose="020F0502020204030204"/>
                </a:rPr>
                <a:t>・求職登録</a:t>
              </a:r>
              <a:br>
                <a:rPr lang="ja-JP" altLang="en-US" sz="750">
                  <a:solidFill>
                    <a:prstClr val="black"/>
                  </a:solidFill>
                  <a:latin typeface="Calibri" panose="020F0502020204030204"/>
                </a:rPr>
              </a:br>
              <a:r>
                <a:rPr lang="ja-JP" altLang="en-US" sz="750">
                  <a:solidFill>
                    <a:prstClr val="black"/>
                  </a:solidFill>
                  <a:latin typeface="Calibri" panose="020F0502020204030204"/>
                </a:rPr>
                <a:t>・職業紹介</a:t>
              </a:r>
              <a:br>
                <a:rPr lang="ja-JP" altLang="en-US" sz="750">
                  <a:solidFill>
                    <a:prstClr val="black"/>
                  </a:solidFill>
                  <a:latin typeface="Calibri" panose="020F0502020204030204"/>
                </a:rPr>
              </a:br>
              <a:r>
                <a:rPr lang="ja-JP" altLang="en-US" sz="750">
                  <a:solidFill>
                    <a:prstClr val="black"/>
                  </a:solidFill>
                  <a:latin typeface="Calibri" panose="020F0502020204030204"/>
                </a:rPr>
                <a:t>・求人開拓　　等</a:t>
              </a:r>
            </a:p>
          </p:txBody>
        </p:sp>
      </p:grpSp>
      <p:grpSp>
        <p:nvGrpSpPr>
          <p:cNvPr id="173078" name="Group 22"/>
          <p:cNvGrpSpPr>
            <a:grpSpLocks/>
          </p:cNvGrpSpPr>
          <p:nvPr/>
        </p:nvGrpSpPr>
        <p:grpSpPr bwMode="auto">
          <a:xfrm>
            <a:off x="1601392" y="3537347"/>
            <a:ext cx="972740" cy="1248965"/>
            <a:chOff x="1020" y="1207"/>
            <a:chExt cx="817" cy="1049"/>
          </a:xfrm>
        </p:grpSpPr>
        <p:grpSp>
          <p:nvGrpSpPr>
            <p:cNvPr id="173079" name="Group 23"/>
            <p:cNvGrpSpPr>
              <a:grpSpLocks/>
            </p:cNvGrpSpPr>
            <p:nvPr/>
          </p:nvGrpSpPr>
          <p:grpSpPr bwMode="auto">
            <a:xfrm>
              <a:off x="1020" y="1207"/>
              <a:ext cx="817" cy="758"/>
              <a:chOff x="1066" y="1706"/>
              <a:chExt cx="817" cy="758"/>
            </a:xfrm>
          </p:grpSpPr>
          <p:pic>
            <p:nvPicPr>
              <p:cNvPr id="173080" name="Picture 24" descr="j022364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247" y="1706"/>
                <a:ext cx="416" cy="546"/>
              </a:xfrm>
              <a:prstGeom prst="rect">
                <a:avLst/>
              </a:prstGeom>
              <a:noFill/>
              <a:extLst>
                <a:ext uri="{909E8E84-426E-40DD-AFC4-6F175D3DCCD1}">
                  <a14:hiddenFill xmlns:a14="http://schemas.microsoft.com/office/drawing/2010/main">
                    <a:solidFill>
                      <a:srgbClr val="FFFFFF"/>
                    </a:solidFill>
                  </a14:hiddenFill>
                </a:ext>
              </a:extLst>
            </p:spPr>
          </p:pic>
          <p:sp>
            <p:nvSpPr>
              <p:cNvPr id="173081" name="Text Box 25"/>
              <p:cNvSpPr txBox="1">
                <a:spLocks noChangeArrowheads="1"/>
              </p:cNvSpPr>
              <p:nvPr/>
            </p:nvSpPr>
            <p:spPr bwMode="auto">
              <a:xfrm>
                <a:off x="1066" y="2251"/>
                <a:ext cx="817"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1">
                <a:spAutoFit/>
              </a:bodyPr>
              <a:lstStyle/>
              <a:p>
                <a:pPr defTabSz="685800" fontAlgn="auto">
                  <a:spcBef>
                    <a:spcPct val="50000"/>
                  </a:spcBef>
                  <a:spcAft>
                    <a:spcPts val="0"/>
                  </a:spcAft>
                </a:pPr>
                <a:r>
                  <a:rPr lang="ja-JP" altLang="en-US" sz="1050">
                    <a:solidFill>
                      <a:prstClr val="black"/>
                    </a:solidFill>
                    <a:latin typeface="Calibri" panose="020F0502020204030204"/>
                  </a:rPr>
                  <a:t>就労移行支援</a:t>
                </a:r>
              </a:p>
            </p:txBody>
          </p:sp>
        </p:grpSp>
        <p:sp>
          <p:nvSpPr>
            <p:cNvPr id="173082" name="Text Box 26"/>
            <p:cNvSpPr txBox="1">
              <a:spLocks noChangeArrowheads="1"/>
            </p:cNvSpPr>
            <p:nvPr/>
          </p:nvSpPr>
          <p:spPr bwMode="auto">
            <a:xfrm>
              <a:off x="1066" y="1888"/>
              <a:ext cx="77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685800" fontAlgn="auto">
                <a:spcBef>
                  <a:spcPct val="50000"/>
                </a:spcBef>
                <a:spcAft>
                  <a:spcPts val="0"/>
                </a:spcAft>
              </a:pPr>
              <a:r>
                <a:rPr lang="ja-JP" altLang="en-US" sz="750">
                  <a:solidFill>
                    <a:prstClr val="black"/>
                  </a:solidFill>
                  <a:latin typeface="Calibri" panose="020F0502020204030204"/>
                </a:rPr>
                <a:t>・職業訓練</a:t>
              </a:r>
              <a:br>
                <a:rPr lang="ja-JP" altLang="en-US" sz="750">
                  <a:solidFill>
                    <a:prstClr val="black"/>
                  </a:solidFill>
                  <a:latin typeface="Calibri" panose="020F0502020204030204"/>
                </a:rPr>
              </a:br>
              <a:r>
                <a:rPr lang="ja-JP" altLang="en-US" sz="750">
                  <a:solidFill>
                    <a:prstClr val="black"/>
                  </a:solidFill>
                  <a:latin typeface="Calibri" panose="020F0502020204030204"/>
                </a:rPr>
                <a:t>・職場実習</a:t>
              </a:r>
              <a:br>
                <a:rPr lang="ja-JP" altLang="en-US" sz="750">
                  <a:solidFill>
                    <a:prstClr val="black"/>
                  </a:solidFill>
                  <a:latin typeface="Calibri" panose="020F0502020204030204"/>
                </a:rPr>
              </a:br>
              <a:r>
                <a:rPr lang="ja-JP" altLang="en-US" sz="750">
                  <a:solidFill>
                    <a:prstClr val="black"/>
                  </a:solidFill>
                  <a:latin typeface="Calibri" panose="020F0502020204030204"/>
                </a:rPr>
                <a:t>・定着支援　　等</a:t>
              </a:r>
            </a:p>
          </p:txBody>
        </p:sp>
      </p:grpSp>
      <p:grpSp>
        <p:nvGrpSpPr>
          <p:cNvPr id="173083" name="Group 27"/>
          <p:cNvGrpSpPr>
            <a:grpSpLocks/>
          </p:cNvGrpSpPr>
          <p:nvPr/>
        </p:nvGrpSpPr>
        <p:grpSpPr bwMode="auto">
          <a:xfrm>
            <a:off x="2574131" y="1269207"/>
            <a:ext cx="1133475" cy="1409701"/>
            <a:chOff x="2381" y="436"/>
            <a:chExt cx="952" cy="1184"/>
          </a:xfrm>
        </p:grpSpPr>
        <p:grpSp>
          <p:nvGrpSpPr>
            <p:cNvPr id="173084" name="Group 28"/>
            <p:cNvGrpSpPr>
              <a:grpSpLocks/>
            </p:cNvGrpSpPr>
            <p:nvPr/>
          </p:nvGrpSpPr>
          <p:grpSpPr bwMode="auto">
            <a:xfrm>
              <a:off x="2381" y="436"/>
              <a:ext cx="952" cy="893"/>
              <a:chOff x="1474" y="845"/>
              <a:chExt cx="952" cy="893"/>
            </a:xfrm>
          </p:grpSpPr>
          <p:pic>
            <p:nvPicPr>
              <p:cNvPr id="173085" name="Picture 29" descr="j0079127"/>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19" y="845"/>
                <a:ext cx="813" cy="581"/>
              </a:xfrm>
              <a:prstGeom prst="rect">
                <a:avLst/>
              </a:prstGeom>
              <a:noFill/>
              <a:extLst>
                <a:ext uri="{909E8E84-426E-40DD-AFC4-6F175D3DCCD1}">
                  <a14:hiddenFill xmlns:a14="http://schemas.microsoft.com/office/drawing/2010/main">
                    <a:solidFill>
                      <a:srgbClr val="FFFFFF"/>
                    </a:solidFill>
                  </a14:hiddenFill>
                </a:ext>
              </a:extLst>
            </p:spPr>
          </p:pic>
          <p:sp>
            <p:nvSpPr>
              <p:cNvPr id="173086" name="Text Box 30"/>
              <p:cNvSpPr txBox="1">
                <a:spLocks noChangeArrowheads="1"/>
              </p:cNvSpPr>
              <p:nvPr/>
            </p:nvSpPr>
            <p:spPr bwMode="auto">
              <a:xfrm>
                <a:off x="1474" y="1389"/>
                <a:ext cx="952"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1">
                <a:spAutoFit/>
              </a:bodyPr>
              <a:lstStyle/>
              <a:p>
                <a:pPr defTabSz="685800" fontAlgn="auto">
                  <a:spcBef>
                    <a:spcPct val="50000"/>
                  </a:spcBef>
                  <a:spcAft>
                    <a:spcPts val="0"/>
                  </a:spcAft>
                </a:pPr>
                <a:r>
                  <a:rPr lang="ja-JP" altLang="en-US" sz="1050">
                    <a:solidFill>
                      <a:prstClr val="black"/>
                    </a:solidFill>
                    <a:latin typeface="Calibri" panose="020F0502020204030204"/>
                  </a:rPr>
                  <a:t>障害者就業・</a:t>
                </a:r>
                <a:br>
                  <a:rPr lang="ja-JP" altLang="en-US" sz="1050">
                    <a:solidFill>
                      <a:prstClr val="black"/>
                    </a:solidFill>
                    <a:latin typeface="Calibri" panose="020F0502020204030204"/>
                  </a:rPr>
                </a:br>
                <a:r>
                  <a:rPr lang="ja-JP" altLang="en-US" sz="1050">
                    <a:solidFill>
                      <a:prstClr val="black"/>
                    </a:solidFill>
                    <a:latin typeface="Calibri" panose="020F0502020204030204"/>
                  </a:rPr>
                  <a:t>生活支援センター</a:t>
                </a:r>
              </a:p>
            </p:txBody>
          </p:sp>
        </p:grpSp>
        <p:sp>
          <p:nvSpPr>
            <p:cNvPr id="173087" name="Text Box 31"/>
            <p:cNvSpPr txBox="1">
              <a:spLocks noChangeArrowheads="1"/>
            </p:cNvSpPr>
            <p:nvPr/>
          </p:nvSpPr>
          <p:spPr bwMode="auto">
            <a:xfrm>
              <a:off x="2427" y="1252"/>
              <a:ext cx="77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685800" fontAlgn="auto">
                <a:spcBef>
                  <a:spcPct val="50000"/>
                </a:spcBef>
                <a:spcAft>
                  <a:spcPts val="0"/>
                </a:spcAft>
              </a:pPr>
              <a:r>
                <a:rPr lang="ja-JP" altLang="en-US" sz="750">
                  <a:solidFill>
                    <a:prstClr val="black"/>
                  </a:solidFill>
                  <a:latin typeface="Calibri" panose="020F0502020204030204"/>
                </a:rPr>
                <a:t>・就職・定着支援</a:t>
              </a:r>
              <a:br>
                <a:rPr lang="ja-JP" altLang="en-US" sz="750">
                  <a:solidFill>
                    <a:prstClr val="black"/>
                  </a:solidFill>
                  <a:latin typeface="Calibri" panose="020F0502020204030204"/>
                </a:rPr>
              </a:br>
              <a:r>
                <a:rPr lang="ja-JP" altLang="en-US" sz="750">
                  <a:solidFill>
                    <a:prstClr val="black"/>
                  </a:solidFill>
                  <a:latin typeface="Calibri" panose="020F0502020204030204"/>
                </a:rPr>
                <a:t>・事業主支援　　等</a:t>
              </a:r>
            </a:p>
          </p:txBody>
        </p:sp>
      </p:grpSp>
      <p:grpSp>
        <p:nvGrpSpPr>
          <p:cNvPr id="173088" name="Group 32"/>
          <p:cNvGrpSpPr>
            <a:grpSpLocks/>
          </p:cNvGrpSpPr>
          <p:nvPr/>
        </p:nvGrpSpPr>
        <p:grpSpPr bwMode="auto">
          <a:xfrm>
            <a:off x="1331120" y="2132411"/>
            <a:ext cx="1079897" cy="1356121"/>
            <a:chOff x="1610" y="1162"/>
            <a:chExt cx="907" cy="1139"/>
          </a:xfrm>
        </p:grpSpPr>
        <p:pic>
          <p:nvPicPr>
            <p:cNvPr id="173089" name="Picture 33" descr="j0079134"/>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610" y="1162"/>
              <a:ext cx="688" cy="509"/>
            </a:xfrm>
            <a:prstGeom prst="rect">
              <a:avLst/>
            </a:prstGeom>
            <a:noFill/>
            <a:extLst>
              <a:ext uri="{909E8E84-426E-40DD-AFC4-6F175D3DCCD1}">
                <a14:hiddenFill xmlns:a14="http://schemas.microsoft.com/office/drawing/2010/main">
                  <a:solidFill>
                    <a:srgbClr val="FFFFFF"/>
                  </a:solidFill>
                </a14:hiddenFill>
              </a:ext>
            </a:extLst>
          </p:spPr>
        </p:pic>
        <p:sp>
          <p:nvSpPr>
            <p:cNvPr id="173090" name="Text Box 34"/>
            <p:cNvSpPr txBox="1">
              <a:spLocks noChangeArrowheads="1"/>
            </p:cNvSpPr>
            <p:nvPr/>
          </p:nvSpPr>
          <p:spPr bwMode="auto">
            <a:xfrm>
              <a:off x="1655" y="1661"/>
              <a:ext cx="681"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1">
              <a:spAutoFit/>
            </a:bodyPr>
            <a:lstStyle/>
            <a:p>
              <a:pPr defTabSz="685800" fontAlgn="auto">
                <a:spcBef>
                  <a:spcPct val="50000"/>
                </a:spcBef>
                <a:spcAft>
                  <a:spcPts val="0"/>
                </a:spcAft>
              </a:pPr>
              <a:r>
                <a:rPr lang="ja-JP" altLang="en-US" sz="1050">
                  <a:solidFill>
                    <a:prstClr val="black"/>
                  </a:solidFill>
                  <a:latin typeface="Calibri" panose="020F0502020204030204"/>
                </a:rPr>
                <a:t>地域障害者</a:t>
              </a:r>
              <a:br>
                <a:rPr lang="ja-JP" altLang="en-US" sz="1050">
                  <a:solidFill>
                    <a:prstClr val="black"/>
                  </a:solidFill>
                  <a:latin typeface="Calibri" panose="020F0502020204030204"/>
                </a:rPr>
              </a:br>
              <a:r>
                <a:rPr lang="ja-JP" altLang="en-US" sz="1050">
                  <a:solidFill>
                    <a:prstClr val="black"/>
                  </a:solidFill>
                  <a:latin typeface="Calibri" panose="020F0502020204030204"/>
                </a:rPr>
                <a:t>職業センター</a:t>
              </a:r>
            </a:p>
          </p:txBody>
        </p:sp>
        <p:sp>
          <p:nvSpPr>
            <p:cNvPr id="173091" name="Text Box 35"/>
            <p:cNvSpPr txBox="1">
              <a:spLocks noChangeArrowheads="1"/>
            </p:cNvSpPr>
            <p:nvPr/>
          </p:nvSpPr>
          <p:spPr bwMode="auto">
            <a:xfrm>
              <a:off x="1746" y="1933"/>
              <a:ext cx="77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p>
              <a:pPr defTabSz="685800" fontAlgn="auto">
                <a:spcBef>
                  <a:spcPct val="50000"/>
                </a:spcBef>
                <a:spcAft>
                  <a:spcPts val="0"/>
                </a:spcAft>
              </a:pPr>
              <a:r>
                <a:rPr lang="ja-JP" altLang="en-US" sz="750">
                  <a:solidFill>
                    <a:prstClr val="black"/>
                  </a:solidFill>
                  <a:latin typeface="Calibri" panose="020F0502020204030204"/>
                </a:rPr>
                <a:t>・職業評価</a:t>
              </a:r>
              <a:br>
                <a:rPr lang="ja-JP" altLang="en-US" sz="750">
                  <a:solidFill>
                    <a:prstClr val="black"/>
                  </a:solidFill>
                  <a:latin typeface="Calibri" panose="020F0502020204030204"/>
                </a:rPr>
              </a:br>
              <a:r>
                <a:rPr lang="ja-JP" altLang="en-US" sz="750">
                  <a:solidFill>
                    <a:prstClr val="black"/>
                  </a:solidFill>
                  <a:latin typeface="Calibri" panose="020F0502020204030204"/>
                </a:rPr>
                <a:t>・ジョブコーチ</a:t>
              </a:r>
              <a:br>
                <a:rPr lang="ja-JP" altLang="en-US" sz="750">
                  <a:solidFill>
                    <a:prstClr val="black"/>
                  </a:solidFill>
                  <a:latin typeface="Calibri" panose="020F0502020204030204"/>
                </a:rPr>
              </a:br>
              <a:r>
                <a:rPr lang="ja-JP" altLang="en-US" sz="750">
                  <a:solidFill>
                    <a:prstClr val="black"/>
                  </a:solidFill>
                  <a:latin typeface="Calibri" panose="020F0502020204030204"/>
                </a:rPr>
                <a:t> 支援　等</a:t>
              </a:r>
            </a:p>
          </p:txBody>
        </p:sp>
      </p:grpSp>
      <p:grpSp>
        <p:nvGrpSpPr>
          <p:cNvPr id="173092" name="Group 36"/>
          <p:cNvGrpSpPr>
            <a:grpSpLocks/>
          </p:cNvGrpSpPr>
          <p:nvPr/>
        </p:nvGrpSpPr>
        <p:grpSpPr bwMode="auto">
          <a:xfrm>
            <a:off x="2303861" y="3537348"/>
            <a:ext cx="2321719" cy="896857"/>
            <a:chOff x="975" y="2205"/>
            <a:chExt cx="1721" cy="665"/>
          </a:xfrm>
        </p:grpSpPr>
        <p:grpSp>
          <p:nvGrpSpPr>
            <p:cNvPr id="173093" name="Group 37"/>
            <p:cNvGrpSpPr>
              <a:grpSpLocks/>
            </p:cNvGrpSpPr>
            <p:nvPr/>
          </p:nvGrpSpPr>
          <p:grpSpPr bwMode="auto">
            <a:xfrm>
              <a:off x="2155" y="2205"/>
              <a:ext cx="541" cy="665"/>
              <a:chOff x="2155" y="2205"/>
              <a:chExt cx="541" cy="665"/>
            </a:xfrm>
          </p:grpSpPr>
          <p:pic>
            <p:nvPicPr>
              <p:cNvPr id="173094" name="Picture 38" descr="bd06645_"/>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155" y="2205"/>
                <a:ext cx="541" cy="541"/>
              </a:xfrm>
              <a:prstGeom prst="rect">
                <a:avLst/>
              </a:prstGeom>
              <a:noFill/>
              <a:extLst>
                <a:ext uri="{909E8E84-426E-40DD-AFC4-6F175D3DCCD1}">
                  <a14:hiddenFill xmlns:a14="http://schemas.microsoft.com/office/drawing/2010/main">
                    <a:solidFill>
                      <a:srgbClr val="FFFFFF"/>
                    </a:solidFill>
                  </a14:hiddenFill>
                </a:ext>
              </a:extLst>
            </p:spPr>
          </p:pic>
          <p:sp>
            <p:nvSpPr>
              <p:cNvPr id="173095" name="Text Box 39"/>
              <p:cNvSpPr txBox="1">
                <a:spLocks noChangeArrowheads="1"/>
              </p:cNvSpPr>
              <p:nvPr/>
            </p:nvSpPr>
            <p:spPr bwMode="auto">
              <a:xfrm>
                <a:off x="2155" y="2750"/>
                <a:ext cx="498" cy="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1">
                <a:spAutoFit/>
              </a:bodyPr>
              <a:lstStyle/>
              <a:p>
                <a:pPr defTabSz="685800" fontAlgn="auto">
                  <a:spcBef>
                    <a:spcPct val="50000"/>
                  </a:spcBef>
                  <a:spcAft>
                    <a:spcPts val="0"/>
                  </a:spcAft>
                </a:pPr>
                <a:r>
                  <a:rPr lang="ja-JP" altLang="en-US" sz="1050" b="1">
                    <a:solidFill>
                      <a:prstClr val="black"/>
                    </a:solidFill>
                    <a:latin typeface="Calibri" panose="020F0502020204030204"/>
                  </a:rPr>
                  <a:t>離　　　職</a:t>
                </a:r>
              </a:p>
            </p:txBody>
          </p:sp>
        </p:grpSp>
        <p:grpSp>
          <p:nvGrpSpPr>
            <p:cNvPr id="173096" name="Group 40"/>
            <p:cNvGrpSpPr>
              <a:grpSpLocks/>
            </p:cNvGrpSpPr>
            <p:nvPr/>
          </p:nvGrpSpPr>
          <p:grpSpPr bwMode="auto">
            <a:xfrm>
              <a:off x="975" y="2478"/>
              <a:ext cx="1179" cy="171"/>
              <a:chOff x="975" y="2478"/>
              <a:chExt cx="1179" cy="171"/>
            </a:xfrm>
          </p:grpSpPr>
          <p:sp>
            <p:nvSpPr>
              <p:cNvPr id="173097" name="Line 41"/>
              <p:cNvSpPr>
                <a:spLocks noChangeShapeType="1"/>
              </p:cNvSpPr>
              <p:nvPr/>
            </p:nvSpPr>
            <p:spPr bwMode="auto">
              <a:xfrm flipH="1">
                <a:off x="975" y="2478"/>
                <a:ext cx="1179" cy="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auto">
                  <a:spcBef>
                    <a:spcPts val="0"/>
                  </a:spcBef>
                  <a:spcAft>
                    <a:spcPts val="0"/>
                  </a:spcAft>
                </a:pPr>
                <a:endParaRPr lang="ja-JP" altLang="en-US" sz="1350">
                  <a:solidFill>
                    <a:prstClr val="black"/>
                  </a:solidFill>
                  <a:latin typeface="Calibri" panose="020F0502020204030204"/>
                </a:endParaRPr>
              </a:p>
            </p:txBody>
          </p:sp>
          <p:sp>
            <p:nvSpPr>
              <p:cNvPr id="173098" name="Text Box 42"/>
              <p:cNvSpPr txBox="1">
                <a:spLocks noChangeArrowheads="1"/>
              </p:cNvSpPr>
              <p:nvPr/>
            </p:nvSpPr>
            <p:spPr bwMode="auto">
              <a:xfrm>
                <a:off x="1066" y="2478"/>
                <a:ext cx="952" cy="1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defTabSz="685800" fontAlgn="auto">
                  <a:spcBef>
                    <a:spcPct val="50000"/>
                  </a:spcBef>
                  <a:spcAft>
                    <a:spcPts val="0"/>
                  </a:spcAft>
                </a:pPr>
                <a:r>
                  <a:rPr lang="ja-JP" altLang="en-US" sz="900">
                    <a:solidFill>
                      <a:prstClr val="black"/>
                    </a:solidFill>
                    <a:latin typeface="Calibri" panose="020F0502020204030204"/>
                  </a:rPr>
                  <a:t>再チャレンジ</a:t>
                </a:r>
              </a:p>
            </p:txBody>
          </p:sp>
        </p:grpSp>
      </p:grpSp>
      <p:grpSp>
        <p:nvGrpSpPr>
          <p:cNvPr id="173099" name="Group 43"/>
          <p:cNvGrpSpPr>
            <a:grpSpLocks/>
          </p:cNvGrpSpPr>
          <p:nvPr/>
        </p:nvGrpSpPr>
        <p:grpSpPr bwMode="auto">
          <a:xfrm>
            <a:off x="4139805" y="1431132"/>
            <a:ext cx="972740" cy="909638"/>
            <a:chOff x="1927" y="1117"/>
            <a:chExt cx="817" cy="764"/>
          </a:xfrm>
        </p:grpSpPr>
        <p:sp>
          <p:nvSpPr>
            <p:cNvPr id="173100" name="Text Box 44"/>
            <p:cNvSpPr txBox="1">
              <a:spLocks noChangeArrowheads="1"/>
            </p:cNvSpPr>
            <p:nvPr/>
          </p:nvSpPr>
          <p:spPr bwMode="auto">
            <a:xfrm>
              <a:off x="1927" y="1571"/>
              <a:ext cx="817"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1">
              <a:spAutoFit/>
            </a:bodyPr>
            <a:lstStyle/>
            <a:p>
              <a:pPr defTabSz="685800" fontAlgn="auto">
                <a:spcBef>
                  <a:spcPct val="50000"/>
                </a:spcBef>
                <a:spcAft>
                  <a:spcPts val="0"/>
                </a:spcAft>
              </a:pPr>
              <a:r>
                <a:rPr lang="ja-JP" altLang="en-US" sz="1050">
                  <a:solidFill>
                    <a:prstClr val="black"/>
                  </a:solidFill>
                  <a:latin typeface="Calibri" panose="020F0502020204030204"/>
                </a:rPr>
                <a:t>就労継続支援</a:t>
              </a:r>
            </a:p>
          </p:txBody>
        </p:sp>
        <p:sp>
          <p:nvSpPr>
            <p:cNvPr id="173101" name="Text Box 45"/>
            <p:cNvSpPr txBox="1">
              <a:spLocks noChangeArrowheads="1"/>
            </p:cNvSpPr>
            <p:nvPr/>
          </p:nvSpPr>
          <p:spPr bwMode="auto">
            <a:xfrm>
              <a:off x="1973" y="1707"/>
              <a:ext cx="77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685800" fontAlgn="auto">
                <a:spcBef>
                  <a:spcPct val="50000"/>
                </a:spcBef>
                <a:spcAft>
                  <a:spcPts val="0"/>
                </a:spcAft>
              </a:pPr>
              <a:r>
                <a:rPr lang="ja-JP" altLang="en-US" sz="750">
                  <a:solidFill>
                    <a:prstClr val="black"/>
                  </a:solidFill>
                  <a:latin typeface="Calibri" panose="020F0502020204030204"/>
                </a:rPr>
                <a:t>・就労の場の提供</a:t>
              </a:r>
            </a:p>
          </p:txBody>
        </p:sp>
        <p:pic>
          <p:nvPicPr>
            <p:cNvPr id="173102" name="Picture 46" descr="j0238999"/>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973" y="1117"/>
              <a:ext cx="698" cy="4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3103" name="Group 47"/>
          <p:cNvGrpSpPr>
            <a:grpSpLocks/>
          </p:cNvGrpSpPr>
          <p:nvPr/>
        </p:nvGrpSpPr>
        <p:grpSpPr bwMode="auto">
          <a:xfrm>
            <a:off x="5166122" y="3590927"/>
            <a:ext cx="1133475" cy="1178719"/>
            <a:chOff x="3379" y="2341"/>
            <a:chExt cx="952" cy="990"/>
          </a:xfrm>
        </p:grpSpPr>
        <p:pic>
          <p:nvPicPr>
            <p:cNvPr id="173104" name="Picture 48" descr="j0079127"/>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4" y="2341"/>
              <a:ext cx="813" cy="581"/>
            </a:xfrm>
            <a:prstGeom prst="rect">
              <a:avLst/>
            </a:prstGeom>
            <a:noFill/>
            <a:extLst>
              <a:ext uri="{909E8E84-426E-40DD-AFC4-6F175D3DCCD1}">
                <a14:hiddenFill xmlns:a14="http://schemas.microsoft.com/office/drawing/2010/main">
                  <a:solidFill>
                    <a:srgbClr val="FFFFFF"/>
                  </a:solidFill>
                </a14:hiddenFill>
              </a:ext>
            </a:extLst>
          </p:spPr>
        </p:pic>
        <p:sp>
          <p:nvSpPr>
            <p:cNvPr id="173105" name="Text Box 49"/>
            <p:cNvSpPr txBox="1">
              <a:spLocks noChangeArrowheads="1"/>
            </p:cNvSpPr>
            <p:nvPr/>
          </p:nvSpPr>
          <p:spPr bwMode="auto">
            <a:xfrm>
              <a:off x="3379" y="2885"/>
              <a:ext cx="952"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1">
              <a:spAutoFit/>
            </a:bodyPr>
            <a:lstStyle/>
            <a:p>
              <a:pPr defTabSz="685800" fontAlgn="auto">
                <a:spcBef>
                  <a:spcPct val="50000"/>
                </a:spcBef>
                <a:spcAft>
                  <a:spcPts val="0"/>
                </a:spcAft>
              </a:pPr>
              <a:r>
                <a:rPr lang="ja-JP" altLang="en-US" sz="1050">
                  <a:solidFill>
                    <a:prstClr val="black"/>
                  </a:solidFill>
                  <a:latin typeface="Calibri" panose="020F0502020204030204"/>
                </a:rPr>
                <a:t>障害者就業・</a:t>
              </a:r>
              <a:br>
                <a:rPr lang="ja-JP" altLang="en-US" sz="1050">
                  <a:solidFill>
                    <a:prstClr val="black"/>
                  </a:solidFill>
                  <a:latin typeface="Calibri" panose="020F0502020204030204"/>
                </a:rPr>
              </a:br>
              <a:r>
                <a:rPr lang="ja-JP" altLang="en-US" sz="1050">
                  <a:solidFill>
                    <a:prstClr val="black"/>
                  </a:solidFill>
                  <a:latin typeface="Calibri" panose="020F0502020204030204"/>
                </a:rPr>
                <a:t>生活支援センター</a:t>
              </a:r>
            </a:p>
          </p:txBody>
        </p:sp>
        <p:sp>
          <p:nvSpPr>
            <p:cNvPr id="173106" name="Text Box 50"/>
            <p:cNvSpPr txBox="1">
              <a:spLocks noChangeArrowheads="1"/>
            </p:cNvSpPr>
            <p:nvPr/>
          </p:nvSpPr>
          <p:spPr bwMode="auto">
            <a:xfrm>
              <a:off x="3425" y="3157"/>
              <a:ext cx="77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p>
              <a:pPr defTabSz="685800" fontAlgn="auto">
                <a:spcBef>
                  <a:spcPct val="50000"/>
                </a:spcBef>
                <a:spcAft>
                  <a:spcPts val="0"/>
                </a:spcAft>
              </a:pPr>
              <a:r>
                <a:rPr lang="ja-JP" altLang="en-US" sz="750">
                  <a:solidFill>
                    <a:prstClr val="black"/>
                  </a:solidFill>
                  <a:latin typeface="Calibri" panose="020F0502020204030204"/>
                </a:rPr>
                <a:t>・就業に伴う生活支援</a:t>
              </a:r>
            </a:p>
          </p:txBody>
        </p:sp>
      </p:grpSp>
      <p:grpSp>
        <p:nvGrpSpPr>
          <p:cNvPr id="173107" name="Group 51"/>
          <p:cNvGrpSpPr>
            <a:grpSpLocks/>
          </p:cNvGrpSpPr>
          <p:nvPr/>
        </p:nvGrpSpPr>
        <p:grpSpPr bwMode="auto">
          <a:xfrm>
            <a:off x="4410075" y="4779169"/>
            <a:ext cx="1404938" cy="1084660"/>
            <a:chOff x="2971" y="3430"/>
            <a:chExt cx="1180" cy="911"/>
          </a:xfrm>
        </p:grpSpPr>
        <p:pic>
          <p:nvPicPr>
            <p:cNvPr id="173108" name="Picture 52" descr="j0079132"/>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152" y="3430"/>
              <a:ext cx="590" cy="512"/>
            </a:xfrm>
            <a:prstGeom prst="rect">
              <a:avLst/>
            </a:prstGeom>
            <a:noFill/>
            <a:extLst>
              <a:ext uri="{909E8E84-426E-40DD-AFC4-6F175D3DCCD1}">
                <a14:hiddenFill xmlns:a14="http://schemas.microsoft.com/office/drawing/2010/main">
                  <a:solidFill>
                    <a:srgbClr val="FFFFFF"/>
                  </a:solidFill>
                </a14:hiddenFill>
              </a:ext>
            </a:extLst>
          </p:spPr>
        </p:pic>
        <p:sp>
          <p:nvSpPr>
            <p:cNvPr id="173109" name="Text Box 53"/>
            <p:cNvSpPr txBox="1">
              <a:spLocks noChangeArrowheads="1"/>
            </p:cNvSpPr>
            <p:nvPr/>
          </p:nvSpPr>
          <p:spPr bwMode="auto">
            <a:xfrm>
              <a:off x="2971" y="3929"/>
              <a:ext cx="1180"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1">
              <a:spAutoFit/>
            </a:bodyPr>
            <a:lstStyle/>
            <a:p>
              <a:pPr defTabSz="685800" fontAlgn="auto">
                <a:spcBef>
                  <a:spcPct val="50000"/>
                </a:spcBef>
                <a:spcAft>
                  <a:spcPts val="0"/>
                </a:spcAft>
              </a:pPr>
              <a:r>
                <a:rPr lang="ja-JP" altLang="en-US" sz="1050" dirty="0">
                  <a:solidFill>
                    <a:prstClr val="black"/>
                  </a:solidFill>
                  <a:latin typeface="Calibri" panose="020F0502020204030204"/>
                </a:rPr>
                <a:t>相談支援事業者</a:t>
              </a:r>
            </a:p>
          </p:txBody>
        </p:sp>
        <p:sp>
          <p:nvSpPr>
            <p:cNvPr id="173110" name="Text Box 54"/>
            <p:cNvSpPr txBox="1">
              <a:spLocks noChangeArrowheads="1"/>
            </p:cNvSpPr>
            <p:nvPr/>
          </p:nvSpPr>
          <p:spPr bwMode="auto">
            <a:xfrm>
              <a:off x="3197" y="4070"/>
              <a:ext cx="862"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p>
              <a:pPr defTabSz="685800" fontAlgn="auto">
                <a:spcBef>
                  <a:spcPct val="50000"/>
                </a:spcBef>
                <a:spcAft>
                  <a:spcPts val="0"/>
                </a:spcAft>
              </a:pPr>
              <a:r>
                <a:rPr lang="ja-JP" altLang="en-US" sz="750" dirty="0">
                  <a:solidFill>
                    <a:prstClr val="black"/>
                  </a:solidFill>
                  <a:latin typeface="Calibri" panose="020F0502020204030204"/>
                </a:rPr>
                <a:t>・計画相談</a:t>
              </a:r>
              <a:br>
                <a:rPr lang="ja-JP" altLang="en-US" sz="750" dirty="0">
                  <a:solidFill>
                    <a:prstClr val="black"/>
                  </a:solidFill>
                  <a:latin typeface="Calibri" panose="020F0502020204030204"/>
                </a:rPr>
              </a:br>
              <a:r>
                <a:rPr lang="ja-JP" altLang="en-US" sz="750" dirty="0">
                  <a:solidFill>
                    <a:prstClr val="black"/>
                  </a:solidFill>
                  <a:latin typeface="Calibri" panose="020F0502020204030204"/>
                </a:rPr>
                <a:t>・サービス利用援助</a:t>
              </a:r>
            </a:p>
          </p:txBody>
        </p:sp>
      </p:grpSp>
      <p:grpSp>
        <p:nvGrpSpPr>
          <p:cNvPr id="173111" name="Group 55"/>
          <p:cNvGrpSpPr>
            <a:grpSpLocks/>
          </p:cNvGrpSpPr>
          <p:nvPr/>
        </p:nvGrpSpPr>
        <p:grpSpPr bwMode="auto">
          <a:xfrm>
            <a:off x="5841207" y="2943227"/>
            <a:ext cx="2159794" cy="669132"/>
            <a:chOff x="839" y="3702"/>
            <a:chExt cx="1814" cy="562"/>
          </a:xfrm>
        </p:grpSpPr>
        <p:pic>
          <p:nvPicPr>
            <p:cNvPr id="173112" name="Picture 56" descr="j0235028"/>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519" y="3748"/>
              <a:ext cx="430" cy="454"/>
            </a:xfrm>
            <a:prstGeom prst="rect">
              <a:avLst/>
            </a:prstGeom>
            <a:noFill/>
            <a:extLst>
              <a:ext uri="{909E8E84-426E-40DD-AFC4-6F175D3DCCD1}">
                <a14:hiddenFill xmlns:a14="http://schemas.microsoft.com/office/drawing/2010/main">
                  <a:solidFill>
                    <a:srgbClr val="FFFFFF"/>
                  </a:solidFill>
                </a14:hiddenFill>
              </a:ext>
            </a:extLst>
          </p:spPr>
        </p:pic>
        <p:sp>
          <p:nvSpPr>
            <p:cNvPr id="173113" name="Text Box 57"/>
            <p:cNvSpPr txBox="1">
              <a:spLocks noChangeArrowheads="1"/>
            </p:cNvSpPr>
            <p:nvPr/>
          </p:nvSpPr>
          <p:spPr bwMode="auto">
            <a:xfrm>
              <a:off x="1973" y="3702"/>
              <a:ext cx="680" cy="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p>
              <a:pPr defTabSz="685800" fontAlgn="auto">
                <a:spcBef>
                  <a:spcPct val="50000"/>
                </a:spcBef>
                <a:spcAft>
                  <a:spcPts val="0"/>
                </a:spcAft>
              </a:pPr>
              <a:r>
                <a:rPr lang="ja-JP" altLang="en-US" sz="750">
                  <a:solidFill>
                    <a:prstClr val="black"/>
                  </a:solidFill>
                  <a:latin typeface="Calibri" panose="020F0502020204030204"/>
                </a:rPr>
                <a:t>福祉事務所</a:t>
              </a:r>
              <a:br>
                <a:rPr lang="ja-JP" altLang="en-US" sz="750">
                  <a:solidFill>
                    <a:prstClr val="black"/>
                  </a:solidFill>
                  <a:latin typeface="Calibri" panose="020F0502020204030204"/>
                </a:rPr>
              </a:br>
              <a:r>
                <a:rPr lang="ja-JP" altLang="en-US" sz="750">
                  <a:solidFill>
                    <a:prstClr val="black"/>
                  </a:solidFill>
                  <a:latin typeface="Calibri" panose="020F0502020204030204"/>
                </a:rPr>
                <a:t>社会保険事務所</a:t>
              </a:r>
              <a:br>
                <a:rPr lang="ja-JP" altLang="en-US" sz="750">
                  <a:solidFill>
                    <a:prstClr val="black"/>
                  </a:solidFill>
                  <a:latin typeface="Calibri" panose="020F0502020204030204"/>
                </a:rPr>
              </a:br>
              <a:r>
                <a:rPr lang="ja-JP" altLang="en-US" sz="750">
                  <a:solidFill>
                    <a:prstClr val="black"/>
                  </a:solidFill>
                  <a:latin typeface="Calibri" panose="020F0502020204030204"/>
                </a:rPr>
                <a:t>消費者センター</a:t>
              </a:r>
              <a:br>
                <a:rPr lang="ja-JP" altLang="en-US" sz="750">
                  <a:solidFill>
                    <a:prstClr val="black"/>
                  </a:solidFill>
                  <a:latin typeface="Calibri" panose="020F0502020204030204"/>
                </a:rPr>
              </a:br>
              <a:r>
                <a:rPr lang="ja-JP" altLang="en-US" sz="750">
                  <a:solidFill>
                    <a:prstClr val="black"/>
                  </a:solidFill>
                  <a:latin typeface="Calibri" panose="020F0502020204030204"/>
                </a:rPr>
                <a:t>弁護士</a:t>
              </a:r>
              <a:br>
                <a:rPr lang="ja-JP" altLang="en-US" sz="750">
                  <a:solidFill>
                    <a:prstClr val="black"/>
                  </a:solidFill>
                  <a:latin typeface="Calibri" panose="020F0502020204030204"/>
                </a:rPr>
              </a:br>
              <a:r>
                <a:rPr lang="ja-JP" altLang="en-US" sz="750">
                  <a:solidFill>
                    <a:prstClr val="black"/>
                  </a:solidFill>
                  <a:latin typeface="Calibri" panose="020F0502020204030204"/>
                </a:rPr>
                <a:t>警察　　等</a:t>
              </a:r>
            </a:p>
          </p:txBody>
        </p:sp>
        <p:sp>
          <p:nvSpPr>
            <p:cNvPr id="173114" name="Text Box 58"/>
            <p:cNvSpPr txBox="1">
              <a:spLocks noChangeArrowheads="1"/>
            </p:cNvSpPr>
            <p:nvPr/>
          </p:nvSpPr>
          <p:spPr bwMode="auto">
            <a:xfrm>
              <a:off x="839" y="3884"/>
              <a:ext cx="680"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p>
              <a:pPr algn="r" defTabSz="685800" fontAlgn="auto">
                <a:spcBef>
                  <a:spcPct val="50000"/>
                </a:spcBef>
                <a:spcAft>
                  <a:spcPts val="0"/>
                </a:spcAft>
              </a:pPr>
              <a:r>
                <a:rPr lang="ja-JP" altLang="en-US" sz="750">
                  <a:solidFill>
                    <a:prstClr val="black"/>
                  </a:solidFill>
                  <a:latin typeface="Calibri" panose="020F0502020204030204"/>
                </a:rPr>
                <a:t>金銭管理</a:t>
              </a:r>
              <a:br>
                <a:rPr lang="ja-JP" altLang="en-US" sz="750">
                  <a:solidFill>
                    <a:prstClr val="black"/>
                  </a:solidFill>
                  <a:latin typeface="Calibri" panose="020F0502020204030204"/>
                </a:rPr>
              </a:br>
              <a:r>
                <a:rPr lang="ja-JP" altLang="en-US" sz="750">
                  <a:solidFill>
                    <a:prstClr val="black"/>
                  </a:solidFill>
                  <a:latin typeface="Calibri" panose="020F0502020204030204"/>
                </a:rPr>
                <a:t>権利擁護</a:t>
              </a:r>
              <a:br>
                <a:rPr lang="ja-JP" altLang="en-US" sz="750">
                  <a:solidFill>
                    <a:prstClr val="black"/>
                  </a:solidFill>
                  <a:latin typeface="Calibri" panose="020F0502020204030204"/>
                </a:rPr>
              </a:br>
              <a:r>
                <a:rPr lang="ja-JP" altLang="en-US" sz="750">
                  <a:solidFill>
                    <a:prstClr val="black"/>
                  </a:solidFill>
                  <a:latin typeface="Calibri" panose="020F0502020204030204"/>
                </a:rPr>
                <a:t>犯罪対応　等</a:t>
              </a:r>
            </a:p>
          </p:txBody>
        </p:sp>
      </p:grpSp>
      <p:grpSp>
        <p:nvGrpSpPr>
          <p:cNvPr id="173115" name="Group 59"/>
          <p:cNvGrpSpPr>
            <a:grpSpLocks/>
          </p:cNvGrpSpPr>
          <p:nvPr/>
        </p:nvGrpSpPr>
        <p:grpSpPr bwMode="auto">
          <a:xfrm>
            <a:off x="6030517" y="4617245"/>
            <a:ext cx="972740" cy="1152214"/>
            <a:chOff x="4331" y="3022"/>
            <a:chExt cx="952" cy="1064"/>
          </a:xfrm>
        </p:grpSpPr>
        <p:pic>
          <p:nvPicPr>
            <p:cNvPr id="173116" name="Picture 60" descr="j0079135"/>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422" y="3022"/>
              <a:ext cx="759" cy="746"/>
            </a:xfrm>
            <a:prstGeom prst="rect">
              <a:avLst/>
            </a:prstGeom>
            <a:noFill/>
            <a:extLst>
              <a:ext uri="{909E8E84-426E-40DD-AFC4-6F175D3DCCD1}">
                <a14:hiddenFill xmlns:a14="http://schemas.microsoft.com/office/drawing/2010/main">
                  <a:solidFill>
                    <a:srgbClr val="FFFFFF"/>
                  </a:solidFill>
                </a14:hiddenFill>
              </a:ext>
            </a:extLst>
          </p:spPr>
        </p:pic>
        <p:sp>
          <p:nvSpPr>
            <p:cNvPr id="173117" name="Text Box 61"/>
            <p:cNvSpPr txBox="1">
              <a:spLocks noChangeArrowheads="1"/>
            </p:cNvSpPr>
            <p:nvPr/>
          </p:nvSpPr>
          <p:spPr bwMode="auto">
            <a:xfrm>
              <a:off x="4331" y="3702"/>
              <a:ext cx="9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1">
              <a:spAutoFit/>
            </a:bodyPr>
            <a:lstStyle/>
            <a:p>
              <a:pPr algn="ctr" defTabSz="685800" fontAlgn="auto">
                <a:spcBef>
                  <a:spcPct val="50000"/>
                </a:spcBef>
                <a:spcAft>
                  <a:spcPts val="0"/>
                </a:spcAft>
              </a:pPr>
              <a:r>
                <a:rPr lang="ja-JP" altLang="en-US" sz="1050" dirty="0">
                  <a:solidFill>
                    <a:prstClr val="black"/>
                  </a:solidFill>
                  <a:latin typeface="Calibri" panose="020F0502020204030204"/>
                </a:rPr>
                <a:t>グループホーム</a:t>
              </a:r>
              <a:br>
                <a:rPr lang="ja-JP" altLang="en-US" sz="1050" dirty="0">
                  <a:solidFill>
                    <a:prstClr val="black"/>
                  </a:solidFill>
                  <a:latin typeface="Calibri" panose="020F0502020204030204"/>
                </a:rPr>
              </a:br>
              <a:endParaRPr lang="ja-JP" altLang="en-US" sz="1050" dirty="0">
                <a:solidFill>
                  <a:prstClr val="black"/>
                </a:solidFill>
                <a:latin typeface="Calibri" panose="020F0502020204030204"/>
              </a:endParaRPr>
            </a:p>
          </p:txBody>
        </p:sp>
      </p:grpSp>
      <p:sp>
        <p:nvSpPr>
          <p:cNvPr id="173118" name="Text Box 62"/>
          <p:cNvSpPr txBox="1">
            <a:spLocks noChangeArrowheads="1"/>
          </p:cNvSpPr>
          <p:nvPr/>
        </p:nvSpPr>
        <p:spPr bwMode="auto">
          <a:xfrm>
            <a:off x="1143000" y="260648"/>
            <a:ext cx="6858000" cy="369332"/>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defTabSz="685800" fontAlgn="auto">
              <a:spcBef>
                <a:spcPct val="50000"/>
              </a:spcBef>
              <a:spcAft>
                <a:spcPts val="0"/>
              </a:spcAft>
            </a:pPr>
            <a:r>
              <a:rPr lang="ja-JP" altLang="en-US" sz="1800">
                <a:solidFill>
                  <a:prstClr val="black"/>
                </a:solidFill>
                <a:latin typeface="Calibri" panose="020F0502020204030204"/>
              </a:rPr>
              <a:t>職業生活のライフステージに対応した障害福祉サービスの活用（例）</a:t>
            </a:r>
          </a:p>
        </p:txBody>
      </p:sp>
      <p:grpSp>
        <p:nvGrpSpPr>
          <p:cNvPr id="173119" name="Group 63"/>
          <p:cNvGrpSpPr>
            <a:grpSpLocks/>
          </p:cNvGrpSpPr>
          <p:nvPr/>
        </p:nvGrpSpPr>
        <p:grpSpPr bwMode="auto">
          <a:xfrm>
            <a:off x="6893720" y="3914774"/>
            <a:ext cx="864394" cy="1348978"/>
            <a:chOff x="4785" y="1661"/>
            <a:chExt cx="726" cy="1133"/>
          </a:xfrm>
        </p:grpSpPr>
        <p:pic>
          <p:nvPicPr>
            <p:cNvPr id="173120" name="Picture 64" descr="j0285586"/>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830" y="1661"/>
              <a:ext cx="607" cy="546"/>
            </a:xfrm>
            <a:prstGeom prst="rect">
              <a:avLst/>
            </a:prstGeom>
            <a:noFill/>
            <a:extLst>
              <a:ext uri="{909E8E84-426E-40DD-AFC4-6F175D3DCCD1}">
                <a14:hiddenFill xmlns:a14="http://schemas.microsoft.com/office/drawing/2010/main">
                  <a:solidFill>
                    <a:srgbClr val="FFFFFF"/>
                  </a:solidFill>
                </a14:hiddenFill>
              </a:ext>
            </a:extLst>
          </p:spPr>
        </p:pic>
        <p:sp>
          <p:nvSpPr>
            <p:cNvPr id="173121" name="Text Box 65"/>
            <p:cNvSpPr txBox="1">
              <a:spLocks noChangeArrowheads="1"/>
            </p:cNvSpPr>
            <p:nvPr/>
          </p:nvSpPr>
          <p:spPr bwMode="auto">
            <a:xfrm>
              <a:off x="4785" y="2251"/>
              <a:ext cx="726" cy="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defTabSz="685800" fontAlgn="auto">
                <a:spcBef>
                  <a:spcPct val="50000"/>
                </a:spcBef>
                <a:spcAft>
                  <a:spcPts val="0"/>
                </a:spcAft>
              </a:pPr>
              <a:r>
                <a:rPr lang="ja-JP" altLang="en-US" sz="900">
                  <a:solidFill>
                    <a:prstClr val="black"/>
                  </a:solidFill>
                  <a:latin typeface="Calibri" panose="020F0502020204030204"/>
                </a:rPr>
                <a:t>ホームヘルプ・移動支援等の福祉サービス</a:t>
              </a:r>
            </a:p>
          </p:txBody>
        </p:sp>
      </p:grpSp>
      <p:grpSp>
        <p:nvGrpSpPr>
          <p:cNvPr id="173122" name="Group 66"/>
          <p:cNvGrpSpPr>
            <a:grpSpLocks/>
          </p:cNvGrpSpPr>
          <p:nvPr/>
        </p:nvGrpSpPr>
        <p:grpSpPr bwMode="auto">
          <a:xfrm>
            <a:off x="3815955" y="2402681"/>
            <a:ext cx="972740" cy="739378"/>
            <a:chOff x="2245" y="1298"/>
            <a:chExt cx="817" cy="621"/>
          </a:xfrm>
        </p:grpSpPr>
        <p:sp>
          <p:nvSpPr>
            <p:cNvPr id="173123" name="Text Box 67"/>
            <p:cNvSpPr txBox="1">
              <a:spLocks noChangeArrowheads="1"/>
            </p:cNvSpPr>
            <p:nvPr/>
          </p:nvSpPr>
          <p:spPr bwMode="auto">
            <a:xfrm>
              <a:off x="2245" y="1706"/>
              <a:ext cx="817"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1">
              <a:spAutoFit/>
            </a:bodyPr>
            <a:lstStyle/>
            <a:p>
              <a:pPr defTabSz="685800" fontAlgn="auto">
                <a:spcBef>
                  <a:spcPct val="50000"/>
                </a:spcBef>
                <a:spcAft>
                  <a:spcPts val="0"/>
                </a:spcAft>
              </a:pPr>
              <a:r>
                <a:rPr lang="ja-JP" altLang="en-US" sz="1050">
                  <a:solidFill>
                    <a:prstClr val="black"/>
                  </a:solidFill>
                  <a:latin typeface="Calibri" panose="020F0502020204030204"/>
                </a:rPr>
                <a:t>職業訓練機関</a:t>
              </a:r>
            </a:p>
          </p:txBody>
        </p:sp>
        <p:pic>
          <p:nvPicPr>
            <p:cNvPr id="173124" name="Picture 68" descr="bl01004_"/>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336" y="1298"/>
              <a:ext cx="603" cy="42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3125" name="Group 69"/>
          <p:cNvGrpSpPr>
            <a:grpSpLocks/>
          </p:cNvGrpSpPr>
          <p:nvPr/>
        </p:nvGrpSpPr>
        <p:grpSpPr bwMode="auto">
          <a:xfrm>
            <a:off x="5489974" y="998936"/>
            <a:ext cx="1782365" cy="1936069"/>
            <a:chOff x="3742" y="164"/>
            <a:chExt cx="1146" cy="1485"/>
          </a:xfrm>
        </p:grpSpPr>
        <p:pic>
          <p:nvPicPr>
            <p:cNvPr id="173126" name="Picture 70" descr="j0355257"/>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4286" y="845"/>
              <a:ext cx="602" cy="681"/>
            </a:xfrm>
            <a:prstGeom prst="rect">
              <a:avLst/>
            </a:prstGeom>
            <a:noFill/>
            <a:extLst>
              <a:ext uri="{909E8E84-426E-40DD-AFC4-6F175D3DCCD1}">
                <a14:hiddenFill xmlns:a14="http://schemas.microsoft.com/office/drawing/2010/main">
                  <a:solidFill>
                    <a:srgbClr val="FFFFFF"/>
                  </a:solidFill>
                </a14:hiddenFill>
              </a:ext>
            </a:extLst>
          </p:spPr>
        </p:pic>
        <p:sp>
          <p:nvSpPr>
            <p:cNvPr id="173127" name="Text Box 71"/>
            <p:cNvSpPr txBox="1">
              <a:spLocks noChangeArrowheads="1"/>
            </p:cNvSpPr>
            <p:nvPr/>
          </p:nvSpPr>
          <p:spPr bwMode="auto">
            <a:xfrm>
              <a:off x="4377" y="1525"/>
              <a:ext cx="498" cy="1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1">
              <a:spAutoFit/>
            </a:bodyPr>
            <a:lstStyle/>
            <a:p>
              <a:pPr defTabSz="685800" fontAlgn="auto">
                <a:spcBef>
                  <a:spcPct val="50000"/>
                </a:spcBef>
                <a:spcAft>
                  <a:spcPts val="0"/>
                </a:spcAft>
              </a:pPr>
              <a:r>
                <a:rPr lang="ja-JP" altLang="en-US" sz="1050" b="1">
                  <a:solidFill>
                    <a:prstClr val="black"/>
                  </a:solidFill>
                  <a:latin typeface="Calibri" panose="020F0502020204030204"/>
                </a:rPr>
                <a:t>退　　職</a:t>
              </a:r>
            </a:p>
          </p:txBody>
        </p:sp>
        <p:sp>
          <p:nvSpPr>
            <p:cNvPr id="173128" name="AutoShape 72"/>
            <p:cNvSpPr>
              <a:spLocks noChangeArrowheads="1"/>
            </p:cNvSpPr>
            <p:nvPr/>
          </p:nvSpPr>
          <p:spPr bwMode="auto">
            <a:xfrm>
              <a:off x="3742" y="255"/>
              <a:ext cx="816" cy="590"/>
            </a:xfrm>
            <a:prstGeom prst="cloudCallout">
              <a:avLst>
                <a:gd name="adj1" fmla="val 36519"/>
                <a:gd name="adj2" fmla="val 58815"/>
              </a:avLst>
            </a:prstGeom>
            <a:solidFill>
              <a:srgbClr val="FFFF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defTabSz="685800" fontAlgn="auto">
                <a:spcBef>
                  <a:spcPts val="0"/>
                </a:spcBef>
                <a:spcAft>
                  <a:spcPts val="0"/>
                </a:spcAft>
              </a:pPr>
              <a:endParaRPr lang="ja-JP" altLang="ja-JP" sz="1350">
                <a:solidFill>
                  <a:prstClr val="black"/>
                </a:solidFill>
                <a:latin typeface="Calibri" panose="020F0502020204030204"/>
              </a:endParaRPr>
            </a:p>
          </p:txBody>
        </p:sp>
        <p:pic>
          <p:nvPicPr>
            <p:cNvPr id="173129" name="Picture 73" descr="AG00322_"/>
            <p:cNvPicPr>
              <a:picLocks noChangeAspect="1" noChangeArrowheads="1" noCrop="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3923" y="164"/>
              <a:ext cx="576" cy="725"/>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スライド番号プレースホルダー 2"/>
          <p:cNvSpPr>
            <a:spLocks noGrp="1"/>
          </p:cNvSpPr>
          <p:nvPr>
            <p:ph type="sldNum" sz="quarter" idx="12"/>
          </p:nvPr>
        </p:nvSpPr>
        <p:spPr/>
        <p:txBody>
          <a:bodyPr/>
          <a:lstStyle/>
          <a:p>
            <a:fld id="{973546E6-2C95-4A16-9C31-3DD88A51EA1A}" type="slidenum">
              <a:rPr kumimoji="1" lang="ja-JP" altLang="en-US" smtClean="0"/>
              <a:pPr/>
              <a:t>138</a:t>
            </a:fld>
            <a:endParaRPr kumimoji="1" lang="ja-JP" altLang="en-US"/>
          </a:p>
        </p:txBody>
      </p:sp>
    </p:spTree>
    <p:extLst>
      <p:ext uri="{BB962C8B-B14F-4D97-AF65-F5344CB8AC3E}">
        <p14:creationId xmlns:p14="http://schemas.microsoft.com/office/powerpoint/2010/main" val="27924237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73065"/>
                                        </p:tgtEl>
                                        <p:attrNameLst>
                                          <p:attrName>style.visibility</p:attrName>
                                        </p:attrNameLst>
                                      </p:cBhvr>
                                      <p:to>
                                        <p:strVal val="visible"/>
                                      </p:to>
                                    </p:set>
                                    <p:animEffect transition="in" filter="fade">
                                      <p:cBhvr>
                                        <p:cTn id="7" dur="500"/>
                                        <p:tgtEl>
                                          <p:spTgt spid="17306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73092"/>
                                        </p:tgtEl>
                                        <p:attrNameLst>
                                          <p:attrName>style.visibility</p:attrName>
                                        </p:attrNameLst>
                                      </p:cBhvr>
                                      <p:to>
                                        <p:strVal val="visible"/>
                                      </p:to>
                                    </p:set>
                                    <p:animEffect transition="in" filter="fade">
                                      <p:cBhvr>
                                        <p:cTn id="12" dur="500"/>
                                        <p:tgtEl>
                                          <p:spTgt spid="1730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73068"/>
                                        </p:tgtEl>
                                        <p:attrNameLst>
                                          <p:attrName>style.visibility</p:attrName>
                                        </p:attrNameLst>
                                      </p:cBhvr>
                                      <p:to>
                                        <p:strVal val="visible"/>
                                      </p:to>
                                    </p:set>
                                    <p:animEffect transition="in" filter="fade">
                                      <p:cBhvr>
                                        <p:cTn id="17" dur="500"/>
                                        <p:tgtEl>
                                          <p:spTgt spid="17306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73125"/>
                                        </p:tgtEl>
                                        <p:attrNameLst>
                                          <p:attrName>style.visibility</p:attrName>
                                        </p:attrNameLst>
                                      </p:cBhvr>
                                      <p:to>
                                        <p:strVal val="visible"/>
                                      </p:to>
                                    </p:set>
                                    <p:animEffect transition="in" filter="fade">
                                      <p:cBhvr>
                                        <p:cTn id="22" dur="500"/>
                                        <p:tgtEl>
                                          <p:spTgt spid="173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474" name="Diagram 2"/>
          <p:cNvGrpSpPr>
            <a:grpSpLocks/>
          </p:cNvGrpSpPr>
          <p:nvPr/>
        </p:nvGrpSpPr>
        <p:grpSpPr bwMode="auto">
          <a:xfrm>
            <a:off x="2627293" y="2186788"/>
            <a:ext cx="4050206" cy="3079232"/>
            <a:chOff x="1946" y="987"/>
            <a:chExt cx="1816" cy="2161"/>
          </a:xfrm>
        </p:grpSpPr>
        <p:sp>
          <p:nvSpPr>
            <p:cNvPr id="233486" name="_s53252"/>
            <p:cNvSpPr>
              <a:spLocks noChangeShapeType="1"/>
            </p:cNvSpPr>
            <p:nvPr/>
          </p:nvSpPr>
          <p:spPr bwMode="auto">
            <a:xfrm flipH="1" flipV="1">
              <a:off x="2576" y="1670"/>
              <a:ext cx="169" cy="18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defTabSz="685800"/>
              <a:endParaRPr lang="ja-JP" altLang="en-US" sz="1350">
                <a:solidFill>
                  <a:srgbClr val="000000"/>
                </a:solidFill>
                <a:latin typeface="Calibri" pitchFamily="34" charset="0"/>
              </a:endParaRPr>
            </a:p>
          </p:txBody>
        </p:sp>
        <p:sp>
          <p:nvSpPr>
            <p:cNvPr id="4" name="_s53253"/>
            <p:cNvSpPr>
              <a:spLocks noChangeArrowheads="1"/>
            </p:cNvSpPr>
            <p:nvPr/>
          </p:nvSpPr>
          <p:spPr bwMode="auto">
            <a:xfrm>
              <a:off x="1995" y="1404"/>
              <a:ext cx="630" cy="379"/>
            </a:xfrm>
            <a:prstGeom prst="ellipse">
              <a:avLst/>
            </a:prstGeom>
            <a:solidFill>
              <a:schemeClr val="accent1"/>
            </a:solidFill>
            <a:ln w="9525">
              <a:solidFill>
                <a:schemeClr val="tx1"/>
              </a:solidFill>
              <a:round/>
              <a:headEnd/>
              <a:tailEnd/>
            </a:ln>
          </p:spPr>
          <p:txBody>
            <a:bodyPr wrap="none" lIns="0" tIns="0" rIns="0" bIns="0" anchor="ctr"/>
            <a:lstStyle/>
            <a:p>
              <a:pPr marL="257175" indent="-257175" algn="ctr" defTabSz="685800">
                <a:lnSpc>
                  <a:spcPct val="80000"/>
                </a:lnSpc>
                <a:spcBef>
                  <a:spcPct val="20000"/>
                </a:spcBef>
                <a:defRPr/>
              </a:pPr>
              <a:r>
                <a:rPr lang="ja-JP" altLang="en-US" sz="1275">
                  <a:solidFill>
                    <a:prstClr val="black"/>
                  </a:solidFill>
                  <a:ea typeface="ＭＳ Ｐゴシック"/>
                  <a:cs typeface="ＭＳ Ｐゴシック" charset="-128"/>
                </a:rPr>
                <a:t>⑧地域</a:t>
              </a:r>
              <a:endParaRPr lang="ja-JP" altLang="en-US" sz="1275" dirty="0">
                <a:solidFill>
                  <a:prstClr val="black"/>
                </a:solidFill>
                <a:ea typeface="ＭＳ Ｐゴシック"/>
                <a:cs typeface="ＭＳ Ｐゴシック" charset="-128"/>
              </a:endParaRPr>
            </a:p>
          </p:txBody>
        </p:sp>
        <p:sp>
          <p:nvSpPr>
            <p:cNvPr id="233488" name="_s53254"/>
            <p:cNvSpPr>
              <a:spLocks noChangeShapeType="1"/>
            </p:cNvSpPr>
            <p:nvPr/>
          </p:nvSpPr>
          <p:spPr bwMode="auto">
            <a:xfrm flipH="1">
              <a:off x="2382" y="2125"/>
              <a:ext cx="162"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defTabSz="685800"/>
              <a:endParaRPr lang="ja-JP" altLang="en-US" sz="1350">
                <a:solidFill>
                  <a:srgbClr val="000000"/>
                </a:solidFill>
                <a:latin typeface="Calibri" pitchFamily="34" charset="0"/>
              </a:endParaRPr>
            </a:p>
          </p:txBody>
        </p:sp>
        <p:sp>
          <p:nvSpPr>
            <p:cNvPr id="6" name="_s53255"/>
            <p:cNvSpPr>
              <a:spLocks noChangeArrowheads="1"/>
            </p:cNvSpPr>
            <p:nvPr/>
          </p:nvSpPr>
          <p:spPr bwMode="auto">
            <a:xfrm>
              <a:off x="1946" y="1859"/>
              <a:ext cx="506" cy="455"/>
            </a:xfrm>
            <a:prstGeom prst="ellipse">
              <a:avLst/>
            </a:prstGeom>
            <a:solidFill>
              <a:schemeClr val="accent1"/>
            </a:solidFill>
            <a:ln w="9525">
              <a:solidFill>
                <a:schemeClr val="tx1"/>
              </a:solidFill>
              <a:round/>
              <a:headEnd/>
              <a:tailEnd/>
            </a:ln>
          </p:spPr>
          <p:txBody>
            <a:bodyPr wrap="none" lIns="0" tIns="0" rIns="0" bIns="0" anchor="ctr"/>
            <a:lstStyle/>
            <a:p>
              <a:pPr marL="257175" indent="-257175" algn="ctr" defTabSz="685800">
                <a:lnSpc>
                  <a:spcPct val="80000"/>
                </a:lnSpc>
                <a:spcBef>
                  <a:spcPct val="20000"/>
                </a:spcBef>
                <a:defRPr/>
              </a:pPr>
              <a:endParaRPr lang="en-US" altLang="ja-JP" sz="1050" dirty="0">
                <a:solidFill>
                  <a:prstClr val="black"/>
                </a:solidFill>
                <a:ea typeface="ＭＳ Ｐゴシック"/>
                <a:cs typeface="ＭＳ Ｐゴシック" charset="-128"/>
              </a:endParaRPr>
            </a:p>
            <a:p>
              <a:pPr marL="257175" indent="-257175" algn="ctr" defTabSz="685800">
                <a:lnSpc>
                  <a:spcPct val="80000"/>
                </a:lnSpc>
                <a:spcBef>
                  <a:spcPct val="20000"/>
                </a:spcBef>
                <a:defRPr/>
              </a:pPr>
              <a:r>
                <a:rPr lang="en-US" altLang="ja-JP" sz="1275" dirty="0">
                  <a:solidFill>
                    <a:prstClr val="black"/>
                  </a:solidFill>
                  <a:ea typeface="ＭＳ Ｐゴシック"/>
                  <a:cs typeface="ＭＳ Ｐゴシック" charset="-128"/>
                </a:rPr>
                <a:t>⑦</a:t>
              </a:r>
              <a:r>
                <a:rPr lang="ja-JP" altLang="en-US" sz="1275" dirty="0">
                  <a:solidFill>
                    <a:prstClr val="black"/>
                  </a:solidFill>
                  <a:ea typeface="ＭＳ Ｐゴシック"/>
                  <a:cs typeface="ＭＳ Ｐゴシック" charset="-128"/>
                </a:rPr>
                <a:t>交通・移動</a:t>
              </a:r>
            </a:p>
            <a:p>
              <a:pPr marL="257175" indent="-257175" algn="ctr" defTabSz="685800">
                <a:lnSpc>
                  <a:spcPct val="80000"/>
                </a:lnSpc>
                <a:spcBef>
                  <a:spcPct val="20000"/>
                </a:spcBef>
                <a:defRPr/>
              </a:pPr>
              <a:endParaRPr lang="en-US" altLang="ja-JP" sz="1275" dirty="0">
                <a:solidFill>
                  <a:prstClr val="black"/>
                </a:solidFill>
                <a:ea typeface="ＭＳ Ｐゴシック"/>
                <a:cs typeface="ＭＳ Ｐゴシック" charset="-128"/>
              </a:endParaRPr>
            </a:p>
          </p:txBody>
        </p:sp>
        <p:sp>
          <p:nvSpPr>
            <p:cNvPr id="233490" name="_s53256"/>
            <p:cNvSpPr>
              <a:spLocks noChangeShapeType="1"/>
            </p:cNvSpPr>
            <p:nvPr/>
          </p:nvSpPr>
          <p:spPr bwMode="auto">
            <a:xfrm flipH="1">
              <a:off x="2455" y="2352"/>
              <a:ext cx="169" cy="18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defTabSz="685800"/>
              <a:endParaRPr lang="ja-JP" altLang="en-US" sz="1350">
                <a:solidFill>
                  <a:srgbClr val="000000"/>
                </a:solidFill>
                <a:latin typeface="Calibri" pitchFamily="34" charset="0"/>
              </a:endParaRPr>
            </a:p>
          </p:txBody>
        </p:sp>
        <p:sp>
          <p:nvSpPr>
            <p:cNvPr id="8" name="_s53257"/>
            <p:cNvSpPr>
              <a:spLocks noChangeArrowheads="1"/>
            </p:cNvSpPr>
            <p:nvPr/>
          </p:nvSpPr>
          <p:spPr bwMode="auto">
            <a:xfrm>
              <a:off x="1995" y="2465"/>
              <a:ext cx="606" cy="455"/>
            </a:xfrm>
            <a:prstGeom prst="ellipse">
              <a:avLst/>
            </a:prstGeom>
            <a:solidFill>
              <a:schemeClr val="accent1"/>
            </a:solidFill>
            <a:ln w="9525">
              <a:solidFill>
                <a:schemeClr val="tx1"/>
              </a:solidFill>
              <a:round/>
              <a:headEnd/>
              <a:tailEnd/>
            </a:ln>
          </p:spPr>
          <p:txBody>
            <a:bodyPr wrap="none" lIns="0" tIns="0" rIns="0" bIns="0" anchor="ctr"/>
            <a:lstStyle/>
            <a:p>
              <a:pPr marL="257175" indent="-257175" algn="ctr" defTabSz="685800">
                <a:lnSpc>
                  <a:spcPct val="80000"/>
                </a:lnSpc>
                <a:spcBef>
                  <a:spcPct val="20000"/>
                </a:spcBef>
                <a:defRPr/>
              </a:pPr>
              <a:endParaRPr lang="en-US" altLang="ja-JP" sz="1125" dirty="0">
                <a:solidFill>
                  <a:prstClr val="black"/>
                </a:solidFill>
                <a:ea typeface="ＭＳ Ｐゴシック"/>
                <a:cs typeface="ＭＳ Ｐゴシック" charset="-128"/>
              </a:endParaRPr>
            </a:p>
            <a:p>
              <a:pPr marL="257175" indent="-257175" algn="ctr" defTabSz="685800">
                <a:lnSpc>
                  <a:spcPct val="80000"/>
                </a:lnSpc>
                <a:spcBef>
                  <a:spcPct val="20000"/>
                </a:spcBef>
                <a:defRPr/>
              </a:pPr>
              <a:r>
                <a:rPr lang="en-US" altLang="ja-JP" sz="1125" dirty="0">
                  <a:solidFill>
                    <a:prstClr val="black"/>
                  </a:solidFill>
                  <a:ea typeface="ＭＳ Ｐゴシック"/>
                  <a:cs typeface="ＭＳ Ｐゴシック" charset="-128"/>
                </a:rPr>
                <a:t> </a:t>
              </a:r>
              <a:r>
                <a:rPr lang="en-US" altLang="ja-JP" sz="1200" dirty="0">
                  <a:solidFill>
                    <a:prstClr val="black"/>
                  </a:solidFill>
                  <a:ea typeface="ＭＳ Ｐゴシック"/>
                  <a:cs typeface="ＭＳ Ｐゴシック" charset="-128"/>
                </a:rPr>
                <a:t>⑥</a:t>
              </a:r>
              <a:r>
                <a:rPr lang="ja-JP" altLang="en-US" sz="1200" dirty="0">
                  <a:solidFill>
                    <a:prstClr val="black"/>
                  </a:solidFill>
                  <a:ea typeface="ＭＳ Ｐゴシック"/>
                  <a:cs typeface="ＭＳ Ｐゴシック" charset="-128"/>
                </a:rPr>
                <a:t>コミュニケーション</a:t>
              </a:r>
            </a:p>
            <a:p>
              <a:pPr marL="257175" indent="-257175" algn="ctr" defTabSz="685800">
                <a:lnSpc>
                  <a:spcPct val="80000"/>
                </a:lnSpc>
                <a:spcBef>
                  <a:spcPct val="20000"/>
                </a:spcBef>
                <a:defRPr/>
              </a:pPr>
              <a:endParaRPr lang="en-US" altLang="ja-JP" sz="1125" dirty="0">
                <a:solidFill>
                  <a:prstClr val="black"/>
                </a:solidFill>
                <a:ea typeface="ＭＳ Ｐゴシック"/>
                <a:cs typeface="ＭＳ Ｐゴシック" charset="-128"/>
              </a:endParaRPr>
            </a:p>
          </p:txBody>
        </p:sp>
        <p:sp>
          <p:nvSpPr>
            <p:cNvPr id="233492" name="_s53258"/>
            <p:cNvSpPr>
              <a:spLocks noChangeShapeType="1"/>
            </p:cNvSpPr>
            <p:nvPr/>
          </p:nvSpPr>
          <p:spPr bwMode="auto">
            <a:xfrm>
              <a:off x="2843" y="2428"/>
              <a:ext cx="1" cy="34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defTabSz="685800"/>
              <a:endParaRPr lang="ja-JP" altLang="en-US" sz="1350">
                <a:solidFill>
                  <a:srgbClr val="000000"/>
                </a:solidFill>
                <a:latin typeface="Calibri" pitchFamily="34" charset="0"/>
              </a:endParaRPr>
            </a:p>
          </p:txBody>
        </p:sp>
        <p:sp>
          <p:nvSpPr>
            <p:cNvPr id="10" name="_s53259"/>
            <p:cNvSpPr>
              <a:spLocks noChangeArrowheads="1"/>
            </p:cNvSpPr>
            <p:nvPr/>
          </p:nvSpPr>
          <p:spPr bwMode="auto">
            <a:xfrm>
              <a:off x="2576" y="2731"/>
              <a:ext cx="582" cy="417"/>
            </a:xfrm>
            <a:prstGeom prst="ellipse">
              <a:avLst/>
            </a:prstGeom>
            <a:solidFill>
              <a:schemeClr val="accent1"/>
            </a:solidFill>
            <a:ln w="9525">
              <a:solidFill>
                <a:schemeClr val="tx1"/>
              </a:solidFill>
              <a:round/>
              <a:headEnd/>
              <a:tailEnd/>
            </a:ln>
          </p:spPr>
          <p:txBody>
            <a:bodyPr wrap="none" lIns="0" tIns="0" rIns="0" bIns="0" anchor="ctr"/>
            <a:lstStyle/>
            <a:p>
              <a:pPr marL="257175" indent="-257175" algn="ctr" defTabSz="685800">
                <a:lnSpc>
                  <a:spcPct val="80000"/>
                </a:lnSpc>
                <a:spcBef>
                  <a:spcPct val="20000"/>
                </a:spcBef>
                <a:defRPr/>
              </a:pPr>
              <a:r>
                <a:rPr lang="en-US" altLang="ja-JP" sz="1275" dirty="0">
                  <a:solidFill>
                    <a:prstClr val="black"/>
                  </a:solidFill>
                  <a:ea typeface="ＭＳ Ｐゴシック"/>
                  <a:cs typeface="ＭＳ Ｐゴシック" charset="-128"/>
                </a:rPr>
                <a:t>⑤</a:t>
              </a:r>
              <a:r>
                <a:rPr lang="ja-JP" altLang="en-US" sz="1275" dirty="0">
                  <a:solidFill>
                    <a:prstClr val="black"/>
                  </a:solidFill>
                  <a:ea typeface="ＭＳ Ｐゴシック"/>
                  <a:cs typeface="ＭＳ Ｐゴシック" charset="-128"/>
                </a:rPr>
                <a:t>育つ</a:t>
              </a:r>
            </a:p>
            <a:p>
              <a:pPr marL="257175" indent="-257175" algn="ctr" defTabSz="685800">
                <a:lnSpc>
                  <a:spcPct val="80000"/>
                </a:lnSpc>
                <a:spcBef>
                  <a:spcPct val="20000"/>
                </a:spcBef>
                <a:defRPr/>
              </a:pPr>
              <a:r>
                <a:rPr lang="ja-JP" altLang="en-US" sz="1275" dirty="0">
                  <a:solidFill>
                    <a:prstClr val="black"/>
                  </a:solidFill>
                  <a:ea typeface="ＭＳ Ｐゴシック"/>
                  <a:cs typeface="ＭＳ Ｐゴシック" charset="-128"/>
                </a:rPr>
                <a:t>・育てる・学ぶ</a:t>
              </a:r>
            </a:p>
          </p:txBody>
        </p:sp>
        <p:sp>
          <p:nvSpPr>
            <p:cNvPr id="233494" name="_s53260"/>
            <p:cNvSpPr>
              <a:spLocks noChangeShapeType="1"/>
            </p:cNvSpPr>
            <p:nvPr/>
          </p:nvSpPr>
          <p:spPr bwMode="auto">
            <a:xfrm>
              <a:off x="3084" y="2352"/>
              <a:ext cx="218" cy="22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defTabSz="685800"/>
              <a:endParaRPr lang="ja-JP" altLang="en-US" sz="1350">
                <a:solidFill>
                  <a:srgbClr val="000000"/>
                </a:solidFill>
                <a:latin typeface="Calibri" pitchFamily="34" charset="0"/>
              </a:endParaRPr>
            </a:p>
          </p:txBody>
        </p:sp>
        <p:sp>
          <p:nvSpPr>
            <p:cNvPr id="12" name="_s53261"/>
            <p:cNvSpPr>
              <a:spLocks noChangeArrowheads="1"/>
            </p:cNvSpPr>
            <p:nvPr/>
          </p:nvSpPr>
          <p:spPr bwMode="auto">
            <a:xfrm>
              <a:off x="3206" y="2541"/>
              <a:ext cx="556" cy="456"/>
            </a:xfrm>
            <a:prstGeom prst="ellipse">
              <a:avLst/>
            </a:prstGeom>
            <a:solidFill>
              <a:schemeClr val="accent1"/>
            </a:solidFill>
            <a:ln w="9525">
              <a:solidFill>
                <a:schemeClr val="tx1"/>
              </a:solidFill>
              <a:round/>
              <a:headEnd/>
              <a:tailEnd/>
            </a:ln>
          </p:spPr>
          <p:txBody>
            <a:bodyPr wrap="none" lIns="0" tIns="0" rIns="0" bIns="0" anchor="ctr"/>
            <a:lstStyle/>
            <a:p>
              <a:pPr marL="257175" indent="-257175" algn="ctr" defTabSz="685800">
                <a:lnSpc>
                  <a:spcPct val="80000"/>
                </a:lnSpc>
                <a:spcBef>
                  <a:spcPct val="20000"/>
                </a:spcBef>
                <a:defRPr/>
              </a:pPr>
              <a:r>
                <a:rPr lang="en-US" altLang="ja-JP" sz="1275" dirty="0">
                  <a:solidFill>
                    <a:prstClr val="black"/>
                  </a:solidFill>
                  <a:ea typeface="ＭＳ Ｐゴシック"/>
                  <a:cs typeface="ＭＳ Ｐゴシック" charset="-128"/>
                </a:rPr>
                <a:t>④</a:t>
              </a:r>
              <a:r>
                <a:rPr lang="ja-JP" altLang="en-US" sz="1275" dirty="0">
                  <a:solidFill>
                    <a:prstClr val="black"/>
                  </a:solidFill>
                  <a:ea typeface="ＭＳ Ｐゴシック"/>
                  <a:cs typeface="ＭＳ Ｐゴシック" charset="-128"/>
                </a:rPr>
                <a:t>就業・労働</a:t>
              </a:r>
            </a:p>
          </p:txBody>
        </p:sp>
        <p:sp>
          <p:nvSpPr>
            <p:cNvPr id="233496" name="_s53262"/>
            <p:cNvSpPr>
              <a:spLocks noChangeShapeType="1"/>
            </p:cNvSpPr>
            <p:nvPr/>
          </p:nvSpPr>
          <p:spPr bwMode="auto">
            <a:xfrm>
              <a:off x="3157" y="2125"/>
              <a:ext cx="194"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defTabSz="685800"/>
              <a:endParaRPr lang="ja-JP" altLang="en-US" sz="1350">
                <a:solidFill>
                  <a:srgbClr val="000000"/>
                </a:solidFill>
                <a:latin typeface="Calibri" pitchFamily="34" charset="0"/>
              </a:endParaRPr>
            </a:p>
          </p:txBody>
        </p:sp>
        <p:sp>
          <p:nvSpPr>
            <p:cNvPr id="14" name="_s53263"/>
            <p:cNvSpPr>
              <a:spLocks noChangeArrowheads="1"/>
            </p:cNvSpPr>
            <p:nvPr/>
          </p:nvSpPr>
          <p:spPr bwMode="auto">
            <a:xfrm>
              <a:off x="3206" y="1935"/>
              <a:ext cx="507" cy="417"/>
            </a:xfrm>
            <a:prstGeom prst="ellipse">
              <a:avLst/>
            </a:prstGeom>
            <a:solidFill>
              <a:schemeClr val="accent1"/>
            </a:solidFill>
            <a:ln w="9525">
              <a:solidFill>
                <a:schemeClr val="tx1"/>
              </a:solidFill>
              <a:round/>
              <a:headEnd/>
              <a:tailEnd/>
            </a:ln>
          </p:spPr>
          <p:txBody>
            <a:bodyPr wrap="none" lIns="0" tIns="0" rIns="0" bIns="0" anchor="ctr"/>
            <a:lstStyle/>
            <a:p>
              <a:pPr marL="257175" indent="-257175" algn="ctr" defTabSz="685800">
                <a:lnSpc>
                  <a:spcPct val="80000"/>
                </a:lnSpc>
                <a:spcBef>
                  <a:spcPct val="20000"/>
                </a:spcBef>
                <a:defRPr/>
              </a:pPr>
              <a:endParaRPr lang="en-US" altLang="ja-JP" sz="1275" dirty="0">
                <a:solidFill>
                  <a:prstClr val="black"/>
                </a:solidFill>
                <a:ea typeface="ＭＳ Ｐゴシック"/>
                <a:cs typeface="ＭＳ Ｐゴシック" charset="-128"/>
              </a:endParaRPr>
            </a:p>
            <a:p>
              <a:pPr marL="257175" indent="-257175" algn="ctr" defTabSz="685800">
                <a:lnSpc>
                  <a:spcPct val="80000"/>
                </a:lnSpc>
                <a:spcBef>
                  <a:spcPct val="20000"/>
                </a:spcBef>
                <a:defRPr/>
              </a:pPr>
              <a:r>
                <a:rPr lang="en-US" altLang="ja-JP" sz="1275" dirty="0">
                  <a:solidFill>
                    <a:prstClr val="black"/>
                  </a:solidFill>
                  <a:ea typeface="ＭＳ Ｐゴシック"/>
                  <a:cs typeface="ＭＳ Ｐゴシック" charset="-128"/>
                </a:rPr>
                <a:t>③</a:t>
              </a:r>
              <a:r>
                <a:rPr lang="ja-JP" altLang="en-US" sz="1275" dirty="0">
                  <a:solidFill>
                    <a:prstClr val="black"/>
                  </a:solidFill>
                  <a:ea typeface="ＭＳ Ｐゴシック"/>
                  <a:cs typeface="ＭＳ Ｐゴシック" charset="-128"/>
                </a:rPr>
                <a:t>所得・消費</a:t>
              </a:r>
            </a:p>
            <a:p>
              <a:pPr marL="257175" indent="-257175" algn="ctr" defTabSz="685800">
                <a:lnSpc>
                  <a:spcPct val="80000"/>
                </a:lnSpc>
                <a:spcBef>
                  <a:spcPct val="20000"/>
                </a:spcBef>
                <a:defRPr/>
              </a:pPr>
              <a:endParaRPr lang="en-US" altLang="ja-JP" sz="1275" dirty="0">
                <a:solidFill>
                  <a:prstClr val="black"/>
                </a:solidFill>
                <a:ea typeface="ＭＳ Ｐゴシック"/>
                <a:cs typeface="ＭＳ Ｐゴシック" charset="-128"/>
              </a:endParaRPr>
            </a:p>
          </p:txBody>
        </p:sp>
        <p:sp>
          <p:nvSpPr>
            <p:cNvPr id="233498" name="_s53264"/>
            <p:cNvSpPr>
              <a:spLocks noChangeShapeType="1"/>
            </p:cNvSpPr>
            <p:nvPr/>
          </p:nvSpPr>
          <p:spPr bwMode="auto">
            <a:xfrm flipV="1">
              <a:off x="3013" y="1670"/>
              <a:ext cx="145" cy="19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defTabSz="685800"/>
              <a:endParaRPr lang="ja-JP" altLang="en-US" sz="1350">
                <a:solidFill>
                  <a:srgbClr val="000000"/>
                </a:solidFill>
                <a:latin typeface="Calibri" pitchFamily="34" charset="0"/>
              </a:endParaRPr>
            </a:p>
          </p:txBody>
        </p:sp>
        <p:sp>
          <p:nvSpPr>
            <p:cNvPr id="16" name="_s53265"/>
            <p:cNvSpPr>
              <a:spLocks noChangeArrowheads="1"/>
            </p:cNvSpPr>
            <p:nvPr/>
          </p:nvSpPr>
          <p:spPr bwMode="auto">
            <a:xfrm>
              <a:off x="3060" y="1442"/>
              <a:ext cx="630" cy="421"/>
            </a:xfrm>
            <a:prstGeom prst="ellipse">
              <a:avLst/>
            </a:prstGeom>
            <a:solidFill>
              <a:schemeClr val="accent1"/>
            </a:solidFill>
            <a:ln w="9525">
              <a:solidFill>
                <a:schemeClr val="tx1"/>
              </a:solidFill>
              <a:round/>
              <a:headEnd/>
              <a:tailEnd/>
            </a:ln>
          </p:spPr>
          <p:txBody>
            <a:bodyPr wrap="none" lIns="0" tIns="0" rIns="0" bIns="0" anchor="ctr"/>
            <a:lstStyle/>
            <a:p>
              <a:pPr marL="257175" indent="-257175" algn="ctr" defTabSz="685800">
                <a:lnSpc>
                  <a:spcPct val="80000"/>
                </a:lnSpc>
                <a:spcBef>
                  <a:spcPct val="20000"/>
                </a:spcBef>
                <a:defRPr/>
              </a:pPr>
              <a:endParaRPr lang="en-US" altLang="ja-JP" sz="1050" dirty="0">
                <a:solidFill>
                  <a:prstClr val="black"/>
                </a:solidFill>
                <a:ea typeface="ＭＳ Ｐゴシック"/>
                <a:cs typeface="ＭＳ Ｐゴシック" charset="-128"/>
              </a:endParaRPr>
            </a:p>
            <a:p>
              <a:pPr marL="257175" indent="-257175" algn="ctr" defTabSz="685800">
                <a:lnSpc>
                  <a:spcPct val="80000"/>
                </a:lnSpc>
                <a:spcBef>
                  <a:spcPct val="20000"/>
                </a:spcBef>
                <a:defRPr/>
              </a:pPr>
              <a:endParaRPr lang="en-US" altLang="ja-JP" sz="1275" dirty="0">
                <a:solidFill>
                  <a:prstClr val="black"/>
                </a:solidFill>
                <a:ea typeface="ＭＳ Ｐゴシック"/>
                <a:cs typeface="ＭＳ Ｐゴシック" charset="-128"/>
              </a:endParaRPr>
            </a:p>
            <a:p>
              <a:pPr marL="257175" indent="-257175" algn="ctr" defTabSz="685800">
                <a:lnSpc>
                  <a:spcPct val="80000"/>
                </a:lnSpc>
                <a:spcBef>
                  <a:spcPct val="20000"/>
                </a:spcBef>
                <a:defRPr/>
              </a:pPr>
              <a:r>
                <a:rPr lang="en-US" altLang="ja-JP" sz="1275" dirty="0">
                  <a:solidFill>
                    <a:prstClr val="black"/>
                  </a:solidFill>
                  <a:ea typeface="ＭＳ Ｐゴシック"/>
                  <a:cs typeface="ＭＳ Ｐゴシック" charset="-128"/>
                </a:rPr>
                <a:t>②</a:t>
              </a:r>
              <a:r>
                <a:rPr lang="ja-JP" altLang="en-US" sz="1275" dirty="0">
                  <a:solidFill>
                    <a:prstClr val="black"/>
                  </a:solidFill>
                  <a:ea typeface="ＭＳ Ｐゴシック"/>
                  <a:cs typeface="ＭＳ Ｐゴシック" charset="-128"/>
                </a:rPr>
                <a:t>住まう・暮らす</a:t>
              </a:r>
            </a:p>
            <a:p>
              <a:pPr marL="257175" indent="-257175" algn="ctr" defTabSz="685800">
                <a:lnSpc>
                  <a:spcPct val="80000"/>
                </a:lnSpc>
                <a:spcBef>
                  <a:spcPct val="20000"/>
                </a:spcBef>
                <a:defRPr/>
              </a:pPr>
              <a:r>
                <a:rPr lang="ja-JP" altLang="en-US" sz="1275" dirty="0">
                  <a:solidFill>
                    <a:prstClr val="black"/>
                  </a:solidFill>
                  <a:ea typeface="ＭＳ Ｐゴシック"/>
                  <a:cs typeface="ＭＳ Ｐゴシック" charset="-128"/>
                </a:rPr>
                <a:t>　</a:t>
              </a:r>
            </a:p>
            <a:p>
              <a:pPr marL="257175" indent="-257175" algn="ctr" defTabSz="685800">
                <a:lnSpc>
                  <a:spcPct val="80000"/>
                </a:lnSpc>
                <a:spcBef>
                  <a:spcPct val="20000"/>
                </a:spcBef>
                <a:defRPr/>
              </a:pPr>
              <a:endParaRPr lang="en-US" altLang="ja-JP" sz="1275" dirty="0">
                <a:solidFill>
                  <a:prstClr val="black"/>
                </a:solidFill>
                <a:ea typeface="ＭＳ Ｐゴシック"/>
                <a:cs typeface="ＭＳ Ｐゴシック" charset="-128"/>
              </a:endParaRPr>
            </a:p>
          </p:txBody>
        </p:sp>
        <p:sp>
          <p:nvSpPr>
            <p:cNvPr id="233500" name="_s53266"/>
            <p:cNvSpPr>
              <a:spLocks noChangeShapeType="1"/>
            </p:cNvSpPr>
            <p:nvPr/>
          </p:nvSpPr>
          <p:spPr bwMode="auto">
            <a:xfrm flipV="1">
              <a:off x="2842" y="1442"/>
              <a:ext cx="2" cy="37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defTabSz="685800"/>
              <a:endParaRPr lang="ja-JP" altLang="en-US" sz="1350" dirty="0">
                <a:solidFill>
                  <a:srgbClr val="000000"/>
                </a:solidFill>
                <a:latin typeface="Calibri" pitchFamily="34" charset="0"/>
              </a:endParaRPr>
            </a:p>
          </p:txBody>
        </p:sp>
        <p:sp>
          <p:nvSpPr>
            <p:cNvPr id="18" name="_s53267"/>
            <p:cNvSpPr>
              <a:spLocks noChangeArrowheads="1"/>
            </p:cNvSpPr>
            <p:nvPr/>
          </p:nvSpPr>
          <p:spPr bwMode="auto">
            <a:xfrm>
              <a:off x="2504" y="987"/>
              <a:ext cx="679" cy="455"/>
            </a:xfrm>
            <a:prstGeom prst="ellipse">
              <a:avLst/>
            </a:prstGeom>
            <a:solidFill>
              <a:schemeClr val="accent1"/>
            </a:solidFill>
            <a:ln w="9525">
              <a:solidFill>
                <a:schemeClr val="tx1"/>
              </a:solidFill>
              <a:round/>
              <a:headEnd/>
              <a:tailEnd/>
            </a:ln>
          </p:spPr>
          <p:txBody>
            <a:bodyPr wrap="none" lIns="0" tIns="0" rIns="0" bIns="0" anchor="ctr"/>
            <a:lstStyle/>
            <a:p>
              <a:pPr marL="257175" indent="-257175" defTabSz="685800">
                <a:lnSpc>
                  <a:spcPct val="60000"/>
                </a:lnSpc>
                <a:defRPr/>
              </a:pPr>
              <a:r>
                <a:rPr lang="en-US" altLang="ja-JP" sz="1200" dirty="0">
                  <a:solidFill>
                    <a:prstClr val="black"/>
                  </a:solidFill>
                  <a:ea typeface="ＭＳ Ｐゴシック"/>
                  <a:cs typeface="ＭＳ Ｐゴシック" charset="-128"/>
                </a:rPr>
                <a:t>①</a:t>
              </a:r>
              <a:r>
                <a:rPr lang="ja-JP" altLang="en-US" sz="1200" dirty="0">
                  <a:solidFill>
                    <a:prstClr val="black"/>
                  </a:solidFill>
                  <a:ea typeface="ＭＳ Ｐゴシック"/>
                  <a:cs typeface="ＭＳ Ｐゴシック" charset="-128"/>
                </a:rPr>
                <a:t>健康・食生活</a:t>
              </a:r>
            </a:p>
            <a:p>
              <a:pPr marL="257175" indent="-257175" defTabSz="685800">
                <a:lnSpc>
                  <a:spcPct val="60000"/>
                </a:lnSpc>
                <a:defRPr/>
              </a:pPr>
              <a:endParaRPr lang="ja-JP" altLang="en-US" sz="1200" dirty="0">
                <a:solidFill>
                  <a:prstClr val="black"/>
                </a:solidFill>
                <a:ea typeface="ＭＳ Ｐゴシック"/>
                <a:cs typeface="ＭＳ Ｐゴシック" charset="-128"/>
              </a:endParaRPr>
            </a:p>
            <a:p>
              <a:pPr marL="257175" indent="-257175" defTabSz="685800">
                <a:lnSpc>
                  <a:spcPct val="60000"/>
                </a:lnSpc>
                <a:defRPr/>
              </a:pPr>
              <a:r>
                <a:rPr lang="ja-JP" altLang="en-US" sz="1200" dirty="0">
                  <a:solidFill>
                    <a:prstClr val="black"/>
                  </a:solidFill>
                  <a:ea typeface="ＭＳ Ｐゴシック"/>
                  <a:cs typeface="ＭＳ Ｐゴシック" charset="-128"/>
                </a:rPr>
                <a:t>生活環境（安全）</a:t>
              </a:r>
            </a:p>
          </p:txBody>
        </p:sp>
        <p:sp>
          <p:nvSpPr>
            <p:cNvPr id="19" name="_s53268"/>
            <p:cNvSpPr>
              <a:spLocks noChangeArrowheads="1"/>
            </p:cNvSpPr>
            <p:nvPr/>
          </p:nvSpPr>
          <p:spPr bwMode="auto">
            <a:xfrm>
              <a:off x="2528" y="1821"/>
              <a:ext cx="629" cy="642"/>
            </a:xfrm>
            <a:prstGeom prst="ellipse">
              <a:avLst/>
            </a:prstGeom>
            <a:solidFill>
              <a:schemeClr val="accent1"/>
            </a:solidFill>
            <a:ln w="9525">
              <a:solidFill>
                <a:schemeClr val="tx1"/>
              </a:solidFill>
              <a:round/>
              <a:headEnd/>
              <a:tailEnd/>
            </a:ln>
          </p:spPr>
          <p:txBody>
            <a:bodyPr wrap="none" lIns="0" tIns="0" rIns="0" bIns="0" anchor="ctr"/>
            <a:lstStyle/>
            <a:p>
              <a:pPr marL="257175" indent="-257175" algn="ctr" defTabSz="685800">
                <a:lnSpc>
                  <a:spcPct val="80000"/>
                </a:lnSpc>
                <a:spcBef>
                  <a:spcPct val="20000"/>
                </a:spcBef>
                <a:defRPr/>
              </a:pPr>
              <a:endParaRPr lang="en-US" altLang="ja-JP" sz="1200" b="1" dirty="0">
                <a:solidFill>
                  <a:prstClr val="black"/>
                </a:solidFill>
                <a:ea typeface="ＭＳ Ｐゴシック"/>
                <a:cs typeface="ＭＳ Ｐゴシック" charset="-128"/>
              </a:endParaRPr>
            </a:p>
            <a:p>
              <a:pPr marL="257175" indent="-257175" algn="ctr" defTabSz="685800">
                <a:lnSpc>
                  <a:spcPct val="80000"/>
                </a:lnSpc>
                <a:spcBef>
                  <a:spcPct val="20000"/>
                </a:spcBef>
                <a:defRPr/>
              </a:pPr>
              <a:endParaRPr lang="en-US" altLang="ja-JP" sz="1200" b="1" dirty="0">
                <a:solidFill>
                  <a:prstClr val="black"/>
                </a:solidFill>
                <a:ea typeface="ＭＳ Ｐゴシック"/>
                <a:cs typeface="ＭＳ Ｐゴシック" charset="-128"/>
              </a:endParaRPr>
            </a:p>
            <a:p>
              <a:pPr marL="257175" indent="-257175" algn="ctr" defTabSz="685800">
                <a:lnSpc>
                  <a:spcPct val="80000"/>
                </a:lnSpc>
                <a:spcBef>
                  <a:spcPct val="20000"/>
                </a:spcBef>
                <a:defRPr/>
              </a:pPr>
              <a:r>
                <a:rPr lang="ja-JP" altLang="en-US" sz="1200" b="1" dirty="0">
                  <a:solidFill>
                    <a:prstClr val="black"/>
                  </a:solidFill>
                  <a:ea typeface="ＭＳ Ｐゴシック"/>
                  <a:cs typeface="ＭＳ Ｐゴシック" charset="-128"/>
                </a:rPr>
                <a:t>人の社会生活</a:t>
              </a:r>
            </a:p>
            <a:p>
              <a:pPr marL="257175" indent="-257175" algn="ctr" defTabSz="685800">
                <a:lnSpc>
                  <a:spcPct val="80000"/>
                </a:lnSpc>
                <a:spcBef>
                  <a:spcPct val="20000"/>
                </a:spcBef>
                <a:defRPr/>
              </a:pPr>
              <a:endParaRPr lang="ja-JP" altLang="en-US" sz="1200" b="1" dirty="0">
                <a:solidFill>
                  <a:prstClr val="black"/>
                </a:solidFill>
                <a:ea typeface="ＭＳ Ｐゴシック"/>
                <a:cs typeface="ＭＳ Ｐゴシック" charset="-128"/>
              </a:endParaRPr>
            </a:p>
            <a:p>
              <a:pPr marL="257175" indent="-257175" algn="ctr" defTabSz="685800">
                <a:lnSpc>
                  <a:spcPct val="80000"/>
                </a:lnSpc>
                <a:spcBef>
                  <a:spcPct val="20000"/>
                </a:spcBef>
                <a:defRPr/>
              </a:pPr>
              <a:endParaRPr lang="en-US" altLang="ja-JP" sz="1050" b="1" dirty="0">
                <a:solidFill>
                  <a:prstClr val="black"/>
                </a:solidFill>
                <a:ea typeface="ＭＳ Ｐゴシック"/>
                <a:cs typeface="ＭＳ Ｐゴシック" charset="-128"/>
              </a:endParaRPr>
            </a:p>
          </p:txBody>
        </p:sp>
        <p:sp>
          <p:nvSpPr>
            <p:cNvPr id="233503" name="Line 21"/>
            <p:cNvSpPr>
              <a:spLocks noChangeShapeType="1"/>
            </p:cNvSpPr>
            <p:nvPr/>
          </p:nvSpPr>
          <p:spPr bwMode="auto">
            <a:xfrm flipV="1">
              <a:off x="2213" y="1745"/>
              <a:ext cx="1" cy="114"/>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endParaRPr lang="ja-JP" altLang="en-US" sz="1350">
                <a:solidFill>
                  <a:srgbClr val="000000"/>
                </a:solidFill>
                <a:latin typeface="Calibri" pitchFamily="34" charset="0"/>
              </a:endParaRPr>
            </a:p>
          </p:txBody>
        </p:sp>
        <p:sp>
          <p:nvSpPr>
            <p:cNvPr id="233504" name="Line 22"/>
            <p:cNvSpPr>
              <a:spLocks noChangeShapeType="1"/>
            </p:cNvSpPr>
            <p:nvPr/>
          </p:nvSpPr>
          <p:spPr bwMode="auto">
            <a:xfrm flipH="1" flipV="1">
              <a:off x="2213" y="2314"/>
              <a:ext cx="24" cy="151"/>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endParaRPr lang="ja-JP" altLang="en-US" sz="1350">
                <a:solidFill>
                  <a:srgbClr val="000000"/>
                </a:solidFill>
                <a:latin typeface="Calibri" pitchFamily="34" charset="0"/>
              </a:endParaRPr>
            </a:p>
          </p:txBody>
        </p:sp>
        <p:sp>
          <p:nvSpPr>
            <p:cNvPr id="233505" name="Line 23"/>
            <p:cNvSpPr>
              <a:spLocks noChangeShapeType="1"/>
            </p:cNvSpPr>
            <p:nvPr/>
          </p:nvSpPr>
          <p:spPr bwMode="auto">
            <a:xfrm flipV="1">
              <a:off x="2406" y="1291"/>
              <a:ext cx="123" cy="112"/>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endParaRPr lang="ja-JP" altLang="en-US" sz="1350">
                <a:solidFill>
                  <a:srgbClr val="000000"/>
                </a:solidFill>
                <a:latin typeface="Calibri" pitchFamily="34" charset="0"/>
              </a:endParaRPr>
            </a:p>
          </p:txBody>
        </p:sp>
        <p:sp>
          <p:nvSpPr>
            <p:cNvPr id="233506" name="Line 24"/>
            <p:cNvSpPr>
              <a:spLocks noChangeShapeType="1"/>
            </p:cNvSpPr>
            <p:nvPr/>
          </p:nvSpPr>
          <p:spPr bwMode="auto">
            <a:xfrm flipV="1">
              <a:off x="3157" y="2882"/>
              <a:ext cx="97" cy="6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endParaRPr lang="ja-JP" altLang="en-US" sz="1350">
                <a:solidFill>
                  <a:srgbClr val="000000"/>
                </a:solidFill>
                <a:latin typeface="Calibri" pitchFamily="34" charset="0"/>
              </a:endParaRPr>
            </a:p>
          </p:txBody>
        </p:sp>
        <p:sp>
          <p:nvSpPr>
            <p:cNvPr id="233507" name="Line 25"/>
            <p:cNvSpPr>
              <a:spLocks noChangeShapeType="1"/>
            </p:cNvSpPr>
            <p:nvPr/>
          </p:nvSpPr>
          <p:spPr bwMode="auto">
            <a:xfrm>
              <a:off x="2504" y="2845"/>
              <a:ext cx="97" cy="7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endParaRPr lang="ja-JP" altLang="en-US" sz="1350">
                <a:solidFill>
                  <a:srgbClr val="000000"/>
                </a:solidFill>
                <a:latin typeface="Calibri" pitchFamily="34" charset="0"/>
              </a:endParaRPr>
            </a:p>
          </p:txBody>
        </p:sp>
        <p:sp>
          <p:nvSpPr>
            <p:cNvPr id="233508" name="Line 26"/>
            <p:cNvSpPr>
              <a:spLocks noChangeShapeType="1"/>
            </p:cNvSpPr>
            <p:nvPr/>
          </p:nvSpPr>
          <p:spPr bwMode="auto">
            <a:xfrm flipV="1">
              <a:off x="3496" y="2363"/>
              <a:ext cx="0" cy="178"/>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endParaRPr lang="ja-JP" altLang="en-US" sz="1350">
                <a:solidFill>
                  <a:srgbClr val="000000"/>
                </a:solidFill>
                <a:latin typeface="Calibri" pitchFamily="34" charset="0"/>
              </a:endParaRPr>
            </a:p>
          </p:txBody>
        </p:sp>
        <p:sp>
          <p:nvSpPr>
            <p:cNvPr id="233509" name="Line 27"/>
            <p:cNvSpPr>
              <a:spLocks noChangeShapeType="1"/>
            </p:cNvSpPr>
            <p:nvPr/>
          </p:nvSpPr>
          <p:spPr bwMode="auto">
            <a:xfrm flipH="1">
              <a:off x="3496" y="1839"/>
              <a:ext cx="0" cy="109"/>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endParaRPr lang="ja-JP" altLang="en-US" sz="1350" dirty="0">
                <a:solidFill>
                  <a:srgbClr val="000000"/>
                </a:solidFill>
                <a:latin typeface="Calibri" pitchFamily="34" charset="0"/>
              </a:endParaRPr>
            </a:p>
          </p:txBody>
        </p:sp>
      </p:grpSp>
      <p:sp>
        <p:nvSpPr>
          <p:cNvPr id="233475" name="Line 33"/>
          <p:cNvSpPr>
            <a:spLocks noChangeShapeType="1"/>
          </p:cNvSpPr>
          <p:nvPr/>
        </p:nvSpPr>
        <p:spPr bwMode="auto">
          <a:xfrm>
            <a:off x="5328062" y="2619375"/>
            <a:ext cx="270272" cy="21550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endParaRPr lang="ja-JP" altLang="en-US" sz="1350">
              <a:solidFill>
                <a:srgbClr val="000000"/>
              </a:solidFill>
              <a:latin typeface="Calibri" pitchFamily="34" charset="0"/>
            </a:endParaRPr>
          </a:p>
        </p:txBody>
      </p:sp>
      <p:sp>
        <p:nvSpPr>
          <p:cNvPr id="233476" name="AutoShape 47"/>
          <p:cNvSpPr>
            <a:spLocks noChangeArrowheads="1"/>
          </p:cNvSpPr>
          <p:nvPr/>
        </p:nvSpPr>
        <p:spPr bwMode="auto">
          <a:xfrm>
            <a:off x="3402101" y="980728"/>
            <a:ext cx="2322027" cy="1133455"/>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defTabSz="685800" eaLnBrk="1" hangingPunct="1">
              <a:spcBef>
                <a:spcPct val="0"/>
              </a:spcBef>
              <a:buNone/>
            </a:pPr>
            <a:r>
              <a:rPr lang="ja-JP" altLang="en-US" sz="1200" dirty="0">
                <a:solidFill>
                  <a:srgbClr val="000000"/>
                </a:solidFill>
                <a:ea typeface="ＭＳ ゴシック" pitchFamily="49" charset="-128"/>
              </a:rPr>
              <a:t>食生活・栄養管理・食材選択</a:t>
            </a:r>
          </a:p>
          <a:p>
            <a:pPr defTabSz="685800" eaLnBrk="1" hangingPunct="1">
              <a:spcBef>
                <a:spcPct val="0"/>
              </a:spcBef>
              <a:buNone/>
            </a:pPr>
            <a:r>
              <a:rPr lang="ja-JP" altLang="en-US" sz="1200" dirty="0">
                <a:solidFill>
                  <a:srgbClr val="000000"/>
                </a:solidFill>
                <a:ea typeface="ＭＳ ゴシック" pitchFamily="49" charset="-128"/>
              </a:rPr>
              <a:t>健康管理・疾病管理・防犯</a:t>
            </a:r>
          </a:p>
          <a:p>
            <a:pPr defTabSz="685800" eaLnBrk="1" hangingPunct="1">
              <a:spcBef>
                <a:spcPct val="0"/>
              </a:spcBef>
              <a:buNone/>
            </a:pPr>
            <a:r>
              <a:rPr lang="ja-JP" altLang="en-US" sz="1200" dirty="0">
                <a:solidFill>
                  <a:srgbClr val="000000"/>
                </a:solidFill>
                <a:ea typeface="ＭＳ ゴシック" pitchFamily="49" charset="-128"/>
              </a:rPr>
              <a:t>安全・地域の防災・危険時対応</a:t>
            </a:r>
          </a:p>
        </p:txBody>
      </p:sp>
      <p:sp>
        <p:nvSpPr>
          <p:cNvPr id="233477" name="AutoShape 49"/>
          <p:cNvSpPr>
            <a:spLocks noChangeArrowheads="1"/>
          </p:cNvSpPr>
          <p:nvPr/>
        </p:nvSpPr>
        <p:spPr bwMode="auto">
          <a:xfrm>
            <a:off x="683568" y="5156302"/>
            <a:ext cx="2546766" cy="1098591"/>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defTabSz="685800" eaLnBrk="1" hangingPunct="1">
              <a:spcBef>
                <a:spcPct val="0"/>
              </a:spcBef>
              <a:buNone/>
            </a:pPr>
            <a:r>
              <a:rPr lang="ja-JP" altLang="en-US" sz="1200" dirty="0">
                <a:solidFill>
                  <a:srgbClr val="000000"/>
                </a:solidFill>
                <a:ea typeface="ＭＳ ゴシック" pitchFamily="49" charset="-128"/>
              </a:rPr>
              <a:t>・情報取得・コミュニケーシ</a:t>
            </a:r>
            <a:endParaRPr lang="en-US" altLang="ja-JP" sz="1200" dirty="0">
              <a:solidFill>
                <a:srgbClr val="000000"/>
              </a:solidFill>
              <a:ea typeface="ＭＳ ゴシック" pitchFamily="49" charset="-128"/>
            </a:endParaRPr>
          </a:p>
          <a:p>
            <a:pPr defTabSz="685800" eaLnBrk="1" hangingPunct="1">
              <a:spcBef>
                <a:spcPct val="0"/>
              </a:spcBef>
              <a:buNone/>
            </a:pPr>
            <a:r>
              <a:rPr lang="ja-JP" altLang="en-US" sz="1200" dirty="0">
                <a:solidFill>
                  <a:srgbClr val="000000"/>
                </a:solidFill>
                <a:ea typeface="ＭＳ ゴシック" pitchFamily="49" charset="-128"/>
              </a:rPr>
              <a:t>　ョン手段・災害対応・緊急</a:t>
            </a:r>
            <a:endParaRPr lang="en-US" altLang="ja-JP" sz="1200" dirty="0">
              <a:solidFill>
                <a:srgbClr val="000000"/>
              </a:solidFill>
              <a:ea typeface="ＭＳ ゴシック" pitchFamily="49" charset="-128"/>
            </a:endParaRPr>
          </a:p>
          <a:p>
            <a:pPr defTabSz="685800" eaLnBrk="1" hangingPunct="1">
              <a:spcBef>
                <a:spcPct val="0"/>
              </a:spcBef>
              <a:buNone/>
            </a:pPr>
            <a:r>
              <a:rPr lang="ja-JP" altLang="en-US" sz="1200" dirty="0">
                <a:solidFill>
                  <a:srgbClr val="000000"/>
                </a:solidFill>
                <a:ea typeface="ＭＳ ゴシック" pitchFamily="49" charset="-128"/>
              </a:rPr>
              <a:t>　連絡システム</a:t>
            </a:r>
            <a:endParaRPr lang="en-US" altLang="ja-JP" sz="1200" dirty="0">
              <a:solidFill>
                <a:srgbClr val="000000"/>
              </a:solidFill>
              <a:ea typeface="ＭＳ ゴシック" pitchFamily="49" charset="-128"/>
            </a:endParaRPr>
          </a:p>
          <a:p>
            <a:pPr defTabSz="685800" eaLnBrk="1" hangingPunct="1">
              <a:spcBef>
                <a:spcPct val="0"/>
              </a:spcBef>
              <a:buNone/>
            </a:pPr>
            <a:r>
              <a:rPr lang="ja-JP" altLang="en-US" sz="1200" dirty="0">
                <a:solidFill>
                  <a:srgbClr val="000000"/>
                </a:solidFill>
                <a:ea typeface="ＭＳ ゴシック" pitchFamily="49" charset="-128"/>
              </a:rPr>
              <a:t>　　（誘導案内・危険情報）</a:t>
            </a:r>
          </a:p>
        </p:txBody>
      </p:sp>
      <p:sp>
        <p:nvSpPr>
          <p:cNvPr id="233478" name="AutoShape 51"/>
          <p:cNvSpPr>
            <a:spLocks noChangeArrowheads="1"/>
          </p:cNvSpPr>
          <p:nvPr/>
        </p:nvSpPr>
        <p:spPr bwMode="auto">
          <a:xfrm>
            <a:off x="3357007" y="5595483"/>
            <a:ext cx="2700471" cy="919401"/>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spcBef>
                <a:spcPct val="20000"/>
              </a:spcBef>
              <a:buFont typeface="Arial" pitchFamily="34" charset="0"/>
              <a:buChar char="•"/>
              <a:tabLst>
                <a:tab pos="3678238" algn="l"/>
                <a:tab pos="4303713" algn="l"/>
              </a:tabLst>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tabLst>
                <a:tab pos="3678238" algn="l"/>
                <a:tab pos="4303713" algn="l"/>
              </a:tabLst>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tabLst>
                <a:tab pos="3678238" algn="l"/>
                <a:tab pos="4303713" algn="l"/>
              </a:tabLst>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tabLst>
                <a:tab pos="3678238" algn="l"/>
                <a:tab pos="4303713" algn="l"/>
              </a:tabLst>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tabLst>
                <a:tab pos="3678238" algn="l"/>
                <a:tab pos="4303713" algn="l"/>
              </a:tabLst>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tabLst>
                <a:tab pos="3678238" algn="l"/>
                <a:tab pos="4303713" algn="l"/>
              </a:tabLst>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tabLst>
                <a:tab pos="3678238" algn="l"/>
                <a:tab pos="4303713" algn="l"/>
              </a:tabLst>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tabLst>
                <a:tab pos="3678238" algn="l"/>
                <a:tab pos="4303713" algn="l"/>
              </a:tabLst>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tabLst>
                <a:tab pos="3678238" algn="l"/>
                <a:tab pos="4303713" algn="l"/>
              </a:tabLst>
              <a:defRPr kumimoji="1" sz="2000">
                <a:solidFill>
                  <a:schemeClr val="tx1"/>
                </a:solidFill>
                <a:latin typeface="Calibri" pitchFamily="34" charset="0"/>
                <a:ea typeface="ＭＳ Ｐゴシック" pitchFamily="50" charset="-128"/>
              </a:defRPr>
            </a:lvl9pPr>
          </a:lstStyle>
          <a:p>
            <a:pPr defTabSz="685800" eaLnBrk="1" hangingPunct="1">
              <a:spcBef>
                <a:spcPct val="0"/>
              </a:spcBef>
              <a:buNone/>
              <a:tabLst>
                <a:tab pos="2758679" algn="l"/>
                <a:tab pos="3227785" algn="l"/>
              </a:tabLst>
            </a:pPr>
            <a:r>
              <a:rPr lang="ja-JP" altLang="en-US" sz="1200" dirty="0" smtClean="0">
                <a:solidFill>
                  <a:srgbClr val="000000"/>
                </a:solidFill>
                <a:latin typeface="Arial" pitchFamily="34" charset="0"/>
              </a:rPr>
              <a:t>教育</a:t>
            </a:r>
            <a:r>
              <a:rPr lang="ja-JP" altLang="en-US" sz="1200" dirty="0">
                <a:solidFill>
                  <a:srgbClr val="000000"/>
                </a:solidFill>
                <a:latin typeface="Arial" pitchFamily="34" charset="0"/>
              </a:rPr>
              <a:t>機会・各種関連機関の利便性・啓蒙・啓発</a:t>
            </a:r>
            <a:endParaRPr lang="en-US" altLang="ja-JP" sz="1200" dirty="0">
              <a:solidFill>
                <a:srgbClr val="000000"/>
              </a:solidFill>
              <a:latin typeface="Arial" pitchFamily="34" charset="0"/>
            </a:endParaRPr>
          </a:p>
          <a:p>
            <a:pPr defTabSz="685800" eaLnBrk="1" hangingPunct="1">
              <a:spcBef>
                <a:spcPct val="0"/>
              </a:spcBef>
              <a:buNone/>
              <a:tabLst>
                <a:tab pos="2758679" algn="l"/>
                <a:tab pos="3227785" algn="l"/>
              </a:tabLst>
            </a:pPr>
            <a:r>
              <a:rPr lang="ja-JP" altLang="en-US" sz="1200" dirty="0">
                <a:solidFill>
                  <a:srgbClr val="000000"/>
                </a:solidFill>
                <a:latin typeface="Arial" pitchFamily="34" charset="0"/>
              </a:rPr>
              <a:t>活動・伝統</a:t>
            </a:r>
            <a:r>
              <a:rPr lang="ja-JP" altLang="en-US" sz="1200" dirty="0">
                <a:solidFill>
                  <a:srgbClr val="000000"/>
                </a:solidFill>
                <a:ea typeface="ＭＳ ゴシック" pitchFamily="49" charset="-128"/>
              </a:rPr>
              <a:t>文化・教育内容・教育機会</a:t>
            </a:r>
            <a:r>
              <a:rPr lang="ja-JP" altLang="en-US" sz="1200" dirty="0" smtClean="0">
                <a:solidFill>
                  <a:srgbClr val="000000"/>
                </a:solidFill>
                <a:ea typeface="ＭＳ ゴシック" pitchFamily="49" charset="-128"/>
              </a:rPr>
              <a:t>など</a:t>
            </a:r>
            <a:endParaRPr lang="ja-JP" altLang="en-US" sz="1200" dirty="0">
              <a:solidFill>
                <a:srgbClr val="000000"/>
              </a:solidFill>
              <a:latin typeface="Arial" pitchFamily="34" charset="0"/>
            </a:endParaRPr>
          </a:p>
        </p:txBody>
      </p:sp>
      <p:sp>
        <p:nvSpPr>
          <p:cNvPr id="233479" name="AutoShape 52"/>
          <p:cNvSpPr>
            <a:spLocks noChangeArrowheads="1"/>
          </p:cNvSpPr>
          <p:nvPr/>
        </p:nvSpPr>
        <p:spPr bwMode="auto">
          <a:xfrm>
            <a:off x="6624637" y="5162183"/>
            <a:ext cx="1907801" cy="715089"/>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defTabSz="685800" eaLnBrk="1" hangingPunct="1">
              <a:spcBef>
                <a:spcPct val="0"/>
              </a:spcBef>
              <a:buNone/>
            </a:pPr>
            <a:r>
              <a:rPr lang="ja-JP" altLang="en-US" sz="1200">
                <a:solidFill>
                  <a:srgbClr val="000000"/>
                </a:solidFill>
                <a:ea typeface="ＭＳ ゴシック" pitchFamily="49" charset="-128"/>
              </a:rPr>
              <a:t>個性の発揮・役割の実現・生計の維持・雇用環境・産業動向 </a:t>
            </a:r>
          </a:p>
        </p:txBody>
      </p:sp>
      <p:sp>
        <p:nvSpPr>
          <p:cNvPr id="233480" name="AutoShape 53"/>
          <p:cNvSpPr>
            <a:spLocks noChangeArrowheads="1"/>
          </p:cNvSpPr>
          <p:nvPr/>
        </p:nvSpPr>
        <p:spPr bwMode="auto">
          <a:xfrm>
            <a:off x="5942696" y="943232"/>
            <a:ext cx="2623187" cy="1748188"/>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defTabSz="685800" eaLnBrk="1" hangingPunct="1">
              <a:spcBef>
                <a:spcPct val="0"/>
              </a:spcBef>
              <a:buNone/>
            </a:pPr>
            <a:r>
              <a:rPr lang="ja-JP" altLang="en-US" sz="1200" dirty="0">
                <a:solidFill>
                  <a:srgbClr val="000000"/>
                </a:solidFill>
                <a:ea typeface="ＭＳ ゴシック" pitchFamily="49" charset="-128"/>
              </a:rPr>
              <a:t>  ・ 住環境：立地条件・地　</a:t>
            </a:r>
          </a:p>
          <a:p>
            <a:pPr defTabSz="685800" eaLnBrk="1" hangingPunct="1">
              <a:spcBef>
                <a:spcPct val="0"/>
              </a:spcBef>
              <a:buNone/>
            </a:pPr>
            <a:r>
              <a:rPr lang="ja-JP" altLang="en-US" sz="1200" dirty="0">
                <a:solidFill>
                  <a:srgbClr val="000000"/>
                </a:solidFill>
                <a:ea typeface="ＭＳ ゴシック" pitchFamily="49" charset="-128"/>
              </a:rPr>
              <a:t>　　域のまちづくり・生活</a:t>
            </a:r>
          </a:p>
          <a:p>
            <a:pPr defTabSz="685800" eaLnBrk="1" hangingPunct="1">
              <a:spcBef>
                <a:spcPct val="0"/>
              </a:spcBef>
              <a:buNone/>
            </a:pPr>
            <a:r>
              <a:rPr lang="ja-JP" altLang="en-US" sz="1200" dirty="0">
                <a:solidFill>
                  <a:srgbClr val="000000"/>
                </a:solidFill>
                <a:ea typeface="ＭＳ ゴシック" pitchFamily="49" charset="-128"/>
              </a:rPr>
              <a:t>　　関連施設等の</a:t>
            </a:r>
            <a:r>
              <a:rPr lang="ja-JP" altLang="en-US" sz="1200" dirty="0">
                <a:solidFill>
                  <a:srgbClr val="000000"/>
                </a:solidFill>
                <a:latin typeface="Arial" pitchFamily="34" charset="0"/>
              </a:rPr>
              <a:t>利便性・</a:t>
            </a:r>
            <a:r>
              <a:rPr lang="ja-JP" altLang="en-US" sz="1200" dirty="0">
                <a:solidFill>
                  <a:srgbClr val="000000"/>
                </a:solidFill>
                <a:ea typeface="ＭＳ ゴシック" pitchFamily="49" charset="-128"/>
              </a:rPr>
              <a:t>バ</a:t>
            </a:r>
          </a:p>
          <a:p>
            <a:pPr defTabSz="685800" eaLnBrk="1" hangingPunct="1">
              <a:spcBef>
                <a:spcPct val="0"/>
              </a:spcBef>
              <a:buNone/>
            </a:pPr>
            <a:r>
              <a:rPr lang="ja-JP" altLang="en-US" sz="1200" dirty="0">
                <a:solidFill>
                  <a:srgbClr val="000000"/>
                </a:solidFill>
                <a:ea typeface="ＭＳ ゴシック" pitchFamily="49" charset="-128"/>
              </a:rPr>
              <a:t>　　リアフリー・住居管理・　　　</a:t>
            </a:r>
            <a:endParaRPr lang="en-US" altLang="ja-JP" sz="1200" dirty="0">
              <a:solidFill>
                <a:srgbClr val="000000"/>
              </a:solidFill>
              <a:ea typeface="ＭＳ ゴシック" pitchFamily="49" charset="-128"/>
            </a:endParaRPr>
          </a:p>
          <a:p>
            <a:pPr defTabSz="685800" eaLnBrk="1" hangingPunct="1">
              <a:spcBef>
                <a:spcPct val="0"/>
              </a:spcBef>
              <a:buNone/>
            </a:pPr>
            <a:r>
              <a:rPr lang="ja-JP" altLang="en-US" sz="1200" dirty="0">
                <a:solidFill>
                  <a:srgbClr val="000000"/>
                </a:solidFill>
                <a:ea typeface="ＭＳ ゴシック" pitchFamily="49" charset="-128"/>
              </a:rPr>
              <a:t>　　設備</a:t>
            </a:r>
            <a:r>
              <a:rPr lang="ja-JP" altLang="en-US" sz="1200" dirty="0">
                <a:solidFill>
                  <a:srgbClr val="000000"/>
                </a:solidFill>
                <a:latin typeface="Arial" pitchFamily="34" charset="0"/>
              </a:rPr>
              <a:t>生活施設・娯楽</a:t>
            </a:r>
          </a:p>
          <a:p>
            <a:pPr defTabSz="685800" eaLnBrk="1" hangingPunct="1">
              <a:spcBef>
                <a:spcPct val="0"/>
              </a:spcBef>
              <a:buNone/>
            </a:pPr>
            <a:r>
              <a:rPr lang="ja-JP" altLang="en-US" sz="1200" dirty="0">
                <a:solidFill>
                  <a:srgbClr val="000000"/>
                </a:solidFill>
                <a:latin typeface="Arial" pitchFamily="34" charset="0"/>
              </a:rPr>
              <a:t>　・施設やサービス機能</a:t>
            </a:r>
            <a:r>
              <a:rPr lang="ja-JP" altLang="en-US" sz="1200" dirty="0">
                <a:solidFill>
                  <a:srgbClr val="000000"/>
                </a:solidFill>
                <a:ea typeface="ＭＳ ゴシック" pitchFamily="49" charset="-128"/>
              </a:rPr>
              <a:t>・暮ら</a:t>
            </a:r>
            <a:endParaRPr lang="en-US" altLang="ja-JP" sz="1200" dirty="0">
              <a:solidFill>
                <a:srgbClr val="000000"/>
              </a:solidFill>
              <a:ea typeface="ＭＳ ゴシック" pitchFamily="49" charset="-128"/>
            </a:endParaRPr>
          </a:p>
          <a:p>
            <a:pPr defTabSz="685800" eaLnBrk="1" hangingPunct="1">
              <a:spcBef>
                <a:spcPct val="0"/>
              </a:spcBef>
              <a:buNone/>
            </a:pPr>
            <a:r>
              <a:rPr lang="ja-JP" altLang="en-US" sz="1200" dirty="0">
                <a:solidFill>
                  <a:srgbClr val="000000"/>
                </a:solidFill>
                <a:ea typeface="ＭＳ ゴシック" pitchFamily="49" charset="-128"/>
              </a:rPr>
              <a:t>　し：家事・家政・</a:t>
            </a:r>
          </a:p>
          <a:p>
            <a:pPr defTabSz="685800" eaLnBrk="1" hangingPunct="1">
              <a:spcBef>
                <a:spcPct val="0"/>
              </a:spcBef>
              <a:buNone/>
            </a:pPr>
            <a:r>
              <a:rPr lang="ja-JP" altLang="en-US" sz="1200" dirty="0">
                <a:solidFill>
                  <a:srgbClr val="000000"/>
                </a:solidFill>
                <a:ea typeface="ＭＳ ゴシック" pitchFamily="49" charset="-128"/>
              </a:rPr>
              <a:t>　在宅サービス・</a:t>
            </a:r>
          </a:p>
          <a:p>
            <a:pPr defTabSz="685800" eaLnBrk="1" hangingPunct="1">
              <a:spcBef>
                <a:spcPct val="0"/>
              </a:spcBef>
              <a:buNone/>
            </a:pPr>
            <a:r>
              <a:rPr lang="ja-JP" altLang="en-US" sz="1200" dirty="0">
                <a:solidFill>
                  <a:srgbClr val="000000"/>
                </a:solidFill>
                <a:latin typeface="Arial" pitchFamily="34" charset="0"/>
              </a:rPr>
              <a:t> ・基礎自治体のサービス状況</a:t>
            </a:r>
          </a:p>
        </p:txBody>
      </p:sp>
      <p:sp>
        <p:nvSpPr>
          <p:cNvPr id="233481" name="AutoShape 54"/>
          <p:cNvSpPr>
            <a:spLocks noChangeArrowheads="1"/>
          </p:cNvSpPr>
          <p:nvPr/>
        </p:nvSpPr>
        <p:spPr bwMode="auto">
          <a:xfrm>
            <a:off x="683569" y="1008382"/>
            <a:ext cx="2592738" cy="1557431"/>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defTabSz="685800" eaLnBrk="1" hangingPunct="1">
              <a:spcBef>
                <a:spcPct val="0"/>
              </a:spcBef>
              <a:buNone/>
            </a:pPr>
            <a:r>
              <a:rPr lang="ja-JP" altLang="en-US" sz="1200" dirty="0">
                <a:solidFill>
                  <a:srgbClr val="000000"/>
                </a:solidFill>
                <a:latin typeface="Arial" pitchFamily="34" charset="0"/>
              </a:rPr>
              <a:t>・交遊関係</a:t>
            </a:r>
            <a:r>
              <a:rPr lang="en-US" altLang="ja-JP" sz="1200" dirty="0">
                <a:solidFill>
                  <a:srgbClr val="000000"/>
                </a:solidFill>
                <a:latin typeface="Arial" pitchFamily="34" charset="0"/>
              </a:rPr>
              <a:t>:</a:t>
            </a:r>
            <a:r>
              <a:rPr lang="ja-JP" altLang="en-US" sz="1200" dirty="0">
                <a:solidFill>
                  <a:srgbClr val="000000"/>
                </a:solidFill>
                <a:latin typeface="Arial" pitchFamily="34" charset="0"/>
              </a:rPr>
              <a:t>友人・集団・利害関係）</a:t>
            </a:r>
            <a:endParaRPr lang="en-US" altLang="ja-JP" sz="1200" dirty="0">
              <a:solidFill>
                <a:srgbClr val="000000"/>
              </a:solidFill>
              <a:latin typeface="Arial" pitchFamily="34" charset="0"/>
            </a:endParaRPr>
          </a:p>
          <a:p>
            <a:pPr defTabSz="685800" eaLnBrk="1" hangingPunct="1">
              <a:spcBef>
                <a:spcPct val="0"/>
              </a:spcBef>
              <a:buNone/>
            </a:pPr>
            <a:r>
              <a:rPr lang="ja-JP" altLang="en-US" sz="1200" dirty="0">
                <a:solidFill>
                  <a:srgbClr val="000000"/>
                </a:solidFill>
                <a:latin typeface="Arial" pitchFamily="34" charset="0"/>
              </a:rPr>
              <a:t> 交遊関係の比重（生活時間・意識・</a:t>
            </a:r>
            <a:endParaRPr lang="en-US" altLang="ja-JP" sz="1200" dirty="0">
              <a:solidFill>
                <a:srgbClr val="000000"/>
              </a:solidFill>
              <a:latin typeface="Arial" pitchFamily="34" charset="0"/>
            </a:endParaRPr>
          </a:p>
          <a:p>
            <a:pPr defTabSz="685800" eaLnBrk="1" hangingPunct="1">
              <a:spcBef>
                <a:spcPct val="0"/>
              </a:spcBef>
              <a:buNone/>
            </a:pPr>
            <a:r>
              <a:rPr lang="ja-JP" altLang="en-US" sz="1200" dirty="0">
                <a:solidFill>
                  <a:srgbClr val="000000"/>
                </a:solidFill>
                <a:latin typeface="Arial" pitchFamily="34" charset="0"/>
              </a:rPr>
              <a:t>　経費）</a:t>
            </a:r>
          </a:p>
          <a:p>
            <a:pPr defTabSz="685800" eaLnBrk="1" hangingPunct="1">
              <a:spcBef>
                <a:spcPct val="0"/>
              </a:spcBef>
              <a:buNone/>
            </a:pPr>
            <a:r>
              <a:rPr lang="ja-JP" altLang="en-US" sz="1200" dirty="0">
                <a:solidFill>
                  <a:srgbClr val="000000"/>
                </a:solidFill>
                <a:latin typeface="Arial" pitchFamily="34" charset="0"/>
              </a:rPr>
              <a:t>・地域社会との関係：自治会・近所</a:t>
            </a:r>
            <a:endParaRPr lang="en-US" altLang="ja-JP" sz="1200" dirty="0">
              <a:solidFill>
                <a:srgbClr val="000000"/>
              </a:solidFill>
              <a:latin typeface="Arial" pitchFamily="34" charset="0"/>
            </a:endParaRPr>
          </a:p>
          <a:p>
            <a:pPr defTabSz="685800" eaLnBrk="1" hangingPunct="1">
              <a:spcBef>
                <a:spcPct val="0"/>
              </a:spcBef>
              <a:buNone/>
            </a:pPr>
            <a:r>
              <a:rPr lang="ja-JP" altLang="en-US" sz="1200" dirty="0">
                <a:solidFill>
                  <a:srgbClr val="000000"/>
                </a:solidFill>
                <a:latin typeface="Arial" pitchFamily="34" charset="0"/>
              </a:rPr>
              <a:t>　づきあい・地域の行事への参画</a:t>
            </a:r>
            <a:endParaRPr lang="en-US" altLang="ja-JP" sz="1200" dirty="0">
              <a:solidFill>
                <a:srgbClr val="000000"/>
              </a:solidFill>
              <a:latin typeface="Arial" pitchFamily="34" charset="0"/>
            </a:endParaRPr>
          </a:p>
          <a:p>
            <a:pPr defTabSz="685800" eaLnBrk="1" hangingPunct="1">
              <a:spcBef>
                <a:spcPct val="0"/>
              </a:spcBef>
              <a:buNone/>
            </a:pPr>
            <a:r>
              <a:rPr lang="en-US" altLang="ja-JP" sz="1200" dirty="0">
                <a:solidFill>
                  <a:srgbClr val="000000"/>
                </a:solidFill>
                <a:latin typeface="Arial" pitchFamily="34" charset="0"/>
              </a:rPr>
              <a:t>   </a:t>
            </a:r>
            <a:r>
              <a:rPr lang="ja-JP" altLang="en-US" sz="1200" dirty="0">
                <a:solidFill>
                  <a:srgbClr val="000000"/>
                </a:solidFill>
                <a:latin typeface="Arial" pitchFamily="34" charset="0"/>
              </a:rPr>
              <a:t>（祭り・環境美化・生活関連行事）</a:t>
            </a:r>
          </a:p>
          <a:p>
            <a:pPr defTabSz="685800" eaLnBrk="1" hangingPunct="1">
              <a:spcBef>
                <a:spcPct val="0"/>
              </a:spcBef>
              <a:buNone/>
            </a:pPr>
            <a:r>
              <a:rPr lang="ja-JP" altLang="en-US" sz="1200" dirty="0">
                <a:solidFill>
                  <a:srgbClr val="000000"/>
                </a:solidFill>
                <a:ea typeface="ＭＳ ゴシック" pitchFamily="49" charset="-128"/>
              </a:rPr>
              <a:t>・地域の変化との連携</a:t>
            </a:r>
          </a:p>
        </p:txBody>
      </p:sp>
      <p:sp>
        <p:nvSpPr>
          <p:cNvPr id="233482" name="AutoShape 56"/>
          <p:cNvSpPr>
            <a:spLocks noChangeArrowheads="1"/>
          </p:cNvSpPr>
          <p:nvPr/>
        </p:nvSpPr>
        <p:spPr bwMode="auto">
          <a:xfrm>
            <a:off x="683568" y="3266869"/>
            <a:ext cx="1835795" cy="1134225"/>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defTabSz="685800" eaLnBrk="1" hangingPunct="1">
              <a:spcBef>
                <a:spcPct val="0"/>
              </a:spcBef>
              <a:buNone/>
            </a:pPr>
            <a:endParaRPr lang="en-US" altLang="ja-JP" sz="1200" dirty="0">
              <a:solidFill>
                <a:srgbClr val="000000"/>
              </a:solidFill>
              <a:ea typeface="ＭＳ ゴシック" pitchFamily="49" charset="-128"/>
            </a:endParaRPr>
          </a:p>
          <a:p>
            <a:pPr defTabSz="685800" eaLnBrk="1" hangingPunct="1">
              <a:lnSpc>
                <a:spcPct val="80000"/>
              </a:lnSpc>
              <a:spcBef>
                <a:spcPct val="0"/>
              </a:spcBef>
              <a:buNone/>
            </a:pPr>
            <a:endParaRPr lang="en-US" altLang="ja-JP" sz="1200" dirty="0">
              <a:solidFill>
                <a:srgbClr val="000000"/>
              </a:solidFill>
              <a:ea typeface="ＭＳ ゴシック" pitchFamily="49" charset="-128"/>
            </a:endParaRPr>
          </a:p>
          <a:p>
            <a:pPr defTabSz="685800" eaLnBrk="1" hangingPunct="1">
              <a:lnSpc>
                <a:spcPct val="80000"/>
              </a:lnSpc>
              <a:spcBef>
                <a:spcPct val="0"/>
              </a:spcBef>
              <a:buNone/>
            </a:pPr>
            <a:endParaRPr lang="en-US" altLang="ja-JP" sz="1200" dirty="0">
              <a:solidFill>
                <a:srgbClr val="000000"/>
              </a:solidFill>
              <a:ea typeface="ＭＳ ゴシック" pitchFamily="49" charset="-128"/>
            </a:endParaRPr>
          </a:p>
          <a:p>
            <a:pPr defTabSz="685800" eaLnBrk="1" hangingPunct="1">
              <a:lnSpc>
                <a:spcPct val="80000"/>
              </a:lnSpc>
              <a:spcBef>
                <a:spcPct val="0"/>
              </a:spcBef>
              <a:buNone/>
            </a:pPr>
            <a:endParaRPr lang="en-US" altLang="ja-JP" sz="1200" dirty="0">
              <a:solidFill>
                <a:srgbClr val="000000"/>
              </a:solidFill>
              <a:ea typeface="ＭＳ ゴシック" pitchFamily="49" charset="-128"/>
            </a:endParaRPr>
          </a:p>
          <a:p>
            <a:pPr defTabSz="685800" eaLnBrk="1" hangingPunct="1">
              <a:lnSpc>
                <a:spcPct val="80000"/>
              </a:lnSpc>
              <a:spcBef>
                <a:spcPct val="0"/>
              </a:spcBef>
              <a:buNone/>
            </a:pPr>
            <a:endParaRPr lang="en-US" altLang="ja-JP" sz="1200" dirty="0">
              <a:solidFill>
                <a:srgbClr val="000000"/>
              </a:solidFill>
              <a:ea typeface="ＭＳ ゴシック" pitchFamily="49" charset="-128"/>
            </a:endParaRPr>
          </a:p>
          <a:p>
            <a:pPr defTabSz="685800" eaLnBrk="1" hangingPunct="1">
              <a:lnSpc>
                <a:spcPct val="80000"/>
              </a:lnSpc>
              <a:spcBef>
                <a:spcPct val="0"/>
              </a:spcBef>
              <a:buNone/>
            </a:pPr>
            <a:r>
              <a:rPr lang="ja-JP" altLang="en-US" sz="1200" dirty="0">
                <a:solidFill>
                  <a:srgbClr val="000000"/>
                </a:solidFill>
                <a:ea typeface="ＭＳ ゴシック" pitchFamily="49" charset="-128"/>
              </a:rPr>
              <a:t>公共交通機関</a:t>
            </a:r>
          </a:p>
          <a:p>
            <a:pPr defTabSz="685800" eaLnBrk="1" hangingPunct="1">
              <a:lnSpc>
                <a:spcPct val="80000"/>
              </a:lnSpc>
              <a:spcBef>
                <a:spcPct val="0"/>
              </a:spcBef>
              <a:buNone/>
            </a:pPr>
            <a:endParaRPr lang="ja-JP" altLang="en-US" sz="1200" dirty="0">
              <a:solidFill>
                <a:srgbClr val="000000"/>
              </a:solidFill>
              <a:ea typeface="ＭＳ ゴシック" pitchFamily="49" charset="-128"/>
            </a:endParaRPr>
          </a:p>
          <a:p>
            <a:pPr defTabSz="685800" eaLnBrk="1" hangingPunct="1">
              <a:lnSpc>
                <a:spcPct val="80000"/>
              </a:lnSpc>
              <a:spcBef>
                <a:spcPct val="0"/>
              </a:spcBef>
              <a:buNone/>
            </a:pPr>
            <a:r>
              <a:rPr lang="ja-JP" altLang="en-US" sz="1200" dirty="0">
                <a:solidFill>
                  <a:srgbClr val="000000"/>
                </a:solidFill>
                <a:ea typeface="ＭＳ ゴシック" pitchFamily="49" charset="-128"/>
              </a:rPr>
              <a:t>利便性・安全性・</a:t>
            </a:r>
          </a:p>
          <a:p>
            <a:pPr defTabSz="685800" eaLnBrk="1" hangingPunct="1">
              <a:lnSpc>
                <a:spcPct val="80000"/>
              </a:lnSpc>
              <a:spcBef>
                <a:spcPct val="0"/>
              </a:spcBef>
              <a:buNone/>
            </a:pPr>
            <a:r>
              <a:rPr lang="ja-JP" altLang="en-US" sz="1200" dirty="0">
                <a:solidFill>
                  <a:srgbClr val="000000"/>
                </a:solidFill>
                <a:ea typeface="ＭＳ ゴシック" pitchFamily="49" charset="-128"/>
              </a:rPr>
              <a:t>モビリティー</a:t>
            </a:r>
          </a:p>
          <a:p>
            <a:pPr defTabSz="685800" eaLnBrk="1" hangingPunct="1">
              <a:lnSpc>
                <a:spcPct val="80000"/>
              </a:lnSpc>
              <a:spcBef>
                <a:spcPct val="0"/>
              </a:spcBef>
              <a:buNone/>
            </a:pPr>
            <a:r>
              <a:rPr lang="ja-JP" altLang="en-US" sz="1200" dirty="0" smtClean="0">
                <a:solidFill>
                  <a:srgbClr val="000000"/>
                </a:solidFill>
                <a:ea typeface="ＭＳ ゴシック" pitchFamily="49" charset="-128"/>
              </a:rPr>
              <a:t>バリアフリー</a:t>
            </a:r>
            <a:endParaRPr lang="en-US" altLang="ja-JP" sz="1200" dirty="0">
              <a:solidFill>
                <a:srgbClr val="000000"/>
              </a:solidFill>
              <a:ea typeface="ＭＳ ゴシック" pitchFamily="49" charset="-128"/>
            </a:endParaRPr>
          </a:p>
          <a:p>
            <a:pPr defTabSz="685800" eaLnBrk="1" hangingPunct="1">
              <a:lnSpc>
                <a:spcPct val="80000"/>
              </a:lnSpc>
              <a:spcBef>
                <a:spcPct val="0"/>
              </a:spcBef>
              <a:buNone/>
            </a:pPr>
            <a:endParaRPr lang="ja-JP" altLang="en-US" sz="1200" dirty="0">
              <a:solidFill>
                <a:srgbClr val="000000"/>
              </a:solidFill>
              <a:ea typeface="ＭＳ ゴシック" pitchFamily="49" charset="-128"/>
            </a:endParaRPr>
          </a:p>
          <a:p>
            <a:pPr defTabSz="685800" eaLnBrk="1" hangingPunct="1">
              <a:lnSpc>
                <a:spcPct val="80000"/>
              </a:lnSpc>
              <a:spcBef>
                <a:spcPct val="0"/>
              </a:spcBef>
              <a:buNone/>
            </a:pPr>
            <a:endParaRPr lang="ja-JP" altLang="en-US" sz="1200" dirty="0">
              <a:solidFill>
                <a:srgbClr val="000000"/>
              </a:solidFill>
              <a:ea typeface="ＭＳ ゴシック" pitchFamily="49" charset="-128"/>
            </a:endParaRPr>
          </a:p>
          <a:p>
            <a:pPr defTabSz="685800" eaLnBrk="1" hangingPunct="1">
              <a:lnSpc>
                <a:spcPct val="80000"/>
              </a:lnSpc>
              <a:spcBef>
                <a:spcPct val="0"/>
              </a:spcBef>
              <a:buNone/>
            </a:pPr>
            <a:endParaRPr lang="ja-JP" altLang="en-US" sz="1200" dirty="0">
              <a:solidFill>
                <a:srgbClr val="000000"/>
              </a:solidFill>
              <a:ea typeface="ＭＳ ゴシック" pitchFamily="49" charset="-128"/>
            </a:endParaRPr>
          </a:p>
          <a:p>
            <a:pPr defTabSz="685800" eaLnBrk="1" hangingPunct="1">
              <a:spcBef>
                <a:spcPct val="0"/>
              </a:spcBef>
              <a:buNone/>
            </a:pPr>
            <a:r>
              <a:rPr lang="ja-JP" altLang="en-US" sz="1200" dirty="0">
                <a:solidFill>
                  <a:srgbClr val="000000"/>
                </a:solidFill>
                <a:ea typeface="ＭＳ ゴシック" pitchFamily="49" charset="-128"/>
              </a:rPr>
              <a:t/>
            </a:r>
            <a:br>
              <a:rPr lang="ja-JP" altLang="en-US" sz="1200" dirty="0">
                <a:solidFill>
                  <a:srgbClr val="000000"/>
                </a:solidFill>
                <a:ea typeface="ＭＳ ゴシック" pitchFamily="49" charset="-128"/>
              </a:rPr>
            </a:br>
            <a:endParaRPr lang="ja-JP" altLang="en-US" sz="1200" dirty="0">
              <a:solidFill>
                <a:srgbClr val="000000"/>
              </a:solidFill>
              <a:ea typeface="ＭＳ ゴシック" pitchFamily="49" charset="-128"/>
            </a:endParaRPr>
          </a:p>
        </p:txBody>
      </p:sp>
      <p:sp>
        <p:nvSpPr>
          <p:cNvPr id="233483" name="AutoShape 57"/>
          <p:cNvSpPr>
            <a:spLocks noChangeArrowheads="1"/>
          </p:cNvSpPr>
          <p:nvPr/>
        </p:nvSpPr>
        <p:spPr bwMode="auto">
          <a:xfrm>
            <a:off x="6621742" y="3160303"/>
            <a:ext cx="1944141" cy="1080111"/>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defTabSz="685800" eaLnBrk="1" hangingPunct="1">
              <a:spcBef>
                <a:spcPct val="0"/>
              </a:spcBef>
              <a:buNone/>
            </a:pPr>
            <a:r>
              <a:rPr lang="ja-JP" altLang="en-US" sz="1200" dirty="0">
                <a:solidFill>
                  <a:srgbClr val="000000"/>
                </a:solidFill>
                <a:ea typeface="ＭＳ ゴシック" pitchFamily="49" charset="-128"/>
              </a:rPr>
              <a:t>生活設計・生活コスト</a:t>
            </a:r>
            <a:r>
              <a:rPr lang="en-US" altLang="ja-JP" sz="1200" dirty="0">
                <a:solidFill>
                  <a:srgbClr val="000000"/>
                </a:solidFill>
                <a:ea typeface="ＭＳ ゴシック" pitchFamily="49" charset="-128"/>
              </a:rPr>
              <a:t>(</a:t>
            </a:r>
            <a:r>
              <a:rPr lang="ja-JP" altLang="en-US" sz="1200" dirty="0">
                <a:solidFill>
                  <a:srgbClr val="000000"/>
                </a:solidFill>
                <a:ea typeface="ＭＳ ゴシック" pitchFamily="49" charset="-128"/>
              </a:rPr>
              <a:t>生活・文化的価値</a:t>
            </a:r>
            <a:r>
              <a:rPr lang="en-US" altLang="ja-JP" sz="1200" dirty="0">
                <a:solidFill>
                  <a:srgbClr val="000000"/>
                </a:solidFill>
                <a:ea typeface="ＭＳ ゴシック" pitchFamily="49" charset="-128"/>
              </a:rPr>
              <a:t>)</a:t>
            </a:r>
            <a:r>
              <a:rPr lang="ja-JP" altLang="en-US" sz="1200" dirty="0">
                <a:solidFill>
                  <a:srgbClr val="000000"/>
                </a:solidFill>
                <a:ea typeface="ＭＳ ゴシック" pitchFamily="49" charset="-128"/>
              </a:rPr>
              <a:t>・財資産の保有・蓄財の意識・質向上のための資本投下</a:t>
            </a:r>
          </a:p>
        </p:txBody>
      </p:sp>
      <p:sp>
        <p:nvSpPr>
          <p:cNvPr id="233484" name="Text Box 46"/>
          <p:cNvSpPr txBox="1">
            <a:spLocks noChangeArrowheads="1"/>
          </p:cNvSpPr>
          <p:nvPr/>
        </p:nvSpPr>
        <p:spPr bwMode="auto">
          <a:xfrm>
            <a:off x="1140619" y="5581650"/>
            <a:ext cx="13811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defTabSz="685800" eaLnBrk="1" hangingPunct="1">
              <a:spcBef>
                <a:spcPct val="50000"/>
              </a:spcBef>
              <a:buNone/>
            </a:pPr>
            <a:endParaRPr lang="ja-JP" altLang="ja-JP" sz="1500">
              <a:solidFill>
                <a:srgbClr val="000000"/>
              </a:solidFill>
              <a:ea typeface="ＭＳ ゴシック" pitchFamily="49" charset="-128"/>
            </a:endParaRPr>
          </a:p>
        </p:txBody>
      </p:sp>
      <p:sp>
        <p:nvSpPr>
          <p:cNvPr id="233485" name="Text Box 48"/>
          <p:cNvSpPr txBox="1">
            <a:spLocks noChangeArrowheads="1"/>
          </p:cNvSpPr>
          <p:nvPr/>
        </p:nvSpPr>
        <p:spPr bwMode="auto">
          <a:xfrm>
            <a:off x="331904" y="208479"/>
            <a:ext cx="47799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defTabSz="685800" eaLnBrk="1" hangingPunct="1">
              <a:spcBef>
                <a:spcPct val="0"/>
              </a:spcBef>
              <a:buNone/>
            </a:pPr>
            <a:r>
              <a:rPr lang="ja-JP" altLang="en-US" sz="2800" b="1" dirty="0">
                <a:solidFill>
                  <a:srgbClr val="000000"/>
                </a:solidFill>
                <a:ea typeface="ＭＳ ゴシック" pitchFamily="49" charset="-128"/>
              </a:rPr>
              <a:t>社会生活の多様性</a:t>
            </a:r>
          </a:p>
        </p:txBody>
      </p:sp>
      <p:sp>
        <p:nvSpPr>
          <p:cNvPr id="3" name="スライド番号プレースホルダー 2"/>
          <p:cNvSpPr>
            <a:spLocks noGrp="1"/>
          </p:cNvSpPr>
          <p:nvPr>
            <p:ph type="sldNum" sz="quarter" idx="12"/>
          </p:nvPr>
        </p:nvSpPr>
        <p:spPr/>
        <p:txBody>
          <a:bodyPr/>
          <a:lstStyle/>
          <a:p>
            <a:pPr>
              <a:defRPr/>
            </a:pPr>
            <a:fld id="{AD8615F8-6A00-4A3E-88A8-83E30B5B3B52}" type="slidenum">
              <a:rPr lang="en-US" altLang="ja-JP" smtClean="0"/>
              <a:pPr>
                <a:defRPr/>
              </a:pPr>
              <a:t>139</a:t>
            </a:fld>
            <a:endParaRPr lang="en-US" altLang="ja-JP"/>
          </a:p>
        </p:txBody>
      </p:sp>
    </p:spTree>
    <p:extLst>
      <p:ext uri="{BB962C8B-B14F-4D97-AF65-F5344CB8AC3E}">
        <p14:creationId xmlns:p14="http://schemas.microsoft.com/office/powerpoint/2010/main" val="14837250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4"/>
          <p:cNvSpPr>
            <a:spLocks noGrp="1" noChangeArrowheads="1"/>
          </p:cNvSpPr>
          <p:nvPr>
            <p:ph type="title" idx="4294967295"/>
          </p:nvPr>
        </p:nvSpPr>
        <p:spPr>
          <a:xfrm>
            <a:off x="683568" y="2420888"/>
            <a:ext cx="7344816" cy="1512168"/>
          </a:xfrm>
          <a:gradFill rotWithShape="1">
            <a:gsLst>
              <a:gs pos="0">
                <a:srgbClr val="FFFFE9"/>
              </a:gs>
              <a:gs pos="100000">
                <a:srgbClr val="FFFFB9"/>
              </a:gs>
            </a:gsLst>
            <a:lin ang="5400000" scaled="1"/>
          </a:gradFill>
          <a:ln w="12700" algn="ctr">
            <a:noFill/>
            <a:miter lim="800000"/>
            <a:headEnd/>
            <a:tailEnd/>
          </a:ln>
          <a:extLst/>
        </p:spPr>
        <p:txBody>
          <a:bodyPr wrap="none" lIns="74295" tIns="8890" rIns="74295" bIns="8890" anchor="ctr"/>
          <a:lstStyle/>
          <a:p>
            <a:pPr marL="990600" indent="-457200">
              <a:spcBef>
                <a:spcPct val="20000"/>
              </a:spcBef>
            </a:pPr>
            <a:r>
              <a:rPr lang="ja-JP" altLang="en-US" dirty="0" smtClean="0">
                <a:solidFill>
                  <a:srgbClr val="000000"/>
                </a:solidFill>
                <a:latin typeface="HGPｺﾞｼｯｸE" panose="020B0900000000000000" pitchFamily="50" charset="-128"/>
                <a:ea typeface="HGPｺﾞｼｯｸE" panose="020B0900000000000000" pitchFamily="50" charset="-128"/>
                <a:cs typeface="+mn-cs"/>
              </a:rPr>
              <a:t>～アセスメント力を高めるため</a:t>
            </a:r>
            <a:r>
              <a:rPr lang="en-US" altLang="ja-JP" dirty="0" smtClean="0">
                <a:solidFill>
                  <a:srgbClr val="000000"/>
                </a:solidFill>
                <a:latin typeface="HGPｺﾞｼｯｸE" panose="020B0900000000000000" pitchFamily="50" charset="-128"/>
                <a:ea typeface="HGPｺﾞｼｯｸE" panose="020B0900000000000000" pitchFamily="50" charset="-128"/>
                <a:cs typeface="+mn-cs"/>
              </a:rPr>
              <a:t/>
            </a:r>
            <a:br>
              <a:rPr lang="en-US" altLang="ja-JP" dirty="0" smtClean="0">
                <a:solidFill>
                  <a:srgbClr val="000000"/>
                </a:solidFill>
                <a:latin typeface="HGPｺﾞｼｯｸE" panose="020B0900000000000000" pitchFamily="50" charset="-128"/>
                <a:ea typeface="HGPｺﾞｼｯｸE" panose="020B0900000000000000" pitchFamily="50" charset="-128"/>
                <a:cs typeface="+mn-cs"/>
              </a:rPr>
            </a:br>
            <a:r>
              <a:rPr lang="ja-JP" altLang="en-US" dirty="0" smtClean="0">
                <a:solidFill>
                  <a:srgbClr val="000000"/>
                </a:solidFill>
                <a:latin typeface="HGPｺﾞｼｯｸE" panose="020B0900000000000000" pitchFamily="50" charset="-128"/>
                <a:ea typeface="HGPｺﾞｼｯｸE" panose="020B0900000000000000" pitchFamily="50" charset="-128"/>
                <a:cs typeface="+mn-cs"/>
              </a:rPr>
              <a:t>サービス</a:t>
            </a:r>
            <a:r>
              <a:rPr lang="ja-JP" altLang="en-US" dirty="0">
                <a:solidFill>
                  <a:srgbClr val="000000"/>
                </a:solidFill>
                <a:latin typeface="HGPｺﾞｼｯｸE" panose="020B0900000000000000" pitchFamily="50" charset="-128"/>
                <a:ea typeface="HGPｺﾞｼｯｸE" panose="020B0900000000000000" pitchFamily="50" charset="-128"/>
                <a:cs typeface="+mn-cs"/>
              </a:rPr>
              <a:t>提供の</a:t>
            </a:r>
            <a:r>
              <a:rPr lang="ja-JP" altLang="en-US" dirty="0" smtClean="0">
                <a:solidFill>
                  <a:srgbClr val="000000"/>
                </a:solidFill>
                <a:latin typeface="HGPｺﾞｼｯｸE" panose="020B0900000000000000" pitchFamily="50" charset="-128"/>
                <a:ea typeface="HGPｺﾞｼｯｸE" panose="020B0900000000000000" pitchFamily="50" charset="-128"/>
                <a:cs typeface="+mn-cs"/>
              </a:rPr>
              <a:t>視点～</a:t>
            </a:r>
            <a:endParaRPr lang="ja-JP" altLang="en-US" dirty="0">
              <a:solidFill>
                <a:srgbClr val="000000"/>
              </a:solidFill>
              <a:latin typeface="HGPｺﾞｼｯｸE" panose="020B0900000000000000" pitchFamily="50" charset="-128"/>
              <a:ea typeface="HGPｺﾞｼｯｸE" panose="020B0900000000000000" pitchFamily="50" charset="-128"/>
              <a:cs typeface="+mn-cs"/>
            </a:endParaRPr>
          </a:p>
        </p:txBody>
      </p:sp>
    </p:spTree>
    <p:extLst>
      <p:ext uri="{BB962C8B-B14F-4D97-AF65-F5344CB8AC3E}">
        <p14:creationId xmlns:p14="http://schemas.microsoft.com/office/powerpoint/2010/main" val="1117264185"/>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1" name="Rectangle 3"/>
          <p:cNvSpPr>
            <a:spLocks noGrp="1" noChangeArrowheads="1"/>
          </p:cNvSpPr>
          <p:nvPr>
            <p:ph type="body" idx="4294967295"/>
          </p:nvPr>
        </p:nvSpPr>
        <p:spPr>
          <a:xfrm>
            <a:off x="107504" y="1124744"/>
            <a:ext cx="8928991" cy="5400600"/>
          </a:xfrm>
          <a:ln>
            <a:solidFill>
              <a:schemeClr val="accent1">
                <a:lumMod val="75000"/>
              </a:schemeClr>
            </a:solidFill>
          </a:ln>
        </p:spPr>
        <p:txBody>
          <a:bodyPr vert="horz" lIns="68573" tIns="34286" rIns="68573" bIns="34286" rtlCol="0" anchor="ctr">
            <a:noAutofit/>
          </a:bodyPr>
          <a:lstStyle/>
          <a:p>
            <a:pPr eaLnBrk="1" hangingPunct="1">
              <a:lnSpc>
                <a:spcPct val="80000"/>
              </a:lnSpc>
              <a:buFontTx/>
              <a:buNone/>
              <a:defRPr/>
            </a:pPr>
            <a:r>
              <a:rPr lang="ja-JP" altLang="en-US" sz="2000" b="1" u="sng" dirty="0"/>
              <a:t>まず、アセスメントの現状を振り返ってみましょう</a:t>
            </a:r>
            <a:endParaRPr lang="en-US" altLang="ja-JP" sz="2000" b="1" u="sng" dirty="0"/>
          </a:p>
          <a:p>
            <a:pPr eaLnBrk="1" hangingPunct="1">
              <a:lnSpc>
                <a:spcPct val="80000"/>
              </a:lnSpc>
              <a:buFontTx/>
              <a:buNone/>
              <a:defRPr/>
            </a:pPr>
            <a:endParaRPr lang="ja-JP" altLang="en-US" sz="2000" b="1" u="sng" dirty="0"/>
          </a:p>
          <a:p>
            <a:pPr eaLnBrk="1" hangingPunct="1">
              <a:lnSpc>
                <a:spcPct val="80000"/>
              </a:lnSpc>
              <a:buFontTx/>
              <a:buNone/>
              <a:defRPr/>
            </a:pPr>
            <a:r>
              <a:rPr lang="ja-JP" altLang="en-US" sz="2000" dirty="0"/>
              <a:t>・　障害の程度や手帳の等級で職業能力を判断し、可能性を限定していないか。</a:t>
            </a:r>
            <a:endParaRPr lang="en-US" altLang="ja-JP" sz="2000" dirty="0"/>
          </a:p>
          <a:p>
            <a:pPr eaLnBrk="1" hangingPunct="1">
              <a:lnSpc>
                <a:spcPct val="80000"/>
              </a:lnSpc>
              <a:buFontTx/>
              <a:buNone/>
              <a:defRPr/>
            </a:pPr>
            <a:r>
              <a:rPr lang="ja-JP" altLang="en-US" sz="2000" dirty="0"/>
              <a:t>　　　障害の軽重　</a:t>
            </a:r>
            <a:r>
              <a:rPr lang="ja-JP" altLang="en-US" sz="2000" dirty="0">
                <a:latin typeface="ＭＳ Ｐゴシック" panose="020B0600070205080204" pitchFamily="50" charset="-128"/>
                <a:ea typeface="ＭＳ Ｐゴシック" panose="020B0600070205080204" pitchFamily="50" charset="-128"/>
              </a:rPr>
              <a:t>≠　　職業能力</a:t>
            </a:r>
            <a:endParaRPr lang="en-US" altLang="ja-JP" sz="2000" dirty="0"/>
          </a:p>
          <a:p>
            <a:pPr eaLnBrk="1" hangingPunct="1">
              <a:lnSpc>
                <a:spcPct val="80000"/>
              </a:lnSpc>
              <a:buFontTx/>
              <a:buNone/>
              <a:defRPr/>
            </a:pPr>
            <a:endParaRPr lang="en-US" altLang="ja-JP" sz="2000" dirty="0"/>
          </a:p>
          <a:p>
            <a:pPr eaLnBrk="1" hangingPunct="1">
              <a:lnSpc>
                <a:spcPct val="80000"/>
              </a:lnSpc>
              <a:buFontTx/>
              <a:buNone/>
              <a:defRPr/>
            </a:pPr>
            <a:r>
              <a:rPr lang="ja-JP" altLang="en-US" sz="2000" dirty="0"/>
              <a:t>・　○</a:t>
            </a:r>
            <a:r>
              <a:rPr lang="en-US" altLang="ja-JP" sz="2000" dirty="0"/>
              <a:t>×</a:t>
            </a:r>
            <a:r>
              <a:rPr lang="ja-JP" altLang="en-US" sz="2000" dirty="0"/>
              <a:t>を付けるのがアセスメントではないことを理解しているか。</a:t>
            </a:r>
            <a:endParaRPr lang="en-US" altLang="ja-JP" sz="2000" dirty="0"/>
          </a:p>
          <a:p>
            <a:pPr marL="0" indent="0">
              <a:lnSpc>
                <a:spcPct val="80000"/>
              </a:lnSpc>
              <a:buNone/>
              <a:defRPr/>
            </a:pPr>
            <a:endParaRPr lang="en-US" altLang="ja-JP" sz="2000" dirty="0"/>
          </a:p>
          <a:p>
            <a:pPr marL="0" indent="0">
              <a:lnSpc>
                <a:spcPct val="80000"/>
              </a:lnSpc>
              <a:buNone/>
              <a:defRPr/>
            </a:pPr>
            <a:r>
              <a:rPr lang="ja-JP" altLang="en-US" sz="2000" dirty="0"/>
              <a:t>・　「できる・できない」「希望する・しない」というとらえ方でなく、その人の生活全体で</a:t>
            </a:r>
            <a:endParaRPr lang="en-US" altLang="ja-JP" sz="2000" dirty="0"/>
          </a:p>
          <a:p>
            <a:pPr marL="0" indent="0">
              <a:lnSpc>
                <a:spcPct val="80000"/>
              </a:lnSpc>
              <a:buNone/>
              <a:defRPr/>
            </a:pPr>
            <a:r>
              <a:rPr lang="ja-JP" altLang="en-US" sz="2000" dirty="0"/>
              <a:t>　　ニーズをとらえているか？</a:t>
            </a:r>
          </a:p>
          <a:p>
            <a:pPr marL="0" indent="0">
              <a:lnSpc>
                <a:spcPct val="80000"/>
              </a:lnSpc>
              <a:buNone/>
              <a:defRPr/>
            </a:pPr>
            <a:endParaRPr lang="en-US" altLang="ja-JP" sz="2000" dirty="0"/>
          </a:p>
          <a:p>
            <a:pPr marL="0" indent="0">
              <a:lnSpc>
                <a:spcPct val="80000"/>
              </a:lnSpc>
              <a:buNone/>
              <a:defRPr/>
            </a:pPr>
            <a:r>
              <a:rPr lang="ja-JP" altLang="en-US" sz="2000" dirty="0"/>
              <a:t>・　アセスメントシートを使って行う面接だけでアセスメントを行っていないか？</a:t>
            </a:r>
          </a:p>
          <a:p>
            <a:pPr marL="0" indent="0">
              <a:lnSpc>
                <a:spcPct val="80000"/>
              </a:lnSpc>
              <a:buNone/>
              <a:defRPr/>
            </a:pPr>
            <a:endParaRPr lang="ja-JP" altLang="en-US" sz="2000" dirty="0"/>
          </a:p>
          <a:p>
            <a:pPr marL="0" indent="0">
              <a:lnSpc>
                <a:spcPct val="80000"/>
              </a:lnSpc>
              <a:buNone/>
              <a:defRPr/>
            </a:pPr>
            <a:r>
              <a:rPr lang="ja-JP" altLang="en-US" sz="2000" dirty="0"/>
              <a:t>・　個別支援計画を作成することが目的のアセスメントになっていないか？</a:t>
            </a:r>
          </a:p>
          <a:p>
            <a:pPr marL="0" indent="0">
              <a:lnSpc>
                <a:spcPct val="80000"/>
              </a:lnSpc>
              <a:buNone/>
              <a:defRPr/>
            </a:pPr>
            <a:endParaRPr lang="ja-JP" altLang="en-US" sz="2000" dirty="0"/>
          </a:p>
          <a:p>
            <a:pPr marL="0" indent="0">
              <a:lnSpc>
                <a:spcPct val="80000"/>
              </a:lnSpc>
              <a:buNone/>
              <a:defRPr/>
            </a:pPr>
            <a:r>
              <a:rPr lang="ja-JP" altLang="en-US" sz="2000" dirty="0"/>
              <a:t>・　個別支援計画と日々の実践が結びついているか？</a:t>
            </a:r>
          </a:p>
        </p:txBody>
      </p:sp>
      <p:sp>
        <p:nvSpPr>
          <p:cNvPr id="6" name="AutoShape 6"/>
          <p:cNvSpPr>
            <a:spLocks noChangeArrowheads="1"/>
          </p:cNvSpPr>
          <p:nvPr/>
        </p:nvSpPr>
        <p:spPr bwMode="auto">
          <a:xfrm>
            <a:off x="166219" y="332656"/>
            <a:ext cx="6966347" cy="482642"/>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defTabSz="685800" fontAlgn="auto">
              <a:spcBef>
                <a:spcPct val="50000"/>
              </a:spcBef>
              <a:spcAft>
                <a:spcPts val="0"/>
              </a:spcAft>
            </a:pPr>
            <a:r>
              <a:rPr lang="ja-JP" altLang="en-US" sz="2100" dirty="0">
                <a:solidFill>
                  <a:srgbClr val="A50021"/>
                </a:solidFill>
              </a:rPr>
              <a:t>（</a:t>
            </a:r>
            <a:r>
              <a:rPr lang="en-US" altLang="ja-JP" sz="2100" dirty="0">
                <a:solidFill>
                  <a:srgbClr val="A50021"/>
                </a:solidFill>
              </a:rPr>
              <a:t>2</a:t>
            </a:r>
            <a:r>
              <a:rPr lang="ja-JP" altLang="en-US" sz="2100" dirty="0">
                <a:solidFill>
                  <a:srgbClr val="A50021"/>
                </a:solidFill>
              </a:rPr>
              <a:t>）</a:t>
            </a:r>
            <a:r>
              <a:rPr lang="en-US" altLang="ja-JP" sz="2100" dirty="0">
                <a:solidFill>
                  <a:srgbClr val="A50021"/>
                </a:solidFill>
              </a:rPr>
              <a:t>-</a:t>
            </a:r>
            <a:r>
              <a:rPr lang="ja-JP" altLang="en-US" sz="2100" dirty="0">
                <a:solidFill>
                  <a:srgbClr val="A50021"/>
                </a:solidFill>
              </a:rPr>
              <a:t>①　ニーズを把握するアセスメント</a:t>
            </a:r>
            <a:r>
              <a:rPr lang="ja-JP" altLang="en-US" sz="2100" dirty="0">
                <a:solidFill>
                  <a:srgbClr val="C00000"/>
                </a:solidFill>
                <a:latin typeface="Calibri" panose="020F0502020204030204"/>
              </a:rPr>
              <a:t>　　</a:t>
            </a:r>
            <a:r>
              <a:rPr lang="ja-JP" altLang="en-US" sz="2700" dirty="0">
                <a:solidFill>
                  <a:srgbClr val="C00000"/>
                </a:solidFill>
                <a:latin typeface="Calibri" panose="020F0502020204030204"/>
              </a:rPr>
              <a:t>　　　　</a:t>
            </a:r>
            <a:endParaRPr lang="ja-JP" altLang="en-US" sz="2100" dirty="0">
              <a:solidFill>
                <a:srgbClr val="C00000"/>
              </a:solidFill>
              <a:latin typeface="Calibri" panose="020F0502020204030204"/>
            </a:endParaRPr>
          </a:p>
        </p:txBody>
      </p:sp>
      <p:sp>
        <p:nvSpPr>
          <p:cNvPr id="3" name="スライド番号プレースホルダー 2"/>
          <p:cNvSpPr>
            <a:spLocks noGrp="1"/>
          </p:cNvSpPr>
          <p:nvPr>
            <p:ph type="sldNum" sz="quarter" idx="12"/>
          </p:nvPr>
        </p:nvSpPr>
        <p:spPr/>
        <p:txBody>
          <a:bodyPr/>
          <a:lstStyle/>
          <a:p>
            <a:fld id="{973546E6-2C95-4A16-9C31-3DD88A51EA1A}" type="slidenum">
              <a:rPr kumimoji="1" lang="ja-JP" altLang="en-US" smtClean="0"/>
              <a:pPr/>
              <a:t>140</a:t>
            </a:fld>
            <a:endParaRPr kumimoji="1" lang="ja-JP" altLang="en-US" dirty="0"/>
          </a:p>
        </p:txBody>
      </p:sp>
    </p:spTree>
    <p:extLst>
      <p:ext uri="{BB962C8B-B14F-4D97-AF65-F5344CB8AC3E}">
        <p14:creationId xmlns:p14="http://schemas.microsoft.com/office/powerpoint/2010/main" val="1071994997"/>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478810" y="1268760"/>
            <a:ext cx="8413670" cy="2616101"/>
          </a:xfrm>
          <a:prstGeom prst="rect">
            <a:avLst/>
          </a:prstGeom>
          <a:noFill/>
          <a:ln w="28575">
            <a:solidFill>
              <a:srgbClr val="3366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fontAlgn="auto">
              <a:spcBef>
                <a:spcPts val="0"/>
              </a:spcBef>
              <a:spcAft>
                <a:spcPts val="0"/>
              </a:spcAft>
            </a:pPr>
            <a:r>
              <a:rPr lang="ja-JP" altLang="en-US" sz="3200" dirty="0">
                <a:solidFill>
                  <a:srgbClr val="000000"/>
                </a:solidFill>
                <a:latin typeface="Calibri" panose="020F0502020204030204"/>
              </a:rPr>
              <a:t>　</a:t>
            </a:r>
            <a:r>
              <a:rPr lang="en-US" altLang="ja-JP" dirty="0">
                <a:solidFill>
                  <a:srgbClr val="000000"/>
                </a:solidFill>
                <a:latin typeface="Calibri" panose="020F0502020204030204"/>
              </a:rPr>
              <a:t>【</a:t>
            </a:r>
            <a:r>
              <a:rPr lang="ja-JP" altLang="en-US" dirty="0">
                <a:solidFill>
                  <a:srgbClr val="000000"/>
                </a:solidFill>
                <a:latin typeface="Calibri" panose="020F0502020204030204"/>
              </a:rPr>
              <a:t>目　的</a:t>
            </a:r>
            <a:r>
              <a:rPr lang="en-US" altLang="ja-JP" dirty="0">
                <a:solidFill>
                  <a:srgbClr val="000000"/>
                </a:solidFill>
                <a:latin typeface="Calibri" panose="020F0502020204030204"/>
              </a:rPr>
              <a:t>】</a:t>
            </a:r>
            <a:r>
              <a:rPr lang="ja-JP" altLang="en-US" dirty="0">
                <a:solidFill>
                  <a:srgbClr val="000000"/>
                </a:solidFill>
                <a:latin typeface="Calibri" panose="020F0502020204030204"/>
              </a:rPr>
              <a:t>就労する（能力向上）にあたり、事前に</a:t>
            </a:r>
          </a:p>
          <a:p>
            <a:pPr defTabSz="685800" fontAlgn="auto">
              <a:spcBef>
                <a:spcPts val="0"/>
              </a:spcBef>
              <a:spcAft>
                <a:spcPts val="0"/>
              </a:spcAft>
            </a:pPr>
            <a:r>
              <a:rPr lang="ja-JP" altLang="en-US" dirty="0">
                <a:solidFill>
                  <a:srgbClr val="000000"/>
                </a:solidFill>
                <a:latin typeface="Calibri" panose="020F0502020204030204"/>
              </a:rPr>
              <a:t>	仕事への適性および能力（潜在能力を含む）</a:t>
            </a:r>
          </a:p>
          <a:p>
            <a:pPr defTabSz="685800" fontAlgn="auto">
              <a:spcBef>
                <a:spcPts val="0"/>
              </a:spcBef>
              <a:spcAft>
                <a:spcPts val="0"/>
              </a:spcAft>
            </a:pPr>
            <a:r>
              <a:rPr lang="ja-JP" altLang="en-US" dirty="0">
                <a:solidFill>
                  <a:srgbClr val="000000"/>
                </a:solidFill>
                <a:latin typeface="Calibri" panose="020F0502020204030204"/>
              </a:rPr>
              <a:t>	を発見し、客観的に評価をする</a:t>
            </a:r>
            <a:endParaRPr lang="en-US" altLang="ja-JP" dirty="0">
              <a:solidFill>
                <a:srgbClr val="000000"/>
              </a:solidFill>
              <a:latin typeface="Calibri" panose="020F0502020204030204"/>
            </a:endParaRPr>
          </a:p>
          <a:p>
            <a:pPr defTabSz="685800" fontAlgn="auto">
              <a:spcBef>
                <a:spcPts val="0"/>
              </a:spcBef>
              <a:spcAft>
                <a:spcPts val="0"/>
              </a:spcAft>
            </a:pPr>
            <a:endParaRPr lang="en-US" altLang="ja-JP" dirty="0">
              <a:solidFill>
                <a:srgbClr val="000000"/>
              </a:solidFill>
              <a:latin typeface="Calibri" panose="020F0502020204030204"/>
            </a:endParaRPr>
          </a:p>
          <a:p>
            <a:pPr defTabSz="685800" fontAlgn="auto">
              <a:spcBef>
                <a:spcPts val="0"/>
              </a:spcBef>
              <a:spcAft>
                <a:spcPts val="0"/>
              </a:spcAft>
            </a:pPr>
            <a:r>
              <a:rPr lang="en-US" altLang="ja-JP" sz="2400" dirty="0">
                <a:solidFill>
                  <a:srgbClr val="000000"/>
                </a:solidFill>
                <a:latin typeface="ＭＳ Ｐゴシック" panose="020B0600070205080204" pitchFamily="50" charset="-128"/>
              </a:rPr>
              <a:t>※</a:t>
            </a:r>
            <a:r>
              <a:rPr lang="ja-JP" altLang="en-US" sz="2400" dirty="0">
                <a:solidFill>
                  <a:prstClr val="black"/>
                </a:solidFill>
                <a:latin typeface="Calibri" panose="020F0502020204030204"/>
              </a:rPr>
              <a:t>潜在的な能力や働く力を見いだし、最大限に引き出す環境を</a:t>
            </a:r>
            <a:endParaRPr lang="en-US" altLang="ja-JP" sz="2400" dirty="0">
              <a:solidFill>
                <a:prstClr val="black"/>
              </a:solidFill>
              <a:latin typeface="Calibri" panose="020F0502020204030204"/>
            </a:endParaRPr>
          </a:p>
          <a:p>
            <a:pPr defTabSz="685800" fontAlgn="auto">
              <a:spcBef>
                <a:spcPts val="0"/>
              </a:spcBef>
              <a:spcAft>
                <a:spcPts val="0"/>
              </a:spcAft>
            </a:pPr>
            <a:r>
              <a:rPr lang="ja-JP" altLang="en-US" sz="2400" dirty="0">
                <a:solidFill>
                  <a:prstClr val="black"/>
                </a:solidFill>
                <a:latin typeface="Calibri" panose="020F0502020204030204"/>
              </a:rPr>
              <a:t>　　整えているか</a:t>
            </a:r>
            <a:endParaRPr lang="en-US" altLang="ja-JP" sz="2400" dirty="0">
              <a:solidFill>
                <a:prstClr val="black"/>
              </a:solidFill>
              <a:latin typeface="Calibri" panose="020F0502020204030204"/>
            </a:endParaRPr>
          </a:p>
        </p:txBody>
      </p:sp>
      <p:sp>
        <p:nvSpPr>
          <p:cNvPr id="171015" name="AutoShape 7"/>
          <p:cNvSpPr>
            <a:spLocks noChangeArrowheads="1"/>
          </p:cNvSpPr>
          <p:nvPr/>
        </p:nvSpPr>
        <p:spPr bwMode="auto">
          <a:xfrm>
            <a:off x="475181" y="3982360"/>
            <a:ext cx="8417299" cy="2739116"/>
          </a:xfrm>
          <a:prstGeom prst="foldedCorner">
            <a:avLst>
              <a:gd name="adj" fmla="val 12500"/>
            </a:avLst>
          </a:prstGeom>
          <a:solidFill>
            <a:srgbClr val="FFCCCC"/>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auto">
              <a:spcBef>
                <a:spcPts val="0"/>
              </a:spcBef>
              <a:spcAft>
                <a:spcPts val="0"/>
              </a:spcAft>
            </a:pPr>
            <a:endParaRPr lang="en-US" altLang="ja-JP" sz="900" dirty="0">
              <a:solidFill>
                <a:srgbClr val="FF0066"/>
              </a:solidFill>
              <a:latin typeface="Calibri" panose="020F0502020204030204"/>
            </a:endParaRPr>
          </a:p>
          <a:p>
            <a:pPr defTabSz="685800" fontAlgn="auto">
              <a:spcBef>
                <a:spcPts val="0"/>
              </a:spcBef>
              <a:spcAft>
                <a:spcPts val="0"/>
              </a:spcAft>
            </a:pPr>
            <a:r>
              <a:rPr lang="en-US" altLang="ja-JP" sz="3200" dirty="0">
                <a:solidFill>
                  <a:srgbClr val="FF0066"/>
                </a:solidFill>
                <a:latin typeface="Calibri" panose="020F0502020204030204"/>
              </a:rPr>
              <a:t>		</a:t>
            </a:r>
            <a:r>
              <a:rPr lang="ja-JP" altLang="en-US" sz="1800" dirty="0">
                <a:solidFill>
                  <a:srgbClr val="FF0066"/>
                </a:solidFill>
                <a:latin typeface="Calibri" panose="020F0502020204030204"/>
              </a:rPr>
              <a:t>サービス管理責任者の視点</a:t>
            </a:r>
          </a:p>
          <a:p>
            <a:pPr defTabSz="685800" fontAlgn="auto">
              <a:spcBef>
                <a:spcPts val="0"/>
              </a:spcBef>
              <a:spcAft>
                <a:spcPts val="0"/>
              </a:spcAft>
            </a:pPr>
            <a:endParaRPr lang="ja-JP" altLang="en-US" sz="1800" dirty="0">
              <a:solidFill>
                <a:srgbClr val="FF0066"/>
              </a:solidFill>
              <a:latin typeface="Calibri" panose="020F0502020204030204"/>
            </a:endParaRPr>
          </a:p>
          <a:p>
            <a:pPr defTabSz="685800" fontAlgn="auto">
              <a:spcBef>
                <a:spcPts val="0"/>
              </a:spcBef>
              <a:spcAft>
                <a:spcPts val="0"/>
              </a:spcAft>
            </a:pPr>
            <a:r>
              <a:rPr lang="ja-JP" altLang="en-US" sz="1800" dirty="0">
                <a:solidFill>
                  <a:srgbClr val="000000"/>
                </a:solidFill>
                <a:latin typeface="Calibri" panose="020F0502020204030204"/>
              </a:rPr>
              <a:t>　</a:t>
            </a:r>
            <a:r>
              <a:rPr lang="ja-JP" altLang="en-US" sz="1800" dirty="0">
                <a:solidFill>
                  <a:srgbClr val="FF0066"/>
                </a:solidFill>
                <a:latin typeface="Calibri" panose="020F0502020204030204"/>
              </a:rPr>
              <a:t>①職員は、適切に評価できるスキルがあるか？</a:t>
            </a:r>
          </a:p>
          <a:p>
            <a:pPr defTabSz="685800" fontAlgn="auto">
              <a:spcBef>
                <a:spcPts val="0"/>
              </a:spcBef>
              <a:spcAft>
                <a:spcPts val="0"/>
              </a:spcAft>
            </a:pPr>
            <a:r>
              <a:rPr lang="ja-JP" altLang="en-US" sz="1800" dirty="0">
                <a:solidFill>
                  <a:srgbClr val="FF0066"/>
                </a:solidFill>
                <a:latin typeface="Calibri" panose="020F0502020204030204"/>
              </a:rPr>
              <a:t>　②整備された環境下で評価しているか？</a:t>
            </a:r>
          </a:p>
          <a:p>
            <a:pPr defTabSz="685800" fontAlgn="auto">
              <a:spcBef>
                <a:spcPts val="0"/>
              </a:spcBef>
              <a:spcAft>
                <a:spcPts val="0"/>
              </a:spcAft>
            </a:pPr>
            <a:r>
              <a:rPr lang="ja-JP" altLang="en-US" sz="1800" dirty="0">
                <a:solidFill>
                  <a:srgbClr val="FF0066"/>
                </a:solidFill>
                <a:latin typeface="Calibri" panose="020F0502020204030204"/>
              </a:rPr>
              <a:t>　③事実に基づいた客観的な評価になっているか？</a:t>
            </a:r>
          </a:p>
          <a:p>
            <a:pPr defTabSz="685800" fontAlgn="auto">
              <a:spcBef>
                <a:spcPts val="0"/>
              </a:spcBef>
              <a:spcAft>
                <a:spcPts val="0"/>
              </a:spcAft>
            </a:pPr>
            <a:r>
              <a:rPr lang="ja-JP" altLang="en-US" sz="1800" dirty="0">
                <a:solidFill>
                  <a:srgbClr val="FF0066"/>
                </a:solidFill>
                <a:latin typeface="Calibri" panose="020F0502020204030204"/>
              </a:rPr>
              <a:t>　④人材育成「将来何ができるか」という観点で</a:t>
            </a:r>
            <a:r>
              <a:rPr lang="ja-JP" altLang="en-US" sz="1800" dirty="0" smtClean="0">
                <a:solidFill>
                  <a:srgbClr val="FF0066"/>
                </a:solidFill>
                <a:latin typeface="Calibri" panose="020F0502020204030204"/>
              </a:rPr>
              <a:t>評価を</a:t>
            </a:r>
            <a:r>
              <a:rPr lang="ja-JP" altLang="en-US" sz="1800" dirty="0">
                <a:solidFill>
                  <a:srgbClr val="FF0066"/>
                </a:solidFill>
                <a:latin typeface="Calibri" panose="020F0502020204030204"/>
              </a:rPr>
              <a:t>しているか？　　</a:t>
            </a:r>
          </a:p>
          <a:p>
            <a:pPr defTabSz="685800" fontAlgn="auto">
              <a:spcBef>
                <a:spcPts val="0"/>
              </a:spcBef>
              <a:spcAft>
                <a:spcPts val="0"/>
              </a:spcAft>
            </a:pPr>
            <a:r>
              <a:rPr lang="ja-JP" altLang="en-US" sz="1800" dirty="0">
                <a:solidFill>
                  <a:srgbClr val="FF0066"/>
                </a:solidFill>
                <a:latin typeface="Calibri" panose="020F0502020204030204"/>
              </a:rPr>
              <a:t>　⑤常に</a:t>
            </a:r>
            <a:r>
              <a:rPr lang="en-US" altLang="ja-JP" sz="1800" dirty="0">
                <a:solidFill>
                  <a:srgbClr val="FF0066"/>
                </a:solidFill>
                <a:latin typeface="Calibri" panose="020F0502020204030204"/>
              </a:rPr>
              <a:t>PDCA</a:t>
            </a:r>
            <a:r>
              <a:rPr lang="ja-JP" altLang="en-US" sz="1800" dirty="0">
                <a:solidFill>
                  <a:srgbClr val="FF0066"/>
                </a:solidFill>
                <a:latin typeface="Calibri" panose="020F0502020204030204"/>
              </a:rPr>
              <a:t>サイクルで計画を見直しているか？</a:t>
            </a:r>
          </a:p>
        </p:txBody>
      </p:sp>
      <p:sp>
        <p:nvSpPr>
          <p:cNvPr id="8" name="AutoShape 6"/>
          <p:cNvSpPr>
            <a:spLocks noChangeArrowheads="1"/>
          </p:cNvSpPr>
          <p:nvPr/>
        </p:nvSpPr>
        <p:spPr bwMode="auto">
          <a:xfrm>
            <a:off x="323528" y="335955"/>
            <a:ext cx="6966347" cy="482642"/>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defTabSz="685800" fontAlgn="auto">
              <a:spcBef>
                <a:spcPct val="50000"/>
              </a:spcBef>
              <a:spcAft>
                <a:spcPts val="0"/>
              </a:spcAft>
            </a:pPr>
            <a:r>
              <a:rPr lang="ja-JP" altLang="en-US" sz="2100" dirty="0">
                <a:solidFill>
                  <a:srgbClr val="A50021"/>
                </a:solidFill>
              </a:rPr>
              <a:t>（</a:t>
            </a:r>
            <a:r>
              <a:rPr lang="en-US" altLang="ja-JP" sz="2100" dirty="0">
                <a:solidFill>
                  <a:srgbClr val="A50021"/>
                </a:solidFill>
              </a:rPr>
              <a:t>2</a:t>
            </a:r>
            <a:r>
              <a:rPr lang="ja-JP" altLang="en-US" sz="2100" dirty="0">
                <a:solidFill>
                  <a:srgbClr val="A50021"/>
                </a:solidFill>
              </a:rPr>
              <a:t>）</a:t>
            </a:r>
            <a:r>
              <a:rPr lang="en-US" altLang="ja-JP" sz="2100" dirty="0">
                <a:solidFill>
                  <a:srgbClr val="A50021"/>
                </a:solidFill>
              </a:rPr>
              <a:t>-</a:t>
            </a:r>
            <a:r>
              <a:rPr lang="ja-JP" altLang="en-US" sz="2100" dirty="0">
                <a:solidFill>
                  <a:srgbClr val="A50021"/>
                </a:solidFill>
              </a:rPr>
              <a:t>②　就労アセスメント</a:t>
            </a:r>
            <a:r>
              <a:rPr lang="ja-JP" altLang="en-US" sz="2700" dirty="0">
                <a:solidFill>
                  <a:srgbClr val="C00000"/>
                </a:solidFill>
                <a:latin typeface="Calibri" panose="020F0502020204030204"/>
              </a:rPr>
              <a:t>　　</a:t>
            </a:r>
            <a:endParaRPr lang="ja-JP" altLang="en-US" sz="2100" dirty="0">
              <a:solidFill>
                <a:srgbClr val="C00000"/>
              </a:solidFill>
              <a:latin typeface="Calibri" panose="020F0502020204030204"/>
            </a:endParaRPr>
          </a:p>
        </p:txBody>
      </p:sp>
      <p:sp>
        <p:nvSpPr>
          <p:cNvPr id="2" name="スライド番号プレースホルダー 1"/>
          <p:cNvSpPr>
            <a:spLocks noGrp="1"/>
          </p:cNvSpPr>
          <p:nvPr>
            <p:ph type="sldNum" sz="quarter" idx="12"/>
          </p:nvPr>
        </p:nvSpPr>
        <p:spPr/>
        <p:txBody>
          <a:bodyPr/>
          <a:lstStyle/>
          <a:p>
            <a:fld id="{973546E6-2C95-4A16-9C31-3DD88A51EA1A}" type="slidenum">
              <a:rPr kumimoji="1" lang="ja-JP" altLang="en-US" smtClean="0"/>
              <a:pPr/>
              <a:t>141</a:t>
            </a:fld>
            <a:endParaRPr kumimoji="1" lang="ja-JP" altLang="en-US"/>
          </a:p>
        </p:txBody>
      </p:sp>
    </p:spTree>
    <p:extLst>
      <p:ext uri="{BB962C8B-B14F-4D97-AF65-F5344CB8AC3E}">
        <p14:creationId xmlns:p14="http://schemas.microsoft.com/office/powerpoint/2010/main" val="15441083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1015"/>
                                        </p:tgtEl>
                                        <p:attrNameLst>
                                          <p:attrName>style.visibility</p:attrName>
                                        </p:attrNameLst>
                                      </p:cBhvr>
                                      <p:to>
                                        <p:strVal val="visible"/>
                                      </p:to>
                                    </p:set>
                                    <p:animEffect transition="in" filter="fade">
                                      <p:cBhvr>
                                        <p:cTn id="7" dur="500"/>
                                        <p:tgtEl>
                                          <p:spTgt spid="1710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1254826" y="401032"/>
            <a:ext cx="3605205" cy="530214"/>
          </a:xfrm>
        </p:spPr>
        <p:txBody>
          <a:bodyPr>
            <a:noAutofit/>
          </a:bodyPr>
          <a:lstStyle/>
          <a:p>
            <a:pPr algn="ctr">
              <a:spcBef>
                <a:spcPct val="50000"/>
              </a:spcBef>
            </a:pPr>
            <a:r>
              <a:rPr lang="ja-JP" altLang="en-US" sz="2400" b="1" dirty="0">
                <a:latin typeface="Calibri" panose="020F0502020204030204" pitchFamily="34" charset="0"/>
              </a:rPr>
              <a:t>職業準備性のピラミッド</a:t>
            </a:r>
          </a:p>
        </p:txBody>
      </p:sp>
      <p:grpSp>
        <p:nvGrpSpPr>
          <p:cNvPr id="4" name="グループ化 3"/>
          <p:cNvGrpSpPr/>
          <p:nvPr/>
        </p:nvGrpSpPr>
        <p:grpSpPr>
          <a:xfrm>
            <a:off x="395536" y="1075262"/>
            <a:ext cx="5172000" cy="5522090"/>
            <a:chOff x="1860245" y="1809080"/>
            <a:chExt cx="3153601" cy="3564570"/>
          </a:xfrm>
        </p:grpSpPr>
        <p:sp>
          <p:nvSpPr>
            <p:cNvPr id="9219" name="AutoShape 4"/>
            <p:cNvSpPr>
              <a:spLocks noChangeArrowheads="1"/>
            </p:cNvSpPr>
            <p:nvPr/>
          </p:nvSpPr>
          <p:spPr bwMode="auto">
            <a:xfrm>
              <a:off x="1860245" y="1809080"/>
              <a:ext cx="3153601" cy="3564570"/>
            </a:xfrm>
            <a:prstGeom prst="triangle">
              <a:avLst>
                <a:gd name="adj" fmla="val 50000"/>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69544" tIns="34772" rIns="69544" bIns="34772" anchor="ct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ct val="0"/>
                </a:spcBef>
                <a:spcAft>
                  <a:spcPts val="0"/>
                </a:spcAft>
                <a:buNone/>
              </a:pPr>
              <a:endParaRPr lang="ja-JP" altLang="en-US" sz="1600">
                <a:solidFill>
                  <a:prstClr val="black"/>
                </a:solidFill>
                <a:latin typeface="Calibri" panose="020F0502020204030204" pitchFamily="34" charset="0"/>
              </a:endParaRPr>
            </a:p>
          </p:txBody>
        </p:sp>
        <p:sp>
          <p:nvSpPr>
            <p:cNvPr id="9220" name="Line 5"/>
            <p:cNvSpPr>
              <a:spLocks noChangeShapeType="1"/>
            </p:cNvSpPr>
            <p:nvPr/>
          </p:nvSpPr>
          <p:spPr bwMode="auto">
            <a:xfrm>
              <a:off x="2967518" y="2834373"/>
              <a:ext cx="89646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69544" tIns="34772" rIns="69544" bIns="34772" anchor="ctr"/>
            <a:lstStyle/>
            <a:p>
              <a:pPr defTabSz="685800" fontAlgn="auto">
                <a:spcBef>
                  <a:spcPts val="0"/>
                </a:spcBef>
                <a:spcAft>
                  <a:spcPts val="0"/>
                </a:spcAft>
              </a:pPr>
              <a:endParaRPr lang="ja-JP" altLang="en-US" sz="1600">
                <a:solidFill>
                  <a:prstClr val="black"/>
                </a:solidFill>
                <a:latin typeface="Calibri" panose="020F0502020204030204"/>
              </a:endParaRPr>
            </a:p>
          </p:txBody>
        </p:sp>
        <p:sp>
          <p:nvSpPr>
            <p:cNvPr id="9221" name="Line 6"/>
            <p:cNvSpPr>
              <a:spLocks noChangeShapeType="1"/>
            </p:cNvSpPr>
            <p:nvPr/>
          </p:nvSpPr>
          <p:spPr bwMode="auto">
            <a:xfrm>
              <a:off x="2672600" y="3564748"/>
              <a:ext cx="152889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69544" tIns="34772" rIns="69544" bIns="34772" anchor="ctr"/>
            <a:lstStyle/>
            <a:p>
              <a:pPr defTabSz="685800" fontAlgn="auto">
                <a:spcBef>
                  <a:spcPts val="0"/>
                </a:spcBef>
                <a:spcAft>
                  <a:spcPts val="0"/>
                </a:spcAft>
              </a:pPr>
              <a:endParaRPr lang="ja-JP" altLang="en-US" sz="1600">
                <a:solidFill>
                  <a:prstClr val="black"/>
                </a:solidFill>
                <a:latin typeface="Calibri" panose="020F0502020204030204"/>
              </a:endParaRPr>
            </a:p>
          </p:txBody>
        </p:sp>
        <p:sp>
          <p:nvSpPr>
            <p:cNvPr id="9222" name="Line 7"/>
            <p:cNvSpPr>
              <a:spLocks noChangeShapeType="1"/>
            </p:cNvSpPr>
            <p:nvPr/>
          </p:nvSpPr>
          <p:spPr bwMode="auto">
            <a:xfrm>
              <a:off x="2391523" y="4191848"/>
              <a:ext cx="207720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69544" tIns="34772" rIns="69544" bIns="34772" anchor="ctr"/>
            <a:lstStyle/>
            <a:p>
              <a:pPr defTabSz="685800" fontAlgn="auto">
                <a:spcBef>
                  <a:spcPts val="0"/>
                </a:spcBef>
                <a:spcAft>
                  <a:spcPts val="0"/>
                </a:spcAft>
              </a:pPr>
              <a:endParaRPr lang="ja-JP" altLang="en-US" sz="1600">
                <a:solidFill>
                  <a:prstClr val="black"/>
                </a:solidFill>
                <a:latin typeface="Calibri" panose="020F0502020204030204"/>
              </a:endParaRPr>
            </a:p>
          </p:txBody>
        </p:sp>
        <p:sp>
          <p:nvSpPr>
            <p:cNvPr id="9223" name="Line 8"/>
            <p:cNvSpPr>
              <a:spLocks noChangeShapeType="1"/>
            </p:cNvSpPr>
            <p:nvPr/>
          </p:nvSpPr>
          <p:spPr bwMode="auto">
            <a:xfrm>
              <a:off x="2050823" y="4941387"/>
              <a:ext cx="275327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lIns="69544" tIns="34772" rIns="69544" bIns="34772" anchor="ctr"/>
            <a:lstStyle/>
            <a:p>
              <a:pPr defTabSz="685800" fontAlgn="auto">
                <a:spcBef>
                  <a:spcPts val="0"/>
                </a:spcBef>
                <a:spcAft>
                  <a:spcPts val="0"/>
                </a:spcAft>
              </a:pPr>
              <a:endParaRPr lang="ja-JP" altLang="en-US" sz="1600">
                <a:solidFill>
                  <a:prstClr val="black"/>
                </a:solidFill>
                <a:latin typeface="Calibri" panose="020F0502020204030204"/>
              </a:endParaRPr>
            </a:p>
          </p:txBody>
        </p:sp>
        <p:sp>
          <p:nvSpPr>
            <p:cNvPr id="9224" name="Text Box 9"/>
            <p:cNvSpPr txBox="1">
              <a:spLocks noChangeArrowheads="1"/>
            </p:cNvSpPr>
            <p:nvPr/>
          </p:nvSpPr>
          <p:spPr bwMode="auto">
            <a:xfrm>
              <a:off x="2275471" y="5065846"/>
              <a:ext cx="2214548" cy="204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69544" tIns="34772" rIns="69544" bIns="34772">
              <a:spAutoFit/>
            </a:bodyP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ctr" defTabSz="685800" eaLnBrk="1" fontAlgn="auto" hangingPunct="1">
                <a:spcBef>
                  <a:spcPct val="50000"/>
                </a:spcBef>
                <a:spcAft>
                  <a:spcPts val="0"/>
                </a:spcAft>
                <a:buNone/>
              </a:pPr>
              <a:r>
                <a:rPr lang="ja-JP" altLang="en-US" sz="1600" dirty="0">
                  <a:solidFill>
                    <a:prstClr val="black"/>
                  </a:solidFill>
                  <a:latin typeface="Calibri" panose="020F0502020204030204" pitchFamily="34" charset="0"/>
                </a:rPr>
                <a:t>健康管理</a:t>
              </a:r>
            </a:p>
          </p:txBody>
        </p:sp>
        <p:sp>
          <p:nvSpPr>
            <p:cNvPr id="9225" name="Text Box 11"/>
            <p:cNvSpPr txBox="1">
              <a:spLocks noChangeArrowheads="1"/>
            </p:cNvSpPr>
            <p:nvPr/>
          </p:nvSpPr>
          <p:spPr bwMode="auto">
            <a:xfrm>
              <a:off x="2437093" y="4476373"/>
              <a:ext cx="1384092" cy="204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69544" tIns="34772" rIns="69544" bIns="34772">
              <a:spAutoFit/>
            </a:bodyP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r" defTabSz="685800" eaLnBrk="1" fontAlgn="auto" hangingPunct="1">
                <a:spcBef>
                  <a:spcPct val="50000"/>
                </a:spcBef>
                <a:spcAft>
                  <a:spcPts val="0"/>
                </a:spcAft>
                <a:buNone/>
              </a:pPr>
              <a:r>
                <a:rPr lang="ja-JP" altLang="en-US" sz="1600" dirty="0">
                  <a:solidFill>
                    <a:prstClr val="black"/>
                  </a:solidFill>
                  <a:latin typeface="Calibri" panose="020F0502020204030204" pitchFamily="34" charset="0"/>
                </a:rPr>
                <a:t>日常生活管理</a:t>
              </a:r>
            </a:p>
          </p:txBody>
        </p:sp>
        <p:sp>
          <p:nvSpPr>
            <p:cNvPr id="9226" name="Text Box 12"/>
            <p:cNvSpPr txBox="1">
              <a:spLocks noChangeArrowheads="1"/>
            </p:cNvSpPr>
            <p:nvPr/>
          </p:nvSpPr>
          <p:spPr bwMode="auto">
            <a:xfrm>
              <a:off x="2735949" y="3819284"/>
              <a:ext cx="1383027" cy="204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69544" tIns="34772" rIns="69544" bIns="34772">
              <a:spAutoFit/>
            </a:bodyP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ctr" defTabSz="685800" eaLnBrk="1" fontAlgn="auto" hangingPunct="1">
                <a:spcBef>
                  <a:spcPct val="50000"/>
                </a:spcBef>
                <a:spcAft>
                  <a:spcPts val="0"/>
                </a:spcAft>
                <a:buNone/>
              </a:pPr>
              <a:r>
                <a:rPr lang="ja-JP" altLang="en-US" sz="1600" dirty="0">
                  <a:solidFill>
                    <a:prstClr val="black"/>
                  </a:solidFill>
                  <a:latin typeface="Calibri" panose="020F0502020204030204" pitchFamily="34" charset="0"/>
                </a:rPr>
                <a:t>対人技能</a:t>
              </a:r>
            </a:p>
          </p:txBody>
        </p:sp>
        <p:sp>
          <p:nvSpPr>
            <p:cNvPr id="9227" name="Text Box 13"/>
            <p:cNvSpPr txBox="1">
              <a:spLocks noChangeArrowheads="1"/>
            </p:cNvSpPr>
            <p:nvPr/>
          </p:nvSpPr>
          <p:spPr bwMode="auto">
            <a:xfrm>
              <a:off x="2956871" y="3176256"/>
              <a:ext cx="941183" cy="236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69544" tIns="34772" rIns="69544" bIns="34772">
              <a:spAutoFit/>
            </a:bodyP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ctr" defTabSz="685800" eaLnBrk="1" fontAlgn="auto" hangingPunct="1">
                <a:lnSpc>
                  <a:spcPct val="35000"/>
                </a:lnSpc>
                <a:spcBef>
                  <a:spcPct val="50000"/>
                </a:spcBef>
                <a:spcAft>
                  <a:spcPts val="0"/>
                </a:spcAft>
                <a:buNone/>
              </a:pPr>
              <a:r>
                <a:rPr lang="ja-JP" altLang="en-US" sz="1600">
                  <a:solidFill>
                    <a:prstClr val="black"/>
                  </a:solidFill>
                  <a:latin typeface="Calibri" panose="020F0502020204030204" pitchFamily="34" charset="0"/>
                </a:rPr>
                <a:t>基本的</a:t>
              </a:r>
            </a:p>
            <a:p>
              <a:pPr algn="ctr" defTabSz="685800" eaLnBrk="1" fontAlgn="auto" hangingPunct="1">
                <a:lnSpc>
                  <a:spcPct val="35000"/>
                </a:lnSpc>
                <a:spcBef>
                  <a:spcPct val="50000"/>
                </a:spcBef>
                <a:spcAft>
                  <a:spcPts val="0"/>
                </a:spcAft>
                <a:buNone/>
              </a:pPr>
              <a:r>
                <a:rPr lang="ja-JP" altLang="en-US" sz="1600">
                  <a:solidFill>
                    <a:prstClr val="black"/>
                  </a:solidFill>
                  <a:latin typeface="Calibri" panose="020F0502020204030204" pitchFamily="34" charset="0"/>
                </a:rPr>
                <a:t>労働習慣</a:t>
              </a:r>
            </a:p>
          </p:txBody>
        </p:sp>
        <p:sp>
          <p:nvSpPr>
            <p:cNvPr id="9228" name="Text Box 14"/>
            <p:cNvSpPr txBox="1">
              <a:spLocks noChangeArrowheads="1"/>
            </p:cNvSpPr>
            <p:nvPr/>
          </p:nvSpPr>
          <p:spPr bwMode="auto">
            <a:xfrm>
              <a:off x="3045240" y="2523561"/>
              <a:ext cx="675011" cy="204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69544" tIns="34772" rIns="69544" bIns="34772">
              <a:spAutoFit/>
            </a:bodyP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r" defTabSz="685800" eaLnBrk="1" fontAlgn="auto" hangingPunct="1">
                <a:spcBef>
                  <a:spcPct val="50000"/>
                </a:spcBef>
                <a:spcAft>
                  <a:spcPts val="0"/>
                </a:spcAft>
                <a:buNone/>
              </a:pPr>
              <a:r>
                <a:rPr lang="ja-JP" altLang="en-US" sz="1600">
                  <a:solidFill>
                    <a:prstClr val="black"/>
                  </a:solidFill>
                  <a:latin typeface="Calibri" panose="020F0502020204030204" pitchFamily="34" charset="0"/>
                </a:rPr>
                <a:t>職業適性</a:t>
              </a:r>
            </a:p>
          </p:txBody>
        </p:sp>
      </p:grpSp>
      <p:sp>
        <p:nvSpPr>
          <p:cNvPr id="9229" name="Text Box 16"/>
          <p:cNvSpPr txBox="1">
            <a:spLocks noChangeArrowheads="1"/>
          </p:cNvSpPr>
          <p:nvPr/>
        </p:nvSpPr>
        <p:spPr bwMode="auto">
          <a:xfrm flipH="1">
            <a:off x="2634271" y="5644081"/>
            <a:ext cx="1838714" cy="256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69544" tIns="34772" rIns="69544" bIns="34772">
            <a:spAutoFit/>
          </a:bodyP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r" defTabSz="685800" eaLnBrk="1" fontAlgn="auto" hangingPunct="1">
              <a:spcBef>
                <a:spcPct val="50000"/>
              </a:spcBef>
              <a:spcAft>
                <a:spcPts val="0"/>
              </a:spcAft>
              <a:buNone/>
            </a:pPr>
            <a:endParaRPr lang="ja-JP" altLang="ja-JP" sz="1208">
              <a:solidFill>
                <a:prstClr val="black"/>
              </a:solidFill>
              <a:latin typeface="Calibri" panose="020F0502020204030204" pitchFamily="34" charset="0"/>
            </a:endParaRPr>
          </a:p>
        </p:txBody>
      </p:sp>
      <p:sp>
        <p:nvSpPr>
          <p:cNvPr id="108571" name="AutoShape 27"/>
          <p:cNvSpPr>
            <a:spLocks noChangeArrowheads="1"/>
          </p:cNvSpPr>
          <p:nvPr/>
        </p:nvSpPr>
        <p:spPr bwMode="auto">
          <a:xfrm>
            <a:off x="5922738" y="5969468"/>
            <a:ext cx="2859497" cy="627884"/>
          </a:xfrm>
          <a:prstGeom prst="roundRect">
            <a:avLst>
              <a:gd name="adj" fmla="val 16667"/>
            </a:avLst>
          </a:prstGeom>
          <a:solidFill>
            <a:srgbClr val="FFCC99"/>
          </a:solidFill>
          <a:ln w="9525" algn="ctr">
            <a:solidFill>
              <a:schemeClr val="tx1"/>
            </a:solidFill>
            <a:round/>
            <a:headEnd/>
            <a:tailEnd/>
          </a:ln>
        </p:spPr>
        <p:txBody>
          <a:bodyPr wrap="none" lIns="69544" tIns="34772" rIns="69544" bIns="34772" anchor="ct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服薬管理　　体調管理</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食事栄養管理</a:t>
            </a:r>
          </a:p>
        </p:txBody>
      </p:sp>
      <p:sp>
        <p:nvSpPr>
          <p:cNvPr id="108572" name="AutoShape 28"/>
          <p:cNvSpPr>
            <a:spLocks noChangeArrowheads="1"/>
          </p:cNvSpPr>
          <p:nvPr/>
        </p:nvSpPr>
        <p:spPr bwMode="auto">
          <a:xfrm>
            <a:off x="5944667" y="4835577"/>
            <a:ext cx="2853201" cy="974920"/>
          </a:xfrm>
          <a:prstGeom prst="roundRect">
            <a:avLst>
              <a:gd name="adj" fmla="val 16667"/>
            </a:avLst>
          </a:prstGeom>
          <a:solidFill>
            <a:srgbClr val="FFCC99"/>
          </a:solidFill>
          <a:ln w="9525" algn="ctr">
            <a:solidFill>
              <a:schemeClr val="tx1"/>
            </a:solidFill>
            <a:round/>
            <a:headEnd/>
            <a:tailEnd/>
          </a:ln>
        </p:spPr>
        <p:txBody>
          <a:bodyPr wrap="none" lIns="69544" tIns="34772" rIns="69544" bIns="34772" anchor="ct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基本的な生活リズム</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金銭管理</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余暇の過ごし方</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移動能力</a:t>
            </a:r>
          </a:p>
        </p:txBody>
      </p:sp>
      <p:sp>
        <p:nvSpPr>
          <p:cNvPr id="108573" name="AutoShape 29"/>
          <p:cNvSpPr>
            <a:spLocks noChangeArrowheads="1"/>
          </p:cNvSpPr>
          <p:nvPr/>
        </p:nvSpPr>
        <p:spPr bwMode="auto">
          <a:xfrm>
            <a:off x="5930197" y="3762636"/>
            <a:ext cx="2859497" cy="892599"/>
          </a:xfrm>
          <a:prstGeom prst="roundRect">
            <a:avLst>
              <a:gd name="adj" fmla="val 16667"/>
            </a:avLst>
          </a:prstGeom>
          <a:solidFill>
            <a:srgbClr val="FFCC99"/>
          </a:solidFill>
          <a:ln w="9525" algn="ctr">
            <a:solidFill>
              <a:schemeClr val="tx1"/>
            </a:solidFill>
            <a:round/>
            <a:headEnd/>
            <a:tailEnd/>
          </a:ln>
        </p:spPr>
        <p:txBody>
          <a:bodyPr wrap="none" lIns="69544" tIns="34772" rIns="69544" bIns="34772" anchor="ct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感情のコントロール</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苦手な人へのあいさつ</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注意されたときの対応</a:t>
            </a:r>
          </a:p>
        </p:txBody>
      </p:sp>
      <p:sp>
        <p:nvSpPr>
          <p:cNvPr id="108574" name="AutoShape 30"/>
          <p:cNvSpPr>
            <a:spLocks noChangeArrowheads="1"/>
          </p:cNvSpPr>
          <p:nvPr/>
        </p:nvSpPr>
        <p:spPr bwMode="auto">
          <a:xfrm>
            <a:off x="5898330" y="2394495"/>
            <a:ext cx="2859497" cy="1150397"/>
          </a:xfrm>
          <a:prstGeom prst="roundRect">
            <a:avLst>
              <a:gd name="adj" fmla="val 16667"/>
            </a:avLst>
          </a:prstGeom>
          <a:solidFill>
            <a:srgbClr val="FFCC99"/>
          </a:solidFill>
          <a:ln w="9525" algn="ctr">
            <a:solidFill>
              <a:schemeClr val="tx1"/>
            </a:solidFill>
            <a:round/>
            <a:headEnd/>
            <a:tailEnd/>
          </a:ln>
        </p:spPr>
        <p:txBody>
          <a:bodyPr wrap="none" lIns="69544" tIns="34772" rIns="69544" bIns="34772" anchor="ct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あいさつ</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報告・連絡・相談</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身だしなみ</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規則の遵守</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一定時間仕事に耐える体力</a:t>
            </a:r>
          </a:p>
        </p:txBody>
      </p:sp>
      <p:sp>
        <p:nvSpPr>
          <p:cNvPr id="108575" name="AutoShape 31"/>
          <p:cNvSpPr>
            <a:spLocks noChangeArrowheads="1"/>
          </p:cNvSpPr>
          <p:nvPr/>
        </p:nvSpPr>
        <p:spPr bwMode="auto">
          <a:xfrm>
            <a:off x="5922738" y="1514935"/>
            <a:ext cx="2835089" cy="692191"/>
          </a:xfrm>
          <a:prstGeom prst="roundRect">
            <a:avLst>
              <a:gd name="adj" fmla="val 16667"/>
            </a:avLst>
          </a:prstGeom>
          <a:solidFill>
            <a:srgbClr val="FFCC99"/>
          </a:solidFill>
          <a:ln w="9525" algn="ctr">
            <a:solidFill>
              <a:schemeClr val="tx1"/>
            </a:solidFill>
            <a:round/>
            <a:headEnd/>
            <a:tailEnd/>
          </a:ln>
        </p:spPr>
        <p:txBody>
          <a:bodyPr wrap="none" lIns="69544" tIns="34772" rIns="69544" bIns="34772" anchor="ctr"/>
          <a:lstStyle>
            <a:lvl1pPr eaLnBrk="0" hangingPunct="0">
              <a:spcBef>
                <a:spcPct val="20000"/>
              </a:spcBef>
              <a:buChar char="•"/>
              <a:defRPr kumimoji="1" sz="37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31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2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200">
                <a:solidFill>
                  <a:schemeClr val="tx1"/>
                </a:solidFill>
                <a:latin typeface="Arial" panose="020B0604020202020204" pitchFamily="34" charset="0"/>
                <a:ea typeface="ＭＳ Ｐゴシック" panose="020B0600070205080204" pitchFamily="50" charset="-128"/>
              </a:defRPr>
            </a:lvl9pPr>
          </a:lstStyle>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職務遂行に必要な知識・技能</a:t>
            </a:r>
          </a:p>
          <a:p>
            <a:pPr algn="ctr" defTabSz="685800" eaLnBrk="1" fontAlgn="auto" hangingPunct="1">
              <a:spcBef>
                <a:spcPct val="0"/>
              </a:spcBef>
              <a:spcAft>
                <a:spcPts val="0"/>
              </a:spcAft>
              <a:buNone/>
            </a:pPr>
            <a:r>
              <a:rPr lang="ja-JP" altLang="en-US" sz="1400" dirty="0">
                <a:solidFill>
                  <a:prstClr val="black"/>
                </a:solidFill>
                <a:latin typeface="Calibri" panose="020F0502020204030204" pitchFamily="34" charset="0"/>
              </a:rPr>
              <a:t>職務への適性</a:t>
            </a:r>
          </a:p>
        </p:txBody>
      </p:sp>
      <p:sp>
        <p:nvSpPr>
          <p:cNvPr id="108576" name="Line 32"/>
          <p:cNvSpPr>
            <a:spLocks noChangeShapeType="1"/>
          </p:cNvSpPr>
          <p:nvPr/>
        </p:nvSpPr>
        <p:spPr bwMode="auto">
          <a:xfrm flipH="1">
            <a:off x="5079315" y="5285133"/>
            <a:ext cx="865352"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69544" tIns="34772" rIns="69544" bIns="34772" anchor="ctr"/>
          <a:lstStyle/>
          <a:p>
            <a:pPr defTabSz="685800" fontAlgn="auto">
              <a:spcBef>
                <a:spcPts val="0"/>
              </a:spcBef>
              <a:spcAft>
                <a:spcPts val="0"/>
              </a:spcAft>
            </a:pPr>
            <a:endParaRPr lang="ja-JP" altLang="en-US" sz="1800">
              <a:solidFill>
                <a:prstClr val="black"/>
              </a:solidFill>
              <a:latin typeface="Calibri" panose="020F0502020204030204"/>
            </a:endParaRPr>
          </a:p>
        </p:txBody>
      </p:sp>
      <p:sp>
        <p:nvSpPr>
          <p:cNvPr id="108577" name="Line 33"/>
          <p:cNvSpPr>
            <a:spLocks noChangeShapeType="1"/>
          </p:cNvSpPr>
          <p:nvPr/>
        </p:nvSpPr>
        <p:spPr bwMode="auto">
          <a:xfrm flipH="1">
            <a:off x="5057386" y="6283410"/>
            <a:ext cx="865352"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69544" tIns="34772" rIns="69544" bIns="34772" anchor="ctr"/>
          <a:lstStyle/>
          <a:p>
            <a:pPr defTabSz="685800" fontAlgn="auto">
              <a:spcBef>
                <a:spcPts val="0"/>
              </a:spcBef>
              <a:spcAft>
                <a:spcPts val="0"/>
              </a:spcAft>
            </a:pPr>
            <a:endParaRPr lang="ja-JP" altLang="en-US" sz="1800">
              <a:solidFill>
                <a:prstClr val="black"/>
              </a:solidFill>
              <a:latin typeface="Calibri" panose="020F0502020204030204"/>
            </a:endParaRPr>
          </a:p>
        </p:txBody>
      </p:sp>
      <p:sp>
        <p:nvSpPr>
          <p:cNvPr id="108578" name="Line 34"/>
          <p:cNvSpPr>
            <a:spLocks noChangeShapeType="1"/>
          </p:cNvSpPr>
          <p:nvPr/>
        </p:nvSpPr>
        <p:spPr bwMode="auto">
          <a:xfrm flipH="1">
            <a:off x="5064845" y="4208935"/>
            <a:ext cx="865352"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69544" tIns="34772" rIns="69544" bIns="34772" anchor="ctr"/>
          <a:lstStyle/>
          <a:p>
            <a:pPr defTabSz="685800" fontAlgn="auto">
              <a:spcBef>
                <a:spcPts val="0"/>
              </a:spcBef>
              <a:spcAft>
                <a:spcPts val="0"/>
              </a:spcAft>
            </a:pPr>
            <a:endParaRPr lang="ja-JP" altLang="en-US" sz="1800">
              <a:solidFill>
                <a:prstClr val="black"/>
              </a:solidFill>
              <a:latin typeface="Calibri" panose="020F0502020204030204"/>
            </a:endParaRPr>
          </a:p>
        </p:txBody>
      </p:sp>
      <p:sp>
        <p:nvSpPr>
          <p:cNvPr id="108579" name="Line 35"/>
          <p:cNvSpPr>
            <a:spLocks noChangeShapeType="1"/>
          </p:cNvSpPr>
          <p:nvPr/>
        </p:nvSpPr>
        <p:spPr bwMode="auto">
          <a:xfrm flipH="1">
            <a:off x="5032978" y="2969693"/>
            <a:ext cx="865352"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69544" tIns="34772" rIns="69544" bIns="34772" anchor="ctr"/>
          <a:lstStyle/>
          <a:p>
            <a:pPr defTabSz="685800" fontAlgn="auto">
              <a:spcBef>
                <a:spcPts val="0"/>
              </a:spcBef>
              <a:spcAft>
                <a:spcPts val="0"/>
              </a:spcAft>
            </a:pPr>
            <a:endParaRPr lang="ja-JP" altLang="en-US" sz="1800">
              <a:solidFill>
                <a:prstClr val="black"/>
              </a:solidFill>
              <a:latin typeface="Calibri" panose="020F0502020204030204"/>
            </a:endParaRPr>
          </a:p>
        </p:txBody>
      </p:sp>
      <p:sp>
        <p:nvSpPr>
          <p:cNvPr id="108580" name="Line 36"/>
          <p:cNvSpPr>
            <a:spLocks noChangeShapeType="1"/>
          </p:cNvSpPr>
          <p:nvPr/>
        </p:nvSpPr>
        <p:spPr bwMode="auto">
          <a:xfrm flipH="1">
            <a:off x="5057386" y="1863139"/>
            <a:ext cx="865352"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69544" tIns="34772" rIns="69544" bIns="34772" anchor="ctr"/>
          <a:lstStyle/>
          <a:p>
            <a:pPr defTabSz="685800" fontAlgn="auto">
              <a:spcBef>
                <a:spcPts val="0"/>
              </a:spcBef>
              <a:spcAft>
                <a:spcPts val="0"/>
              </a:spcAft>
            </a:pPr>
            <a:endParaRPr lang="ja-JP" altLang="en-US" sz="1800">
              <a:solidFill>
                <a:prstClr val="black"/>
              </a:solidFill>
              <a:latin typeface="Calibri" panose="020F0502020204030204"/>
            </a:endParaRPr>
          </a:p>
        </p:txBody>
      </p:sp>
      <p:sp>
        <p:nvSpPr>
          <p:cNvPr id="3" name="スライド番号プレースホルダー 2"/>
          <p:cNvSpPr>
            <a:spLocks noGrp="1"/>
          </p:cNvSpPr>
          <p:nvPr>
            <p:ph type="sldNum" sz="quarter" idx="12"/>
          </p:nvPr>
        </p:nvSpPr>
        <p:spPr>
          <a:xfrm>
            <a:off x="6804248" y="6494831"/>
            <a:ext cx="2057400" cy="365125"/>
          </a:xfrm>
        </p:spPr>
        <p:txBody>
          <a:bodyPr/>
          <a:lstStyle/>
          <a:p>
            <a:fld id="{973546E6-2C95-4A16-9C31-3DD88A51EA1A}" type="slidenum">
              <a:rPr kumimoji="1" lang="ja-JP" altLang="en-US" smtClean="0"/>
              <a:pPr/>
              <a:t>142</a:t>
            </a:fld>
            <a:endParaRPr kumimoji="1" lang="ja-JP" altLang="en-US"/>
          </a:p>
        </p:txBody>
      </p:sp>
    </p:spTree>
    <p:extLst>
      <p:ext uri="{BB962C8B-B14F-4D97-AF65-F5344CB8AC3E}">
        <p14:creationId xmlns:p14="http://schemas.microsoft.com/office/powerpoint/2010/main" val="19890251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08571"/>
                                        </p:tgtEl>
                                        <p:attrNameLst>
                                          <p:attrName>style.visibility</p:attrName>
                                        </p:attrNameLst>
                                      </p:cBhvr>
                                      <p:to>
                                        <p:strVal val="visible"/>
                                      </p:to>
                                    </p:set>
                                    <p:anim calcmode="lin" valueType="num">
                                      <p:cBhvr additive="base">
                                        <p:cTn id="7" dur="500" fill="hold"/>
                                        <p:tgtEl>
                                          <p:spTgt spid="108571"/>
                                        </p:tgtEl>
                                        <p:attrNameLst>
                                          <p:attrName>ppt_x</p:attrName>
                                        </p:attrNameLst>
                                      </p:cBhvr>
                                      <p:tavLst>
                                        <p:tav tm="0">
                                          <p:val>
                                            <p:strVal val="1+#ppt_w/2"/>
                                          </p:val>
                                        </p:tav>
                                        <p:tav tm="100000">
                                          <p:val>
                                            <p:strVal val="#ppt_x"/>
                                          </p:val>
                                        </p:tav>
                                      </p:tavLst>
                                    </p:anim>
                                    <p:anim calcmode="lin" valueType="num">
                                      <p:cBhvr additive="base">
                                        <p:cTn id="8" dur="500" fill="hold"/>
                                        <p:tgtEl>
                                          <p:spTgt spid="108571"/>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08576"/>
                                        </p:tgtEl>
                                        <p:attrNameLst>
                                          <p:attrName>style.visibility</p:attrName>
                                        </p:attrNameLst>
                                      </p:cBhvr>
                                      <p:to>
                                        <p:strVal val="visible"/>
                                      </p:to>
                                    </p:set>
                                    <p:anim calcmode="lin" valueType="num">
                                      <p:cBhvr additive="base">
                                        <p:cTn id="11" dur="500" fill="hold"/>
                                        <p:tgtEl>
                                          <p:spTgt spid="108576"/>
                                        </p:tgtEl>
                                        <p:attrNameLst>
                                          <p:attrName>ppt_x</p:attrName>
                                        </p:attrNameLst>
                                      </p:cBhvr>
                                      <p:tavLst>
                                        <p:tav tm="0">
                                          <p:val>
                                            <p:strVal val="1+#ppt_w/2"/>
                                          </p:val>
                                        </p:tav>
                                        <p:tav tm="100000">
                                          <p:val>
                                            <p:strVal val="#ppt_x"/>
                                          </p:val>
                                        </p:tav>
                                      </p:tavLst>
                                    </p:anim>
                                    <p:anim calcmode="lin" valueType="num">
                                      <p:cBhvr additive="base">
                                        <p:cTn id="12" dur="500" fill="hold"/>
                                        <p:tgtEl>
                                          <p:spTgt spid="10857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08572"/>
                                        </p:tgtEl>
                                        <p:attrNameLst>
                                          <p:attrName>style.visibility</p:attrName>
                                        </p:attrNameLst>
                                      </p:cBhvr>
                                      <p:to>
                                        <p:strVal val="visible"/>
                                      </p:to>
                                    </p:set>
                                    <p:anim calcmode="lin" valueType="num">
                                      <p:cBhvr additive="base">
                                        <p:cTn id="17" dur="500" fill="hold"/>
                                        <p:tgtEl>
                                          <p:spTgt spid="108572"/>
                                        </p:tgtEl>
                                        <p:attrNameLst>
                                          <p:attrName>ppt_x</p:attrName>
                                        </p:attrNameLst>
                                      </p:cBhvr>
                                      <p:tavLst>
                                        <p:tav tm="0">
                                          <p:val>
                                            <p:strVal val="1+#ppt_w/2"/>
                                          </p:val>
                                        </p:tav>
                                        <p:tav tm="100000">
                                          <p:val>
                                            <p:strVal val="#ppt_x"/>
                                          </p:val>
                                        </p:tav>
                                      </p:tavLst>
                                    </p:anim>
                                    <p:anim calcmode="lin" valueType="num">
                                      <p:cBhvr additive="base">
                                        <p:cTn id="18" dur="500" fill="hold"/>
                                        <p:tgtEl>
                                          <p:spTgt spid="108572"/>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08577"/>
                                        </p:tgtEl>
                                        <p:attrNameLst>
                                          <p:attrName>style.visibility</p:attrName>
                                        </p:attrNameLst>
                                      </p:cBhvr>
                                      <p:to>
                                        <p:strVal val="visible"/>
                                      </p:to>
                                    </p:set>
                                    <p:anim calcmode="lin" valueType="num">
                                      <p:cBhvr additive="base">
                                        <p:cTn id="21" dur="500" fill="hold"/>
                                        <p:tgtEl>
                                          <p:spTgt spid="108577"/>
                                        </p:tgtEl>
                                        <p:attrNameLst>
                                          <p:attrName>ppt_x</p:attrName>
                                        </p:attrNameLst>
                                      </p:cBhvr>
                                      <p:tavLst>
                                        <p:tav tm="0">
                                          <p:val>
                                            <p:strVal val="1+#ppt_w/2"/>
                                          </p:val>
                                        </p:tav>
                                        <p:tav tm="100000">
                                          <p:val>
                                            <p:strVal val="#ppt_x"/>
                                          </p:val>
                                        </p:tav>
                                      </p:tavLst>
                                    </p:anim>
                                    <p:anim calcmode="lin" valueType="num">
                                      <p:cBhvr additive="base">
                                        <p:cTn id="22" dur="500" fill="hold"/>
                                        <p:tgtEl>
                                          <p:spTgt spid="108577"/>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08573"/>
                                        </p:tgtEl>
                                        <p:attrNameLst>
                                          <p:attrName>style.visibility</p:attrName>
                                        </p:attrNameLst>
                                      </p:cBhvr>
                                      <p:to>
                                        <p:strVal val="visible"/>
                                      </p:to>
                                    </p:set>
                                    <p:anim calcmode="lin" valueType="num">
                                      <p:cBhvr additive="base">
                                        <p:cTn id="27" dur="500" fill="hold"/>
                                        <p:tgtEl>
                                          <p:spTgt spid="108573"/>
                                        </p:tgtEl>
                                        <p:attrNameLst>
                                          <p:attrName>ppt_x</p:attrName>
                                        </p:attrNameLst>
                                      </p:cBhvr>
                                      <p:tavLst>
                                        <p:tav tm="0">
                                          <p:val>
                                            <p:strVal val="1+#ppt_w/2"/>
                                          </p:val>
                                        </p:tav>
                                        <p:tav tm="100000">
                                          <p:val>
                                            <p:strVal val="#ppt_x"/>
                                          </p:val>
                                        </p:tav>
                                      </p:tavLst>
                                    </p:anim>
                                    <p:anim calcmode="lin" valueType="num">
                                      <p:cBhvr additive="base">
                                        <p:cTn id="28" dur="500" fill="hold"/>
                                        <p:tgtEl>
                                          <p:spTgt spid="108573"/>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08578"/>
                                        </p:tgtEl>
                                        <p:attrNameLst>
                                          <p:attrName>style.visibility</p:attrName>
                                        </p:attrNameLst>
                                      </p:cBhvr>
                                      <p:to>
                                        <p:strVal val="visible"/>
                                      </p:to>
                                    </p:set>
                                    <p:anim calcmode="lin" valueType="num">
                                      <p:cBhvr additive="base">
                                        <p:cTn id="31" dur="500" fill="hold"/>
                                        <p:tgtEl>
                                          <p:spTgt spid="108578"/>
                                        </p:tgtEl>
                                        <p:attrNameLst>
                                          <p:attrName>ppt_x</p:attrName>
                                        </p:attrNameLst>
                                      </p:cBhvr>
                                      <p:tavLst>
                                        <p:tav tm="0">
                                          <p:val>
                                            <p:strVal val="1+#ppt_w/2"/>
                                          </p:val>
                                        </p:tav>
                                        <p:tav tm="100000">
                                          <p:val>
                                            <p:strVal val="#ppt_x"/>
                                          </p:val>
                                        </p:tav>
                                      </p:tavLst>
                                    </p:anim>
                                    <p:anim calcmode="lin" valueType="num">
                                      <p:cBhvr additive="base">
                                        <p:cTn id="32" dur="500" fill="hold"/>
                                        <p:tgtEl>
                                          <p:spTgt spid="10857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08574"/>
                                        </p:tgtEl>
                                        <p:attrNameLst>
                                          <p:attrName>style.visibility</p:attrName>
                                        </p:attrNameLst>
                                      </p:cBhvr>
                                      <p:to>
                                        <p:strVal val="visible"/>
                                      </p:to>
                                    </p:set>
                                    <p:anim calcmode="lin" valueType="num">
                                      <p:cBhvr additive="base">
                                        <p:cTn id="37" dur="500" fill="hold"/>
                                        <p:tgtEl>
                                          <p:spTgt spid="108574"/>
                                        </p:tgtEl>
                                        <p:attrNameLst>
                                          <p:attrName>ppt_x</p:attrName>
                                        </p:attrNameLst>
                                      </p:cBhvr>
                                      <p:tavLst>
                                        <p:tav tm="0">
                                          <p:val>
                                            <p:strVal val="1+#ppt_w/2"/>
                                          </p:val>
                                        </p:tav>
                                        <p:tav tm="100000">
                                          <p:val>
                                            <p:strVal val="#ppt_x"/>
                                          </p:val>
                                        </p:tav>
                                      </p:tavLst>
                                    </p:anim>
                                    <p:anim calcmode="lin" valueType="num">
                                      <p:cBhvr additive="base">
                                        <p:cTn id="38" dur="500" fill="hold"/>
                                        <p:tgtEl>
                                          <p:spTgt spid="108574"/>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08579"/>
                                        </p:tgtEl>
                                        <p:attrNameLst>
                                          <p:attrName>style.visibility</p:attrName>
                                        </p:attrNameLst>
                                      </p:cBhvr>
                                      <p:to>
                                        <p:strVal val="visible"/>
                                      </p:to>
                                    </p:set>
                                    <p:anim calcmode="lin" valueType="num">
                                      <p:cBhvr additive="base">
                                        <p:cTn id="41" dur="500" fill="hold"/>
                                        <p:tgtEl>
                                          <p:spTgt spid="108579"/>
                                        </p:tgtEl>
                                        <p:attrNameLst>
                                          <p:attrName>ppt_x</p:attrName>
                                        </p:attrNameLst>
                                      </p:cBhvr>
                                      <p:tavLst>
                                        <p:tav tm="0">
                                          <p:val>
                                            <p:strVal val="1+#ppt_w/2"/>
                                          </p:val>
                                        </p:tav>
                                        <p:tav tm="100000">
                                          <p:val>
                                            <p:strVal val="#ppt_x"/>
                                          </p:val>
                                        </p:tav>
                                      </p:tavLst>
                                    </p:anim>
                                    <p:anim calcmode="lin" valueType="num">
                                      <p:cBhvr additive="base">
                                        <p:cTn id="42" dur="500" fill="hold"/>
                                        <p:tgtEl>
                                          <p:spTgt spid="108579"/>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108575"/>
                                        </p:tgtEl>
                                        <p:attrNameLst>
                                          <p:attrName>style.visibility</p:attrName>
                                        </p:attrNameLst>
                                      </p:cBhvr>
                                      <p:to>
                                        <p:strVal val="visible"/>
                                      </p:to>
                                    </p:set>
                                    <p:anim calcmode="lin" valueType="num">
                                      <p:cBhvr additive="base">
                                        <p:cTn id="47" dur="500" fill="hold"/>
                                        <p:tgtEl>
                                          <p:spTgt spid="108575"/>
                                        </p:tgtEl>
                                        <p:attrNameLst>
                                          <p:attrName>ppt_x</p:attrName>
                                        </p:attrNameLst>
                                      </p:cBhvr>
                                      <p:tavLst>
                                        <p:tav tm="0">
                                          <p:val>
                                            <p:strVal val="1+#ppt_w/2"/>
                                          </p:val>
                                        </p:tav>
                                        <p:tav tm="100000">
                                          <p:val>
                                            <p:strVal val="#ppt_x"/>
                                          </p:val>
                                        </p:tav>
                                      </p:tavLst>
                                    </p:anim>
                                    <p:anim calcmode="lin" valueType="num">
                                      <p:cBhvr additive="base">
                                        <p:cTn id="48" dur="500" fill="hold"/>
                                        <p:tgtEl>
                                          <p:spTgt spid="108575"/>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08580"/>
                                        </p:tgtEl>
                                        <p:attrNameLst>
                                          <p:attrName>style.visibility</p:attrName>
                                        </p:attrNameLst>
                                      </p:cBhvr>
                                      <p:to>
                                        <p:strVal val="visible"/>
                                      </p:to>
                                    </p:set>
                                    <p:anim calcmode="lin" valueType="num">
                                      <p:cBhvr additive="base">
                                        <p:cTn id="51" dur="500" fill="hold"/>
                                        <p:tgtEl>
                                          <p:spTgt spid="108580"/>
                                        </p:tgtEl>
                                        <p:attrNameLst>
                                          <p:attrName>ppt_x</p:attrName>
                                        </p:attrNameLst>
                                      </p:cBhvr>
                                      <p:tavLst>
                                        <p:tav tm="0">
                                          <p:val>
                                            <p:strVal val="1+#ppt_w/2"/>
                                          </p:val>
                                        </p:tav>
                                        <p:tav tm="100000">
                                          <p:val>
                                            <p:strVal val="#ppt_x"/>
                                          </p:val>
                                        </p:tav>
                                      </p:tavLst>
                                    </p:anim>
                                    <p:anim calcmode="lin" valueType="num">
                                      <p:cBhvr additive="base">
                                        <p:cTn id="52" dur="500" fill="hold"/>
                                        <p:tgtEl>
                                          <p:spTgt spid="1085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71" grpId="0" animBg="1"/>
      <p:bldP spid="108572" grpId="0" animBg="1"/>
      <p:bldP spid="108573" grpId="0" animBg="1"/>
      <p:bldP spid="108574" grpId="0" animBg="1"/>
      <p:bldP spid="108575" grpId="0" animBg="1"/>
      <p:bldP spid="108576" grpId="0" animBg="1"/>
      <p:bldP spid="108577" grpId="0" animBg="1"/>
      <p:bldP spid="108578" grpId="0" animBg="1"/>
      <p:bldP spid="108579" grpId="0" animBg="1"/>
      <p:bldP spid="108580"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コンテンツ プレースホルダー 4"/>
          <p:cNvGraphicFramePr>
            <a:graphicFrameLocks noGrp="1"/>
          </p:cNvGraphicFramePr>
          <p:nvPr>
            <p:ph idx="1"/>
            <p:extLst/>
          </p:nvPr>
        </p:nvGraphicFramePr>
        <p:xfrm>
          <a:off x="140104" y="90766"/>
          <a:ext cx="8824384" cy="6650602"/>
        </p:xfrm>
        <a:graphic>
          <a:graphicData uri="http://schemas.openxmlformats.org/drawingml/2006/table">
            <a:tbl>
              <a:tblPr firstRow="1">
                <a:tableStyleId>{5C22544A-7EE6-4342-B048-85BDC9FD1C3A}</a:tableStyleId>
              </a:tblPr>
              <a:tblGrid>
                <a:gridCol w="1025125">
                  <a:extLst>
                    <a:ext uri="{9D8B030D-6E8A-4147-A177-3AD203B41FA5}">
                      <a16:colId xmlns:a16="http://schemas.microsoft.com/office/drawing/2014/main" val="20000"/>
                    </a:ext>
                  </a:extLst>
                </a:gridCol>
                <a:gridCol w="469777">
                  <a:extLst>
                    <a:ext uri="{9D8B030D-6E8A-4147-A177-3AD203B41FA5}">
                      <a16:colId xmlns:a16="http://schemas.microsoft.com/office/drawing/2014/main" val="20001"/>
                    </a:ext>
                  </a:extLst>
                </a:gridCol>
                <a:gridCol w="2041545">
                  <a:extLst>
                    <a:ext uri="{9D8B030D-6E8A-4147-A177-3AD203B41FA5}">
                      <a16:colId xmlns:a16="http://schemas.microsoft.com/office/drawing/2014/main" val="20002"/>
                    </a:ext>
                  </a:extLst>
                </a:gridCol>
                <a:gridCol w="736294">
                  <a:extLst>
                    <a:ext uri="{9D8B030D-6E8A-4147-A177-3AD203B41FA5}">
                      <a16:colId xmlns:a16="http://schemas.microsoft.com/office/drawing/2014/main" val="20003"/>
                    </a:ext>
                  </a:extLst>
                </a:gridCol>
                <a:gridCol w="660986">
                  <a:extLst>
                    <a:ext uri="{9D8B030D-6E8A-4147-A177-3AD203B41FA5}">
                      <a16:colId xmlns:a16="http://schemas.microsoft.com/office/drawing/2014/main" val="20004"/>
                    </a:ext>
                  </a:extLst>
                </a:gridCol>
                <a:gridCol w="730150">
                  <a:extLst>
                    <a:ext uri="{9D8B030D-6E8A-4147-A177-3AD203B41FA5}">
                      <a16:colId xmlns:a16="http://schemas.microsoft.com/office/drawing/2014/main" val="20005"/>
                    </a:ext>
                  </a:extLst>
                </a:gridCol>
                <a:gridCol w="3160507">
                  <a:extLst>
                    <a:ext uri="{9D8B030D-6E8A-4147-A177-3AD203B41FA5}">
                      <a16:colId xmlns:a16="http://schemas.microsoft.com/office/drawing/2014/main" val="20006"/>
                    </a:ext>
                  </a:extLst>
                </a:gridCol>
              </a:tblGrid>
              <a:tr h="429047">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gridSpan="2">
                  <a:txBody>
                    <a:bodyPr/>
                    <a:lstStyle/>
                    <a:p>
                      <a:pPr algn="ctr" fontAlgn="ctr"/>
                      <a:r>
                        <a:rPr lang="ja-JP" altLang="en-US" sz="1400" u="none" strike="noStrike" dirty="0">
                          <a:effectLst/>
                        </a:rPr>
                        <a:t>評価項目</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hMerge="1">
                  <a:txBody>
                    <a:bodyPr/>
                    <a:lstStyle/>
                    <a:p>
                      <a:endParaRPr kumimoji="1" lang="ja-JP" altLang="en-US"/>
                    </a:p>
                  </a:txBody>
                  <a:tcPr/>
                </a:tc>
                <a:tc>
                  <a:txBody>
                    <a:bodyPr/>
                    <a:lstStyle/>
                    <a:p>
                      <a:pPr algn="ctr" fontAlgn="ctr"/>
                      <a:r>
                        <a:rPr lang="ja-JP" altLang="en-US" sz="1400" u="none" strike="noStrike">
                          <a:effectLst/>
                        </a:rPr>
                        <a:t>セールスポイント</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問題なし</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dirty="0">
                          <a:effectLst/>
                        </a:rPr>
                        <a:t>努力</a:t>
                      </a:r>
                      <a:br>
                        <a:rPr lang="ja-JP" altLang="en-US" sz="1400" u="none" strike="noStrike" dirty="0">
                          <a:effectLst/>
                        </a:rPr>
                      </a:br>
                      <a:r>
                        <a:rPr lang="ja-JP" altLang="en-US" sz="1400" u="none" strike="noStrike" dirty="0">
                          <a:effectLst/>
                        </a:rPr>
                        <a:t>ポイント</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dirty="0">
                          <a:effectLst/>
                        </a:rPr>
                        <a:t>所　見</a:t>
                      </a:r>
                      <a:endParaRPr lang="ja-JP" altLang="en-US" sz="14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00"/>
                  </a:ext>
                </a:extLst>
              </a:tr>
              <a:tr h="219000">
                <a:tc rowSpan="3">
                  <a:txBody>
                    <a:bodyPr/>
                    <a:lstStyle/>
                    <a:p>
                      <a:pPr algn="ctr" fontAlgn="ctr"/>
                      <a:r>
                        <a:rPr lang="ja-JP" altLang="en-US" sz="1400" u="none" strike="noStrike" dirty="0">
                          <a:effectLst/>
                        </a:rPr>
                        <a:t>健康管理</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en-US" altLang="ja-JP" sz="1400" u="none" strike="noStrike" dirty="0">
                          <a:effectLst/>
                        </a:rPr>
                        <a:t>1</a:t>
                      </a:r>
                      <a:endPar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服薬管理</a:t>
                      </a:r>
                      <a:endParaRPr lang="ja-JP" altLang="en-US" sz="14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01"/>
                  </a:ext>
                </a:extLst>
              </a:tr>
              <a:tr h="219000">
                <a:tc vMerge="1">
                  <a:txBody>
                    <a:bodyPr/>
                    <a:lstStyle/>
                    <a:p>
                      <a:endParaRPr kumimoji="1" lang="ja-JP" altLang="en-US"/>
                    </a:p>
                  </a:txBody>
                  <a:tcPr/>
                </a:tc>
                <a:tc>
                  <a:txBody>
                    <a:bodyPr/>
                    <a:lstStyle/>
                    <a:p>
                      <a:pPr algn="ctr" fontAlgn="ctr"/>
                      <a:r>
                        <a:rPr lang="en-US" altLang="ja-JP" sz="1400" u="none" strike="noStrike" dirty="0">
                          <a:effectLst/>
                        </a:rPr>
                        <a:t>2</a:t>
                      </a:r>
                      <a:endPar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体調管理</a:t>
                      </a:r>
                      <a:endParaRPr lang="ja-JP" altLang="en-US" sz="14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02"/>
                  </a:ext>
                </a:extLst>
              </a:tr>
              <a:tr h="219000">
                <a:tc vMerge="1">
                  <a:txBody>
                    <a:bodyPr/>
                    <a:lstStyle/>
                    <a:p>
                      <a:endParaRPr kumimoji="1" lang="ja-JP" altLang="en-US"/>
                    </a:p>
                  </a:txBody>
                  <a:tcPr/>
                </a:tc>
                <a:tc>
                  <a:txBody>
                    <a:bodyPr/>
                    <a:lstStyle/>
                    <a:p>
                      <a:pPr algn="ctr" fontAlgn="ctr"/>
                      <a:r>
                        <a:rPr lang="en-US" altLang="ja-JP" sz="1400" u="none" strike="noStrike" dirty="0">
                          <a:effectLst/>
                        </a:rPr>
                        <a:t>3</a:t>
                      </a:r>
                      <a:endPar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zh-TW" altLang="en-US" sz="1400" u="none" strike="noStrike" dirty="0">
                          <a:effectLst/>
                        </a:rPr>
                        <a:t>食事栄養管理</a:t>
                      </a:r>
                      <a:endParaRPr lang="zh-TW" altLang="en-US" sz="14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好き嫌いがあり、食べるものが偏っている</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03"/>
                  </a:ext>
                </a:extLst>
              </a:tr>
              <a:tr h="219000">
                <a:tc rowSpan="4">
                  <a:txBody>
                    <a:bodyPr/>
                    <a:lstStyle/>
                    <a:p>
                      <a:pPr algn="ctr" fontAlgn="ctr"/>
                      <a:r>
                        <a:rPr lang="ja-JP" altLang="en-US" sz="1400" u="none" strike="noStrike">
                          <a:effectLst/>
                        </a:rPr>
                        <a:t>日常生活管理</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en-US" altLang="ja-JP" sz="1400" u="none" strike="noStrike">
                          <a:effectLst/>
                        </a:rPr>
                        <a:t>4</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基本的な生活リズム</a:t>
                      </a:r>
                      <a:endParaRPr lang="ja-JP" altLang="en-US" sz="14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dirty="0">
                          <a:effectLst/>
                        </a:rPr>
                        <a:t>○</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04"/>
                  </a:ext>
                </a:extLst>
              </a:tr>
              <a:tr h="219000">
                <a:tc vMerge="1">
                  <a:txBody>
                    <a:bodyPr/>
                    <a:lstStyle/>
                    <a:p>
                      <a:endParaRPr kumimoji="1" lang="ja-JP" altLang="en-US"/>
                    </a:p>
                  </a:txBody>
                  <a:tcPr/>
                </a:tc>
                <a:tc>
                  <a:txBody>
                    <a:bodyPr/>
                    <a:lstStyle/>
                    <a:p>
                      <a:pPr algn="ctr" fontAlgn="ctr"/>
                      <a:r>
                        <a:rPr lang="en-US" altLang="ja-JP" sz="1400" u="none" strike="noStrike">
                          <a:effectLst/>
                        </a:rPr>
                        <a:t>5</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a:effectLst/>
                        </a:rPr>
                        <a:t>金銭管理</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05"/>
                  </a:ext>
                </a:extLst>
              </a:tr>
              <a:tr h="219000">
                <a:tc vMerge="1">
                  <a:txBody>
                    <a:bodyPr/>
                    <a:lstStyle/>
                    <a:p>
                      <a:endParaRPr kumimoji="1" lang="ja-JP" altLang="en-US"/>
                    </a:p>
                  </a:txBody>
                  <a:tcPr/>
                </a:tc>
                <a:tc>
                  <a:txBody>
                    <a:bodyPr/>
                    <a:lstStyle/>
                    <a:p>
                      <a:pPr algn="ctr" fontAlgn="ctr"/>
                      <a:r>
                        <a:rPr lang="en-US" altLang="ja-JP" sz="1400" u="none" strike="noStrike">
                          <a:effectLst/>
                        </a:rPr>
                        <a:t>6</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a:effectLst/>
                        </a:rPr>
                        <a:t>余暇の過ごし方</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06"/>
                  </a:ext>
                </a:extLst>
              </a:tr>
              <a:tr h="219000">
                <a:tc vMerge="1">
                  <a:txBody>
                    <a:bodyPr/>
                    <a:lstStyle/>
                    <a:p>
                      <a:endParaRPr kumimoji="1" lang="ja-JP" altLang="en-US"/>
                    </a:p>
                  </a:txBody>
                  <a:tcPr/>
                </a:tc>
                <a:tc>
                  <a:txBody>
                    <a:bodyPr/>
                    <a:lstStyle/>
                    <a:p>
                      <a:pPr algn="ctr" fontAlgn="ctr"/>
                      <a:r>
                        <a:rPr lang="en-US" altLang="ja-JP" sz="1400" u="none" strike="noStrike">
                          <a:effectLst/>
                        </a:rPr>
                        <a:t>7</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交通機関の利用</a:t>
                      </a:r>
                      <a:endParaRPr lang="ja-JP" altLang="en-US" sz="14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乗り物は全般的に苦手である。特に満員電車。</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07"/>
                  </a:ext>
                </a:extLst>
              </a:tr>
              <a:tr h="310619">
                <a:tc rowSpan="5">
                  <a:txBody>
                    <a:bodyPr/>
                    <a:lstStyle/>
                    <a:p>
                      <a:pPr algn="ctr" fontAlgn="ctr"/>
                      <a:r>
                        <a:rPr lang="ja-JP" altLang="en-US" sz="1400" u="none" strike="noStrike" dirty="0">
                          <a:effectLst/>
                        </a:rPr>
                        <a:t>対人技能</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en-US" altLang="ja-JP" sz="1400" u="none" strike="noStrike">
                          <a:effectLst/>
                        </a:rPr>
                        <a:t>8</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a:effectLst/>
                        </a:rPr>
                        <a:t>感情のコントロール</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感情的になることがあるが、時間が経つと落ち着く。</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08"/>
                  </a:ext>
                </a:extLst>
              </a:tr>
              <a:tr h="219000">
                <a:tc vMerge="1">
                  <a:txBody>
                    <a:bodyPr/>
                    <a:lstStyle/>
                    <a:p>
                      <a:endParaRPr kumimoji="1" lang="ja-JP" altLang="en-US"/>
                    </a:p>
                  </a:txBody>
                  <a:tcPr/>
                </a:tc>
                <a:tc>
                  <a:txBody>
                    <a:bodyPr/>
                    <a:lstStyle/>
                    <a:p>
                      <a:pPr algn="ctr" fontAlgn="ctr"/>
                      <a:r>
                        <a:rPr lang="en-US" altLang="ja-JP" sz="1400" u="none" strike="noStrike">
                          <a:effectLst/>
                        </a:rPr>
                        <a:t>9</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a:effectLst/>
                        </a:rPr>
                        <a:t>苦手な人との接し方</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09"/>
                  </a:ext>
                </a:extLst>
              </a:tr>
              <a:tr h="343973">
                <a:tc vMerge="1">
                  <a:txBody>
                    <a:bodyPr/>
                    <a:lstStyle/>
                    <a:p>
                      <a:endParaRPr kumimoji="1" lang="ja-JP" altLang="en-US"/>
                    </a:p>
                  </a:txBody>
                  <a:tcPr/>
                </a:tc>
                <a:tc>
                  <a:txBody>
                    <a:bodyPr/>
                    <a:lstStyle/>
                    <a:p>
                      <a:pPr algn="ctr" fontAlgn="ctr"/>
                      <a:r>
                        <a:rPr lang="en-US" altLang="ja-JP" sz="1400" u="none" strike="noStrike" dirty="0">
                          <a:effectLst/>
                        </a:rPr>
                        <a:t>10</a:t>
                      </a:r>
                      <a:endPar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注意されたときの対応</a:t>
                      </a:r>
                      <a:endParaRPr lang="ja-JP" altLang="en-US" sz="14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10"/>
                  </a:ext>
                </a:extLst>
              </a:tr>
              <a:tr h="219000">
                <a:tc vMerge="1">
                  <a:txBody>
                    <a:bodyPr/>
                    <a:lstStyle/>
                    <a:p>
                      <a:endParaRPr kumimoji="1" lang="ja-JP" altLang="en-US"/>
                    </a:p>
                  </a:txBody>
                  <a:tcPr/>
                </a:tc>
                <a:tc>
                  <a:txBody>
                    <a:bodyPr/>
                    <a:lstStyle/>
                    <a:p>
                      <a:pPr algn="ctr" fontAlgn="ctr"/>
                      <a:r>
                        <a:rPr lang="en-US" altLang="ja-JP" sz="1400" u="none" strike="noStrike">
                          <a:effectLst/>
                        </a:rPr>
                        <a:t>11</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a:effectLst/>
                        </a:rPr>
                        <a:t>協調性</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11"/>
                  </a:ext>
                </a:extLst>
              </a:tr>
              <a:tr h="219000">
                <a:tc vMerge="1">
                  <a:txBody>
                    <a:bodyPr/>
                    <a:lstStyle/>
                    <a:p>
                      <a:endParaRPr kumimoji="1" lang="ja-JP" altLang="en-US"/>
                    </a:p>
                  </a:txBody>
                  <a:tcPr/>
                </a:tc>
                <a:tc>
                  <a:txBody>
                    <a:bodyPr/>
                    <a:lstStyle/>
                    <a:p>
                      <a:pPr algn="ctr" fontAlgn="ctr"/>
                      <a:r>
                        <a:rPr lang="en-US" altLang="ja-JP" sz="1400" u="none" strike="noStrike">
                          <a:effectLst/>
                        </a:rPr>
                        <a:t>12</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a:effectLst/>
                        </a:rPr>
                        <a:t>欠勤等の連絡</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電話は苦手であるがメールであれば可能</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12"/>
                  </a:ext>
                </a:extLst>
              </a:tr>
              <a:tr h="219000">
                <a:tc rowSpan="6">
                  <a:txBody>
                    <a:bodyPr/>
                    <a:lstStyle/>
                    <a:p>
                      <a:pPr algn="ctr" fontAlgn="ctr"/>
                      <a:r>
                        <a:rPr lang="zh-TW" altLang="en-US" sz="1400" u="none" strike="noStrike">
                          <a:effectLst/>
                        </a:rPr>
                        <a:t>基本的労働習慣</a:t>
                      </a:r>
                      <a:endParaRPr lang="zh-TW"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en-US" altLang="ja-JP" sz="1400" u="none" strike="noStrike">
                          <a:effectLst/>
                        </a:rPr>
                        <a:t>13</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a:effectLst/>
                        </a:rPr>
                        <a:t>あいさつ</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緊張すると声が小さくなる</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13"/>
                  </a:ext>
                </a:extLst>
              </a:tr>
              <a:tr h="219000">
                <a:tc vMerge="1">
                  <a:txBody>
                    <a:bodyPr/>
                    <a:lstStyle/>
                    <a:p>
                      <a:endParaRPr kumimoji="1" lang="ja-JP" altLang="en-US"/>
                    </a:p>
                  </a:txBody>
                  <a:tcPr/>
                </a:tc>
                <a:tc>
                  <a:txBody>
                    <a:bodyPr/>
                    <a:lstStyle/>
                    <a:p>
                      <a:pPr algn="ctr" fontAlgn="ctr"/>
                      <a:r>
                        <a:rPr lang="en-US" altLang="ja-JP" sz="1400" u="none" strike="noStrike">
                          <a:effectLst/>
                        </a:rPr>
                        <a:t>14</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a:effectLst/>
                        </a:rPr>
                        <a:t>会話・言葉づかい</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目上の人には敬語を使う</a:t>
                      </a:r>
                      <a:endParaRPr lang="ja-JP" altLang="en-US" sz="14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14"/>
                  </a:ext>
                </a:extLst>
              </a:tr>
              <a:tr h="219000">
                <a:tc vMerge="1">
                  <a:txBody>
                    <a:bodyPr/>
                    <a:lstStyle/>
                    <a:p>
                      <a:endParaRPr kumimoji="1" lang="ja-JP" altLang="en-US"/>
                    </a:p>
                  </a:txBody>
                  <a:tcPr/>
                </a:tc>
                <a:tc>
                  <a:txBody>
                    <a:bodyPr/>
                    <a:lstStyle/>
                    <a:p>
                      <a:pPr algn="ctr" fontAlgn="ctr"/>
                      <a:r>
                        <a:rPr lang="en-US" altLang="ja-JP" sz="1400" u="none" strike="noStrike">
                          <a:effectLst/>
                        </a:rPr>
                        <a:t>15</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a:effectLst/>
                        </a:rPr>
                        <a:t>作業上の報告・連絡</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15"/>
                  </a:ext>
                </a:extLst>
              </a:tr>
              <a:tr h="219000">
                <a:tc vMerge="1">
                  <a:txBody>
                    <a:bodyPr/>
                    <a:lstStyle/>
                    <a:p>
                      <a:endParaRPr kumimoji="1" lang="ja-JP" altLang="en-US"/>
                    </a:p>
                  </a:txBody>
                  <a:tcPr/>
                </a:tc>
                <a:tc>
                  <a:txBody>
                    <a:bodyPr/>
                    <a:lstStyle/>
                    <a:p>
                      <a:pPr algn="ctr" fontAlgn="ctr"/>
                      <a:r>
                        <a:rPr lang="en-US" altLang="ja-JP" sz="1400" u="none" strike="noStrike">
                          <a:effectLst/>
                        </a:rPr>
                        <a:t>16</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a:effectLst/>
                        </a:rPr>
                        <a:t>規則の遵守</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a:t>
                      </a:r>
                      <a:endParaRPr lang="ja-JP" altLang="en-US" sz="1400" b="0" i="0" u="none" strike="noStrike">
                        <a:solidFill>
                          <a:srgbClr val="0000FF"/>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16"/>
                  </a:ext>
                </a:extLst>
              </a:tr>
              <a:tr h="219000">
                <a:tc vMerge="1">
                  <a:txBody>
                    <a:bodyPr/>
                    <a:lstStyle/>
                    <a:p>
                      <a:endParaRPr kumimoji="1" lang="ja-JP" altLang="en-US"/>
                    </a:p>
                  </a:txBody>
                  <a:tcPr/>
                </a:tc>
                <a:tc>
                  <a:txBody>
                    <a:bodyPr/>
                    <a:lstStyle/>
                    <a:p>
                      <a:pPr algn="ctr" fontAlgn="ctr"/>
                      <a:r>
                        <a:rPr lang="en-US" altLang="ja-JP" sz="1400" u="none" strike="noStrike">
                          <a:effectLst/>
                        </a:rPr>
                        <a:t>17</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a:effectLst/>
                        </a:rPr>
                        <a:t>体力</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a:t>
                      </a:r>
                      <a:endParaRPr lang="ja-JP" altLang="en-US" sz="1400" b="0" i="0" u="none" strike="noStrike">
                        <a:solidFill>
                          <a:srgbClr val="0000FF"/>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１日４時間程度の作業は可能</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17"/>
                  </a:ext>
                </a:extLst>
              </a:tr>
              <a:tr h="343973">
                <a:tc vMerge="1">
                  <a:txBody>
                    <a:bodyPr/>
                    <a:lstStyle/>
                    <a:p>
                      <a:endParaRPr kumimoji="1" lang="ja-JP" altLang="en-US"/>
                    </a:p>
                  </a:txBody>
                  <a:tcPr/>
                </a:tc>
                <a:tc>
                  <a:txBody>
                    <a:bodyPr/>
                    <a:lstStyle/>
                    <a:p>
                      <a:pPr algn="ctr" fontAlgn="ctr"/>
                      <a:r>
                        <a:rPr lang="en-US" altLang="ja-JP" sz="1400" u="none" strike="noStrike">
                          <a:effectLst/>
                        </a:rPr>
                        <a:t>18</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a:effectLst/>
                        </a:rPr>
                        <a:t>仕事の準備と後片付け</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tc>
                  <a:txBody>
                    <a:bodyPr/>
                    <a:lstStyle/>
                    <a:p>
                      <a:pPr algn="l" fontAlgn="ctr"/>
                      <a:r>
                        <a:rPr lang="ja-JP" altLang="en-US" sz="1400" u="none" strike="noStrike" dirty="0">
                          <a:effectLst/>
                        </a:rPr>
                        <a:t>主体的に行うことができる</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tc>
                <a:extLst>
                  <a:ext uri="{0D108BD9-81ED-4DB2-BD59-A6C34878D82A}">
                    <a16:rowId xmlns:a16="http://schemas.microsoft.com/office/drawing/2014/main" val="10018"/>
                  </a:ext>
                </a:extLst>
              </a:tr>
              <a:tr h="219000">
                <a:tc rowSpan="7">
                  <a:txBody>
                    <a:bodyPr/>
                    <a:lstStyle/>
                    <a:p>
                      <a:pPr algn="ctr" fontAlgn="ctr"/>
                      <a:r>
                        <a:rPr lang="ja-JP" altLang="en-US" sz="1400" u="none" strike="noStrike" dirty="0">
                          <a:effectLst/>
                        </a:rPr>
                        <a:t>職業適性</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en-US" altLang="ja-JP" sz="1400" u="none" strike="noStrike">
                          <a:effectLst/>
                        </a:rPr>
                        <a:t>19</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a:effectLst/>
                        </a:rPr>
                        <a:t>集中力の維持</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３０分経つと集中力が切れてくる</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19"/>
                  </a:ext>
                </a:extLst>
              </a:tr>
              <a:tr h="219000">
                <a:tc vMerge="1">
                  <a:txBody>
                    <a:bodyPr/>
                    <a:lstStyle/>
                    <a:p>
                      <a:endParaRPr kumimoji="1" lang="ja-JP" altLang="en-US"/>
                    </a:p>
                  </a:txBody>
                  <a:tcPr/>
                </a:tc>
                <a:tc>
                  <a:txBody>
                    <a:bodyPr/>
                    <a:lstStyle/>
                    <a:p>
                      <a:pPr algn="ctr" fontAlgn="ctr"/>
                      <a:r>
                        <a:rPr lang="en-US" altLang="ja-JP" sz="1400" u="none" strike="noStrike" dirty="0">
                          <a:effectLst/>
                        </a:rPr>
                        <a:t>20</a:t>
                      </a:r>
                      <a:endPar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a:effectLst/>
                        </a:rPr>
                        <a:t>作業能力の向上</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20"/>
                  </a:ext>
                </a:extLst>
              </a:tr>
              <a:tr h="219000">
                <a:tc vMerge="1">
                  <a:txBody>
                    <a:bodyPr/>
                    <a:lstStyle/>
                    <a:p>
                      <a:endParaRPr kumimoji="1" lang="ja-JP" altLang="en-US"/>
                    </a:p>
                  </a:txBody>
                  <a:tcPr/>
                </a:tc>
                <a:tc>
                  <a:txBody>
                    <a:bodyPr/>
                    <a:lstStyle/>
                    <a:p>
                      <a:pPr algn="ctr" fontAlgn="ctr"/>
                      <a:r>
                        <a:rPr lang="en-US" altLang="ja-JP" sz="1400" u="none" strike="noStrike">
                          <a:effectLst/>
                        </a:rPr>
                        <a:t>21</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指示の内容の理解</a:t>
                      </a:r>
                      <a:endParaRPr lang="ja-JP" altLang="en-US" sz="14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21"/>
                  </a:ext>
                </a:extLst>
              </a:tr>
              <a:tr h="219000">
                <a:tc vMerge="1">
                  <a:txBody>
                    <a:bodyPr/>
                    <a:lstStyle/>
                    <a:p>
                      <a:endParaRPr kumimoji="1" lang="ja-JP" altLang="en-US"/>
                    </a:p>
                  </a:txBody>
                  <a:tcPr/>
                </a:tc>
                <a:tc>
                  <a:txBody>
                    <a:bodyPr/>
                    <a:lstStyle/>
                    <a:p>
                      <a:pPr algn="ctr" fontAlgn="ctr"/>
                      <a:r>
                        <a:rPr lang="en-US" altLang="ja-JP" sz="1400" u="none" strike="noStrike">
                          <a:effectLst/>
                        </a:rPr>
                        <a:t>22</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a:effectLst/>
                        </a:rPr>
                        <a:t>作業の正確性</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作業をミスなくできる</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22"/>
                  </a:ext>
                </a:extLst>
              </a:tr>
              <a:tr h="219000">
                <a:tc vMerge="1">
                  <a:txBody>
                    <a:bodyPr/>
                    <a:lstStyle/>
                    <a:p>
                      <a:endParaRPr kumimoji="1" lang="ja-JP" altLang="en-US"/>
                    </a:p>
                  </a:txBody>
                  <a:tcPr/>
                </a:tc>
                <a:tc>
                  <a:txBody>
                    <a:bodyPr/>
                    <a:lstStyle/>
                    <a:p>
                      <a:pPr algn="ctr" fontAlgn="ctr"/>
                      <a:r>
                        <a:rPr lang="en-US" altLang="ja-JP" sz="1400" u="none" strike="noStrike">
                          <a:effectLst/>
                        </a:rPr>
                        <a:t>23</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a:effectLst/>
                        </a:rPr>
                        <a:t>巧緻性</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手先が器用である</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23"/>
                  </a:ext>
                </a:extLst>
              </a:tr>
              <a:tr h="219000">
                <a:tc vMerge="1">
                  <a:txBody>
                    <a:bodyPr/>
                    <a:lstStyle/>
                    <a:p>
                      <a:endParaRPr kumimoji="1" lang="ja-JP" altLang="en-US"/>
                    </a:p>
                  </a:txBody>
                  <a:tcPr/>
                </a:tc>
                <a:tc>
                  <a:txBody>
                    <a:bodyPr/>
                    <a:lstStyle/>
                    <a:p>
                      <a:pPr algn="ctr" fontAlgn="ctr"/>
                      <a:r>
                        <a:rPr lang="en-US" altLang="ja-JP" sz="1400" u="none" strike="noStrike">
                          <a:effectLst/>
                        </a:rPr>
                        <a:t>24</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a:effectLst/>
                        </a:rPr>
                        <a:t>危険への対処</a:t>
                      </a:r>
                      <a:endParaRPr lang="ja-JP" altLang="en-US" sz="1400" b="0" i="0" u="none" strike="noStrike">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a:effectLst/>
                        </a:rPr>
                        <a:t>　</a:t>
                      </a:r>
                      <a:endPar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400" u="none" strike="noStrike" dirty="0" smtClean="0">
                          <a:effectLst/>
                        </a:rPr>
                        <a:t>○</a:t>
                      </a:r>
                      <a:endParaRPr lang="en-US" altLang="ja-JP" sz="1400" u="none" strike="noStrike" dirty="0" smtClean="0">
                        <a:effectLst/>
                      </a:endParaRPr>
                    </a:p>
                  </a:txBody>
                  <a:tcPr marL="7144" marR="7144" marT="7144" marB="0" anchor="ctr">
                    <a:solidFill>
                      <a:schemeClr val="accent5">
                        <a:lumMod val="40000"/>
                        <a:lumOff val="60000"/>
                      </a:schemeClr>
                    </a:solidFill>
                  </a:tcPr>
                </a:tc>
                <a:tc>
                  <a:txBody>
                    <a:bodyPr/>
                    <a:lstStyle/>
                    <a:p>
                      <a:pPr algn="ctr" fontAlgn="ct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400" u="none" strike="noStrike" dirty="0">
                          <a:effectLst/>
                        </a:rPr>
                        <a:t>　</a:t>
                      </a:r>
                      <a:endPar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24"/>
                  </a:ext>
                </a:extLst>
              </a:tr>
              <a:tr h="238095">
                <a:tc vMerge="1">
                  <a:txBody>
                    <a:bodyPr/>
                    <a:lstStyle/>
                    <a:p>
                      <a:endParaRPr kumimoji="1" lang="ja-JP" altLang="en-US"/>
                    </a:p>
                  </a:txBody>
                  <a:tcPr/>
                </a:tc>
                <a:tc>
                  <a:txBody>
                    <a:bodyPr/>
                    <a:lstStyle/>
                    <a:p>
                      <a:pPr algn="ctr" fontAlgn="ctr"/>
                      <a:r>
                        <a:rPr lang="en-US" altLang="ja-JP" sz="1600" u="none" strike="noStrike" dirty="0">
                          <a:effectLst/>
                        </a:rPr>
                        <a:t>25</a:t>
                      </a:r>
                      <a:endParaRPr lang="en-US" altLang="ja-JP" sz="16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1600" u="none" strike="noStrike" dirty="0">
                          <a:effectLst/>
                        </a:rPr>
                        <a:t>作業意欲</a:t>
                      </a:r>
                      <a:endParaRPr lang="ja-JP" altLang="en-US" sz="1600" b="0" i="0" u="none" strike="noStrike" dirty="0">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600" u="none" strike="noStrike" dirty="0">
                          <a:effectLst/>
                        </a:rPr>
                        <a:t>　</a:t>
                      </a:r>
                      <a:endParaRPr lang="ja-JP" altLang="en-US" sz="16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600" b="0" i="0" u="none" strike="noStrike" dirty="0" smtClean="0">
                          <a:solidFill>
                            <a:schemeClr val="dk1"/>
                          </a:solidFill>
                          <a:effectLst/>
                          <a:latin typeface="+mn-lt"/>
                          <a:ea typeface="+mn-ea"/>
                        </a:rPr>
                        <a:t>○</a:t>
                      </a:r>
                      <a:endParaRPr lang="ja-JP" altLang="en-US" sz="16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ctr" fontAlgn="ctr"/>
                      <a:r>
                        <a:rPr lang="ja-JP" altLang="en-US" sz="1050" u="none" strike="noStrike">
                          <a:effectLst/>
                        </a:rPr>
                        <a:t>　</a:t>
                      </a:r>
                      <a:endParaRPr lang="ja-JP" altLang="en-US" sz="105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tc>
                  <a:txBody>
                    <a:bodyPr/>
                    <a:lstStyle/>
                    <a:p>
                      <a:pPr algn="l" fontAlgn="ctr"/>
                      <a:r>
                        <a:rPr lang="ja-JP" altLang="en-US" sz="900" u="none" strike="noStrike" dirty="0">
                          <a:effectLst/>
                        </a:rPr>
                        <a:t>　</a:t>
                      </a:r>
                      <a:endPar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144" marR="7144" marT="7144" marB="0" anchor="ctr">
                    <a:solidFill>
                      <a:schemeClr val="accent5">
                        <a:lumMod val="40000"/>
                        <a:lumOff val="60000"/>
                      </a:schemeClr>
                    </a:solidFill>
                  </a:tcPr>
                </a:tc>
                <a:extLst>
                  <a:ext uri="{0D108BD9-81ED-4DB2-BD59-A6C34878D82A}">
                    <a16:rowId xmlns:a16="http://schemas.microsoft.com/office/drawing/2014/main" val="10025"/>
                  </a:ext>
                </a:extLst>
              </a:tr>
            </a:tbl>
          </a:graphicData>
        </a:graphic>
      </p:graphicFrame>
      <p:sp>
        <p:nvSpPr>
          <p:cNvPr id="3" name="スライド番号プレースホルダー 2"/>
          <p:cNvSpPr>
            <a:spLocks noGrp="1"/>
          </p:cNvSpPr>
          <p:nvPr>
            <p:ph type="sldNum" sz="quarter" idx="12"/>
          </p:nvPr>
        </p:nvSpPr>
        <p:spPr/>
        <p:txBody>
          <a:bodyPr/>
          <a:lstStyle/>
          <a:p>
            <a:fld id="{973546E6-2C95-4A16-9C31-3DD88A51EA1A}" type="slidenum">
              <a:rPr kumimoji="1" lang="ja-JP" altLang="en-US" smtClean="0"/>
              <a:pPr/>
              <a:t>143</a:t>
            </a:fld>
            <a:endParaRPr kumimoji="1" lang="ja-JP" altLang="en-US"/>
          </a:p>
        </p:txBody>
      </p:sp>
    </p:spTree>
    <p:extLst>
      <p:ext uri="{BB962C8B-B14F-4D97-AF65-F5344CB8AC3E}">
        <p14:creationId xmlns:p14="http://schemas.microsoft.com/office/powerpoint/2010/main" val="263228015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8" name="AutoShape 2"/>
          <p:cNvSpPr>
            <a:spLocks noChangeArrowheads="1"/>
          </p:cNvSpPr>
          <p:nvPr/>
        </p:nvSpPr>
        <p:spPr bwMode="auto">
          <a:xfrm>
            <a:off x="980480" y="260648"/>
            <a:ext cx="6966347" cy="594122"/>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algn="ctr" defTabSz="685800" fontAlgn="auto">
              <a:spcBef>
                <a:spcPts val="0"/>
              </a:spcBef>
              <a:spcAft>
                <a:spcPts val="0"/>
              </a:spcAft>
              <a:defRPr/>
            </a:pPr>
            <a:r>
              <a:rPr lang="ja-JP" altLang="en-US" sz="2400" dirty="0">
                <a:solidFill>
                  <a:srgbClr val="A50021"/>
                </a:solidFill>
              </a:rPr>
              <a:t>（３）</a:t>
            </a:r>
            <a:r>
              <a:rPr lang="en-US" altLang="ja-JP" sz="2400" dirty="0">
                <a:solidFill>
                  <a:srgbClr val="A50021"/>
                </a:solidFill>
              </a:rPr>
              <a:t>-</a:t>
            </a:r>
            <a:r>
              <a:rPr lang="ja-JP" altLang="en-US" sz="2400" dirty="0">
                <a:solidFill>
                  <a:srgbClr val="A50021"/>
                </a:solidFill>
              </a:rPr>
              <a:t>①　相談支援時の状況把握</a:t>
            </a:r>
          </a:p>
        </p:txBody>
      </p:sp>
      <p:sp>
        <p:nvSpPr>
          <p:cNvPr id="164867" name="Rectangle 3"/>
          <p:cNvSpPr>
            <a:spLocks noChangeArrowheads="1"/>
          </p:cNvSpPr>
          <p:nvPr/>
        </p:nvSpPr>
        <p:spPr bwMode="auto">
          <a:xfrm>
            <a:off x="656630" y="1236392"/>
            <a:ext cx="1179066" cy="315463"/>
          </a:xfrm>
          <a:prstGeom prst="rect">
            <a:avLst/>
          </a:prstGeom>
          <a:solidFill>
            <a:schemeClr val="accent1">
              <a:alpha val="30196"/>
            </a:schemeClr>
          </a:solidFill>
          <a:ln w="12700" algn="ctr">
            <a:solidFill>
              <a:schemeClr val="tx1"/>
            </a:solidFill>
            <a:miter lim="800000"/>
            <a:headEnd/>
            <a:tailEnd/>
          </a:ln>
        </p:spPr>
        <p:txBody>
          <a:bodyPr wrap="square"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600" dirty="0">
                <a:solidFill>
                  <a:prstClr val="black"/>
                </a:solidFill>
              </a:rPr>
              <a:t>実施方法</a:t>
            </a:r>
            <a:endParaRPr lang="ja-JP" altLang="en-US" sz="1600" b="0" dirty="0">
              <a:solidFill>
                <a:prstClr val="black"/>
              </a:solidFill>
            </a:endParaRPr>
          </a:p>
        </p:txBody>
      </p:sp>
      <p:sp>
        <p:nvSpPr>
          <p:cNvPr id="164868" name="Rectangle 5"/>
          <p:cNvSpPr>
            <a:spLocks noGrp="1" noChangeArrowheads="1"/>
          </p:cNvSpPr>
          <p:nvPr>
            <p:ph type="body" idx="1"/>
          </p:nvPr>
        </p:nvSpPr>
        <p:spPr>
          <a:xfrm>
            <a:off x="467544" y="1713815"/>
            <a:ext cx="4050879" cy="3174716"/>
          </a:xfrm>
        </p:spPr>
        <p:txBody>
          <a:bodyPr>
            <a:noAutofit/>
          </a:bodyPr>
          <a:lstStyle/>
          <a:p>
            <a:pPr eaLnBrk="1" hangingPunct="1">
              <a:lnSpc>
                <a:spcPct val="80000"/>
              </a:lnSpc>
            </a:pPr>
            <a:r>
              <a:rPr lang="ja-JP" altLang="en-US" sz="1600" dirty="0"/>
              <a:t>「働く」ことに関する意思確認</a:t>
            </a:r>
          </a:p>
          <a:p>
            <a:pPr eaLnBrk="1" hangingPunct="1">
              <a:lnSpc>
                <a:spcPct val="80000"/>
              </a:lnSpc>
              <a:buFontTx/>
              <a:buNone/>
            </a:pPr>
            <a:endParaRPr lang="ja-JP" altLang="en-US" sz="1600" dirty="0"/>
          </a:p>
          <a:p>
            <a:pPr eaLnBrk="1" hangingPunct="1">
              <a:lnSpc>
                <a:spcPct val="80000"/>
              </a:lnSpc>
            </a:pPr>
            <a:r>
              <a:rPr lang="ja-JP" altLang="en-US" sz="1600" dirty="0"/>
              <a:t>提供するサービス内容についてわかりやすく情報提供を行う。</a:t>
            </a:r>
          </a:p>
          <a:p>
            <a:pPr eaLnBrk="1" hangingPunct="1">
              <a:lnSpc>
                <a:spcPct val="80000"/>
              </a:lnSpc>
              <a:buFontTx/>
              <a:buNone/>
            </a:pPr>
            <a:endParaRPr lang="ja-JP" altLang="en-US" sz="1600" dirty="0"/>
          </a:p>
          <a:p>
            <a:pPr eaLnBrk="1" hangingPunct="1">
              <a:lnSpc>
                <a:spcPct val="80000"/>
              </a:lnSpc>
            </a:pPr>
            <a:r>
              <a:rPr lang="ja-JP" altLang="en-US" sz="1600" dirty="0"/>
              <a:t>アセスメント→到達目標の設定→評価など、一連のサービスの流れについて説明</a:t>
            </a:r>
          </a:p>
          <a:p>
            <a:pPr eaLnBrk="1" hangingPunct="1">
              <a:lnSpc>
                <a:spcPct val="80000"/>
              </a:lnSpc>
              <a:buFontTx/>
              <a:buNone/>
            </a:pPr>
            <a:endParaRPr lang="ja-JP" altLang="en-US" sz="1600" dirty="0"/>
          </a:p>
          <a:p>
            <a:pPr eaLnBrk="1" hangingPunct="1">
              <a:lnSpc>
                <a:spcPct val="80000"/>
              </a:lnSpc>
            </a:pPr>
            <a:r>
              <a:rPr lang="ja-JP" altLang="en-US" sz="1600" dirty="0"/>
              <a:t>他の事業者や関係機関との連携の有無の確認</a:t>
            </a:r>
            <a:endParaRPr lang="en-US" altLang="ja-JP" sz="1600" dirty="0"/>
          </a:p>
        </p:txBody>
      </p:sp>
      <p:sp>
        <p:nvSpPr>
          <p:cNvPr id="164869" name="Rectangle 6"/>
          <p:cNvSpPr>
            <a:spLocks noChangeArrowheads="1"/>
          </p:cNvSpPr>
          <p:nvPr/>
        </p:nvSpPr>
        <p:spPr bwMode="auto">
          <a:xfrm>
            <a:off x="486834" y="5527914"/>
            <a:ext cx="3348038" cy="43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73" tIns="34286" rIns="68573" bIns="34286"/>
          <a:lstStyle>
            <a:lvl1pPr marL="342900" indent="-342900"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marL="0" indent="0" algn="l" defTabSz="685800" eaLnBrk="1" fontAlgn="auto" hangingPunct="1">
              <a:lnSpc>
                <a:spcPct val="90000"/>
              </a:lnSpc>
              <a:spcBef>
                <a:spcPct val="20000"/>
              </a:spcBef>
              <a:spcAft>
                <a:spcPts val="0"/>
              </a:spcAft>
            </a:pPr>
            <a:r>
              <a:rPr lang="ja-JP" altLang="en-US" sz="1800" b="0" dirty="0">
                <a:solidFill>
                  <a:prstClr val="black"/>
                </a:solidFill>
              </a:rPr>
              <a:t>（例）　相談受付表</a:t>
            </a:r>
          </a:p>
        </p:txBody>
      </p:sp>
      <p:sp>
        <p:nvSpPr>
          <p:cNvPr id="164870" name="Rectangle 8"/>
          <p:cNvSpPr>
            <a:spLocks noChangeArrowheads="1"/>
          </p:cNvSpPr>
          <p:nvPr/>
        </p:nvSpPr>
        <p:spPr bwMode="auto">
          <a:xfrm>
            <a:off x="619018" y="5050491"/>
            <a:ext cx="1539106" cy="315463"/>
          </a:xfrm>
          <a:prstGeom prst="rect">
            <a:avLst/>
          </a:prstGeom>
          <a:solidFill>
            <a:schemeClr val="accent1">
              <a:alpha val="30196"/>
            </a:schemeClr>
          </a:solidFill>
          <a:ln w="12700" algn="ctr">
            <a:solidFill>
              <a:schemeClr val="tx1"/>
            </a:solidFill>
            <a:miter lim="800000"/>
            <a:headEnd/>
            <a:tailEnd/>
          </a:ln>
        </p:spPr>
        <p:txBody>
          <a:bodyPr wrap="square"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600">
                <a:solidFill>
                  <a:prstClr val="black"/>
                </a:solidFill>
              </a:rPr>
              <a:t>必要なツール</a:t>
            </a:r>
          </a:p>
        </p:txBody>
      </p:sp>
      <p:sp>
        <p:nvSpPr>
          <p:cNvPr id="164871" name="Rectangle 9"/>
          <p:cNvSpPr>
            <a:spLocks noChangeArrowheads="1"/>
          </p:cNvSpPr>
          <p:nvPr/>
        </p:nvSpPr>
        <p:spPr bwMode="auto">
          <a:xfrm>
            <a:off x="4680347" y="1236393"/>
            <a:ext cx="1078706" cy="315463"/>
          </a:xfrm>
          <a:prstGeom prst="rect">
            <a:avLst/>
          </a:prstGeom>
          <a:solidFill>
            <a:srgbClr val="FFCC99">
              <a:alpha val="30196"/>
            </a:srgbClr>
          </a:solidFill>
          <a:ln w="12700" algn="ctr">
            <a:solidFill>
              <a:schemeClr val="tx1"/>
            </a:solidFill>
            <a:miter lim="800000"/>
            <a:headEnd/>
            <a:tailEnd/>
          </a:ln>
        </p:spPr>
        <p:txBody>
          <a:bodyPr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600">
                <a:solidFill>
                  <a:prstClr val="black"/>
                </a:solidFill>
              </a:rPr>
              <a:t>事例より</a:t>
            </a:r>
            <a:endParaRPr lang="ja-JP" altLang="en-US" sz="1600" b="0">
              <a:solidFill>
                <a:prstClr val="black"/>
              </a:solidFill>
            </a:endParaRPr>
          </a:p>
        </p:txBody>
      </p:sp>
      <p:sp>
        <p:nvSpPr>
          <p:cNvPr id="164872" name="Rectangle 14"/>
          <p:cNvSpPr>
            <a:spLocks noChangeArrowheads="1"/>
          </p:cNvSpPr>
          <p:nvPr/>
        </p:nvSpPr>
        <p:spPr bwMode="auto">
          <a:xfrm>
            <a:off x="4680347" y="2187180"/>
            <a:ext cx="3348038" cy="3077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73" tIns="34286" rIns="68573" bIns="34286"/>
          <a:lstStyle>
            <a:lvl1pPr marL="342900" indent="-342900"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marL="257175" indent="-257175" algn="l" defTabSz="685800" eaLnBrk="1" fontAlgn="auto" hangingPunct="1">
              <a:lnSpc>
                <a:spcPct val="80000"/>
              </a:lnSpc>
              <a:spcBef>
                <a:spcPct val="20000"/>
              </a:spcBef>
              <a:spcAft>
                <a:spcPts val="0"/>
              </a:spcAft>
              <a:buFontTx/>
              <a:buChar char="•"/>
            </a:pPr>
            <a:endParaRPr lang="en-US" altLang="ja-JP" sz="1500" b="0">
              <a:solidFill>
                <a:prstClr val="black"/>
              </a:solidFill>
            </a:endParaRPr>
          </a:p>
        </p:txBody>
      </p:sp>
      <p:sp>
        <p:nvSpPr>
          <p:cNvPr id="24588" name="Text Box 12"/>
          <p:cNvSpPr txBox="1">
            <a:spLocks noChangeArrowheads="1"/>
          </p:cNvSpPr>
          <p:nvPr/>
        </p:nvSpPr>
        <p:spPr bwMode="auto">
          <a:xfrm>
            <a:off x="4680347" y="1640072"/>
            <a:ext cx="3924101" cy="3583674"/>
          </a:xfrm>
          <a:prstGeom prst="rect">
            <a:avLst/>
          </a:prstGeom>
          <a:noFill/>
          <a:ln w="12700">
            <a:noFill/>
            <a:miter lim="800000"/>
            <a:headEnd/>
            <a:tailEnd/>
          </a:ln>
          <a:effectLst>
            <a:prstShdw prst="shdw17" dist="17961" dir="2700000">
              <a:schemeClr val="accent1">
                <a:gamma/>
                <a:shade val="60000"/>
                <a:invGamma/>
              </a:schemeClr>
            </a:prstShdw>
          </a:effectLst>
        </p:spPr>
        <p:txBody>
          <a:bodyPr wrap="square" lIns="55721" tIns="6668" rIns="55721" bIns="6668">
            <a:spAutoFit/>
          </a:bodyPr>
          <a:lstStyle>
            <a:lvl1pPr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algn="l" defTabSz="685800" eaLnBrk="1" fontAlgn="auto" hangingPunct="1">
              <a:spcBef>
                <a:spcPct val="50000"/>
              </a:spcBef>
              <a:spcAft>
                <a:spcPts val="0"/>
              </a:spcAft>
            </a:pPr>
            <a:r>
              <a:rPr lang="ja-JP" altLang="en-US" sz="1600" b="0" dirty="0">
                <a:solidFill>
                  <a:prstClr val="black"/>
                </a:solidFill>
              </a:rPr>
              <a:t>・１９歳。男性。療育手帳所有（</a:t>
            </a:r>
            <a:r>
              <a:rPr lang="en-US" altLang="ja-JP" sz="1600" b="0" dirty="0">
                <a:solidFill>
                  <a:prstClr val="black"/>
                </a:solidFill>
              </a:rPr>
              <a:t>B1</a:t>
            </a:r>
            <a:r>
              <a:rPr lang="ja-JP" altLang="en-US" sz="1600" b="0" dirty="0">
                <a:solidFill>
                  <a:prstClr val="black"/>
                </a:solidFill>
              </a:rPr>
              <a:t>）。</a:t>
            </a:r>
          </a:p>
          <a:p>
            <a:pPr algn="l" defTabSz="685800" eaLnBrk="1" fontAlgn="auto" hangingPunct="1">
              <a:spcBef>
                <a:spcPct val="50000"/>
              </a:spcBef>
              <a:spcAft>
                <a:spcPts val="0"/>
              </a:spcAft>
            </a:pPr>
            <a:r>
              <a:rPr lang="ja-JP" altLang="en-US" sz="1600" b="0" dirty="0">
                <a:solidFill>
                  <a:prstClr val="black"/>
                </a:solidFill>
              </a:rPr>
              <a:t>　</a:t>
            </a:r>
            <a:r>
              <a:rPr lang="en-US" altLang="ja-JP" sz="1600" b="0" dirty="0">
                <a:solidFill>
                  <a:prstClr val="black"/>
                </a:solidFill>
              </a:rPr>
              <a:t>10</a:t>
            </a:r>
            <a:r>
              <a:rPr lang="ja-JP" altLang="en-US" sz="1600" b="0" dirty="0">
                <a:solidFill>
                  <a:prstClr val="black"/>
                </a:solidFill>
              </a:rPr>
              <a:t>歳の時、脳腫瘍の手術。</a:t>
            </a:r>
            <a:r>
              <a:rPr lang="en-US" altLang="ja-JP" sz="1600" b="0" dirty="0">
                <a:solidFill>
                  <a:prstClr val="black"/>
                </a:solidFill>
              </a:rPr>
              <a:t>5</a:t>
            </a:r>
            <a:r>
              <a:rPr lang="ja-JP" altLang="en-US" sz="1600" b="0" dirty="0">
                <a:solidFill>
                  <a:prstClr val="black"/>
                </a:solidFill>
              </a:rPr>
              <a:t>年前からてんかん発作がでるようになったが、投薬にておさえられている。 動作は緩慢。礼儀正しく、穏やかな性格。</a:t>
            </a:r>
          </a:p>
          <a:p>
            <a:pPr algn="l" defTabSz="685800" eaLnBrk="1" fontAlgn="auto" hangingPunct="1">
              <a:spcBef>
                <a:spcPct val="50000"/>
              </a:spcBef>
              <a:spcAft>
                <a:spcPts val="0"/>
              </a:spcAft>
            </a:pPr>
            <a:endParaRPr lang="ja-JP" altLang="en-US" sz="1600" b="0" dirty="0">
              <a:solidFill>
                <a:prstClr val="black"/>
              </a:solidFill>
            </a:endParaRPr>
          </a:p>
          <a:p>
            <a:pPr algn="l" defTabSz="685800" eaLnBrk="1" fontAlgn="auto" hangingPunct="1">
              <a:spcBef>
                <a:spcPct val="50000"/>
              </a:spcBef>
              <a:spcAft>
                <a:spcPts val="0"/>
              </a:spcAft>
            </a:pPr>
            <a:r>
              <a:rPr lang="en-US" altLang="ja-JP" sz="1600" b="0" dirty="0">
                <a:solidFill>
                  <a:prstClr val="black"/>
                </a:solidFill>
              </a:rPr>
              <a:t>【</a:t>
            </a:r>
            <a:r>
              <a:rPr lang="ja-JP" altLang="en-US" sz="1600" b="0" dirty="0">
                <a:solidFill>
                  <a:prstClr val="black"/>
                </a:solidFill>
              </a:rPr>
              <a:t>主訴</a:t>
            </a:r>
            <a:r>
              <a:rPr lang="en-US" altLang="ja-JP" sz="1600" b="0" dirty="0">
                <a:solidFill>
                  <a:prstClr val="black"/>
                </a:solidFill>
              </a:rPr>
              <a:t>】</a:t>
            </a:r>
          </a:p>
          <a:p>
            <a:pPr algn="l" defTabSz="685800" eaLnBrk="1" fontAlgn="auto" hangingPunct="1">
              <a:spcBef>
                <a:spcPts val="0"/>
              </a:spcBef>
              <a:spcAft>
                <a:spcPts val="0"/>
              </a:spcAft>
            </a:pPr>
            <a:r>
              <a:rPr lang="ja-JP" altLang="en-US" sz="1600" b="0" dirty="0">
                <a:solidFill>
                  <a:prstClr val="black"/>
                </a:solidFill>
              </a:rPr>
              <a:t>　高校を卒業し、そのあと専門学校で学んでいたが、適応できずやめてしまった。就職したいが、できる仕事がない。日中、家で過ごすだけの生活をなんとかしたい。一人では就職活動はできないので支援をしてほしい。</a:t>
            </a:r>
          </a:p>
          <a:p>
            <a:pPr defTabSz="685800" eaLnBrk="1" fontAlgn="auto" hangingPunct="1">
              <a:spcBef>
                <a:spcPts val="0"/>
              </a:spcBef>
              <a:spcAft>
                <a:spcPts val="0"/>
              </a:spcAft>
            </a:pPr>
            <a:r>
              <a:rPr lang="ja-JP" altLang="en-US" sz="1600" dirty="0">
                <a:solidFill>
                  <a:prstClr val="black"/>
                </a:solidFill>
              </a:rPr>
              <a:t>　　　　 </a:t>
            </a:r>
          </a:p>
        </p:txBody>
      </p:sp>
      <p:sp>
        <p:nvSpPr>
          <p:cNvPr id="3" name="スライド番号プレースホルダー 2"/>
          <p:cNvSpPr>
            <a:spLocks noGrp="1"/>
          </p:cNvSpPr>
          <p:nvPr>
            <p:ph type="sldNum" sz="quarter" idx="12"/>
          </p:nvPr>
        </p:nvSpPr>
        <p:spPr/>
        <p:txBody>
          <a:bodyPr/>
          <a:lstStyle/>
          <a:p>
            <a:fld id="{973546E6-2C95-4A16-9C31-3DD88A51EA1A}" type="slidenum">
              <a:rPr kumimoji="1" lang="ja-JP" altLang="en-US" smtClean="0"/>
              <a:pPr/>
              <a:t>144</a:t>
            </a:fld>
            <a:endParaRPr kumimoji="1" lang="ja-JP" altLang="en-US"/>
          </a:p>
        </p:txBody>
      </p:sp>
    </p:spTree>
    <p:extLst>
      <p:ext uri="{BB962C8B-B14F-4D97-AF65-F5344CB8AC3E}">
        <p14:creationId xmlns:p14="http://schemas.microsoft.com/office/powerpoint/2010/main" val="2476271121"/>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ChangeArrowheads="1"/>
          </p:cNvSpPr>
          <p:nvPr/>
        </p:nvSpPr>
        <p:spPr bwMode="auto">
          <a:xfrm>
            <a:off x="342055" y="1387694"/>
            <a:ext cx="972741" cy="300074"/>
          </a:xfrm>
          <a:prstGeom prst="rect">
            <a:avLst/>
          </a:prstGeom>
          <a:solidFill>
            <a:schemeClr val="accent1">
              <a:alpha val="30196"/>
            </a:schemeClr>
          </a:solidFill>
          <a:ln w="12700" algn="ctr">
            <a:solidFill>
              <a:schemeClr val="tx1"/>
            </a:solidFill>
            <a:miter lim="800000"/>
            <a:headEnd/>
            <a:tailEnd/>
          </a:ln>
        </p:spPr>
        <p:txBody>
          <a:bodyPr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algn="l" defTabSz="685800" eaLnBrk="1" fontAlgn="auto" hangingPunct="1">
              <a:spcBef>
                <a:spcPts val="0"/>
              </a:spcBef>
              <a:spcAft>
                <a:spcPts val="0"/>
              </a:spcAft>
              <a:tabLst>
                <a:tab pos="285750" algn="l"/>
              </a:tabLst>
            </a:pPr>
            <a:r>
              <a:rPr lang="ja-JP" altLang="en-US" sz="1500" dirty="0">
                <a:solidFill>
                  <a:prstClr val="black"/>
                </a:solidFill>
              </a:rPr>
              <a:t>実施方法</a:t>
            </a:r>
            <a:endParaRPr lang="ja-JP" altLang="en-US" sz="1500" b="0" dirty="0">
              <a:solidFill>
                <a:prstClr val="black"/>
              </a:solidFill>
            </a:endParaRPr>
          </a:p>
        </p:txBody>
      </p:sp>
      <p:sp>
        <p:nvSpPr>
          <p:cNvPr id="165891" name="Rectangle 4"/>
          <p:cNvSpPr>
            <a:spLocks noGrp="1" noChangeArrowheads="1"/>
          </p:cNvSpPr>
          <p:nvPr>
            <p:ph type="body" idx="1"/>
          </p:nvPr>
        </p:nvSpPr>
        <p:spPr>
          <a:xfrm>
            <a:off x="342056" y="1687768"/>
            <a:ext cx="3548262" cy="1338926"/>
          </a:xfrm>
        </p:spPr>
        <p:txBody>
          <a:bodyPr>
            <a:noAutofit/>
          </a:bodyPr>
          <a:lstStyle/>
          <a:p>
            <a:r>
              <a:rPr lang="ja-JP" altLang="en-US" sz="1600" dirty="0"/>
              <a:t>本人の中にある働く力</a:t>
            </a:r>
          </a:p>
          <a:p>
            <a:pPr>
              <a:buFontTx/>
              <a:buNone/>
            </a:pPr>
            <a:r>
              <a:rPr lang="ja-JP" altLang="en-US" sz="1600" dirty="0"/>
              <a:t>　（得意な部分）を見いだす支援へと導くためのアセスメント</a:t>
            </a:r>
          </a:p>
          <a:p>
            <a:pPr>
              <a:buFontTx/>
              <a:buNone/>
            </a:pPr>
            <a:r>
              <a:rPr lang="ja-JP" altLang="en-US" sz="1600" dirty="0"/>
              <a:t>　　→顕在化していない能力の発見につながるよう</a:t>
            </a:r>
            <a:r>
              <a:rPr lang="ja-JP" altLang="en-US" sz="1600" dirty="0" smtClean="0"/>
              <a:t>に</a:t>
            </a:r>
            <a:endParaRPr lang="ja-JP" altLang="en-US" sz="1600" dirty="0"/>
          </a:p>
        </p:txBody>
      </p:sp>
      <p:sp>
        <p:nvSpPr>
          <p:cNvPr id="588806" name="AutoShape 6"/>
          <p:cNvSpPr>
            <a:spLocks noChangeArrowheads="1"/>
          </p:cNvSpPr>
          <p:nvPr/>
        </p:nvSpPr>
        <p:spPr bwMode="auto">
          <a:xfrm>
            <a:off x="1115616" y="243136"/>
            <a:ext cx="6966347" cy="647700"/>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algn="ctr" defTabSz="685800" fontAlgn="auto">
              <a:spcBef>
                <a:spcPts val="0"/>
              </a:spcBef>
              <a:spcAft>
                <a:spcPts val="0"/>
              </a:spcAft>
              <a:defRPr/>
            </a:pPr>
            <a:r>
              <a:rPr lang="ja-JP" altLang="en-US" sz="2400" dirty="0">
                <a:solidFill>
                  <a:srgbClr val="A50021"/>
                </a:solidFill>
              </a:rPr>
              <a:t>（３）</a:t>
            </a:r>
            <a:r>
              <a:rPr lang="en-US" altLang="ja-JP" sz="2400" dirty="0">
                <a:solidFill>
                  <a:srgbClr val="A50021"/>
                </a:solidFill>
              </a:rPr>
              <a:t>-</a:t>
            </a:r>
            <a:r>
              <a:rPr lang="ja-JP" altLang="en-US" sz="2400" dirty="0">
                <a:solidFill>
                  <a:srgbClr val="A50021"/>
                </a:solidFill>
              </a:rPr>
              <a:t>②　初期状態の把握</a:t>
            </a:r>
          </a:p>
        </p:txBody>
      </p:sp>
      <p:sp>
        <p:nvSpPr>
          <p:cNvPr id="165893" name="Rectangle 11"/>
          <p:cNvSpPr>
            <a:spLocks noChangeArrowheads="1"/>
          </p:cNvSpPr>
          <p:nvPr/>
        </p:nvSpPr>
        <p:spPr bwMode="auto">
          <a:xfrm>
            <a:off x="4735117" y="2240756"/>
            <a:ext cx="3401615" cy="27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73" tIns="34286" rIns="68573" bIns="34286"/>
          <a:lstStyle>
            <a:lvl1pPr marL="342900" indent="-342900"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marL="257175" indent="-257175" algn="l" defTabSz="685800" eaLnBrk="1" fontAlgn="auto" hangingPunct="1">
              <a:lnSpc>
                <a:spcPct val="80000"/>
              </a:lnSpc>
              <a:spcBef>
                <a:spcPct val="20000"/>
              </a:spcBef>
              <a:spcAft>
                <a:spcPts val="0"/>
              </a:spcAft>
              <a:buFontTx/>
              <a:buChar char="•"/>
            </a:pPr>
            <a:endParaRPr lang="en-US" altLang="ja-JP" sz="1500" b="0">
              <a:solidFill>
                <a:prstClr val="black"/>
              </a:solidFill>
            </a:endParaRPr>
          </a:p>
        </p:txBody>
      </p:sp>
      <p:graphicFrame>
        <p:nvGraphicFramePr>
          <p:cNvPr id="25641" name="Group 41"/>
          <p:cNvGraphicFramePr>
            <a:graphicFrameLocks noGrp="1"/>
          </p:cNvGraphicFramePr>
          <p:nvPr>
            <p:extLst/>
          </p:nvPr>
        </p:nvGraphicFramePr>
        <p:xfrm>
          <a:off x="4139952" y="1436565"/>
          <a:ext cx="4824536" cy="4938750"/>
        </p:xfrm>
        <a:graphic>
          <a:graphicData uri="http://schemas.openxmlformats.org/drawingml/2006/table">
            <a:tbl>
              <a:tblPr/>
              <a:tblGrid>
                <a:gridCol w="1648585">
                  <a:extLst>
                    <a:ext uri="{9D8B030D-6E8A-4147-A177-3AD203B41FA5}">
                      <a16:colId xmlns:a16="http://schemas.microsoft.com/office/drawing/2014/main" val="20000"/>
                    </a:ext>
                  </a:extLst>
                </a:gridCol>
                <a:gridCol w="3175951">
                  <a:extLst>
                    <a:ext uri="{9D8B030D-6E8A-4147-A177-3AD203B41FA5}">
                      <a16:colId xmlns:a16="http://schemas.microsoft.com/office/drawing/2014/main" val="20001"/>
                    </a:ext>
                  </a:extLst>
                </a:gridCol>
              </a:tblGrid>
              <a:tr h="105797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職業適性</a:t>
                      </a:r>
                    </a:p>
                  </a:txBody>
                  <a:tcPr marL="55721" marR="55721" marT="6667" marB="666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職務遂行に必要な知識・技能</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職務への適性</a:t>
                      </a:r>
                    </a:p>
                  </a:txBody>
                  <a:tcPr marL="55721" marR="55721" marT="6667" marB="666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272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smtClean="0">
                          <a:ln>
                            <a:noFill/>
                          </a:ln>
                          <a:solidFill>
                            <a:schemeClr val="tx1"/>
                          </a:solidFill>
                          <a:effectLst/>
                          <a:latin typeface="Arial" charset="0"/>
                          <a:ea typeface="ＭＳ Ｐゴシック" pitchFamily="50" charset="-128"/>
                        </a:rPr>
                        <a:t>基本的</a:t>
                      </a:r>
                    </a:p>
                    <a:p>
                      <a:pPr marL="0" marR="0" lvl="0" indent="0" algn="ctr"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smtClean="0">
                          <a:ln>
                            <a:noFill/>
                          </a:ln>
                          <a:solidFill>
                            <a:schemeClr val="tx1"/>
                          </a:solidFill>
                          <a:effectLst/>
                          <a:latin typeface="Arial" charset="0"/>
                          <a:ea typeface="ＭＳ Ｐゴシック" pitchFamily="50" charset="-128"/>
                        </a:rPr>
                        <a:t>労働習慣</a:t>
                      </a:r>
                    </a:p>
                    <a:p>
                      <a:pPr marL="0" marR="0" lvl="0" indent="0" algn="ctr" defTabSz="914400" rtl="0" eaLnBrk="0" fontAlgn="base" latinLnBrk="0" hangingPunct="0">
                        <a:lnSpc>
                          <a:spcPct val="100000"/>
                        </a:lnSpc>
                        <a:spcBef>
                          <a:spcPct val="20000"/>
                        </a:spcBef>
                        <a:spcAft>
                          <a:spcPct val="0"/>
                        </a:spcAft>
                        <a:buClrTx/>
                        <a:buSzTx/>
                        <a:buFontTx/>
                        <a:buNone/>
                        <a:tabLst/>
                      </a:pPr>
                      <a:endParaRPr kumimoji="1" lang="ja-JP" altLang="en-US" sz="2000" b="0" i="0" u="none" strike="noStrike" cap="none" normalizeH="0" baseline="0" smtClean="0">
                        <a:ln>
                          <a:noFill/>
                        </a:ln>
                        <a:solidFill>
                          <a:schemeClr val="tx1"/>
                        </a:solidFill>
                        <a:effectLst/>
                        <a:latin typeface="Arial" charset="0"/>
                        <a:ea typeface="ＭＳ Ｐゴシック" pitchFamily="50" charset="-128"/>
                      </a:endParaRPr>
                    </a:p>
                  </a:txBody>
                  <a:tcPr marL="55721" marR="55721" marT="6667" marB="666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あいさつ、報告・連絡・相談</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身だしなみ、規則の遵守</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一定時間仕事に耐える体力</a:t>
                      </a:r>
                    </a:p>
                  </a:txBody>
                  <a:tcPr marL="55721" marR="55721" marT="6667" marB="666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13725">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1" lang="ja-JP" altLang="en-US" sz="2000" b="0" i="0" u="none" strike="noStrike" cap="none" normalizeH="0" baseline="0" smtClean="0">
                          <a:ln>
                            <a:noFill/>
                          </a:ln>
                          <a:solidFill>
                            <a:schemeClr val="tx1"/>
                          </a:solidFill>
                          <a:effectLst/>
                          <a:latin typeface="Arial" charset="0"/>
                          <a:ea typeface="ＭＳ Ｐゴシック" pitchFamily="50" charset="-128"/>
                        </a:rPr>
                        <a:t>対人技能</a:t>
                      </a:r>
                    </a:p>
                    <a:p>
                      <a:pPr marL="0" marR="0" lvl="0" indent="0" algn="ctr" defTabSz="914400" rtl="0" eaLnBrk="0" fontAlgn="base" latinLnBrk="0" hangingPunct="0">
                        <a:lnSpc>
                          <a:spcPct val="100000"/>
                        </a:lnSpc>
                        <a:spcBef>
                          <a:spcPct val="20000"/>
                        </a:spcBef>
                        <a:spcAft>
                          <a:spcPct val="0"/>
                        </a:spcAft>
                        <a:buClrTx/>
                        <a:buSzTx/>
                        <a:buFontTx/>
                        <a:buNone/>
                        <a:tabLst/>
                      </a:pPr>
                      <a:endParaRPr kumimoji="1" lang="ja-JP" altLang="en-US" sz="2000" b="0" i="0" u="none" strike="noStrike" cap="none" normalizeH="0" baseline="0" smtClean="0">
                        <a:ln>
                          <a:noFill/>
                        </a:ln>
                        <a:solidFill>
                          <a:schemeClr val="tx1"/>
                        </a:solidFill>
                        <a:effectLst/>
                        <a:latin typeface="Arial" charset="0"/>
                        <a:ea typeface="ＭＳ Ｐゴシック" pitchFamily="50" charset="-128"/>
                      </a:endParaRPr>
                    </a:p>
                  </a:txBody>
                  <a:tcPr marL="55721" marR="55721" marT="6667" marB="666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感情のコントロール</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苦手な人へのあいさつ</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注意されたときの対応</a:t>
                      </a:r>
                    </a:p>
                  </a:txBody>
                  <a:tcPr marL="55721" marR="55721" marT="6667" marB="666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95394">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1" lang="ja-JP" altLang="en-US" sz="2000" b="0" i="0" u="none" strike="noStrike" cap="none" normalizeH="0" baseline="0" smtClean="0">
                          <a:ln>
                            <a:noFill/>
                          </a:ln>
                          <a:solidFill>
                            <a:schemeClr val="tx1"/>
                          </a:solidFill>
                          <a:effectLst/>
                          <a:latin typeface="Arial" charset="0"/>
                          <a:ea typeface="ＭＳ Ｐゴシック" pitchFamily="50" charset="-128"/>
                        </a:rPr>
                        <a:t>日常生活管理</a:t>
                      </a:r>
                    </a:p>
                  </a:txBody>
                  <a:tcPr marL="55721" marR="55721" marT="6667" marB="666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基本的な生活リズム</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金銭管理、余暇の過ごし方</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移動能力</a:t>
                      </a:r>
                    </a:p>
                  </a:txBody>
                  <a:tcPr marL="55721" marR="55721" marT="6667" marB="666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31815">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健康管理</a:t>
                      </a:r>
                    </a:p>
                  </a:txBody>
                  <a:tcPr marL="55721" marR="55721" marT="6667" marB="666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服薬管理　　体調管理</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ja-JP" altLang="en-US" sz="2000" b="0" i="0" u="none" strike="noStrike" cap="none" normalizeH="0" baseline="0" dirty="0" smtClean="0">
                          <a:ln>
                            <a:noFill/>
                          </a:ln>
                          <a:solidFill>
                            <a:schemeClr val="tx1"/>
                          </a:solidFill>
                          <a:effectLst/>
                          <a:latin typeface="Arial" charset="0"/>
                          <a:ea typeface="ＭＳ Ｐゴシック" pitchFamily="50" charset="-128"/>
                        </a:rPr>
                        <a:t>食事栄養管理</a:t>
                      </a:r>
                    </a:p>
                  </a:txBody>
                  <a:tcPr marL="55721" marR="55721" marT="6667" marB="666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5637" name="Text Box 37"/>
          <p:cNvSpPr txBox="1">
            <a:spLocks noChangeArrowheads="1"/>
          </p:cNvSpPr>
          <p:nvPr/>
        </p:nvSpPr>
        <p:spPr bwMode="auto">
          <a:xfrm>
            <a:off x="4427983" y="1146100"/>
            <a:ext cx="3653979" cy="290465"/>
          </a:xfrm>
          <a:prstGeom prst="rect">
            <a:avLst/>
          </a:prstGeom>
          <a:noFill/>
          <a:ln w="12700">
            <a:noFill/>
            <a:miter lim="800000"/>
            <a:headEnd/>
            <a:tailEnd/>
          </a:ln>
          <a:effectLst>
            <a:prstShdw prst="shdw17" dist="17961" dir="2700000">
              <a:schemeClr val="accent1">
                <a:gamma/>
                <a:shade val="60000"/>
                <a:invGamma/>
              </a:schemeClr>
            </a:prstShdw>
          </a:effectLst>
        </p:spPr>
        <p:txBody>
          <a:bodyPr wrap="square" lIns="55721" tIns="6668" rIns="55721" bIns="6668">
            <a:spAutoFit/>
          </a:bodyPr>
          <a:lstStyle/>
          <a:p>
            <a:pPr defTabSz="685800" fontAlgn="auto">
              <a:spcBef>
                <a:spcPct val="50000"/>
              </a:spcBef>
              <a:spcAft>
                <a:spcPts val="0"/>
              </a:spcAft>
              <a:defRPr/>
            </a:pPr>
            <a:r>
              <a:rPr lang="ja-JP" altLang="en-US" sz="1800" dirty="0">
                <a:solidFill>
                  <a:srgbClr val="44546A"/>
                </a:solidFill>
              </a:rPr>
              <a:t>職業準備性についての視点</a:t>
            </a:r>
          </a:p>
        </p:txBody>
      </p:sp>
      <p:sp>
        <p:nvSpPr>
          <p:cNvPr id="165915" name="Rectangle 8"/>
          <p:cNvSpPr>
            <a:spLocks noChangeArrowheads="1"/>
          </p:cNvSpPr>
          <p:nvPr/>
        </p:nvSpPr>
        <p:spPr bwMode="auto">
          <a:xfrm>
            <a:off x="323798" y="4588826"/>
            <a:ext cx="1297781" cy="276991"/>
          </a:xfrm>
          <a:prstGeom prst="rect">
            <a:avLst/>
          </a:prstGeom>
          <a:solidFill>
            <a:schemeClr val="accent1">
              <a:alpha val="30196"/>
            </a:schemeClr>
          </a:solidFill>
          <a:ln w="12700" algn="ctr">
            <a:solidFill>
              <a:schemeClr val="tx1"/>
            </a:solidFill>
            <a:miter lim="800000"/>
            <a:headEnd/>
            <a:tailEnd/>
          </a:ln>
        </p:spPr>
        <p:txBody>
          <a:bodyPr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350" dirty="0">
                <a:solidFill>
                  <a:prstClr val="black"/>
                </a:solidFill>
              </a:rPr>
              <a:t>必要なツール</a:t>
            </a:r>
          </a:p>
        </p:txBody>
      </p:sp>
      <p:sp>
        <p:nvSpPr>
          <p:cNvPr id="25639" name="Text Box 39"/>
          <p:cNvSpPr txBox="1">
            <a:spLocks noChangeArrowheads="1"/>
          </p:cNvSpPr>
          <p:nvPr/>
        </p:nvSpPr>
        <p:spPr bwMode="auto">
          <a:xfrm>
            <a:off x="342055" y="5507755"/>
            <a:ext cx="3673079" cy="629019"/>
          </a:xfrm>
          <a:prstGeom prst="rect">
            <a:avLst/>
          </a:prstGeom>
          <a:noFill/>
          <a:ln w="12700">
            <a:noFill/>
            <a:miter lim="800000"/>
            <a:headEnd/>
            <a:tailEnd/>
          </a:ln>
          <a:effectLst>
            <a:prstShdw prst="shdw17" dist="17961" dir="2700000">
              <a:schemeClr val="accent1">
                <a:gamma/>
                <a:shade val="60000"/>
                <a:invGamma/>
              </a:schemeClr>
            </a:prstShdw>
          </a:effectLst>
        </p:spPr>
        <p:txBody>
          <a:bodyPr wrap="square" lIns="55721" tIns="6668" rIns="55721" bIns="6668">
            <a:spAutoFit/>
          </a:bodyPr>
          <a:lstStyle/>
          <a:p>
            <a:pPr defTabSz="685800" fontAlgn="auto">
              <a:spcBef>
                <a:spcPct val="50000"/>
              </a:spcBef>
              <a:spcAft>
                <a:spcPts val="0"/>
              </a:spcAft>
              <a:defRPr/>
            </a:pPr>
            <a:r>
              <a:rPr lang="ja-JP" altLang="en-US" sz="1600" dirty="0">
                <a:solidFill>
                  <a:prstClr val="black"/>
                </a:solidFill>
              </a:rPr>
              <a:t>就労アセスメント結果表</a:t>
            </a:r>
            <a:endParaRPr lang="en-US" altLang="ja-JP" sz="1600" dirty="0">
              <a:solidFill>
                <a:prstClr val="black"/>
              </a:solidFill>
            </a:endParaRPr>
          </a:p>
          <a:p>
            <a:pPr defTabSz="685800" fontAlgn="auto">
              <a:spcBef>
                <a:spcPct val="50000"/>
              </a:spcBef>
              <a:spcAft>
                <a:spcPts val="0"/>
              </a:spcAft>
              <a:defRPr/>
            </a:pPr>
            <a:r>
              <a:rPr lang="ja-JP" altLang="en-US" sz="1600" dirty="0">
                <a:solidFill>
                  <a:prstClr val="black"/>
                </a:solidFill>
              </a:rPr>
              <a:t>就労移行支援のためのチェックリストなど</a:t>
            </a:r>
          </a:p>
        </p:txBody>
      </p:sp>
      <p:sp>
        <p:nvSpPr>
          <p:cNvPr id="25640" name="Text Box 40"/>
          <p:cNvSpPr txBox="1">
            <a:spLocks noChangeArrowheads="1"/>
          </p:cNvSpPr>
          <p:nvPr/>
        </p:nvSpPr>
        <p:spPr bwMode="auto">
          <a:xfrm>
            <a:off x="323798" y="5157192"/>
            <a:ext cx="540544" cy="221215"/>
          </a:xfrm>
          <a:prstGeom prst="rect">
            <a:avLst/>
          </a:prstGeom>
          <a:noFill/>
          <a:ln w="12700">
            <a:noFill/>
            <a:miter lim="800000"/>
            <a:headEnd/>
            <a:tailEnd/>
          </a:ln>
          <a:effectLst>
            <a:prstShdw prst="shdw17" dist="17961" dir="2700000">
              <a:schemeClr val="accent1">
                <a:gamma/>
                <a:shade val="60000"/>
                <a:invGamma/>
              </a:schemeClr>
            </a:prstShdw>
          </a:effectLst>
        </p:spPr>
        <p:txBody>
          <a:bodyPr lIns="55721" tIns="6668" rIns="55721" bIns="6668">
            <a:spAutoFit/>
          </a:bodyPr>
          <a:lstStyle/>
          <a:p>
            <a:pPr algn="ctr" defTabSz="685800" fontAlgn="auto">
              <a:spcBef>
                <a:spcPct val="50000"/>
              </a:spcBef>
              <a:spcAft>
                <a:spcPts val="0"/>
              </a:spcAft>
              <a:defRPr/>
            </a:pPr>
            <a:r>
              <a:rPr lang="ja-JP" altLang="en-US" sz="1350" dirty="0">
                <a:solidFill>
                  <a:prstClr val="black"/>
                </a:solidFill>
              </a:rPr>
              <a:t>（例）</a:t>
            </a:r>
          </a:p>
        </p:txBody>
      </p:sp>
      <p:sp>
        <p:nvSpPr>
          <p:cNvPr id="25642" name="AutoShape 42"/>
          <p:cNvSpPr>
            <a:spLocks noChangeArrowheads="1"/>
          </p:cNvSpPr>
          <p:nvPr/>
        </p:nvSpPr>
        <p:spPr bwMode="auto">
          <a:xfrm>
            <a:off x="885524" y="3200742"/>
            <a:ext cx="3004793" cy="1188244"/>
          </a:xfrm>
          <a:prstGeom prst="cloudCallout">
            <a:avLst>
              <a:gd name="adj1" fmla="val 48470"/>
              <a:gd name="adj2" fmla="val 44263"/>
            </a:avLst>
          </a:prstGeom>
          <a:solidFill>
            <a:schemeClr val="accent1"/>
          </a:solidFill>
          <a:ln w="12700">
            <a:noFill/>
            <a:round/>
            <a:headEnd/>
            <a:tailEnd/>
          </a:ln>
          <a:effectLst>
            <a:prstShdw prst="shdw17" dist="17961" dir="2700000">
              <a:schemeClr val="accent1">
                <a:gamma/>
                <a:shade val="60000"/>
                <a:invGamma/>
              </a:schemeClr>
            </a:prstShdw>
          </a:effectLst>
        </p:spPr>
        <p:txBody>
          <a:bodyPr lIns="29700" tIns="6668" rIns="29700" bIns="6668" anchor="ctr"/>
          <a:lstStyle/>
          <a:p>
            <a:pPr algn="ctr" defTabSz="685800" fontAlgn="auto">
              <a:spcBef>
                <a:spcPts val="0"/>
              </a:spcBef>
              <a:spcAft>
                <a:spcPts val="0"/>
              </a:spcAft>
              <a:defRPr/>
            </a:pPr>
            <a:r>
              <a:rPr lang="ja-JP" altLang="en-US" sz="1600" dirty="0">
                <a:solidFill>
                  <a:prstClr val="black"/>
                </a:solidFill>
              </a:rPr>
              <a:t>就労分野では本人のアセスメントとともに企業（仕事）のアセスメントも重要な要素</a:t>
            </a:r>
          </a:p>
        </p:txBody>
      </p:sp>
      <p:sp>
        <p:nvSpPr>
          <p:cNvPr id="3" name="スライド番号プレースホルダー 2"/>
          <p:cNvSpPr>
            <a:spLocks noGrp="1"/>
          </p:cNvSpPr>
          <p:nvPr>
            <p:ph type="sldNum" sz="quarter" idx="12"/>
          </p:nvPr>
        </p:nvSpPr>
        <p:spPr/>
        <p:txBody>
          <a:bodyPr/>
          <a:lstStyle/>
          <a:p>
            <a:fld id="{973546E6-2C95-4A16-9C31-3DD88A51EA1A}" type="slidenum">
              <a:rPr kumimoji="1" lang="ja-JP" altLang="en-US" smtClean="0"/>
              <a:pPr/>
              <a:t>145</a:t>
            </a:fld>
            <a:endParaRPr kumimoji="1" lang="ja-JP" altLang="en-US"/>
          </a:p>
        </p:txBody>
      </p:sp>
    </p:spTree>
    <p:extLst>
      <p:ext uri="{BB962C8B-B14F-4D97-AF65-F5344CB8AC3E}">
        <p14:creationId xmlns:p14="http://schemas.microsoft.com/office/powerpoint/2010/main" val="89692702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54" name="AutoShape 6"/>
          <p:cNvSpPr>
            <a:spLocks noChangeArrowheads="1"/>
          </p:cNvSpPr>
          <p:nvPr/>
        </p:nvSpPr>
        <p:spPr bwMode="auto">
          <a:xfrm>
            <a:off x="1128101" y="189511"/>
            <a:ext cx="6966347" cy="647700"/>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algn="ctr" defTabSz="685800" fontAlgn="auto">
              <a:spcBef>
                <a:spcPts val="0"/>
              </a:spcBef>
              <a:spcAft>
                <a:spcPts val="0"/>
              </a:spcAft>
              <a:defRPr/>
            </a:pPr>
            <a:r>
              <a:rPr lang="ja-JP" altLang="en-US" sz="2400" dirty="0">
                <a:solidFill>
                  <a:srgbClr val="A50021"/>
                </a:solidFill>
              </a:rPr>
              <a:t>（３）</a:t>
            </a:r>
            <a:r>
              <a:rPr lang="en-US" altLang="ja-JP" sz="2400" dirty="0">
                <a:solidFill>
                  <a:srgbClr val="A50021"/>
                </a:solidFill>
              </a:rPr>
              <a:t>-</a:t>
            </a:r>
            <a:r>
              <a:rPr lang="ja-JP" altLang="en-US" sz="2400" dirty="0">
                <a:solidFill>
                  <a:srgbClr val="A50021"/>
                </a:solidFill>
              </a:rPr>
              <a:t>③　ニーズ・課題の整理</a:t>
            </a:r>
          </a:p>
        </p:txBody>
      </p:sp>
      <p:sp>
        <p:nvSpPr>
          <p:cNvPr id="166915" name="Rectangle 8"/>
          <p:cNvSpPr>
            <a:spLocks noChangeArrowheads="1"/>
          </p:cNvSpPr>
          <p:nvPr/>
        </p:nvSpPr>
        <p:spPr bwMode="auto">
          <a:xfrm>
            <a:off x="467544" y="1119963"/>
            <a:ext cx="1296144" cy="346241"/>
          </a:xfrm>
          <a:prstGeom prst="rect">
            <a:avLst/>
          </a:prstGeom>
          <a:solidFill>
            <a:schemeClr val="accent1">
              <a:alpha val="30196"/>
            </a:schemeClr>
          </a:solidFill>
          <a:ln w="12700" algn="ctr">
            <a:solidFill>
              <a:schemeClr val="tx1"/>
            </a:solidFill>
            <a:miter lim="800000"/>
            <a:headEnd/>
            <a:tailEnd/>
          </a:ln>
        </p:spPr>
        <p:txBody>
          <a:bodyPr wrap="square"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800" dirty="0">
                <a:solidFill>
                  <a:prstClr val="black"/>
                </a:solidFill>
              </a:rPr>
              <a:t>実施方法</a:t>
            </a:r>
            <a:endParaRPr lang="ja-JP" altLang="en-US" sz="1800" b="0" dirty="0">
              <a:solidFill>
                <a:prstClr val="black"/>
              </a:solidFill>
            </a:endParaRPr>
          </a:p>
        </p:txBody>
      </p:sp>
      <p:sp>
        <p:nvSpPr>
          <p:cNvPr id="166916" name="Rectangle 10"/>
          <p:cNvSpPr>
            <a:spLocks noChangeArrowheads="1"/>
          </p:cNvSpPr>
          <p:nvPr/>
        </p:nvSpPr>
        <p:spPr bwMode="auto">
          <a:xfrm>
            <a:off x="4680346" y="1084153"/>
            <a:ext cx="1187797" cy="346241"/>
          </a:xfrm>
          <a:prstGeom prst="rect">
            <a:avLst/>
          </a:prstGeom>
          <a:solidFill>
            <a:srgbClr val="FFCC99">
              <a:alpha val="30196"/>
            </a:srgbClr>
          </a:solidFill>
          <a:ln w="12700" algn="ctr">
            <a:solidFill>
              <a:schemeClr val="tx1"/>
            </a:solidFill>
            <a:miter lim="800000"/>
            <a:headEnd/>
            <a:tailEnd/>
          </a:ln>
        </p:spPr>
        <p:txBody>
          <a:bodyPr wrap="square"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800">
                <a:solidFill>
                  <a:prstClr val="black"/>
                </a:solidFill>
              </a:rPr>
              <a:t>事例より</a:t>
            </a:r>
          </a:p>
        </p:txBody>
      </p:sp>
      <p:sp>
        <p:nvSpPr>
          <p:cNvPr id="166917" name="Rectangle 14"/>
          <p:cNvSpPr>
            <a:spLocks noChangeArrowheads="1"/>
          </p:cNvSpPr>
          <p:nvPr/>
        </p:nvSpPr>
        <p:spPr bwMode="auto">
          <a:xfrm>
            <a:off x="4680346" y="2060848"/>
            <a:ext cx="4212134" cy="2032521"/>
          </a:xfrm>
          <a:prstGeom prst="rect">
            <a:avLst/>
          </a:prstGeom>
          <a:noFill/>
          <a:ln w="38100">
            <a:solidFill>
              <a:srgbClr val="FFCC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algn="l" defTabSz="685800" eaLnBrk="1" fontAlgn="auto" hangingPunct="1">
              <a:spcBef>
                <a:spcPts val="0"/>
              </a:spcBef>
              <a:spcAft>
                <a:spcPts val="0"/>
              </a:spcAft>
            </a:pPr>
            <a:r>
              <a:rPr lang="ja-JP" altLang="en-US" sz="1600" b="0" dirty="0">
                <a:solidFill>
                  <a:prstClr val="black"/>
                </a:solidFill>
              </a:rPr>
              <a:t>①仕事の流れや段取りが理解できるように</a:t>
            </a:r>
          </a:p>
          <a:p>
            <a:pPr algn="l" defTabSz="685800" eaLnBrk="1" fontAlgn="auto" hangingPunct="1">
              <a:spcBef>
                <a:spcPts val="0"/>
              </a:spcBef>
              <a:spcAft>
                <a:spcPts val="0"/>
              </a:spcAft>
            </a:pPr>
            <a:r>
              <a:rPr lang="ja-JP" altLang="en-US" sz="1600" b="0" dirty="0">
                <a:solidFill>
                  <a:prstClr val="black"/>
                </a:solidFill>
              </a:rPr>
              <a:t>　　なる</a:t>
            </a:r>
          </a:p>
          <a:p>
            <a:pPr algn="l" defTabSz="685800" eaLnBrk="1" fontAlgn="auto" hangingPunct="1">
              <a:spcBef>
                <a:spcPts val="0"/>
              </a:spcBef>
              <a:spcAft>
                <a:spcPts val="0"/>
              </a:spcAft>
            </a:pPr>
            <a:r>
              <a:rPr lang="ja-JP" altLang="en-US" sz="1600" b="0" dirty="0">
                <a:solidFill>
                  <a:prstClr val="black"/>
                </a:solidFill>
              </a:rPr>
              <a:t>②マニュアルを見て、仕事が</a:t>
            </a:r>
          </a:p>
          <a:p>
            <a:pPr algn="l" defTabSz="685800" eaLnBrk="1" fontAlgn="auto" hangingPunct="1">
              <a:spcBef>
                <a:spcPts val="0"/>
              </a:spcBef>
              <a:spcAft>
                <a:spcPts val="0"/>
              </a:spcAft>
            </a:pPr>
            <a:r>
              <a:rPr lang="ja-JP" altLang="en-US" sz="1600" b="0" dirty="0">
                <a:solidFill>
                  <a:prstClr val="black"/>
                </a:solidFill>
              </a:rPr>
              <a:t>　できるようになる</a:t>
            </a:r>
            <a:endParaRPr lang="en-US" altLang="ja-JP" sz="1600" b="0" dirty="0">
              <a:solidFill>
                <a:prstClr val="black"/>
              </a:solidFill>
            </a:endParaRPr>
          </a:p>
          <a:p>
            <a:pPr algn="l" defTabSz="685800" eaLnBrk="1" fontAlgn="auto" hangingPunct="1">
              <a:spcBef>
                <a:spcPts val="0"/>
              </a:spcBef>
              <a:spcAft>
                <a:spcPts val="0"/>
              </a:spcAft>
            </a:pPr>
            <a:r>
              <a:rPr lang="ja-JP" altLang="en-US" sz="1600" b="0" dirty="0">
                <a:solidFill>
                  <a:prstClr val="black"/>
                </a:solidFill>
              </a:rPr>
              <a:t>③仕事をするにあたっての基本的</a:t>
            </a:r>
            <a:endParaRPr lang="en-US" altLang="ja-JP" sz="1600" b="0" dirty="0">
              <a:solidFill>
                <a:prstClr val="black"/>
              </a:solidFill>
            </a:endParaRPr>
          </a:p>
          <a:p>
            <a:pPr algn="l" defTabSz="685800" eaLnBrk="1" fontAlgn="auto" hangingPunct="1">
              <a:spcBef>
                <a:spcPts val="0"/>
              </a:spcBef>
              <a:spcAft>
                <a:spcPts val="0"/>
              </a:spcAft>
            </a:pPr>
            <a:r>
              <a:rPr lang="ja-JP" altLang="en-US" sz="1600" b="0" dirty="0">
                <a:solidFill>
                  <a:prstClr val="black"/>
                </a:solidFill>
              </a:rPr>
              <a:t>　　労働習慣を身につける</a:t>
            </a:r>
          </a:p>
        </p:txBody>
      </p:sp>
      <p:sp>
        <p:nvSpPr>
          <p:cNvPr id="166918" name="Text Box 15"/>
          <p:cNvSpPr txBox="1">
            <a:spLocks noChangeArrowheads="1"/>
          </p:cNvSpPr>
          <p:nvPr/>
        </p:nvSpPr>
        <p:spPr bwMode="auto">
          <a:xfrm>
            <a:off x="4681348" y="1643710"/>
            <a:ext cx="4211131" cy="338554"/>
          </a:xfrm>
          <a:prstGeom prst="rect">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pPr>
            <a:r>
              <a:rPr lang="ja-JP" altLang="en-US" sz="1600" b="0" dirty="0">
                <a:solidFill>
                  <a:prstClr val="black"/>
                </a:solidFill>
              </a:rPr>
              <a:t>基本的労働習慣を習得する</a:t>
            </a:r>
          </a:p>
        </p:txBody>
      </p:sp>
      <p:pic>
        <p:nvPicPr>
          <p:cNvPr id="166919" name="Picture 16" descr="授業"/>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84368" y="3057024"/>
            <a:ext cx="876300" cy="707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20" name="Text Box 17"/>
          <p:cNvSpPr txBox="1">
            <a:spLocks noChangeArrowheads="1"/>
          </p:cNvSpPr>
          <p:nvPr/>
        </p:nvSpPr>
        <p:spPr bwMode="auto">
          <a:xfrm>
            <a:off x="4680345" y="4245246"/>
            <a:ext cx="4212135" cy="2062103"/>
          </a:xfrm>
          <a:prstGeom prst="rect">
            <a:avLst/>
          </a:prstGeom>
          <a:noFill/>
          <a:ln w="38100">
            <a:solidFill>
              <a:srgbClr val="FFCC66"/>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pPr>
            <a:r>
              <a:rPr lang="ja-JP" altLang="en-US" sz="1600" b="0" dirty="0">
                <a:solidFill>
                  <a:prstClr val="black"/>
                </a:solidFill>
              </a:rPr>
              <a:t>得意・不得意な業務の見極め</a:t>
            </a:r>
          </a:p>
          <a:p>
            <a:pPr defTabSz="685800" eaLnBrk="1" fontAlgn="auto" hangingPunct="1">
              <a:spcBef>
                <a:spcPts val="0"/>
              </a:spcBef>
              <a:spcAft>
                <a:spcPts val="0"/>
              </a:spcAft>
            </a:pPr>
            <a:endParaRPr lang="ja-JP" altLang="en-US" sz="1600" b="0" dirty="0">
              <a:solidFill>
                <a:prstClr val="black"/>
              </a:solidFill>
            </a:endParaRPr>
          </a:p>
          <a:p>
            <a:pPr defTabSz="685800" eaLnBrk="1" fontAlgn="auto" hangingPunct="1">
              <a:spcBef>
                <a:spcPts val="0"/>
              </a:spcBef>
              <a:spcAft>
                <a:spcPts val="0"/>
              </a:spcAft>
            </a:pPr>
            <a:endParaRPr lang="ja-JP" altLang="en-US" sz="1600" b="0" dirty="0">
              <a:solidFill>
                <a:prstClr val="black"/>
              </a:solidFill>
            </a:endParaRPr>
          </a:p>
          <a:p>
            <a:pPr defTabSz="685800" eaLnBrk="1" fontAlgn="auto" hangingPunct="1">
              <a:spcBef>
                <a:spcPts val="0"/>
              </a:spcBef>
              <a:spcAft>
                <a:spcPts val="0"/>
              </a:spcAft>
            </a:pPr>
            <a:endParaRPr lang="ja-JP" altLang="en-US" sz="1600" b="0" dirty="0">
              <a:solidFill>
                <a:prstClr val="black"/>
              </a:solidFill>
            </a:endParaRPr>
          </a:p>
          <a:p>
            <a:pPr defTabSz="685800" eaLnBrk="1" fontAlgn="auto" hangingPunct="1">
              <a:spcBef>
                <a:spcPts val="0"/>
              </a:spcBef>
              <a:spcAft>
                <a:spcPts val="0"/>
              </a:spcAft>
            </a:pPr>
            <a:endParaRPr lang="ja-JP" altLang="en-US" sz="1600" b="0" dirty="0">
              <a:solidFill>
                <a:prstClr val="black"/>
              </a:solidFill>
            </a:endParaRPr>
          </a:p>
          <a:p>
            <a:pPr defTabSz="685800" eaLnBrk="1" fontAlgn="auto" hangingPunct="1">
              <a:spcBef>
                <a:spcPts val="0"/>
              </a:spcBef>
              <a:spcAft>
                <a:spcPts val="0"/>
              </a:spcAft>
            </a:pPr>
            <a:endParaRPr lang="ja-JP" altLang="en-US" sz="1600" b="0" dirty="0">
              <a:solidFill>
                <a:prstClr val="black"/>
              </a:solidFill>
            </a:endParaRPr>
          </a:p>
          <a:p>
            <a:pPr defTabSz="685800" eaLnBrk="1" fontAlgn="auto" hangingPunct="1">
              <a:spcBef>
                <a:spcPts val="0"/>
              </a:spcBef>
              <a:spcAft>
                <a:spcPts val="0"/>
              </a:spcAft>
            </a:pPr>
            <a:endParaRPr lang="ja-JP" altLang="en-US" sz="1600" b="0" dirty="0">
              <a:solidFill>
                <a:prstClr val="black"/>
              </a:solidFill>
            </a:endParaRPr>
          </a:p>
          <a:p>
            <a:pPr defTabSz="685800" eaLnBrk="1" fontAlgn="auto" hangingPunct="1">
              <a:spcBef>
                <a:spcPts val="0"/>
              </a:spcBef>
              <a:spcAft>
                <a:spcPts val="0"/>
              </a:spcAft>
            </a:pPr>
            <a:endParaRPr lang="ja-JP" altLang="en-US" sz="1600" b="0" dirty="0">
              <a:solidFill>
                <a:prstClr val="black"/>
              </a:solidFill>
            </a:endParaRPr>
          </a:p>
        </p:txBody>
      </p:sp>
      <p:pic>
        <p:nvPicPr>
          <p:cNvPr id="166921" name="Picture 18" descr="洗濯"/>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61585" y="5321151"/>
            <a:ext cx="798909" cy="844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22" name="Picture 19" descr="ぞうきんしぼり"/>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73241" y="4781797"/>
            <a:ext cx="651272"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23" name="Picture 20" descr="草むしり"/>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14988" y="5321152"/>
            <a:ext cx="715566" cy="840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24" name="Picture 21" descr="GUM06_CL0300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259116" y="4781797"/>
            <a:ext cx="751284" cy="701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26" name="テキスト ボックス 15"/>
          <p:cNvSpPr txBox="1">
            <a:spLocks noChangeArrowheads="1"/>
          </p:cNvSpPr>
          <p:nvPr/>
        </p:nvSpPr>
        <p:spPr bwMode="auto">
          <a:xfrm>
            <a:off x="457200" y="1825457"/>
            <a:ext cx="3970784"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algn="l" defTabSz="685800" eaLnBrk="1" fontAlgn="auto" hangingPunct="1">
              <a:spcBef>
                <a:spcPts val="0"/>
              </a:spcBef>
              <a:spcAft>
                <a:spcPts val="0"/>
              </a:spcAft>
            </a:pPr>
            <a:r>
              <a:rPr lang="ja-JP" altLang="en-US" sz="1800" b="0" dirty="0">
                <a:solidFill>
                  <a:prstClr val="black"/>
                </a:solidFill>
              </a:rPr>
              <a:t>・ニーズや就業するうえで課題となる事項の洗い出し。</a:t>
            </a:r>
            <a:endParaRPr lang="en-US" altLang="ja-JP" sz="1800" b="0" dirty="0">
              <a:solidFill>
                <a:prstClr val="black"/>
              </a:solidFill>
            </a:endParaRPr>
          </a:p>
          <a:p>
            <a:pPr algn="l" defTabSz="685800" eaLnBrk="1" fontAlgn="auto" hangingPunct="1">
              <a:spcBef>
                <a:spcPts val="0"/>
              </a:spcBef>
              <a:spcAft>
                <a:spcPts val="0"/>
              </a:spcAft>
            </a:pPr>
            <a:endParaRPr lang="en-US" altLang="ja-JP" sz="1800" b="0" dirty="0">
              <a:solidFill>
                <a:prstClr val="black"/>
              </a:solidFill>
            </a:endParaRPr>
          </a:p>
          <a:p>
            <a:pPr algn="l" defTabSz="685800" eaLnBrk="1" fontAlgn="auto" hangingPunct="1">
              <a:spcBef>
                <a:spcPts val="0"/>
              </a:spcBef>
              <a:spcAft>
                <a:spcPts val="0"/>
              </a:spcAft>
            </a:pPr>
            <a:r>
              <a:rPr lang="ja-JP" altLang="en-US" sz="1800" b="0" dirty="0">
                <a:solidFill>
                  <a:prstClr val="black"/>
                </a:solidFill>
              </a:rPr>
              <a:t>・利用者本人が希望する支援の内容と支援者が必要と思う支援内容のすり合わせ。</a:t>
            </a:r>
          </a:p>
          <a:p>
            <a:pPr algn="l" defTabSz="685800" eaLnBrk="1" fontAlgn="auto" hangingPunct="1">
              <a:spcBef>
                <a:spcPts val="0"/>
              </a:spcBef>
              <a:spcAft>
                <a:spcPts val="0"/>
              </a:spcAft>
            </a:pPr>
            <a:endParaRPr lang="ja-JP" altLang="en-US" sz="1800" b="0" dirty="0">
              <a:solidFill>
                <a:prstClr val="black"/>
              </a:solidFill>
            </a:endParaRPr>
          </a:p>
        </p:txBody>
      </p:sp>
      <p:sp>
        <p:nvSpPr>
          <p:cNvPr id="15" name="Rectangle 8"/>
          <p:cNvSpPr>
            <a:spLocks noChangeArrowheads="1"/>
          </p:cNvSpPr>
          <p:nvPr/>
        </p:nvSpPr>
        <p:spPr bwMode="auto">
          <a:xfrm>
            <a:off x="479210" y="3764255"/>
            <a:ext cx="1572510" cy="315463"/>
          </a:xfrm>
          <a:prstGeom prst="rect">
            <a:avLst/>
          </a:prstGeom>
          <a:solidFill>
            <a:schemeClr val="accent1">
              <a:alpha val="30196"/>
            </a:schemeClr>
          </a:solidFill>
          <a:ln w="12700" algn="ctr">
            <a:solidFill>
              <a:schemeClr val="tx1"/>
            </a:solidFill>
            <a:miter lim="800000"/>
            <a:headEnd/>
            <a:tailEnd/>
          </a:ln>
        </p:spPr>
        <p:txBody>
          <a:bodyPr wrap="square"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600" dirty="0">
                <a:solidFill>
                  <a:prstClr val="black"/>
                </a:solidFill>
              </a:rPr>
              <a:t>必要なツール</a:t>
            </a:r>
          </a:p>
        </p:txBody>
      </p:sp>
      <p:sp>
        <p:nvSpPr>
          <p:cNvPr id="2" name="テキスト ボックス 1"/>
          <p:cNvSpPr txBox="1"/>
          <p:nvPr/>
        </p:nvSpPr>
        <p:spPr>
          <a:xfrm>
            <a:off x="479210" y="4222152"/>
            <a:ext cx="2391183" cy="800219"/>
          </a:xfrm>
          <a:prstGeom prst="rect">
            <a:avLst/>
          </a:prstGeom>
          <a:noFill/>
        </p:spPr>
        <p:txBody>
          <a:bodyPr wrap="square" rtlCol="0">
            <a:spAutoFit/>
          </a:bodyPr>
          <a:lstStyle/>
          <a:p>
            <a:pPr defTabSz="685800" fontAlgn="auto">
              <a:spcBef>
                <a:spcPts val="0"/>
              </a:spcBef>
              <a:spcAft>
                <a:spcPts val="0"/>
              </a:spcAft>
            </a:pPr>
            <a:r>
              <a:rPr lang="ja-JP" altLang="en-US" sz="1800" dirty="0">
                <a:solidFill>
                  <a:prstClr val="black"/>
                </a:solidFill>
                <a:latin typeface="Calibri" panose="020F0502020204030204"/>
              </a:rPr>
              <a:t>（例）</a:t>
            </a:r>
            <a:endParaRPr lang="en-US" altLang="ja-JP" sz="1800" dirty="0">
              <a:solidFill>
                <a:prstClr val="black"/>
              </a:solidFill>
              <a:latin typeface="Calibri" panose="020F0502020204030204"/>
            </a:endParaRPr>
          </a:p>
          <a:p>
            <a:pPr defTabSz="685800" fontAlgn="auto">
              <a:spcBef>
                <a:spcPts val="0"/>
              </a:spcBef>
              <a:spcAft>
                <a:spcPts val="0"/>
              </a:spcAft>
            </a:pPr>
            <a:endParaRPr lang="en-US" altLang="ja-JP" sz="1000" dirty="0">
              <a:solidFill>
                <a:prstClr val="black"/>
              </a:solidFill>
              <a:latin typeface="Calibri" panose="020F0502020204030204"/>
            </a:endParaRPr>
          </a:p>
          <a:p>
            <a:pPr defTabSz="685800" fontAlgn="auto">
              <a:spcBef>
                <a:spcPts val="0"/>
              </a:spcBef>
              <a:spcAft>
                <a:spcPts val="0"/>
              </a:spcAft>
            </a:pPr>
            <a:r>
              <a:rPr lang="ja-JP" altLang="en-US" sz="1800" dirty="0">
                <a:solidFill>
                  <a:prstClr val="black"/>
                </a:solidFill>
                <a:latin typeface="Calibri" panose="020F0502020204030204"/>
              </a:rPr>
              <a:t>・ニーズの整理表</a:t>
            </a:r>
          </a:p>
        </p:txBody>
      </p:sp>
      <p:sp>
        <p:nvSpPr>
          <p:cNvPr id="4" name="スライド番号プレースホルダー 3"/>
          <p:cNvSpPr>
            <a:spLocks noGrp="1"/>
          </p:cNvSpPr>
          <p:nvPr>
            <p:ph type="sldNum" sz="quarter" idx="12"/>
          </p:nvPr>
        </p:nvSpPr>
        <p:spPr/>
        <p:txBody>
          <a:bodyPr/>
          <a:lstStyle/>
          <a:p>
            <a:fld id="{973546E6-2C95-4A16-9C31-3DD88A51EA1A}" type="slidenum">
              <a:rPr kumimoji="1" lang="ja-JP" altLang="en-US" smtClean="0"/>
              <a:pPr/>
              <a:t>146</a:t>
            </a:fld>
            <a:endParaRPr kumimoji="1" lang="ja-JP" altLang="en-US"/>
          </a:p>
        </p:txBody>
      </p:sp>
    </p:spTree>
    <p:extLst>
      <p:ext uri="{BB962C8B-B14F-4D97-AF65-F5344CB8AC3E}">
        <p14:creationId xmlns:p14="http://schemas.microsoft.com/office/powerpoint/2010/main" val="281040298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5"/>
          <p:cNvSpPr>
            <a:spLocks noChangeArrowheads="1"/>
          </p:cNvSpPr>
          <p:nvPr/>
        </p:nvSpPr>
        <p:spPr bwMode="auto">
          <a:xfrm>
            <a:off x="436119" y="4314660"/>
            <a:ext cx="2808685" cy="43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73" tIns="34286" rIns="68573" bIns="34286"/>
          <a:lstStyle>
            <a:lvl1pPr marL="342900" indent="-342900"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marL="257175" indent="-257175" algn="l" defTabSz="685800" eaLnBrk="1" fontAlgn="auto" hangingPunct="1">
              <a:lnSpc>
                <a:spcPct val="90000"/>
              </a:lnSpc>
              <a:spcBef>
                <a:spcPct val="20000"/>
              </a:spcBef>
              <a:spcAft>
                <a:spcPts val="0"/>
              </a:spcAft>
              <a:buFontTx/>
              <a:buChar char="•"/>
            </a:pPr>
            <a:r>
              <a:rPr lang="ja-JP" altLang="en-US" sz="1800" b="0" dirty="0">
                <a:solidFill>
                  <a:prstClr val="black"/>
                </a:solidFill>
              </a:rPr>
              <a:t>個別支援計画書</a:t>
            </a:r>
            <a:endParaRPr lang="ja-JP" altLang="en-US" sz="1800" b="0" dirty="0">
              <a:solidFill>
                <a:srgbClr val="000000"/>
              </a:solidFill>
            </a:endParaRPr>
          </a:p>
        </p:txBody>
      </p:sp>
      <p:sp>
        <p:nvSpPr>
          <p:cNvPr id="592902" name="AutoShape 6"/>
          <p:cNvSpPr>
            <a:spLocks noChangeArrowheads="1"/>
          </p:cNvSpPr>
          <p:nvPr/>
        </p:nvSpPr>
        <p:spPr bwMode="auto">
          <a:xfrm>
            <a:off x="1087010" y="275659"/>
            <a:ext cx="6966347" cy="628651"/>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algn="ctr" defTabSz="685800" fontAlgn="auto">
              <a:spcBef>
                <a:spcPts val="0"/>
              </a:spcBef>
              <a:spcAft>
                <a:spcPts val="0"/>
              </a:spcAft>
              <a:defRPr/>
            </a:pPr>
            <a:r>
              <a:rPr lang="ja-JP" altLang="en-US" sz="2400" dirty="0">
                <a:solidFill>
                  <a:srgbClr val="A50021"/>
                </a:solidFill>
              </a:rPr>
              <a:t>（</a:t>
            </a:r>
            <a:r>
              <a:rPr lang="en-US" altLang="ja-JP" sz="2400" dirty="0">
                <a:solidFill>
                  <a:srgbClr val="A50021"/>
                </a:solidFill>
              </a:rPr>
              <a:t>3</a:t>
            </a:r>
            <a:r>
              <a:rPr lang="ja-JP" altLang="en-US" sz="2400" dirty="0">
                <a:solidFill>
                  <a:srgbClr val="A50021"/>
                </a:solidFill>
              </a:rPr>
              <a:t>）－④　個別支援計画の作成／実行</a:t>
            </a:r>
          </a:p>
        </p:txBody>
      </p:sp>
      <p:sp>
        <p:nvSpPr>
          <p:cNvPr id="168964" name="AutoShape 7"/>
          <p:cNvSpPr>
            <a:spLocks noChangeArrowheads="1"/>
          </p:cNvSpPr>
          <p:nvPr/>
        </p:nvSpPr>
        <p:spPr bwMode="auto">
          <a:xfrm>
            <a:off x="4680346" y="3904264"/>
            <a:ext cx="4064596" cy="2229442"/>
          </a:xfrm>
          <a:prstGeom prst="foldedCorner">
            <a:avLst>
              <a:gd name="adj" fmla="val 12500"/>
            </a:avLst>
          </a:prstGeom>
          <a:solidFill>
            <a:srgbClr val="FFFFCD"/>
          </a:solidFill>
          <a:ln w="12700" algn="ctr">
            <a:solidFill>
              <a:schemeClr val="tx1"/>
            </a:solidFill>
            <a:round/>
            <a:headEnd/>
            <a:tailEnd/>
          </a:ln>
        </p:spPr>
        <p:txBody>
          <a:bodyPr lIns="55721" tIns="6668" rIns="55721" bIns="6668"/>
          <a:lstStyle>
            <a:lvl1pPr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ct val="50000"/>
              </a:spcBef>
              <a:spcAft>
                <a:spcPts val="0"/>
              </a:spcAft>
            </a:pPr>
            <a:r>
              <a:rPr lang="ja-JP" altLang="en-US" sz="2000" u="sng">
                <a:solidFill>
                  <a:prstClr val="black"/>
                </a:solidFill>
              </a:rPr>
              <a:t>サービス管理責任者の視点</a:t>
            </a:r>
            <a:endParaRPr lang="ja-JP" altLang="en-US" sz="2000">
              <a:solidFill>
                <a:prstClr val="black"/>
              </a:solidFill>
            </a:endParaRPr>
          </a:p>
          <a:p>
            <a:pPr algn="l" defTabSz="685800" eaLnBrk="1" fontAlgn="auto" hangingPunct="1">
              <a:spcBef>
                <a:spcPct val="50000"/>
              </a:spcBef>
              <a:spcAft>
                <a:spcPts val="0"/>
              </a:spcAft>
            </a:pPr>
            <a:r>
              <a:rPr lang="ja-JP" altLang="en-US" sz="1600" b="0">
                <a:solidFill>
                  <a:prstClr val="black"/>
                </a:solidFill>
              </a:rPr>
              <a:t>・支援スタッフの相互連携がとれているか</a:t>
            </a:r>
          </a:p>
          <a:p>
            <a:pPr algn="l" defTabSz="685800" eaLnBrk="1" fontAlgn="auto" hangingPunct="1">
              <a:spcBef>
                <a:spcPct val="50000"/>
              </a:spcBef>
              <a:spcAft>
                <a:spcPts val="0"/>
              </a:spcAft>
            </a:pPr>
            <a:r>
              <a:rPr lang="ja-JP" altLang="en-US" sz="1600" b="0">
                <a:solidFill>
                  <a:prstClr val="black"/>
                </a:solidFill>
              </a:rPr>
              <a:t>・段階を意識した支援となっているか</a:t>
            </a:r>
          </a:p>
          <a:p>
            <a:pPr algn="l" defTabSz="685800" eaLnBrk="1" fontAlgn="auto" hangingPunct="1">
              <a:spcBef>
                <a:spcPct val="50000"/>
              </a:spcBef>
              <a:spcAft>
                <a:spcPts val="0"/>
              </a:spcAft>
            </a:pPr>
            <a:r>
              <a:rPr lang="ja-JP" altLang="en-US" sz="1600" b="0">
                <a:solidFill>
                  <a:prstClr val="black"/>
                </a:solidFill>
              </a:rPr>
              <a:t>・利用者の同意を得ながら支援しているか</a:t>
            </a:r>
          </a:p>
          <a:p>
            <a:pPr algn="l" defTabSz="685800" eaLnBrk="1" fontAlgn="auto" hangingPunct="1">
              <a:spcBef>
                <a:spcPct val="50000"/>
              </a:spcBef>
              <a:spcAft>
                <a:spcPts val="0"/>
              </a:spcAft>
            </a:pPr>
            <a:r>
              <a:rPr lang="ja-JP" altLang="en-US" sz="1600" b="0">
                <a:solidFill>
                  <a:prstClr val="black"/>
                </a:solidFill>
              </a:rPr>
              <a:t>・設定された目標は効率よく達成されているか</a:t>
            </a:r>
          </a:p>
        </p:txBody>
      </p:sp>
      <p:sp>
        <p:nvSpPr>
          <p:cNvPr id="168965" name="Rectangle 8"/>
          <p:cNvSpPr>
            <a:spLocks noChangeArrowheads="1"/>
          </p:cNvSpPr>
          <p:nvPr/>
        </p:nvSpPr>
        <p:spPr bwMode="auto">
          <a:xfrm>
            <a:off x="467544" y="1195798"/>
            <a:ext cx="1512168" cy="346241"/>
          </a:xfrm>
          <a:prstGeom prst="rect">
            <a:avLst/>
          </a:prstGeom>
          <a:solidFill>
            <a:schemeClr val="accent1">
              <a:alpha val="30196"/>
            </a:schemeClr>
          </a:solidFill>
          <a:ln w="12700" algn="ctr">
            <a:solidFill>
              <a:schemeClr val="tx1"/>
            </a:solidFill>
            <a:miter lim="800000"/>
            <a:headEnd/>
            <a:tailEnd/>
          </a:ln>
        </p:spPr>
        <p:txBody>
          <a:bodyPr wrap="square"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800">
                <a:solidFill>
                  <a:prstClr val="black"/>
                </a:solidFill>
              </a:rPr>
              <a:t>実施方法</a:t>
            </a:r>
            <a:endParaRPr lang="ja-JP" altLang="en-US" sz="1800" b="0">
              <a:solidFill>
                <a:prstClr val="black"/>
              </a:solidFill>
            </a:endParaRPr>
          </a:p>
        </p:txBody>
      </p:sp>
      <p:sp>
        <p:nvSpPr>
          <p:cNvPr id="168966" name="Rectangle 9"/>
          <p:cNvSpPr>
            <a:spLocks noChangeArrowheads="1"/>
          </p:cNvSpPr>
          <p:nvPr/>
        </p:nvSpPr>
        <p:spPr bwMode="auto">
          <a:xfrm>
            <a:off x="413148" y="3888284"/>
            <a:ext cx="1638572" cy="315463"/>
          </a:xfrm>
          <a:prstGeom prst="rect">
            <a:avLst/>
          </a:prstGeom>
          <a:solidFill>
            <a:schemeClr val="accent1">
              <a:alpha val="30196"/>
            </a:schemeClr>
          </a:solidFill>
          <a:ln w="12700" algn="ctr">
            <a:solidFill>
              <a:schemeClr val="tx1"/>
            </a:solidFill>
            <a:miter lim="800000"/>
            <a:headEnd/>
            <a:tailEnd/>
          </a:ln>
        </p:spPr>
        <p:txBody>
          <a:bodyPr wrap="square"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600">
                <a:solidFill>
                  <a:prstClr val="black"/>
                </a:solidFill>
              </a:rPr>
              <a:t>必要なツール</a:t>
            </a:r>
          </a:p>
        </p:txBody>
      </p:sp>
      <p:sp>
        <p:nvSpPr>
          <p:cNvPr id="168967" name="Rectangle 10"/>
          <p:cNvSpPr>
            <a:spLocks noChangeArrowheads="1"/>
          </p:cNvSpPr>
          <p:nvPr/>
        </p:nvSpPr>
        <p:spPr bwMode="auto">
          <a:xfrm>
            <a:off x="4592668" y="1207340"/>
            <a:ext cx="1329502" cy="346241"/>
          </a:xfrm>
          <a:prstGeom prst="rect">
            <a:avLst/>
          </a:prstGeom>
          <a:solidFill>
            <a:srgbClr val="FFCC99">
              <a:alpha val="30196"/>
            </a:srgbClr>
          </a:solidFill>
          <a:ln w="12700" algn="ctr">
            <a:solidFill>
              <a:schemeClr val="tx1"/>
            </a:solidFill>
            <a:miter lim="800000"/>
            <a:headEnd/>
            <a:tailEnd/>
          </a:ln>
        </p:spPr>
        <p:txBody>
          <a:bodyPr wrap="square" lIns="68573" tIns="34286" rIns="68573" bIns="34286" anchor="ctr">
            <a:spAutoFit/>
          </a:bodyPr>
          <a:lstStyle>
            <a:lvl1pPr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tabLst>
                <a:tab pos="381000" algn="l"/>
              </a:tabLst>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tabLst>
                <a:tab pos="381000" algn="l"/>
              </a:tabLs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tabLst>
                <a:tab pos="285750" algn="l"/>
              </a:tabLst>
            </a:pPr>
            <a:r>
              <a:rPr lang="ja-JP" altLang="en-US" sz="1800" dirty="0">
                <a:solidFill>
                  <a:prstClr val="black"/>
                </a:solidFill>
              </a:rPr>
              <a:t>事例より</a:t>
            </a:r>
            <a:endParaRPr lang="ja-JP" altLang="en-US" sz="1800" b="0" dirty="0">
              <a:solidFill>
                <a:prstClr val="black"/>
              </a:solidFill>
            </a:endParaRPr>
          </a:p>
        </p:txBody>
      </p:sp>
      <p:sp>
        <p:nvSpPr>
          <p:cNvPr id="168968" name="Rectangle 12"/>
          <p:cNvSpPr>
            <a:spLocks noChangeArrowheads="1"/>
          </p:cNvSpPr>
          <p:nvPr/>
        </p:nvSpPr>
        <p:spPr bwMode="auto">
          <a:xfrm>
            <a:off x="4680347" y="2133600"/>
            <a:ext cx="3380184" cy="318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73" tIns="34286" rIns="68573" bIns="34286"/>
          <a:lstStyle>
            <a:lvl1pPr marL="342900" indent="-342900"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marL="257175" indent="-257175" algn="l" defTabSz="685800" eaLnBrk="1" fontAlgn="auto" hangingPunct="1">
              <a:lnSpc>
                <a:spcPct val="80000"/>
              </a:lnSpc>
              <a:spcBef>
                <a:spcPct val="20000"/>
              </a:spcBef>
              <a:spcAft>
                <a:spcPts val="0"/>
              </a:spcAft>
              <a:buFontTx/>
              <a:buChar char="•"/>
            </a:pPr>
            <a:endParaRPr lang="ja-JP" altLang="en-US" sz="1500" b="0">
              <a:solidFill>
                <a:prstClr val="black"/>
              </a:solidFill>
            </a:endParaRPr>
          </a:p>
          <a:p>
            <a:pPr marL="257175" indent="-257175" algn="l" defTabSz="685800" eaLnBrk="1" fontAlgn="auto" hangingPunct="1">
              <a:lnSpc>
                <a:spcPct val="80000"/>
              </a:lnSpc>
              <a:spcBef>
                <a:spcPct val="20000"/>
              </a:spcBef>
              <a:spcAft>
                <a:spcPts val="0"/>
              </a:spcAft>
              <a:buFontTx/>
              <a:buChar char="•"/>
            </a:pPr>
            <a:endParaRPr lang="en-US" altLang="ja-JP" sz="1500" b="0">
              <a:solidFill>
                <a:prstClr val="black"/>
              </a:solidFill>
            </a:endParaRPr>
          </a:p>
        </p:txBody>
      </p:sp>
      <p:sp>
        <p:nvSpPr>
          <p:cNvPr id="29708" name="Text Box 12"/>
          <p:cNvSpPr txBox="1">
            <a:spLocks noChangeArrowheads="1"/>
          </p:cNvSpPr>
          <p:nvPr/>
        </p:nvSpPr>
        <p:spPr bwMode="auto">
          <a:xfrm>
            <a:off x="439937" y="1632529"/>
            <a:ext cx="3555999" cy="2321790"/>
          </a:xfrm>
          <a:prstGeom prst="rect">
            <a:avLst/>
          </a:prstGeom>
          <a:noFill/>
          <a:ln w="12700">
            <a:noFill/>
            <a:miter lim="800000"/>
            <a:headEnd/>
            <a:tailEnd/>
          </a:ln>
          <a:effectLst>
            <a:prstShdw prst="shdw17" dist="17961" dir="2700000">
              <a:schemeClr val="accent1">
                <a:gamma/>
                <a:shade val="60000"/>
                <a:invGamma/>
              </a:schemeClr>
            </a:prstShdw>
          </a:effectLst>
        </p:spPr>
        <p:txBody>
          <a:bodyPr wrap="square" lIns="55721" tIns="6668" rIns="55721" bIns="6668">
            <a:spAutoFit/>
          </a:bodyPr>
          <a:lstStyle/>
          <a:p>
            <a:pPr defTabSz="685800" fontAlgn="auto">
              <a:spcBef>
                <a:spcPts val="0"/>
              </a:spcBef>
              <a:spcAft>
                <a:spcPts val="0"/>
              </a:spcAft>
              <a:defRPr/>
            </a:pPr>
            <a:r>
              <a:rPr lang="ja-JP" altLang="en-US" sz="1800" dirty="0">
                <a:solidFill>
                  <a:prstClr val="black"/>
                </a:solidFill>
              </a:rPr>
              <a:t>・できないことに着目するのでなく、　できることを伸ばす</a:t>
            </a:r>
          </a:p>
          <a:p>
            <a:pPr defTabSz="685800" fontAlgn="auto">
              <a:spcBef>
                <a:spcPts val="0"/>
              </a:spcBef>
              <a:spcAft>
                <a:spcPts val="0"/>
              </a:spcAft>
              <a:defRPr/>
            </a:pPr>
            <a:r>
              <a:rPr lang="ja-JP" altLang="en-US" sz="1800" dirty="0">
                <a:solidFill>
                  <a:prstClr val="black"/>
                </a:solidFill>
              </a:rPr>
              <a:t>　</a:t>
            </a:r>
            <a:endParaRPr lang="en-US" altLang="ja-JP" sz="1800" dirty="0">
              <a:solidFill>
                <a:prstClr val="black"/>
              </a:solidFill>
            </a:endParaRPr>
          </a:p>
          <a:p>
            <a:pPr defTabSz="685800" fontAlgn="auto">
              <a:spcBef>
                <a:spcPts val="0"/>
              </a:spcBef>
              <a:spcAft>
                <a:spcPts val="0"/>
              </a:spcAft>
              <a:defRPr/>
            </a:pPr>
            <a:r>
              <a:rPr lang="ja-JP" altLang="en-US" sz="1800" dirty="0">
                <a:solidFill>
                  <a:prstClr val="black"/>
                </a:solidFill>
              </a:rPr>
              <a:t>・多くの経験・体験を重ねる　</a:t>
            </a:r>
            <a:endParaRPr lang="en-US" altLang="ja-JP" sz="1800" dirty="0">
              <a:solidFill>
                <a:prstClr val="black"/>
              </a:solidFill>
            </a:endParaRPr>
          </a:p>
          <a:p>
            <a:pPr defTabSz="685800" fontAlgn="auto">
              <a:spcBef>
                <a:spcPts val="0"/>
              </a:spcBef>
              <a:spcAft>
                <a:spcPts val="0"/>
              </a:spcAft>
              <a:defRPr/>
            </a:pPr>
            <a:r>
              <a:rPr lang="ja-JP" altLang="en-US" sz="1800" dirty="0">
                <a:solidFill>
                  <a:prstClr val="black"/>
                </a:solidFill>
              </a:rPr>
              <a:t>　　　</a:t>
            </a:r>
            <a:r>
              <a:rPr lang="ja-JP" altLang="en-US" sz="1600" dirty="0">
                <a:solidFill>
                  <a:prstClr val="black"/>
                </a:solidFill>
              </a:rPr>
              <a:t>→生活体験・作業体験・就業体験</a:t>
            </a:r>
          </a:p>
          <a:p>
            <a:pPr defTabSz="685800" fontAlgn="auto">
              <a:spcBef>
                <a:spcPts val="0"/>
              </a:spcBef>
              <a:spcAft>
                <a:spcPts val="0"/>
              </a:spcAft>
              <a:defRPr/>
            </a:pPr>
            <a:endParaRPr lang="en-US" altLang="ja-JP" sz="1800" dirty="0">
              <a:solidFill>
                <a:prstClr val="black"/>
              </a:solidFill>
            </a:endParaRPr>
          </a:p>
          <a:p>
            <a:pPr defTabSz="685800" fontAlgn="auto">
              <a:spcBef>
                <a:spcPts val="0"/>
              </a:spcBef>
              <a:spcAft>
                <a:spcPts val="0"/>
              </a:spcAft>
              <a:defRPr/>
            </a:pPr>
            <a:endParaRPr lang="ja-JP" altLang="en-US" sz="1800" dirty="0">
              <a:solidFill>
                <a:srgbClr val="000000"/>
              </a:solidFill>
            </a:endParaRPr>
          </a:p>
          <a:p>
            <a:pPr algn="ctr" defTabSz="685800" fontAlgn="auto">
              <a:spcBef>
                <a:spcPct val="50000"/>
              </a:spcBef>
              <a:spcAft>
                <a:spcPts val="0"/>
              </a:spcAft>
              <a:defRPr/>
            </a:pPr>
            <a:endParaRPr lang="ja-JP" altLang="en-US" sz="1600" dirty="0">
              <a:solidFill>
                <a:prstClr val="black"/>
              </a:solidFill>
            </a:endParaRPr>
          </a:p>
        </p:txBody>
      </p:sp>
      <p:pic>
        <p:nvPicPr>
          <p:cNvPr id="168970" name="Picture 12" descr="ぞうきんしぼり"/>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56835" y="2330078"/>
            <a:ext cx="600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1" name="Picture 27" descr="GUM06_CL03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22170" y="2330079"/>
            <a:ext cx="835819" cy="856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72" name="Rectangle 29"/>
          <p:cNvSpPr>
            <a:spLocks noChangeArrowheads="1"/>
          </p:cNvSpPr>
          <p:nvPr/>
        </p:nvSpPr>
        <p:spPr bwMode="auto">
          <a:xfrm>
            <a:off x="4680347" y="1628800"/>
            <a:ext cx="4064595" cy="1727597"/>
          </a:xfrm>
          <a:prstGeom prst="rect">
            <a:avLst/>
          </a:prstGeom>
          <a:noFill/>
          <a:ln w="19050">
            <a:solidFill>
              <a:srgbClr val="00808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ts val="0"/>
              </a:spcBef>
              <a:spcAft>
                <a:spcPts val="0"/>
              </a:spcAft>
            </a:pPr>
            <a:endParaRPr lang="ja-JP" altLang="ja-JP" sz="1350">
              <a:solidFill>
                <a:prstClr val="black"/>
              </a:solidFill>
            </a:endParaRPr>
          </a:p>
        </p:txBody>
      </p:sp>
      <p:sp>
        <p:nvSpPr>
          <p:cNvPr id="168973" name="Text Box 30"/>
          <p:cNvSpPr txBox="1">
            <a:spLocks noChangeArrowheads="1"/>
          </p:cNvSpPr>
          <p:nvPr/>
        </p:nvSpPr>
        <p:spPr bwMode="auto">
          <a:xfrm>
            <a:off x="4680349" y="1683570"/>
            <a:ext cx="38705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ctr" eaLnBrk="0" hangingPunct="0">
              <a:defRPr kumimoji="1" b="1">
                <a:solidFill>
                  <a:schemeClr val="tx1"/>
                </a:solidFill>
                <a:latin typeface="Arial" panose="020B0604020202020204" pitchFamily="34" charset="0"/>
                <a:ea typeface="ＭＳ Ｐゴシック" panose="020B0600070205080204" pitchFamily="50" charset="-128"/>
              </a:defRPr>
            </a:lvl1pPr>
            <a:lvl2pPr marL="742950" indent="-285750" algn="ctr" eaLnBrk="0" hangingPunct="0">
              <a:defRPr kumimoji="1" b="1">
                <a:solidFill>
                  <a:schemeClr val="tx1"/>
                </a:solidFill>
                <a:latin typeface="Arial" panose="020B0604020202020204" pitchFamily="34" charset="0"/>
                <a:ea typeface="ＭＳ Ｐゴシック" panose="020B0600070205080204" pitchFamily="50" charset="-128"/>
              </a:defRPr>
            </a:lvl2pPr>
            <a:lvl3pPr marL="1143000" indent="-228600" algn="ctr" eaLnBrk="0" hangingPunct="0">
              <a:defRPr kumimoji="1" b="1">
                <a:solidFill>
                  <a:schemeClr val="tx1"/>
                </a:solidFill>
                <a:latin typeface="Arial" panose="020B0604020202020204" pitchFamily="34" charset="0"/>
                <a:ea typeface="ＭＳ Ｐゴシック" panose="020B0600070205080204" pitchFamily="50" charset="-128"/>
              </a:defRPr>
            </a:lvl3pPr>
            <a:lvl4pPr marL="1600200" indent="-228600" algn="ctr" eaLnBrk="0" hangingPunct="0">
              <a:defRPr kumimoji="1" b="1">
                <a:solidFill>
                  <a:schemeClr val="tx1"/>
                </a:solidFill>
                <a:latin typeface="Arial" panose="020B0604020202020204" pitchFamily="34" charset="0"/>
                <a:ea typeface="ＭＳ Ｐゴシック" panose="020B0600070205080204" pitchFamily="50" charset="-128"/>
              </a:defRPr>
            </a:lvl4pPr>
            <a:lvl5pPr marL="2057400" indent="-228600" algn="ctr" eaLnBrk="0" hangingPunct="0">
              <a:defRPr kumimoji="1" b="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algn="l" defTabSz="685800" eaLnBrk="1" fontAlgn="auto" hangingPunct="1">
              <a:spcBef>
                <a:spcPct val="50000"/>
              </a:spcBef>
              <a:spcAft>
                <a:spcPts val="0"/>
              </a:spcAft>
            </a:pPr>
            <a:r>
              <a:rPr lang="ja-JP" altLang="en-US" sz="1600" dirty="0">
                <a:solidFill>
                  <a:prstClr val="black"/>
                </a:solidFill>
              </a:rPr>
              <a:t>実際の業務における得意・不得意の見極め、作業方法の改善・整備</a:t>
            </a:r>
          </a:p>
        </p:txBody>
      </p:sp>
      <p:pic>
        <p:nvPicPr>
          <p:cNvPr id="168974" name="Picture 134" descr="学習指導"/>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50620" y="2330080"/>
            <a:ext cx="756047" cy="803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スライド番号プレースホルダー 2"/>
          <p:cNvSpPr>
            <a:spLocks noGrp="1"/>
          </p:cNvSpPr>
          <p:nvPr>
            <p:ph type="sldNum" sz="quarter" idx="12"/>
          </p:nvPr>
        </p:nvSpPr>
        <p:spPr/>
        <p:txBody>
          <a:bodyPr/>
          <a:lstStyle/>
          <a:p>
            <a:fld id="{973546E6-2C95-4A16-9C31-3DD88A51EA1A}" type="slidenum">
              <a:rPr kumimoji="1" lang="ja-JP" altLang="en-US" smtClean="0"/>
              <a:pPr/>
              <a:t>147</a:t>
            </a:fld>
            <a:endParaRPr kumimoji="1" lang="ja-JP" altLang="en-US"/>
          </a:p>
        </p:txBody>
      </p:sp>
    </p:spTree>
    <p:extLst>
      <p:ext uri="{BB962C8B-B14F-4D97-AF65-F5344CB8AC3E}">
        <p14:creationId xmlns:p14="http://schemas.microsoft.com/office/powerpoint/2010/main" val="415806534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Rectangle 3"/>
          <p:cNvSpPr>
            <a:spLocks noChangeArrowheads="1"/>
          </p:cNvSpPr>
          <p:nvPr/>
        </p:nvSpPr>
        <p:spPr bwMode="auto">
          <a:xfrm>
            <a:off x="687893" y="178401"/>
            <a:ext cx="3833813" cy="485776"/>
          </a:xfrm>
          <a:prstGeom prst="rect">
            <a:avLst/>
          </a:prstGeom>
          <a:noFill/>
          <a:ln w="9525">
            <a:noFill/>
            <a:miter lim="800000"/>
            <a:headEnd/>
            <a:tailEnd/>
          </a:ln>
        </p:spPr>
        <p:txBody>
          <a:bodyPr wrap="none" anchor="ctr"/>
          <a:lstStyle/>
          <a:p>
            <a:pPr algn="ctr" defTabSz="685800" fontAlgn="auto">
              <a:spcBef>
                <a:spcPts val="0"/>
              </a:spcBef>
              <a:spcAft>
                <a:spcPts val="0"/>
              </a:spcAft>
            </a:pPr>
            <a:r>
              <a:rPr lang="ja-JP" altLang="en-US" sz="2400">
                <a:solidFill>
                  <a:prstClr val="black"/>
                </a:solidFill>
                <a:latin typeface="Times New Roman" pitchFamily="18" charset="0"/>
                <a:ea typeface="HGP明朝E" pitchFamily="18" charset="-128"/>
              </a:rPr>
              <a:t>　</a:t>
            </a:r>
            <a:r>
              <a:rPr lang="ja-JP" altLang="en-US" sz="2400">
                <a:solidFill>
                  <a:prstClr val="black"/>
                </a:solidFill>
                <a:latin typeface="HG丸ｺﾞｼｯｸM-PRO" pitchFamily="50" charset="-128"/>
                <a:ea typeface="HG丸ｺﾞｼｯｸM-PRO" pitchFamily="50" charset="-128"/>
              </a:rPr>
              <a:t>就労支援マネジメント</a:t>
            </a:r>
          </a:p>
        </p:txBody>
      </p:sp>
      <p:grpSp>
        <p:nvGrpSpPr>
          <p:cNvPr id="15" name="グループ化 14"/>
          <p:cNvGrpSpPr/>
          <p:nvPr/>
        </p:nvGrpSpPr>
        <p:grpSpPr>
          <a:xfrm>
            <a:off x="395536" y="664176"/>
            <a:ext cx="8568952" cy="5789159"/>
            <a:chOff x="1170385" y="1107281"/>
            <a:chExt cx="6804422" cy="4893470"/>
          </a:xfrm>
        </p:grpSpPr>
        <p:sp>
          <p:nvSpPr>
            <p:cNvPr id="236578" name="AutoShape 34"/>
            <p:cNvSpPr>
              <a:spLocks noChangeArrowheads="1"/>
            </p:cNvSpPr>
            <p:nvPr/>
          </p:nvSpPr>
          <p:spPr bwMode="auto">
            <a:xfrm>
              <a:off x="1170385" y="4832748"/>
              <a:ext cx="6804422" cy="1168003"/>
            </a:xfrm>
            <a:prstGeom prst="foldedCorner">
              <a:avLst>
                <a:gd name="adj" fmla="val 12500"/>
              </a:avLst>
            </a:prstGeom>
            <a:solidFill>
              <a:srgbClr val="FFCCCC"/>
            </a:solidFill>
            <a:ln w="9525">
              <a:solidFill>
                <a:srgbClr val="FF0066"/>
              </a:solidFill>
              <a:round/>
              <a:headEnd/>
              <a:tailEnd/>
            </a:ln>
          </p:spPr>
          <p:txBody>
            <a:bodyPr wrap="none" anchor="ctr"/>
            <a:lstStyle/>
            <a:p>
              <a:pPr defTabSz="685800" fontAlgn="auto">
                <a:spcBef>
                  <a:spcPts val="0"/>
                </a:spcBef>
                <a:spcAft>
                  <a:spcPts val="0"/>
                </a:spcAft>
              </a:pPr>
              <a:r>
                <a:rPr lang="ja-JP" altLang="en-US" sz="1600" dirty="0">
                  <a:solidFill>
                    <a:srgbClr val="FF0066"/>
                  </a:solidFill>
                  <a:latin typeface="Constantia" pitchFamily="18" charset="0"/>
                  <a:ea typeface="HGP明朝E" pitchFamily="18" charset="-128"/>
                </a:rPr>
                <a:t>　</a:t>
              </a:r>
              <a:r>
                <a:rPr lang="ja-JP" altLang="en-US" sz="2400" dirty="0">
                  <a:solidFill>
                    <a:srgbClr val="FF0066"/>
                  </a:solidFill>
                  <a:latin typeface="Constantia" pitchFamily="18" charset="0"/>
                  <a:ea typeface="HGP明朝E" pitchFamily="18" charset="-128"/>
                </a:rPr>
                <a:t>　</a:t>
              </a:r>
              <a:r>
                <a:rPr lang="ja-JP" altLang="en-US" sz="2400" dirty="0">
                  <a:solidFill>
                    <a:srgbClr val="FF0066"/>
                  </a:solidFill>
                  <a:latin typeface="HG丸ｺﾞｼｯｸM-PRO" pitchFamily="50" charset="-128"/>
                  <a:ea typeface="HG丸ｺﾞｼｯｸM-PRO" pitchFamily="50" charset="-128"/>
                </a:rPr>
                <a:t>①計画に基づいて支援が実行されているか？</a:t>
              </a:r>
            </a:p>
            <a:p>
              <a:pPr defTabSz="685800" fontAlgn="auto">
                <a:spcBef>
                  <a:spcPts val="0"/>
                </a:spcBef>
                <a:spcAft>
                  <a:spcPts val="0"/>
                </a:spcAft>
              </a:pPr>
              <a:r>
                <a:rPr lang="ja-JP" altLang="en-US" sz="2400" dirty="0">
                  <a:solidFill>
                    <a:srgbClr val="FF0066"/>
                  </a:solidFill>
                  <a:latin typeface="HG丸ｺﾞｼｯｸM-PRO" pitchFamily="50" charset="-128"/>
                  <a:ea typeface="HG丸ｺﾞｼｯｸM-PRO" pitchFamily="50" charset="-128"/>
                </a:rPr>
                <a:t>　②習得状況や課題を常に確認しているか？</a:t>
              </a:r>
            </a:p>
            <a:p>
              <a:pPr defTabSz="685800" fontAlgn="auto">
                <a:spcBef>
                  <a:spcPts val="0"/>
                </a:spcBef>
                <a:spcAft>
                  <a:spcPts val="0"/>
                </a:spcAft>
              </a:pPr>
              <a:r>
                <a:rPr lang="ja-JP" altLang="en-US" sz="2400" dirty="0">
                  <a:solidFill>
                    <a:srgbClr val="FF0066"/>
                  </a:solidFill>
                  <a:latin typeface="HG丸ｺﾞｼｯｸM-PRO" pitchFamily="50" charset="-128"/>
                  <a:ea typeface="HG丸ｺﾞｼｯｸM-PRO" pitchFamily="50" charset="-128"/>
                </a:rPr>
                <a:t>　③習得状況や課題に応じて適切に計画が見直されている</a:t>
              </a:r>
              <a:endParaRPr lang="en-US" altLang="ja-JP" sz="2400" dirty="0">
                <a:solidFill>
                  <a:srgbClr val="FF0066"/>
                </a:solidFill>
                <a:latin typeface="HG丸ｺﾞｼｯｸM-PRO" pitchFamily="50" charset="-128"/>
                <a:ea typeface="HG丸ｺﾞｼｯｸM-PRO" pitchFamily="50" charset="-128"/>
              </a:endParaRPr>
            </a:p>
            <a:p>
              <a:pPr defTabSz="685800" fontAlgn="auto">
                <a:spcBef>
                  <a:spcPts val="0"/>
                </a:spcBef>
                <a:spcAft>
                  <a:spcPts val="0"/>
                </a:spcAft>
              </a:pPr>
              <a:r>
                <a:rPr lang="ja-JP" altLang="en-US" sz="1600" b="1" dirty="0">
                  <a:solidFill>
                    <a:srgbClr val="C00000"/>
                  </a:solidFill>
                  <a:latin typeface="HG丸ｺﾞｼｯｸM-PRO" pitchFamily="50" charset="-128"/>
                  <a:ea typeface="HG丸ｺﾞｼｯｸM-PRO" pitchFamily="50" charset="-128"/>
                </a:rPr>
                <a:t>　自己理解 　自信の回復　経験の積み上げ 　エンパワメント　支援者の本人理解</a:t>
              </a:r>
              <a:endParaRPr lang="en-US" altLang="ja-JP" sz="1600" b="1" dirty="0">
                <a:solidFill>
                  <a:srgbClr val="C00000"/>
                </a:solidFill>
                <a:latin typeface="HG丸ｺﾞｼｯｸM-PRO" pitchFamily="50" charset="-128"/>
                <a:ea typeface="HG丸ｺﾞｼｯｸM-PRO" pitchFamily="50" charset="-128"/>
              </a:endParaRPr>
            </a:p>
          </p:txBody>
        </p:sp>
        <p:sp>
          <p:nvSpPr>
            <p:cNvPr id="28674" name="Rectangle 2"/>
            <p:cNvSpPr>
              <a:spLocks noChangeArrowheads="1"/>
            </p:cNvSpPr>
            <p:nvPr/>
          </p:nvSpPr>
          <p:spPr bwMode="auto">
            <a:xfrm>
              <a:off x="1197769" y="1214439"/>
              <a:ext cx="6777038" cy="3618310"/>
            </a:xfrm>
            <a:prstGeom prst="rect">
              <a:avLst/>
            </a:prstGeom>
            <a:noFill/>
            <a:ln w="19050">
              <a:solidFill>
                <a:srgbClr val="3366FF"/>
              </a:solidFill>
              <a:miter lim="800000"/>
              <a:headEnd/>
              <a:tailEnd/>
            </a:ln>
          </p:spPr>
          <p:txBody>
            <a:bodyPr wrap="none" anchor="ctr"/>
            <a:lstStyle/>
            <a:p>
              <a:pPr defTabSz="685800" fontAlgn="auto">
                <a:spcBef>
                  <a:spcPts val="0"/>
                </a:spcBef>
                <a:spcAft>
                  <a:spcPts val="0"/>
                </a:spcAft>
              </a:pPr>
              <a:endParaRPr lang="ja-JP" altLang="en-US" sz="1600">
                <a:solidFill>
                  <a:prstClr val="black"/>
                </a:solidFill>
                <a:latin typeface="Constantia" pitchFamily="18" charset="0"/>
                <a:ea typeface="HGP明朝E" pitchFamily="18" charset="-128"/>
              </a:endParaRPr>
            </a:p>
          </p:txBody>
        </p:sp>
        <p:sp>
          <p:nvSpPr>
            <p:cNvPr id="28676" name="AutoShape 4"/>
            <p:cNvSpPr>
              <a:spLocks noChangeArrowheads="1"/>
            </p:cNvSpPr>
            <p:nvPr/>
          </p:nvSpPr>
          <p:spPr bwMode="auto">
            <a:xfrm>
              <a:off x="1223964" y="1593056"/>
              <a:ext cx="1241822" cy="800100"/>
            </a:xfrm>
            <a:prstGeom prst="flowChartConnector">
              <a:avLst/>
            </a:prstGeom>
            <a:solidFill>
              <a:schemeClr val="bg1"/>
            </a:solidFill>
            <a:ln w="9525">
              <a:solidFill>
                <a:schemeClr val="tx1"/>
              </a:solidFill>
              <a:round/>
              <a:headEnd/>
              <a:tailEnd/>
            </a:ln>
          </p:spPr>
          <p:txBody>
            <a:bodyPr wrap="none" anchor="ctr"/>
            <a:lstStyle/>
            <a:p>
              <a:pPr algn="ctr" defTabSz="685800" fontAlgn="auto">
                <a:spcBef>
                  <a:spcPts val="0"/>
                </a:spcBef>
                <a:spcAft>
                  <a:spcPts val="0"/>
                </a:spcAft>
              </a:pPr>
              <a:r>
                <a:rPr lang="ja-JP" altLang="en-US" sz="1600">
                  <a:solidFill>
                    <a:prstClr val="black"/>
                  </a:solidFill>
                  <a:latin typeface="Times New Roman" pitchFamily="18" charset="0"/>
                  <a:ea typeface="HGP明朝E" pitchFamily="18" charset="-128"/>
                </a:rPr>
                <a:t>アセスメント</a:t>
              </a:r>
            </a:p>
          </p:txBody>
        </p:sp>
        <p:sp>
          <p:nvSpPr>
            <p:cNvPr id="28677" name="Text Box 5"/>
            <p:cNvSpPr txBox="1">
              <a:spLocks noChangeArrowheads="1"/>
            </p:cNvSpPr>
            <p:nvPr/>
          </p:nvSpPr>
          <p:spPr bwMode="auto">
            <a:xfrm>
              <a:off x="1223963" y="1250156"/>
              <a:ext cx="906567" cy="286173"/>
            </a:xfrm>
            <a:prstGeom prst="rect">
              <a:avLst/>
            </a:prstGeom>
            <a:noFill/>
            <a:ln w="9525">
              <a:noFill/>
              <a:miter lim="800000"/>
              <a:headEnd/>
              <a:tailEnd/>
            </a:ln>
          </p:spPr>
          <p:txBody>
            <a:bodyPr wrap="none">
              <a:spAutoFit/>
            </a:bodyPr>
            <a:lstStyle/>
            <a:p>
              <a:pPr defTabSz="685800" fontAlgn="auto">
                <a:spcBef>
                  <a:spcPts val="0"/>
                </a:spcBef>
                <a:spcAft>
                  <a:spcPts val="0"/>
                </a:spcAft>
              </a:pPr>
              <a:r>
                <a:rPr lang="ja-JP" altLang="en-US" sz="1600">
                  <a:solidFill>
                    <a:prstClr val="black"/>
                  </a:solidFill>
                  <a:latin typeface="Times New Roman" pitchFamily="18" charset="0"/>
                  <a:ea typeface="HGP明朝E" pitchFamily="18" charset="-128"/>
                </a:rPr>
                <a:t>　初期評価</a:t>
              </a:r>
            </a:p>
          </p:txBody>
        </p:sp>
        <p:grpSp>
          <p:nvGrpSpPr>
            <p:cNvPr id="2" name="Group 6"/>
            <p:cNvGrpSpPr>
              <a:grpSpLocks/>
            </p:cNvGrpSpPr>
            <p:nvPr/>
          </p:nvGrpSpPr>
          <p:grpSpPr bwMode="auto">
            <a:xfrm>
              <a:off x="1206104" y="2393156"/>
              <a:ext cx="1313259" cy="2238565"/>
              <a:chOff x="53" y="2061"/>
              <a:chExt cx="1103" cy="2007"/>
            </a:xfrm>
          </p:grpSpPr>
          <p:grpSp>
            <p:nvGrpSpPr>
              <p:cNvPr id="3" name="Group 7"/>
              <p:cNvGrpSpPr>
                <a:grpSpLocks/>
              </p:cNvGrpSpPr>
              <p:nvPr/>
            </p:nvGrpSpPr>
            <p:grpSpPr bwMode="auto">
              <a:xfrm>
                <a:off x="53" y="3101"/>
                <a:ext cx="1103" cy="967"/>
                <a:chOff x="66" y="3083"/>
                <a:chExt cx="1103" cy="967"/>
              </a:xfrm>
            </p:grpSpPr>
            <p:sp>
              <p:nvSpPr>
                <p:cNvPr id="28720" name="AutoShape 8"/>
                <p:cNvSpPr>
                  <a:spLocks noChangeArrowheads="1"/>
                </p:cNvSpPr>
                <p:nvPr/>
              </p:nvSpPr>
              <p:spPr bwMode="auto">
                <a:xfrm>
                  <a:off x="66" y="3083"/>
                  <a:ext cx="1053" cy="694"/>
                </a:xfrm>
                <a:prstGeom prst="flowChartConnector">
                  <a:avLst/>
                </a:prstGeom>
                <a:solidFill>
                  <a:srgbClr val="FFFF99"/>
                </a:solidFill>
                <a:ln w="9525">
                  <a:solidFill>
                    <a:schemeClr val="tx1"/>
                  </a:solidFill>
                  <a:round/>
                  <a:headEnd/>
                  <a:tailEnd/>
                </a:ln>
              </p:spPr>
              <p:txBody>
                <a:bodyPr wrap="none" anchor="ctr"/>
                <a:lstStyle/>
                <a:p>
                  <a:pPr algn="ctr" defTabSz="685800" fontAlgn="auto">
                    <a:spcBef>
                      <a:spcPts val="0"/>
                    </a:spcBef>
                    <a:spcAft>
                      <a:spcPts val="0"/>
                    </a:spcAft>
                  </a:pPr>
                  <a:r>
                    <a:rPr lang="ja-JP" altLang="en-US" sz="1600">
                      <a:solidFill>
                        <a:prstClr val="black"/>
                      </a:solidFill>
                      <a:latin typeface="Times New Roman" pitchFamily="18" charset="0"/>
                      <a:ea typeface="HGP明朝E" pitchFamily="18" charset="-128"/>
                    </a:rPr>
                    <a:t>課題・希望</a:t>
                  </a:r>
                </a:p>
              </p:txBody>
            </p:sp>
            <p:sp>
              <p:nvSpPr>
                <p:cNvPr id="28721" name="Text Box 9"/>
                <p:cNvSpPr txBox="1">
                  <a:spLocks noChangeArrowheads="1"/>
                </p:cNvSpPr>
                <p:nvPr/>
              </p:nvSpPr>
              <p:spPr bwMode="auto">
                <a:xfrm>
                  <a:off x="152" y="3793"/>
                  <a:ext cx="1017" cy="257"/>
                </a:xfrm>
                <a:prstGeom prst="rect">
                  <a:avLst/>
                </a:prstGeom>
                <a:noFill/>
                <a:ln w="9525">
                  <a:noFill/>
                  <a:miter lim="800000"/>
                  <a:headEnd/>
                  <a:tailEnd/>
                </a:ln>
              </p:spPr>
              <p:txBody>
                <a:bodyPr>
                  <a:spAutoFit/>
                </a:bodyPr>
                <a:lstStyle/>
                <a:p>
                  <a:pPr defTabSz="685800" fontAlgn="auto">
                    <a:spcBef>
                      <a:spcPct val="50000"/>
                    </a:spcBef>
                    <a:spcAft>
                      <a:spcPts val="0"/>
                    </a:spcAft>
                  </a:pPr>
                  <a:r>
                    <a:rPr lang="ja-JP" altLang="en-US" sz="1600">
                      <a:solidFill>
                        <a:prstClr val="black"/>
                      </a:solidFill>
                      <a:latin typeface="Times New Roman" pitchFamily="18" charset="0"/>
                      <a:ea typeface="HGP明朝E" pitchFamily="18" charset="-128"/>
                    </a:rPr>
                    <a:t>意思決定　</a:t>
                  </a:r>
                </a:p>
              </p:txBody>
            </p:sp>
          </p:grpSp>
          <p:cxnSp>
            <p:nvCxnSpPr>
              <p:cNvPr id="28719" name="AutoShape 10"/>
              <p:cNvCxnSpPr>
                <a:cxnSpLocks noChangeShapeType="1"/>
                <a:stCxn id="28676" idx="4"/>
              </p:cNvCxnSpPr>
              <p:nvPr/>
            </p:nvCxnSpPr>
            <p:spPr bwMode="auto">
              <a:xfrm flipH="1">
                <a:off x="566" y="2061"/>
                <a:ext cx="24" cy="1050"/>
              </a:xfrm>
              <a:prstGeom prst="straightConnector1">
                <a:avLst/>
              </a:prstGeom>
              <a:noFill/>
              <a:ln w="127000">
                <a:solidFill>
                  <a:srgbClr val="FFCC66"/>
                </a:solidFill>
                <a:round/>
                <a:headEnd/>
                <a:tailEnd type="triangle" w="med" len="med"/>
              </a:ln>
            </p:spPr>
          </p:cxnSp>
        </p:grpSp>
        <p:grpSp>
          <p:nvGrpSpPr>
            <p:cNvPr id="4" name="Group 11"/>
            <p:cNvGrpSpPr>
              <a:grpSpLocks/>
            </p:cNvGrpSpPr>
            <p:nvPr/>
          </p:nvGrpSpPr>
          <p:grpSpPr bwMode="auto">
            <a:xfrm>
              <a:off x="2465785" y="3677839"/>
              <a:ext cx="2085975" cy="1168845"/>
              <a:chOff x="1111" y="3140"/>
              <a:chExt cx="1752" cy="1048"/>
            </a:xfrm>
          </p:grpSpPr>
          <p:grpSp>
            <p:nvGrpSpPr>
              <p:cNvPr id="5" name="Group 12"/>
              <p:cNvGrpSpPr>
                <a:grpSpLocks/>
              </p:cNvGrpSpPr>
              <p:nvPr/>
            </p:nvGrpSpPr>
            <p:grpSpPr bwMode="auto">
              <a:xfrm>
                <a:off x="1416" y="3140"/>
                <a:ext cx="1447" cy="1025"/>
                <a:chOff x="1584" y="1872"/>
                <a:chExt cx="1344" cy="1025"/>
              </a:xfrm>
            </p:grpSpPr>
            <p:sp>
              <p:nvSpPr>
                <p:cNvPr id="28716" name="AutoShape 13"/>
                <p:cNvSpPr>
                  <a:spLocks noChangeArrowheads="1"/>
                </p:cNvSpPr>
                <p:nvPr/>
              </p:nvSpPr>
              <p:spPr bwMode="auto">
                <a:xfrm>
                  <a:off x="1728" y="1872"/>
                  <a:ext cx="1008" cy="672"/>
                </a:xfrm>
                <a:prstGeom prst="flowChartConnector">
                  <a:avLst/>
                </a:prstGeom>
                <a:solidFill>
                  <a:srgbClr val="FFCC66"/>
                </a:solidFill>
                <a:ln w="9525">
                  <a:solidFill>
                    <a:schemeClr val="tx1"/>
                  </a:solidFill>
                  <a:round/>
                  <a:headEnd/>
                  <a:tailEnd/>
                </a:ln>
              </p:spPr>
              <p:txBody>
                <a:bodyPr wrap="none" anchor="ctr"/>
                <a:lstStyle/>
                <a:p>
                  <a:pPr algn="ctr" defTabSz="685800" fontAlgn="auto">
                    <a:spcBef>
                      <a:spcPts val="0"/>
                    </a:spcBef>
                    <a:spcAft>
                      <a:spcPts val="0"/>
                    </a:spcAft>
                  </a:pPr>
                  <a:r>
                    <a:rPr lang="ja-JP" altLang="en-US" sz="1600">
                      <a:solidFill>
                        <a:prstClr val="black"/>
                      </a:solidFill>
                      <a:latin typeface="Times New Roman" pitchFamily="18" charset="0"/>
                      <a:ea typeface="HGP明朝E" pitchFamily="18" charset="-128"/>
                    </a:rPr>
                    <a:t>個別</a:t>
                  </a:r>
                </a:p>
                <a:p>
                  <a:pPr algn="ctr" defTabSz="685800" fontAlgn="auto">
                    <a:spcBef>
                      <a:spcPts val="0"/>
                    </a:spcBef>
                    <a:spcAft>
                      <a:spcPts val="0"/>
                    </a:spcAft>
                  </a:pPr>
                  <a:r>
                    <a:rPr lang="ja-JP" altLang="en-US" sz="1600">
                      <a:solidFill>
                        <a:prstClr val="black"/>
                      </a:solidFill>
                      <a:latin typeface="Times New Roman" pitchFamily="18" charset="0"/>
                      <a:ea typeface="HGP明朝E" pitchFamily="18" charset="-128"/>
                    </a:rPr>
                    <a:t>支援計画</a:t>
                  </a:r>
                </a:p>
              </p:txBody>
            </p:sp>
            <p:sp>
              <p:nvSpPr>
                <p:cNvPr id="28717" name="Text Box 14"/>
                <p:cNvSpPr txBox="1">
                  <a:spLocks noChangeArrowheads="1"/>
                </p:cNvSpPr>
                <p:nvPr/>
              </p:nvSpPr>
              <p:spPr bwMode="auto">
                <a:xfrm>
                  <a:off x="1584" y="2640"/>
                  <a:ext cx="1344" cy="257"/>
                </a:xfrm>
                <a:prstGeom prst="rect">
                  <a:avLst/>
                </a:prstGeom>
                <a:noFill/>
                <a:ln w="9525">
                  <a:noFill/>
                  <a:miter lim="800000"/>
                  <a:headEnd/>
                  <a:tailEnd/>
                </a:ln>
              </p:spPr>
              <p:txBody>
                <a:bodyPr>
                  <a:spAutoFit/>
                </a:bodyPr>
                <a:lstStyle/>
                <a:p>
                  <a:pPr algn="ctr" defTabSz="685800" fontAlgn="auto">
                    <a:spcBef>
                      <a:spcPct val="50000"/>
                    </a:spcBef>
                    <a:spcAft>
                      <a:spcPts val="0"/>
                    </a:spcAft>
                  </a:pPr>
                  <a:endParaRPr lang="ja-JP" altLang="ja-JP" sz="1600">
                    <a:solidFill>
                      <a:prstClr val="black"/>
                    </a:solidFill>
                    <a:latin typeface="Times New Roman" pitchFamily="18" charset="0"/>
                    <a:ea typeface="HGP明朝E" pitchFamily="18" charset="-128"/>
                  </a:endParaRPr>
                </a:p>
              </p:txBody>
            </p:sp>
          </p:grpSp>
          <p:cxnSp>
            <p:nvCxnSpPr>
              <p:cNvPr id="28714" name="AutoShape 15"/>
              <p:cNvCxnSpPr>
                <a:cxnSpLocks noChangeShapeType="1"/>
                <a:endCxn id="28716" idx="2"/>
              </p:cNvCxnSpPr>
              <p:nvPr/>
            </p:nvCxnSpPr>
            <p:spPr bwMode="auto">
              <a:xfrm>
                <a:off x="1111" y="3475"/>
                <a:ext cx="460" cy="1"/>
              </a:xfrm>
              <a:prstGeom prst="straightConnector1">
                <a:avLst/>
              </a:prstGeom>
              <a:noFill/>
              <a:ln w="127000">
                <a:solidFill>
                  <a:srgbClr val="FF6600"/>
                </a:solidFill>
                <a:round/>
                <a:headEnd/>
                <a:tailEnd type="triangle" w="med" len="med"/>
              </a:ln>
            </p:spPr>
          </p:cxnSp>
          <p:sp>
            <p:nvSpPr>
              <p:cNvPr id="28715" name="Rectangle 16"/>
              <p:cNvSpPr>
                <a:spLocks noChangeArrowheads="1"/>
              </p:cNvSpPr>
              <p:nvPr/>
            </p:nvSpPr>
            <p:spPr bwMode="auto">
              <a:xfrm>
                <a:off x="1778" y="3745"/>
                <a:ext cx="631" cy="443"/>
              </a:xfrm>
              <a:prstGeom prst="rect">
                <a:avLst/>
              </a:prstGeom>
              <a:noFill/>
              <a:ln w="9525">
                <a:noFill/>
                <a:miter lim="800000"/>
                <a:headEnd/>
                <a:tailEnd/>
              </a:ln>
            </p:spPr>
            <p:txBody>
              <a:bodyPr wrap="none">
                <a:spAutoFit/>
              </a:bodyPr>
              <a:lstStyle/>
              <a:p>
                <a:pPr algn="ctr" defTabSz="685800" fontAlgn="auto">
                  <a:spcBef>
                    <a:spcPts val="0"/>
                  </a:spcBef>
                  <a:spcAft>
                    <a:spcPts val="0"/>
                  </a:spcAft>
                </a:pPr>
                <a:r>
                  <a:rPr lang="ja-JP" altLang="en-US" sz="1600">
                    <a:solidFill>
                      <a:prstClr val="black"/>
                    </a:solidFill>
                    <a:latin typeface="ＭＳ Ｐゴシック" charset="-128"/>
                    <a:ea typeface="HGP明朝E" pitchFamily="18" charset="-128"/>
                  </a:rPr>
                  <a:t>　</a:t>
                </a:r>
                <a:r>
                  <a:rPr lang="en-US" altLang="ja-JP" sz="3200">
                    <a:solidFill>
                      <a:srgbClr val="FF0066"/>
                    </a:solidFill>
                    <a:latin typeface="ＭＳ Ｐゴシック" charset="-128"/>
                    <a:ea typeface="HGP明朝E" pitchFamily="18" charset="-128"/>
                  </a:rPr>
                  <a:t>P</a:t>
                </a:r>
                <a:r>
                  <a:rPr lang="en-US" altLang="ja-JP" sz="1600">
                    <a:solidFill>
                      <a:prstClr val="black"/>
                    </a:solidFill>
                    <a:latin typeface="ＭＳ Ｐゴシック" charset="-128"/>
                    <a:ea typeface="HGP明朝E" pitchFamily="18" charset="-128"/>
                  </a:rPr>
                  <a:t>LAN</a:t>
                </a:r>
              </a:p>
            </p:txBody>
          </p:sp>
        </p:grpSp>
        <p:grpSp>
          <p:nvGrpSpPr>
            <p:cNvPr id="6" name="Group 17"/>
            <p:cNvGrpSpPr>
              <a:grpSpLocks/>
            </p:cNvGrpSpPr>
            <p:nvPr/>
          </p:nvGrpSpPr>
          <p:grpSpPr bwMode="auto">
            <a:xfrm>
              <a:off x="6007894" y="3676647"/>
              <a:ext cx="1815704" cy="1173469"/>
              <a:chOff x="4086" y="3139"/>
              <a:chExt cx="1525" cy="1052"/>
            </a:xfrm>
          </p:grpSpPr>
          <p:sp>
            <p:nvSpPr>
              <p:cNvPr id="28710" name="AutoShape 18"/>
              <p:cNvSpPr>
                <a:spLocks noChangeArrowheads="1"/>
              </p:cNvSpPr>
              <p:nvPr/>
            </p:nvSpPr>
            <p:spPr bwMode="auto">
              <a:xfrm>
                <a:off x="4573" y="3139"/>
                <a:ext cx="1038" cy="672"/>
              </a:xfrm>
              <a:prstGeom prst="flowChartConnector">
                <a:avLst/>
              </a:prstGeom>
              <a:solidFill>
                <a:srgbClr val="FF6699"/>
              </a:solidFill>
              <a:ln w="9525">
                <a:solidFill>
                  <a:schemeClr val="tx1"/>
                </a:solidFill>
                <a:round/>
                <a:headEnd/>
                <a:tailEnd/>
              </a:ln>
            </p:spPr>
            <p:txBody>
              <a:bodyPr wrap="none" anchor="ctr"/>
              <a:lstStyle/>
              <a:p>
                <a:pPr algn="ctr" defTabSz="685800" fontAlgn="auto">
                  <a:spcBef>
                    <a:spcPts val="0"/>
                  </a:spcBef>
                  <a:spcAft>
                    <a:spcPts val="0"/>
                  </a:spcAft>
                </a:pPr>
                <a:r>
                  <a:rPr lang="ja-JP" altLang="en-US" sz="1600">
                    <a:solidFill>
                      <a:prstClr val="black"/>
                    </a:solidFill>
                    <a:latin typeface="Times New Roman" pitchFamily="18" charset="0"/>
                    <a:ea typeface="HGP明朝E" pitchFamily="18" charset="-128"/>
                  </a:rPr>
                  <a:t>職場実習</a:t>
                </a:r>
              </a:p>
            </p:txBody>
          </p:sp>
          <p:sp>
            <p:nvSpPr>
              <p:cNvPr id="28711" name="Text Box 19"/>
              <p:cNvSpPr txBox="1">
                <a:spLocks noChangeArrowheads="1"/>
              </p:cNvSpPr>
              <p:nvPr/>
            </p:nvSpPr>
            <p:spPr bwMode="auto">
              <a:xfrm>
                <a:off x="4558" y="3748"/>
                <a:ext cx="1027" cy="443"/>
              </a:xfrm>
              <a:prstGeom prst="rect">
                <a:avLst/>
              </a:prstGeom>
              <a:noFill/>
              <a:ln w="9525">
                <a:noFill/>
                <a:miter lim="800000"/>
                <a:headEnd/>
                <a:tailEnd/>
              </a:ln>
            </p:spPr>
            <p:txBody>
              <a:bodyPr>
                <a:spAutoFit/>
              </a:bodyPr>
              <a:lstStyle/>
              <a:p>
                <a:pPr defTabSz="685800" fontAlgn="auto">
                  <a:spcBef>
                    <a:spcPct val="50000"/>
                  </a:spcBef>
                  <a:spcAft>
                    <a:spcPts val="0"/>
                  </a:spcAft>
                </a:pPr>
                <a:r>
                  <a:rPr lang="ja-JP" altLang="en-US" sz="1600">
                    <a:solidFill>
                      <a:prstClr val="black"/>
                    </a:solidFill>
                    <a:latin typeface="ＭＳ Ｐゴシック" charset="-128"/>
                    <a:ea typeface="HGP明朝E" pitchFamily="18" charset="-128"/>
                  </a:rPr>
                  <a:t>　　</a:t>
                </a:r>
                <a:r>
                  <a:rPr lang="en-US" altLang="ja-JP" sz="3200">
                    <a:solidFill>
                      <a:srgbClr val="FF0066"/>
                    </a:solidFill>
                    <a:latin typeface="ＭＳ Ｐゴシック" charset="-128"/>
                    <a:ea typeface="HGP明朝E" pitchFamily="18" charset="-128"/>
                  </a:rPr>
                  <a:t>C</a:t>
                </a:r>
                <a:r>
                  <a:rPr lang="en-US" altLang="ja-JP" sz="1600">
                    <a:solidFill>
                      <a:prstClr val="black"/>
                    </a:solidFill>
                    <a:latin typeface="ＭＳ Ｐゴシック" charset="-128"/>
                    <a:ea typeface="HGP明朝E" pitchFamily="18" charset="-128"/>
                  </a:rPr>
                  <a:t>AN</a:t>
                </a:r>
              </a:p>
            </p:txBody>
          </p:sp>
          <p:cxnSp>
            <p:nvCxnSpPr>
              <p:cNvPr id="28712" name="AutoShape 20"/>
              <p:cNvCxnSpPr>
                <a:cxnSpLocks noChangeShapeType="1"/>
                <a:stCxn id="28707" idx="6"/>
                <a:endCxn id="28710" idx="2"/>
              </p:cNvCxnSpPr>
              <p:nvPr/>
            </p:nvCxnSpPr>
            <p:spPr bwMode="auto">
              <a:xfrm>
                <a:off x="4086" y="3475"/>
                <a:ext cx="487" cy="0"/>
              </a:xfrm>
              <a:prstGeom prst="straightConnector1">
                <a:avLst/>
              </a:prstGeom>
              <a:noFill/>
              <a:ln w="127000">
                <a:solidFill>
                  <a:srgbClr val="FF6699"/>
                </a:solidFill>
                <a:round/>
                <a:headEnd type="triangle" w="sm" len="sm"/>
                <a:tailEnd type="triangle" w="sm" len="sm"/>
              </a:ln>
            </p:spPr>
          </p:cxnSp>
        </p:grpSp>
        <p:grpSp>
          <p:nvGrpSpPr>
            <p:cNvPr id="7" name="Group 21"/>
            <p:cNvGrpSpPr>
              <a:grpSpLocks/>
            </p:cNvGrpSpPr>
            <p:nvPr/>
          </p:nvGrpSpPr>
          <p:grpSpPr bwMode="auto">
            <a:xfrm>
              <a:off x="4305301" y="3676649"/>
              <a:ext cx="1702594" cy="1169886"/>
              <a:chOff x="2656" y="3139"/>
              <a:chExt cx="1430" cy="1049"/>
            </a:xfrm>
          </p:grpSpPr>
          <p:sp>
            <p:nvSpPr>
              <p:cNvPr id="28707" name="AutoShape 22"/>
              <p:cNvSpPr>
                <a:spLocks noChangeArrowheads="1"/>
              </p:cNvSpPr>
              <p:nvPr/>
            </p:nvSpPr>
            <p:spPr bwMode="auto">
              <a:xfrm>
                <a:off x="3089" y="3139"/>
                <a:ext cx="997" cy="672"/>
              </a:xfrm>
              <a:prstGeom prst="flowChartConnector">
                <a:avLst/>
              </a:prstGeom>
              <a:solidFill>
                <a:srgbClr val="FF9966"/>
              </a:solidFill>
              <a:ln w="9525">
                <a:solidFill>
                  <a:schemeClr val="tx1"/>
                </a:solidFill>
                <a:round/>
                <a:headEnd/>
                <a:tailEnd/>
              </a:ln>
            </p:spPr>
            <p:txBody>
              <a:bodyPr wrap="none" anchor="ctr"/>
              <a:lstStyle/>
              <a:p>
                <a:pPr algn="ctr" defTabSz="685800" fontAlgn="auto">
                  <a:spcBef>
                    <a:spcPts val="0"/>
                  </a:spcBef>
                  <a:spcAft>
                    <a:spcPts val="0"/>
                  </a:spcAft>
                </a:pPr>
                <a:r>
                  <a:rPr lang="ja-JP" altLang="en-US" sz="1600">
                    <a:solidFill>
                      <a:prstClr val="black"/>
                    </a:solidFill>
                    <a:latin typeface="Times New Roman" pitchFamily="18" charset="0"/>
                    <a:ea typeface="HGP明朝E" pitchFamily="18" charset="-128"/>
                  </a:rPr>
                  <a:t>基礎訓練</a:t>
                </a:r>
              </a:p>
            </p:txBody>
          </p:sp>
          <p:cxnSp>
            <p:nvCxnSpPr>
              <p:cNvPr id="28708" name="AutoShape 23"/>
              <p:cNvCxnSpPr>
                <a:cxnSpLocks noChangeShapeType="1"/>
                <a:stCxn id="28716" idx="6"/>
                <a:endCxn id="28707" idx="2"/>
              </p:cNvCxnSpPr>
              <p:nvPr/>
            </p:nvCxnSpPr>
            <p:spPr bwMode="auto">
              <a:xfrm flipV="1">
                <a:off x="2656" y="3475"/>
                <a:ext cx="433" cy="1"/>
              </a:xfrm>
              <a:prstGeom prst="straightConnector1">
                <a:avLst/>
              </a:prstGeom>
              <a:noFill/>
              <a:ln w="127000">
                <a:solidFill>
                  <a:srgbClr val="FF7C80"/>
                </a:solidFill>
                <a:round/>
                <a:headEnd/>
                <a:tailEnd type="triangle" w="med" len="med"/>
              </a:ln>
            </p:spPr>
          </p:cxnSp>
          <p:sp>
            <p:nvSpPr>
              <p:cNvPr id="28709" name="Text Box 24"/>
              <p:cNvSpPr txBox="1">
                <a:spLocks noChangeArrowheads="1"/>
              </p:cNvSpPr>
              <p:nvPr/>
            </p:nvSpPr>
            <p:spPr bwMode="auto">
              <a:xfrm>
                <a:off x="3241" y="3745"/>
                <a:ext cx="490" cy="443"/>
              </a:xfrm>
              <a:prstGeom prst="rect">
                <a:avLst/>
              </a:prstGeom>
              <a:noFill/>
              <a:ln w="9525">
                <a:noFill/>
                <a:miter lim="800000"/>
                <a:headEnd/>
                <a:tailEnd/>
              </a:ln>
            </p:spPr>
            <p:txBody>
              <a:bodyPr wrap="none">
                <a:spAutoFit/>
              </a:bodyPr>
              <a:lstStyle/>
              <a:p>
                <a:pPr defTabSz="685800" fontAlgn="auto">
                  <a:spcBef>
                    <a:spcPts val="0"/>
                  </a:spcBef>
                  <a:spcAft>
                    <a:spcPts val="0"/>
                  </a:spcAft>
                </a:pPr>
                <a:r>
                  <a:rPr lang="ja-JP" altLang="en-US" sz="1600">
                    <a:solidFill>
                      <a:prstClr val="black"/>
                    </a:solidFill>
                    <a:latin typeface="ＭＳ Ｐゴシック" charset="-128"/>
                    <a:ea typeface="HGP明朝E" pitchFamily="18" charset="-128"/>
                  </a:rPr>
                  <a:t>　</a:t>
                </a:r>
                <a:r>
                  <a:rPr lang="en-US" altLang="ja-JP" sz="3200" b="1">
                    <a:solidFill>
                      <a:srgbClr val="FF0066"/>
                    </a:solidFill>
                    <a:latin typeface="ＭＳ Ｐゴシック" charset="-128"/>
                    <a:ea typeface="HGP明朝E" pitchFamily="18" charset="-128"/>
                  </a:rPr>
                  <a:t>D</a:t>
                </a:r>
                <a:r>
                  <a:rPr lang="en-US" altLang="ja-JP" sz="1600" b="1">
                    <a:solidFill>
                      <a:prstClr val="black"/>
                    </a:solidFill>
                    <a:latin typeface="ＭＳ Ｐゴシック" charset="-128"/>
                    <a:ea typeface="HGP明朝E" pitchFamily="18" charset="-128"/>
                  </a:rPr>
                  <a:t>O</a:t>
                </a:r>
              </a:p>
            </p:txBody>
          </p:sp>
        </p:grpSp>
        <p:grpSp>
          <p:nvGrpSpPr>
            <p:cNvPr id="8" name="Group 25"/>
            <p:cNvGrpSpPr>
              <a:grpSpLocks/>
            </p:cNvGrpSpPr>
            <p:nvPr/>
          </p:nvGrpSpPr>
          <p:grpSpPr bwMode="auto">
            <a:xfrm>
              <a:off x="4086226" y="1107281"/>
              <a:ext cx="2307431" cy="1204913"/>
              <a:chOff x="2654" y="1024"/>
              <a:chExt cx="1861" cy="1012"/>
            </a:xfrm>
          </p:grpSpPr>
          <p:cxnSp>
            <p:nvCxnSpPr>
              <p:cNvPr id="28703" name="AutoShape 26"/>
              <p:cNvCxnSpPr>
                <a:cxnSpLocks noChangeShapeType="1"/>
              </p:cNvCxnSpPr>
              <p:nvPr/>
            </p:nvCxnSpPr>
            <p:spPr bwMode="auto">
              <a:xfrm rot="10800000">
                <a:off x="3824" y="1714"/>
                <a:ext cx="691" cy="14"/>
              </a:xfrm>
              <a:prstGeom prst="straightConnector1">
                <a:avLst/>
              </a:prstGeom>
              <a:noFill/>
              <a:ln w="127000">
                <a:solidFill>
                  <a:srgbClr val="FF7C80"/>
                </a:solidFill>
                <a:round/>
                <a:headEnd/>
                <a:tailEnd type="triangle" w="med" len="med"/>
              </a:ln>
            </p:spPr>
          </p:cxnSp>
          <p:grpSp>
            <p:nvGrpSpPr>
              <p:cNvPr id="9" name="Group 27"/>
              <p:cNvGrpSpPr>
                <a:grpSpLocks/>
              </p:cNvGrpSpPr>
              <p:nvPr/>
            </p:nvGrpSpPr>
            <p:grpSpPr bwMode="auto">
              <a:xfrm>
                <a:off x="2654" y="1024"/>
                <a:ext cx="1088" cy="1012"/>
                <a:chOff x="2654" y="1024"/>
                <a:chExt cx="1088" cy="1012"/>
              </a:xfrm>
            </p:grpSpPr>
            <p:sp>
              <p:nvSpPr>
                <p:cNvPr id="28705" name="AutoShape 28"/>
                <p:cNvSpPr>
                  <a:spLocks noChangeArrowheads="1"/>
                </p:cNvSpPr>
                <p:nvPr/>
              </p:nvSpPr>
              <p:spPr bwMode="auto">
                <a:xfrm>
                  <a:off x="2654" y="1364"/>
                  <a:ext cx="1088" cy="672"/>
                </a:xfrm>
                <a:prstGeom prst="flowChartConnector">
                  <a:avLst/>
                </a:prstGeom>
                <a:solidFill>
                  <a:srgbClr val="FF7C80"/>
                </a:solidFill>
                <a:ln w="9525">
                  <a:solidFill>
                    <a:schemeClr val="tx1"/>
                  </a:solidFill>
                  <a:round/>
                  <a:headEnd/>
                  <a:tailEnd/>
                </a:ln>
              </p:spPr>
              <p:txBody>
                <a:bodyPr wrap="none" anchor="ctr"/>
                <a:lstStyle/>
                <a:p>
                  <a:pPr algn="ctr" defTabSz="685800" fontAlgn="auto">
                    <a:spcBef>
                      <a:spcPts val="0"/>
                    </a:spcBef>
                    <a:spcAft>
                      <a:spcPts val="0"/>
                    </a:spcAft>
                  </a:pPr>
                  <a:r>
                    <a:rPr lang="ja-JP" altLang="en-US" sz="1600">
                      <a:solidFill>
                        <a:prstClr val="black"/>
                      </a:solidFill>
                      <a:latin typeface="Times New Roman" pitchFamily="18" charset="0"/>
                      <a:ea typeface="HGP明朝E" pitchFamily="18" charset="-128"/>
                    </a:rPr>
                    <a:t>計画改善</a:t>
                  </a:r>
                </a:p>
              </p:txBody>
            </p:sp>
            <p:sp>
              <p:nvSpPr>
                <p:cNvPr id="28706" name="Text Box 29"/>
                <p:cNvSpPr txBox="1">
                  <a:spLocks noChangeArrowheads="1"/>
                </p:cNvSpPr>
                <p:nvPr/>
              </p:nvSpPr>
              <p:spPr bwMode="auto">
                <a:xfrm>
                  <a:off x="2789" y="1024"/>
                  <a:ext cx="660" cy="415"/>
                </a:xfrm>
                <a:prstGeom prst="rect">
                  <a:avLst/>
                </a:prstGeom>
                <a:noFill/>
                <a:ln w="9525">
                  <a:noFill/>
                  <a:miter lim="800000"/>
                  <a:headEnd/>
                  <a:tailEnd/>
                </a:ln>
              </p:spPr>
              <p:txBody>
                <a:bodyPr wrap="none">
                  <a:spAutoFit/>
                </a:bodyPr>
                <a:lstStyle/>
                <a:p>
                  <a:pPr defTabSz="685800" fontAlgn="auto">
                    <a:spcBef>
                      <a:spcPts val="0"/>
                    </a:spcBef>
                    <a:spcAft>
                      <a:spcPts val="0"/>
                    </a:spcAft>
                  </a:pPr>
                  <a:r>
                    <a:rPr lang="en-US" altLang="ja-JP" sz="3200">
                      <a:solidFill>
                        <a:srgbClr val="FF0066"/>
                      </a:solidFill>
                      <a:latin typeface="ＭＳ Ｐゴシック" charset="-128"/>
                      <a:ea typeface="HGP明朝E" pitchFamily="18" charset="-128"/>
                    </a:rPr>
                    <a:t>A</a:t>
                  </a:r>
                  <a:r>
                    <a:rPr lang="en-US" altLang="ja-JP" sz="1600">
                      <a:solidFill>
                        <a:prstClr val="black"/>
                      </a:solidFill>
                      <a:latin typeface="ＭＳ Ｐゴシック" charset="-128"/>
                      <a:ea typeface="HGP明朝E" pitchFamily="18" charset="-128"/>
                    </a:rPr>
                    <a:t>CTION</a:t>
                  </a:r>
                </a:p>
              </p:txBody>
            </p:sp>
          </p:grpSp>
        </p:grpSp>
        <p:grpSp>
          <p:nvGrpSpPr>
            <p:cNvPr id="10" name="Group 30"/>
            <p:cNvGrpSpPr>
              <a:grpSpLocks/>
            </p:cNvGrpSpPr>
            <p:nvPr/>
          </p:nvGrpSpPr>
          <p:grpSpPr bwMode="auto">
            <a:xfrm>
              <a:off x="2274095" y="2039543"/>
              <a:ext cx="1703785" cy="481013"/>
              <a:chOff x="822" y="1929"/>
              <a:chExt cx="1431" cy="404"/>
            </a:xfrm>
          </p:grpSpPr>
          <p:cxnSp>
            <p:nvCxnSpPr>
              <p:cNvPr id="28701" name="AutoShape 31"/>
              <p:cNvCxnSpPr>
                <a:cxnSpLocks noChangeShapeType="1"/>
              </p:cNvCxnSpPr>
              <p:nvPr/>
            </p:nvCxnSpPr>
            <p:spPr bwMode="auto">
              <a:xfrm rot="20217277" flipH="1">
                <a:off x="822" y="2333"/>
                <a:ext cx="1431" cy="0"/>
              </a:xfrm>
              <a:prstGeom prst="straightConnector1">
                <a:avLst/>
              </a:prstGeom>
              <a:noFill/>
              <a:ln w="127000">
                <a:solidFill>
                  <a:srgbClr val="FF7C80"/>
                </a:solidFill>
                <a:prstDash val="sysDot"/>
                <a:round/>
                <a:headEnd/>
                <a:tailEnd type="triangle" w="med" len="med"/>
              </a:ln>
            </p:spPr>
          </p:cxnSp>
          <p:sp>
            <p:nvSpPr>
              <p:cNvPr id="28702" name="Text Box 32"/>
              <p:cNvSpPr txBox="1">
                <a:spLocks noChangeArrowheads="1"/>
              </p:cNvSpPr>
              <p:nvPr/>
            </p:nvSpPr>
            <p:spPr bwMode="auto">
              <a:xfrm rot="20217277">
                <a:off x="839" y="1929"/>
                <a:ext cx="1231" cy="262"/>
              </a:xfrm>
              <a:prstGeom prst="rect">
                <a:avLst/>
              </a:prstGeom>
              <a:noFill/>
              <a:ln w="9525">
                <a:noFill/>
                <a:miter lim="800000"/>
                <a:headEnd/>
                <a:tailEnd/>
              </a:ln>
            </p:spPr>
            <p:txBody>
              <a:bodyPr wrap="none">
                <a:spAutoFit/>
              </a:bodyPr>
              <a:lstStyle/>
              <a:p>
                <a:pPr defTabSz="685800" fontAlgn="auto">
                  <a:spcBef>
                    <a:spcPts val="0"/>
                  </a:spcBef>
                  <a:spcAft>
                    <a:spcPts val="0"/>
                  </a:spcAft>
                </a:pPr>
                <a:r>
                  <a:rPr lang="ja-JP" altLang="en-US" sz="1800">
                    <a:solidFill>
                      <a:prstClr val="black"/>
                    </a:solidFill>
                    <a:latin typeface="Times New Roman" pitchFamily="18" charset="0"/>
                    <a:ea typeface="HGP明朝E" pitchFamily="18" charset="-128"/>
                  </a:rPr>
                  <a:t>新しい興味・課題</a:t>
                </a:r>
              </a:p>
            </p:txBody>
          </p:sp>
        </p:grpSp>
        <p:cxnSp>
          <p:nvCxnSpPr>
            <p:cNvPr id="28684" name="AutoShape 33"/>
            <p:cNvCxnSpPr>
              <a:cxnSpLocks noChangeShapeType="1"/>
            </p:cNvCxnSpPr>
            <p:nvPr/>
          </p:nvCxnSpPr>
          <p:spPr bwMode="auto">
            <a:xfrm>
              <a:off x="7895035" y="3752850"/>
              <a:ext cx="0" cy="0"/>
            </a:xfrm>
            <a:prstGeom prst="straightConnector1">
              <a:avLst/>
            </a:prstGeom>
            <a:noFill/>
            <a:ln w="9525">
              <a:solidFill>
                <a:schemeClr val="tx1"/>
              </a:solidFill>
              <a:round/>
              <a:headEnd/>
              <a:tailEnd type="triangle" w="med" len="med"/>
            </a:ln>
          </p:spPr>
        </p:cxnSp>
        <p:grpSp>
          <p:nvGrpSpPr>
            <p:cNvPr id="11" name="Group 35"/>
            <p:cNvGrpSpPr>
              <a:grpSpLocks/>
            </p:cNvGrpSpPr>
            <p:nvPr/>
          </p:nvGrpSpPr>
          <p:grpSpPr bwMode="auto">
            <a:xfrm>
              <a:off x="4787504" y="1107281"/>
              <a:ext cx="3132534" cy="3671888"/>
              <a:chOff x="3061" y="981"/>
              <a:chExt cx="2631" cy="3129"/>
            </a:xfrm>
          </p:grpSpPr>
          <p:sp>
            <p:nvSpPr>
              <p:cNvPr id="28696" name="AutoShape 36"/>
              <p:cNvSpPr>
                <a:spLocks noChangeArrowheads="1"/>
              </p:cNvSpPr>
              <p:nvPr/>
            </p:nvSpPr>
            <p:spPr bwMode="auto">
              <a:xfrm>
                <a:off x="3061" y="2976"/>
                <a:ext cx="2631" cy="1134"/>
              </a:xfrm>
              <a:prstGeom prst="roundRect">
                <a:avLst>
                  <a:gd name="adj" fmla="val 16667"/>
                </a:avLst>
              </a:prstGeom>
              <a:noFill/>
              <a:ln w="57150">
                <a:solidFill>
                  <a:srgbClr val="FF33CC"/>
                </a:solidFill>
                <a:prstDash val="sysDot"/>
                <a:round/>
                <a:headEnd/>
                <a:tailEnd/>
              </a:ln>
            </p:spPr>
            <p:txBody>
              <a:bodyPr wrap="none" anchor="ctr"/>
              <a:lstStyle/>
              <a:p>
                <a:pPr defTabSz="685800" fontAlgn="auto">
                  <a:spcBef>
                    <a:spcPts val="0"/>
                  </a:spcBef>
                  <a:spcAft>
                    <a:spcPts val="0"/>
                  </a:spcAft>
                </a:pPr>
                <a:endParaRPr lang="ja-JP" altLang="en-US" sz="1600">
                  <a:solidFill>
                    <a:prstClr val="black"/>
                  </a:solidFill>
                  <a:latin typeface="Constantia" pitchFamily="18" charset="0"/>
                  <a:ea typeface="HGP明朝E" pitchFamily="18" charset="-128"/>
                </a:endParaRPr>
              </a:p>
            </p:txBody>
          </p:sp>
          <p:grpSp>
            <p:nvGrpSpPr>
              <p:cNvPr id="12" name="Group 37"/>
              <p:cNvGrpSpPr>
                <a:grpSpLocks/>
              </p:cNvGrpSpPr>
              <p:nvPr/>
            </p:nvGrpSpPr>
            <p:grpSpPr bwMode="auto">
              <a:xfrm>
                <a:off x="4468" y="981"/>
                <a:ext cx="1008" cy="1995"/>
                <a:chOff x="4468" y="981"/>
                <a:chExt cx="1008" cy="1995"/>
              </a:xfrm>
            </p:grpSpPr>
            <p:sp>
              <p:nvSpPr>
                <p:cNvPr id="28698" name="AutoShape 38"/>
                <p:cNvSpPr>
                  <a:spLocks noChangeArrowheads="1"/>
                </p:cNvSpPr>
                <p:nvPr/>
              </p:nvSpPr>
              <p:spPr bwMode="auto">
                <a:xfrm>
                  <a:off x="4468" y="1346"/>
                  <a:ext cx="1008" cy="698"/>
                </a:xfrm>
                <a:prstGeom prst="flowChartConnector">
                  <a:avLst/>
                </a:prstGeom>
                <a:solidFill>
                  <a:srgbClr val="FF00FF"/>
                </a:solidFill>
                <a:ln w="9525">
                  <a:solidFill>
                    <a:schemeClr val="tx1"/>
                  </a:solidFill>
                  <a:round/>
                  <a:headEnd/>
                  <a:tailEnd/>
                </a:ln>
              </p:spPr>
              <p:txBody>
                <a:bodyPr wrap="none" anchor="ctr"/>
                <a:lstStyle/>
                <a:p>
                  <a:pPr algn="ctr" defTabSz="685800" fontAlgn="auto">
                    <a:spcBef>
                      <a:spcPts val="0"/>
                    </a:spcBef>
                    <a:spcAft>
                      <a:spcPts val="0"/>
                    </a:spcAft>
                  </a:pPr>
                  <a:r>
                    <a:rPr lang="ja-JP" altLang="en-US" sz="1600">
                      <a:solidFill>
                        <a:prstClr val="black"/>
                      </a:solidFill>
                      <a:latin typeface="Times New Roman" pitchFamily="18" charset="0"/>
                      <a:ea typeface="HGP明朝E" pitchFamily="18" charset="-128"/>
                    </a:rPr>
                    <a:t>振り返り</a:t>
                  </a:r>
                </a:p>
              </p:txBody>
            </p:sp>
            <p:sp>
              <p:nvSpPr>
                <p:cNvPr id="28699" name="Text Box 39"/>
                <p:cNvSpPr txBox="1">
                  <a:spLocks noChangeArrowheads="1"/>
                </p:cNvSpPr>
                <p:nvPr/>
              </p:nvSpPr>
              <p:spPr bwMode="auto">
                <a:xfrm>
                  <a:off x="4568" y="981"/>
                  <a:ext cx="644" cy="421"/>
                </a:xfrm>
                <a:prstGeom prst="rect">
                  <a:avLst/>
                </a:prstGeom>
                <a:noFill/>
                <a:ln w="9525">
                  <a:noFill/>
                  <a:miter lim="800000"/>
                  <a:headEnd/>
                  <a:tailEnd/>
                </a:ln>
              </p:spPr>
              <p:txBody>
                <a:bodyPr wrap="none">
                  <a:spAutoFit/>
                </a:bodyPr>
                <a:lstStyle/>
                <a:p>
                  <a:pPr defTabSz="685800" fontAlgn="auto">
                    <a:spcBef>
                      <a:spcPts val="0"/>
                    </a:spcBef>
                    <a:spcAft>
                      <a:spcPts val="0"/>
                    </a:spcAft>
                  </a:pPr>
                  <a:r>
                    <a:rPr lang="en-US" altLang="ja-JP" sz="3200">
                      <a:solidFill>
                        <a:srgbClr val="FF0066"/>
                      </a:solidFill>
                      <a:latin typeface="ＭＳ Ｐゴシック" charset="-128"/>
                      <a:ea typeface="HGP明朝E" pitchFamily="18" charset="-128"/>
                    </a:rPr>
                    <a:t>C</a:t>
                  </a:r>
                  <a:r>
                    <a:rPr lang="en-US" altLang="ja-JP" sz="1600">
                      <a:solidFill>
                        <a:prstClr val="black"/>
                      </a:solidFill>
                      <a:latin typeface="ＭＳ Ｐゴシック" charset="-128"/>
                      <a:ea typeface="HGP明朝E" pitchFamily="18" charset="-128"/>
                    </a:rPr>
                    <a:t>HECK</a:t>
                  </a:r>
                </a:p>
              </p:txBody>
            </p:sp>
            <p:sp>
              <p:nvSpPr>
                <p:cNvPr id="28700" name="AutoShape 40"/>
                <p:cNvSpPr>
                  <a:spLocks noChangeArrowheads="1"/>
                </p:cNvSpPr>
                <p:nvPr/>
              </p:nvSpPr>
              <p:spPr bwMode="auto">
                <a:xfrm>
                  <a:off x="4785" y="2069"/>
                  <a:ext cx="408" cy="907"/>
                </a:xfrm>
                <a:prstGeom prst="upArrow">
                  <a:avLst>
                    <a:gd name="adj1" fmla="val 50000"/>
                    <a:gd name="adj2" fmla="val 55576"/>
                  </a:avLst>
                </a:prstGeom>
                <a:solidFill>
                  <a:srgbClr val="FF33CC"/>
                </a:solidFill>
                <a:ln w="9525">
                  <a:solidFill>
                    <a:srgbClr val="FF33CC"/>
                  </a:solidFill>
                  <a:miter lim="800000"/>
                  <a:headEnd/>
                  <a:tailEnd/>
                </a:ln>
              </p:spPr>
              <p:txBody>
                <a:bodyPr vert="eaVert" wrap="none" anchor="ctr"/>
                <a:lstStyle/>
                <a:p>
                  <a:pPr defTabSz="685800" fontAlgn="auto">
                    <a:spcBef>
                      <a:spcPts val="0"/>
                    </a:spcBef>
                    <a:spcAft>
                      <a:spcPts val="0"/>
                    </a:spcAft>
                  </a:pPr>
                  <a:endParaRPr lang="ja-JP" altLang="en-US" sz="1600">
                    <a:solidFill>
                      <a:prstClr val="black"/>
                    </a:solidFill>
                    <a:latin typeface="Constantia" pitchFamily="18" charset="0"/>
                    <a:ea typeface="HGP明朝E" pitchFamily="18" charset="-128"/>
                  </a:endParaRPr>
                </a:p>
              </p:txBody>
            </p:sp>
          </p:grpSp>
        </p:grpSp>
        <p:grpSp>
          <p:nvGrpSpPr>
            <p:cNvPr id="13" name="Group 41"/>
            <p:cNvGrpSpPr>
              <a:grpSpLocks/>
            </p:cNvGrpSpPr>
            <p:nvPr/>
          </p:nvGrpSpPr>
          <p:grpSpPr bwMode="auto">
            <a:xfrm>
              <a:off x="2164556" y="2246711"/>
              <a:ext cx="4891088" cy="1397794"/>
              <a:chOff x="834" y="1938"/>
              <a:chExt cx="4123" cy="1174"/>
            </a:xfrm>
          </p:grpSpPr>
          <p:sp>
            <p:nvSpPr>
              <p:cNvPr id="28689" name="AutoShape 42"/>
              <p:cNvSpPr>
                <a:spLocks noChangeArrowheads="1"/>
              </p:cNvSpPr>
              <p:nvPr/>
            </p:nvSpPr>
            <p:spPr bwMode="auto">
              <a:xfrm>
                <a:off x="1689" y="2160"/>
                <a:ext cx="2467" cy="590"/>
              </a:xfrm>
              <a:prstGeom prst="roundRect">
                <a:avLst>
                  <a:gd name="adj" fmla="val 16667"/>
                </a:avLst>
              </a:prstGeom>
              <a:solidFill>
                <a:srgbClr val="FFCCFF"/>
              </a:solidFill>
              <a:ln w="9525">
                <a:solidFill>
                  <a:srgbClr val="FF33CC"/>
                </a:solidFill>
                <a:round/>
                <a:headEnd/>
                <a:tailEnd/>
              </a:ln>
            </p:spPr>
            <p:txBody>
              <a:bodyPr wrap="none" anchor="ctr"/>
              <a:lstStyle/>
              <a:p>
                <a:pPr algn="ctr" defTabSz="685800" fontAlgn="auto">
                  <a:spcBef>
                    <a:spcPts val="0"/>
                  </a:spcBef>
                  <a:spcAft>
                    <a:spcPts val="0"/>
                  </a:spcAft>
                </a:pPr>
                <a:r>
                  <a:rPr lang="ja-JP" altLang="en-US" sz="3200">
                    <a:solidFill>
                      <a:srgbClr val="FF0066"/>
                    </a:solidFill>
                    <a:latin typeface="Constantia" pitchFamily="18" charset="0"/>
                    <a:ea typeface="HGP明朝E" pitchFamily="18" charset="-128"/>
                  </a:rPr>
                  <a:t>Ａ</a:t>
                </a:r>
                <a:r>
                  <a:rPr lang="ja-JP" altLang="en-US" sz="3200">
                    <a:solidFill>
                      <a:prstClr val="black"/>
                    </a:solidFill>
                    <a:latin typeface="Constantia" pitchFamily="18" charset="0"/>
                    <a:ea typeface="HGP明朝E" pitchFamily="18" charset="-128"/>
                  </a:rPr>
                  <a:t>ｔｔｅｎｔｉｏｎ　</a:t>
                </a:r>
              </a:p>
              <a:p>
                <a:pPr algn="ctr" defTabSz="685800" fontAlgn="auto">
                  <a:spcBef>
                    <a:spcPts val="0"/>
                  </a:spcBef>
                  <a:spcAft>
                    <a:spcPts val="0"/>
                  </a:spcAft>
                </a:pPr>
                <a:r>
                  <a:rPr lang="ja-JP" altLang="en-US" sz="1600">
                    <a:solidFill>
                      <a:prstClr val="black"/>
                    </a:solidFill>
                    <a:latin typeface="Constantia" pitchFamily="18" charset="0"/>
                    <a:ea typeface="HGP明朝E" pitchFamily="18" charset="-128"/>
                  </a:rPr>
                  <a:t>管理者への連絡・報告・相談</a:t>
                </a:r>
              </a:p>
            </p:txBody>
          </p:sp>
          <p:sp>
            <p:nvSpPr>
              <p:cNvPr id="28690" name="AutoShape 43"/>
              <p:cNvSpPr>
                <a:spLocks noChangeArrowheads="1"/>
              </p:cNvSpPr>
              <p:nvPr/>
            </p:nvSpPr>
            <p:spPr bwMode="auto">
              <a:xfrm rot="3464797">
                <a:off x="1161" y="2436"/>
                <a:ext cx="245" cy="900"/>
              </a:xfrm>
              <a:prstGeom prst="upDownArrow">
                <a:avLst>
                  <a:gd name="adj1" fmla="val 50000"/>
                  <a:gd name="adj2" fmla="val 93639"/>
                </a:avLst>
              </a:prstGeom>
              <a:solidFill>
                <a:srgbClr val="FFCCFF"/>
              </a:solidFill>
              <a:ln w="9525">
                <a:solidFill>
                  <a:srgbClr val="FF33CC"/>
                </a:solidFill>
                <a:miter lim="800000"/>
                <a:headEnd/>
                <a:tailEnd/>
              </a:ln>
            </p:spPr>
            <p:txBody>
              <a:bodyPr vert="eaVert" wrap="none" anchor="ctr"/>
              <a:lstStyle/>
              <a:p>
                <a:pPr defTabSz="685800" fontAlgn="auto">
                  <a:spcBef>
                    <a:spcPts val="0"/>
                  </a:spcBef>
                  <a:spcAft>
                    <a:spcPts val="0"/>
                  </a:spcAft>
                </a:pPr>
                <a:endParaRPr lang="ja-JP" altLang="en-US" sz="1600">
                  <a:solidFill>
                    <a:prstClr val="black"/>
                  </a:solidFill>
                  <a:latin typeface="Constantia" pitchFamily="18" charset="0"/>
                  <a:ea typeface="HGP明朝E" pitchFamily="18" charset="-128"/>
                </a:endParaRPr>
              </a:p>
            </p:txBody>
          </p:sp>
          <p:sp>
            <p:nvSpPr>
              <p:cNvPr id="28691" name="AutoShape 44"/>
              <p:cNvSpPr>
                <a:spLocks noChangeArrowheads="1"/>
              </p:cNvSpPr>
              <p:nvPr/>
            </p:nvSpPr>
            <p:spPr bwMode="auto">
              <a:xfrm rot="3323866">
                <a:off x="4252" y="1831"/>
                <a:ext cx="273" cy="487"/>
              </a:xfrm>
              <a:prstGeom prst="upDownArrow">
                <a:avLst>
                  <a:gd name="adj1" fmla="val 50000"/>
                  <a:gd name="adj2" fmla="val 46224"/>
                </a:avLst>
              </a:prstGeom>
              <a:solidFill>
                <a:srgbClr val="FFCCFF"/>
              </a:solidFill>
              <a:ln w="9525">
                <a:solidFill>
                  <a:srgbClr val="FF33CC"/>
                </a:solidFill>
                <a:miter lim="800000"/>
                <a:headEnd/>
                <a:tailEnd/>
              </a:ln>
            </p:spPr>
            <p:txBody>
              <a:bodyPr vert="eaVert" wrap="none" anchor="ctr"/>
              <a:lstStyle/>
              <a:p>
                <a:pPr defTabSz="685800" fontAlgn="auto">
                  <a:spcBef>
                    <a:spcPts val="0"/>
                  </a:spcBef>
                  <a:spcAft>
                    <a:spcPts val="0"/>
                  </a:spcAft>
                </a:pPr>
                <a:endParaRPr lang="ja-JP" altLang="en-US" sz="1600">
                  <a:solidFill>
                    <a:prstClr val="black"/>
                  </a:solidFill>
                  <a:latin typeface="Constantia" pitchFamily="18" charset="0"/>
                  <a:ea typeface="HGP明朝E" pitchFamily="18" charset="-128"/>
                </a:endParaRPr>
              </a:p>
            </p:txBody>
          </p:sp>
          <p:sp>
            <p:nvSpPr>
              <p:cNvPr id="28692" name="AutoShape 45"/>
              <p:cNvSpPr>
                <a:spLocks noChangeArrowheads="1"/>
              </p:cNvSpPr>
              <p:nvPr/>
            </p:nvSpPr>
            <p:spPr bwMode="auto">
              <a:xfrm rot="7936182">
                <a:off x="4452" y="2458"/>
                <a:ext cx="178" cy="832"/>
              </a:xfrm>
              <a:prstGeom prst="upDownArrow">
                <a:avLst>
                  <a:gd name="adj1" fmla="val 50000"/>
                  <a:gd name="adj2" fmla="val 88030"/>
                </a:avLst>
              </a:prstGeom>
              <a:solidFill>
                <a:srgbClr val="FFCCFF"/>
              </a:solidFill>
              <a:ln w="9525">
                <a:solidFill>
                  <a:srgbClr val="FF33CC"/>
                </a:solidFill>
                <a:miter lim="800000"/>
                <a:headEnd/>
                <a:tailEnd/>
              </a:ln>
            </p:spPr>
            <p:txBody>
              <a:bodyPr vert="eaVert" wrap="none" anchor="ctr"/>
              <a:lstStyle/>
              <a:p>
                <a:pPr defTabSz="685800" fontAlgn="auto">
                  <a:spcBef>
                    <a:spcPts val="0"/>
                  </a:spcBef>
                  <a:spcAft>
                    <a:spcPts val="0"/>
                  </a:spcAft>
                </a:pPr>
                <a:endParaRPr lang="ja-JP" altLang="en-US" sz="1600">
                  <a:solidFill>
                    <a:prstClr val="black"/>
                  </a:solidFill>
                  <a:latin typeface="Constantia" pitchFamily="18" charset="0"/>
                  <a:ea typeface="HGP明朝E" pitchFamily="18" charset="-128"/>
                </a:endParaRPr>
              </a:p>
            </p:txBody>
          </p:sp>
          <p:sp>
            <p:nvSpPr>
              <p:cNvPr id="28693" name="AutoShape 46"/>
              <p:cNvSpPr>
                <a:spLocks noChangeArrowheads="1"/>
              </p:cNvSpPr>
              <p:nvPr/>
            </p:nvSpPr>
            <p:spPr bwMode="auto">
              <a:xfrm>
                <a:off x="2835" y="2031"/>
                <a:ext cx="286" cy="90"/>
              </a:xfrm>
              <a:prstGeom prst="upDownArrow">
                <a:avLst>
                  <a:gd name="adj1" fmla="val 50000"/>
                  <a:gd name="adj2" fmla="val 22236"/>
                </a:avLst>
              </a:prstGeom>
              <a:solidFill>
                <a:srgbClr val="FFCCFF"/>
              </a:solidFill>
              <a:ln w="9525">
                <a:solidFill>
                  <a:srgbClr val="FF33CC"/>
                </a:solidFill>
                <a:miter lim="800000"/>
                <a:headEnd/>
                <a:tailEnd/>
              </a:ln>
            </p:spPr>
            <p:txBody>
              <a:bodyPr vert="eaVert" wrap="none" anchor="ctr"/>
              <a:lstStyle/>
              <a:p>
                <a:pPr defTabSz="685800" fontAlgn="auto">
                  <a:spcBef>
                    <a:spcPts val="0"/>
                  </a:spcBef>
                  <a:spcAft>
                    <a:spcPts val="0"/>
                  </a:spcAft>
                </a:pPr>
                <a:endParaRPr lang="ja-JP" altLang="en-US" sz="1600">
                  <a:solidFill>
                    <a:prstClr val="black"/>
                  </a:solidFill>
                  <a:latin typeface="Constantia" pitchFamily="18" charset="0"/>
                  <a:ea typeface="HGP明朝E" pitchFamily="18" charset="-128"/>
                </a:endParaRPr>
              </a:p>
            </p:txBody>
          </p:sp>
          <p:sp>
            <p:nvSpPr>
              <p:cNvPr id="28694" name="AutoShape 47"/>
              <p:cNvSpPr>
                <a:spLocks noChangeArrowheads="1"/>
              </p:cNvSpPr>
              <p:nvPr/>
            </p:nvSpPr>
            <p:spPr bwMode="auto">
              <a:xfrm>
                <a:off x="3424" y="2841"/>
                <a:ext cx="254" cy="270"/>
              </a:xfrm>
              <a:prstGeom prst="upDownArrow">
                <a:avLst>
                  <a:gd name="adj1" fmla="val 50000"/>
                  <a:gd name="adj2" fmla="val 35669"/>
                </a:avLst>
              </a:prstGeom>
              <a:solidFill>
                <a:srgbClr val="FFCCFF"/>
              </a:solidFill>
              <a:ln w="9525">
                <a:solidFill>
                  <a:srgbClr val="FF33CC"/>
                </a:solidFill>
                <a:miter lim="800000"/>
                <a:headEnd/>
                <a:tailEnd/>
              </a:ln>
            </p:spPr>
            <p:txBody>
              <a:bodyPr vert="eaVert" wrap="none" anchor="ctr"/>
              <a:lstStyle/>
              <a:p>
                <a:pPr defTabSz="685800" fontAlgn="auto">
                  <a:spcBef>
                    <a:spcPts val="0"/>
                  </a:spcBef>
                  <a:spcAft>
                    <a:spcPts val="0"/>
                  </a:spcAft>
                </a:pPr>
                <a:endParaRPr lang="ja-JP" altLang="en-US" sz="1600">
                  <a:solidFill>
                    <a:prstClr val="black"/>
                  </a:solidFill>
                  <a:latin typeface="Constantia" pitchFamily="18" charset="0"/>
                  <a:ea typeface="HGP明朝E" pitchFamily="18" charset="-128"/>
                </a:endParaRPr>
              </a:p>
            </p:txBody>
          </p:sp>
          <p:sp>
            <p:nvSpPr>
              <p:cNvPr id="28695" name="AutoShape 48"/>
              <p:cNvSpPr>
                <a:spLocks noChangeArrowheads="1"/>
              </p:cNvSpPr>
              <p:nvPr/>
            </p:nvSpPr>
            <p:spPr bwMode="auto">
              <a:xfrm>
                <a:off x="2006" y="2841"/>
                <a:ext cx="272" cy="271"/>
              </a:xfrm>
              <a:prstGeom prst="upDownArrow">
                <a:avLst>
                  <a:gd name="adj1" fmla="val 50000"/>
                  <a:gd name="adj2" fmla="val 29995"/>
                </a:avLst>
              </a:prstGeom>
              <a:solidFill>
                <a:srgbClr val="FFCCFF"/>
              </a:solidFill>
              <a:ln w="9525">
                <a:solidFill>
                  <a:srgbClr val="FF33CC"/>
                </a:solidFill>
                <a:miter lim="800000"/>
                <a:headEnd/>
                <a:tailEnd/>
              </a:ln>
            </p:spPr>
            <p:txBody>
              <a:bodyPr vert="eaVert" wrap="none" anchor="ctr"/>
              <a:lstStyle/>
              <a:p>
                <a:pPr defTabSz="685800" fontAlgn="auto">
                  <a:spcBef>
                    <a:spcPts val="0"/>
                  </a:spcBef>
                  <a:spcAft>
                    <a:spcPts val="0"/>
                  </a:spcAft>
                </a:pPr>
                <a:endParaRPr lang="ja-JP" altLang="en-US" sz="1600">
                  <a:solidFill>
                    <a:prstClr val="black"/>
                  </a:solidFill>
                  <a:latin typeface="Constantia" pitchFamily="18" charset="0"/>
                  <a:ea typeface="HGP明朝E" pitchFamily="18" charset="-128"/>
                </a:endParaRPr>
              </a:p>
            </p:txBody>
          </p:sp>
        </p:grpSp>
      </p:grpSp>
      <p:sp>
        <p:nvSpPr>
          <p:cNvPr id="14" name="スライド番号プレースホルダー 13"/>
          <p:cNvSpPr>
            <a:spLocks noGrp="1"/>
          </p:cNvSpPr>
          <p:nvPr>
            <p:ph type="sldNum" sz="quarter" idx="12"/>
          </p:nvPr>
        </p:nvSpPr>
        <p:spPr/>
        <p:txBody>
          <a:bodyPr/>
          <a:lstStyle/>
          <a:p>
            <a:fld id="{973546E6-2C95-4A16-9C31-3DD88A51EA1A}" type="slidenum">
              <a:rPr kumimoji="1" lang="ja-JP" altLang="en-US" smtClean="0"/>
              <a:pPr/>
              <a:t>148</a:t>
            </a:fld>
            <a:endParaRPr kumimoji="1" lang="ja-JP" altLang="en-US"/>
          </a:p>
        </p:txBody>
      </p:sp>
    </p:spTree>
    <p:extLst>
      <p:ext uri="{BB962C8B-B14F-4D97-AF65-F5344CB8AC3E}">
        <p14:creationId xmlns:p14="http://schemas.microsoft.com/office/powerpoint/2010/main" val="733081004"/>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897564" y="176412"/>
            <a:ext cx="7488832" cy="457340"/>
          </a:xfrm>
          <a:prstGeom prst="rect">
            <a:avLst/>
          </a:prstGeom>
          <a:solidFill>
            <a:srgbClr val="0C555D"/>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defTabSz="685800" fontAlgn="auto">
              <a:spcBef>
                <a:spcPts val="0"/>
              </a:spcBef>
              <a:spcAft>
                <a:spcPts val="0"/>
              </a:spcAft>
            </a:pPr>
            <a:r>
              <a:rPr lang="ja-JP" altLang="en-US" dirty="0">
                <a:solidFill>
                  <a:prstClr val="white"/>
                </a:solidFill>
                <a:latin typeface="ＤＨＰ特太ゴシック体" panose="020B0500000000000000" pitchFamily="50" charset="-128"/>
                <a:ea typeface="ＤＨＰ特太ゴシック体" panose="020B0500000000000000" pitchFamily="50" charset="-128"/>
                <a:cs typeface="Verdana" pitchFamily="34" charset="0"/>
              </a:rPr>
              <a:t>各支援機関の連携による就労支援のイメージ</a:t>
            </a:r>
          </a:p>
        </p:txBody>
      </p:sp>
      <p:grpSp>
        <p:nvGrpSpPr>
          <p:cNvPr id="7" name="グループ化 6"/>
          <p:cNvGrpSpPr/>
          <p:nvPr/>
        </p:nvGrpSpPr>
        <p:grpSpPr>
          <a:xfrm>
            <a:off x="251520" y="908720"/>
            <a:ext cx="8640960" cy="5328592"/>
            <a:chOff x="1259634" y="1363272"/>
            <a:chExt cx="6624736" cy="4367689"/>
          </a:xfrm>
        </p:grpSpPr>
        <p:grpSp>
          <p:nvGrpSpPr>
            <p:cNvPr id="5" name="グループ化 4"/>
            <p:cNvGrpSpPr/>
            <p:nvPr/>
          </p:nvGrpSpPr>
          <p:grpSpPr>
            <a:xfrm>
              <a:off x="1259634" y="1363272"/>
              <a:ext cx="6624736" cy="4367689"/>
              <a:chOff x="116632" y="1317126"/>
              <a:chExt cx="6624736" cy="7764780"/>
            </a:xfrm>
          </p:grpSpPr>
          <p:cxnSp>
            <p:nvCxnSpPr>
              <p:cNvPr id="18" name="直線矢印コネクタ 17"/>
              <p:cNvCxnSpPr/>
              <p:nvPr/>
            </p:nvCxnSpPr>
            <p:spPr>
              <a:xfrm flipH="1">
                <a:off x="3429000" y="2172167"/>
                <a:ext cx="5526" cy="777557"/>
              </a:xfrm>
              <a:prstGeom prst="straightConnector1">
                <a:avLst/>
              </a:prstGeom>
              <a:ln w="44450">
                <a:solidFill>
                  <a:srgbClr val="494949"/>
                </a:solidFill>
                <a:tailEnd type="arrow"/>
              </a:ln>
            </p:spPr>
            <p:style>
              <a:lnRef idx="1">
                <a:schemeClr val="accent1"/>
              </a:lnRef>
              <a:fillRef idx="0">
                <a:schemeClr val="accent1"/>
              </a:fillRef>
              <a:effectRef idx="0">
                <a:schemeClr val="accent1"/>
              </a:effectRef>
              <a:fontRef idx="minor">
                <a:schemeClr val="tx1"/>
              </a:fontRef>
            </p:style>
          </p:cxnSp>
          <p:grpSp>
            <p:nvGrpSpPr>
              <p:cNvPr id="4" name="グループ化 3"/>
              <p:cNvGrpSpPr/>
              <p:nvPr/>
            </p:nvGrpSpPr>
            <p:grpSpPr>
              <a:xfrm>
                <a:off x="116632" y="1317126"/>
                <a:ext cx="6624736" cy="7764780"/>
                <a:chOff x="116632" y="1343724"/>
                <a:chExt cx="6624736" cy="7764780"/>
              </a:xfrm>
            </p:grpSpPr>
            <p:cxnSp>
              <p:nvCxnSpPr>
                <p:cNvPr id="37" name="直線矢印コネクタ 36"/>
                <p:cNvCxnSpPr/>
                <p:nvPr/>
              </p:nvCxnSpPr>
              <p:spPr>
                <a:xfrm flipH="1">
                  <a:off x="4210038" y="6876256"/>
                  <a:ext cx="11050" cy="614142"/>
                </a:xfrm>
                <a:prstGeom prst="straightConnector1">
                  <a:avLst/>
                </a:prstGeom>
                <a:ln w="44450">
                  <a:solidFill>
                    <a:srgbClr val="494949"/>
                  </a:solidFill>
                  <a:tailEnd type="arrow"/>
                </a:ln>
              </p:spPr>
              <p:style>
                <a:lnRef idx="1">
                  <a:schemeClr val="accent1"/>
                </a:lnRef>
                <a:fillRef idx="0">
                  <a:schemeClr val="accent1"/>
                </a:fillRef>
                <a:effectRef idx="0">
                  <a:schemeClr val="accent1"/>
                </a:effectRef>
                <a:fontRef idx="minor">
                  <a:schemeClr val="tx1"/>
                </a:fontRef>
              </p:style>
            </p:cxnSp>
            <p:grpSp>
              <p:nvGrpSpPr>
                <p:cNvPr id="3" name="グループ化 2"/>
                <p:cNvGrpSpPr/>
                <p:nvPr/>
              </p:nvGrpSpPr>
              <p:grpSpPr>
                <a:xfrm>
                  <a:off x="116632" y="1343724"/>
                  <a:ext cx="6624736" cy="7764780"/>
                  <a:chOff x="116632" y="1331639"/>
                  <a:chExt cx="6624736" cy="7764780"/>
                </a:xfrm>
              </p:grpSpPr>
              <p:sp>
                <p:nvSpPr>
                  <p:cNvPr id="15" name="テキスト ボックス 14"/>
                  <p:cNvSpPr txBox="1"/>
                  <p:nvPr/>
                </p:nvSpPr>
                <p:spPr bwMode="auto">
                  <a:xfrm>
                    <a:off x="2917841" y="6235463"/>
                    <a:ext cx="1981797" cy="640793"/>
                  </a:xfrm>
                  <a:prstGeom prst="roundRect">
                    <a:avLst>
                      <a:gd name="adj" fmla="val 23604"/>
                    </a:avLst>
                  </a:prstGeom>
                  <a:solidFill>
                    <a:srgbClr val="B9D1DD"/>
                  </a:solidFill>
                  <a:ln>
                    <a:noFill/>
                  </a:ln>
                </p:spPr>
                <p:txBody>
                  <a:bodyPr wrap="square" anchor="ctr" anchorCtr="0">
                    <a:noAutofit/>
                  </a:bodyPr>
                  <a:lstStyle/>
                  <a:p>
                    <a:pPr algn="ctr" defTabSz="685800" fontAlgn="auto">
                      <a:spcBef>
                        <a:spcPts val="0"/>
                      </a:spcBef>
                      <a:spcAft>
                        <a:spcPts val="0"/>
                      </a:spcAft>
                      <a:defRPr/>
                    </a:pPr>
                    <a:r>
                      <a:rPr lang="ja-JP" altLang="en-US" sz="1100" dirty="0">
                        <a:solidFill>
                          <a:srgbClr val="E7E6E6">
                            <a:lumMod val="10000"/>
                          </a:srgbClr>
                        </a:solidFill>
                        <a:latin typeface="HG丸ｺﾞｼｯｸM-PRO" panose="020F0600000000000000" pitchFamily="50" charset="-128"/>
                        <a:ea typeface="HG丸ｺﾞｼｯｸM-PRO" panose="020F0600000000000000" pitchFamily="50" charset="-128"/>
                      </a:rPr>
                      <a:t>　　　　　</a:t>
                    </a:r>
                    <a:r>
                      <a:rPr lang="ja-JP" altLang="en-US" sz="1400" b="1" dirty="0">
                        <a:solidFill>
                          <a:srgbClr val="E7E6E6">
                            <a:lumMod val="10000"/>
                          </a:srgbClr>
                        </a:solidFill>
                        <a:latin typeface="HG丸ｺﾞｼｯｸM-PRO" panose="020F0600000000000000" pitchFamily="50" charset="-128"/>
                        <a:ea typeface="HG丸ｺﾞｼｯｸM-PRO" panose="020F0600000000000000" pitchFamily="50" charset="-128"/>
                      </a:rPr>
                      <a:t>就労移行</a:t>
                    </a:r>
                    <a:endParaRPr lang="en-US" altLang="ja-JP" sz="1400" b="1" dirty="0">
                      <a:solidFill>
                        <a:srgbClr val="E7E6E6">
                          <a:lumMod val="10000"/>
                        </a:srgbClr>
                      </a:solidFill>
                      <a:latin typeface="HG丸ｺﾞｼｯｸM-PRO" panose="020F0600000000000000" pitchFamily="50" charset="-128"/>
                      <a:ea typeface="HG丸ｺﾞｼｯｸM-PRO" panose="020F0600000000000000" pitchFamily="50" charset="-128"/>
                    </a:endParaRPr>
                  </a:p>
                  <a:p>
                    <a:pPr algn="ctr" defTabSz="685800" fontAlgn="auto">
                      <a:spcBef>
                        <a:spcPts val="0"/>
                      </a:spcBef>
                      <a:spcAft>
                        <a:spcPts val="0"/>
                      </a:spcAft>
                      <a:defRPr/>
                    </a:pPr>
                    <a:r>
                      <a:rPr lang="ja-JP" altLang="en-US" sz="1400" b="1" dirty="0">
                        <a:solidFill>
                          <a:srgbClr val="E7E6E6">
                            <a:lumMod val="10000"/>
                          </a:srgbClr>
                        </a:solidFill>
                        <a:latin typeface="HG丸ｺﾞｼｯｸM-PRO" panose="020F0600000000000000" pitchFamily="50" charset="-128"/>
                        <a:ea typeface="HG丸ｺﾞｼｯｸM-PRO" panose="020F0600000000000000" pitchFamily="50" charset="-128"/>
                      </a:rPr>
                      <a:t>　　　　 支援事業所</a:t>
                    </a:r>
                  </a:p>
                </p:txBody>
              </p:sp>
              <p:pic>
                <p:nvPicPr>
                  <p:cNvPr id="16" name="Picture 3" descr="C:\Users\HMONK\Desktop\【資料・データ】\各種資料\立体的な人物\img062\img062_1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68960" y="6084168"/>
                    <a:ext cx="688762" cy="616507"/>
                  </a:xfrm>
                  <a:prstGeom prst="rect">
                    <a:avLst/>
                  </a:prstGeom>
                  <a:noFill/>
                  <a:extLst>
                    <a:ext uri="{909E8E84-426E-40DD-AFC4-6F175D3DCCD1}">
                      <a14:hiddenFill xmlns:a14="http://schemas.microsoft.com/office/drawing/2010/main">
                        <a:solidFill>
                          <a:srgbClr val="FFFFFF"/>
                        </a:solidFill>
                      </a14:hiddenFill>
                    </a:ext>
                  </a:extLst>
                </p:spPr>
              </p:pic>
              <p:cxnSp>
                <p:nvCxnSpPr>
                  <p:cNvPr id="21" name="直線矢印コネクタ 20"/>
                  <p:cNvCxnSpPr>
                    <a:stCxn id="138" idx="0"/>
                  </p:cNvCxnSpPr>
                  <p:nvPr/>
                </p:nvCxnSpPr>
                <p:spPr>
                  <a:xfrm>
                    <a:off x="2080498" y="4175976"/>
                    <a:ext cx="0" cy="652794"/>
                  </a:xfrm>
                  <a:prstGeom prst="straightConnector1">
                    <a:avLst/>
                  </a:prstGeom>
                  <a:ln w="44450">
                    <a:solidFill>
                      <a:srgbClr val="494949"/>
                    </a:solidFill>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a:stCxn id="142" idx="2"/>
                  </p:cNvCxnSpPr>
                  <p:nvPr/>
                </p:nvCxnSpPr>
                <p:spPr>
                  <a:xfrm>
                    <a:off x="4005728" y="5976176"/>
                    <a:ext cx="11658" cy="259287"/>
                  </a:xfrm>
                  <a:prstGeom prst="straightConnector1">
                    <a:avLst/>
                  </a:prstGeom>
                  <a:ln w="44450">
                    <a:solidFill>
                      <a:srgbClr val="494949"/>
                    </a:solidFill>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2636912" y="5364128"/>
                    <a:ext cx="0" cy="2126270"/>
                  </a:xfrm>
                  <a:prstGeom prst="straightConnector1">
                    <a:avLst/>
                  </a:prstGeom>
                  <a:ln w="44450">
                    <a:solidFill>
                      <a:srgbClr val="494949"/>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2258082" y="3992650"/>
                    <a:ext cx="1939304" cy="3286"/>
                  </a:xfrm>
                  <a:prstGeom prst="line">
                    <a:avLst/>
                  </a:prstGeom>
                  <a:ln w="44450">
                    <a:solidFill>
                      <a:srgbClr val="494949"/>
                    </a:solidFill>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flipV="1">
                    <a:off x="2636912" y="5795908"/>
                    <a:ext cx="1191197" cy="228"/>
                  </a:xfrm>
                  <a:prstGeom prst="line">
                    <a:avLst/>
                  </a:prstGeom>
                  <a:ln w="44450">
                    <a:solidFill>
                      <a:srgbClr val="494949"/>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a:off x="939982" y="7733847"/>
                    <a:ext cx="1314558" cy="0"/>
                  </a:xfrm>
                  <a:prstGeom prst="line">
                    <a:avLst/>
                  </a:prstGeom>
                  <a:ln w="44450">
                    <a:solidFill>
                      <a:srgbClr val="494949"/>
                    </a:solidFill>
                  </a:ln>
                </p:spPr>
                <p:style>
                  <a:lnRef idx="1">
                    <a:schemeClr val="accent1"/>
                  </a:lnRef>
                  <a:fillRef idx="0">
                    <a:schemeClr val="accent1"/>
                  </a:fillRef>
                  <a:effectRef idx="0">
                    <a:schemeClr val="accent1"/>
                  </a:effectRef>
                  <a:fontRef idx="minor">
                    <a:schemeClr val="tx1"/>
                  </a:fontRef>
                </p:style>
              </p:cxnSp>
              <p:cxnSp>
                <p:nvCxnSpPr>
                  <p:cNvPr id="62" name="直線矢印コネクタ 61"/>
                  <p:cNvCxnSpPr/>
                  <p:nvPr/>
                </p:nvCxnSpPr>
                <p:spPr>
                  <a:xfrm flipH="1" flipV="1">
                    <a:off x="764704" y="5508104"/>
                    <a:ext cx="40" cy="2051416"/>
                  </a:xfrm>
                  <a:prstGeom prst="straightConnector1">
                    <a:avLst/>
                  </a:prstGeom>
                  <a:ln w="44450">
                    <a:solidFill>
                      <a:srgbClr val="494949"/>
                    </a:solidFill>
                    <a:tailEnd type="arrow"/>
                  </a:ln>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476672" y="8219824"/>
                    <a:ext cx="1963826" cy="816671"/>
                  </a:xfrm>
                  <a:prstGeom prst="wedgeRoundRectCallout">
                    <a:avLst>
                      <a:gd name="adj1" fmla="val -2579"/>
                      <a:gd name="adj2" fmla="val -105025"/>
                      <a:gd name="adj3" fmla="val 16667"/>
                    </a:avLst>
                  </a:prstGeom>
                  <a:solidFill>
                    <a:srgbClr val="FDE8E7"/>
                  </a:solidFill>
                  <a:ln w="12700">
                    <a:solidFill>
                      <a:srgbClr val="F27C68"/>
                    </a:solidFill>
                  </a:ln>
                </p:spPr>
                <p:txBody>
                  <a:bodyPr wrap="square" rtlCol="0" anchor="ctr" anchorCtr="0">
                    <a:noAutofit/>
                  </a:bodyPr>
                  <a:lstStyle/>
                  <a:p>
                    <a:pPr defTabSz="685800" fontAlgn="auto">
                      <a:spcBef>
                        <a:spcPts val="0"/>
                      </a:spcBef>
                      <a:spcAft>
                        <a:spcPts val="0"/>
                      </a:spcAft>
                    </a:pPr>
                    <a:r>
                      <a:rPr lang="ja-JP" altLang="en-US"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rPr>
                      <a:t>一般就労の継続が困難となった者についてはＡ型・Ｂ型事業への円滑な移行を支援</a:t>
                    </a:r>
                    <a:endParaRPr lang="en-US" altLang="ja-JP"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endParaRPr>
                  </a:p>
                </p:txBody>
              </p:sp>
              <p:sp>
                <p:nvSpPr>
                  <p:cNvPr id="78" name="テキスト ボックス 77"/>
                  <p:cNvSpPr txBox="1"/>
                  <p:nvPr/>
                </p:nvSpPr>
                <p:spPr>
                  <a:xfrm>
                    <a:off x="154667" y="2574728"/>
                    <a:ext cx="1618149" cy="1709240"/>
                  </a:xfrm>
                  <a:prstGeom prst="wedgeRoundRectCallout">
                    <a:avLst>
                      <a:gd name="adj1" fmla="val 30558"/>
                      <a:gd name="adj2" fmla="val 78101"/>
                      <a:gd name="adj3" fmla="val 16667"/>
                    </a:avLst>
                  </a:prstGeom>
                  <a:solidFill>
                    <a:srgbClr val="FDE8E7"/>
                  </a:solidFill>
                  <a:ln w="12700">
                    <a:solidFill>
                      <a:srgbClr val="F27C68"/>
                    </a:solidFill>
                  </a:ln>
                </p:spPr>
                <p:txBody>
                  <a:bodyPr wrap="square" lIns="27000" rIns="27000" rtlCol="0" anchor="ctr" anchorCtr="0">
                    <a:noAutofit/>
                  </a:bodyPr>
                  <a:lstStyle/>
                  <a:p>
                    <a:pPr defTabSz="685800" fontAlgn="auto">
                      <a:spcBef>
                        <a:spcPts val="0"/>
                      </a:spcBef>
                      <a:spcAft>
                        <a:spcPts val="0"/>
                      </a:spcAft>
                    </a:pPr>
                    <a:r>
                      <a:rPr lang="ja-JP" altLang="en-US"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rPr>
                      <a:t>Ａ型・Ｂ型事業所で働くことが適している者はＡ型・Ｂ型で継続的に就労</a:t>
                    </a:r>
                    <a:endParaRPr lang="en-US" altLang="ja-JP"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endParaRPr>
                  </a:p>
                  <a:p>
                    <a:pPr defTabSz="685800" fontAlgn="auto">
                      <a:spcBef>
                        <a:spcPts val="450"/>
                      </a:spcBef>
                      <a:spcAft>
                        <a:spcPts val="0"/>
                      </a:spcAft>
                    </a:pPr>
                    <a:r>
                      <a:rPr lang="ja-JP" altLang="en-US"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rPr>
                      <a:t>事業所は生活の安定や能力向上に向けた支援を実施</a:t>
                    </a:r>
                    <a:endParaRPr lang="en-US" altLang="ja-JP"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endParaRPr>
                  </a:p>
                </p:txBody>
              </p:sp>
              <p:sp>
                <p:nvSpPr>
                  <p:cNvPr id="79" name="テキスト ボックス 78"/>
                  <p:cNvSpPr txBox="1"/>
                  <p:nvPr/>
                </p:nvSpPr>
                <p:spPr>
                  <a:xfrm>
                    <a:off x="5496432" y="3511908"/>
                    <a:ext cx="1244936" cy="1780172"/>
                  </a:xfrm>
                  <a:prstGeom prst="wedgeRoundRectCallout">
                    <a:avLst>
                      <a:gd name="adj1" fmla="val -63663"/>
                      <a:gd name="adj2" fmla="val 22127"/>
                      <a:gd name="adj3" fmla="val 16667"/>
                    </a:avLst>
                  </a:prstGeom>
                  <a:solidFill>
                    <a:srgbClr val="FDE8E7"/>
                  </a:solidFill>
                  <a:ln w="12700">
                    <a:solidFill>
                      <a:srgbClr val="F27C68"/>
                    </a:solidFill>
                  </a:ln>
                </p:spPr>
                <p:txBody>
                  <a:bodyPr wrap="square" rtlCol="0" anchor="ctr" anchorCtr="0">
                    <a:noAutofit/>
                  </a:bodyPr>
                  <a:lstStyle/>
                  <a:p>
                    <a:pPr defTabSz="685800" fontAlgn="auto">
                      <a:spcBef>
                        <a:spcPts val="0"/>
                      </a:spcBef>
                      <a:spcAft>
                        <a:spcPts val="0"/>
                      </a:spcAft>
                    </a:pPr>
                    <a:r>
                      <a:rPr lang="ja-JP" altLang="en-US"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rPr>
                      <a:t>障害福祉サービスを利用しなくても一般就労への移行が可能な者については一般就労への移行を支援</a:t>
                    </a:r>
                    <a:endParaRPr lang="en-US" altLang="ja-JP"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endParaRPr>
                  </a:p>
                </p:txBody>
              </p:sp>
              <p:sp>
                <p:nvSpPr>
                  <p:cNvPr id="86" name="テキスト ボックス 85"/>
                  <p:cNvSpPr txBox="1"/>
                  <p:nvPr/>
                </p:nvSpPr>
                <p:spPr>
                  <a:xfrm>
                    <a:off x="908719" y="6058551"/>
                    <a:ext cx="1531779" cy="1249753"/>
                  </a:xfrm>
                  <a:prstGeom prst="wedgeRoundRectCallout">
                    <a:avLst>
                      <a:gd name="adj1" fmla="val 61583"/>
                      <a:gd name="adj2" fmla="val -76835"/>
                      <a:gd name="adj3" fmla="val 16667"/>
                    </a:avLst>
                  </a:prstGeom>
                  <a:solidFill>
                    <a:srgbClr val="FDE8E7"/>
                  </a:solidFill>
                  <a:ln w="12700">
                    <a:solidFill>
                      <a:srgbClr val="F27C68"/>
                    </a:solidFill>
                  </a:ln>
                </p:spPr>
                <p:txBody>
                  <a:bodyPr wrap="square" lIns="27000" tIns="27000" rIns="27000" rtlCol="0" anchor="ctr" anchorCtr="0">
                    <a:noAutofit/>
                  </a:bodyPr>
                  <a:lstStyle/>
                  <a:p>
                    <a:pPr defTabSz="685800" fontAlgn="auto">
                      <a:spcBef>
                        <a:spcPts val="0"/>
                      </a:spcBef>
                      <a:spcAft>
                        <a:spcPts val="0"/>
                      </a:spcAft>
                    </a:pPr>
                    <a:r>
                      <a:rPr lang="ja-JP" altLang="en-US"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rPr>
                      <a:t>Ａ型・Ｂ型事業利用者のうち一般就労への移行が可能となった者については一般就労への移行を支援</a:t>
                    </a:r>
                    <a:endParaRPr lang="en-US" altLang="ja-JP"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endParaRPr>
                  </a:p>
                </p:txBody>
              </p:sp>
              <p:sp>
                <p:nvSpPr>
                  <p:cNvPr id="88" name="テキスト ボックス 87"/>
                  <p:cNvSpPr txBox="1"/>
                  <p:nvPr/>
                </p:nvSpPr>
                <p:spPr>
                  <a:xfrm>
                    <a:off x="116632" y="1331639"/>
                    <a:ext cx="2323867" cy="936105"/>
                  </a:xfrm>
                  <a:prstGeom prst="wedgeRoundRectCallout">
                    <a:avLst>
                      <a:gd name="adj1" fmla="val 63278"/>
                      <a:gd name="adj2" fmla="val -570"/>
                      <a:gd name="adj3" fmla="val 16667"/>
                    </a:avLst>
                  </a:prstGeom>
                  <a:solidFill>
                    <a:srgbClr val="FDE8E7"/>
                  </a:solidFill>
                  <a:ln w="12700">
                    <a:solidFill>
                      <a:srgbClr val="F27C68"/>
                    </a:solidFill>
                  </a:ln>
                </p:spPr>
                <p:txBody>
                  <a:bodyPr wrap="square" rtlCol="0" anchor="ctr" anchorCtr="0">
                    <a:noAutofit/>
                  </a:bodyPr>
                  <a:lstStyle/>
                  <a:p>
                    <a:pPr defTabSz="685800" fontAlgn="auto">
                      <a:spcBef>
                        <a:spcPts val="0"/>
                      </a:spcBef>
                      <a:spcAft>
                        <a:spcPts val="0"/>
                      </a:spcAft>
                    </a:pPr>
                    <a:r>
                      <a:rPr lang="ja-JP" altLang="en-US" sz="11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就労移行支援事業所等が就労面のアセスメントを実施</a:t>
                    </a:r>
                    <a:endParaRPr lang="en-US" altLang="ja-JP" sz="11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a:p>
                    <a:pPr defTabSz="685800" fontAlgn="auto">
                      <a:spcBef>
                        <a:spcPts val="450"/>
                      </a:spcBef>
                      <a:spcAft>
                        <a:spcPts val="0"/>
                      </a:spcAft>
                    </a:pPr>
                    <a:r>
                      <a:rPr lang="en-US" altLang="ja-JP"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a:t>
                    </a:r>
                    <a:r>
                      <a:rPr lang="ja-JP" altLang="en-US"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 Ｂ型事業を利用する場合は必須</a:t>
                    </a:r>
                    <a:endParaRPr lang="en-US" altLang="ja-JP"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p:txBody>
              </p:sp>
              <p:cxnSp>
                <p:nvCxnSpPr>
                  <p:cNvPr id="91" name="直線矢印コネクタ 90"/>
                  <p:cNvCxnSpPr>
                    <a:stCxn id="56" idx="2"/>
                  </p:cNvCxnSpPr>
                  <p:nvPr/>
                </p:nvCxnSpPr>
                <p:spPr>
                  <a:xfrm>
                    <a:off x="4377386" y="4175976"/>
                    <a:ext cx="0" cy="2059487"/>
                  </a:xfrm>
                  <a:prstGeom prst="straightConnector1">
                    <a:avLst/>
                  </a:prstGeom>
                  <a:ln w="44450">
                    <a:solidFill>
                      <a:srgbClr val="494949"/>
                    </a:solidFill>
                    <a:tailEnd type="arrow"/>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2492896" y="1843234"/>
                    <a:ext cx="1884489" cy="568525"/>
                  </a:xfrm>
                  <a:prstGeom prst="roundRect">
                    <a:avLst>
                      <a:gd name="adj" fmla="val 3391"/>
                    </a:avLst>
                  </a:prstGeom>
                  <a:solidFill>
                    <a:srgbClr val="63778F"/>
                  </a:solidFill>
                  <a:ln>
                    <a:noFill/>
                  </a:ln>
                  <a:effectLst/>
                </p:spPr>
                <p:style>
                  <a:lnRef idx="3">
                    <a:schemeClr val="lt1"/>
                  </a:lnRef>
                  <a:fillRef idx="1">
                    <a:schemeClr val="accent1"/>
                  </a:fillRef>
                  <a:effectRef idx="1">
                    <a:schemeClr val="accent1"/>
                  </a:effectRef>
                  <a:fontRef idx="minor">
                    <a:schemeClr val="lt1"/>
                  </a:fontRef>
                </p:style>
                <p:txBody>
                  <a:bodyPr wrap="square" tIns="54000" rtlCol="0" anchor="ctr" anchorCtr="0">
                    <a:noAutofit/>
                  </a:bodyPr>
                  <a:lstStyle/>
                  <a:p>
                    <a:pPr algn="ctr" defTabSz="685800" fontAlgn="auto">
                      <a:spcBef>
                        <a:spcPts val="0"/>
                      </a:spcBef>
                      <a:spcAft>
                        <a:spcPts val="0"/>
                      </a:spcAft>
                    </a:pPr>
                    <a:r>
                      <a:rPr lang="ja-JP" altLang="en-US" sz="200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就労アセスメント</a:t>
                    </a:r>
                  </a:p>
                </p:txBody>
              </p:sp>
              <p:sp>
                <p:nvSpPr>
                  <p:cNvPr id="138" name="円弧 137"/>
                  <p:cNvSpPr/>
                  <p:nvPr/>
                </p:nvSpPr>
                <p:spPr>
                  <a:xfrm rot="16200000">
                    <a:off x="2080498" y="3995976"/>
                    <a:ext cx="360000" cy="360000"/>
                  </a:xfrm>
                  <a:prstGeom prst="arc">
                    <a:avLst/>
                  </a:prstGeom>
                  <a:ln w="44450">
                    <a:solidFill>
                      <a:srgbClr val="49494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fontAlgn="auto">
                      <a:spcBef>
                        <a:spcPts val="0"/>
                      </a:spcBef>
                      <a:spcAft>
                        <a:spcPts val="0"/>
                      </a:spcAft>
                    </a:pPr>
                    <a:endParaRPr lang="ja-JP" altLang="en-US" sz="1800">
                      <a:solidFill>
                        <a:prstClr val="black"/>
                      </a:solidFill>
                      <a:latin typeface="Calibri" panose="020F0502020204030204"/>
                      <a:ea typeface="ＭＳ Ｐゴシック" panose="020B0600070205080204" pitchFamily="50" charset="-128"/>
                    </a:endParaRPr>
                  </a:p>
                </p:txBody>
              </p:sp>
              <p:sp>
                <p:nvSpPr>
                  <p:cNvPr id="142" name="円弧 141"/>
                  <p:cNvSpPr/>
                  <p:nvPr/>
                </p:nvSpPr>
                <p:spPr>
                  <a:xfrm>
                    <a:off x="3645728" y="5796176"/>
                    <a:ext cx="360000" cy="360000"/>
                  </a:xfrm>
                  <a:prstGeom prst="arc">
                    <a:avLst/>
                  </a:prstGeom>
                  <a:ln w="44450">
                    <a:solidFill>
                      <a:srgbClr val="49494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fontAlgn="auto">
                      <a:spcBef>
                        <a:spcPts val="0"/>
                      </a:spcBef>
                      <a:spcAft>
                        <a:spcPts val="0"/>
                      </a:spcAft>
                    </a:pPr>
                    <a:endParaRPr lang="ja-JP" altLang="en-US" sz="1800">
                      <a:solidFill>
                        <a:prstClr val="black"/>
                      </a:solidFill>
                      <a:latin typeface="Calibri" panose="020F0502020204030204"/>
                      <a:ea typeface="ＭＳ Ｐゴシック" panose="020B0600070205080204" pitchFamily="50" charset="-128"/>
                    </a:endParaRPr>
                  </a:p>
                </p:txBody>
              </p:sp>
              <p:sp>
                <p:nvSpPr>
                  <p:cNvPr id="152" name="円弧 151"/>
                  <p:cNvSpPr/>
                  <p:nvPr/>
                </p:nvSpPr>
                <p:spPr>
                  <a:xfrm rot="10800000">
                    <a:off x="764744" y="7373169"/>
                    <a:ext cx="360000" cy="360000"/>
                  </a:xfrm>
                  <a:prstGeom prst="arc">
                    <a:avLst/>
                  </a:prstGeom>
                  <a:ln w="44450">
                    <a:solidFill>
                      <a:srgbClr val="49494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fontAlgn="auto">
                      <a:spcBef>
                        <a:spcPts val="0"/>
                      </a:spcBef>
                      <a:spcAft>
                        <a:spcPts val="0"/>
                      </a:spcAft>
                    </a:pPr>
                    <a:endParaRPr lang="ja-JP" altLang="en-US" sz="1800">
                      <a:solidFill>
                        <a:prstClr val="black"/>
                      </a:solidFill>
                      <a:latin typeface="Calibri" panose="020F0502020204030204"/>
                      <a:ea typeface="ＭＳ Ｐゴシック" panose="020B0600070205080204" pitchFamily="50" charset="-128"/>
                    </a:endParaRPr>
                  </a:p>
                </p:txBody>
              </p:sp>
              <p:sp>
                <p:nvSpPr>
                  <p:cNvPr id="29" name="テキスト ボックス 28"/>
                  <p:cNvSpPr txBox="1"/>
                  <p:nvPr/>
                </p:nvSpPr>
                <p:spPr bwMode="auto">
                  <a:xfrm>
                    <a:off x="2254540" y="7518810"/>
                    <a:ext cx="4019481" cy="509574"/>
                  </a:xfrm>
                  <a:prstGeom prst="roundRect">
                    <a:avLst>
                      <a:gd name="adj" fmla="val 30375"/>
                    </a:avLst>
                  </a:prstGeom>
                  <a:solidFill>
                    <a:srgbClr val="B9D1DD"/>
                  </a:solidFill>
                  <a:ln>
                    <a:noFill/>
                  </a:ln>
                </p:spPr>
                <p:txBody>
                  <a:bodyPr wrap="square" anchor="ctr" anchorCtr="0">
                    <a:noAutofit/>
                  </a:bodyPr>
                  <a:lstStyle/>
                  <a:p>
                    <a:pPr defTabSz="685800" fontAlgn="auto">
                      <a:spcBef>
                        <a:spcPts val="0"/>
                      </a:spcBef>
                      <a:spcAft>
                        <a:spcPts val="0"/>
                      </a:spcAft>
                      <a:defRPr/>
                    </a:pPr>
                    <a:r>
                      <a:rPr lang="ja-JP" altLang="en-US" sz="1100" dirty="0">
                        <a:solidFill>
                          <a:srgbClr val="E7E6E6">
                            <a:lumMod val="10000"/>
                          </a:srgbClr>
                        </a:solidFill>
                        <a:latin typeface="HG丸ｺﾞｼｯｸM-PRO" panose="020F0600000000000000" pitchFamily="50" charset="-128"/>
                        <a:ea typeface="HG丸ｺﾞｼｯｸM-PRO" panose="020F0600000000000000" pitchFamily="50" charset="-128"/>
                      </a:rPr>
                      <a:t>　　　　　　　　　　</a:t>
                    </a:r>
                    <a:r>
                      <a:rPr lang="ja-JP" altLang="en-US" sz="2000" b="1" dirty="0">
                        <a:solidFill>
                          <a:srgbClr val="E7E6E6">
                            <a:lumMod val="10000"/>
                          </a:srgbClr>
                        </a:solidFill>
                        <a:latin typeface="HG丸ｺﾞｼｯｸM-PRO" panose="020F0600000000000000" pitchFamily="50" charset="-128"/>
                        <a:ea typeface="HG丸ｺﾞｼｯｸM-PRO" panose="020F0600000000000000" pitchFamily="50" charset="-128"/>
                      </a:rPr>
                      <a:t>一般就労</a:t>
                    </a:r>
                  </a:p>
                </p:txBody>
              </p:sp>
              <p:pic>
                <p:nvPicPr>
                  <p:cNvPr id="28" name="Picture 2" descr="C:\Users\HMONK\Desktop\【資料・データ】\各種資料\立体的な人物\img062\img062_0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511" y="7020272"/>
                    <a:ext cx="606785" cy="868394"/>
                  </a:xfrm>
                  <a:prstGeom prst="rect">
                    <a:avLst/>
                  </a:prstGeom>
                  <a:noFill/>
                  <a:extLst>
                    <a:ext uri="{909E8E84-426E-40DD-AFC4-6F175D3DCCD1}">
                      <a14:hiddenFill xmlns:a14="http://schemas.microsoft.com/office/drawing/2010/main">
                        <a:solidFill>
                          <a:srgbClr val="FFFFFF"/>
                        </a:solidFill>
                      </a14:hiddenFill>
                    </a:ext>
                  </a:extLst>
                </p:spPr>
              </p:pic>
              <p:sp>
                <p:nvSpPr>
                  <p:cNvPr id="166" name="テキスト ボックス 165"/>
                  <p:cNvSpPr txBox="1"/>
                  <p:nvPr/>
                </p:nvSpPr>
                <p:spPr>
                  <a:xfrm>
                    <a:off x="3498978" y="8316416"/>
                    <a:ext cx="2729629" cy="780003"/>
                  </a:xfrm>
                  <a:prstGeom prst="wedgeRoundRectCallout">
                    <a:avLst>
                      <a:gd name="adj1" fmla="val -23299"/>
                      <a:gd name="adj2" fmla="val -84153"/>
                      <a:gd name="adj3" fmla="val 16667"/>
                    </a:avLst>
                  </a:prstGeom>
                  <a:solidFill>
                    <a:srgbClr val="FDE8E7"/>
                  </a:solidFill>
                  <a:ln w="12700">
                    <a:solidFill>
                      <a:srgbClr val="F27C68"/>
                    </a:solidFill>
                  </a:ln>
                </p:spPr>
                <p:txBody>
                  <a:bodyPr wrap="square" rtlCol="0" anchor="ctr" anchorCtr="0">
                    <a:noAutofit/>
                  </a:bodyPr>
                  <a:lstStyle/>
                  <a:p>
                    <a:pPr defTabSz="685800" fontAlgn="auto">
                      <a:spcBef>
                        <a:spcPts val="0"/>
                      </a:spcBef>
                      <a:spcAft>
                        <a:spcPts val="0"/>
                      </a:spcAft>
                    </a:pPr>
                    <a:r>
                      <a:rPr lang="ja-JP" altLang="en-US"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rPr>
                      <a:t>一般就労へ移行した者についても、生活面の支援が必要な場合は関係機関が連携して支援を実施</a:t>
                    </a:r>
                    <a:endParaRPr lang="en-US" altLang="ja-JP" sz="1100" dirty="0">
                      <a:solidFill>
                        <a:prstClr val="black"/>
                      </a:solidFill>
                      <a:latin typeface="HGSｺﾞｼｯｸE" panose="020B0900000000000000" pitchFamily="50" charset="-128"/>
                      <a:ea typeface="HGSｺﾞｼｯｸE" panose="020B0900000000000000" pitchFamily="50" charset="-128"/>
                      <a:cs typeface="メイリオ" panose="020B0604030504040204" pitchFamily="50" charset="-128"/>
                    </a:endParaRPr>
                  </a:p>
                </p:txBody>
              </p:sp>
              <p:sp>
                <p:nvSpPr>
                  <p:cNvPr id="46" name="円弧 45"/>
                  <p:cNvSpPr/>
                  <p:nvPr/>
                </p:nvSpPr>
                <p:spPr>
                  <a:xfrm>
                    <a:off x="4941208" y="2566433"/>
                    <a:ext cx="360000" cy="360000"/>
                  </a:xfrm>
                  <a:prstGeom prst="arc">
                    <a:avLst/>
                  </a:prstGeom>
                  <a:ln w="44450">
                    <a:solidFill>
                      <a:srgbClr val="49494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fontAlgn="auto">
                      <a:spcBef>
                        <a:spcPts val="0"/>
                      </a:spcBef>
                      <a:spcAft>
                        <a:spcPts val="0"/>
                      </a:spcAft>
                    </a:pPr>
                    <a:endParaRPr lang="ja-JP" altLang="en-US" sz="1800">
                      <a:solidFill>
                        <a:prstClr val="black"/>
                      </a:solidFill>
                      <a:latin typeface="Calibri" panose="020F0502020204030204"/>
                      <a:ea typeface="ＭＳ Ｐゴシック" panose="020B0600070205080204" pitchFamily="50" charset="-128"/>
                    </a:endParaRPr>
                  </a:p>
                </p:txBody>
              </p:sp>
              <p:cxnSp>
                <p:nvCxnSpPr>
                  <p:cNvPr id="47" name="直線コネクタ 46"/>
                  <p:cNvCxnSpPr/>
                  <p:nvPr/>
                </p:nvCxnSpPr>
                <p:spPr>
                  <a:xfrm flipV="1">
                    <a:off x="3455175" y="2566433"/>
                    <a:ext cx="1692000" cy="11679"/>
                  </a:xfrm>
                  <a:prstGeom prst="line">
                    <a:avLst/>
                  </a:prstGeom>
                  <a:ln w="44450">
                    <a:solidFill>
                      <a:srgbClr val="494949"/>
                    </a:solidFill>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p:nvPr/>
                </p:nvCxnSpPr>
                <p:spPr>
                  <a:xfrm>
                    <a:off x="5301208" y="2746433"/>
                    <a:ext cx="0" cy="4707981"/>
                  </a:xfrm>
                  <a:prstGeom prst="straightConnector1">
                    <a:avLst/>
                  </a:prstGeom>
                  <a:ln w="44450">
                    <a:solidFill>
                      <a:srgbClr val="494949"/>
                    </a:solidFill>
                    <a:tailEnd type="arrow"/>
                  </a:ln>
                </p:spPr>
                <p:style>
                  <a:lnRef idx="1">
                    <a:schemeClr val="accent1"/>
                  </a:lnRef>
                  <a:fillRef idx="0">
                    <a:schemeClr val="accent1"/>
                  </a:fillRef>
                  <a:effectRef idx="0">
                    <a:schemeClr val="accent1"/>
                  </a:effectRef>
                  <a:fontRef idx="minor">
                    <a:schemeClr val="tx1"/>
                  </a:fontRef>
                </p:style>
              </p:cxnSp>
              <p:sp>
                <p:nvSpPr>
                  <p:cNvPr id="56" name="円弧 55"/>
                  <p:cNvSpPr/>
                  <p:nvPr/>
                </p:nvSpPr>
                <p:spPr>
                  <a:xfrm>
                    <a:off x="4017386" y="3995976"/>
                    <a:ext cx="360000" cy="360000"/>
                  </a:xfrm>
                  <a:prstGeom prst="arc">
                    <a:avLst/>
                  </a:prstGeom>
                  <a:ln w="44450">
                    <a:solidFill>
                      <a:srgbClr val="49494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fontAlgn="auto">
                      <a:spcBef>
                        <a:spcPts val="0"/>
                      </a:spcBef>
                      <a:spcAft>
                        <a:spcPts val="0"/>
                      </a:spcAft>
                    </a:pPr>
                    <a:endParaRPr lang="ja-JP" altLang="en-US" sz="1800">
                      <a:solidFill>
                        <a:prstClr val="black"/>
                      </a:solidFill>
                      <a:latin typeface="Calibri" panose="020F0502020204030204"/>
                      <a:ea typeface="ＭＳ Ｐゴシック" panose="020B0600070205080204" pitchFamily="50" charset="-128"/>
                    </a:endParaRPr>
                  </a:p>
                </p:txBody>
              </p:sp>
              <p:sp>
                <p:nvSpPr>
                  <p:cNvPr id="95" name="テキスト ボックス 94"/>
                  <p:cNvSpPr txBox="1"/>
                  <p:nvPr/>
                </p:nvSpPr>
                <p:spPr>
                  <a:xfrm>
                    <a:off x="4449395" y="1343148"/>
                    <a:ext cx="2291973" cy="1068611"/>
                  </a:xfrm>
                  <a:prstGeom prst="wedgeRoundRectCallout">
                    <a:avLst>
                      <a:gd name="adj1" fmla="val -57536"/>
                      <a:gd name="adj2" fmla="val 97550"/>
                      <a:gd name="adj3" fmla="val 16667"/>
                    </a:avLst>
                  </a:prstGeom>
                  <a:solidFill>
                    <a:srgbClr val="FDE8E7"/>
                  </a:solidFill>
                  <a:ln w="12700">
                    <a:solidFill>
                      <a:srgbClr val="F27C68"/>
                    </a:solidFill>
                  </a:ln>
                </p:spPr>
                <p:txBody>
                  <a:bodyPr wrap="square" rtlCol="0" anchor="ctr" anchorCtr="0">
                    <a:noAutofit/>
                  </a:bodyPr>
                  <a:lstStyle/>
                  <a:p>
                    <a:pPr defTabSz="685800" fontAlgn="auto">
                      <a:spcBef>
                        <a:spcPts val="0"/>
                      </a:spcBef>
                      <a:spcAft>
                        <a:spcPts val="0"/>
                      </a:spcAft>
                    </a:pPr>
                    <a:r>
                      <a:rPr lang="ja-JP" altLang="en-US" sz="11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就労面のアセスメント結果や特別支援学校等</a:t>
                    </a:r>
                    <a:r>
                      <a:rPr lang="en-US" altLang="ja-JP" sz="11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a:t>
                    </a:r>
                    <a:r>
                      <a:rPr lang="en-US" altLang="ja-JP"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a:t>
                    </a:r>
                    <a:r>
                      <a:rPr lang="ja-JP" altLang="en-US" sz="11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からの情報を踏まえ、相談支援事業所がサービス等利用計画を作成</a:t>
                    </a:r>
                    <a:endParaRPr lang="en-US" altLang="ja-JP" sz="11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p:txBody>
              </p:sp>
              <p:sp>
                <p:nvSpPr>
                  <p:cNvPr id="14" name="テキスト ボックス 13"/>
                  <p:cNvSpPr txBox="1"/>
                  <p:nvPr/>
                </p:nvSpPr>
                <p:spPr bwMode="auto">
                  <a:xfrm>
                    <a:off x="402098" y="4848995"/>
                    <a:ext cx="2734868" cy="659109"/>
                  </a:xfrm>
                  <a:prstGeom prst="roundRect">
                    <a:avLst>
                      <a:gd name="adj" fmla="val 23411"/>
                    </a:avLst>
                  </a:prstGeom>
                  <a:solidFill>
                    <a:srgbClr val="B9D1DD"/>
                  </a:solidFill>
                  <a:ln>
                    <a:noFill/>
                  </a:ln>
                </p:spPr>
                <p:txBody>
                  <a:bodyPr wrap="square" anchor="ctr" anchorCtr="0">
                    <a:noAutofit/>
                  </a:bodyPr>
                  <a:lstStyle/>
                  <a:p>
                    <a:pPr defTabSz="685800" fontAlgn="auto">
                      <a:spcBef>
                        <a:spcPts val="0"/>
                      </a:spcBef>
                      <a:spcAft>
                        <a:spcPts val="0"/>
                      </a:spcAft>
                      <a:defRPr/>
                    </a:pPr>
                    <a:r>
                      <a:rPr lang="ja-JP" altLang="en-US" sz="1100" dirty="0">
                        <a:solidFill>
                          <a:srgbClr val="E7E6E6">
                            <a:lumMod val="10000"/>
                          </a:srgbClr>
                        </a:solidFill>
                        <a:latin typeface="HG丸ｺﾞｼｯｸM-PRO" panose="020F0600000000000000" pitchFamily="50" charset="-128"/>
                        <a:ea typeface="HG丸ｺﾞｼｯｸM-PRO" panose="020F0600000000000000" pitchFamily="50" charset="-128"/>
                      </a:rPr>
                      <a:t>　　　　　　　</a:t>
                    </a:r>
                    <a:r>
                      <a:rPr lang="ja-JP" altLang="en-US" sz="1400" b="1" dirty="0">
                        <a:solidFill>
                          <a:srgbClr val="E7E6E6">
                            <a:lumMod val="10000"/>
                          </a:srgbClr>
                        </a:solidFill>
                        <a:latin typeface="HG丸ｺﾞｼｯｸM-PRO" panose="020F0600000000000000" pitchFamily="50" charset="-128"/>
                        <a:ea typeface="HG丸ｺﾞｼｯｸM-PRO" panose="020F0600000000000000" pitchFamily="50" charset="-128"/>
                      </a:rPr>
                      <a:t>就労継続支援事業所</a:t>
                    </a:r>
                    <a:endParaRPr lang="en-US" altLang="ja-JP" sz="1400" b="1" dirty="0">
                      <a:solidFill>
                        <a:srgbClr val="E7E6E6">
                          <a:lumMod val="10000"/>
                        </a:srgbClr>
                      </a:solidFill>
                      <a:latin typeface="HG丸ｺﾞｼｯｸM-PRO" panose="020F0600000000000000" pitchFamily="50" charset="-128"/>
                      <a:ea typeface="HG丸ｺﾞｼｯｸM-PRO" panose="020F0600000000000000" pitchFamily="50" charset="-128"/>
                    </a:endParaRPr>
                  </a:p>
                  <a:p>
                    <a:pPr defTabSz="685800" fontAlgn="auto">
                      <a:spcBef>
                        <a:spcPts val="0"/>
                      </a:spcBef>
                      <a:spcAft>
                        <a:spcPts val="0"/>
                      </a:spcAft>
                      <a:defRPr/>
                    </a:pPr>
                    <a:r>
                      <a:rPr lang="ja-JP" altLang="en-US" sz="1400" b="1" dirty="0">
                        <a:solidFill>
                          <a:srgbClr val="E7E6E6">
                            <a:lumMod val="10000"/>
                          </a:srgbClr>
                        </a:solidFill>
                        <a:latin typeface="HG丸ｺﾞｼｯｸM-PRO" panose="020F0600000000000000" pitchFamily="50" charset="-128"/>
                        <a:ea typeface="HG丸ｺﾞｼｯｸM-PRO" panose="020F0600000000000000" pitchFamily="50" charset="-128"/>
                      </a:rPr>
                      <a:t>　　　　　　（Ａ型・Ｂ型）</a:t>
                    </a:r>
                  </a:p>
                </p:txBody>
              </p:sp>
              <p:pic>
                <p:nvPicPr>
                  <p:cNvPr id="13" name="Picture 77" descr="http://www.sozaidas.com/sozai/010401bldg/seethrough/010401bldgl18st-tran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6672" y="4435393"/>
                    <a:ext cx="784566" cy="1000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 name="直線コネクタ 16"/>
                  <p:cNvCxnSpPr/>
                  <p:nvPr/>
                </p:nvCxnSpPr>
                <p:spPr>
                  <a:xfrm>
                    <a:off x="3429000" y="3347864"/>
                    <a:ext cx="0" cy="648072"/>
                  </a:xfrm>
                  <a:prstGeom prst="line">
                    <a:avLst/>
                  </a:prstGeom>
                  <a:ln w="44450">
                    <a:solidFill>
                      <a:srgbClr val="494949"/>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930566" y="2970614"/>
                    <a:ext cx="3024335" cy="541295"/>
                  </a:xfrm>
                  <a:prstGeom prst="roundRect">
                    <a:avLst>
                      <a:gd name="adj" fmla="val 3105"/>
                    </a:avLst>
                  </a:prstGeom>
                  <a:solidFill>
                    <a:srgbClr val="63778F"/>
                  </a:solidFill>
                  <a:ln>
                    <a:noFill/>
                  </a:ln>
                  <a:effectLst/>
                </p:spPr>
                <p:style>
                  <a:lnRef idx="3">
                    <a:schemeClr val="lt1"/>
                  </a:lnRef>
                  <a:fillRef idx="1">
                    <a:schemeClr val="accent1"/>
                  </a:fillRef>
                  <a:effectRef idx="1">
                    <a:schemeClr val="accent1"/>
                  </a:effectRef>
                  <a:fontRef idx="minor">
                    <a:schemeClr val="lt1"/>
                  </a:fontRef>
                </p:style>
                <p:txBody>
                  <a:bodyPr wrap="square" lIns="81000" tIns="54000" rtlCol="0" anchor="ctr" anchorCtr="0">
                    <a:noAutofit/>
                  </a:bodyPr>
                  <a:lstStyle/>
                  <a:p>
                    <a:pPr algn="ctr" defTabSz="685800" fontAlgn="auto">
                      <a:spcBef>
                        <a:spcPts val="0"/>
                      </a:spcBef>
                      <a:spcAft>
                        <a:spcPts val="0"/>
                      </a:spcAft>
                    </a:pPr>
                    <a:r>
                      <a:rPr lang="ja-JP" altLang="en-US" sz="200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サービス等利用計画の作成</a:t>
                    </a:r>
                  </a:p>
                </p:txBody>
              </p:sp>
            </p:grpSp>
          </p:grpSp>
        </p:grpSp>
        <p:sp>
          <p:nvSpPr>
            <p:cNvPr id="6" name="テキスト ボックス 5"/>
            <p:cNvSpPr txBox="1"/>
            <p:nvPr/>
          </p:nvSpPr>
          <p:spPr>
            <a:xfrm>
              <a:off x="6480234" y="1970839"/>
              <a:ext cx="1404136" cy="454096"/>
            </a:xfrm>
            <a:prstGeom prst="rect">
              <a:avLst/>
            </a:prstGeom>
            <a:noFill/>
          </p:spPr>
          <p:txBody>
            <a:bodyPr wrap="square" rIns="0" rtlCol="0">
              <a:spAutoFit/>
            </a:bodyPr>
            <a:lstStyle/>
            <a:p>
              <a:pPr marL="136922" indent="-136922" defTabSz="685800" fontAlgn="auto">
                <a:spcBef>
                  <a:spcPts val="0"/>
                </a:spcBef>
                <a:spcAft>
                  <a:spcPts val="0"/>
                </a:spcAft>
              </a:pPr>
              <a:r>
                <a:rPr lang="en-US" altLang="ja-JP" sz="1000" dirty="0">
                  <a:solidFill>
                    <a:prstClr val="black"/>
                  </a:solidFill>
                  <a:latin typeface="HGｺﾞｼｯｸE" panose="020B0909000000000000" pitchFamily="49" charset="-128"/>
                  <a:ea typeface="HGｺﾞｼｯｸE" panose="020B0909000000000000" pitchFamily="49" charset="-128"/>
                </a:rPr>
                <a:t>(※)</a:t>
              </a:r>
              <a:r>
                <a:rPr lang="ja-JP" altLang="en-US" sz="1000" dirty="0">
                  <a:solidFill>
                    <a:prstClr val="black"/>
                  </a:solidFill>
                  <a:latin typeface="HGｺﾞｼｯｸE" panose="020B0909000000000000" pitchFamily="49" charset="-128"/>
                  <a:ea typeface="HGｺﾞｼｯｸE" panose="020B0909000000000000" pitchFamily="49" charset="-128"/>
                </a:rPr>
                <a:t>「特別支援学校等」は高等学校及び中等教育学校の後期課程を含む。</a:t>
              </a:r>
            </a:p>
          </p:txBody>
        </p:sp>
      </p:grpSp>
      <p:sp>
        <p:nvSpPr>
          <p:cNvPr id="2" name="スライド番号プレースホルダー 1"/>
          <p:cNvSpPr>
            <a:spLocks noGrp="1"/>
          </p:cNvSpPr>
          <p:nvPr>
            <p:ph type="sldNum" sz="quarter" idx="12"/>
          </p:nvPr>
        </p:nvSpPr>
        <p:spPr/>
        <p:txBody>
          <a:bodyPr/>
          <a:lstStyle/>
          <a:p>
            <a:fld id="{973546E6-2C95-4A16-9C31-3DD88A51EA1A}" type="slidenum">
              <a:rPr kumimoji="1" lang="ja-JP" altLang="en-US" smtClean="0"/>
              <a:pPr/>
              <a:t>149</a:t>
            </a:fld>
            <a:endParaRPr kumimoji="1" lang="ja-JP" altLang="en-US"/>
          </a:p>
        </p:txBody>
      </p:sp>
    </p:spTree>
    <p:extLst>
      <p:ext uri="{BB962C8B-B14F-4D97-AF65-F5344CB8AC3E}">
        <p14:creationId xmlns:p14="http://schemas.microsoft.com/office/powerpoint/2010/main" val="237474649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4"/>
          <p:cNvSpPr>
            <a:spLocks noGrp="1" noChangeArrowheads="1"/>
          </p:cNvSpPr>
          <p:nvPr>
            <p:ph type="title"/>
          </p:nvPr>
        </p:nvSpPr>
        <p:spPr>
          <a:xfrm>
            <a:off x="251520" y="11089"/>
            <a:ext cx="8568952" cy="465584"/>
          </a:xfrm>
          <a:solidFill>
            <a:srgbClr val="CCFFFF"/>
          </a:solidFill>
          <a:extLst>
            <a:ext uri="{91240B29-F687-4F45-9708-019B960494DF}">
              <a14:hiddenLine xmlns:a14="http://schemas.microsoft.com/office/drawing/2010/main" w="9525" cap="flat" algn="ctr">
                <a:solidFill>
                  <a:srgbClr val="000000"/>
                </a:solidFill>
                <a:miter lim="800000"/>
                <a:headEnd/>
                <a:tailEnd/>
              </a14:hiddenLine>
            </a:ext>
          </a:extLst>
        </p:spPr>
        <p:txBody>
          <a:bodyPr/>
          <a:lstStyle/>
          <a:p>
            <a:pPr eaLnBrk="1" hangingPunct="1"/>
            <a:r>
              <a:rPr lang="ja-JP" altLang="en-US" sz="2800" dirty="0" smtClean="0">
                <a:latin typeface="HGPｺﾞｼｯｸE" panose="020B0900000000000000" pitchFamily="50" charset="-128"/>
                <a:ea typeface="HGPｺﾞｼｯｸE" panose="020B0900000000000000" pitchFamily="50" charset="-128"/>
              </a:rPr>
              <a:t>（１）小さな変化に気づく観察力を</a:t>
            </a:r>
            <a:endParaRPr lang="ja-JP" altLang="en-US" sz="2000" dirty="0" smtClean="0">
              <a:latin typeface="HGPｺﾞｼｯｸE" panose="020B0900000000000000" pitchFamily="50" charset="-128"/>
              <a:ea typeface="HGPｺﾞｼｯｸE" panose="020B0900000000000000" pitchFamily="50" charset="-128"/>
            </a:endParaRPr>
          </a:p>
        </p:txBody>
      </p:sp>
      <p:sp>
        <p:nvSpPr>
          <p:cNvPr id="41987" name="Rectangle 5"/>
          <p:cNvSpPr>
            <a:spLocks noGrp="1" noChangeArrowheads="1"/>
          </p:cNvSpPr>
          <p:nvPr>
            <p:ph type="body" sz="half" idx="1"/>
          </p:nvPr>
        </p:nvSpPr>
        <p:spPr>
          <a:xfrm>
            <a:off x="287140" y="602729"/>
            <a:ext cx="3636788" cy="1890167"/>
          </a:xfrm>
          <a:ln>
            <a:solidFill>
              <a:schemeClr val="tx1"/>
            </a:solidFill>
          </a:ln>
        </p:spPr>
        <p:txBody>
          <a:bodyPr/>
          <a:lstStyle/>
          <a:p>
            <a:pPr marL="0" indent="0" eaLnBrk="1" hangingPunct="1">
              <a:spcBef>
                <a:spcPct val="0"/>
              </a:spcBef>
              <a:buFontTx/>
              <a:buNone/>
            </a:pPr>
            <a:r>
              <a:rPr lang="ja-JP" altLang="en-US" sz="1800" b="1" dirty="0" smtClean="0">
                <a:latin typeface="HGPｺﾞｼｯｸE" panose="020B0900000000000000" pitchFamily="50" charset="-128"/>
                <a:ea typeface="HGPｺﾞｼｯｸE" panose="020B0900000000000000" pitchFamily="50" charset="-128"/>
              </a:rPr>
              <a:t>今までは・・・</a:t>
            </a:r>
          </a:p>
          <a:p>
            <a:pPr marL="0" indent="0" eaLnBrk="1" hangingPunct="1">
              <a:spcBef>
                <a:spcPct val="0"/>
              </a:spcBef>
              <a:buFontTx/>
              <a:buNone/>
            </a:pPr>
            <a:r>
              <a:rPr lang="ja-JP" altLang="en-US" sz="2000" b="1" dirty="0" smtClean="0">
                <a:latin typeface="HGPｺﾞｼｯｸE" panose="020B0900000000000000" pitchFamily="50" charset="-128"/>
                <a:ea typeface="HGPｺﾞｼｯｸE" panose="020B0900000000000000" pitchFamily="50" charset="-128"/>
              </a:rPr>
              <a:t>利用者は日々変化しているにもかかわらず、</a:t>
            </a:r>
            <a:r>
              <a:rPr lang="ja-JP" altLang="en-US" sz="2000" b="1" dirty="0" smtClean="0">
                <a:solidFill>
                  <a:srgbClr val="0070C0"/>
                </a:solidFill>
                <a:latin typeface="HGPｺﾞｼｯｸE" panose="020B0900000000000000" pitchFamily="50" charset="-128"/>
                <a:ea typeface="HGPｺﾞｼｯｸE" panose="020B0900000000000000" pitchFamily="50" charset="-128"/>
              </a:rPr>
              <a:t>利用者の健康面での変化や本人の持っている力を見逃すことはな</a:t>
            </a:r>
            <a:r>
              <a:rPr lang="ja-JP" altLang="en-US" sz="2400" b="1" dirty="0" smtClean="0">
                <a:solidFill>
                  <a:srgbClr val="0070C0"/>
                </a:solidFill>
                <a:latin typeface="HGPｺﾞｼｯｸE" panose="020B0900000000000000" pitchFamily="50" charset="-128"/>
                <a:ea typeface="HGPｺﾞｼｯｸE" panose="020B0900000000000000" pitchFamily="50" charset="-128"/>
              </a:rPr>
              <a:t>かったか？</a:t>
            </a:r>
          </a:p>
        </p:txBody>
      </p:sp>
      <p:sp>
        <p:nvSpPr>
          <p:cNvPr id="41988" name="Rectangle 6"/>
          <p:cNvSpPr>
            <a:spLocks noGrp="1" noChangeArrowheads="1"/>
          </p:cNvSpPr>
          <p:nvPr>
            <p:ph type="body" sz="half" idx="2"/>
          </p:nvPr>
        </p:nvSpPr>
        <p:spPr>
          <a:xfrm>
            <a:off x="4941892" y="515156"/>
            <a:ext cx="3878580" cy="2047353"/>
          </a:xfrm>
          <a:ln>
            <a:solidFill>
              <a:schemeClr val="tx1"/>
            </a:solidFill>
          </a:ln>
        </p:spPr>
        <p:txBody>
          <a:bodyPr/>
          <a:lstStyle/>
          <a:p>
            <a:pPr marL="0" indent="0" eaLnBrk="1" hangingPunct="1">
              <a:buFontTx/>
              <a:buNone/>
            </a:pPr>
            <a:r>
              <a:rPr lang="ja-JP" altLang="en-US" sz="2400" b="1" dirty="0" smtClean="0"/>
              <a:t>利用者の状態は常に変化しており、</a:t>
            </a:r>
            <a:r>
              <a:rPr lang="ja-JP" altLang="en-US" sz="2400" b="1" dirty="0" smtClean="0">
                <a:solidFill>
                  <a:srgbClr val="FF0000"/>
                </a:solidFill>
              </a:rPr>
              <a:t>生活全般において小さな変化も見逃さない観察力</a:t>
            </a:r>
            <a:r>
              <a:rPr lang="ja-JP" altLang="en-US" sz="2400" b="1" dirty="0" smtClean="0"/>
              <a:t>を養う力を支援者が持つこと大事で</a:t>
            </a:r>
            <a:r>
              <a:rPr lang="ja-JP" altLang="en-US" sz="2400" b="1" dirty="0"/>
              <a:t>ある</a:t>
            </a:r>
            <a:r>
              <a:rPr lang="ja-JP" altLang="en-US" sz="2400" b="1" dirty="0" smtClean="0"/>
              <a:t>。</a:t>
            </a:r>
          </a:p>
        </p:txBody>
      </p:sp>
      <p:sp>
        <p:nvSpPr>
          <p:cNvPr id="42001" name="AutoShape 22"/>
          <p:cNvSpPr>
            <a:spLocks noChangeArrowheads="1"/>
          </p:cNvSpPr>
          <p:nvPr/>
        </p:nvSpPr>
        <p:spPr bwMode="auto">
          <a:xfrm>
            <a:off x="4028310" y="1196752"/>
            <a:ext cx="757114" cy="900187"/>
          </a:xfrm>
          <a:prstGeom prst="rightArrow">
            <a:avLst>
              <a:gd name="adj1" fmla="val 50000"/>
              <a:gd name="adj2" fmla="val 25000"/>
            </a:avLst>
          </a:prstGeom>
          <a:solidFill>
            <a:schemeClr val="accent1"/>
          </a:solidFill>
          <a:ln w="9525" algn="ctr">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
        <p:nvSpPr>
          <p:cNvPr id="7" name="Rectangle 4"/>
          <p:cNvSpPr txBox="1">
            <a:spLocks noChangeArrowheads="1"/>
          </p:cNvSpPr>
          <p:nvPr/>
        </p:nvSpPr>
        <p:spPr bwMode="auto">
          <a:xfrm>
            <a:off x="189224" y="2708920"/>
            <a:ext cx="8703256" cy="432048"/>
          </a:xfrm>
          <a:prstGeom prst="rect">
            <a:avLst/>
          </a:prstGeom>
          <a:solidFill>
            <a:srgbClr val="CCFFFF"/>
          </a:solidFill>
          <a:ln>
            <a:noFill/>
          </a:ln>
          <a:extLst>
            <a:ext uri="{91240B29-F687-4F45-9708-019B960494DF}">
              <a14:hiddenLine xmlns:a14="http://schemas.microsoft.com/office/drawing/2010/main" w="9525" cap="flat" algn="ctr">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a:t>
            </a:r>
            <a:r>
              <a:rPr kumimoji="1" lang="ja-JP" altLang="en-US" sz="2800" b="0" i="0" u="none" strike="noStrike" kern="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２）利用者の能力を伸ばす支援</a:t>
            </a:r>
            <a:endParaRPr kumimoji="1" lang="ja-JP" altLang="en-US" sz="2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endParaRPr>
          </a:p>
        </p:txBody>
      </p:sp>
      <p:sp>
        <p:nvSpPr>
          <p:cNvPr id="8" name="Rectangle 5"/>
          <p:cNvSpPr txBox="1">
            <a:spLocks noChangeArrowheads="1"/>
          </p:cNvSpPr>
          <p:nvPr/>
        </p:nvSpPr>
        <p:spPr bwMode="auto">
          <a:xfrm>
            <a:off x="287140" y="3295030"/>
            <a:ext cx="3816424" cy="3429000"/>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400">
                <a:solidFill>
                  <a:schemeClr val="tx1"/>
                </a:solidFill>
                <a:latin typeface="+mn-lt"/>
                <a:ea typeface="+mn-ea"/>
              </a:defRPr>
            </a:lvl2pPr>
            <a:lvl3pPr marL="1143000" indent="-228600" algn="l" rtl="0" eaLnBrk="0" fontAlgn="base" hangingPunct="0">
              <a:spcBef>
                <a:spcPct val="20000"/>
              </a:spcBef>
              <a:spcAft>
                <a:spcPct val="0"/>
              </a:spcAft>
              <a:buChar char="•"/>
              <a:defRPr kumimoji="1" sz="2000">
                <a:solidFill>
                  <a:schemeClr val="tx1"/>
                </a:solidFill>
                <a:latin typeface="+mn-lt"/>
                <a:ea typeface="+mn-ea"/>
              </a:defRPr>
            </a:lvl3pPr>
            <a:lvl4pPr marL="1600200" indent="-228600" algn="l" rtl="0" eaLnBrk="0" fontAlgn="base" hangingPunct="0">
              <a:spcBef>
                <a:spcPct val="20000"/>
              </a:spcBef>
              <a:spcAft>
                <a:spcPct val="0"/>
              </a:spcAft>
              <a:buChar char="–"/>
              <a:defRPr kumimoji="1" sz="1800">
                <a:solidFill>
                  <a:schemeClr val="tx1"/>
                </a:solidFill>
                <a:latin typeface="+mn-lt"/>
                <a:ea typeface="+mn-ea"/>
              </a:defRPr>
            </a:lvl4pPr>
            <a:lvl5pPr marL="2057400" indent="-228600" algn="l" rtl="0" eaLnBrk="0" fontAlgn="base" hangingPunct="0">
              <a:spcBef>
                <a:spcPct val="20000"/>
              </a:spcBef>
              <a:spcAft>
                <a:spcPct val="0"/>
              </a:spcAft>
              <a:buChar char="»"/>
              <a:defRPr kumimoji="1" sz="1800">
                <a:solidFill>
                  <a:schemeClr val="tx1"/>
                </a:solidFill>
                <a:latin typeface="+mn-lt"/>
                <a:ea typeface="+mn-ea"/>
              </a:defRPr>
            </a:lvl5pPr>
            <a:lvl6pPr marL="2514600" indent="-228600" algn="l" rtl="0" fontAlgn="base">
              <a:spcBef>
                <a:spcPct val="20000"/>
              </a:spcBef>
              <a:spcAft>
                <a:spcPct val="0"/>
              </a:spcAft>
              <a:buChar char="»"/>
              <a:defRPr kumimoji="1" sz="1800">
                <a:solidFill>
                  <a:schemeClr val="tx1"/>
                </a:solidFill>
                <a:latin typeface="+mn-lt"/>
                <a:ea typeface="+mn-ea"/>
              </a:defRPr>
            </a:lvl6pPr>
            <a:lvl7pPr marL="2971800" indent="-228600" algn="l" rtl="0" fontAlgn="base">
              <a:spcBef>
                <a:spcPct val="20000"/>
              </a:spcBef>
              <a:spcAft>
                <a:spcPct val="0"/>
              </a:spcAft>
              <a:buChar char="»"/>
              <a:defRPr kumimoji="1" sz="1800">
                <a:solidFill>
                  <a:schemeClr val="tx1"/>
                </a:solidFill>
                <a:latin typeface="+mn-lt"/>
                <a:ea typeface="+mn-ea"/>
              </a:defRPr>
            </a:lvl7pPr>
            <a:lvl8pPr marL="3429000" indent="-228600" algn="l" rtl="0" fontAlgn="base">
              <a:spcBef>
                <a:spcPct val="20000"/>
              </a:spcBef>
              <a:spcAft>
                <a:spcPct val="0"/>
              </a:spcAft>
              <a:buChar char="»"/>
              <a:defRPr kumimoji="1" sz="1800">
                <a:solidFill>
                  <a:schemeClr val="tx1"/>
                </a:solidFill>
                <a:latin typeface="+mn-lt"/>
                <a:ea typeface="+mn-ea"/>
              </a:defRPr>
            </a:lvl8pPr>
            <a:lvl9pPr marL="3886200" indent="-228600" algn="l" rtl="0" fontAlgn="base">
              <a:spcBef>
                <a:spcPct val="20000"/>
              </a:spcBef>
              <a:spcAft>
                <a:spcPct val="0"/>
              </a:spcAft>
              <a:buChar char="»"/>
              <a:defRPr kumimoji="1" sz="1800">
                <a:solidFill>
                  <a:schemeClr val="tx1"/>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今までは・・・</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24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本人が行う行為に時間がかかるため、職員が待つことができずに、</a:t>
            </a:r>
            <a:r>
              <a:rPr kumimoji="1" lang="ja-JP" altLang="en-US" sz="2400" b="0" i="0" u="sng" strike="noStrike" kern="0" cap="none" spc="0" normalizeH="0" baseline="0" noProof="0" dirty="0" smtClean="0">
                <a:ln>
                  <a:noFill/>
                </a:ln>
                <a:solidFill>
                  <a:srgbClr val="0066FF"/>
                </a:solidFill>
                <a:effectLst/>
                <a:uLnTx/>
                <a:uFillTx/>
                <a:latin typeface="HGPｺﾞｼｯｸE" panose="020B0900000000000000" pitchFamily="50" charset="-128"/>
                <a:ea typeface="HGPｺﾞｼｯｸE" panose="020B0900000000000000" pitchFamily="50" charset="-128"/>
                <a:cs typeface="+mn-cs"/>
              </a:rPr>
              <a:t>つい「やってあげる」支援になってしまいがち</a:t>
            </a:r>
            <a:r>
              <a:rPr kumimoji="1" lang="ja-JP" altLang="en-US" sz="24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であり、その結果、能力の低下や依存心が高まり、本人の自立を妨げることになっていなかったか？</a:t>
            </a:r>
          </a:p>
        </p:txBody>
      </p:sp>
      <p:sp>
        <p:nvSpPr>
          <p:cNvPr id="11" name="Rectangle 6"/>
          <p:cNvSpPr txBox="1">
            <a:spLocks noChangeArrowheads="1"/>
          </p:cNvSpPr>
          <p:nvPr/>
        </p:nvSpPr>
        <p:spPr bwMode="auto">
          <a:xfrm>
            <a:off x="4864230" y="3295031"/>
            <a:ext cx="402825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400">
                <a:solidFill>
                  <a:schemeClr val="tx1"/>
                </a:solidFill>
                <a:latin typeface="+mn-lt"/>
                <a:ea typeface="+mn-ea"/>
              </a:defRPr>
            </a:lvl2pPr>
            <a:lvl3pPr marL="1143000" indent="-228600" algn="l" rtl="0" eaLnBrk="0" fontAlgn="base" hangingPunct="0">
              <a:spcBef>
                <a:spcPct val="20000"/>
              </a:spcBef>
              <a:spcAft>
                <a:spcPct val="0"/>
              </a:spcAft>
              <a:buChar char="•"/>
              <a:defRPr kumimoji="1" sz="2000">
                <a:solidFill>
                  <a:schemeClr val="tx1"/>
                </a:solidFill>
                <a:latin typeface="+mn-lt"/>
                <a:ea typeface="+mn-ea"/>
              </a:defRPr>
            </a:lvl3pPr>
            <a:lvl4pPr marL="1600200" indent="-228600" algn="l" rtl="0" eaLnBrk="0" fontAlgn="base" hangingPunct="0">
              <a:spcBef>
                <a:spcPct val="20000"/>
              </a:spcBef>
              <a:spcAft>
                <a:spcPct val="0"/>
              </a:spcAft>
              <a:buChar char="–"/>
              <a:defRPr kumimoji="1" sz="1800">
                <a:solidFill>
                  <a:schemeClr val="tx1"/>
                </a:solidFill>
                <a:latin typeface="+mn-lt"/>
                <a:ea typeface="+mn-ea"/>
              </a:defRPr>
            </a:lvl4pPr>
            <a:lvl5pPr marL="2057400" indent="-228600" algn="l" rtl="0" eaLnBrk="0" fontAlgn="base" hangingPunct="0">
              <a:spcBef>
                <a:spcPct val="20000"/>
              </a:spcBef>
              <a:spcAft>
                <a:spcPct val="0"/>
              </a:spcAft>
              <a:buChar char="»"/>
              <a:defRPr kumimoji="1" sz="1800">
                <a:solidFill>
                  <a:schemeClr val="tx1"/>
                </a:solidFill>
                <a:latin typeface="+mn-lt"/>
                <a:ea typeface="+mn-ea"/>
              </a:defRPr>
            </a:lvl5pPr>
            <a:lvl6pPr marL="2514600" indent="-228600" algn="l" rtl="0" fontAlgn="base">
              <a:spcBef>
                <a:spcPct val="20000"/>
              </a:spcBef>
              <a:spcAft>
                <a:spcPct val="0"/>
              </a:spcAft>
              <a:buChar char="»"/>
              <a:defRPr kumimoji="1" sz="1800">
                <a:solidFill>
                  <a:schemeClr val="tx1"/>
                </a:solidFill>
                <a:latin typeface="+mn-lt"/>
                <a:ea typeface="+mn-ea"/>
              </a:defRPr>
            </a:lvl6pPr>
            <a:lvl7pPr marL="2971800" indent="-228600" algn="l" rtl="0" fontAlgn="base">
              <a:spcBef>
                <a:spcPct val="20000"/>
              </a:spcBef>
              <a:spcAft>
                <a:spcPct val="0"/>
              </a:spcAft>
              <a:buChar char="»"/>
              <a:defRPr kumimoji="1" sz="1800">
                <a:solidFill>
                  <a:schemeClr val="tx1"/>
                </a:solidFill>
                <a:latin typeface="+mn-lt"/>
                <a:ea typeface="+mn-ea"/>
              </a:defRPr>
            </a:lvl7pPr>
            <a:lvl8pPr marL="3429000" indent="-228600" algn="l" rtl="0" fontAlgn="base">
              <a:spcBef>
                <a:spcPct val="20000"/>
              </a:spcBef>
              <a:spcAft>
                <a:spcPct val="0"/>
              </a:spcAft>
              <a:buChar char="»"/>
              <a:defRPr kumimoji="1" sz="1800">
                <a:solidFill>
                  <a:schemeClr val="tx1"/>
                </a:solidFill>
                <a:latin typeface="+mn-lt"/>
                <a:ea typeface="+mn-ea"/>
              </a:defRPr>
            </a:lvl8pPr>
            <a:lvl9pPr marL="3886200" indent="-228600" algn="l" rtl="0" fontAlgn="base">
              <a:spcBef>
                <a:spcPct val="20000"/>
              </a:spcBef>
              <a:spcAft>
                <a:spcPct val="0"/>
              </a:spcAft>
              <a:buChar char="»"/>
              <a:defRPr kumimoji="1" sz="1800">
                <a:solidFill>
                  <a:schemeClr val="tx1"/>
                </a:solidFill>
                <a:latin typeface="+mn-lt"/>
                <a:ea typeface="+mn-ea"/>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ja-JP" altLang="en-US" sz="2800" b="1" i="0" u="none" strike="noStrike" kern="0" cap="none" spc="0" normalizeH="0" baseline="0" noProof="0" dirty="0" smtClean="0">
                <a:ln>
                  <a:noFill/>
                </a:ln>
                <a:solidFill>
                  <a:srgbClr val="000000"/>
                </a:solidFill>
                <a:effectLst/>
                <a:uLnTx/>
                <a:uFillTx/>
                <a:latin typeface="Arial"/>
                <a:ea typeface="ＭＳ Ｐゴシック"/>
                <a:cs typeface="+mn-cs"/>
              </a:rPr>
              <a:t>利用者の</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1" lang="ja-JP" altLang="en-US" sz="2800" b="1" i="0" u="none" strike="noStrike" kern="0" cap="none" spc="0" normalizeH="0" baseline="0" noProof="0" dirty="0" smtClean="0">
                <a:ln>
                  <a:noFill/>
                </a:ln>
                <a:solidFill>
                  <a:srgbClr val="FF0000"/>
                </a:solidFill>
                <a:effectLst/>
                <a:uLnTx/>
                <a:uFillTx/>
                <a:latin typeface="Arial"/>
                <a:ea typeface="ＭＳ Ｐゴシック"/>
                <a:cs typeface="+mn-cs"/>
              </a:rPr>
              <a:t>「能力」を把握し、</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1" lang="ja-JP" altLang="en-US" sz="2800" b="1" i="0" u="none" strike="noStrike" kern="0" cap="none" spc="0" normalizeH="0" baseline="0" noProof="0" dirty="0" smtClean="0">
                <a:ln>
                  <a:noFill/>
                </a:ln>
                <a:solidFill>
                  <a:srgbClr val="FF0000"/>
                </a:solidFill>
                <a:effectLst/>
                <a:uLnTx/>
                <a:uFillTx/>
                <a:latin typeface="Arial"/>
                <a:ea typeface="ＭＳ Ｐゴシック"/>
                <a:cs typeface="+mn-cs"/>
              </a:rPr>
              <a:t>それを活かす環境</a:t>
            </a:r>
            <a:r>
              <a:rPr kumimoji="1" lang="ja-JP" altLang="en-US" sz="2800" b="1" i="0" u="none" strike="noStrike" kern="0" cap="none" spc="0" normalizeH="0" baseline="0" noProof="0" dirty="0" smtClean="0">
                <a:ln>
                  <a:noFill/>
                </a:ln>
                <a:solidFill>
                  <a:srgbClr val="000000"/>
                </a:solidFill>
                <a:effectLst/>
                <a:uLnTx/>
                <a:uFillTx/>
                <a:latin typeface="Arial"/>
                <a:ea typeface="ＭＳ Ｐゴシック"/>
                <a:cs typeface="+mn-cs"/>
              </a:rPr>
              <a:t>をつくり、その中で「更に可能性が広がるよう」支援する。</a:t>
            </a:r>
          </a:p>
        </p:txBody>
      </p:sp>
      <p:sp>
        <p:nvSpPr>
          <p:cNvPr id="12" name="AutoShape 21"/>
          <p:cNvSpPr>
            <a:spLocks noChangeArrowheads="1"/>
          </p:cNvSpPr>
          <p:nvPr/>
        </p:nvSpPr>
        <p:spPr bwMode="auto">
          <a:xfrm>
            <a:off x="4145250" y="4365104"/>
            <a:ext cx="647824" cy="937320"/>
          </a:xfrm>
          <a:prstGeom prst="rightArrow">
            <a:avLst>
              <a:gd name="adj1" fmla="val 50000"/>
              <a:gd name="adj2" fmla="val 25000"/>
            </a:avLst>
          </a:prstGeom>
          <a:solidFill>
            <a:schemeClr val="accent1"/>
          </a:solidFill>
          <a:ln w="9525" algn="ctr">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263095455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正方形/長方形 85"/>
          <p:cNvSpPr/>
          <p:nvPr/>
        </p:nvSpPr>
        <p:spPr>
          <a:xfrm>
            <a:off x="1259632" y="139822"/>
            <a:ext cx="6840760" cy="290561"/>
          </a:xfrm>
          <a:prstGeom prst="rect">
            <a:avLst/>
          </a:prstGeom>
          <a:solidFill>
            <a:srgbClr val="DB7417"/>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defTabSz="685800" fontAlgn="auto">
              <a:spcBef>
                <a:spcPts val="0"/>
              </a:spcBef>
              <a:spcAft>
                <a:spcPts val="0"/>
              </a:spcAft>
            </a:pPr>
            <a:r>
              <a:rPr lang="ja-JP" altLang="en-US" sz="2000" dirty="0">
                <a:solidFill>
                  <a:prstClr val="white"/>
                </a:solidFill>
                <a:latin typeface="ＤＦ特太ゴシック体" panose="020B0509000000000000" pitchFamily="49" charset="-128"/>
                <a:ea typeface="ＤＦ特太ゴシック体" panose="020B0509000000000000" pitchFamily="49" charset="-128"/>
                <a:cs typeface="Verdana" pitchFamily="34" charset="0"/>
              </a:rPr>
              <a:t>Ｂ型事業利用希望者の利用相談から利用後までの流れ</a:t>
            </a:r>
          </a:p>
        </p:txBody>
      </p:sp>
      <p:grpSp>
        <p:nvGrpSpPr>
          <p:cNvPr id="3" name="グループ化 2"/>
          <p:cNvGrpSpPr/>
          <p:nvPr/>
        </p:nvGrpSpPr>
        <p:grpSpPr>
          <a:xfrm>
            <a:off x="336161" y="576065"/>
            <a:ext cx="8628326" cy="6093295"/>
            <a:chOff x="1226655" y="1214755"/>
            <a:chExt cx="6686973" cy="4578246"/>
          </a:xfrm>
        </p:grpSpPr>
        <p:sp>
          <p:nvSpPr>
            <p:cNvPr id="124" name="Text Box 3"/>
            <p:cNvSpPr txBox="1">
              <a:spLocks noChangeArrowheads="1"/>
            </p:cNvSpPr>
            <p:nvPr/>
          </p:nvSpPr>
          <p:spPr bwMode="auto">
            <a:xfrm>
              <a:off x="6037174" y="2051847"/>
              <a:ext cx="623060" cy="1984721"/>
            </a:xfrm>
            <a:prstGeom prst="rect">
              <a:avLst/>
            </a:prstGeom>
            <a:solidFill>
              <a:srgbClr val="63778F"/>
            </a:solidFill>
            <a:ln w="12700">
              <a:noFill/>
              <a:miter lim="800000"/>
              <a:headEnd/>
              <a:tailEnd/>
            </a:ln>
            <a:effectLst/>
          </p:spPr>
          <p:txBody>
            <a:bodyPr lIns="40497" tIns="53996" rIns="40497" bIns="34288"/>
            <a:lstStyle>
              <a:lvl1pPr defTabSz="9128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defTabSz="912813"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defTabSz="912813"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defTabSz="684610" eaLnBrk="1" fontAlgn="auto" hangingPunct="1">
                <a:lnSpc>
                  <a:spcPct val="80000"/>
                </a:lnSpc>
                <a:spcBef>
                  <a:spcPct val="0"/>
                </a:spcBef>
                <a:spcAft>
                  <a:spcPts val="0"/>
                </a:spcAft>
                <a:buNone/>
              </a:pPr>
              <a:endParaRPr lang="ja-JP" altLang="en-US" sz="1000" b="1" dirty="0">
                <a:solidFill>
                  <a:prstClr val="white"/>
                </a:solidFill>
                <a:latin typeface="HGP創英角ｺﾞｼｯｸUB" panose="020B0900000000000000" pitchFamily="50" charset="-128"/>
                <a:ea typeface="HGP創英角ｺﾞｼｯｸUB" panose="020B0900000000000000" pitchFamily="50" charset="-128"/>
              </a:endParaRPr>
            </a:p>
          </p:txBody>
        </p:sp>
        <p:sp>
          <p:nvSpPr>
            <p:cNvPr id="118" name="Text Box 2" descr="60%"/>
            <p:cNvSpPr txBox="1">
              <a:spLocks noChangeArrowheads="1"/>
            </p:cNvSpPr>
            <p:nvPr/>
          </p:nvSpPr>
          <p:spPr bwMode="auto">
            <a:xfrm>
              <a:off x="3504842" y="3354463"/>
              <a:ext cx="1211175" cy="682106"/>
            </a:xfrm>
            <a:prstGeom prst="rect">
              <a:avLst/>
            </a:prstGeom>
            <a:solidFill>
              <a:srgbClr val="FFC000"/>
            </a:solidFill>
            <a:ln w="12700">
              <a:noFill/>
              <a:miter lim="800000"/>
              <a:headEnd/>
              <a:tailEnd/>
            </a:ln>
            <a:effectLst/>
          </p:spPr>
          <p:txBody>
            <a:bodyPr lIns="40497" tIns="53996" rIns="40497" bIns="34288"/>
            <a:lstStyle>
              <a:lvl1pPr defTabSz="9128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defTabSz="912813"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defTabSz="912813"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defTabSz="684610" eaLnBrk="1" fontAlgn="auto" hangingPunct="1">
                <a:lnSpc>
                  <a:spcPct val="80000"/>
                </a:lnSpc>
                <a:spcBef>
                  <a:spcPct val="0"/>
                </a:spcBef>
                <a:spcAft>
                  <a:spcPts val="0"/>
                </a:spcAft>
                <a:buNone/>
              </a:pPr>
              <a:endParaRPr lang="ja-JP" altLang="en-US" sz="1000" b="1" dirty="0">
                <a:solidFill>
                  <a:prstClr val="white"/>
                </a:solidFill>
                <a:latin typeface="HGP創英角ｺﾞｼｯｸUB" panose="020B0900000000000000" pitchFamily="50" charset="-128"/>
                <a:ea typeface="HGP創英角ｺﾞｼｯｸUB" panose="020B0900000000000000" pitchFamily="50" charset="-128"/>
              </a:endParaRPr>
            </a:p>
          </p:txBody>
        </p:sp>
        <p:sp>
          <p:nvSpPr>
            <p:cNvPr id="88" name="Text Box 3"/>
            <p:cNvSpPr txBox="1">
              <a:spLocks noChangeArrowheads="1"/>
            </p:cNvSpPr>
            <p:nvPr/>
          </p:nvSpPr>
          <p:spPr bwMode="auto">
            <a:xfrm>
              <a:off x="4919036" y="2051848"/>
              <a:ext cx="949111" cy="1984721"/>
            </a:xfrm>
            <a:prstGeom prst="rect">
              <a:avLst/>
            </a:prstGeom>
            <a:solidFill>
              <a:srgbClr val="B9D1DD"/>
            </a:solidFill>
            <a:ln w="12700">
              <a:noFill/>
              <a:miter lim="800000"/>
              <a:headEnd/>
              <a:tailEnd/>
            </a:ln>
            <a:effectLst/>
          </p:spPr>
          <p:txBody>
            <a:bodyPr lIns="26999" tIns="53996" rIns="26999" bIns="34288"/>
            <a:lstStyle/>
            <a:p>
              <a:pPr algn="ctr" defTabSz="685753" fontAlgn="auto">
                <a:lnSpc>
                  <a:spcPct val="90000"/>
                </a:lnSpc>
                <a:spcBef>
                  <a:spcPts val="0"/>
                </a:spcBef>
                <a:spcAft>
                  <a:spcPts val="0"/>
                </a:spcAft>
                <a:defRPr/>
              </a:pPr>
              <a:endParaRPr lang="en-US" altLang="ja-JP" sz="1000" b="1" spc="-75" dirty="0">
                <a:solidFill>
                  <a:prstClr val="white"/>
                </a:solidFill>
                <a:latin typeface="HGP創英角ｺﾞｼｯｸUB" panose="020B0900000000000000" pitchFamily="50" charset="-128"/>
                <a:ea typeface="HGP創英角ｺﾞｼｯｸUB" panose="020B0900000000000000" pitchFamily="50" charset="-128"/>
              </a:endParaRPr>
            </a:p>
          </p:txBody>
        </p:sp>
        <p:grpSp>
          <p:nvGrpSpPr>
            <p:cNvPr id="49" name="グループ化 48"/>
            <p:cNvGrpSpPr/>
            <p:nvPr/>
          </p:nvGrpSpPr>
          <p:grpSpPr>
            <a:xfrm>
              <a:off x="1226655" y="2051847"/>
              <a:ext cx="6604800" cy="2152188"/>
              <a:chOff x="151444" y="1642224"/>
              <a:chExt cx="6604800" cy="3826112"/>
            </a:xfrm>
          </p:grpSpPr>
          <p:sp>
            <p:nvSpPr>
              <p:cNvPr id="14" name="Text Box 4"/>
              <p:cNvSpPr txBox="1">
                <a:spLocks noChangeArrowheads="1"/>
              </p:cNvSpPr>
              <p:nvPr/>
            </p:nvSpPr>
            <p:spPr bwMode="auto">
              <a:xfrm>
                <a:off x="151444" y="1786240"/>
                <a:ext cx="173447" cy="3682096"/>
              </a:xfrm>
              <a:prstGeom prst="rect">
                <a:avLst/>
              </a:prstGeom>
              <a:solidFill>
                <a:schemeClr val="bg1"/>
              </a:solidFill>
              <a:ln w="12700">
                <a:solidFill>
                  <a:schemeClr val="tx1"/>
                </a:solidFill>
                <a:miter lim="800000"/>
                <a:headEnd/>
                <a:tailEnd/>
              </a:ln>
              <a:effectLst/>
            </p:spPr>
            <p:txBody>
              <a:bodyPr vert="eaVert" wrap="square" lIns="26999" tIns="0" rIns="26999" bIns="0" anchor="ctr" anchorCtr="1">
                <a:spAutoFit/>
              </a:bodyPr>
              <a:lstStyle>
                <a:lvl1pPr defTabSz="9128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defTabSz="912813"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defTabSz="912813"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defTabSz="684610" eaLnBrk="1" fontAlgn="auto" hangingPunct="1">
                  <a:spcBef>
                    <a:spcPct val="0"/>
                  </a:spcBef>
                  <a:spcAft>
                    <a:spcPts val="0"/>
                  </a:spcAft>
                  <a:buNone/>
                </a:pPr>
                <a:r>
                  <a:rPr lang="ja-JP" altLang="en-US" sz="1100" dirty="0">
                    <a:solidFill>
                      <a:srgbClr val="000000"/>
                    </a:solidFill>
                    <a:latin typeface="ＤＨＰ平成ゴシックW5" panose="020B0500000000000000" pitchFamily="50" charset="-128"/>
                    <a:ea typeface="ＤＨＰ平成ゴシックW5" panose="020B0500000000000000" pitchFamily="50" charset="-128"/>
                  </a:rPr>
                  <a:t>利用希望者が市町村窓口へ相談</a:t>
                </a:r>
              </a:p>
            </p:txBody>
          </p:sp>
          <p:sp>
            <p:nvSpPr>
              <p:cNvPr id="15" name="Text Box 3"/>
              <p:cNvSpPr txBox="1">
                <a:spLocks noChangeArrowheads="1"/>
              </p:cNvSpPr>
              <p:nvPr/>
            </p:nvSpPr>
            <p:spPr bwMode="auto">
              <a:xfrm>
                <a:off x="547663" y="1642225"/>
                <a:ext cx="949111" cy="3528391"/>
              </a:xfrm>
              <a:prstGeom prst="rect">
                <a:avLst/>
              </a:prstGeom>
              <a:solidFill>
                <a:srgbClr val="B9D1DD"/>
              </a:solidFill>
              <a:ln w="12700">
                <a:noFill/>
                <a:miter lim="800000"/>
                <a:headEnd/>
                <a:tailEnd/>
              </a:ln>
              <a:effectLst/>
            </p:spPr>
            <p:txBody>
              <a:bodyPr lIns="26999" tIns="53996" rIns="26999" bIns="34288"/>
              <a:lstStyle/>
              <a:p>
                <a:pPr algn="ctr" defTabSz="685753" fontAlgn="auto">
                  <a:lnSpc>
                    <a:spcPct val="90000"/>
                  </a:lnSpc>
                  <a:spcBef>
                    <a:spcPts val="0"/>
                  </a:spcBef>
                  <a:spcAft>
                    <a:spcPts val="0"/>
                  </a:spcAft>
                  <a:defRPr/>
                </a:pPr>
                <a:endParaRPr lang="ja-JP" altLang="en-US" sz="1000" b="1" spc="-75" dirty="0">
                  <a:solidFill>
                    <a:prstClr val="black"/>
                  </a:solidFill>
                  <a:latin typeface="HGP創英角ｺﾞｼｯｸUB" panose="020B0900000000000000" pitchFamily="50" charset="-128"/>
                  <a:ea typeface="HGP創英角ｺﾞｼｯｸUB" panose="020B0900000000000000" pitchFamily="50" charset="-128"/>
                </a:endParaRPr>
              </a:p>
            </p:txBody>
          </p:sp>
          <p:sp>
            <p:nvSpPr>
              <p:cNvPr id="17" name="Text Box 11"/>
              <p:cNvSpPr txBox="1">
                <a:spLocks noChangeArrowheads="1"/>
              </p:cNvSpPr>
              <p:nvPr/>
            </p:nvSpPr>
            <p:spPr bwMode="auto">
              <a:xfrm>
                <a:off x="1020646" y="2218287"/>
                <a:ext cx="388929" cy="1824030"/>
              </a:xfrm>
              <a:prstGeom prst="roundRect">
                <a:avLst>
                  <a:gd name="adj" fmla="val 11743"/>
                </a:avLst>
              </a:prstGeom>
              <a:solidFill>
                <a:srgbClr val="E1FFFF"/>
              </a:solidFill>
              <a:ln w="6350" cmpd="sng">
                <a:solidFill>
                  <a:schemeClr val="tx1"/>
                </a:solidFill>
                <a:miter lim="800000"/>
                <a:headEnd/>
                <a:tailEnd/>
              </a:ln>
              <a:effectLst/>
            </p:spPr>
            <p:txBody>
              <a:bodyPr vert="eaVert" wrap="square" lIns="26999" tIns="34288" rIns="26999" bIns="34288" anchor="ctr" anchorCtr="1">
                <a:spAutoFit/>
              </a:bodyPr>
              <a:lstStyle/>
              <a:p>
                <a:pPr defTabSz="685753" fontAlgn="auto">
                  <a:lnSpc>
                    <a:spcPct val="90000"/>
                  </a:lnSpc>
                  <a:spcBef>
                    <a:spcPts val="0"/>
                  </a:spcBef>
                  <a:spcAft>
                    <a:spcPts val="0"/>
                  </a:spcAft>
                  <a:defRPr/>
                </a:pPr>
                <a:r>
                  <a:rPr lang="ja-JP" altLang="en-US" sz="1000" spc="-75" dirty="0">
                    <a:solidFill>
                      <a:prstClr val="black"/>
                    </a:solidFill>
                    <a:latin typeface="ＤＦ平成ゴシック体W5" panose="020B0509000000000000" pitchFamily="49" charset="-128"/>
                    <a:ea typeface="ＤＦ平成ゴシック体W5" panose="020B0509000000000000" pitchFamily="49" charset="-128"/>
                  </a:rPr>
                  <a:t>就労アセスメントのためのサービス等利用</a:t>
                </a:r>
                <a:r>
                  <a:rPr lang="ja-JP" altLang="en-US" sz="1000" dirty="0">
                    <a:solidFill>
                      <a:prstClr val="black"/>
                    </a:solidFill>
                    <a:latin typeface="ＤＦ平成ゴシック体W5" panose="020B0509000000000000" pitchFamily="49" charset="-128"/>
                    <a:ea typeface="ＤＦ平成ゴシック体W5" panose="020B0509000000000000" pitchFamily="49" charset="-128"/>
                  </a:rPr>
                  <a:t>計画案の作成</a:t>
                </a:r>
              </a:p>
            </p:txBody>
          </p:sp>
          <p:sp>
            <p:nvSpPr>
              <p:cNvPr id="20" name="Text Box 2" descr="60%"/>
              <p:cNvSpPr txBox="1">
                <a:spLocks noChangeArrowheads="1"/>
              </p:cNvSpPr>
              <p:nvPr/>
            </p:nvSpPr>
            <p:spPr bwMode="auto">
              <a:xfrm>
                <a:off x="2429632" y="1642224"/>
                <a:ext cx="1211175" cy="1694971"/>
              </a:xfrm>
              <a:prstGeom prst="rect">
                <a:avLst/>
              </a:prstGeom>
              <a:solidFill>
                <a:schemeClr val="accent3">
                  <a:lumMod val="60000"/>
                  <a:lumOff val="40000"/>
                </a:schemeClr>
              </a:solidFill>
              <a:ln w="12700">
                <a:noFill/>
                <a:miter lim="800000"/>
                <a:headEnd/>
                <a:tailEnd/>
              </a:ln>
              <a:effectLst/>
            </p:spPr>
            <p:txBody>
              <a:bodyPr lIns="40497" tIns="53996" rIns="40497" bIns="34288"/>
              <a:lstStyle>
                <a:lvl1pPr defTabSz="9128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defTabSz="912813"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defTabSz="912813"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defTabSz="684610" eaLnBrk="1" fontAlgn="auto" hangingPunct="1">
                  <a:lnSpc>
                    <a:spcPct val="80000"/>
                  </a:lnSpc>
                  <a:spcBef>
                    <a:spcPct val="0"/>
                  </a:spcBef>
                  <a:spcAft>
                    <a:spcPts val="0"/>
                  </a:spcAft>
                  <a:buNone/>
                </a:pPr>
                <a:endParaRPr lang="ja-JP" altLang="en-US" sz="1000" b="1" dirty="0">
                  <a:solidFill>
                    <a:prstClr val="white"/>
                  </a:solidFill>
                  <a:latin typeface="HGP創英角ｺﾞｼｯｸUB" panose="020B0900000000000000" pitchFamily="50" charset="-128"/>
                  <a:ea typeface="HGP創英角ｺﾞｼｯｸUB" panose="020B0900000000000000" pitchFamily="50" charset="-128"/>
                </a:endParaRPr>
              </a:p>
            </p:txBody>
          </p:sp>
          <p:sp>
            <p:nvSpPr>
              <p:cNvPr id="21" name="Text Box 9"/>
              <p:cNvSpPr txBox="1">
                <a:spLocks noChangeArrowheads="1"/>
              </p:cNvSpPr>
              <p:nvPr/>
            </p:nvSpPr>
            <p:spPr bwMode="auto">
              <a:xfrm>
                <a:off x="2488679" y="2362304"/>
                <a:ext cx="1152128" cy="780001"/>
              </a:xfrm>
              <a:prstGeom prst="roundRect">
                <a:avLst>
                  <a:gd name="adj" fmla="val 5423"/>
                </a:avLst>
              </a:prstGeom>
              <a:solidFill>
                <a:srgbClr val="E1FFFF"/>
              </a:solidFill>
              <a:ln w="6350">
                <a:solidFill>
                  <a:schemeClr val="tx1"/>
                </a:solidFill>
                <a:miter lim="800000"/>
                <a:headEnd/>
                <a:tailEnd/>
              </a:ln>
              <a:effectLst/>
            </p:spPr>
            <p:txBody>
              <a:bodyPr lIns="53996" tIns="34288" rIns="26999" bIns="34288" anchor="ctr"/>
              <a:lstStyle/>
              <a:p>
                <a:pPr defTabSz="685753" fontAlgn="auto">
                  <a:spcBef>
                    <a:spcPts val="225"/>
                  </a:spcBef>
                  <a:spcAft>
                    <a:spcPts val="0"/>
                  </a:spcAft>
                  <a:defRPr/>
                </a:pPr>
                <a:r>
                  <a:rPr lang="en-US" altLang="ja-JP" sz="1100" dirty="0">
                    <a:solidFill>
                      <a:prstClr val="black"/>
                    </a:solidFill>
                    <a:latin typeface="ＤＨＰ平成ゴシックW5" panose="020B0500000000000000" pitchFamily="50" charset="-128"/>
                    <a:ea typeface="ＤＨＰ平成ゴシックW5" panose="020B0500000000000000" pitchFamily="50" charset="-128"/>
                  </a:rPr>
                  <a:t>①</a:t>
                </a:r>
                <a:r>
                  <a:rPr lang="ja-JP" altLang="en-US" sz="1100" dirty="0">
                    <a:solidFill>
                      <a:prstClr val="black"/>
                    </a:solidFill>
                    <a:latin typeface="ＤＨＰ平成ゴシックW5" panose="020B0500000000000000" pitchFamily="50" charset="-128"/>
                    <a:ea typeface="ＤＨＰ平成ゴシックW5" panose="020B0500000000000000" pitchFamily="50" charset="-128"/>
                  </a:rPr>
                  <a:t> 就労</a:t>
                </a:r>
                <a:r>
                  <a:rPr lang="ja-JP" altLang="en-US" sz="1100" spc="-75" dirty="0">
                    <a:solidFill>
                      <a:prstClr val="black"/>
                    </a:solidFill>
                    <a:latin typeface="ＤＨＰ平成ゴシックW5" panose="020B0500000000000000" pitchFamily="50" charset="-128"/>
                    <a:ea typeface="ＤＨＰ平成ゴシックW5" panose="020B0500000000000000" pitchFamily="50" charset="-128"/>
                  </a:rPr>
                  <a:t>アセスメント</a:t>
                </a:r>
                <a:endParaRPr lang="en-US" altLang="ja-JP" sz="1100" spc="-75" dirty="0">
                  <a:solidFill>
                    <a:prstClr val="black"/>
                  </a:solidFill>
                  <a:latin typeface="ＤＨＰ平成ゴシックW5" panose="020B0500000000000000" pitchFamily="50" charset="-128"/>
                  <a:ea typeface="ＤＨＰ平成ゴシックW5" panose="020B0500000000000000" pitchFamily="50" charset="-128"/>
                </a:endParaRPr>
              </a:p>
              <a:p>
                <a:pPr defTabSz="685753" fontAlgn="auto">
                  <a:spcBef>
                    <a:spcPts val="225"/>
                  </a:spcBef>
                  <a:spcAft>
                    <a:spcPts val="0"/>
                  </a:spcAft>
                  <a:defRPr/>
                </a:pPr>
                <a:r>
                  <a:rPr lang="ja-JP" altLang="en-US" sz="1100" dirty="0">
                    <a:solidFill>
                      <a:prstClr val="black"/>
                    </a:solidFill>
                    <a:latin typeface="ＤＨＰ平成ゴシックW5" panose="020B0500000000000000" pitchFamily="50" charset="-128"/>
                    <a:ea typeface="ＤＨＰ平成ゴシックW5" panose="020B0500000000000000" pitchFamily="50" charset="-128"/>
                  </a:rPr>
                  <a:t>② 評価結果まとめ</a:t>
                </a:r>
              </a:p>
            </p:txBody>
          </p:sp>
          <p:sp>
            <p:nvSpPr>
              <p:cNvPr id="25" name="Text Box 3"/>
              <p:cNvSpPr txBox="1">
                <a:spLocks noChangeArrowheads="1"/>
              </p:cNvSpPr>
              <p:nvPr/>
            </p:nvSpPr>
            <p:spPr bwMode="auto">
              <a:xfrm>
                <a:off x="1649595" y="1642224"/>
                <a:ext cx="623060" cy="1694971"/>
              </a:xfrm>
              <a:prstGeom prst="rect">
                <a:avLst/>
              </a:prstGeom>
              <a:solidFill>
                <a:srgbClr val="63778F"/>
              </a:solidFill>
              <a:ln w="12700">
                <a:noFill/>
                <a:miter lim="800000"/>
                <a:headEnd/>
                <a:tailEnd/>
              </a:ln>
              <a:effectLst/>
            </p:spPr>
            <p:txBody>
              <a:bodyPr lIns="40497" tIns="53996" rIns="40497" bIns="34288"/>
              <a:lstStyle>
                <a:lvl1pPr defTabSz="9128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defTabSz="912813"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defTabSz="912813"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defTabSz="912813"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defTabSz="912813"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defTabSz="684610" eaLnBrk="1" fontAlgn="auto" hangingPunct="1">
                  <a:lnSpc>
                    <a:spcPct val="80000"/>
                  </a:lnSpc>
                  <a:spcBef>
                    <a:spcPct val="0"/>
                  </a:spcBef>
                  <a:spcAft>
                    <a:spcPts val="0"/>
                  </a:spcAft>
                  <a:buNone/>
                </a:pPr>
                <a:endParaRPr lang="ja-JP" altLang="en-US" sz="1000" b="1" dirty="0">
                  <a:solidFill>
                    <a:prstClr val="white"/>
                  </a:solidFill>
                  <a:latin typeface="HGP創英角ｺﾞｼｯｸUB" panose="020B0900000000000000" pitchFamily="50" charset="-128"/>
                  <a:ea typeface="HGP創英角ｺﾞｼｯｸUB" panose="020B0900000000000000" pitchFamily="50" charset="-128"/>
                </a:endParaRPr>
              </a:p>
            </p:txBody>
          </p:sp>
          <p:sp>
            <p:nvSpPr>
              <p:cNvPr id="28" name="Text Box 6"/>
              <p:cNvSpPr txBox="1">
                <a:spLocks noChangeArrowheads="1"/>
              </p:cNvSpPr>
              <p:nvPr/>
            </p:nvSpPr>
            <p:spPr bwMode="auto">
              <a:xfrm>
                <a:off x="1785317" y="2215407"/>
                <a:ext cx="343322" cy="938985"/>
              </a:xfrm>
              <a:prstGeom prst="roundRect">
                <a:avLst/>
              </a:prstGeom>
              <a:solidFill>
                <a:srgbClr val="E1FFFF"/>
              </a:solidFill>
              <a:ln w="6350" cmpd="sng">
                <a:solidFill>
                  <a:schemeClr val="tx1"/>
                </a:solidFill>
                <a:prstDash val="solid"/>
                <a:miter lim="800000"/>
                <a:headEnd/>
                <a:tailEnd/>
              </a:ln>
              <a:effectLst/>
            </p:spPr>
            <p:txBody>
              <a:bodyPr vert="eaVert" wrap="square" lIns="68576" tIns="34288" rIns="68576" bIns="34288" anchor="ctr" anchorCtr="1">
                <a:noAutofit/>
              </a:bodyPr>
              <a:lstStyle/>
              <a:p>
                <a:pPr algn="ctr" defTabSz="685753" fontAlgn="auto">
                  <a:spcBef>
                    <a:spcPts val="0"/>
                  </a:spcBef>
                  <a:spcAft>
                    <a:spcPts val="0"/>
                  </a:spcAft>
                  <a:defRPr/>
                </a:pPr>
                <a:r>
                  <a:rPr lang="ja-JP" altLang="en-US" sz="1000" dirty="0">
                    <a:solidFill>
                      <a:prstClr val="black"/>
                    </a:solidFill>
                    <a:latin typeface="HG丸ｺﾞｼｯｸM-PRO" panose="020F0600000000000000" pitchFamily="50" charset="-128"/>
                    <a:ea typeface="HG丸ｺﾞｼｯｸM-PRO" panose="020F0600000000000000" pitchFamily="50" charset="-128"/>
                  </a:rPr>
                  <a:t>暫定支給決定</a:t>
                </a:r>
              </a:p>
            </p:txBody>
          </p:sp>
          <p:sp>
            <p:nvSpPr>
              <p:cNvPr id="44" name="Text Box 3"/>
              <p:cNvSpPr txBox="1">
                <a:spLocks noChangeArrowheads="1"/>
              </p:cNvSpPr>
              <p:nvPr/>
            </p:nvSpPr>
            <p:spPr bwMode="auto">
              <a:xfrm>
                <a:off x="6010352" y="1642225"/>
                <a:ext cx="745892" cy="3528391"/>
              </a:xfrm>
              <a:prstGeom prst="rect">
                <a:avLst/>
              </a:prstGeom>
              <a:solidFill>
                <a:srgbClr val="B9D1DD"/>
              </a:solidFill>
              <a:ln w="12700">
                <a:noFill/>
                <a:miter lim="800000"/>
                <a:headEnd/>
                <a:tailEnd/>
              </a:ln>
              <a:effectLst/>
            </p:spPr>
            <p:txBody>
              <a:bodyPr lIns="26999" tIns="53996" rIns="26999" bIns="34288"/>
              <a:lstStyle/>
              <a:p>
                <a:pPr algn="ctr" defTabSz="685753" fontAlgn="auto">
                  <a:lnSpc>
                    <a:spcPct val="90000"/>
                  </a:lnSpc>
                  <a:spcBef>
                    <a:spcPts val="0"/>
                  </a:spcBef>
                  <a:spcAft>
                    <a:spcPts val="0"/>
                  </a:spcAft>
                  <a:defRPr/>
                </a:pPr>
                <a:endParaRPr lang="en-US" altLang="ja-JP" sz="1000" b="1" spc="-75" dirty="0">
                  <a:solidFill>
                    <a:prstClr val="white"/>
                  </a:solidFill>
                  <a:latin typeface="HGP創英角ｺﾞｼｯｸUB" panose="020B0900000000000000" pitchFamily="50" charset="-128"/>
                  <a:ea typeface="HGP創英角ｺﾞｼｯｸUB" panose="020B0900000000000000" pitchFamily="50" charset="-128"/>
                </a:endParaRPr>
              </a:p>
            </p:txBody>
          </p:sp>
        </p:grpSp>
        <p:grpSp>
          <p:nvGrpSpPr>
            <p:cNvPr id="58" name="グループ化 66"/>
            <p:cNvGrpSpPr>
              <a:grpSpLocks/>
            </p:cNvGrpSpPr>
            <p:nvPr/>
          </p:nvGrpSpPr>
          <p:grpSpPr bwMode="auto">
            <a:xfrm>
              <a:off x="2024715" y="4061106"/>
              <a:ext cx="185068" cy="400274"/>
              <a:chOff x="1264624" y="4180036"/>
              <a:chExt cx="271170" cy="712253"/>
            </a:xfrm>
          </p:grpSpPr>
          <p:cxnSp>
            <p:nvCxnSpPr>
              <p:cNvPr id="76" name="直線コネクタ 75"/>
              <p:cNvCxnSpPr/>
              <p:nvPr/>
            </p:nvCxnSpPr>
            <p:spPr>
              <a:xfrm flipV="1">
                <a:off x="1406505" y="4459892"/>
                <a:ext cx="0" cy="432397"/>
              </a:xfrm>
              <a:prstGeom prst="line">
                <a:avLst/>
              </a:prstGeom>
              <a:ln w="76200">
                <a:solidFill>
                  <a:srgbClr val="0000CC"/>
                </a:solidFill>
                <a:prstDash val="sysDot"/>
              </a:ln>
            </p:spPr>
            <p:style>
              <a:lnRef idx="3">
                <a:schemeClr val="accent3"/>
              </a:lnRef>
              <a:fillRef idx="0">
                <a:schemeClr val="accent3"/>
              </a:fillRef>
              <a:effectRef idx="2">
                <a:schemeClr val="accent3"/>
              </a:effectRef>
              <a:fontRef idx="minor">
                <a:schemeClr val="tx1"/>
              </a:fontRef>
            </p:style>
          </p:cxnSp>
          <p:sp>
            <p:nvSpPr>
              <p:cNvPr id="77" name="二等辺三角形 76"/>
              <p:cNvSpPr/>
              <p:nvPr/>
            </p:nvSpPr>
            <p:spPr>
              <a:xfrm>
                <a:off x="1264624" y="4180036"/>
                <a:ext cx="271170" cy="252232"/>
              </a:xfrm>
              <a:prstGeom prst="triangl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fontAlgn="auto">
                  <a:spcBef>
                    <a:spcPts val="0"/>
                  </a:spcBef>
                  <a:spcAft>
                    <a:spcPts val="0"/>
                  </a:spcAft>
                  <a:defRPr/>
                </a:pPr>
                <a:endParaRPr lang="ja-JP" altLang="en-US" sz="1800">
                  <a:solidFill>
                    <a:prstClr val="white"/>
                  </a:solidFill>
                  <a:latin typeface="Calibri" panose="020F0502020204030204"/>
                  <a:ea typeface="ＭＳ Ｐゴシック" panose="020B0600070205080204" pitchFamily="50" charset="-128"/>
                </a:endParaRPr>
              </a:p>
            </p:txBody>
          </p:sp>
        </p:grpSp>
        <p:sp>
          <p:nvSpPr>
            <p:cNvPr id="63" name="テキスト ボックス 79"/>
            <p:cNvSpPr txBox="1">
              <a:spLocks noChangeArrowheads="1"/>
            </p:cNvSpPr>
            <p:nvPr/>
          </p:nvSpPr>
          <p:spPr bwMode="auto">
            <a:xfrm>
              <a:off x="1354502" y="4515781"/>
              <a:ext cx="1993364" cy="1127468"/>
            </a:xfrm>
            <a:prstGeom prst="roundRect">
              <a:avLst/>
            </a:prstGeom>
            <a:noFill/>
            <a:ln w="25400">
              <a:solidFill>
                <a:srgbClr val="63778F"/>
              </a:solidFill>
              <a:miter lim="800000"/>
              <a:headEnd/>
              <a:tailEnd/>
            </a:ln>
            <a:extLst>
              <a:ext uri="{909E8E84-426E-40DD-AFC4-6F175D3DCCD1}">
                <a14:hiddenFill xmlns:a14="http://schemas.microsoft.com/office/drawing/2010/main">
                  <a:solidFill>
                    <a:srgbClr val="FFFFFF"/>
                  </a:solidFill>
                </a14:hiddenFill>
              </a:ext>
            </a:extLst>
          </p:spPr>
          <p:txBody>
            <a:bodyPr wrap="square" anchor="ctr" anchorCtr="0">
              <a:noAutofit/>
            </a:bodyPr>
            <a:lstStyle/>
            <a:p>
              <a:pPr defTabSz="685800" fontAlgn="auto">
                <a:spcBef>
                  <a:spcPts val="0"/>
                </a:spcBef>
                <a:spcAft>
                  <a:spcPts val="0"/>
                </a:spcAft>
              </a:pPr>
              <a:r>
                <a:rPr lang="ja-JP" altLang="en-US" sz="1400" dirty="0">
                  <a:solidFill>
                    <a:prstClr val="black"/>
                  </a:solidFill>
                  <a:latin typeface="Calibri" panose="020F0502020204030204"/>
                </a:rPr>
                <a:t>相談支援事業所が就労移行支援事業所または障害者就業・生活支援センターに連絡し、就労アセスメントの実施について調整。</a:t>
              </a:r>
            </a:p>
          </p:txBody>
        </p:sp>
        <p:sp>
          <p:nvSpPr>
            <p:cNvPr id="78" name="角丸四角形 77"/>
            <p:cNvSpPr/>
            <p:nvPr/>
          </p:nvSpPr>
          <p:spPr>
            <a:xfrm>
              <a:off x="1313378" y="1214755"/>
              <a:ext cx="6506605" cy="642344"/>
            </a:xfrm>
            <a:prstGeom prst="roundRect">
              <a:avLst>
                <a:gd name="adj" fmla="val 25015"/>
              </a:avLst>
            </a:prstGeom>
            <a:solidFill>
              <a:schemeClr val="bg1"/>
            </a:solidFill>
            <a:ln w="38100">
              <a:solidFill>
                <a:srgbClr val="DB7417"/>
              </a:solidFill>
              <a:prstDash val="solid"/>
            </a:ln>
          </p:spPr>
          <p:txBody>
            <a:bodyPr wrap="square" tIns="35100" anchor="ctr" anchorCtr="0">
              <a:noAutofit/>
            </a:bodyPr>
            <a:lstStyle/>
            <a:p>
              <a:pPr marL="200025" indent="-130969" defTabSz="685800" fontAlgn="auto">
                <a:spcBef>
                  <a:spcPts val="0"/>
                </a:spcBef>
                <a:spcAft>
                  <a:spcPts val="0"/>
                </a:spcAft>
              </a:pPr>
              <a:r>
                <a:rPr lang="ja-JP" altLang="en-US" sz="1800" dirty="0">
                  <a:solidFill>
                    <a:prstClr val="black"/>
                  </a:solidFill>
                  <a:latin typeface="HGPｺﾞｼｯｸM" panose="020B0600000000000000" pitchFamily="50" charset="-128"/>
                  <a:ea typeface="HGPｺﾞｼｯｸM" panose="020B0600000000000000" pitchFamily="50" charset="-128"/>
                  <a:cs typeface="メイリオ" panose="020B0604030504040204" pitchFamily="50" charset="-128"/>
                </a:rPr>
                <a:t>○　就労アセスメントが必要な者が就労継続支援Ｂ型事業の利用を希望する場合のサービス利用相談から利用後までのおおまかな流れ</a:t>
              </a:r>
              <a:endParaRPr lang="en-US" altLang="ja-JP" sz="1800" dirty="0">
                <a:solidFill>
                  <a:prstClr val="black"/>
                </a:solidFill>
                <a:latin typeface="HGPｺﾞｼｯｸM" panose="020B0600000000000000" pitchFamily="50" charset="-128"/>
                <a:ea typeface="HGPｺﾞｼｯｸM" panose="020B0600000000000000" pitchFamily="50" charset="-128"/>
                <a:cs typeface="メイリオ" panose="020B0604030504040204" pitchFamily="50" charset="-128"/>
              </a:endParaRPr>
            </a:p>
          </p:txBody>
        </p:sp>
        <p:sp>
          <p:nvSpPr>
            <p:cNvPr id="79" name="Text Box 11"/>
            <p:cNvSpPr txBox="1">
              <a:spLocks noChangeArrowheads="1"/>
            </p:cNvSpPr>
            <p:nvPr/>
          </p:nvSpPr>
          <p:spPr bwMode="auto">
            <a:xfrm>
              <a:off x="1671850" y="2375884"/>
              <a:ext cx="260514" cy="1557425"/>
            </a:xfrm>
            <a:prstGeom prst="roundRect">
              <a:avLst/>
            </a:prstGeom>
            <a:solidFill>
              <a:srgbClr val="E1FFFF"/>
            </a:solidFill>
            <a:ln w="6350" cmpd="sng">
              <a:solidFill>
                <a:schemeClr val="tx1"/>
              </a:solidFill>
              <a:miter lim="800000"/>
              <a:headEnd/>
              <a:tailEnd/>
            </a:ln>
            <a:effectLst/>
          </p:spPr>
          <p:txBody>
            <a:bodyPr vert="eaVert" wrap="square" lIns="26999" tIns="34288" rIns="26999" bIns="34288" anchor="ctr" anchorCtr="1">
              <a:spAutoFit/>
            </a:bodyPr>
            <a:lstStyle/>
            <a:p>
              <a:pPr defTabSz="685753" fontAlgn="auto">
                <a:lnSpc>
                  <a:spcPct val="90000"/>
                </a:lnSpc>
                <a:spcBef>
                  <a:spcPts val="0"/>
                </a:spcBef>
                <a:spcAft>
                  <a:spcPts val="0"/>
                </a:spcAft>
                <a:defRPr/>
              </a:pPr>
              <a:r>
                <a:rPr lang="ja-JP" altLang="en-US" sz="1800" spc="-75" dirty="0">
                  <a:solidFill>
                    <a:prstClr val="black"/>
                  </a:solidFill>
                  <a:latin typeface="ＤＨＰ平成ゴシックW5" panose="020B0500000000000000" pitchFamily="50" charset="-128"/>
                  <a:ea typeface="ＤＨＰ平成ゴシックW5" panose="020B0500000000000000" pitchFamily="50" charset="-128"/>
                </a:rPr>
                <a:t>相談支援</a:t>
              </a:r>
              <a:endParaRPr lang="en-US" altLang="ja-JP" sz="1800" spc="-75" dirty="0">
                <a:solidFill>
                  <a:prstClr val="black"/>
                </a:solidFill>
                <a:latin typeface="ＤＨＰ平成ゴシックW5" panose="020B0500000000000000" pitchFamily="50" charset="-128"/>
                <a:ea typeface="ＤＨＰ平成ゴシックW5" panose="020B0500000000000000" pitchFamily="50" charset="-128"/>
              </a:endParaRPr>
            </a:p>
          </p:txBody>
        </p:sp>
        <p:sp>
          <p:nvSpPr>
            <p:cNvPr id="81" name="AutoShape 26"/>
            <p:cNvSpPr>
              <a:spLocks noChangeArrowheads="1"/>
            </p:cNvSpPr>
            <p:nvPr/>
          </p:nvSpPr>
          <p:spPr bwMode="auto">
            <a:xfrm>
              <a:off x="1924208" y="2843253"/>
              <a:ext cx="167307" cy="140200"/>
            </a:xfrm>
            <a:prstGeom prst="rightArrow">
              <a:avLst>
                <a:gd name="adj1" fmla="val 52750"/>
                <a:gd name="adj2" fmla="val 63958"/>
              </a:avLst>
            </a:prstGeom>
            <a:solidFill>
              <a:srgbClr val="0C555D"/>
            </a:solidFill>
            <a:ln w="9525">
              <a:noFill/>
              <a:miter lim="800000"/>
              <a:headEnd/>
              <a:tailEnd/>
            </a:ln>
            <a:effectLst/>
          </p:spPr>
          <p:txBody>
            <a:bodyPr wrap="none" lIns="68576" tIns="34288" rIns="68576" bIns="34288" anchor="ctr"/>
            <a:lstStyle/>
            <a:p>
              <a:pPr defTabSz="685753" fontAlgn="auto">
                <a:spcBef>
                  <a:spcPts val="0"/>
                </a:spcBef>
                <a:spcAft>
                  <a:spcPts val="0"/>
                </a:spcAft>
                <a:defRPr/>
              </a:pPr>
              <a:endParaRPr lang="ja-JP" altLang="en-US" sz="1800">
                <a:solidFill>
                  <a:prstClr val="black"/>
                </a:solidFill>
                <a:latin typeface="Calibri"/>
                <a:ea typeface="ＭＳ Ｐゴシック"/>
              </a:endParaRPr>
            </a:p>
          </p:txBody>
        </p:sp>
        <p:sp>
          <p:nvSpPr>
            <p:cNvPr id="82" name="AutoShape 26"/>
            <p:cNvSpPr>
              <a:spLocks noChangeArrowheads="1"/>
            </p:cNvSpPr>
            <p:nvPr/>
          </p:nvSpPr>
          <p:spPr bwMode="auto">
            <a:xfrm>
              <a:off x="1901222" y="3815359"/>
              <a:ext cx="1603619" cy="117950"/>
            </a:xfrm>
            <a:prstGeom prst="rightArrow">
              <a:avLst>
                <a:gd name="adj1" fmla="val 52750"/>
                <a:gd name="adj2" fmla="val 63958"/>
              </a:avLst>
            </a:prstGeom>
            <a:solidFill>
              <a:srgbClr val="0C555D"/>
            </a:solidFill>
            <a:ln w="9525">
              <a:noFill/>
              <a:miter lim="800000"/>
              <a:headEnd/>
              <a:tailEnd/>
            </a:ln>
            <a:effectLst/>
          </p:spPr>
          <p:txBody>
            <a:bodyPr wrap="none" lIns="68576" tIns="34288" rIns="68576" bIns="34288" anchor="ctr"/>
            <a:lstStyle/>
            <a:p>
              <a:pPr defTabSz="685753" fontAlgn="auto">
                <a:spcBef>
                  <a:spcPts val="0"/>
                </a:spcBef>
                <a:spcAft>
                  <a:spcPts val="0"/>
                </a:spcAft>
                <a:defRPr/>
              </a:pPr>
              <a:endParaRPr lang="ja-JP" altLang="en-US" sz="1800">
                <a:solidFill>
                  <a:prstClr val="black"/>
                </a:solidFill>
                <a:latin typeface="Calibri"/>
                <a:ea typeface="ＭＳ Ｐゴシック"/>
              </a:endParaRPr>
            </a:p>
          </p:txBody>
        </p:sp>
        <p:sp>
          <p:nvSpPr>
            <p:cNvPr id="83" name="AutoShape 26"/>
            <p:cNvSpPr>
              <a:spLocks noChangeArrowheads="1"/>
            </p:cNvSpPr>
            <p:nvPr/>
          </p:nvSpPr>
          <p:spPr bwMode="auto">
            <a:xfrm>
              <a:off x="2571985" y="2618912"/>
              <a:ext cx="155789" cy="200902"/>
            </a:xfrm>
            <a:prstGeom prst="rightArrow">
              <a:avLst>
                <a:gd name="adj1" fmla="val 52750"/>
                <a:gd name="adj2" fmla="val 63958"/>
              </a:avLst>
            </a:prstGeom>
            <a:solidFill>
              <a:srgbClr val="0C555D"/>
            </a:solidFill>
            <a:ln w="9525">
              <a:noFill/>
              <a:miter lim="800000"/>
              <a:headEnd/>
              <a:tailEnd/>
            </a:ln>
            <a:effectLst/>
          </p:spPr>
          <p:txBody>
            <a:bodyPr wrap="none" lIns="68576" tIns="34288" rIns="68576" bIns="34288" anchor="ctr"/>
            <a:lstStyle/>
            <a:p>
              <a:pPr defTabSz="685753" fontAlgn="auto">
                <a:spcBef>
                  <a:spcPts val="0"/>
                </a:spcBef>
                <a:spcAft>
                  <a:spcPts val="0"/>
                </a:spcAft>
                <a:defRPr/>
              </a:pPr>
              <a:endParaRPr lang="ja-JP" altLang="en-US" sz="1800">
                <a:solidFill>
                  <a:prstClr val="black"/>
                </a:solidFill>
                <a:latin typeface="Calibri"/>
                <a:ea typeface="ＭＳ Ｐゴシック"/>
              </a:endParaRPr>
            </a:p>
          </p:txBody>
        </p:sp>
        <p:sp>
          <p:nvSpPr>
            <p:cNvPr id="87" name="Text Box 11"/>
            <p:cNvSpPr txBox="1">
              <a:spLocks noChangeArrowheads="1"/>
            </p:cNvSpPr>
            <p:nvPr/>
          </p:nvSpPr>
          <p:spPr bwMode="auto">
            <a:xfrm>
              <a:off x="5044993" y="2374265"/>
              <a:ext cx="260514" cy="1581296"/>
            </a:xfrm>
            <a:prstGeom prst="roundRect">
              <a:avLst/>
            </a:prstGeom>
            <a:solidFill>
              <a:srgbClr val="E1FFFF"/>
            </a:solidFill>
            <a:ln w="6350" cmpd="sng">
              <a:solidFill>
                <a:schemeClr val="tx1"/>
              </a:solidFill>
              <a:miter lim="800000"/>
              <a:headEnd/>
              <a:tailEnd/>
            </a:ln>
            <a:effectLst/>
          </p:spPr>
          <p:txBody>
            <a:bodyPr vert="eaVert" wrap="square" lIns="26999" tIns="34288" rIns="26999" bIns="34288" anchor="ctr" anchorCtr="1">
              <a:spAutoFit/>
            </a:bodyPr>
            <a:lstStyle/>
            <a:p>
              <a:pPr defTabSz="685753" fontAlgn="auto">
                <a:lnSpc>
                  <a:spcPct val="90000"/>
                </a:lnSpc>
                <a:spcBef>
                  <a:spcPts val="0"/>
                </a:spcBef>
                <a:spcAft>
                  <a:spcPts val="0"/>
                </a:spcAft>
                <a:defRPr/>
              </a:pPr>
              <a:r>
                <a:rPr lang="ja-JP" altLang="en-US" sz="1800" spc="-75" dirty="0">
                  <a:solidFill>
                    <a:prstClr val="black"/>
                  </a:solidFill>
                  <a:latin typeface="ＤＨＰ平成ゴシックW5" panose="020B0500000000000000" pitchFamily="50" charset="-128"/>
                  <a:ea typeface="ＤＨＰ平成ゴシックW5" panose="020B0500000000000000" pitchFamily="50" charset="-128"/>
                </a:rPr>
                <a:t>相談支援</a:t>
              </a:r>
              <a:endParaRPr lang="en-US" altLang="ja-JP" sz="1800" spc="-75" dirty="0">
                <a:solidFill>
                  <a:prstClr val="black"/>
                </a:solidFill>
                <a:latin typeface="ＤＨＰ平成ゴシックW5" panose="020B0500000000000000" pitchFamily="50" charset="-128"/>
                <a:ea typeface="ＤＨＰ平成ゴシックW5" panose="020B0500000000000000" pitchFamily="50" charset="-128"/>
              </a:endParaRPr>
            </a:p>
          </p:txBody>
        </p:sp>
        <p:sp>
          <p:nvSpPr>
            <p:cNvPr id="112" name="Text Box 11"/>
            <p:cNvSpPr txBox="1">
              <a:spLocks noChangeArrowheads="1"/>
            </p:cNvSpPr>
            <p:nvPr/>
          </p:nvSpPr>
          <p:spPr bwMode="auto">
            <a:xfrm>
              <a:off x="5406268" y="2375883"/>
              <a:ext cx="406121" cy="1579676"/>
            </a:xfrm>
            <a:prstGeom prst="roundRect">
              <a:avLst>
                <a:gd name="adj" fmla="val 11743"/>
              </a:avLst>
            </a:prstGeom>
            <a:solidFill>
              <a:srgbClr val="E1FFFF"/>
            </a:solidFill>
            <a:ln w="6350" cmpd="sng">
              <a:solidFill>
                <a:schemeClr val="tx1"/>
              </a:solidFill>
              <a:miter lim="800000"/>
              <a:headEnd/>
              <a:tailEnd/>
            </a:ln>
            <a:effectLst/>
          </p:spPr>
          <p:txBody>
            <a:bodyPr vert="eaVert" wrap="square" lIns="26999" tIns="34288" rIns="26999" bIns="34288" anchor="ctr" anchorCtr="1">
              <a:spAutoFit/>
            </a:bodyPr>
            <a:lstStyle/>
            <a:p>
              <a:pPr defTabSz="685753" fontAlgn="auto">
                <a:lnSpc>
                  <a:spcPct val="90000"/>
                </a:lnSpc>
                <a:spcBef>
                  <a:spcPts val="0"/>
                </a:spcBef>
                <a:spcAft>
                  <a:spcPts val="0"/>
                </a:spcAft>
                <a:defRPr/>
              </a:pPr>
              <a:r>
                <a:rPr lang="ja-JP" altLang="en-US" sz="1050" dirty="0">
                  <a:solidFill>
                    <a:prstClr val="black"/>
                  </a:solidFill>
                  <a:latin typeface="ＤＦ平成ゴシック体W5" panose="020B0509000000000000" pitchFamily="49" charset="-128"/>
                  <a:ea typeface="ＤＦ平成ゴシック体W5" panose="020B0509000000000000" pitchFamily="49" charset="-128"/>
                </a:rPr>
                <a:t>Ｂ型事業又は就労移行支援事業利用のためのサービス等利用計画案の作成</a:t>
              </a:r>
            </a:p>
          </p:txBody>
        </p:sp>
        <p:sp>
          <p:nvSpPr>
            <p:cNvPr id="113" name="Text Box 6"/>
            <p:cNvSpPr txBox="1">
              <a:spLocks noChangeArrowheads="1"/>
            </p:cNvSpPr>
            <p:nvPr/>
          </p:nvSpPr>
          <p:spPr bwMode="auto">
            <a:xfrm>
              <a:off x="6172896" y="2375886"/>
              <a:ext cx="343322" cy="972109"/>
            </a:xfrm>
            <a:prstGeom prst="roundRect">
              <a:avLst/>
            </a:prstGeom>
            <a:solidFill>
              <a:srgbClr val="E1FFFF"/>
            </a:solidFill>
            <a:ln w="6350" cmpd="sng">
              <a:solidFill>
                <a:schemeClr val="tx1"/>
              </a:solidFill>
              <a:prstDash val="solid"/>
              <a:miter lim="800000"/>
              <a:headEnd/>
              <a:tailEnd/>
            </a:ln>
            <a:effectLst/>
          </p:spPr>
          <p:txBody>
            <a:bodyPr vert="eaVert" wrap="square" lIns="68576" tIns="34288" rIns="68576" bIns="34288" anchor="ctr" anchorCtr="1">
              <a:noAutofit/>
            </a:bodyPr>
            <a:lstStyle/>
            <a:p>
              <a:pPr algn="ctr" defTabSz="685753" fontAlgn="auto">
                <a:spcBef>
                  <a:spcPts val="0"/>
                </a:spcBef>
                <a:spcAft>
                  <a:spcPts val="0"/>
                </a:spcAft>
                <a:defRPr/>
              </a:pPr>
              <a:r>
                <a:rPr lang="ja-JP" altLang="en-US" sz="1800" dirty="0">
                  <a:solidFill>
                    <a:prstClr val="black"/>
                  </a:solidFill>
                  <a:latin typeface="HG丸ｺﾞｼｯｸM-PRO" panose="020F0600000000000000" pitchFamily="50" charset="-128"/>
                  <a:ea typeface="HG丸ｺﾞｼｯｸM-PRO" panose="020F0600000000000000" pitchFamily="50" charset="-128"/>
                </a:rPr>
                <a:t>支給決定</a:t>
              </a:r>
            </a:p>
          </p:txBody>
        </p:sp>
        <p:sp>
          <p:nvSpPr>
            <p:cNvPr id="114" name="AutoShape 26"/>
            <p:cNvSpPr>
              <a:spLocks noChangeArrowheads="1"/>
            </p:cNvSpPr>
            <p:nvPr/>
          </p:nvSpPr>
          <p:spPr bwMode="auto">
            <a:xfrm>
              <a:off x="3196825" y="2618912"/>
              <a:ext cx="308018" cy="100450"/>
            </a:xfrm>
            <a:prstGeom prst="rightArrow">
              <a:avLst>
                <a:gd name="adj1" fmla="val 52750"/>
                <a:gd name="adj2" fmla="val 63958"/>
              </a:avLst>
            </a:prstGeom>
            <a:solidFill>
              <a:srgbClr val="0C555D"/>
            </a:solidFill>
            <a:ln w="9525">
              <a:noFill/>
              <a:miter lim="800000"/>
              <a:headEnd/>
              <a:tailEnd/>
            </a:ln>
            <a:effectLst/>
          </p:spPr>
          <p:txBody>
            <a:bodyPr wrap="none" lIns="68576" tIns="34288" rIns="68576" bIns="34288" anchor="ctr"/>
            <a:lstStyle/>
            <a:p>
              <a:pPr defTabSz="685753" fontAlgn="auto">
                <a:spcBef>
                  <a:spcPts val="0"/>
                </a:spcBef>
                <a:spcAft>
                  <a:spcPts val="0"/>
                </a:spcAft>
                <a:defRPr/>
              </a:pPr>
              <a:endParaRPr lang="ja-JP" altLang="en-US" sz="1800">
                <a:solidFill>
                  <a:prstClr val="black"/>
                </a:solidFill>
                <a:latin typeface="Calibri"/>
                <a:ea typeface="ＭＳ Ｐゴシック"/>
              </a:endParaRPr>
            </a:p>
          </p:txBody>
        </p:sp>
        <p:sp>
          <p:nvSpPr>
            <p:cNvPr id="115" name="AutoShape 26"/>
            <p:cNvSpPr>
              <a:spLocks noChangeArrowheads="1"/>
            </p:cNvSpPr>
            <p:nvPr/>
          </p:nvSpPr>
          <p:spPr bwMode="auto">
            <a:xfrm>
              <a:off x="5297350" y="3154597"/>
              <a:ext cx="195515" cy="97600"/>
            </a:xfrm>
            <a:prstGeom prst="rightArrow">
              <a:avLst>
                <a:gd name="adj1" fmla="val 52750"/>
                <a:gd name="adj2" fmla="val 63958"/>
              </a:avLst>
            </a:prstGeom>
            <a:solidFill>
              <a:srgbClr val="0C555D"/>
            </a:solidFill>
            <a:ln w="9525">
              <a:noFill/>
              <a:miter lim="800000"/>
              <a:headEnd/>
              <a:tailEnd/>
            </a:ln>
            <a:effectLst/>
          </p:spPr>
          <p:txBody>
            <a:bodyPr wrap="none" lIns="68576" tIns="34288" rIns="68576" bIns="34288" anchor="ctr"/>
            <a:lstStyle/>
            <a:p>
              <a:pPr defTabSz="685753" fontAlgn="auto">
                <a:spcBef>
                  <a:spcPts val="0"/>
                </a:spcBef>
                <a:spcAft>
                  <a:spcPts val="0"/>
                </a:spcAft>
                <a:defRPr/>
              </a:pPr>
              <a:endParaRPr lang="ja-JP" altLang="en-US" sz="1800">
                <a:solidFill>
                  <a:prstClr val="black"/>
                </a:solidFill>
                <a:latin typeface="Calibri"/>
                <a:ea typeface="ＭＳ Ｐゴシック"/>
              </a:endParaRPr>
            </a:p>
          </p:txBody>
        </p:sp>
        <p:sp>
          <p:nvSpPr>
            <p:cNvPr id="116" name="AutoShape 26"/>
            <p:cNvSpPr>
              <a:spLocks noChangeArrowheads="1"/>
            </p:cNvSpPr>
            <p:nvPr/>
          </p:nvSpPr>
          <p:spPr bwMode="auto">
            <a:xfrm>
              <a:off x="5821432" y="3164911"/>
              <a:ext cx="215741" cy="101231"/>
            </a:xfrm>
            <a:prstGeom prst="rightArrow">
              <a:avLst>
                <a:gd name="adj1" fmla="val 52750"/>
                <a:gd name="adj2" fmla="val 63958"/>
              </a:avLst>
            </a:prstGeom>
            <a:solidFill>
              <a:srgbClr val="0C555D"/>
            </a:solidFill>
            <a:ln w="9525">
              <a:noFill/>
              <a:miter lim="800000"/>
              <a:headEnd/>
              <a:tailEnd/>
            </a:ln>
            <a:effectLst/>
          </p:spPr>
          <p:txBody>
            <a:bodyPr wrap="none" lIns="68576" tIns="34288" rIns="68576" bIns="34288" anchor="ctr"/>
            <a:lstStyle/>
            <a:p>
              <a:pPr defTabSz="685753" fontAlgn="auto">
                <a:spcBef>
                  <a:spcPts val="0"/>
                </a:spcBef>
                <a:spcAft>
                  <a:spcPts val="0"/>
                </a:spcAft>
                <a:defRPr/>
              </a:pPr>
              <a:endParaRPr lang="ja-JP" altLang="en-US" sz="1800">
                <a:solidFill>
                  <a:prstClr val="black"/>
                </a:solidFill>
                <a:latin typeface="Calibri"/>
                <a:ea typeface="ＭＳ Ｐゴシック"/>
              </a:endParaRPr>
            </a:p>
          </p:txBody>
        </p:sp>
        <p:sp>
          <p:nvSpPr>
            <p:cNvPr id="117" name="Text Box 9"/>
            <p:cNvSpPr txBox="1">
              <a:spLocks noChangeArrowheads="1"/>
            </p:cNvSpPr>
            <p:nvPr/>
          </p:nvSpPr>
          <p:spPr bwMode="auto">
            <a:xfrm>
              <a:off x="3547135" y="3655335"/>
              <a:ext cx="1192037" cy="300224"/>
            </a:xfrm>
            <a:prstGeom prst="roundRect">
              <a:avLst>
                <a:gd name="adj" fmla="val 5423"/>
              </a:avLst>
            </a:prstGeom>
            <a:solidFill>
              <a:srgbClr val="E1FFFF"/>
            </a:solidFill>
            <a:ln w="6350">
              <a:solidFill>
                <a:schemeClr val="tx1"/>
              </a:solidFill>
              <a:miter lim="800000"/>
              <a:headEnd/>
              <a:tailEnd/>
            </a:ln>
            <a:effectLst/>
          </p:spPr>
          <p:txBody>
            <a:bodyPr lIns="53996" tIns="34288" rIns="26999" bIns="34288" anchor="ctr"/>
            <a:lstStyle/>
            <a:p>
              <a:pPr defTabSz="685753" fontAlgn="auto">
                <a:spcBef>
                  <a:spcPts val="225"/>
                </a:spcBef>
                <a:spcAft>
                  <a:spcPts val="0"/>
                </a:spcAft>
                <a:defRPr/>
              </a:pPr>
              <a:r>
                <a:rPr lang="en-US" altLang="ja-JP" sz="1100" dirty="0">
                  <a:solidFill>
                    <a:prstClr val="black"/>
                  </a:solidFill>
                  <a:latin typeface="ＤＨＰ平成ゴシックW5" panose="020B0500000000000000" pitchFamily="50" charset="-128"/>
                  <a:ea typeface="ＤＨＰ平成ゴシックW5" panose="020B0500000000000000" pitchFamily="50" charset="-128"/>
                </a:rPr>
                <a:t>①</a:t>
              </a:r>
              <a:r>
                <a:rPr lang="ja-JP" altLang="en-US" sz="1100" dirty="0">
                  <a:solidFill>
                    <a:prstClr val="black"/>
                  </a:solidFill>
                  <a:latin typeface="ＤＨＰ平成ゴシックW5" panose="020B0500000000000000" pitchFamily="50" charset="-128"/>
                  <a:ea typeface="ＤＨＰ平成ゴシックW5" panose="020B0500000000000000" pitchFamily="50" charset="-128"/>
                </a:rPr>
                <a:t> 就労</a:t>
              </a:r>
              <a:r>
                <a:rPr lang="ja-JP" altLang="en-US" sz="1100" spc="-75" dirty="0">
                  <a:solidFill>
                    <a:prstClr val="black"/>
                  </a:solidFill>
                  <a:latin typeface="ＤＨＰ平成ゴシックW5" panose="020B0500000000000000" pitchFamily="50" charset="-128"/>
                  <a:ea typeface="ＤＨＰ平成ゴシックW5" panose="020B0500000000000000" pitchFamily="50" charset="-128"/>
                </a:rPr>
                <a:t>アセスメント</a:t>
              </a:r>
              <a:endParaRPr lang="en-US" altLang="ja-JP" sz="1100" spc="-75" dirty="0">
                <a:solidFill>
                  <a:prstClr val="black"/>
                </a:solidFill>
                <a:latin typeface="ＤＨＰ平成ゴシックW5" panose="020B0500000000000000" pitchFamily="50" charset="-128"/>
                <a:ea typeface="ＤＨＰ平成ゴシックW5" panose="020B0500000000000000" pitchFamily="50" charset="-128"/>
              </a:endParaRPr>
            </a:p>
            <a:p>
              <a:pPr defTabSz="685753" fontAlgn="auto">
                <a:spcBef>
                  <a:spcPts val="225"/>
                </a:spcBef>
                <a:spcAft>
                  <a:spcPts val="0"/>
                </a:spcAft>
                <a:defRPr/>
              </a:pPr>
              <a:r>
                <a:rPr lang="ja-JP" altLang="en-US" sz="1100" dirty="0">
                  <a:solidFill>
                    <a:prstClr val="black"/>
                  </a:solidFill>
                  <a:latin typeface="ＤＨＰ平成ゴシックW5" panose="020B0500000000000000" pitchFamily="50" charset="-128"/>
                  <a:ea typeface="ＤＨＰ平成ゴシックW5" panose="020B0500000000000000" pitchFamily="50" charset="-128"/>
                </a:rPr>
                <a:t>② 評価結果まとめ</a:t>
              </a:r>
            </a:p>
          </p:txBody>
        </p:sp>
        <p:sp>
          <p:nvSpPr>
            <p:cNvPr id="120" name="テキスト ボックス 119"/>
            <p:cNvSpPr txBox="1"/>
            <p:nvPr/>
          </p:nvSpPr>
          <p:spPr>
            <a:xfrm>
              <a:off x="2024715" y="3483668"/>
              <a:ext cx="1413160" cy="331691"/>
            </a:xfrm>
            <a:prstGeom prst="wedgeRoundRectCallout">
              <a:avLst>
                <a:gd name="adj1" fmla="val -8040"/>
                <a:gd name="adj2" fmla="val 78762"/>
                <a:gd name="adj3" fmla="val 16667"/>
              </a:avLst>
            </a:prstGeom>
            <a:solidFill>
              <a:srgbClr val="FDE8E7"/>
            </a:solidFill>
            <a:ln w="12700">
              <a:solidFill>
                <a:srgbClr val="F27C68"/>
              </a:solidFill>
            </a:ln>
          </p:spPr>
          <p:txBody>
            <a:bodyPr wrap="square" rtlCol="0" anchor="ctr" anchorCtr="0">
              <a:noAutofit/>
            </a:bodyPr>
            <a:lstStyle/>
            <a:p>
              <a:pPr defTabSz="685800" fontAlgn="auto">
                <a:spcBef>
                  <a:spcPts val="0"/>
                </a:spcBef>
                <a:spcAft>
                  <a:spcPts val="0"/>
                </a:spcAft>
              </a:pPr>
              <a:r>
                <a:rPr lang="ja-JP" altLang="en-US"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就労移行支援事業所による</a:t>
              </a:r>
              <a:endParaRPr lang="en-US" altLang="ja-JP"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a:p>
              <a:pPr defTabSz="685800" fontAlgn="auto">
                <a:spcBef>
                  <a:spcPts val="0"/>
                </a:spcBef>
                <a:spcAft>
                  <a:spcPts val="0"/>
                </a:spcAft>
              </a:pPr>
              <a:r>
                <a:rPr lang="ja-JP" altLang="en-US"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アセスメントが困難な場合</a:t>
              </a:r>
              <a:endParaRPr lang="en-US" altLang="ja-JP"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p:txBody>
        </p:sp>
        <p:sp>
          <p:nvSpPr>
            <p:cNvPr id="121" name="AutoShape 26"/>
            <p:cNvSpPr>
              <a:spLocks noChangeArrowheads="1"/>
            </p:cNvSpPr>
            <p:nvPr/>
          </p:nvSpPr>
          <p:spPr bwMode="auto">
            <a:xfrm>
              <a:off x="1409889" y="3005269"/>
              <a:ext cx="212984" cy="92333"/>
            </a:xfrm>
            <a:prstGeom prst="rightArrow">
              <a:avLst>
                <a:gd name="adj1" fmla="val 52750"/>
                <a:gd name="adj2" fmla="val 63958"/>
              </a:avLst>
            </a:prstGeom>
            <a:solidFill>
              <a:srgbClr val="0C555D"/>
            </a:solidFill>
            <a:ln w="9525">
              <a:noFill/>
              <a:miter lim="800000"/>
              <a:headEnd/>
              <a:tailEnd/>
            </a:ln>
            <a:effectLst/>
          </p:spPr>
          <p:txBody>
            <a:bodyPr wrap="none" lIns="68576" tIns="34288" rIns="68576" bIns="34288" anchor="ctr"/>
            <a:lstStyle/>
            <a:p>
              <a:pPr defTabSz="685753" fontAlgn="auto">
                <a:spcBef>
                  <a:spcPts val="0"/>
                </a:spcBef>
                <a:spcAft>
                  <a:spcPts val="0"/>
                </a:spcAft>
                <a:defRPr/>
              </a:pPr>
              <a:endParaRPr lang="ja-JP" altLang="en-US" sz="1800">
                <a:solidFill>
                  <a:prstClr val="black"/>
                </a:solidFill>
                <a:latin typeface="Calibri"/>
                <a:ea typeface="ＭＳ Ｐゴシック"/>
              </a:endParaRPr>
            </a:p>
          </p:txBody>
        </p:sp>
        <p:sp>
          <p:nvSpPr>
            <p:cNvPr id="4" name="テキスト ボックス 3"/>
            <p:cNvSpPr txBox="1"/>
            <p:nvPr/>
          </p:nvSpPr>
          <p:spPr>
            <a:xfrm>
              <a:off x="1763691" y="2092352"/>
              <a:ext cx="707119" cy="192168"/>
            </a:xfrm>
            <a:prstGeom prst="roundRect">
              <a:avLst/>
            </a:prstGeom>
            <a:solidFill>
              <a:srgbClr val="DDE1E7"/>
            </a:solidFill>
          </p:spPr>
          <p:txBody>
            <a:bodyPr wrap="square" rtlCol="0" anchor="ctr" anchorCtr="0">
              <a:noAutofit/>
            </a:bodyPr>
            <a:lstStyle/>
            <a:p>
              <a:pPr algn="ctr" defTabSz="685753" fontAlgn="auto">
                <a:lnSpc>
                  <a:spcPct val="90000"/>
                </a:lnSpc>
                <a:spcBef>
                  <a:spcPts val="0"/>
                </a:spcBef>
                <a:spcAft>
                  <a:spcPts val="0"/>
                </a:spcAft>
                <a:defRPr/>
              </a:pPr>
              <a:r>
                <a:rPr lang="ja-JP" altLang="en-US" sz="1050" spc="-75" dirty="0">
                  <a:solidFill>
                    <a:prstClr val="black"/>
                  </a:solidFill>
                  <a:latin typeface="HGPｺﾞｼｯｸE" panose="020B0900000000000000" pitchFamily="50" charset="-128"/>
                  <a:ea typeface="HGPｺﾞｼｯｸE" panose="020B0900000000000000" pitchFamily="50" charset="-128"/>
                </a:rPr>
                <a:t>相談支援</a:t>
              </a:r>
              <a:endParaRPr lang="en-US" altLang="ja-JP" sz="1050" spc="-75" dirty="0">
                <a:solidFill>
                  <a:prstClr val="black"/>
                </a:solidFill>
                <a:latin typeface="HGPｺﾞｼｯｸE" panose="020B0900000000000000" pitchFamily="50" charset="-128"/>
                <a:ea typeface="HGPｺﾞｼｯｸE" panose="020B0900000000000000" pitchFamily="50" charset="-128"/>
              </a:endParaRPr>
            </a:p>
            <a:p>
              <a:pPr algn="ctr" defTabSz="685753" fontAlgn="auto">
                <a:lnSpc>
                  <a:spcPct val="90000"/>
                </a:lnSpc>
                <a:spcBef>
                  <a:spcPts val="0"/>
                </a:spcBef>
                <a:spcAft>
                  <a:spcPts val="0"/>
                </a:spcAft>
                <a:defRPr/>
              </a:pPr>
              <a:r>
                <a:rPr lang="ja-JP" altLang="en-US" sz="1050" spc="-75" dirty="0">
                  <a:solidFill>
                    <a:prstClr val="black"/>
                  </a:solidFill>
                  <a:latin typeface="HGPｺﾞｼｯｸE" panose="020B0900000000000000" pitchFamily="50" charset="-128"/>
                  <a:ea typeface="HGPｺﾞｼｯｸE" panose="020B0900000000000000" pitchFamily="50" charset="-128"/>
                </a:rPr>
                <a:t>事業所</a:t>
              </a:r>
              <a:endParaRPr lang="ja-JP" altLang="en-US" sz="1050" dirty="0">
                <a:solidFill>
                  <a:prstClr val="black"/>
                </a:solidFill>
                <a:latin typeface="HGPｺﾞｼｯｸE" panose="020B0900000000000000" pitchFamily="50" charset="-128"/>
                <a:ea typeface="HGPｺﾞｼｯｸE" panose="020B0900000000000000" pitchFamily="50" charset="-128"/>
              </a:endParaRPr>
            </a:p>
          </p:txBody>
        </p:sp>
        <p:sp>
          <p:nvSpPr>
            <p:cNvPr id="122" name="テキスト ボックス 121"/>
            <p:cNvSpPr txBox="1"/>
            <p:nvPr/>
          </p:nvSpPr>
          <p:spPr>
            <a:xfrm>
              <a:off x="2768787" y="2121291"/>
              <a:ext cx="540979" cy="133079"/>
            </a:xfrm>
            <a:prstGeom prst="roundRect">
              <a:avLst/>
            </a:prstGeom>
            <a:solidFill>
              <a:srgbClr val="DDE1E7"/>
            </a:solidFill>
          </p:spPr>
          <p:txBody>
            <a:bodyPr wrap="square" rtlCol="0" anchor="ctr" anchorCtr="0">
              <a:noAutofit/>
            </a:bodyPr>
            <a:lstStyle/>
            <a:p>
              <a:pPr algn="ctr" defTabSz="685753" fontAlgn="auto">
                <a:lnSpc>
                  <a:spcPct val="90000"/>
                </a:lnSpc>
                <a:spcBef>
                  <a:spcPts val="0"/>
                </a:spcBef>
                <a:spcAft>
                  <a:spcPts val="0"/>
                </a:spcAft>
                <a:defRPr/>
              </a:pPr>
              <a:r>
                <a:rPr lang="ja-JP" altLang="en-US" sz="1100" spc="-75" dirty="0">
                  <a:solidFill>
                    <a:prstClr val="black"/>
                  </a:solidFill>
                  <a:latin typeface="HGPｺﾞｼｯｸE" panose="020B0900000000000000" pitchFamily="50" charset="-128"/>
                  <a:ea typeface="HGPｺﾞｼｯｸE" panose="020B0900000000000000" pitchFamily="50" charset="-128"/>
                </a:rPr>
                <a:t>市町村</a:t>
              </a:r>
              <a:endParaRPr lang="ja-JP" altLang="en-US" sz="1100" dirty="0">
                <a:solidFill>
                  <a:prstClr val="black"/>
                </a:solidFill>
                <a:latin typeface="HGPｺﾞｼｯｸE" panose="020B0900000000000000" pitchFamily="50" charset="-128"/>
                <a:ea typeface="HGPｺﾞｼｯｸE" panose="020B0900000000000000" pitchFamily="50" charset="-128"/>
              </a:endParaRPr>
            </a:p>
          </p:txBody>
        </p:sp>
        <p:sp>
          <p:nvSpPr>
            <p:cNvPr id="123" name="テキスト ボックス 122"/>
            <p:cNvSpPr txBox="1"/>
            <p:nvPr/>
          </p:nvSpPr>
          <p:spPr>
            <a:xfrm>
              <a:off x="3644280" y="2092352"/>
              <a:ext cx="927720" cy="192168"/>
            </a:xfrm>
            <a:prstGeom prst="roundRect">
              <a:avLst/>
            </a:prstGeom>
            <a:solidFill>
              <a:srgbClr val="DDE1E7"/>
            </a:solidFill>
          </p:spPr>
          <p:txBody>
            <a:bodyPr wrap="square" rtlCol="0" anchor="ctr" anchorCtr="0">
              <a:noAutofit/>
            </a:bodyPr>
            <a:lstStyle/>
            <a:p>
              <a:pPr algn="ctr" defTabSz="685753" fontAlgn="auto">
                <a:lnSpc>
                  <a:spcPct val="90000"/>
                </a:lnSpc>
                <a:spcBef>
                  <a:spcPts val="0"/>
                </a:spcBef>
                <a:spcAft>
                  <a:spcPts val="0"/>
                </a:spcAft>
                <a:defRPr/>
              </a:pPr>
              <a:r>
                <a:rPr lang="ja-JP" altLang="en-US" sz="1050" spc="-75" dirty="0">
                  <a:solidFill>
                    <a:prstClr val="black"/>
                  </a:solidFill>
                  <a:latin typeface="HGPｺﾞｼｯｸE" panose="020B0900000000000000" pitchFamily="50" charset="-128"/>
                  <a:ea typeface="HGPｺﾞｼｯｸE" panose="020B0900000000000000" pitchFamily="50" charset="-128"/>
                </a:rPr>
                <a:t>就労移行支援</a:t>
              </a:r>
              <a:endParaRPr lang="en-US" altLang="ja-JP" sz="1050" spc="-75" dirty="0">
                <a:solidFill>
                  <a:prstClr val="black"/>
                </a:solidFill>
                <a:latin typeface="HGPｺﾞｼｯｸE" panose="020B0900000000000000" pitchFamily="50" charset="-128"/>
                <a:ea typeface="HGPｺﾞｼｯｸE" panose="020B0900000000000000" pitchFamily="50" charset="-128"/>
              </a:endParaRPr>
            </a:p>
            <a:p>
              <a:pPr algn="ctr" defTabSz="685753" fontAlgn="auto">
                <a:lnSpc>
                  <a:spcPct val="90000"/>
                </a:lnSpc>
                <a:spcBef>
                  <a:spcPts val="0"/>
                </a:spcBef>
                <a:spcAft>
                  <a:spcPts val="0"/>
                </a:spcAft>
                <a:defRPr/>
              </a:pPr>
              <a:r>
                <a:rPr lang="ja-JP" altLang="en-US" sz="1050" spc="-75" dirty="0">
                  <a:solidFill>
                    <a:prstClr val="black"/>
                  </a:solidFill>
                  <a:latin typeface="HGPｺﾞｼｯｸE" panose="020B0900000000000000" pitchFamily="50" charset="-128"/>
                  <a:ea typeface="HGPｺﾞｼｯｸE" panose="020B0900000000000000" pitchFamily="50" charset="-128"/>
                </a:rPr>
                <a:t>事業所</a:t>
              </a:r>
              <a:endParaRPr lang="ja-JP" altLang="en-US" sz="1050" dirty="0">
                <a:solidFill>
                  <a:prstClr val="black"/>
                </a:solidFill>
                <a:latin typeface="HGPｺﾞｼｯｸE" panose="020B0900000000000000" pitchFamily="50" charset="-128"/>
                <a:ea typeface="HGPｺﾞｼｯｸE" panose="020B0900000000000000" pitchFamily="50" charset="-128"/>
              </a:endParaRPr>
            </a:p>
          </p:txBody>
        </p:sp>
        <p:sp>
          <p:nvSpPr>
            <p:cNvPr id="125" name="テキスト ボックス 124"/>
            <p:cNvSpPr txBox="1"/>
            <p:nvPr/>
          </p:nvSpPr>
          <p:spPr>
            <a:xfrm>
              <a:off x="6084170" y="2102706"/>
              <a:ext cx="540979" cy="192168"/>
            </a:xfrm>
            <a:prstGeom prst="roundRect">
              <a:avLst/>
            </a:prstGeom>
            <a:solidFill>
              <a:srgbClr val="DDE1E7"/>
            </a:solidFill>
          </p:spPr>
          <p:txBody>
            <a:bodyPr wrap="square" rtlCol="0" anchor="ctr" anchorCtr="0">
              <a:noAutofit/>
            </a:bodyPr>
            <a:lstStyle/>
            <a:p>
              <a:pPr algn="ctr" defTabSz="685753" fontAlgn="auto">
                <a:lnSpc>
                  <a:spcPct val="90000"/>
                </a:lnSpc>
                <a:spcBef>
                  <a:spcPts val="0"/>
                </a:spcBef>
                <a:spcAft>
                  <a:spcPts val="0"/>
                </a:spcAft>
                <a:defRPr/>
              </a:pPr>
              <a:r>
                <a:rPr lang="ja-JP" altLang="en-US" sz="1100" spc="-75" dirty="0">
                  <a:solidFill>
                    <a:prstClr val="black"/>
                  </a:solidFill>
                  <a:latin typeface="HGPｺﾞｼｯｸE" panose="020B0900000000000000" pitchFamily="50" charset="-128"/>
                  <a:ea typeface="HGPｺﾞｼｯｸE" panose="020B0900000000000000" pitchFamily="50" charset="-128"/>
                </a:rPr>
                <a:t>市町村</a:t>
              </a:r>
              <a:endParaRPr lang="ja-JP" altLang="en-US" sz="1100" dirty="0">
                <a:solidFill>
                  <a:prstClr val="black"/>
                </a:solidFill>
                <a:latin typeface="HGPｺﾞｼｯｸE" panose="020B0900000000000000" pitchFamily="50" charset="-128"/>
                <a:ea typeface="HGPｺﾞｼｯｸE" panose="020B0900000000000000" pitchFamily="50" charset="-128"/>
              </a:endParaRPr>
            </a:p>
          </p:txBody>
        </p:sp>
        <p:sp>
          <p:nvSpPr>
            <p:cNvPr id="126" name="テキスト ボックス 125"/>
            <p:cNvSpPr txBox="1"/>
            <p:nvPr/>
          </p:nvSpPr>
          <p:spPr>
            <a:xfrm>
              <a:off x="5058539" y="2092352"/>
              <a:ext cx="707119" cy="192168"/>
            </a:xfrm>
            <a:prstGeom prst="roundRect">
              <a:avLst/>
            </a:prstGeom>
            <a:solidFill>
              <a:srgbClr val="DDE1E7"/>
            </a:solidFill>
          </p:spPr>
          <p:txBody>
            <a:bodyPr wrap="square" rtlCol="0" anchor="ctr" anchorCtr="0">
              <a:noAutofit/>
            </a:bodyPr>
            <a:lstStyle/>
            <a:p>
              <a:pPr algn="ctr" defTabSz="685753" fontAlgn="auto">
                <a:lnSpc>
                  <a:spcPct val="90000"/>
                </a:lnSpc>
                <a:spcBef>
                  <a:spcPts val="0"/>
                </a:spcBef>
                <a:spcAft>
                  <a:spcPts val="0"/>
                </a:spcAft>
                <a:defRPr/>
              </a:pPr>
              <a:r>
                <a:rPr lang="ja-JP" altLang="en-US" sz="1050" spc="-75" dirty="0">
                  <a:solidFill>
                    <a:prstClr val="black"/>
                  </a:solidFill>
                  <a:latin typeface="HGPｺﾞｼｯｸE" panose="020B0900000000000000" pitchFamily="50" charset="-128"/>
                  <a:ea typeface="HGPｺﾞｼｯｸE" panose="020B0900000000000000" pitchFamily="50" charset="-128"/>
                </a:rPr>
                <a:t>相談支援</a:t>
              </a:r>
              <a:endParaRPr lang="en-US" altLang="ja-JP" sz="1050" spc="-75" dirty="0">
                <a:solidFill>
                  <a:prstClr val="black"/>
                </a:solidFill>
                <a:latin typeface="HGPｺﾞｼｯｸE" panose="020B0900000000000000" pitchFamily="50" charset="-128"/>
                <a:ea typeface="HGPｺﾞｼｯｸE" panose="020B0900000000000000" pitchFamily="50" charset="-128"/>
              </a:endParaRPr>
            </a:p>
            <a:p>
              <a:pPr algn="ctr" defTabSz="685753" fontAlgn="auto">
                <a:lnSpc>
                  <a:spcPct val="90000"/>
                </a:lnSpc>
                <a:spcBef>
                  <a:spcPts val="0"/>
                </a:spcBef>
                <a:spcAft>
                  <a:spcPts val="0"/>
                </a:spcAft>
                <a:defRPr/>
              </a:pPr>
              <a:r>
                <a:rPr lang="ja-JP" altLang="en-US" sz="1050" spc="-75" dirty="0">
                  <a:solidFill>
                    <a:prstClr val="black"/>
                  </a:solidFill>
                  <a:latin typeface="HGPｺﾞｼｯｸE" panose="020B0900000000000000" pitchFamily="50" charset="-128"/>
                  <a:ea typeface="HGPｺﾞｼｯｸE" panose="020B0900000000000000" pitchFamily="50" charset="-128"/>
                </a:rPr>
                <a:t>事業所</a:t>
              </a:r>
              <a:endParaRPr lang="ja-JP" altLang="en-US" sz="1050" dirty="0">
                <a:solidFill>
                  <a:prstClr val="black"/>
                </a:solidFill>
                <a:latin typeface="HGPｺﾞｼｯｸE" panose="020B0900000000000000" pitchFamily="50" charset="-128"/>
                <a:ea typeface="HGPｺﾞｼｯｸE" panose="020B0900000000000000" pitchFamily="50" charset="-128"/>
              </a:endParaRPr>
            </a:p>
          </p:txBody>
        </p:sp>
        <p:sp>
          <p:nvSpPr>
            <p:cNvPr id="127" name="テキスト ボックス 126"/>
            <p:cNvSpPr txBox="1"/>
            <p:nvPr/>
          </p:nvSpPr>
          <p:spPr>
            <a:xfrm>
              <a:off x="7142643" y="2102706"/>
              <a:ext cx="619867" cy="192168"/>
            </a:xfrm>
            <a:prstGeom prst="roundRect">
              <a:avLst/>
            </a:prstGeom>
            <a:solidFill>
              <a:srgbClr val="DDE1E7"/>
            </a:solidFill>
          </p:spPr>
          <p:txBody>
            <a:bodyPr wrap="square" rtlCol="0" anchor="ctr" anchorCtr="0">
              <a:noAutofit/>
            </a:bodyPr>
            <a:lstStyle/>
            <a:p>
              <a:pPr algn="ctr" defTabSz="685753" fontAlgn="auto">
                <a:lnSpc>
                  <a:spcPct val="90000"/>
                </a:lnSpc>
                <a:spcBef>
                  <a:spcPts val="0"/>
                </a:spcBef>
                <a:spcAft>
                  <a:spcPts val="0"/>
                </a:spcAft>
                <a:defRPr/>
              </a:pPr>
              <a:r>
                <a:rPr lang="ja-JP" altLang="en-US" sz="1050" spc="-75" dirty="0">
                  <a:solidFill>
                    <a:prstClr val="black"/>
                  </a:solidFill>
                  <a:latin typeface="HGPｺﾞｼｯｸE" panose="020B0900000000000000" pitchFamily="50" charset="-128"/>
                  <a:ea typeface="HGPｺﾞｼｯｸE" panose="020B0900000000000000" pitchFamily="50" charset="-128"/>
                </a:rPr>
                <a:t>相談支援</a:t>
              </a:r>
              <a:endParaRPr lang="en-US" altLang="ja-JP" sz="1050" spc="-75" dirty="0">
                <a:solidFill>
                  <a:prstClr val="black"/>
                </a:solidFill>
                <a:latin typeface="HGPｺﾞｼｯｸE" panose="020B0900000000000000" pitchFamily="50" charset="-128"/>
                <a:ea typeface="HGPｺﾞｼｯｸE" panose="020B0900000000000000" pitchFamily="50" charset="-128"/>
              </a:endParaRPr>
            </a:p>
            <a:p>
              <a:pPr algn="ctr" defTabSz="685753" fontAlgn="auto">
                <a:lnSpc>
                  <a:spcPct val="90000"/>
                </a:lnSpc>
                <a:spcBef>
                  <a:spcPts val="0"/>
                </a:spcBef>
                <a:spcAft>
                  <a:spcPts val="0"/>
                </a:spcAft>
                <a:defRPr/>
              </a:pPr>
              <a:r>
                <a:rPr lang="ja-JP" altLang="en-US" sz="1050" spc="-75" dirty="0">
                  <a:solidFill>
                    <a:prstClr val="black"/>
                  </a:solidFill>
                  <a:latin typeface="HGPｺﾞｼｯｸE" panose="020B0900000000000000" pitchFamily="50" charset="-128"/>
                  <a:ea typeface="HGPｺﾞｼｯｸE" panose="020B0900000000000000" pitchFamily="50" charset="-128"/>
                </a:rPr>
                <a:t>事業所</a:t>
              </a:r>
              <a:endParaRPr lang="ja-JP" altLang="en-US" sz="1050" dirty="0">
                <a:solidFill>
                  <a:prstClr val="black"/>
                </a:solidFill>
                <a:latin typeface="HGPｺﾞｼｯｸE" panose="020B0900000000000000" pitchFamily="50" charset="-128"/>
                <a:ea typeface="HGPｺﾞｼｯｸE" panose="020B0900000000000000" pitchFamily="50" charset="-128"/>
              </a:endParaRPr>
            </a:p>
          </p:txBody>
        </p:sp>
        <p:sp>
          <p:nvSpPr>
            <p:cNvPr id="128" name="AutoShape 26"/>
            <p:cNvSpPr>
              <a:spLocks noChangeArrowheads="1"/>
            </p:cNvSpPr>
            <p:nvPr/>
          </p:nvSpPr>
          <p:spPr bwMode="auto">
            <a:xfrm>
              <a:off x="4696032" y="2618912"/>
              <a:ext cx="220129" cy="100450"/>
            </a:xfrm>
            <a:prstGeom prst="rightArrow">
              <a:avLst>
                <a:gd name="adj1" fmla="val 52750"/>
                <a:gd name="adj2" fmla="val 63958"/>
              </a:avLst>
            </a:prstGeom>
            <a:solidFill>
              <a:srgbClr val="0C555D"/>
            </a:solidFill>
            <a:ln w="9525">
              <a:noFill/>
              <a:miter lim="800000"/>
              <a:headEnd/>
              <a:tailEnd/>
            </a:ln>
            <a:effectLst/>
          </p:spPr>
          <p:txBody>
            <a:bodyPr wrap="none" lIns="68576" tIns="34288" rIns="68576" bIns="34288" anchor="ctr"/>
            <a:lstStyle/>
            <a:p>
              <a:pPr defTabSz="685753" fontAlgn="auto">
                <a:spcBef>
                  <a:spcPts val="0"/>
                </a:spcBef>
                <a:spcAft>
                  <a:spcPts val="0"/>
                </a:spcAft>
                <a:defRPr/>
              </a:pPr>
              <a:endParaRPr lang="ja-JP" altLang="en-US" sz="1800">
                <a:solidFill>
                  <a:prstClr val="black"/>
                </a:solidFill>
                <a:latin typeface="Calibri"/>
                <a:ea typeface="ＭＳ Ｐゴシック"/>
              </a:endParaRPr>
            </a:p>
          </p:txBody>
        </p:sp>
        <p:sp>
          <p:nvSpPr>
            <p:cNvPr id="129" name="AutoShape 26"/>
            <p:cNvSpPr>
              <a:spLocks noChangeArrowheads="1"/>
            </p:cNvSpPr>
            <p:nvPr/>
          </p:nvSpPr>
          <p:spPr bwMode="auto">
            <a:xfrm>
              <a:off x="4693158" y="3815359"/>
              <a:ext cx="223003" cy="117950"/>
            </a:xfrm>
            <a:prstGeom prst="rightArrow">
              <a:avLst>
                <a:gd name="adj1" fmla="val 52750"/>
                <a:gd name="adj2" fmla="val 63958"/>
              </a:avLst>
            </a:prstGeom>
            <a:solidFill>
              <a:srgbClr val="0C555D"/>
            </a:solidFill>
            <a:ln w="9525">
              <a:noFill/>
              <a:miter lim="800000"/>
              <a:headEnd/>
              <a:tailEnd/>
            </a:ln>
            <a:effectLst/>
          </p:spPr>
          <p:txBody>
            <a:bodyPr wrap="none" lIns="68576" tIns="34288" rIns="68576" bIns="34288" anchor="ctr"/>
            <a:lstStyle/>
            <a:p>
              <a:pPr defTabSz="685753" fontAlgn="auto">
                <a:spcBef>
                  <a:spcPts val="0"/>
                </a:spcBef>
                <a:spcAft>
                  <a:spcPts val="0"/>
                </a:spcAft>
                <a:defRPr/>
              </a:pPr>
              <a:endParaRPr lang="ja-JP" altLang="en-US" sz="1800">
                <a:solidFill>
                  <a:prstClr val="black"/>
                </a:solidFill>
                <a:latin typeface="Calibri"/>
                <a:ea typeface="ＭＳ Ｐゴシック"/>
              </a:endParaRPr>
            </a:p>
          </p:txBody>
        </p:sp>
        <p:sp>
          <p:nvSpPr>
            <p:cNvPr id="130" name="テキスト ボックス 129"/>
            <p:cNvSpPr txBox="1"/>
            <p:nvPr/>
          </p:nvSpPr>
          <p:spPr>
            <a:xfrm>
              <a:off x="6354659" y="3583248"/>
              <a:ext cx="758204" cy="620787"/>
            </a:xfrm>
            <a:prstGeom prst="wedgeRoundRectCallout">
              <a:avLst>
                <a:gd name="adj1" fmla="val -48643"/>
                <a:gd name="adj2" fmla="val -104799"/>
                <a:gd name="adj3" fmla="val 16667"/>
              </a:avLst>
            </a:prstGeom>
            <a:solidFill>
              <a:srgbClr val="FDE8E7"/>
            </a:solidFill>
            <a:ln w="12700">
              <a:solidFill>
                <a:srgbClr val="F27C68"/>
              </a:solidFill>
            </a:ln>
          </p:spPr>
          <p:txBody>
            <a:bodyPr wrap="square" rtlCol="0" anchor="ctr" anchorCtr="0">
              <a:noAutofit/>
            </a:bodyPr>
            <a:lstStyle/>
            <a:p>
              <a:pPr defTabSz="685800" fontAlgn="auto">
                <a:spcBef>
                  <a:spcPts val="0"/>
                </a:spcBef>
                <a:spcAft>
                  <a:spcPts val="0"/>
                </a:spcAft>
              </a:pPr>
              <a:r>
                <a:rPr lang="ja-JP" altLang="en-US"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Ｂ型事業又は就労移行支援事業の利用に係る支給決定</a:t>
              </a:r>
              <a:endParaRPr lang="en-US" altLang="ja-JP" sz="10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p:txBody>
        </p:sp>
        <p:sp>
          <p:nvSpPr>
            <p:cNvPr id="133" name="Text Box 11"/>
            <p:cNvSpPr txBox="1">
              <a:spLocks noChangeArrowheads="1"/>
            </p:cNvSpPr>
            <p:nvPr/>
          </p:nvSpPr>
          <p:spPr bwMode="auto">
            <a:xfrm>
              <a:off x="7334300" y="2375884"/>
              <a:ext cx="334044" cy="1557425"/>
            </a:xfrm>
            <a:prstGeom prst="roundRect">
              <a:avLst/>
            </a:prstGeom>
            <a:solidFill>
              <a:srgbClr val="E1FFFF"/>
            </a:solidFill>
            <a:ln w="6350" cmpd="sng">
              <a:solidFill>
                <a:schemeClr val="tx1"/>
              </a:solidFill>
              <a:miter lim="800000"/>
              <a:headEnd/>
              <a:tailEnd/>
            </a:ln>
            <a:effectLst/>
          </p:spPr>
          <p:txBody>
            <a:bodyPr vert="eaVert" wrap="square" lIns="26999" tIns="34288" rIns="26999" bIns="34288" anchor="ctr" anchorCtr="1">
              <a:noAutofit/>
            </a:bodyPr>
            <a:lstStyle/>
            <a:p>
              <a:pPr defTabSz="685753" fontAlgn="auto">
                <a:lnSpc>
                  <a:spcPct val="90000"/>
                </a:lnSpc>
                <a:spcBef>
                  <a:spcPts val="0"/>
                </a:spcBef>
                <a:spcAft>
                  <a:spcPts val="0"/>
                </a:spcAft>
                <a:defRPr/>
              </a:pPr>
              <a:r>
                <a:rPr lang="ja-JP" altLang="en-US" sz="1800" spc="-75" dirty="0">
                  <a:solidFill>
                    <a:prstClr val="black"/>
                  </a:solidFill>
                  <a:latin typeface="ＤＨＰ平成ゴシックW5" panose="020B0500000000000000" pitchFamily="50" charset="-128"/>
                  <a:ea typeface="ＤＨＰ平成ゴシックW5" panose="020B0500000000000000" pitchFamily="50" charset="-128"/>
                </a:rPr>
                <a:t>モニタリング</a:t>
              </a:r>
              <a:endParaRPr lang="en-US" altLang="ja-JP" sz="1800" spc="-75" dirty="0">
                <a:solidFill>
                  <a:prstClr val="black"/>
                </a:solidFill>
                <a:latin typeface="ＤＨＰ平成ゴシックW5" panose="020B0500000000000000" pitchFamily="50" charset="-128"/>
                <a:ea typeface="ＤＨＰ平成ゴシックW5" panose="020B0500000000000000" pitchFamily="50" charset="-128"/>
              </a:endParaRPr>
            </a:p>
          </p:txBody>
        </p:sp>
        <p:sp>
          <p:nvSpPr>
            <p:cNvPr id="134" name="テキスト ボックス 79"/>
            <p:cNvSpPr txBox="1">
              <a:spLocks noChangeArrowheads="1"/>
            </p:cNvSpPr>
            <p:nvPr/>
          </p:nvSpPr>
          <p:spPr bwMode="auto">
            <a:xfrm>
              <a:off x="3594369" y="4515781"/>
              <a:ext cx="2014959" cy="1127468"/>
            </a:xfrm>
            <a:prstGeom prst="roundRect">
              <a:avLst/>
            </a:prstGeom>
            <a:noFill/>
            <a:ln w="25400">
              <a:solidFill>
                <a:srgbClr val="63778F"/>
              </a:solidFill>
              <a:miter lim="800000"/>
              <a:headEnd/>
              <a:tailEnd/>
            </a:ln>
            <a:extLst>
              <a:ext uri="{909E8E84-426E-40DD-AFC4-6F175D3DCCD1}">
                <a14:hiddenFill xmlns:a14="http://schemas.microsoft.com/office/drawing/2010/main">
                  <a:solidFill>
                    <a:srgbClr val="FFFFFF"/>
                  </a:solidFill>
                </a14:hiddenFill>
              </a:ext>
            </a:extLst>
          </p:spPr>
          <p:txBody>
            <a:bodyPr wrap="square" anchor="ctr" anchorCtr="0">
              <a:noAutofit/>
            </a:bodyPr>
            <a:lstStyle/>
            <a:p>
              <a:pPr defTabSz="685800" fontAlgn="auto">
                <a:spcBef>
                  <a:spcPts val="0"/>
                </a:spcBef>
                <a:spcAft>
                  <a:spcPts val="0"/>
                </a:spcAft>
              </a:pPr>
              <a:r>
                <a:rPr lang="ja-JP" altLang="en-US" sz="1400" dirty="0">
                  <a:solidFill>
                    <a:prstClr val="black"/>
                  </a:solidFill>
                  <a:latin typeface="Calibri" panose="020F0502020204030204"/>
                </a:rPr>
                <a:t>相談支援事業所において、就労アセスメント結果を参考に、利用者のニーズを踏まえた適切なサービス利用のための相談支援を実施。</a:t>
              </a:r>
            </a:p>
          </p:txBody>
        </p:sp>
        <p:grpSp>
          <p:nvGrpSpPr>
            <p:cNvPr id="135" name="グループ化 66"/>
            <p:cNvGrpSpPr>
              <a:grpSpLocks/>
            </p:cNvGrpSpPr>
            <p:nvPr/>
          </p:nvGrpSpPr>
          <p:grpSpPr bwMode="auto">
            <a:xfrm>
              <a:off x="5248546" y="4062288"/>
              <a:ext cx="185068" cy="400274"/>
              <a:chOff x="1264624" y="4180036"/>
              <a:chExt cx="271170" cy="712253"/>
            </a:xfrm>
          </p:grpSpPr>
          <p:cxnSp>
            <p:nvCxnSpPr>
              <p:cNvPr id="136" name="直線コネクタ 135"/>
              <p:cNvCxnSpPr/>
              <p:nvPr/>
            </p:nvCxnSpPr>
            <p:spPr>
              <a:xfrm flipV="1">
                <a:off x="1406505" y="4459892"/>
                <a:ext cx="0" cy="432397"/>
              </a:xfrm>
              <a:prstGeom prst="line">
                <a:avLst/>
              </a:prstGeom>
              <a:ln w="76200">
                <a:solidFill>
                  <a:srgbClr val="0000CC"/>
                </a:solidFill>
                <a:prstDash val="sysDot"/>
              </a:ln>
            </p:spPr>
            <p:style>
              <a:lnRef idx="3">
                <a:schemeClr val="accent3"/>
              </a:lnRef>
              <a:fillRef idx="0">
                <a:schemeClr val="accent3"/>
              </a:fillRef>
              <a:effectRef idx="2">
                <a:schemeClr val="accent3"/>
              </a:effectRef>
              <a:fontRef idx="minor">
                <a:schemeClr val="tx1"/>
              </a:fontRef>
            </p:style>
          </p:cxnSp>
          <p:sp>
            <p:nvSpPr>
              <p:cNvPr id="137" name="二等辺三角形 136"/>
              <p:cNvSpPr/>
              <p:nvPr/>
            </p:nvSpPr>
            <p:spPr>
              <a:xfrm>
                <a:off x="1264624" y="4180036"/>
                <a:ext cx="271170" cy="252232"/>
              </a:xfrm>
              <a:prstGeom prst="triangl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fontAlgn="auto">
                  <a:spcBef>
                    <a:spcPts val="0"/>
                  </a:spcBef>
                  <a:spcAft>
                    <a:spcPts val="0"/>
                  </a:spcAft>
                  <a:defRPr/>
                </a:pPr>
                <a:endParaRPr lang="ja-JP" altLang="en-US" sz="1800">
                  <a:solidFill>
                    <a:prstClr val="white"/>
                  </a:solidFill>
                  <a:latin typeface="Calibri" panose="020F0502020204030204"/>
                  <a:ea typeface="ＭＳ Ｐゴシック" panose="020B0600070205080204" pitchFamily="50" charset="-128"/>
                </a:endParaRPr>
              </a:p>
            </p:txBody>
          </p:sp>
        </p:grpSp>
        <p:grpSp>
          <p:nvGrpSpPr>
            <p:cNvPr id="138" name="グループ化 66"/>
            <p:cNvGrpSpPr>
              <a:grpSpLocks/>
            </p:cNvGrpSpPr>
            <p:nvPr/>
          </p:nvGrpSpPr>
          <p:grpSpPr bwMode="auto">
            <a:xfrm>
              <a:off x="7411270" y="4062288"/>
              <a:ext cx="185068" cy="400274"/>
              <a:chOff x="1264624" y="4180036"/>
              <a:chExt cx="271170" cy="712253"/>
            </a:xfrm>
          </p:grpSpPr>
          <p:cxnSp>
            <p:nvCxnSpPr>
              <p:cNvPr id="139" name="直線コネクタ 138"/>
              <p:cNvCxnSpPr/>
              <p:nvPr/>
            </p:nvCxnSpPr>
            <p:spPr>
              <a:xfrm flipV="1">
                <a:off x="1406505" y="4459892"/>
                <a:ext cx="0" cy="432397"/>
              </a:xfrm>
              <a:prstGeom prst="line">
                <a:avLst/>
              </a:prstGeom>
              <a:ln w="76200">
                <a:solidFill>
                  <a:srgbClr val="0000CC"/>
                </a:solidFill>
                <a:prstDash val="sysDot"/>
              </a:ln>
            </p:spPr>
            <p:style>
              <a:lnRef idx="3">
                <a:schemeClr val="accent3"/>
              </a:lnRef>
              <a:fillRef idx="0">
                <a:schemeClr val="accent3"/>
              </a:fillRef>
              <a:effectRef idx="2">
                <a:schemeClr val="accent3"/>
              </a:effectRef>
              <a:fontRef idx="minor">
                <a:schemeClr val="tx1"/>
              </a:fontRef>
            </p:style>
          </p:cxnSp>
          <p:sp>
            <p:nvSpPr>
              <p:cNvPr id="140" name="二等辺三角形 139"/>
              <p:cNvSpPr/>
              <p:nvPr/>
            </p:nvSpPr>
            <p:spPr>
              <a:xfrm>
                <a:off x="1264624" y="4180036"/>
                <a:ext cx="271170" cy="252232"/>
              </a:xfrm>
              <a:prstGeom prst="triangl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fontAlgn="auto">
                  <a:spcBef>
                    <a:spcPts val="0"/>
                  </a:spcBef>
                  <a:spcAft>
                    <a:spcPts val="0"/>
                  </a:spcAft>
                  <a:defRPr/>
                </a:pPr>
                <a:endParaRPr lang="ja-JP" altLang="en-US" sz="1800">
                  <a:solidFill>
                    <a:prstClr val="white"/>
                  </a:solidFill>
                  <a:latin typeface="Calibri" panose="020F0502020204030204"/>
                  <a:ea typeface="ＭＳ Ｐゴシック" panose="020B0600070205080204" pitchFamily="50" charset="-128"/>
                </a:endParaRPr>
              </a:p>
            </p:txBody>
          </p:sp>
        </p:grpSp>
        <p:sp>
          <p:nvSpPr>
            <p:cNvPr id="141" name="テキスト ボックス 79"/>
            <p:cNvSpPr txBox="1">
              <a:spLocks noChangeArrowheads="1"/>
            </p:cNvSpPr>
            <p:nvPr/>
          </p:nvSpPr>
          <p:spPr bwMode="auto">
            <a:xfrm>
              <a:off x="5765656" y="4515778"/>
              <a:ext cx="2147972" cy="1277223"/>
            </a:xfrm>
            <a:prstGeom prst="roundRect">
              <a:avLst/>
            </a:prstGeom>
            <a:noFill/>
            <a:ln w="25400">
              <a:solidFill>
                <a:srgbClr val="63778F"/>
              </a:solidFill>
              <a:miter lim="800000"/>
              <a:headEnd/>
              <a:tailEnd/>
            </a:ln>
            <a:extLst>
              <a:ext uri="{909E8E84-426E-40DD-AFC4-6F175D3DCCD1}">
                <a14:hiddenFill xmlns:a14="http://schemas.microsoft.com/office/drawing/2010/main">
                  <a:solidFill>
                    <a:srgbClr val="FFFFFF"/>
                  </a:solidFill>
                </a14:hiddenFill>
              </a:ext>
            </a:extLst>
          </p:spPr>
          <p:txBody>
            <a:bodyPr wrap="square" anchor="ctr" anchorCtr="0">
              <a:noAutofit/>
            </a:bodyPr>
            <a:lstStyle/>
            <a:p>
              <a:pPr defTabSz="685800" fontAlgn="auto">
                <a:spcBef>
                  <a:spcPts val="0"/>
                </a:spcBef>
                <a:spcAft>
                  <a:spcPts val="0"/>
                </a:spcAft>
              </a:pPr>
              <a:r>
                <a:rPr lang="ja-JP" altLang="en-US" sz="1400" dirty="0">
                  <a:solidFill>
                    <a:prstClr val="black"/>
                  </a:solidFill>
                  <a:latin typeface="Calibri" panose="020F0502020204030204"/>
                </a:rPr>
                <a:t>相談支援事業所は、アセスメント結果を参考にしつつモニタリングを実施。「一般就労の希望がある」「一般就労の可能性がある」場合は、障害者就業・生活支援センター等と協力し、一般就労への移行支援を実施。</a:t>
              </a:r>
            </a:p>
          </p:txBody>
        </p:sp>
        <p:sp>
          <p:nvSpPr>
            <p:cNvPr id="142" name="テキスト ボックス 141"/>
            <p:cNvSpPr txBox="1"/>
            <p:nvPr/>
          </p:nvSpPr>
          <p:spPr>
            <a:xfrm>
              <a:off x="2727772" y="3064460"/>
              <a:ext cx="1736216" cy="250392"/>
            </a:xfrm>
            <a:prstGeom prst="wedgeRoundRectCallout">
              <a:avLst>
                <a:gd name="adj1" fmla="val -33345"/>
                <a:gd name="adj2" fmla="val -117181"/>
                <a:gd name="adj3" fmla="val 16667"/>
              </a:avLst>
            </a:prstGeom>
            <a:solidFill>
              <a:srgbClr val="FDE8E7"/>
            </a:solidFill>
            <a:ln w="12700">
              <a:solidFill>
                <a:srgbClr val="F27C68"/>
              </a:solidFill>
            </a:ln>
          </p:spPr>
          <p:txBody>
            <a:bodyPr wrap="square" rtlCol="0" anchor="ctr" anchorCtr="0">
              <a:noAutofit/>
            </a:bodyPr>
            <a:lstStyle/>
            <a:p>
              <a:pPr defTabSz="685800" fontAlgn="auto">
                <a:spcBef>
                  <a:spcPts val="0"/>
                </a:spcBef>
                <a:spcAft>
                  <a:spcPts val="0"/>
                </a:spcAft>
              </a:pPr>
              <a:r>
                <a:rPr lang="ja-JP" altLang="en-US" sz="105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就労移行支援事業所による</a:t>
              </a:r>
              <a:endParaRPr lang="en-US" altLang="ja-JP" sz="105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a:p>
              <a:pPr defTabSz="685800" fontAlgn="auto">
                <a:spcBef>
                  <a:spcPts val="0"/>
                </a:spcBef>
                <a:spcAft>
                  <a:spcPts val="0"/>
                </a:spcAft>
              </a:pPr>
              <a:r>
                <a:rPr lang="ja-JP" altLang="en-US" sz="105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アセスメントに係る暫定支給決定</a:t>
              </a:r>
              <a:endParaRPr lang="en-US" altLang="ja-JP" sz="105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p:txBody>
        </p:sp>
        <p:sp>
          <p:nvSpPr>
            <p:cNvPr id="143" name="テキスト ボックス 142"/>
            <p:cNvSpPr txBox="1"/>
            <p:nvPr/>
          </p:nvSpPr>
          <p:spPr>
            <a:xfrm>
              <a:off x="3594370" y="3398850"/>
              <a:ext cx="999728" cy="192168"/>
            </a:xfrm>
            <a:prstGeom prst="roundRect">
              <a:avLst/>
            </a:prstGeom>
            <a:solidFill>
              <a:srgbClr val="DDE1E7"/>
            </a:solidFill>
          </p:spPr>
          <p:txBody>
            <a:bodyPr wrap="square" rtlCol="0" anchor="ctr" anchorCtr="0">
              <a:noAutofit/>
            </a:bodyPr>
            <a:lstStyle/>
            <a:p>
              <a:pPr algn="ctr" defTabSz="685753" fontAlgn="auto">
                <a:lnSpc>
                  <a:spcPct val="90000"/>
                </a:lnSpc>
                <a:spcBef>
                  <a:spcPts val="0"/>
                </a:spcBef>
                <a:spcAft>
                  <a:spcPts val="0"/>
                </a:spcAft>
                <a:defRPr/>
              </a:pPr>
              <a:r>
                <a:rPr lang="ja-JP" altLang="en-US" sz="1000" b="1" spc="-75" dirty="0">
                  <a:solidFill>
                    <a:prstClr val="black"/>
                  </a:solidFill>
                  <a:latin typeface="HGPｺﾞｼｯｸE" panose="020B0900000000000000" pitchFamily="50" charset="-128"/>
                  <a:ea typeface="HGPｺﾞｼｯｸE" panose="020B0900000000000000" pitchFamily="50" charset="-128"/>
                </a:rPr>
                <a:t>障害者就業・生活</a:t>
              </a:r>
              <a:endParaRPr lang="en-US" altLang="ja-JP" sz="1000" b="1" spc="-75" dirty="0">
                <a:solidFill>
                  <a:prstClr val="black"/>
                </a:solidFill>
                <a:latin typeface="HGPｺﾞｼｯｸE" panose="020B0900000000000000" pitchFamily="50" charset="-128"/>
                <a:ea typeface="HGPｺﾞｼｯｸE" panose="020B0900000000000000" pitchFamily="50" charset="-128"/>
              </a:endParaRPr>
            </a:p>
            <a:p>
              <a:pPr algn="ctr" defTabSz="685753" fontAlgn="auto">
                <a:lnSpc>
                  <a:spcPct val="90000"/>
                </a:lnSpc>
                <a:spcBef>
                  <a:spcPts val="0"/>
                </a:spcBef>
                <a:spcAft>
                  <a:spcPts val="0"/>
                </a:spcAft>
                <a:defRPr/>
              </a:pPr>
              <a:r>
                <a:rPr lang="ja-JP" altLang="en-US" sz="1000" b="1" spc="-75" dirty="0">
                  <a:solidFill>
                    <a:prstClr val="black"/>
                  </a:solidFill>
                  <a:latin typeface="HGPｺﾞｼｯｸE" panose="020B0900000000000000" pitchFamily="50" charset="-128"/>
                  <a:ea typeface="HGPｺﾞｼｯｸE" panose="020B0900000000000000" pitchFamily="50" charset="-128"/>
                </a:rPr>
                <a:t>支援センター</a:t>
              </a:r>
              <a:endParaRPr lang="ja-JP" altLang="en-US" sz="1000" dirty="0">
                <a:solidFill>
                  <a:prstClr val="black"/>
                </a:solidFill>
                <a:latin typeface="HGPｺﾞｼｯｸE" panose="020B0900000000000000" pitchFamily="50" charset="-128"/>
                <a:ea typeface="HGPｺﾞｼｯｸE" panose="020B0900000000000000" pitchFamily="50" charset="-128"/>
              </a:endParaRPr>
            </a:p>
          </p:txBody>
        </p:sp>
        <p:sp>
          <p:nvSpPr>
            <p:cNvPr id="57" name="テキスト ボックス 56"/>
            <p:cNvSpPr txBox="1"/>
            <p:nvPr/>
          </p:nvSpPr>
          <p:spPr>
            <a:xfrm>
              <a:off x="6587240" y="2819815"/>
              <a:ext cx="721065" cy="675122"/>
            </a:xfrm>
            <a:prstGeom prst="rightArrow">
              <a:avLst/>
            </a:prstGeom>
            <a:solidFill>
              <a:srgbClr val="FFDD71"/>
            </a:solidFill>
            <a:ln w="12700">
              <a:noFill/>
            </a:ln>
          </p:spPr>
          <p:txBody>
            <a:bodyPr wrap="square" rtlCol="0" anchor="ctr" anchorCtr="0">
              <a:noAutofit/>
            </a:bodyPr>
            <a:lstStyle/>
            <a:p>
              <a:pPr defTabSz="685800" fontAlgn="auto">
                <a:spcBef>
                  <a:spcPts val="0"/>
                </a:spcBef>
                <a:spcAft>
                  <a:spcPts val="0"/>
                </a:spcAft>
              </a:pPr>
              <a:endParaRPr lang="en-US" altLang="ja-JP" sz="90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p:txBody>
        </p:sp>
        <p:sp>
          <p:nvSpPr>
            <p:cNvPr id="56" name="テキスト ボックス 55"/>
            <p:cNvSpPr txBox="1"/>
            <p:nvPr/>
          </p:nvSpPr>
          <p:spPr>
            <a:xfrm>
              <a:off x="6688811" y="3064459"/>
              <a:ext cx="453832" cy="187736"/>
            </a:xfrm>
            <a:prstGeom prst="rect">
              <a:avLst/>
            </a:prstGeom>
            <a:noFill/>
            <a:ln w="12700">
              <a:noFill/>
            </a:ln>
          </p:spPr>
          <p:txBody>
            <a:bodyPr wrap="square" lIns="0" tIns="0" rIns="0" bIns="0" rtlCol="0" anchor="ctr" anchorCtr="0">
              <a:noAutofit/>
            </a:bodyPr>
            <a:lstStyle/>
            <a:p>
              <a:pPr defTabSz="685800" fontAlgn="auto">
                <a:spcBef>
                  <a:spcPts val="0"/>
                </a:spcBef>
                <a:spcAft>
                  <a:spcPts val="0"/>
                </a:spcAft>
              </a:pPr>
              <a:r>
                <a:rPr lang="ja-JP" altLang="en-US" sz="105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事業</a:t>
              </a:r>
              <a:endParaRPr lang="en-US" altLang="ja-JP" sz="105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a:p>
              <a:pPr defTabSz="685800" fontAlgn="auto">
                <a:spcBef>
                  <a:spcPts val="0"/>
                </a:spcBef>
                <a:spcAft>
                  <a:spcPts val="0"/>
                </a:spcAft>
              </a:pPr>
              <a:r>
                <a:rPr lang="ja-JP" altLang="en-US" sz="105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rPr>
                <a:t>利用開始</a:t>
              </a:r>
              <a:endParaRPr lang="en-US" altLang="ja-JP" sz="1050" dirty="0">
                <a:solidFill>
                  <a:prstClr val="black"/>
                </a:solidFill>
                <a:latin typeface="HGｺﾞｼｯｸE" panose="020B0909000000000000" pitchFamily="49" charset="-128"/>
                <a:ea typeface="HGｺﾞｼｯｸE" panose="020B0909000000000000" pitchFamily="49" charset="-128"/>
                <a:cs typeface="メイリオ" panose="020B0604030504040204" pitchFamily="50" charset="-128"/>
              </a:endParaRPr>
            </a:p>
          </p:txBody>
        </p:sp>
      </p:grpSp>
      <p:sp>
        <p:nvSpPr>
          <p:cNvPr id="2" name="スライド番号プレースホルダー 1"/>
          <p:cNvSpPr>
            <a:spLocks noGrp="1"/>
          </p:cNvSpPr>
          <p:nvPr>
            <p:ph type="sldNum" sz="quarter" idx="12"/>
          </p:nvPr>
        </p:nvSpPr>
        <p:spPr/>
        <p:txBody>
          <a:bodyPr/>
          <a:lstStyle/>
          <a:p>
            <a:fld id="{973546E6-2C95-4A16-9C31-3DD88A51EA1A}" type="slidenum">
              <a:rPr kumimoji="1" lang="ja-JP" altLang="en-US" smtClean="0"/>
              <a:pPr/>
              <a:t>150</a:t>
            </a:fld>
            <a:endParaRPr kumimoji="1" lang="ja-JP" altLang="en-US"/>
          </a:p>
        </p:txBody>
      </p:sp>
      <p:sp>
        <p:nvSpPr>
          <p:cNvPr id="59" name="テキスト ボックス 58"/>
          <p:cNvSpPr txBox="1"/>
          <p:nvPr/>
        </p:nvSpPr>
        <p:spPr>
          <a:xfrm>
            <a:off x="107504" y="116633"/>
            <a:ext cx="1080120" cy="338554"/>
          </a:xfrm>
          <a:prstGeom prst="rect">
            <a:avLst/>
          </a:prstGeom>
          <a:noFill/>
          <a:ln>
            <a:solidFill>
              <a:schemeClr val="accent1"/>
            </a:solidFill>
          </a:ln>
        </p:spPr>
        <p:txBody>
          <a:bodyPr wrap="square" rtlCol="0">
            <a:spAutoFit/>
          </a:bodyPr>
          <a:lstStyle/>
          <a:p>
            <a:r>
              <a:rPr kumimoji="1" lang="ja-JP" altLang="en-US" sz="1600" dirty="0" smtClean="0"/>
              <a:t>参考資料</a:t>
            </a:r>
            <a:endParaRPr kumimoji="1" lang="ja-JP" altLang="en-US" sz="1600" dirty="0"/>
          </a:p>
        </p:txBody>
      </p:sp>
    </p:spTree>
    <p:extLst>
      <p:ext uri="{BB962C8B-B14F-4D97-AF65-F5344CB8AC3E}">
        <p14:creationId xmlns:p14="http://schemas.microsoft.com/office/powerpoint/2010/main" val="1143058291"/>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p:cNvSpPr>
            <a:spLocks noGrp="1"/>
          </p:cNvSpPr>
          <p:nvPr>
            <p:ph type="body" idx="1"/>
          </p:nvPr>
        </p:nvSpPr>
        <p:spPr>
          <a:xfrm>
            <a:off x="450652" y="270538"/>
            <a:ext cx="2609180" cy="2294366"/>
          </a:xfrm>
        </p:spPr>
        <p:txBody>
          <a:bodyPr>
            <a:noAutofit/>
          </a:bodyPr>
          <a:lstStyle/>
          <a:p>
            <a:r>
              <a:rPr lang="ja-JP" altLang="en-US" dirty="0" smtClean="0">
                <a:latin typeface="+mn-ea"/>
              </a:rPr>
              <a:t>各支援</a:t>
            </a:r>
            <a:r>
              <a:rPr lang="ja-JP" altLang="en-US" dirty="0">
                <a:latin typeface="+mn-ea"/>
              </a:rPr>
              <a:t>機関の連携による障害者就労支援マニュアル</a:t>
            </a:r>
            <a:endParaRPr lang="en-US" altLang="ja-JP" dirty="0">
              <a:latin typeface="+mn-ea"/>
            </a:endParaRPr>
          </a:p>
          <a:p>
            <a:r>
              <a:rPr lang="ja-JP" altLang="en-US" sz="1050" b="0" dirty="0">
                <a:latin typeface="+mn-ea"/>
              </a:rPr>
              <a:t>（平成</a:t>
            </a:r>
            <a:r>
              <a:rPr lang="en-US" altLang="ja-JP" sz="1050" b="0" dirty="0">
                <a:latin typeface="+mn-ea"/>
              </a:rPr>
              <a:t>27</a:t>
            </a:r>
            <a:r>
              <a:rPr lang="ja-JP" altLang="en-US" sz="1050" b="0" dirty="0">
                <a:latin typeface="+mn-ea"/>
              </a:rPr>
              <a:t>年３月</a:t>
            </a:r>
            <a:r>
              <a:rPr lang="en-US" altLang="ja-JP" sz="1050" b="0" dirty="0">
                <a:latin typeface="+mn-ea"/>
              </a:rPr>
              <a:t>16</a:t>
            </a:r>
            <a:r>
              <a:rPr lang="ja-JP" altLang="en-US" sz="1050" b="0" dirty="0">
                <a:latin typeface="+mn-ea"/>
              </a:rPr>
              <a:t>日各都道府県 指定都市 中核市障害保健福祉主管課あて厚生労働省社会・援護局障害保健福祉部障害福祉課事務連絡）</a:t>
            </a:r>
          </a:p>
        </p:txBody>
      </p:sp>
      <p:pic>
        <p:nvPicPr>
          <p:cNvPr id="8" name="コンテンツ プレースホルダー 7"/>
          <p:cNvPicPr>
            <a:picLocks noGrp="1" noChangeAspect="1"/>
          </p:cNvPicPr>
          <p:nvPr>
            <p:ph sz="half" idx="2"/>
          </p:nvPr>
        </p:nvPicPr>
        <p:blipFill>
          <a:blip r:embed="rId3" cstate="print">
            <a:extLst>
              <a:ext uri="{28A0092B-C50C-407E-A947-70E740481C1C}">
                <a14:useLocalDpi xmlns:a14="http://schemas.microsoft.com/office/drawing/2010/main" val="0"/>
              </a:ext>
            </a:extLst>
          </a:blip>
          <a:stretch>
            <a:fillRect/>
          </a:stretch>
        </p:blipFill>
        <p:spPr>
          <a:xfrm>
            <a:off x="875961" y="2588156"/>
            <a:ext cx="1758562" cy="2344750"/>
          </a:xfrm>
        </p:spPr>
      </p:pic>
      <p:sp>
        <p:nvSpPr>
          <p:cNvPr id="6" name="テキスト プレースホルダー 5"/>
          <p:cNvSpPr>
            <a:spLocks noGrp="1"/>
          </p:cNvSpPr>
          <p:nvPr>
            <p:ph type="body" sz="quarter" idx="3"/>
          </p:nvPr>
        </p:nvSpPr>
        <p:spPr>
          <a:xfrm>
            <a:off x="3311861" y="920426"/>
            <a:ext cx="2268251" cy="1593369"/>
          </a:xfrm>
        </p:spPr>
        <p:txBody>
          <a:bodyPr>
            <a:noAutofit/>
          </a:bodyPr>
          <a:lstStyle/>
          <a:p>
            <a:r>
              <a:rPr lang="ja-JP" altLang="en-US" dirty="0">
                <a:latin typeface="+mn-ea"/>
              </a:rPr>
              <a:t>就労移行支援事業所による就労アセスメント実施マニュアル</a:t>
            </a:r>
            <a:endParaRPr lang="en-US" altLang="ja-JP" dirty="0">
              <a:latin typeface="+mn-ea"/>
            </a:endParaRPr>
          </a:p>
          <a:p>
            <a:r>
              <a:rPr lang="ja-JP" altLang="en-US" sz="1050" b="0" dirty="0">
                <a:latin typeface="+mn-ea"/>
              </a:rPr>
              <a:t>（平成</a:t>
            </a:r>
            <a:r>
              <a:rPr lang="en-US" altLang="ja-JP" sz="1050" b="0" dirty="0">
                <a:latin typeface="+mn-ea"/>
              </a:rPr>
              <a:t>27</a:t>
            </a:r>
            <a:r>
              <a:rPr lang="ja-JP" altLang="en-US" sz="1050" b="0" dirty="0">
                <a:latin typeface="+mn-ea"/>
              </a:rPr>
              <a:t>年４月</a:t>
            </a:r>
            <a:r>
              <a:rPr lang="en-US" altLang="ja-JP" sz="1050" b="0" dirty="0">
                <a:latin typeface="+mn-ea"/>
              </a:rPr>
              <a:t>22</a:t>
            </a:r>
            <a:r>
              <a:rPr lang="ja-JP" altLang="en-US" sz="1050" b="0" dirty="0">
                <a:latin typeface="+mn-ea"/>
              </a:rPr>
              <a:t>日各都道府県 指定都市 中核市障害保健福祉主管課あて厚生労働省社会・援護局障害保健福祉部障害福祉課事務連絡）</a:t>
            </a:r>
          </a:p>
        </p:txBody>
      </p:sp>
      <p:pic>
        <p:nvPicPr>
          <p:cNvPr id="9" name="コンテンツ プレースホルダー 8"/>
          <p:cNvPicPr>
            <a:picLocks noGrp="1" noChangeAspect="1"/>
          </p:cNvPicPr>
          <p:nvPr>
            <p:ph sz="quarter" idx="4"/>
          </p:nvPr>
        </p:nvPicPr>
        <p:blipFill>
          <a:blip r:embed="rId4" cstate="print">
            <a:extLst>
              <a:ext uri="{28A0092B-C50C-407E-A947-70E740481C1C}">
                <a14:useLocalDpi xmlns:a14="http://schemas.microsoft.com/office/drawing/2010/main" val="0"/>
              </a:ext>
            </a:extLst>
          </a:blip>
          <a:stretch>
            <a:fillRect/>
          </a:stretch>
        </p:blipFill>
        <p:spPr>
          <a:xfrm>
            <a:off x="3311861" y="2861055"/>
            <a:ext cx="2520280" cy="1890210"/>
          </a:xfrm>
          <a:ln>
            <a:solidFill>
              <a:schemeClr val="tx1"/>
            </a:solidFill>
          </a:ln>
        </p:spPr>
      </p:pic>
      <p:sp>
        <p:nvSpPr>
          <p:cNvPr id="11" name="正方形/長方形 10"/>
          <p:cNvSpPr/>
          <p:nvPr/>
        </p:nvSpPr>
        <p:spPr>
          <a:xfrm>
            <a:off x="719573" y="5325794"/>
            <a:ext cx="7704856" cy="830997"/>
          </a:xfrm>
          <a:prstGeom prst="rect">
            <a:avLst/>
          </a:prstGeom>
          <a:effectLst/>
        </p:spPr>
        <p:txBody>
          <a:bodyPr wrap="square">
            <a:spAutoFit/>
          </a:bodyPr>
          <a:lstStyle/>
          <a:p>
            <a:pPr defTabSz="685800" fontAlgn="auto">
              <a:spcBef>
                <a:spcPts val="0"/>
              </a:spcBef>
              <a:spcAft>
                <a:spcPts val="0"/>
              </a:spcAft>
            </a:pP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厚労省ホームページに掲載</a:t>
            </a: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http://www.mhlw.go.jp/stf/seisakunitsuite/bunya/hukushi_kaigo/shougaishahukushi/service/shurou.html</a:t>
            </a:r>
          </a:p>
        </p:txBody>
      </p:sp>
      <p:pic>
        <p:nvPicPr>
          <p:cNvPr id="10" name="コンテンツ プレースホルダー 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71139" y="2633786"/>
            <a:ext cx="1758562" cy="2344748"/>
          </a:xfrm>
          <a:prstGeom prst="rect">
            <a:avLst/>
          </a:prstGeom>
          <a:ln>
            <a:solidFill>
              <a:schemeClr val="tx1"/>
            </a:solidFill>
          </a:ln>
        </p:spPr>
      </p:pic>
      <p:sp>
        <p:nvSpPr>
          <p:cNvPr id="13" name="テキスト プレースホルダー 5"/>
          <p:cNvSpPr txBox="1">
            <a:spLocks/>
          </p:cNvSpPr>
          <p:nvPr/>
        </p:nvSpPr>
        <p:spPr>
          <a:xfrm>
            <a:off x="5985490" y="980728"/>
            <a:ext cx="2529860" cy="1593369"/>
          </a:xfrm>
          <a:prstGeom prst="rect">
            <a:avLst/>
          </a:prstGeom>
        </p:spPr>
        <p:txBody>
          <a:bodyPr vert="horz" lIns="68580" tIns="34290" rIns="68580" bIns="34290" rtlCol="0" anchor="b">
            <a:noAutofit/>
          </a:bodyPr>
          <a:lstStyle>
            <a:lvl1pPr marL="0" indent="0" algn="l" defTabSz="914400" rtl="0" eaLnBrk="1" latinLnBrk="0" hangingPunct="1">
              <a:spcBef>
                <a:spcPct val="20000"/>
              </a:spcBef>
              <a:buFont typeface="Arial" panose="020B0604020202020204" pitchFamily="34" charset="0"/>
              <a:buNone/>
              <a:defRPr kumimoji="1" sz="2400" b="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kumimoji="1" sz="2000" b="1"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kumimoji="1" sz="1800" b="1"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kumimoji="1" sz="1600" b="1"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kumimoji="1" sz="1600" b="1" kern="1200">
                <a:solidFill>
                  <a:schemeClr val="tx1"/>
                </a:solidFill>
                <a:latin typeface="+mn-lt"/>
                <a:ea typeface="+mn-ea"/>
                <a:cs typeface="+mn-cs"/>
              </a:defRPr>
            </a:lvl5pPr>
            <a:lvl6pPr marL="2286000" indent="0" algn="l" defTabSz="914400" rtl="0" eaLnBrk="1" latinLnBrk="0" hangingPunct="1">
              <a:spcBef>
                <a:spcPct val="20000"/>
              </a:spcBef>
              <a:buFont typeface="Arial" panose="020B0604020202020204" pitchFamily="34" charset="0"/>
              <a:buNone/>
              <a:defRPr kumimoji="1" sz="1600" b="1" kern="1200">
                <a:solidFill>
                  <a:schemeClr val="tx1"/>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kumimoji="1" sz="1600" b="1" kern="1200">
                <a:solidFill>
                  <a:schemeClr val="tx1"/>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kumimoji="1" sz="1600" b="1" kern="1200">
                <a:solidFill>
                  <a:schemeClr val="tx1"/>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kumimoji="1" sz="1600" b="1" kern="1200">
                <a:solidFill>
                  <a:schemeClr val="tx1"/>
                </a:solidFill>
                <a:latin typeface="+mn-lt"/>
                <a:ea typeface="+mn-ea"/>
                <a:cs typeface="+mn-cs"/>
              </a:defRPr>
            </a:lvl9pPr>
          </a:lstStyle>
          <a:p>
            <a:pPr defTabSz="685800" fontAlgn="auto">
              <a:spcAft>
                <a:spcPts val="0"/>
              </a:spcAft>
            </a:pPr>
            <a:r>
              <a:rPr lang="ja-JP" altLang="en-US" sz="1800" dirty="0">
                <a:solidFill>
                  <a:prstClr val="black"/>
                </a:solidFill>
                <a:latin typeface="ＭＳ Ｐゴシック" panose="020B0600070205080204" pitchFamily="50" charset="-128"/>
                <a:ea typeface="ＭＳ Ｐゴシック" panose="020B0600070205080204" pitchFamily="50" charset="-128"/>
              </a:rPr>
              <a:t>就労アセスメントを活用した障害者の就労支援マニュアル</a:t>
            </a:r>
            <a:endParaRPr lang="en-US" altLang="ja-JP" sz="1800" dirty="0">
              <a:solidFill>
                <a:prstClr val="black"/>
              </a:solidFill>
              <a:latin typeface="ＭＳ Ｐゴシック" panose="020B0600070205080204" pitchFamily="50" charset="-128"/>
              <a:ea typeface="ＭＳ Ｐゴシック" panose="020B0600070205080204" pitchFamily="50" charset="-128"/>
            </a:endParaRPr>
          </a:p>
          <a:p>
            <a:pPr defTabSz="685800" fontAlgn="auto">
              <a:spcAft>
                <a:spcPts val="0"/>
              </a:spcAft>
            </a:pPr>
            <a:r>
              <a:rPr lang="ja-JP" altLang="en-US" sz="1050" b="0" dirty="0">
                <a:solidFill>
                  <a:prstClr val="black"/>
                </a:solidFill>
                <a:latin typeface="ＭＳ Ｐゴシック" panose="020B0600070205080204" pitchFamily="50" charset="-128"/>
                <a:ea typeface="ＭＳ Ｐゴシック" panose="020B0600070205080204" pitchFamily="50" charset="-128"/>
              </a:rPr>
              <a:t>（平成</a:t>
            </a:r>
            <a:r>
              <a:rPr lang="en-US" altLang="ja-JP" sz="1050" b="0" dirty="0">
                <a:solidFill>
                  <a:prstClr val="black"/>
                </a:solidFill>
                <a:latin typeface="ＭＳ Ｐゴシック" panose="020B0600070205080204" pitchFamily="50" charset="-128"/>
                <a:ea typeface="ＭＳ Ｐゴシック" panose="020B0600070205080204" pitchFamily="50" charset="-128"/>
              </a:rPr>
              <a:t>27</a:t>
            </a:r>
            <a:r>
              <a:rPr lang="ja-JP" altLang="en-US" sz="1050" b="0" dirty="0">
                <a:solidFill>
                  <a:prstClr val="black"/>
                </a:solidFill>
                <a:latin typeface="ＭＳ Ｐゴシック" panose="020B0600070205080204" pitchFamily="50" charset="-128"/>
                <a:ea typeface="ＭＳ Ｐゴシック" panose="020B0600070205080204" pitchFamily="50" charset="-128"/>
              </a:rPr>
              <a:t>年８月３日各都道府県 指定都市 中核市障害保健福祉主管課あて厚生労働省社会・援護局障害保健福祉部障害福祉課事務連絡）</a:t>
            </a:r>
          </a:p>
        </p:txBody>
      </p:sp>
      <p:sp>
        <p:nvSpPr>
          <p:cNvPr id="2" name="スライド番号プレースホルダー 1"/>
          <p:cNvSpPr>
            <a:spLocks noGrp="1"/>
          </p:cNvSpPr>
          <p:nvPr>
            <p:ph type="sldNum" sz="quarter" idx="12"/>
          </p:nvPr>
        </p:nvSpPr>
        <p:spPr/>
        <p:txBody>
          <a:bodyPr/>
          <a:lstStyle/>
          <a:p>
            <a:fld id="{973546E6-2C95-4A16-9C31-3DD88A51EA1A}" type="slidenum">
              <a:rPr kumimoji="1" lang="ja-JP" altLang="en-US" smtClean="0"/>
              <a:pPr/>
              <a:t>151</a:t>
            </a:fld>
            <a:endParaRPr kumimoji="1" lang="ja-JP" altLang="en-US"/>
          </a:p>
        </p:txBody>
      </p:sp>
      <p:sp>
        <p:nvSpPr>
          <p:cNvPr id="12" name="テキスト ボックス 11"/>
          <p:cNvSpPr txBox="1"/>
          <p:nvPr/>
        </p:nvSpPr>
        <p:spPr>
          <a:xfrm>
            <a:off x="539552" y="260648"/>
            <a:ext cx="1080120" cy="338554"/>
          </a:xfrm>
          <a:prstGeom prst="rect">
            <a:avLst/>
          </a:prstGeom>
          <a:noFill/>
          <a:ln>
            <a:solidFill>
              <a:schemeClr val="accent1"/>
            </a:solidFill>
          </a:ln>
        </p:spPr>
        <p:txBody>
          <a:bodyPr wrap="square" rtlCol="0">
            <a:spAutoFit/>
          </a:bodyPr>
          <a:lstStyle/>
          <a:p>
            <a:r>
              <a:rPr kumimoji="1" lang="ja-JP" altLang="en-US" sz="1600" dirty="0" smtClean="0"/>
              <a:t>参考資料</a:t>
            </a:r>
            <a:endParaRPr kumimoji="1" lang="ja-JP" altLang="en-US" sz="1600" dirty="0"/>
          </a:p>
        </p:txBody>
      </p:sp>
    </p:spTree>
    <p:extLst>
      <p:ext uri="{BB962C8B-B14F-4D97-AF65-F5344CB8AC3E}">
        <p14:creationId xmlns:p14="http://schemas.microsoft.com/office/powerpoint/2010/main" val="4015634672"/>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 2"/>
          <p:cNvSpPr>
            <a:spLocks noGrp="1"/>
          </p:cNvSpPr>
          <p:nvPr>
            <p:ph idx="1"/>
          </p:nvPr>
        </p:nvSpPr>
        <p:spPr>
          <a:xfrm>
            <a:off x="323528" y="1571432"/>
            <a:ext cx="8496943" cy="4953911"/>
          </a:xfrm>
          <a:ln>
            <a:solidFill>
              <a:srgbClr val="0070C0"/>
            </a:solidFill>
          </a:ln>
        </p:spPr>
        <p:style>
          <a:lnRef idx="2">
            <a:schemeClr val="dk1"/>
          </a:lnRef>
          <a:fillRef idx="1">
            <a:schemeClr val="lt1"/>
          </a:fillRef>
          <a:effectRef idx="0">
            <a:schemeClr val="dk1"/>
          </a:effectRef>
          <a:fontRef idx="minor">
            <a:schemeClr val="dk1"/>
          </a:fontRef>
        </p:style>
        <p:txBody>
          <a:bodyPr rtlCol="0">
            <a:normAutofit/>
          </a:bodyPr>
          <a:lstStyle/>
          <a:p>
            <a:pPr>
              <a:buNone/>
              <a:defRPr/>
            </a:pPr>
            <a:r>
              <a:rPr lang="ja-JP" altLang="en-US" sz="3300" dirty="0"/>
              <a:t>　</a:t>
            </a:r>
          </a:p>
        </p:txBody>
      </p:sp>
      <p:sp>
        <p:nvSpPr>
          <p:cNvPr id="7" name="角丸四角形 6"/>
          <p:cNvSpPr/>
          <p:nvPr/>
        </p:nvSpPr>
        <p:spPr>
          <a:xfrm>
            <a:off x="521185" y="2215477"/>
            <a:ext cx="8083852" cy="608410"/>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defTabSz="685800" fontAlgn="auto">
              <a:spcBef>
                <a:spcPts val="0"/>
              </a:spcBef>
              <a:spcAft>
                <a:spcPts val="0"/>
              </a:spcAft>
              <a:defRPr/>
            </a:pPr>
            <a:r>
              <a:rPr lang="ja-JP" altLang="en-US" sz="2700" dirty="0">
                <a:solidFill>
                  <a:prstClr val="black"/>
                </a:solidFill>
                <a:latin typeface="Calibri" panose="020F0502020204030204"/>
                <a:ea typeface="ＭＳ Ｐゴシック" panose="020B0600070205080204" pitchFamily="50" charset="-128"/>
              </a:rPr>
              <a:t>利用者の適性に合った作業内容か？</a:t>
            </a:r>
          </a:p>
        </p:txBody>
      </p:sp>
      <p:sp>
        <p:nvSpPr>
          <p:cNvPr id="4" name="角丸四角形 3"/>
          <p:cNvSpPr/>
          <p:nvPr/>
        </p:nvSpPr>
        <p:spPr>
          <a:xfrm>
            <a:off x="323528" y="1629962"/>
            <a:ext cx="2951786" cy="428628"/>
          </a:xfrm>
          <a:prstGeom prst="roundRect">
            <a:avLst>
              <a:gd name="adj" fmla="val 50000"/>
            </a:avLst>
          </a:prstGeom>
        </p:spPr>
        <p:style>
          <a:lnRef idx="0">
            <a:schemeClr val="accent3"/>
          </a:lnRef>
          <a:fillRef idx="3">
            <a:schemeClr val="accent3"/>
          </a:fillRef>
          <a:effectRef idx="3">
            <a:schemeClr val="accent3"/>
          </a:effectRef>
          <a:fontRef idx="minor">
            <a:schemeClr val="lt1"/>
          </a:fontRef>
        </p:style>
        <p:txBody>
          <a:bodyPr anchor="ctr"/>
          <a:lstStyle/>
          <a:p>
            <a:pPr algn="ctr" defTabSz="685800" fontAlgn="auto">
              <a:spcBef>
                <a:spcPts val="0"/>
              </a:spcBef>
              <a:spcAft>
                <a:spcPts val="0"/>
              </a:spcAft>
              <a:defRPr/>
            </a:pPr>
            <a:r>
              <a:rPr lang="ja-JP" altLang="en-US" sz="2400" dirty="0">
                <a:solidFill>
                  <a:prstClr val="white"/>
                </a:solidFill>
                <a:latin typeface="Calibri" panose="020F0502020204030204"/>
                <a:ea typeface="ＭＳ Ｐゴシック" panose="020B0600070205080204" pitchFamily="50" charset="-128"/>
              </a:rPr>
              <a:t>①マッチング</a:t>
            </a:r>
          </a:p>
        </p:txBody>
      </p:sp>
      <p:sp>
        <p:nvSpPr>
          <p:cNvPr id="8" name="角丸四角形 7"/>
          <p:cNvSpPr/>
          <p:nvPr/>
        </p:nvSpPr>
        <p:spPr>
          <a:xfrm>
            <a:off x="521185" y="3661360"/>
            <a:ext cx="8083852" cy="609600"/>
          </a:xfrm>
          <a:prstGeom prst="roundRect">
            <a:avLst/>
          </a:prstGeom>
        </p:spPr>
        <p:style>
          <a:lnRef idx="2">
            <a:schemeClr val="accent5"/>
          </a:lnRef>
          <a:fillRef idx="1">
            <a:schemeClr val="lt1"/>
          </a:fillRef>
          <a:effectRef idx="0">
            <a:schemeClr val="accent5"/>
          </a:effectRef>
          <a:fontRef idx="minor">
            <a:schemeClr val="dk1"/>
          </a:fontRef>
        </p:style>
        <p:txBody>
          <a:bodyPr anchor="ctr"/>
          <a:lstStyle/>
          <a:p>
            <a:pPr algn="ctr" defTabSz="685800" fontAlgn="auto">
              <a:spcBef>
                <a:spcPts val="0"/>
              </a:spcBef>
              <a:spcAft>
                <a:spcPts val="0"/>
              </a:spcAft>
              <a:defRPr/>
            </a:pPr>
            <a:r>
              <a:rPr lang="ja-JP" altLang="en-US" sz="2700" dirty="0">
                <a:solidFill>
                  <a:prstClr val="black"/>
                </a:solidFill>
                <a:latin typeface="Calibri" panose="020F0502020204030204"/>
                <a:ea typeface="ＭＳ Ｐゴシック" panose="020B0600070205080204" pitchFamily="50" charset="-128"/>
              </a:rPr>
              <a:t>習熟に応じた支援のしくみがあるか？</a:t>
            </a:r>
          </a:p>
        </p:txBody>
      </p:sp>
      <p:sp>
        <p:nvSpPr>
          <p:cNvPr id="9" name="角丸四角形 8"/>
          <p:cNvSpPr/>
          <p:nvPr/>
        </p:nvSpPr>
        <p:spPr>
          <a:xfrm>
            <a:off x="504419" y="5249713"/>
            <a:ext cx="7822937" cy="609600"/>
          </a:xfrm>
          <a:prstGeom prst="roundRect">
            <a:avLst/>
          </a:prstGeom>
        </p:spPr>
        <p:style>
          <a:lnRef idx="2">
            <a:schemeClr val="accent4"/>
          </a:lnRef>
          <a:fillRef idx="1">
            <a:schemeClr val="lt1"/>
          </a:fillRef>
          <a:effectRef idx="0">
            <a:schemeClr val="accent4"/>
          </a:effectRef>
          <a:fontRef idx="minor">
            <a:schemeClr val="dk1"/>
          </a:fontRef>
        </p:style>
        <p:txBody>
          <a:bodyPr anchor="ctr"/>
          <a:lstStyle/>
          <a:p>
            <a:pPr algn="ctr" defTabSz="685800" fontAlgn="auto">
              <a:spcBef>
                <a:spcPts val="0"/>
              </a:spcBef>
              <a:spcAft>
                <a:spcPts val="0"/>
              </a:spcAft>
              <a:defRPr/>
            </a:pPr>
            <a:r>
              <a:rPr lang="ja-JP" altLang="en-US" sz="2700" dirty="0">
                <a:solidFill>
                  <a:prstClr val="black"/>
                </a:solidFill>
                <a:latin typeface="Calibri" panose="020F0502020204030204"/>
                <a:ea typeface="ＭＳ Ｐゴシック" panose="020B0600070205080204" pitchFamily="50" charset="-128"/>
              </a:rPr>
              <a:t>試しにやってみることができるか？</a:t>
            </a:r>
          </a:p>
        </p:txBody>
      </p:sp>
      <p:sp>
        <p:nvSpPr>
          <p:cNvPr id="5" name="角丸四角形 4"/>
          <p:cNvSpPr/>
          <p:nvPr/>
        </p:nvSpPr>
        <p:spPr>
          <a:xfrm>
            <a:off x="323528" y="3078413"/>
            <a:ext cx="2951786" cy="428628"/>
          </a:xfrm>
          <a:prstGeom prst="roundRect">
            <a:avLst>
              <a:gd name="adj" fmla="val 50000"/>
            </a:avLst>
          </a:prstGeom>
        </p:spPr>
        <p:style>
          <a:lnRef idx="0">
            <a:schemeClr val="accent5"/>
          </a:lnRef>
          <a:fillRef idx="3">
            <a:schemeClr val="accent5"/>
          </a:fillRef>
          <a:effectRef idx="3">
            <a:schemeClr val="accent5"/>
          </a:effectRef>
          <a:fontRef idx="minor">
            <a:schemeClr val="lt1"/>
          </a:fontRef>
        </p:style>
        <p:txBody>
          <a:bodyPr anchor="ctr"/>
          <a:lstStyle/>
          <a:p>
            <a:pPr algn="ctr" defTabSz="685800" fontAlgn="auto">
              <a:spcBef>
                <a:spcPts val="0"/>
              </a:spcBef>
              <a:spcAft>
                <a:spcPts val="0"/>
              </a:spcAft>
              <a:defRPr/>
            </a:pPr>
            <a:r>
              <a:rPr lang="ja-JP" altLang="en-US" sz="2400" dirty="0">
                <a:solidFill>
                  <a:prstClr val="white"/>
                </a:solidFill>
                <a:latin typeface="Calibri" panose="020F0502020204030204"/>
                <a:ea typeface="ＭＳ Ｐゴシック" panose="020B0600070205080204" pitchFamily="50" charset="-128"/>
              </a:rPr>
              <a:t>②ステップ</a:t>
            </a:r>
          </a:p>
        </p:txBody>
      </p:sp>
      <p:sp>
        <p:nvSpPr>
          <p:cNvPr id="6" name="角丸四角形 5"/>
          <p:cNvSpPr/>
          <p:nvPr/>
        </p:nvSpPr>
        <p:spPr>
          <a:xfrm>
            <a:off x="333879" y="4647849"/>
            <a:ext cx="2951786" cy="428628"/>
          </a:xfrm>
          <a:prstGeom prst="roundRect">
            <a:avLst>
              <a:gd name="adj" fmla="val 50000"/>
            </a:avLst>
          </a:prstGeom>
        </p:spPr>
        <p:style>
          <a:lnRef idx="0">
            <a:schemeClr val="accent4"/>
          </a:lnRef>
          <a:fillRef idx="3">
            <a:schemeClr val="accent4"/>
          </a:fillRef>
          <a:effectRef idx="3">
            <a:schemeClr val="accent4"/>
          </a:effectRef>
          <a:fontRef idx="minor">
            <a:schemeClr val="lt1"/>
          </a:fontRef>
        </p:style>
        <p:txBody>
          <a:bodyPr anchor="ctr"/>
          <a:lstStyle/>
          <a:p>
            <a:pPr algn="ctr" defTabSz="685800" fontAlgn="auto">
              <a:spcBef>
                <a:spcPts val="0"/>
              </a:spcBef>
              <a:spcAft>
                <a:spcPts val="0"/>
              </a:spcAft>
              <a:defRPr/>
            </a:pPr>
            <a:r>
              <a:rPr lang="ja-JP" altLang="en-US" sz="2400" dirty="0">
                <a:solidFill>
                  <a:prstClr val="white"/>
                </a:solidFill>
                <a:latin typeface="Calibri" panose="020F0502020204030204"/>
                <a:ea typeface="ＭＳ Ｐゴシック" panose="020B0600070205080204" pitchFamily="50" charset="-128"/>
              </a:rPr>
              <a:t>③チャンス</a:t>
            </a:r>
          </a:p>
        </p:txBody>
      </p:sp>
      <p:sp>
        <p:nvSpPr>
          <p:cNvPr id="10" name="角丸四角形 9"/>
          <p:cNvSpPr/>
          <p:nvPr/>
        </p:nvSpPr>
        <p:spPr>
          <a:xfrm>
            <a:off x="5147475" y="2973649"/>
            <a:ext cx="2951766" cy="428625"/>
          </a:xfrm>
          <a:prstGeom prst="roundRect">
            <a:avLst>
              <a:gd name="adj" fmla="val 50000"/>
            </a:avLst>
          </a:prstGeom>
        </p:spPr>
        <p:style>
          <a:lnRef idx="2">
            <a:schemeClr val="accent2"/>
          </a:lnRef>
          <a:fillRef idx="1">
            <a:schemeClr val="lt1"/>
          </a:fillRef>
          <a:effectRef idx="0">
            <a:schemeClr val="accent2"/>
          </a:effectRef>
          <a:fontRef idx="minor">
            <a:schemeClr val="dk1"/>
          </a:fontRef>
        </p:style>
        <p:txBody>
          <a:bodyPr anchor="ctr"/>
          <a:lstStyle/>
          <a:p>
            <a:pPr algn="ctr" defTabSz="685800" fontAlgn="auto">
              <a:spcBef>
                <a:spcPts val="0"/>
              </a:spcBef>
              <a:spcAft>
                <a:spcPts val="0"/>
              </a:spcAft>
              <a:defRPr/>
            </a:pPr>
            <a:r>
              <a:rPr lang="ja-JP" altLang="en-US" sz="2400" dirty="0">
                <a:solidFill>
                  <a:prstClr val="black"/>
                </a:solidFill>
                <a:latin typeface="Calibri" panose="020F0502020204030204"/>
                <a:ea typeface="ＭＳ Ｐゴシック" panose="020B0600070205080204" pitchFamily="50" charset="-128"/>
              </a:rPr>
              <a:t>とくいなこと</a:t>
            </a:r>
          </a:p>
        </p:txBody>
      </p:sp>
      <p:sp>
        <p:nvSpPr>
          <p:cNvPr id="12" name="角丸四角形 11"/>
          <p:cNvSpPr/>
          <p:nvPr/>
        </p:nvSpPr>
        <p:spPr>
          <a:xfrm>
            <a:off x="5147475" y="4347023"/>
            <a:ext cx="2951766" cy="428625"/>
          </a:xfrm>
          <a:prstGeom prst="roundRect">
            <a:avLst>
              <a:gd name="adj" fmla="val 50000"/>
            </a:avLst>
          </a:prstGeom>
        </p:spPr>
        <p:style>
          <a:lnRef idx="2">
            <a:schemeClr val="accent2"/>
          </a:lnRef>
          <a:fillRef idx="1">
            <a:schemeClr val="lt1"/>
          </a:fillRef>
          <a:effectRef idx="0">
            <a:schemeClr val="accent2"/>
          </a:effectRef>
          <a:fontRef idx="minor">
            <a:schemeClr val="dk1"/>
          </a:fontRef>
        </p:style>
        <p:txBody>
          <a:bodyPr anchor="ctr"/>
          <a:lstStyle/>
          <a:p>
            <a:pPr algn="ctr" defTabSz="685800" fontAlgn="auto">
              <a:spcBef>
                <a:spcPts val="0"/>
              </a:spcBef>
              <a:spcAft>
                <a:spcPts val="0"/>
              </a:spcAft>
              <a:defRPr/>
            </a:pPr>
            <a:r>
              <a:rPr lang="ja-JP" altLang="en-US" sz="2400" dirty="0">
                <a:solidFill>
                  <a:prstClr val="black"/>
                </a:solidFill>
                <a:latin typeface="Calibri" panose="020F0502020204030204"/>
                <a:ea typeface="ＭＳ Ｐゴシック" panose="020B0600070205080204" pitchFamily="50" charset="-128"/>
              </a:rPr>
              <a:t>だんだんと</a:t>
            </a:r>
          </a:p>
        </p:txBody>
      </p:sp>
      <p:sp>
        <p:nvSpPr>
          <p:cNvPr id="13" name="角丸四角形 12"/>
          <p:cNvSpPr/>
          <p:nvPr/>
        </p:nvSpPr>
        <p:spPr>
          <a:xfrm>
            <a:off x="5147475" y="5966962"/>
            <a:ext cx="2951766" cy="428625"/>
          </a:xfrm>
          <a:prstGeom prst="roundRect">
            <a:avLst>
              <a:gd name="adj" fmla="val 50000"/>
            </a:avLst>
          </a:prstGeom>
        </p:spPr>
        <p:style>
          <a:lnRef idx="2">
            <a:schemeClr val="accent2"/>
          </a:lnRef>
          <a:fillRef idx="1">
            <a:schemeClr val="lt1"/>
          </a:fillRef>
          <a:effectRef idx="0">
            <a:schemeClr val="accent2"/>
          </a:effectRef>
          <a:fontRef idx="minor">
            <a:schemeClr val="dk1"/>
          </a:fontRef>
        </p:style>
        <p:txBody>
          <a:bodyPr anchor="ctr"/>
          <a:lstStyle/>
          <a:p>
            <a:pPr algn="ctr" defTabSz="685800" fontAlgn="auto">
              <a:spcBef>
                <a:spcPts val="0"/>
              </a:spcBef>
              <a:spcAft>
                <a:spcPts val="0"/>
              </a:spcAft>
              <a:defRPr/>
            </a:pPr>
            <a:r>
              <a:rPr lang="ja-JP" altLang="en-US" sz="2400" dirty="0">
                <a:solidFill>
                  <a:prstClr val="black"/>
                </a:solidFill>
                <a:latin typeface="Calibri" panose="020F0502020204030204"/>
                <a:ea typeface="ＭＳ Ｐゴシック" panose="020B0600070205080204" pitchFamily="50" charset="-128"/>
              </a:rPr>
              <a:t>これはどうか</a:t>
            </a:r>
          </a:p>
        </p:txBody>
      </p:sp>
      <p:sp>
        <p:nvSpPr>
          <p:cNvPr id="17" name="Rectangle 2"/>
          <p:cNvSpPr txBox="1">
            <a:spLocks noChangeArrowheads="1"/>
          </p:cNvSpPr>
          <p:nvPr/>
        </p:nvSpPr>
        <p:spPr bwMode="auto">
          <a:xfrm>
            <a:off x="241109" y="932486"/>
            <a:ext cx="8651370" cy="380924"/>
          </a:xfrm>
          <a:prstGeom prst="roundRect">
            <a:avLst>
              <a:gd name="adj" fmla="val 50000"/>
            </a:avLst>
          </a:prstGeom>
          <a:ln>
            <a:headEnd/>
            <a:tailEnd/>
          </a:ln>
        </p:spPr>
        <p:style>
          <a:lnRef idx="0">
            <a:schemeClr val="accent1"/>
          </a:lnRef>
          <a:fillRef idx="3">
            <a:schemeClr val="accent1"/>
          </a:fillRef>
          <a:effectRef idx="3">
            <a:schemeClr val="accent1"/>
          </a:effectRef>
          <a:fontRef idx="minor">
            <a:schemeClr val="lt1"/>
          </a:fontRef>
        </p:style>
        <p:txBody>
          <a:bodyPr lIns="68573" tIns="34286" rIns="68573" bIns="34286" anchor="ctr"/>
          <a:lstStyle/>
          <a:p>
            <a:pPr algn="ctr" defTabSz="685800" fontAlgn="auto">
              <a:spcBef>
                <a:spcPts val="0"/>
              </a:spcBef>
              <a:spcAft>
                <a:spcPts val="0"/>
              </a:spcAft>
              <a:defRPr/>
            </a:pPr>
            <a:r>
              <a:rPr lang="ja-JP" altLang="en-US" kern="0" dirty="0">
                <a:solidFill>
                  <a:prstClr val="white"/>
                </a:solidFill>
                <a:latin typeface="Calibri" panose="020F0502020204030204"/>
                <a:ea typeface="ＭＳ Ｐゴシック" panose="020B0600070205080204" pitchFamily="50" charset="-128"/>
              </a:rPr>
              <a:t>　個々に合ったサービスが提供されるしくみがあるか？</a:t>
            </a:r>
          </a:p>
        </p:txBody>
      </p:sp>
      <p:sp>
        <p:nvSpPr>
          <p:cNvPr id="15" name="AutoShape 6"/>
          <p:cNvSpPr>
            <a:spLocks noChangeArrowheads="1"/>
          </p:cNvSpPr>
          <p:nvPr/>
        </p:nvSpPr>
        <p:spPr bwMode="auto">
          <a:xfrm>
            <a:off x="953282" y="213655"/>
            <a:ext cx="6957230" cy="335513"/>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algn="ctr" defTabSz="685800" fontAlgn="auto">
              <a:spcBef>
                <a:spcPts val="0"/>
              </a:spcBef>
              <a:spcAft>
                <a:spcPts val="0"/>
              </a:spcAft>
              <a:defRPr/>
            </a:pPr>
            <a:r>
              <a:rPr lang="ja-JP" altLang="en-US" sz="2400" dirty="0">
                <a:solidFill>
                  <a:srgbClr val="A50021"/>
                </a:solidFill>
              </a:rPr>
              <a:t>（</a:t>
            </a:r>
            <a:r>
              <a:rPr lang="en-US" altLang="ja-JP" sz="2400" dirty="0">
                <a:solidFill>
                  <a:srgbClr val="A50021"/>
                </a:solidFill>
              </a:rPr>
              <a:t>4</a:t>
            </a:r>
            <a:r>
              <a:rPr lang="ja-JP" altLang="en-US" sz="2400" dirty="0">
                <a:solidFill>
                  <a:srgbClr val="A50021"/>
                </a:solidFill>
              </a:rPr>
              <a:t>）　アセスメント及びサービス提供の環境</a:t>
            </a:r>
          </a:p>
        </p:txBody>
      </p:sp>
      <p:sp>
        <p:nvSpPr>
          <p:cNvPr id="11" name="スライド番号プレースホルダー 10"/>
          <p:cNvSpPr>
            <a:spLocks noGrp="1"/>
          </p:cNvSpPr>
          <p:nvPr>
            <p:ph type="sldNum" sz="quarter" idx="12"/>
          </p:nvPr>
        </p:nvSpPr>
        <p:spPr/>
        <p:txBody>
          <a:bodyPr/>
          <a:lstStyle/>
          <a:p>
            <a:fld id="{973546E6-2C95-4A16-9C31-3DD88A51EA1A}" type="slidenum">
              <a:rPr kumimoji="1" lang="ja-JP" altLang="en-US" smtClean="0"/>
              <a:pPr/>
              <a:t>152</a:t>
            </a:fld>
            <a:endParaRPr kumimoji="1" lang="ja-JP" altLang="en-US"/>
          </a:p>
        </p:txBody>
      </p:sp>
    </p:spTree>
    <p:extLst>
      <p:ext uri="{BB962C8B-B14F-4D97-AF65-F5344CB8AC3E}">
        <p14:creationId xmlns:p14="http://schemas.microsoft.com/office/powerpoint/2010/main" val="697838458"/>
      </p:ext>
    </p:extLst>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xfrm>
            <a:off x="805112" y="284808"/>
            <a:ext cx="7710238" cy="381125"/>
          </a:xfrm>
          <a:prstGeom prst="roundRect">
            <a:avLst>
              <a:gd name="adj" fmla="val 50000"/>
            </a:avLst>
          </a:prstGeom>
          <a:ln>
            <a:solidFill>
              <a:schemeClr val="accent3"/>
            </a:solidFill>
          </a:ln>
        </p:spPr>
        <p:style>
          <a:lnRef idx="2">
            <a:schemeClr val="accent5"/>
          </a:lnRef>
          <a:fillRef idx="1">
            <a:schemeClr val="lt1"/>
          </a:fillRef>
          <a:effectRef idx="0">
            <a:schemeClr val="accent5"/>
          </a:effectRef>
          <a:fontRef idx="minor">
            <a:schemeClr val="dk1"/>
          </a:fontRef>
        </p:style>
        <p:txBody>
          <a:bodyPr>
            <a:noAutofit/>
          </a:bodyPr>
          <a:lstStyle/>
          <a:p>
            <a:pPr algn="ctr" eaLnBrk="1" hangingPunct="1">
              <a:defRPr/>
            </a:pPr>
            <a:r>
              <a:rPr lang="ja-JP" altLang="en-US" sz="3200" dirty="0">
                <a:latin typeface="Meiryo UI" panose="020B0604030504040204" pitchFamily="50" charset="-128"/>
                <a:ea typeface="Meiryo UI" panose="020B0604030504040204" pitchFamily="50" charset="-128"/>
              </a:rPr>
              <a:t>　</a:t>
            </a:r>
            <a:r>
              <a:rPr lang="en-US" altLang="ja-JP" sz="3200" dirty="0">
                <a:latin typeface="Meiryo UI" panose="020B0604030504040204" pitchFamily="50" charset="-128"/>
                <a:ea typeface="Meiryo UI" panose="020B0604030504040204" pitchFamily="50" charset="-128"/>
              </a:rPr>
              <a:t>B</a:t>
            </a:r>
            <a:r>
              <a:rPr lang="ja-JP" altLang="en-US" sz="3200" dirty="0">
                <a:latin typeface="Meiryo UI" panose="020B0604030504040204" pitchFamily="50" charset="-128"/>
                <a:ea typeface="Meiryo UI" panose="020B0604030504040204" pitchFamily="50" charset="-128"/>
              </a:rPr>
              <a:t>型・</a:t>
            </a:r>
            <a:r>
              <a:rPr lang="en-US" altLang="ja-JP" sz="3200" dirty="0">
                <a:latin typeface="Meiryo UI" panose="020B0604030504040204" pitchFamily="50" charset="-128"/>
                <a:ea typeface="Meiryo UI" panose="020B0604030504040204" pitchFamily="50" charset="-128"/>
              </a:rPr>
              <a:t>A</a:t>
            </a:r>
            <a:r>
              <a:rPr lang="ja-JP" altLang="en-US" sz="3200" dirty="0">
                <a:latin typeface="Meiryo UI" panose="020B0604030504040204" pitchFamily="50" charset="-128"/>
                <a:ea typeface="Meiryo UI" panose="020B0604030504040204" pitchFamily="50" charset="-128"/>
              </a:rPr>
              <a:t>型における移行のしくみ（例）</a:t>
            </a:r>
          </a:p>
        </p:txBody>
      </p:sp>
      <p:grpSp>
        <p:nvGrpSpPr>
          <p:cNvPr id="8" name="グループ化 7"/>
          <p:cNvGrpSpPr/>
          <p:nvPr/>
        </p:nvGrpSpPr>
        <p:grpSpPr>
          <a:xfrm>
            <a:off x="323528" y="908719"/>
            <a:ext cx="8568952" cy="5447631"/>
            <a:chOff x="1042278" y="1456694"/>
            <a:chExt cx="7107551" cy="4457142"/>
          </a:xfrm>
        </p:grpSpPr>
        <p:sp>
          <p:nvSpPr>
            <p:cNvPr id="25" name="下矢印吹き出し 24"/>
            <p:cNvSpPr/>
            <p:nvPr/>
          </p:nvSpPr>
          <p:spPr>
            <a:xfrm>
              <a:off x="5944791" y="3408760"/>
              <a:ext cx="2205038" cy="2018109"/>
            </a:xfrm>
            <a:prstGeom prst="downArrowCallout">
              <a:avLst>
                <a:gd name="adj1" fmla="val 18527"/>
                <a:gd name="adj2" fmla="val 19336"/>
                <a:gd name="adj3" fmla="val 8007"/>
                <a:gd name="adj4" fmla="val 88680"/>
              </a:avLst>
            </a:prstGeom>
          </p:spPr>
          <p:style>
            <a:lnRef idx="2">
              <a:schemeClr val="accent2"/>
            </a:lnRef>
            <a:fillRef idx="1">
              <a:schemeClr val="lt1"/>
            </a:fillRef>
            <a:effectRef idx="0">
              <a:schemeClr val="accent2"/>
            </a:effectRef>
            <a:fontRef idx="minor">
              <a:schemeClr val="dk1"/>
            </a:fontRef>
          </p:style>
          <p:txBody>
            <a:bodyPr anchor="ctr"/>
            <a:lstStyle/>
            <a:p>
              <a:pPr defTabSz="685800" fontAlgn="auto">
                <a:spcBef>
                  <a:spcPts val="0"/>
                </a:spcBef>
                <a:spcAft>
                  <a:spcPts val="0"/>
                </a:spcAft>
                <a:defRPr/>
              </a:pPr>
              <a:endParaRPr lang="ja-JP" altLang="en-US" sz="3200" dirty="0">
                <a:solidFill>
                  <a:prstClr val="black"/>
                </a:solidFill>
                <a:latin typeface="Calibri" panose="020F0502020204030204"/>
                <a:ea typeface="ＭＳ Ｐゴシック" panose="020B0600070205080204" pitchFamily="50" charset="-128"/>
              </a:endParaRPr>
            </a:p>
          </p:txBody>
        </p:sp>
        <p:sp>
          <p:nvSpPr>
            <p:cNvPr id="20" name="下矢印吹き出し 19"/>
            <p:cNvSpPr/>
            <p:nvPr/>
          </p:nvSpPr>
          <p:spPr>
            <a:xfrm>
              <a:off x="5937648" y="1484711"/>
              <a:ext cx="2206228" cy="1944290"/>
            </a:xfrm>
            <a:prstGeom prst="downArrowCallout">
              <a:avLst>
                <a:gd name="adj1" fmla="val 19653"/>
                <a:gd name="adj2" fmla="val 20188"/>
                <a:gd name="adj3" fmla="val 9089"/>
                <a:gd name="adj4" fmla="val 88390"/>
              </a:avLst>
            </a:prstGeom>
            <a:ln/>
          </p:spPr>
          <p:style>
            <a:lnRef idx="2">
              <a:schemeClr val="accent3"/>
            </a:lnRef>
            <a:fillRef idx="1">
              <a:schemeClr val="lt1"/>
            </a:fillRef>
            <a:effectRef idx="0">
              <a:schemeClr val="accent3"/>
            </a:effectRef>
            <a:fontRef idx="minor">
              <a:schemeClr val="dk1"/>
            </a:fontRef>
          </p:style>
          <p:txBody>
            <a:bodyPr anchor="ctr"/>
            <a:lstStyle/>
            <a:p>
              <a:pPr algn="ctr" defTabSz="685800" fontAlgn="auto">
                <a:spcBef>
                  <a:spcPts val="0"/>
                </a:spcBef>
                <a:spcAft>
                  <a:spcPts val="0"/>
                </a:spcAft>
                <a:defRPr/>
              </a:pPr>
              <a:endParaRPr lang="ja-JP" altLang="en-US" sz="1600">
                <a:solidFill>
                  <a:prstClr val="black"/>
                </a:solidFill>
                <a:latin typeface="Calibri" panose="020F0502020204030204"/>
                <a:ea typeface="ＭＳ Ｐゴシック" panose="020B0600070205080204" pitchFamily="50" charset="-128"/>
              </a:endParaRPr>
            </a:p>
          </p:txBody>
        </p:sp>
        <p:sp>
          <p:nvSpPr>
            <p:cNvPr id="14" name="角丸四角形 13"/>
            <p:cNvSpPr/>
            <p:nvPr/>
          </p:nvSpPr>
          <p:spPr>
            <a:xfrm>
              <a:off x="1042278" y="1456694"/>
              <a:ext cx="2206228" cy="4429125"/>
            </a:xfrm>
            <a:prstGeom prst="roundRect">
              <a:avLst/>
            </a:prstGeom>
            <a:ln/>
          </p:spPr>
          <p:style>
            <a:lnRef idx="2">
              <a:schemeClr val="accent3"/>
            </a:lnRef>
            <a:fillRef idx="1">
              <a:schemeClr val="lt1"/>
            </a:fillRef>
            <a:effectRef idx="0">
              <a:schemeClr val="accent3"/>
            </a:effectRef>
            <a:fontRef idx="minor">
              <a:schemeClr val="dk1"/>
            </a:fontRef>
          </p:style>
          <p:txBody>
            <a:bodyPr anchor="ctr"/>
            <a:lstStyle/>
            <a:p>
              <a:pPr algn="ctr" defTabSz="685800" fontAlgn="auto">
                <a:spcBef>
                  <a:spcPts val="0"/>
                </a:spcBef>
                <a:spcAft>
                  <a:spcPts val="0"/>
                </a:spcAft>
                <a:defRPr/>
              </a:pPr>
              <a:endParaRPr lang="en-US" altLang="ja-JP" sz="3200" dirty="0">
                <a:solidFill>
                  <a:prstClr val="black"/>
                </a:solidFill>
                <a:latin typeface="Calibri" panose="020F0502020204030204"/>
                <a:ea typeface="ＭＳ Ｐゴシック" panose="020B0600070205080204" pitchFamily="50" charset="-128"/>
              </a:endParaRPr>
            </a:p>
            <a:p>
              <a:pPr algn="ctr" defTabSz="685800" fontAlgn="auto">
                <a:spcBef>
                  <a:spcPts val="0"/>
                </a:spcBef>
                <a:spcAft>
                  <a:spcPts val="0"/>
                </a:spcAft>
                <a:defRPr/>
              </a:pPr>
              <a:endParaRPr lang="en-US" altLang="ja-JP" sz="3200" dirty="0">
                <a:solidFill>
                  <a:prstClr val="black"/>
                </a:solidFill>
                <a:latin typeface="Calibri" panose="020F0502020204030204"/>
                <a:ea typeface="ＭＳ Ｐゴシック" panose="020B0600070205080204" pitchFamily="50" charset="-128"/>
              </a:endParaRPr>
            </a:p>
            <a:p>
              <a:pPr algn="ctr" defTabSz="685800" fontAlgn="auto">
                <a:spcBef>
                  <a:spcPts val="0"/>
                </a:spcBef>
                <a:spcAft>
                  <a:spcPts val="0"/>
                </a:spcAft>
                <a:defRPr/>
              </a:pPr>
              <a:endParaRPr lang="en-US" altLang="ja-JP" sz="3200" dirty="0">
                <a:solidFill>
                  <a:prstClr val="black"/>
                </a:solidFill>
                <a:latin typeface="Calibri" panose="020F0502020204030204"/>
                <a:ea typeface="ＭＳ Ｐゴシック" panose="020B0600070205080204" pitchFamily="50" charset="-128"/>
              </a:endParaRPr>
            </a:p>
            <a:p>
              <a:pPr algn="ctr" defTabSz="685800" fontAlgn="auto">
                <a:spcBef>
                  <a:spcPts val="0"/>
                </a:spcBef>
                <a:spcAft>
                  <a:spcPts val="0"/>
                </a:spcAft>
                <a:defRPr/>
              </a:pPr>
              <a:endParaRPr lang="en-US" altLang="ja-JP" sz="3200" dirty="0">
                <a:solidFill>
                  <a:prstClr val="black"/>
                </a:solidFill>
                <a:latin typeface="Calibri" panose="020F0502020204030204"/>
                <a:ea typeface="ＭＳ Ｐゴシック" panose="020B0600070205080204" pitchFamily="50" charset="-128"/>
              </a:endParaRPr>
            </a:p>
            <a:p>
              <a:pPr algn="ctr" defTabSz="685800" fontAlgn="auto">
                <a:spcBef>
                  <a:spcPts val="0"/>
                </a:spcBef>
                <a:spcAft>
                  <a:spcPts val="0"/>
                </a:spcAft>
                <a:defRPr/>
              </a:pPr>
              <a:endParaRPr lang="en-US" altLang="ja-JP" sz="3200" dirty="0">
                <a:solidFill>
                  <a:prstClr val="black"/>
                </a:solidFill>
                <a:latin typeface="Calibri" panose="020F0502020204030204"/>
                <a:ea typeface="ＭＳ Ｐゴシック" panose="020B0600070205080204" pitchFamily="50" charset="-128"/>
              </a:endParaRPr>
            </a:p>
            <a:p>
              <a:pPr algn="ctr" defTabSz="685800" fontAlgn="auto">
                <a:spcBef>
                  <a:spcPts val="0"/>
                </a:spcBef>
                <a:spcAft>
                  <a:spcPts val="0"/>
                </a:spcAft>
                <a:defRPr/>
              </a:pPr>
              <a:endParaRPr lang="en-US" altLang="ja-JP" sz="3200" dirty="0">
                <a:solidFill>
                  <a:prstClr val="black"/>
                </a:solidFill>
                <a:latin typeface="Calibri" panose="020F0502020204030204"/>
                <a:ea typeface="ＭＳ Ｐゴシック" panose="020B0600070205080204" pitchFamily="50" charset="-128"/>
              </a:endParaRPr>
            </a:p>
            <a:p>
              <a:pPr algn="ctr" defTabSz="685800" fontAlgn="auto">
                <a:spcBef>
                  <a:spcPts val="0"/>
                </a:spcBef>
                <a:spcAft>
                  <a:spcPts val="0"/>
                </a:spcAft>
                <a:defRPr/>
              </a:pPr>
              <a:endParaRPr lang="en-US" altLang="ja-JP" sz="3200" dirty="0">
                <a:solidFill>
                  <a:prstClr val="black"/>
                </a:solidFill>
                <a:latin typeface="Calibri" panose="020F0502020204030204"/>
                <a:ea typeface="ＭＳ Ｐゴシック" panose="020B0600070205080204" pitchFamily="50" charset="-128"/>
              </a:endParaRPr>
            </a:p>
          </p:txBody>
        </p:sp>
        <p:pic>
          <p:nvPicPr>
            <p:cNvPr id="50180" name="Picture 4"/>
            <p:cNvPicPr>
              <a:picLocks noChangeAspect="1" noChangeArrowheads="1"/>
            </p:cNvPicPr>
            <p:nvPr/>
          </p:nvPicPr>
          <p:blipFill>
            <a:blip r:embed="rId2" cstate="print">
              <a:lum bright="31000" contrast="28000"/>
            </a:blip>
            <a:srcRect/>
            <a:stretch>
              <a:fillRect/>
            </a:stretch>
          </p:blipFill>
          <p:spPr bwMode="auto">
            <a:xfrm>
              <a:off x="5922150" y="1808820"/>
              <a:ext cx="2214246" cy="1393041"/>
            </a:xfrm>
            <a:prstGeom prst="rect">
              <a:avLst/>
            </a:prstGeom>
            <a:ln>
              <a:noFill/>
            </a:ln>
            <a:effectLst>
              <a:softEdge rad="112500"/>
            </a:effectLst>
          </p:spPr>
          <p:style>
            <a:lnRef idx="3">
              <a:schemeClr val="lt1"/>
            </a:lnRef>
            <a:fillRef idx="1">
              <a:schemeClr val="accent3"/>
            </a:fillRef>
            <a:effectRef idx="1">
              <a:schemeClr val="accent3"/>
            </a:effectRef>
            <a:fontRef idx="minor">
              <a:schemeClr val="lt1"/>
            </a:fontRef>
          </p:style>
        </p:pic>
        <p:sp>
          <p:nvSpPr>
            <p:cNvPr id="18" name="角丸四角形 17"/>
            <p:cNvSpPr/>
            <p:nvPr/>
          </p:nvSpPr>
          <p:spPr>
            <a:xfrm>
              <a:off x="6137674" y="1538289"/>
              <a:ext cx="1849040" cy="278606"/>
            </a:xfrm>
            <a:prstGeom prst="roundRect">
              <a:avLst>
                <a:gd name="adj" fmla="val 50000"/>
              </a:avLst>
            </a:prstGeom>
            <a:ln/>
          </p:spPr>
          <p:style>
            <a:lnRef idx="2">
              <a:schemeClr val="accent3"/>
            </a:lnRef>
            <a:fillRef idx="1">
              <a:schemeClr val="lt1"/>
            </a:fillRef>
            <a:effectRef idx="0">
              <a:schemeClr val="accent3"/>
            </a:effectRef>
            <a:fontRef idx="minor">
              <a:schemeClr val="dk1"/>
            </a:fontRef>
          </p:style>
          <p:txBody>
            <a:bodyPr anchor="ctr"/>
            <a:lstStyle/>
            <a:p>
              <a:pPr algn="ctr" defTabSz="685800" fontAlgn="auto">
                <a:spcBef>
                  <a:spcPts val="0"/>
                </a:spcBef>
                <a:spcAft>
                  <a:spcPts val="0"/>
                </a:spcAft>
                <a:defRPr/>
              </a:pPr>
              <a:r>
                <a:rPr lang="ja-JP" altLang="en-US" dirty="0">
                  <a:solidFill>
                    <a:prstClr val="black"/>
                  </a:solidFill>
                  <a:latin typeface="Meiryo UI" panose="020B0604030504040204" pitchFamily="50" charset="-128"/>
                  <a:ea typeface="Meiryo UI" panose="020B0604030504040204" pitchFamily="50" charset="-128"/>
                </a:rPr>
                <a:t>Ｂ型　清掃</a:t>
              </a:r>
            </a:p>
          </p:txBody>
        </p:sp>
        <p:sp>
          <p:nvSpPr>
            <p:cNvPr id="17" name="角丸四角形 16"/>
            <p:cNvSpPr/>
            <p:nvPr/>
          </p:nvSpPr>
          <p:spPr>
            <a:xfrm>
              <a:off x="1223964" y="1538289"/>
              <a:ext cx="1850231" cy="278606"/>
            </a:xfrm>
            <a:prstGeom prst="roundRect">
              <a:avLst>
                <a:gd name="adj" fmla="val 50000"/>
              </a:avLst>
            </a:prstGeom>
            <a:ln/>
          </p:spPr>
          <p:style>
            <a:lnRef idx="2">
              <a:schemeClr val="accent3"/>
            </a:lnRef>
            <a:fillRef idx="1">
              <a:schemeClr val="lt1"/>
            </a:fillRef>
            <a:effectRef idx="0">
              <a:schemeClr val="accent3"/>
            </a:effectRef>
            <a:fontRef idx="minor">
              <a:schemeClr val="dk1"/>
            </a:fontRef>
          </p:style>
          <p:txBody>
            <a:bodyPr anchor="ctr"/>
            <a:lstStyle/>
            <a:p>
              <a:pPr algn="ctr" defTabSz="685800" fontAlgn="auto">
                <a:spcBef>
                  <a:spcPts val="0"/>
                </a:spcBef>
                <a:spcAft>
                  <a:spcPts val="0"/>
                </a:spcAft>
                <a:defRPr/>
              </a:pPr>
              <a:r>
                <a:rPr lang="ja-JP" altLang="en-US" dirty="0">
                  <a:solidFill>
                    <a:prstClr val="black"/>
                  </a:solidFill>
                  <a:latin typeface="Meiryo UI" panose="020B0604030504040204" pitchFamily="50" charset="-128"/>
                  <a:ea typeface="Meiryo UI" panose="020B0604030504040204" pitchFamily="50" charset="-128"/>
                </a:rPr>
                <a:t>Ｂ型　包装</a:t>
              </a:r>
            </a:p>
          </p:txBody>
        </p:sp>
        <p:sp>
          <p:nvSpPr>
            <p:cNvPr id="21" name="下矢印吹き出し 20"/>
            <p:cNvSpPr/>
            <p:nvPr/>
          </p:nvSpPr>
          <p:spPr>
            <a:xfrm>
              <a:off x="3492103" y="3408760"/>
              <a:ext cx="2205038" cy="2018109"/>
            </a:xfrm>
            <a:prstGeom prst="downArrowCallout">
              <a:avLst>
                <a:gd name="adj1" fmla="val 18527"/>
                <a:gd name="adj2" fmla="val 19336"/>
                <a:gd name="adj3" fmla="val 8007"/>
                <a:gd name="adj4" fmla="val 88680"/>
              </a:avLst>
            </a:prstGeom>
          </p:spPr>
          <p:style>
            <a:lnRef idx="2">
              <a:schemeClr val="accent2"/>
            </a:lnRef>
            <a:fillRef idx="1">
              <a:schemeClr val="lt1"/>
            </a:fillRef>
            <a:effectRef idx="0">
              <a:schemeClr val="accent2"/>
            </a:effectRef>
            <a:fontRef idx="minor">
              <a:schemeClr val="dk1"/>
            </a:fontRef>
          </p:style>
          <p:txBody>
            <a:bodyPr anchor="ctr"/>
            <a:lstStyle/>
            <a:p>
              <a:pPr defTabSz="685800" fontAlgn="auto">
                <a:spcBef>
                  <a:spcPts val="0"/>
                </a:spcBef>
                <a:spcAft>
                  <a:spcPts val="0"/>
                </a:spcAft>
                <a:defRPr/>
              </a:pPr>
              <a:endParaRPr lang="ja-JP" altLang="en-US" sz="3200" dirty="0">
                <a:solidFill>
                  <a:prstClr val="black"/>
                </a:solidFill>
                <a:latin typeface="Calibri" panose="020F0502020204030204"/>
                <a:ea typeface="ＭＳ Ｐゴシック" panose="020B0600070205080204" pitchFamily="50" charset="-128"/>
              </a:endParaRPr>
            </a:p>
          </p:txBody>
        </p:sp>
        <p:pic>
          <p:nvPicPr>
            <p:cNvPr id="24" name="Picture 5"/>
            <p:cNvPicPr>
              <a:picLocks noChangeAspect="1" noChangeArrowheads="1"/>
            </p:cNvPicPr>
            <p:nvPr/>
          </p:nvPicPr>
          <p:blipFill>
            <a:blip r:embed="rId3" cstate="print">
              <a:lum bright="28000" contrast="33000"/>
            </a:blip>
            <a:srcRect/>
            <a:stretch>
              <a:fillRect/>
            </a:stretch>
          </p:blipFill>
          <p:spPr bwMode="auto">
            <a:xfrm>
              <a:off x="6030162" y="3581932"/>
              <a:ext cx="1998222" cy="1547231"/>
            </a:xfrm>
            <a:prstGeom prst="rect">
              <a:avLst/>
            </a:prstGeom>
            <a:ln>
              <a:noFill/>
            </a:ln>
            <a:effectLst>
              <a:softEdge rad="112500"/>
            </a:effectLst>
          </p:spPr>
        </p:pic>
        <p:sp>
          <p:nvSpPr>
            <p:cNvPr id="30" name="角丸四角形 29"/>
            <p:cNvSpPr/>
            <p:nvPr/>
          </p:nvSpPr>
          <p:spPr>
            <a:xfrm>
              <a:off x="6137674" y="3517108"/>
              <a:ext cx="1849040" cy="278606"/>
            </a:xfrm>
            <a:prstGeom prst="roundRect">
              <a:avLst>
                <a:gd name="adj" fmla="val 50000"/>
              </a:avLst>
            </a:prstGeom>
            <a:ln/>
          </p:spPr>
          <p:style>
            <a:lnRef idx="2">
              <a:schemeClr val="accent2"/>
            </a:lnRef>
            <a:fillRef idx="1">
              <a:schemeClr val="lt1"/>
            </a:fillRef>
            <a:effectRef idx="0">
              <a:schemeClr val="accent2"/>
            </a:effectRef>
            <a:fontRef idx="minor">
              <a:schemeClr val="dk1"/>
            </a:fontRef>
          </p:style>
          <p:txBody>
            <a:bodyPr anchor="ctr"/>
            <a:lstStyle/>
            <a:p>
              <a:pPr algn="ctr" defTabSz="685800" fontAlgn="auto">
                <a:spcBef>
                  <a:spcPts val="0"/>
                </a:spcBef>
                <a:spcAft>
                  <a:spcPts val="0"/>
                </a:spcAft>
                <a:defRPr/>
              </a:pPr>
              <a:r>
                <a:rPr lang="en-US" altLang="ja-JP" dirty="0">
                  <a:solidFill>
                    <a:prstClr val="black"/>
                  </a:solidFill>
                  <a:latin typeface="Meiryo UI" panose="020B0604030504040204" pitchFamily="50" charset="-128"/>
                  <a:ea typeface="Meiryo UI" panose="020B0604030504040204" pitchFamily="50" charset="-128"/>
                </a:rPr>
                <a:t>A</a:t>
              </a:r>
              <a:r>
                <a:rPr lang="ja-JP" altLang="en-US" dirty="0">
                  <a:solidFill>
                    <a:prstClr val="black"/>
                  </a:solidFill>
                  <a:latin typeface="Meiryo UI" panose="020B0604030504040204" pitchFamily="50" charset="-128"/>
                  <a:ea typeface="Meiryo UI" panose="020B0604030504040204" pitchFamily="50" charset="-128"/>
                </a:rPr>
                <a:t>型　清掃</a:t>
              </a:r>
            </a:p>
          </p:txBody>
        </p:sp>
        <p:sp>
          <p:nvSpPr>
            <p:cNvPr id="26" name="上矢印吹き出し 25"/>
            <p:cNvSpPr/>
            <p:nvPr/>
          </p:nvSpPr>
          <p:spPr>
            <a:xfrm>
              <a:off x="3437335" y="5210176"/>
              <a:ext cx="4699397" cy="703660"/>
            </a:xfrm>
            <a:prstGeom prst="upArrowCallout">
              <a:avLst/>
            </a:prstGeom>
            <a:ln/>
          </p:spPr>
          <p:style>
            <a:lnRef idx="2">
              <a:schemeClr val="accent4"/>
            </a:lnRef>
            <a:fillRef idx="1">
              <a:schemeClr val="lt1"/>
            </a:fillRef>
            <a:effectRef idx="0">
              <a:schemeClr val="accent4"/>
            </a:effectRef>
            <a:fontRef idx="minor">
              <a:schemeClr val="dk1"/>
            </a:fontRef>
          </p:style>
          <p:txBody>
            <a:bodyPr anchor="ctr"/>
            <a:lstStyle/>
            <a:p>
              <a:pPr algn="ctr" defTabSz="685800" fontAlgn="auto">
                <a:spcBef>
                  <a:spcPts val="0"/>
                </a:spcBef>
                <a:spcAft>
                  <a:spcPts val="0"/>
                </a:spcAft>
                <a:defRPr/>
              </a:pPr>
              <a:r>
                <a:rPr lang="ja-JP" altLang="en-US" dirty="0">
                  <a:solidFill>
                    <a:prstClr val="black"/>
                  </a:solidFill>
                  <a:latin typeface="Meiryo UI" panose="020B0604030504040204" pitchFamily="50" charset="-128"/>
                  <a:ea typeface="Meiryo UI" panose="020B0604030504040204" pitchFamily="50" charset="-128"/>
                </a:rPr>
                <a:t>一般就労（飲食業・清掃業）</a:t>
              </a:r>
            </a:p>
          </p:txBody>
        </p:sp>
        <p:sp>
          <p:nvSpPr>
            <p:cNvPr id="3" name="上矢印 2"/>
            <p:cNvSpPr/>
            <p:nvPr/>
          </p:nvSpPr>
          <p:spPr bwMode="auto">
            <a:xfrm>
              <a:off x="5482755" y="3201643"/>
              <a:ext cx="701278" cy="305990"/>
            </a:xfrm>
            <a:prstGeom prst="upArrow">
              <a:avLst/>
            </a:prstGeom>
            <a:ln>
              <a:headEnd type="none" w="med" len="med"/>
              <a:tailEnd type="none" w="med" len="med"/>
            </a:ln>
          </p:spPr>
          <p:style>
            <a:lnRef idx="2">
              <a:schemeClr val="accent4"/>
            </a:lnRef>
            <a:fillRef idx="1">
              <a:schemeClr val="lt1"/>
            </a:fillRef>
            <a:effectRef idx="0">
              <a:schemeClr val="accent4"/>
            </a:effectRef>
            <a:fontRef idx="minor">
              <a:schemeClr val="dk1"/>
            </a:fontRef>
          </p:style>
          <p:txBody>
            <a:bodyPr wrap="none" lIns="55721" tIns="6668" rIns="55721" bIns="6668" anchor="ctr"/>
            <a:lstStyle/>
            <a:p>
              <a:pPr algn="ctr" defTabSz="685800" fontAlgn="auto">
                <a:spcBef>
                  <a:spcPts val="0"/>
                </a:spcBef>
                <a:spcAft>
                  <a:spcPts val="0"/>
                </a:spcAft>
                <a:defRPr/>
              </a:pPr>
              <a:endParaRPr lang="ja-JP" altLang="en-US" sz="1600">
                <a:solidFill>
                  <a:prstClr val="black"/>
                </a:solidFill>
                <a:latin typeface="Calibri" panose="020F0502020204030204"/>
                <a:ea typeface="ＭＳ Ｐゴシック" panose="020B0600070205080204" pitchFamily="50" charset="-128"/>
              </a:endParaRPr>
            </a:p>
          </p:txBody>
        </p:sp>
        <p:sp>
          <p:nvSpPr>
            <p:cNvPr id="5" name="円/楕円 4"/>
            <p:cNvSpPr/>
            <p:nvPr/>
          </p:nvSpPr>
          <p:spPr bwMode="auto">
            <a:xfrm>
              <a:off x="1223963" y="4238625"/>
              <a:ext cx="1944291" cy="1458516"/>
            </a:xfrm>
            <a:prstGeom prst="ellipse">
              <a:avLst/>
            </a:prstGeom>
            <a:ln>
              <a:headEnd type="none" w="med" len="med"/>
              <a:tailEnd type="none" w="med" len="med"/>
            </a:ln>
            <a:effectLst>
              <a:outerShdw blurRad="63500" sx="102000" sy="102000" algn="ctr" rotWithShape="0">
                <a:prstClr val="black">
                  <a:alpha val="40000"/>
                </a:prstClr>
              </a:outerShdw>
            </a:effectLst>
          </p:spPr>
          <p:style>
            <a:lnRef idx="2">
              <a:schemeClr val="accent3"/>
            </a:lnRef>
            <a:fillRef idx="1">
              <a:schemeClr val="lt1"/>
            </a:fillRef>
            <a:effectRef idx="0">
              <a:schemeClr val="accent3"/>
            </a:effectRef>
            <a:fontRef idx="minor">
              <a:schemeClr val="dk1"/>
            </a:fontRef>
          </p:style>
          <p:txBody>
            <a:bodyPr wrap="none" lIns="55721" tIns="6668" rIns="55721" bIns="6668" anchor="ctr"/>
            <a:lstStyle/>
            <a:p>
              <a:pPr algn="ctr" defTabSz="685800" fontAlgn="auto">
                <a:spcBef>
                  <a:spcPts val="0"/>
                </a:spcBef>
                <a:spcAft>
                  <a:spcPts val="0"/>
                </a:spcAft>
                <a:defRPr/>
              </a:pPr>
              <a:r>
                <a:rPr lang="ja-JP" altLang="en-US" sz="1600" dirty="0">
                  <a:solidFill>
                    <a:prstClr val="black"/>
                  </a:solidFill>
                  <a:latin typeface="Meiryo UI" panose="020B0604030504040204" pitchFamily="50" charset="-128"/>
                  <a:ea typeface="Meiryo UI" panose="020B0604030504040204" pitchFamily="50" charset="-128"/>
                </a:rPr>
                <a:t>自分に合った働き方や</a:t>
              </a:r>
              <a:endParaRPr lang="en-US" altLang="ja-JP" sz="1600" dirty="0">
                <a:solidFill>
                  <a:prstClr val="black"/>
                </a:solidFill>
                <a:latin typeface="Meiryo UI" panose="020B0604030504040204" pitchFamily="50" charset="-128"/>
                <a:ea typeface="Meiryo UI" panose="020B0604030504040204" pitchFamily="50" charset="-128"/>
              </a:endParaRPr>
            </a:p>
            <a:p>
              <a:pPr algn="ctr" defTabSz="685800" fontAlgn="auto">
                <a:spcBef>
                  <a:spcPts val="0"/>
                </a:spcBef>
                <a:spcAft>
                  <a:spcPts val="0"/>
                </a:spcAft>
                <a:defRPr/>
              </a:pPr>
              <a:r>
                <a:rPr lang="ja-JP" altLang="en-US" sz="1600" dirty="0">
                  <a:solidFill>
                    <a:prstClr val="black"/>
                  </a:solidFill>
                  <a:latin typeface="Meiryo UI" panose="020B0604030504040204" pitchFamily="50" charset="-128"/>
                  <a:ea typeface="Meiryo UI" panose="020B0604030504040204" pitchFamily="50" charset="-128"/>
                </a:rPr>
                <a:t>可能性を広げる取組みが</a:t>
              </a:r>
              <a:endParaRPr lang="en-US" altLang="ja-JP" sz="1600" dirty="0">
                <a:solidFill>
                  <a:prstClr val="black"/>
                </a:solidFill>
                <a:latin typeface="Meiryo UI" panose="020B0604030504040204" pitchFamily="50" charset="-128"/>
                <a:ea typeface="Meiryo UI" panose="020B0604030504040204" pitchFamily="50" charset="-128"/>
              </a:endParaRPr>
            </a:p>
            <a:p>
              <a:pPr algn="ctr" defTabSz="685800" fontAlgn="auto">
                <a:spcBef>
                  <a:spcPts val="0"/>
                </a:spcBef>
                <a:spcAft>
                  <a:spcPts val="0"/>
                </a:spcAft>
                <a:defRPr/>
              </a:pPr>
              <a:r>
                <a:rPr lang="ja-JP" altLang="en-US" sz="1600" dirty="0">
                  <a:solidFill>
                    <a:prstClr val="black"/>
                  </a:solidFill>
                  <a:latin typeface="Meiryo UI" panose="020B0604030504040204" pitchFamily="50" charset="-128"/>
                  <a:ea typeface="Meiryo UI" panose="020B0604030504040204" pitchFamily="50" charset="-128"/>
                </a:rPr>
                <a:t>用意されているか</a:t>
              </a:r>
            </a:p>
          </p:txBody>
        </p:sp>
        <p:pic>
          <p:nvPicPr>
            <p:cNvPr id="2" name="図 1"/>
            <p:cNvPicPr>
              <a:picLocks noChangeAspect="1"/>
            </p:cNvPicPr>
            <p:nvPr/>
          </p:nvPicPr>
          <p:blipFill>
            <a:blip r:embed="rId4" cstate="print"/>
            <a:stretch>
              <a:fillRect/>
            </a:stretch>
          </p:blipFill>
          <p:spPr>
            <a:xfrm>
              <a:off x="3624446" y="3671257"/>
              <a:ext cx="2050256" cy="1500188"/>
            </a:xfrm>
            <a:prstGeom prst="rect">
              <a:avLst/>
            </a:prstGeom>
          </p:spPr>
        </p:pic>
        <p:sp>
          <p:nvSpPr>
            <p:cNvPr id="29" name="角丸四角形 28"/>
            <p:cNvSpPr/>
            <p:nvPr/>
          </p:nvSpPr>
          <p:spPr>
            <a:xfrm>
              <a:off x="3654030" y="3517108"/>
              <a:ext cx="1850231" cy="278606"/>
            </a:xfrm>
            <a:prstGeom prst="roundRect">
              <a:avLst>
                <a:gd name="adj" fmla="val 50000"/>
              </a:avLst>
            </a:prstGeom>
            <a:ln/>
          </p:spPr>
          <p:style>
            <a:lnRef idx="2">
              <a:schemeClr val="accent2"/>
            </a:lnRef>
            <a:fillRef idx="1">
              <a:schemeClr val="lt1"/>
            </a:fillRef>
            <a:effectRef idx="0">
              <a:schemeClr val="accent2"/>
            </a:effectRef>
            <a:fontRef idx="minor">
              <a:schemeClr val="dk1"/>
            </a:fontRef>
          </p:style>
          <p:txBody>
            <a:bodyPr anchor="ctr"/>
            <a:lstStyle/>
            <a:p>
              <a:pPr algn="ctr" defTabSz="685800" fontAlgn="auto">
                <a:spcBef>
                  <a:spcPts val="0"/>
                </a:spcBef>
                <a:spcAft>
                  <a:spcPts val="0"/>
                </a:spcAft>
                <a:defRPr/>
              </a:pPr>
              <a:r>
                <a:rPr lang="en-US" altLang="ja-JP" dirty="0">
                  <a:solidFill>
                    <a:prstClr val="black"/>
                  </a:solidFill>
                  <a:latin typeface="Meiryo UI" panose="020B0604030504040204" pitchFamily="50" charset="-128"/>
                  <a:ea typeface="Meiryo UI" panose="020B0604030504040204" pitchFamily="50" charset="-128"/>
                </a:rPr>
                <a:t>A</a:t>
              </a:r>
              <a:r>
                <a:rPr lang="ja-JP" altLang="en-US" dirty="0">
                  <a:solidFill>
                    <a:prstClr val="black"/>
                  </a:solidFill>
                  <a:latin typeface="Meiryo UI" panose="020B0604030504040204" pitchFamily="50" charset="-128"/>
                  <a:ea typeface="Meiryo UI" panose="020B0604030504040204" pitchFamily="50" charset="-128"/>
                </a:rPr>
                <a:t>型　喫茶</a:t>
              </a:r>
            </a:p>
          </p:txBody>
        </p:sp>
        <p:pic>
          <p:nvPicPr>
            <p:cNvPr id="4" name="図 3"/>
            <p:cNvPicPr>
              <a:picLocks noChangeAspect="1"/>
            </p:cNvPicPr>
            <p:nvPr/>
          </p:nvPicPr>
          <p:blipFill>
            <a:blip r:embed="rId5" cstate="print"/>
            <a:stretch>
              <a:fillRect/>
            </a:stretch>
          </p:blipFill>
          <p:spPr>
            <a:xfrm>
              <a:off x="1141100" y="1892056"/>
              <a:ext cx="2107406" cy="1428750"/>
            </a:xfrm>
            <a:prstGeom prst="rect">
              <a:avLst/>
            </a:prstGeom>
          </p:spPr>
        </p:pic>
        <p:sp>
          <p:nvSpPr>
            <p:cNvPr id="33" name="円/楕円 32"/>
            <p:cNvSpPr/>
            <p:nvPr/>
          </p:nvSpPr>
          <p:spPr bwMode="auto">
            <a:xfrm>
              <a:off x="5334000" y="4742261"/>
              <a:ext cx="809625" cy="377428"/>
            </a:xfrm>
            <a:prstGeom prst="ellipse">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wrap="none" lIns="55721" tIns="6668" rIns="55721" bIns="6668" anchor="ctr"/>
            <a:lstStyle/>
            <a:p>
              <a:pPr algn="ctr" defTabSz="685800" fontAlgn="auto">
                <a:spcBef>
                  <a:spcPts val="0"/>
                </a:spcBef>
                <a:spcAft>
                  <a:spcPts val="0"/>
                </a:spcAft>
                <a:defRPr/>
              </a:pPr>
              <a:r>
                <a:rPr lang="ja-JP" altLang="en-US" sz="2400" dirty="0">
                  <a:solidFill>
                    <a:prstClr val="black"/>
                  </a:solidFill>
                  <a:latin typeface="Meiryo UI" panose="020B0604030504040204" pitchFamily="50" charset="-128"/>
                  <a:ea typeface="Meiryo UI" panose="020B0604030504040204" pitchFamily="50" charset="-128"/>
                </a:rPr>
                <a:t>施設外</a:t>
              </a:r>
            </a:p>
          </p:txBody>
        </p:sp>
        <p:sp>
          <p:nvSpPr>
            <p:cNvPr id="16" name="下矢印吹き出し 15"/>
            <p:cNvSpPr/>
            <p:nvPr/>
          </p:nvSpPr>
          <p:spPr>
            <a:xfrm>
              <a:off x="3490557" y="1490980"/>
              <a:ext cx="2205038" cy="1944290"/>
            </a:xfrm>
            <a:prstGeom prst="downArrowCallout">
              <a:avLst>
                <a:gd name="adj1" fmla="val 19653"/>
                <a:gd name="adj2" fmla="val 20188"/>
                <a:gd name="adj3" fmla="val 8037"/>
                <a:gd name="adj4" fmla="val 88065"/>
              </a:avLst>
            </a:prstGeom>
            <a:ln/>
          </p:spPr>
          <p:style>
            <a:lnRef idx="2">
              <a:schemeClr val="accent3"/>
            </a:lnRef>
            <a:fillRef idx="1">
              <a:schemeClr val="lt1"/>
            </a:fillRef>
            <a:effectRef idx="0">
              <a:schemeClr val="accent3"/>
            </a:effectRef>
            <a:fontRef idx="minor">
              <a:schemeClr val="dk1"/>
            </a:fontRef>
          </p:style>
          <p:txBody>
            <a:bodyPr anchor="ctr"/>
            <a:lstStyle/>
            <a:p>
              <a:pPr algn="ctr" defTabSz="685800" fontAlgn="auto">
                <a:spcBef>
                  <a:spcPts val="0"/>
                </a:spcBef>
                <a:spcAft>
                  <a:spcPts val="0"/>
                </a:spcAft>
                <a:defRPr/>
              </a:pPr>
              <a:endParaRPr lang="ja-JP" altLang="en-US" sz="1600">
                <a:solidFill>
                  <a:prstClr val="black"/>
                </a:solidFill>
                <a:latin typeface="Calibri" panose="020F0502020204030204"/>
                <a:ea typeface="ＭＳ Ｐゴシック" panose="020B0600070205080204" pitchFamily="50" charset="-128"/>
              </a:endParaRPr>
            </a:p>
          </p:txBody>
        </p:sp>
        <p:pic>
          <p:nvPicPr>
            <p:cNvPr id="31" name="Picture 4"/>
            <p:cNvPicPr>
              <a:picLocks noChangeAspect="1" noChangeArrowheads="1"/>
            </p:cNvPicPr>
            <p:nvPr/>
          </p:nvPicPr>
          <p:blipFill>
            <a:blip r:embed="rId6" cstate="print"/>
            <a:srcRect/>
            <a:stretch>
              <a:fillRect/>
            </a:stretch>
          </p:blipFill>
          <p:spPr bwMode="auto">
            <a:xfrm>
              <a:off x="3599893" y="1808820"/>
              <a:ext cx="2160241" cy="1422836"/>
            </a:xfrm>
            <a:prstGeom prst="rect">
              <a:avLst/>
            </a:prstGeom>
            <a:ln>
              <a:noFill/>
            </a:ln>
            <a:effectLst>
              <a:softEdge rad="112500"/>
            </a:effectLst>
          </p:spPr>
        </p:pic>
        <p:sp>
          <p:nvSpPr>
            <p:cNvPr id="19" name="角丸四角形 18"/>
            <p:cNvSpPr/>
            <p:nvPr/>
          </p:nvSpPr>
          <p:spPr>
            <a:xfrm>
              <a:off x="3707608" y="1538289"/>
              <a:ext cx="1850231" cy="278606"/>
            </a:xfrm>
            <a:prstGeom prst="roundRect">
              <a:avLst>
                <a:gd name="adj" fmla="val 50000"/>
              </a:avLst>
            </a:prstGeom>
            <a:ln/>
          </p:spPr>
          <p:style>
            <a:lnRef idx="2">
              <a:schemeClr val="accent3"/>
            </a:lnRef>
            <a:fillRef idx="1">
              <a:schemeClr val="lt1"/>
            </a:fillRef>
            <a:effectRef idx="0">
              <a:schemeClr val="accent3"/>
            </a:effectRef>
            <a:fontRef idx="minor">
              <a:schemeClr val="dk1"/>
            </a:fontRef>
          </p:style>
          <p:txBody>
            <a:bodyPr anchor="ctr"/>
            <a:lstStyle/>
            <a:p>
              <a:pPr algn="ctr" defTabSz="685800" fontAlgn="auto">
                <a:spcBef>
                  <a:spcPts val="0"/>
                </a:spcBef>
                <a:spcAft>
                  <a:spcPts val="0"/>
                </a:spcAft>
                <a:defRPr/>
              </a:pPr>
              <a:r>
                <a:rPr lang="ja-JP" altLang="en-US" dirty="0">
                  <a:solidFill>
                    <a:prstClr val="black"/>
                  </a:solidFill>
                  <a:latin typeface="Meiryo UI" panose="020B0604030504040204" pitchFamily="50" charset="-128"/>
                  <a:ea typeface="Meiryo UI" panose="020B0604030504040204" pitchFamily="50" charset="-128"/>
                </a:rPr>
                <a:t>Ｂ型　喫茶</a:t>
              </a:r>
            </a:p>
          </p:txBody>
        </p:sp>
        <p:sp>
          <p:nvSpPr>
            <p:cNvPr id="32" name="円/楕円 31"/>
            <p:cNvSpPr/>
            <p:nvPr/>
          </p:nvSpPr>
          <p:spPr bwMode="auto">
            <a:xfrm>
              <a:off x="5355431" y="2717007"/>
              <a:ext cx="863204" cy="378619"/>
            </a:xfrm>
            <a:prstGeom prst="ellipse">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wrap="none" lIns="55721" tIns="6668" rIns="55721" bIns="6668" anchor="ctr"/>
            <a:lstStyle/>
            <a:p>
              <a:pPr algn="ctr" defTabSz="685800" fontAlgn="auto">
                <a:spcBef>
                  <a:spcPts val="0"/>
                </a:spcBef>
                <a:spcAft>
                  <a:spcPts val="0"/>
                </a:spcAft>
                <a:defRPr/>
              </a:pPr>
              <a:r>
                <a:rPr lang="ja-JP" altLang="en-US" sz="2400" dirty="0">
                  <a:solidFill>
                    <a:prstClr val="black"/>
                  </a:solidFill>
                  <a:latin typeface="Meiryo UI" panose="020B0604030504040204" pitchFamily="50" charset="-128"/>
                  <a:ea typeface="Meiryo UI" panose="020B0604030504040204" pitchFamily="50" charset="-128"/>
                </a:rPr>
                <a:t>施設内</a:t>
              </a:r>
            </a:p>
          </p:txBody>
        </p:sp>
      </p:grpSp>
      <p:sp>
        <p:nvSpPr>
          <p:cNvPr id="7" name="スライド番号プレースホルダー 6"/>
          <p:cNvSpPr>
            <a:spLocks noGrp="1"/>
          </p:cNvSpPr>
          <p:nvPr>
            <p:ph type="sldNum" sz="quarter" idx="12"/>
          </p:nvPr>
        </p:nvSpPr>
        <p:spPr/>
        <p:txBody>
          <a:bodyPr/>
          <a:lstStyle/>
          <a:p>
            <a:fld id="{973546E6-2C95-4A16-9C31-3DD88A51EA1A}" type="slidenum">
              <a:rPr kumimoji="1" lang="ja-JP" altLang="en-US" smtClean="0"/>
              <a:pPr/>
              <a:t>153</a:t>
            </a:fld>
            <a:endParaRPr kumimoji="1" lang="ja-JP" altLang="en-US"/>
          </a:p>
        </p:txBody>
      </p:sp>
    </p:spTree>
    <p:extLst>
      <p:ext uri="{BB962C8B-B14F-4D97-AF65-F5344CB8AC3E}">
        <p14:creationId xmlns:p14="http://schemas.microsoft.com/office/powerpoint/2010/main" val="3776755702"/>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9" name="Rectangle 3"/>
          <p:cNvSpPr>
            <a:spLocks noGrp="1" noChangeArrowheads="1"/>
          </p:cNvSpPr>
          <p:nvPr>
            <p:ph type="body" idx="4294967295"/>
          </p:nvPr>
        </p:nvSpPr>
        <p:spPr>
          <a:xfrm>
            <a:off x="395536" y="1052735"/>
            <a:ext cx="8568952" cy="4736379"/>
          </a:xfrm>
        </p:spPr>
        <p:txBody>
          <a:bodyPr vert="horz" lIns="68573" tIns="34286" rIns="68573" bIns="34286" rtlCol="0" anchor="ctr">
            <a:noAutofit/>
          </a:bodyPr>
          <a:lstStyle/>
          <a:p>
            <a:pPr eaLnBrk="1" hangingPunct="1">
              <a:lnSpc>
                <a:spcPct val="80000"/>
              </a:lnSpc>
              <a:buFontTx/>
              <a:buNone/>
              <a:defRPr/>
            </a:pPr>
            <a:r>
              <a:rPr lang="ja-JP" altLang="en-US" sz="2400" b="1" u="sng" dirty="0">
                <a:latin typeface="ＭＳ Ｐゴシック" pitchFamily="50" charset="-128"/>
              </a:rPr>
              <a:t>働き続けるために必要なこと</a:t>
            </a:r>
          </a:p>
          <a:p>
            <a:pPr eaLnBrk="1" hangingPunct="1">
              <a:lnSpc>
                <a:spcPct val="80000"/>
              </a:lnSpc>
              <a:buFontTx/>
              <a:buNone/>
              <a:defRPr/>
            </a:pPr>
            <a:endParaRPr lang="ja-JP" altLang="en-US" sz="2400" b="1" u="sng" dirty="0">
              <a:latin typeface="ＭＳ Ｐゴシック" pitchFamily="50" charset="-128"/>
            </a:endParaRPr>
          </a:p>
          <a:p>
            <a:pPr marL="0" indent="0">
              <a:lnSpc>
                <a:spcPct val="80000"/>
              </a:lnSpc>
              <a:buNone/>
              <a:defRPr/>
            </a:pPr>
            <a:r>
              <a:rPr lang="ja-JP" altLang="en-US" sz="2400" dirty="0">
                <a:latin typeface="ＭＳ Ｐゴシック" pitchFamily="50" charset="-128"/>
              </a:rPr>
              <a:t>・　自分を評価してもらえる仕事があるということ</a:t>
            </a:r>
          </a:p>
          <a:p>
            <a:pPr algn="r" eaLnBrk="1" hangingPunct="1">
              <a:lnSpc>
                <a:spcPct val="80000"/>
              </a:lnSpc>
              <a:buFontTx/>
              <a:buNone/>
              <a:defRPr/>
            </a:pPr>
            <a:r>
              <a:rPr lang="en-US" altLang="ja-JP" sz="2400" dirty="0">
                <a:latin typeface="ＭＳ Ｐゴシック" pitchFamily="50" charset="-128"/>
              </a:rPr>
              <a:t>(</a:t>
            </a:r>
            <a:r>
              <a:rPr lang="ja-JP" altLang="en-US" sz="2400" dirty="0">
                <a:latin typeface="ＭＳ Ｐゴシック" pitchFamily="50" charset="-128"/>
              </a:rPr>
              <a:t>評価とは、やりがい・達成感・収入等</a:t>
            </a:r>
            <a:r>
              <a:rPr lang="en-US" altLang="ja-JP" sz="2400" dirty="0">
                <a:latin typeface="ＭＳ Ｐゴシック" pitchFamily="50" charset="-128"/>
              </a:rPr>
              <a:t>)</a:t>
            </a:r>
          </a:p>
          <a:p>
            <a:pPr marL="0" indent="0">
              <a:lnSpc>
                <a:spcPct val="80000"/>
              </a:lnSpc>
              <a:buNone/>
              <a:defRPr/>
            </a:pPr>
            <a:endParaRPr lang="en-US" altLang="ja-JP" sz="2400" dirty="0">
              <a:latin typeface="ＭＳ Ｐゴシック" pitchFamily="50" charset="-128"/>
            </a:endParaRPr>
          </a:p>
          <a:p>
            <a:pPr marL="0" indent="0">
              <a:lnSpc>
                <a:spcPct val="80000"/>
              </a:lnSpc>
              <a:buNone/>
              <a:defRPr/>
            </a:pPr>
            <a:r>
              <a:rPr lang="ja-JP" altLang="en-US" sz="2400" dirty="0">
                <a:latin typeface="ＭＳ Ｐゴシック" pitchFamily="50" charset="-128"/>
              </a:rPr>
              <a:t>・　困ったら相談できる人、助けてくれる人が</a:t>
            </a:r>
            <a:r>
              <a:rPr lang="ja-JP" altLang="en-US" sz="2400" u="sng" dirty="0">
                <a:latin typeface="ＭＳ Ｐゴシック" pitchFamily="50" charset="-128"/>
              </a:rPr>
              <a:t>共に働く場にいる</a:t>
            </a:r>
            <a:r>
              <a:rPr lang="ja-JP" altLang="en-US" sz="2400" dirty="0">
                <a:latin typeface="ＭＳ Ｐゴシック" pitchFamily="50" charset="-128"/>
              </a:rPr>
              <a:t>こと</a:t>
            </a:r>
          </a:p>
          <a:p>
            <a:pPr eaLnBrk="1" hangingPunct="1">
              <a:lnSpc>
                <a:spcPct val="80000"/>
              </a:lnSpc>
              <a:buFontTx/>
              <a:buNone/>
              <a:defRPr/>
            </a:pPr>
            <a:endParaRPr lang="ja-JP" altLang="en-US" sz="2400" dirty="0">
              <a:latin typeface="ＭＳ Ｐゴシック" pitchFamily="50" charset="-128"/>
            </a:endParaRPr>
          </a:p>
          <a:p>
            <a:pPr marL="0" indent="0">
              <a:lnSpc>
                <a:spcPct val="80000"/>
              </a:lnSpc>
              <a:buNone/>
              <a:defRPr/>
            </a:pPr>
            <a:r>
              <a:rPr lang="ja-JP" altLang="en-US" sz="2400" dirty="0">
                <a:latin typeface="ＭＳ Ｐゴシック" pitchFamily="50" charset="-128"/>
              </a:rPr>
              <a:t>・　仲間がいること　</a:t>
            </a:r>
            <a:r>
              <a:rPr lang="en-US" altLang="ja-JP" sz="2400" dirty="0">
                <a:latin typeface="ＭＳ Ｐゴシック" pitchFamily="50" charset="-128"/>
              </a:rPr>
              <a:t>(</a:t>
            </a:r>
            <a:r>
              <a:rPr lang="ja-JP" altLang="en-US" sz="2400" dirty="0">
                <a:latin typeface="ＭＳ Ｐゴシック" pitchFamily="50" charset="-128"/>
              </a:rPr>
              <a:t>誰もがひとりではやっていけない</a:t>
            </a:r>
            <a:r>
              <a:rPr lang="en-US" altLang="ja-JP" sz="2400" dirty="0">
                <a:latin typeface="ＭＳ Ｐゴシック" pitchFamily="50" charset="-128"/>
              </a:rPr>
              <a:t>)</a:t>
            </a:r>
          </a:p>
          <a:p>
            <a:pPr algn="ctr" eaLnBrk="1" hangingPunct="1">
              <a:lnSpc>
                <a:spcPct val="80000"/>
              </a:lnSpc>
              <a:buFontTx/>
              <a:buNone/>
              <a:defRPr/>
            </a:pPr>
            <a:r>
              <a:rPr lang="en-US" altLang="ja-JP" sz="2400" dirty="0">
                <a:latin typeface="ＭＳ Ｐゴシック" pitchFamily="50" charset="-128"/>
              </a:rPr>
              <a:t>↑</a:t>
            </a:r>
          </a:p>
          <a:p>
            <a:pPr algn="ctr" eaLnBrk="1" hangingPunct="1">
              <a:lnSpc>
                <a:spcPct val="80000"/>
              </a:lnSpc>
              <a:buFontTx/>
              <a:buNone/>
              <a:defRPr/>
            </a:pPr>
            <a:r>
              <a:rPr lang="ja-JP" altLang="en-US" sz="2400" b="1" u="sng" dirty="0"/>
              <a:t>サービス管理責任者自身が、</a:t>
            </a:r>
          </a:p>
          <a:p>
            <a:pPr algn="ctr" eaLnBrk="1" hangingPunct="1">
              <a:lnSpc>
                <a:spcPct val="80000"/>
              </a:lnSpc>
              <a:buFontTx/>
              <a:buNone/>
              <a:defRPr/>
            </a:pPr>
            <a:r>
              <a:rPr lang="ja-JP" altLang="en-US" sz="2400" b="1" u="sng" dirty="0"/>
              <a:t>「自分だったらどうだろうか」と考える中でかたちを描くことが大切</a:t>
            </a:r>
            <a:endParaRPr lang="en-US" altLang="ja-JP" sz="2400" b="1" u="sng" dirty="0"/>
          </a:p>
        </p:txBody>
      </p:sp>
      <p:sp>
        <p:nvSpPr>
          <p:cNvPr id="55302" name="正方形/長方形 1"/>
          <p:cNvSpPr>
            <a:spLocks noChangeArrowheads="1"/>
          </p:cNvSpPr>
          <p:nvPr/>
        </p:nvSpPr>
        <p:spPr bwMode="auto">
          <a:xfrm>
            <a:off x="539552" y="5877272"/>
            <a:ext cx="7769485" cy="7560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defTabSz="685800" eaLnBrk="1" fontAlgn="auto" hangingPunct="1">
              <a:spcBef>
                <a:spcPct val="0"/>
              </a:spcBef>
              <a:spcAft>
                <a:spcPts val="0"/>
              </a:spcAft>
              <a:buNone/>
            </a:pPr>
            <a:r>
              <a:rPr lang="en-US" altLang="ja-JP" sz="1600">
                <a:solidFill>
                  <a:srgbClr val="000000"/>
                </a:solidFill>
              </a:rPr>
              <a:t>※</a:t>
            </a:r>
            <a:r>
              <a:rPr lang="ja-JP" altLang="en-US" sz="1600">
                <a:solidFill>
                  <a:srgbClr val="000000"/>
                </a:solidFill>
              </a:rPr>
              <a:t>　障害特性を配慮し、具体的で理解しやすい目標の設定。実習など実際の場での体験。</a:t>
            </a:r>
            <a:endParaRPr lang="en-US" altLang="ja-JP" sz="1600">
              <a:solidFill>
                <a:srgbClr val="000000"/>
              </a:solidFill>
            </a:endParaRPr>
          </a:p>
          <a:p>
            <a:pPr defTabSz="685800" eaLnBrk="1" fontAlgn="auto" hangingPunct="1">
              <a:spcBef>
                <a:spcPct val="0"/>
              </a:spcBef>
              <a:spcAft>
                <a:spcPts val="0"/>
              </a:spcAft>
              <a:buNone/>
            </a:pPr>
            <a:r>
              <a:rPr lang="ja-JP" altLang="en-US" sz="1600">
                <a:solidFill>
                  <a:srgbClr val="000000"/>
                </a:solidFill>
              </a:rPr>
              <a:t>　　企業見学会やＯＢ会の活用。支援機関など第３者からの説明。日々の振り返りなど、</a:t>
            </a:r>
            <a:endParaRPr lang="en-US" altLang="ja-JP" sz="1600">
              <a:solidFill>
                <a:srgbClr val="000000"/>
              </a:solidFill>
            </a:endParaRPr>
          </a:p>
          <a:p>
            <a:pPr defTabSz="685800" eaLnBrk="1" fontAlgn="auto" hangingPunct="1">
              <a:spcBef>
                <a:spcPct val="0"/>
              </a:spcBef>
              <a:spcAft>
                <a:spcPts val="0"/>
              </a:spcAft>
              <a:buNone/>
            </a:pPr>
            <a:r>
              <a:rPr lang="ja-JP" altLang="en-US" sz="1600">
                <a:solidFill>
                  <a:srgbClr val="000000"/>
                </a:solidFill>
              </a:rPr>
              <a:t>　　実施するうえで様々な取り組みや工夫を考えて取り組むことが大切。</a:t>
            </a:r>
          </a:p>
        </p:txBody>
      </p:sp>
      <p:sp>
        <p:nvSpPr>
          <p:cNvPr id="7" name="AutoShape 6"/>
          <p:cNvSpPr>
            <a:spLocks noChangeArrowheads="1"/>
          </p:cNvSpPr>
          <p:nvPr/>
        </p:nvSpPr>
        <p:spPr bwMode="auto">
          <a:xfrm>
            <a:off x="755577" y="332656"/>
            <a:ext cx="7848872" cy="475535"/>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algn="ctr" defTabSz="685800" fontAlgn="auto">
              <a:spcBef>
                <a:spcPts val="0"/>
              </a:spcBef>
              <a:spcAft>
                <a:spcPts val="0"/>
              </a:spcAft>
              <a:defRPr/>
            </a:pPr>
            <a:r>
              <a:rPr lang="ja-JP" altLang="en-US" sz="3200" dirty="0">
                <a:solidFill>
                  <a:srgbClr val="A50021"/>
                </a:solidFill>
              </a:rPr>
              <a:t>（５）　就労への目標や将来像を描ける支援</a:t>
            </a:r>
          </a:p>
        </p:txBody>
      </p:sp>
      <p:sp>
        <p:nvSpPr>
          <p:cNvPr id="3" name="スライド番号プレースホルダー 2"/>
          <p:cNvSpPr>
            <a:spLocks noGrp="1"/>
          </p:cNvSpPr>
          <p:nvPr>
            <p:ph type="sldNum" sz="quarter" idx="12"/>
          </p:nvPr>
        </p:nvSpPr>
        <p:spPr/>
        <p:txBody>
          <a:bodyPr/>
          <a:lstStyle/>
          <a:p>
            <a:fld id="{973546E6-2C95-4A16-9C31-3DD88A51EA1A}" type="slidenum">
              <a:rPr kumimoji="1" lang="ja-JP" altLang="en-US" smtClean="0"/>
              <a:pPr/>
              <a:t>154</a:t>
            </a:fld>
            <a:endParaRPr kumimoji="1" lang="ja-JP" altLang="en-US"/>
          </a:p>
        </p:txBody>
      </p:sp>
    </p:spTree>
    <p:extLst>
      <p:ext uri="{BB962C8B-B14F-4D97-AF65-F5344CB8AC3E}">
        <p14:creationId xmlns:p14="http://schemas.microsoft.com/office/powerpoint/2010/main" val="1638835043"/>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43539" y="1356848"/>
            <a:ext cx="8802978" cy="163530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fontAlgn="auto">
              <a:spcBef>
                <a:spcPts val="0"/>
              </a:spcBef>
              <a:spcAft>
                <a:spcPts val="0"/>
              </a:spcAft>
            </a:pPr>
            <a:r>
              <a:rPr lang="ja-JP" altLang="en-US" sz="2000" dirty="0">
                <a:solidFill>
                  <a:prstClr val="black"/>
                </a:solidFill>
                <a:latin typeface="Calibri" panose="020F0502020204030204"/>
                <a:ea typeface="ＭＳ Ｐゴシック" panose="020B0600070205080204" pitchFamily="50" charset="-128"/>
              </a:rPr>
              <a:t>○安定した職業生活の実現の鍵を握る「就労定着支援」</a:t>
            </a:r>
            <a:endParaRPr lang="en-US" altLang="ja-JP" sz="2000" dirty="0">
              <a:solidFill>
                <a:prstClr val="black"/>
              </a:solidFill>
              <a:latin typeface="Calibri" panose="020F0502020204030204"/>
              <a:ea typeface="ＭＳ Ｐゴシック" panose="020B0600070205080204" pitchFamily="50" charset="-128"/>
            </a:endParaRPr>
          </a:p>
          <a:p>
            <a:pPr defTabSz="685800" fontAlgn="auto">
              <a:spcBef>
                <a:spcPts val="0"/>
              </a:spcBef>
              <a:spcAft>
                <a:spcPts val="0"/>
              </a:spcAft>
            </a:pPr>
            <a:r>
              <a:rPr lang="ja-JP" altLang="en-US" sz="2000" dirty="0">
                <a:solidFill>
                  <a:prstClr val="black"/>
                </a:solidFill>
                <a:latin typeface="Calibri" panose="020F0502020204030204"/>
                <a:ea typeface="ＭＳ Ｐゴシック" panose="020B0600070205080204" pitchFamily="50" charset="-128"/>
              </a:rPr>
              <a:t>○一般の就労者の離職率を踏まえながらも、障害に関連する事由での離職の防止が必要○職場の環境条件（労働条件、人間関係等）のみならず日常生活における課題が定着</a:t>
            </a:r>
            <a:r>
              <a:rPr lang="ja-JP" altLang="en-US" sz="2000" dirty="0" smtClean="0">
                <a:solidFill>
                  <a:prstClr val="black"/>
                </a:solidFill>
                <a:latin typeface="Calibri" panose="020F0502020204030204"/>
                <a:ea typeface="ＭＳ Ｐゴシック" panose="020B0600070205080204" pitchFamily="50" charset="-128"/>
              </a:rPr>
              <a:t>の課題</a:t>
            </a:r>
            <a:r>
              <a:rPr lang="ja-JP" altLang="en-US" sz="2000" dirty="0">
                <a:solidFill>
                  <a:prstClr val="black"/>
                </a:solidFill>
                <a:latin typeface="Calibri" panose="020F0502020204030204"/>
                <a:ea typeface="ＭＳ Ｐゴシック" panose="020B0600070205080204" pitchFamily="50" charset="-128"/>
              </a:rPr>
              <a:t>となることも少なくない。</a:t>
            </a:r>
          </a:p>
        </p:txBody>
      </p:sp>
      <p:sp>
        <p:nvSpPr>
          <p:cNvPr id="4" name="下矢印 3"/>
          <p:cNvSpPr/>
          <p:nvPr/>
        </p:nvSpPr>
        <p:spPr>
          <a:xfrm>
            <a:off x="3415418" y="3128118"/>
            <a:ext cx="2259220" cy="48605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ja-JP" altLang="en-US" sz="1350">
              <a:solidFill>
                <a:prstClr val="white"/>
              </a:solidFill>
              <a:latin typeface="Calibri" panose="020F0502020204030204"/>
              <a:ea typeface="ＭＳ Ｐゴシック" panose="020B0600070205080204" pitchFamily="50" charset="-128"/>
            </a:endParaRPr>
          </a:p>
        </p:txBody>
      </p:sp>
      <p:sp>
        <p:nvSpPr>
          <p:cNvPr id="5" name="正方形/長方形 4"/>
          <p:cNvSpPr/>
          <p:nvPr/>
        </p:nvSpPr>
        <p:spPr>
          <a:xfrm>
            <a:off x="94637" y="4077071"/>
            <a:ext cx="8851880" cy="227927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ja-JP" altLang="en-US" sz="2000" dirty="0">
                <a:solidFill>
                  <a:prstClr val="black"/>
                </a:solidFill>
                <a:latin typeface="Calibri" panose="020F0502020204030204"/>
                <a:ea typeface="ＭＳ Ｐゴシック" panose="020B0600070205080204" pitchFamily="50" charset="-128"/>
              </a:rPr>
              <a:t>個別支援計画にあたっては</a:t>
            </a:r>
            <a:r>
              <a:rPr lang="en-US" altLang="ja-JP" sz="2000" dirty="0">
                <a:solidFill>
                  <a:prstClr val="black"/>
                </a:solidFill>
                <a:latin typeface="Calibri" panose="020F0502020204030204"/>
                <a:ea typeface="ＭＳ Ｐゴシック" panose="020B0600070205080204" pitchFamily="50" charset="-128"/>
              </a:rPr>
              <a:t>‥</a:t>
            </a:r>
          </a:p>
          <a:p>
            <a:pPr defTabSz="685800" fontAlgn="auto">
              <a:spcBef>
                <a:spcPts val="0"/>
              </a:spcBef>
              <a:spcAft>
                <a:spcPts val="0"/>
              </a:spcAft>
            </a:pPr>
            <a:endParaRPr lang="en-US" altLang="ja-JP" sz="2000" dirty="0">
              <a:solidFill>
                <a:prstClr val="black"/>
              </a:solidFill>
              <a:latin typeface="Calibri" panose="020F0502020204030204"/>
              <a:ea typeface="ＭＳ Ｐゴシック" panose="020B0600070205080204" pitchFamily="50" charset="-128"/>
            </a:endParaRPr>
          </a:p>
          <a:p>
            <a:pPr defTabSz="685800" fontAlgn="auto">
              <a:spcBef>
                <a:spcPts val="0"/>
              </a:spcBef>
              <a:spcAft>
                <a:spcPts val="0"/>
              </a:spcAft>
            </a:pPr>
            <a:r>
              <a:rPr lang="ja-JP" altLang="en-US" sz="2000" dirty="0">
                <a:solidFill>
                  <a:prstClr val="black"/>
                </a:solidFill>
                <a:latin typeface="Calibri" panose="020F0502020204030204"/>
                <a:ea typeface="ＭＳ Ｐゴシック" panose="020B0600070205080204" pitchFamily="50" charset="-128"/>
              </a:rPr>
              <a:t>○就労定着に向けた利用者の日常生活等における課題の把握</a:t>
            </a:r>
            <a:endParaRPr lang="en-US" altLang="ja-JP" sz="2000" dirty="0">
              <a:solidFill>
                <a:prstClr val="black"/>
              </a:solidFill>
              <a:latin typeface="Calibri" panose="020F0502020204030204"/>
              <a:ea typeface="ＭＳ Ｐゴシック" panose="020B0600070205080204" pitchFamily="50" charset="-128"/>
            </a:endParaRPr>
          </a:p>
          <a:p>
            <a:pPr defTabSz="685800" fontAlgn="auto">
              <a:spcBef>
                <a:spcPts val="0"/>
              </a:spcBef>
              <a:spcAft>
                <a:spcPts val="0"/>
              </a:spcAft>
            </a:pPr>
            <a:r>
              <a:rPr lang="ja-JP" altLang="en-US" sz="2000" dirty="0">
                <a:solidFill>
                  <a:prstClr val="black"/>
                </a:solidFill>
                <a:latin typeface="Calibri" panose="020F0502020204030204"/>
                <a:ea typeface="ＭＳ Ｐゴシック" panose="020B0600070205080204" pitchFamily="50" charset="-128"/>
              </a:rPr>
              <a:t>○職業生活を支える社会資源の確認</a:t>
            </a:r>
            <a:endParaRPr lang="en-US" altLang="ja-JP" sz="2000" dirty="0">
              <a:solidFill>
                <a:prstClr val="black"/>
              </a:solidFill>
              <a:latin typeface="Calibri" panose="020F0502020204030204"/>
              <a:ea typeface="ＭＳ Ｐゴシック" panose="020B0600070205080204" pitchFamily="50" charset="-128"/>
            </a:endParaRPr>
          </a:p>
          <a:p>
            <a:pPr defTabSz="685800" fontAlgn="auto">
              <a:spcBef>
                <a:spcPts val="0"/>
              </a:spcBef>
              <a:spcAft>
                <a:spcPts val="0"/>
              </a:spcAft>
            </a:pPr>
            <a:r>
              <a:rPr lang="ja-JP" altLang="en-US" sz="2000" dirty="0">
                <a:solidFill>
                  <a:prstClr val="black"/>
                </a:solidFill>
                <a:latin typeface="Calibri" panose="020F0502020204030204"/>
                <a:ea typeface="ＭＳ Ｐゴシック" panose="020B0600070205080204" pitchFamily="50" charset="-128"/>
              </a:rPr>
              <a:t>○企業等が行う職業生活支援を「支援」する視点の必要性</a:t>
            </a:r>
          </a:p>
        </p:txBody>
      </p:sp>
      <p:sp>
        <p:nvSpPr>
          <p:cNvPr id="8" name="AutoShape 6"/>
          <p:cNvSpPr>
            <a:spLocks noChangeArrowheads="1"/>
          </p:cNvSpPr>
          <p:nvPr/>
        </p:nvSpPr>
        <p:spPr bwMode="auto">
          <a:xfrm>
            <a:off x="100357" y="188640"/>
            <a:ext cx="8889343" cy="514722"/>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wrap="none" lIns="68555" tIns="34278" rIns="68555" bIns="34278" anchor="ctr"/>
          <a:lstStyle/>
          <a:p>
            <a:pPr algn="ctr" defTabSz="685800" fontAlgn="auto">
              <a:spcBef>
                <a:spcPts val="0"/>
              </a:spcBef>
              <a:spcAft>
                <a:spcPts val="0"/>
              </a:spcAft>
              <a:defRPr/>
            </a:pPr>
            <a:r>
              <a:rPr lang="ja-JP" altLang="en-US" dirty="0">
                <a:solidFill>
                  <a:srgbClr val="A50021"/>
                </a:solidFill>
              </a:rPr>
              <a:t>（</a:t>
            </a:r>
            <a:r>
              <a:rPr lang="en-US" altLang="ja-JP" dirty="0">
                <a:solidFill>
                  <a:srgbClr val="A50021"/>
                </a:solidFill>
              </a:rPr>
              <a:t>6</a:t>
            </a:r>
            <a:r>
              <a:rPr lang="ja-JP" altLang="en-US" dirty="0">
                <a:solidFill>
                  <a:srgbClr val="A50021"/>
                </a:solidFill>
              </a:rPr>
              <a:t>）　就労定着の支援　</a:t>
            </a:r>
            <a:r>
              <a:rPr lang="ja-JP" altLang="en-US" sz="2000" dirty="0">
                <a:solidFill>
                  <a:srgbClr val="A50021"/>
                </a:solidFill>
              </a:rPr>
              <a:t>利用者の職業生活の質の向上のために</a:t>
            </a:r>
          </a:p>
        </p:txBody>
      </p:sp>
      <p:sp>
        <p:nvSpPr>
          <p:cNvPr id="6" name="スライド番号プレースホルダー 5"/>
          <p:cNvSpPr>
            <a:spLocks noGrp="1"/>
          </p:cNvSpPr>
          <p:nvPr>
            <p:ph type="sldNum" sz="quarter" idx="12"/>
          </p:nvPr>
        </p:nvSpPr>
        <p:spPr/>
        <p:txBody>
          <a:bodyPr/>
          <a:lstStyle/>
          <a:p>
            <a:fld id="{973546E6-2C95-4A16-9C31-3DD88A51EA1A}" type="slidenum">
              <a:rPr kumimoji="1" lang="ja-JP" altLang="en-US" smtClean="0"/>
              <a:pPr/>
              <a:t>155</a:t>
            </a:fld>
            <a:endParaRPr kumimoji="1" lang="ja-JP" altLang="en-US"/>
          </a:p>
        </p:txBody>
      </p:sp>
    </p:spTree>
    <p:extLst>
      <p:ext uri="{BB962C8B-B14F-4D97-AF65-F5344CB8AC3E}">
        <p14:creationId xmlns:p14="http://schemas.microsoft.com/office/powerpoint/2010/main" val="58042790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206555" y="274895"/>
            <a:ext cx="6686550" cy="475562"/>
          </a:xfrm>
          <a:prstGeom prst="roundRect">
            <a:avLst>
              <a:gd name="adj" fmla="val 50000"/>
            </a:avLst>
          </a:prstGeom>
        </p:spPr>
        <p:style>
          <a:lnRef idx="2">
            <a:schemeClr val="accent1"/>
          </a:lnRef>
          <a:fillRef idx="1">
            <a:schemeClr val="lt1"/>
          </a:fillRef>
          <a:effectRef idx="0">
            <a:schemeClr val="accent1"/>
          </a:effectRef>
          <a:fontRef idx="minor">
            <a:schemeClr val="dk1"/>
          </a:fontRef>
        </p:style>
        <p:txBody>
          <a:bodyPr>
            <a:noAutofit/>
          </a:bodyPr>
          <a:lstStyle/>
          <a:p>
            <a:pPr algn="ctr"/>
            <a:r>
              <a:rPr lang="ja-JP" altLang="en-US" sz="2800" dirty="0"/>
              <a:t>就労支援サービスの提供プロセス</a:t>
            </a:r>
          </a:p>
        </p:txBody>
      </p:sp>
      <p:grpSp>
        <p:nvGrpSpPr>
          <p:cNvPr id="6" name="グループ化 5"/>
          <p:cNvGrpSpPr/>
          <p:nvPr/>
        </p:nvGrpSpPr>
        <p:grpSpPr>
          <a:xfrm>
            <a:off x="395536" y="1196752"/>
            <a:ext cx="8424936" cy="5112568"/>
            <a:chOff x="1169622" y="1862826"/>
            <a:chExt cx="7004502" cy="3710136"/>
          </a:xfrm>
        </p:grpSpPr>
        <p:sp>
          <p:nvSpPr>
            <p:cNvPr id="5" name="正方形/長方形 4"/>
            <p:cNvSpPr/>
            <p:nvPr/>
          </p:nvSpPr>
          <p:spPr bwMode="auto">
            <a:xfrm>
              <a:off x="1169622" y="1862826"/>
              <a:ext cx="399084" cy="2592288"/>
            </a:xfrm>
            <a:prstGeom prst="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eaVert" wrap="none" lIns="55721" tIns="6668" rIns="55721" bIns="6668" numCol="1" rtlCol="0" anchor="ctr" anchorCtr="0" compatLnSpc="1">
              <a:prstTxWarp prst="textNoShape">
                <a:avLst/>
              </a:prstTxWarp>
            </a:bodyPr>
            <a:lstStyle/>
            <a:p>
              <a:pPr defTabSz="685800"/>
              <a:r>
                <a:rPr lang="ja-JP" altLang="en-US" sz="1800" b="1" dirty="0">
                  <a:solidFill>
                    <a:prstClr val="white"/>
                  </a:solidFill>
                  <a:latin typeface="Arial" charset="0"/>
                  <a:ea typeface="ＭＳ Ｐゴシック" pitchFamily="50" charset="-128"/>
                </a:rPr>
                <a:t>　「働きたい」　（　　ニーズ　）</a:t>
              </a:r>
            </a:p>
          </p:txBody>
        </p:sp>
        <p:sp>
          <p:nvSpPr>
            <p:cNvPr id="7" name="正方形/長方形 6"/>
            <p:cNvSpPr/>
            <p:nvPr/>
          </p:nvSpPr>
          <p:spPr bwMode="auto">
            <a:xfrm>
              <a:off x="1763688" y="1862826"/>
              <a:ext cx="378042" cy="3456384"/>
            </a:xfrm>
            <a:prstGeom prst="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eaVert" wrap="none" lIns="55721" tIns="6668" rIns="55721" bIns="6668" numCol="1" rtlCol="0" anchor="ctr" anchorCtr="0" compatLnSpc="1">
              <a:prstTxWarp prst="textNoShape">
                <a:avLst/>
              </a:prstTxWarp>
            </a:bodyPr>
            <a:lstStyle/>
            <a:p>
              <a:pPr defTabSz="685800"/>
              <a:r>
                <a:rPr lang="ja-JP" altLang="en-US" sz="1800" b="1" dirty="0">
                  <a:solidFill>
                    <a:prstClr val="white"/>
                  </a:solidFill>
                  <a:latin typeface="Arial" charset="0"/>
                  <a:ea typeface="ＭＳ Ｐゴシック" pitchFamily="50" charset="-128"/>
                </a:rPr>
                <a:t>　相談・重要事項説明・契約（利用・雇用）</a:t>
              </a:r>
            </a:p>
          </p:txBody>
        </p:sp>
        <p:sp>
          <p:nvSpPr>
            <p:cNvPr id="8" name="正方形/長方形 7"/>
            <p:cNvSpPr/>
            <p:nvPr/>
          </p:nvSpPr>
          <p:spPr bwMode="auto">
            <a:xfrm>
              <a:off x="2357754" y="1862826"/>
              <a:ext cx="378042" cy="2322258"/>
            </a:xfrm>
            <a:prstGeom prst="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eaVert" wrap="none" lIns="55721" tIns="6668" rIns="55721" bIns="6668" numCol="1" rtlCol="0" anchor="ctr" anchorCtr="0" compatLnSpc="1">
              <a:prstTxWarp prst="textNoShape">
                <a:avLst/>
              </a:prstTxWarp>
            </a:bodyPr>
            <a:lstStyle/>
            <a:p>
              <a:pPr defTabSz="685800"/>
              <a:r>
                <a:rPr lang="ja-JP" altLang="en-US" sz="1800" b="1" dirty="0">
                  <a:solidFill>
                    <a:prstClr val="white"/>
                  </a:solidFill>
                  <a:latin typeface="Arial" charset="0"/>
                  <a:ea typeface="ＭＳ Ｐゴシック" pitchFamily="50" charset="-128"/>
                </a:rPr>
                <a:t>　アセスメント</a:t>
              </a:r>
            </a:p>
          </p:txBody>
        </p:sp>
        <p:sp>
          <p:nvSpPr>
            <p:cNvPr id="10" name="正方形/長方形 9"/>
            <p:cNvSpPr/>
            <p:nvPr/>
          </p:nvSpPr>
          <p:spPr bwMode="auto">
            <a:xfrm>
              <a:off x="3059832" y="1862826"/>
              <a:ext cx="378042" cy="2592288"/>
            </a:xfrm>
            <a:prstGeom prst="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eaVert" wrap="none" lIns="55721" tIns="6668" rIns="55721" bIns="6668" numCol="1" rtlCol="0" anchor="ctr" anchorCtr="0" compatLnSpc="1">
              <a:prstTxWarp prst="textNoShape">
                <a:avLst/>
              </a:prstTxWarp>
            </a:bodyPr>
            <a:lstStyle/>
            <a:p>
              <a:pPr defTabSz="685800"/>
              <a:r>
                <a:rPr lang="ja-JP" altLang="en-US" sz="1800" b="1" dirty="0">
                  <a:solidFill>
                    <a:prstClr val="white"/>
                  </a:solidFill>
                  <a:latin typeface="Arial" charset="0"/>
                  <a:ea typeface="ＭＳ Ｐゴシック" pitchFamily="50" charset="-128"/>
                </a:rPr>
                <a:t>　個別支援計画の原案作成</a:t>
              </a:r>
            </a:p>
          </p:txBody>
        </p:sp>
        <p:sp>
          <p:nvSpPr>
            <p:cNvPr id="11" name="正方形/長方形 10"/>
            <p:cNvSpPr/>
            <p:nvPr/>
          </p:nvSpPr>
          <p:spPr bwMode="auto">
            <a:xfrm>
              <a:off x="4842030" y="1862826"/>
              <a:ext cx="378042" cy="2322258"/>
            </a:xfrm>
            <a:prstGeom prst="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eaVert" wrap="none" lIns="55721" tIns="6668" rIns="55721" bIns="6668" numCol="1" rtlCol="0" anchor="ctr" anchorCtr="0" compatLnSpc="1">
              <a:prstTxWarp prst="textNoShape">
                <a:avLst/>
              </a:prstTxWarp>
            </a:bodyPr>
            <a:lstStyle/>
            <a:p>
              <a:pPr defTabSz="685800"/>
              <a:r>
                <a:rPr lang="ja-JP" altLang="en-US" sz="1800" b="1" dirty="0">
                  <a:solidFill>
                    <a:prstClr val="white"/>
                  </a:solidFill>
                  <a:latin typeface="Arial" charset="0"/>
                  <a:ea typeface="ＭＳ Ｐゴシック" pitchFamily="50" charset="-128"/>
                </a:rPr>
                <a:t>　個別支援計画の実施</a:t>
              </a:r>
            </a:p>
          </p:txBody>
        </p:sp>
        <p:sp>
          <p:nvSpPr>
            <p:cNvPr id="12" name="正方形/長方形 11"/>
            <p:cNvSpPr/>
            <p:nvPr/>
          </p:nvSpPr>
          <p:spPr bwMode="auto">
            <a:xfrm>
              <a:off x="3491880" y="2618910"/>
              <a:ext cx="270030" cy="2592288"/>
            </a:xfrm>
            <a:prstGeom prst="rect">
              <a:avLst/>
            </a:prstGeom>
            <a:ln>
              <a:headEnd type="none" w="med" len="med"/>
              <a:tailEnd type="none" w="med" len="med"/>
            </a:ln>
          </p:spPr>
          <p:style>
            <a:lnRef idx="1">
              <a:schemeClr val="accent5"/>
            </a:lnRef>
            <a:fillRef idx="2">
              <a:schemeClr val="accent5"/>
            </a:fillRef>
            <a:effectRef idx="1">
              <a:schemeClr val="accent5"/>
            </a:effectRef>
            <a:fontRef idx="minor">
              <a:schemeClr val="dk1"/>
            </a:fontRef>
          </p:style>
          <p:txBody>
            <a:bodyPr vert="eaVert" wrap="none" lIns="55721" tIns="6668" rIns="55721" bIns="6668" numCol="1" rtlCol="0" anchor="ctr" anchorCtr="0" compatLnSpc="1">
              <a:prstTxWarp prst="textNoShape">
                <a:avLst/>
              </a:prstTxWarp>
            </a:bodyPr>
            <a:lstStyle/>
            <a:p>
              <a:pPr algn="ctr" defTabSz="685800"/>
              <a:r>
                <a:rPr lang="ja-JP" altLang="en-US" sz="1600" b="1" dirty="0">
                  <a:solidFill>
                    <a:prstClr val="black"/>
                  </a:solidFill>
                  <a:latin typeface="Arial" charset="0"/>
                  <a:ea typeface="ＭＳ Ｐゴシック" pitchFamily="50" charset="-128"/>
                </a:rPr>
                <a:t>到達目標設定・達成時期の明確化</a:t>
              </a:r>
            </a:p>
          </p:txBody>
        </p:sp>
        <p:sp>
          <p:nvSpPr>
            <p:cNvPr id="13" name="正方形/長方形 12"/>
            <p:cNvSpPr/>
            <p:nvPr/>
          </p:nvSpPr>
          <p:spPr bwMode="auto">
            <a:xfrm>
              <a:off x="5868144" y="1862826"/>
              <a:ext cx="378042" cy="2916324"/>
            </a:xfrm>
            <a:prstGeom prst="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eaVert" wrap="none" lIns="55721" tIns="6668" rIns="55721" bIns="6668" numCol="1" rtlCol="0" anchor="ctr" anchorCtr="0" compatLnSpc="1">
              <a:prstTxWarp prst="textNoShape">
                <a:avLst/>
              </a:prstTxWarp>
            </a:bodyPr>
            <a:lstStyle/>
            <a:p>
              <a:pPr defTabSz="685800"/>
              <a:r>
                <a:rPr lang="ja-JP" altLang="en-US" sz="1800" b="1" dirty="0">
                  <a:solidFill>
                    <a:prstClr val="white"/>
                  </a:solidFill>
                  <a:latin typeface="Arial" charset="0"/>
                  <a:ea typeface="ＭＳ Ｐゴシック" pitchFamily="50" charset="-128"/>
                </a:rPr>
                <a:t>　モニタリング（中間評価と修正）</a:t>
              </a:r>
            </a:p>
          </p:txBody>
        </p:sp>
        <p:sp>
          <p:nvSpPr>
            <p:cNvPr id="14" name="正方形/長方形 13"/>
            <p:cNvSpPr/>
            <p:nvPr/>
          </p:nvSpPr>
          <p:spPr bwMode="auto">
            <a:xfrm>
              <a:off x="5328084" y="2942946"/>
              <a:ext cx="216024" cy="1836204"/>
            </a:xfrm>
            <a:prstGeom prst="rect">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eaVert" wrap="none" lIns="55721" tIns="6668" rIns="55721" bIns="6668" numCol="1" rtlCol="0" anchor="ctr" anchorCtr="0" compatLnSpc="1">
              <a:prstTxWarp prst="textNoShape">
                <a:avLst/>
              </a:prstTxWarp>
            </a:bodyPr>
            <a:lstStyle/>
            <a:p>
              <a:pPr defTabSz="685800"/>
              <a:r>
                <a:rPr lang="ja-JP" altLang="en-US" sz="1600" dirty="0">
                  <a:solidFill>
                    <a:srgbClr val="C00000"/>
                  </a:solidFill>
                  <a:latin typeface="Arial" charset="0"/>
                  <a:ea typeface="ＭＳ Ｐゴシック" pitchFamily="50" charset="-128"/>
                </a:rPr>
                <a:t>　　基礎訓練・生産活動</a:t>
              </a:r>
            </a:p>
          </p:txBody>
        </p:sp>
        <p:sp>
          <p:nvSpPr>
            <p:cNvPr id="15" name="正方形/長方形 14"/>
            <p:cNvSpPr/>
            <p:nvPr/>
          </p:nvSpPr>
          <p:spPr bwMode="auto">
            <a:xfrm>
              <a:off x="5598114" y="2942946"/>
              <a:ext cx="216024" cy="1836204"/>
            </a:xfrm>
            <a:prstGeom prst="rect">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eaVert" wrap="none" lIns="55721" tIns="6668" rIns="55721" bIns="6668" numCol="1" rtlCol="0" anchor="ctr" anchorCtr="0" compatLnSpc="1">
              <a:prstTxWarp prst="textNoShape">
                <a:avLst/>
              </a:prstTxWarp>
            </a:bodyPr>
            <a:lstStyle/>
            <a:p>
              <a:pPr defTabSz="685800"/>
              <a:r>
                <a:rPr lang="ja-JP" altLang="en-US" sz="1600" dirty="0">
                  <a:solidFill>
                    <a:srgbClr val="C00000"/>
                  </a:solidFill>
                  <a:latin typeface="Arial" charset="0"/>
                  <a:ea typeface="ＭＳ Ｐゴシック" pitchFamily="50" charset="-128"/>
                </a:rPr>
                <a:t>　　体験実習</a:t>
              </a:r>
            </a:p>
          </p:txBody>
        </p:sp>
        <p:sp>
          <p:nvSpPr>
            <p:cNvPr id="16" name="正方形/長方形 15"/>
            <p:cNvSpPr/>
            <p:nvPr/>
          </p:nvSpPr>
          <p:spPr bwMode="auto">
            <a:xfrm>
              <a:off x="6354198" y="2942946"/>
              <a:ext cx="216024" cy="1836204"/>
            </a:xfrm>
            <a:prstGeom prst="rect">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eaVert" wrap="none" lIns="55721" tIns="6668" rIns="55721" bIns="6668" numCol="1" rtlCol="0" anchor="ctr" anchorCtr="0" compatLnSpc="1">
              <a:prstTxWarp prst="textNoShape">
                <a:avLst/>
              </a:prstTxWarp>
            </a:bodyPr>
            <a:lstStyle/>
            <a:p>
              <a:pPr defTabSz="685800"/>
              <a:r>
                <a:rPr lang="ja-JP" altLang="en-US" sz="1600" dirty="0">
                  <a:solidFill>
                    <a:srgbClr val="C00000"/>
                  </a:solidFill>
                  <a:latin typeface="Arial" charset="0"/>
                  <a:ea typeface="ＭＳ Ｐゴシック" pitchFamily="50" charset="-128"/>
                </a:rPr>
                <a:t>　　就職活動（求職登録）</a:t>
              </a:r>
            </a:p>
          </p:txBody>
        </p:sp>
        <p:sp>
          <p:nvSpPr>
            <p:cNvPr id="17" name="正方形/長方形 16"/>
            <p:cNvSpPr/>
            <p:nvPr/>
          </p:nvSpPr>
          <p:spPr bwMode="auto">
            <a:xfrm>
              <a:off x="6624228" y="2942946"/>
              <a:ext cx="216024" cy="1836204"/>
            </a:xfrm>
            <a:prstGeom prst="rect">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eaVert" wrap="none" lIns="55721" tIns="6668" rIns="55721" bIns="6668" numCol="1" rtlCol="0" anchor="ctr" anchorCtr="0" compatLnSpc="1">
              <a:prstTxWarp prst="textNoShape">
                <a:avLst/>
              </a:prstTxWarp>
            </a:bodyPr>
            <a:lstStyle/>
            <a:p>
              <a:pPr defTabSz="685800"/>
              <a:r>
                <a:rPr lang="ja-JP" altLang="en-US" sz="1600" dirty="0">
                  <a:solidFill>
                    <a:srgbClr val="C00000"/>
                  </a:solidFill>
                  <a:latin typeface="Arial" charset="0"/>
                  <a:ea typeface="ＭＳ Ｐゴシック" pitchFamily="50" charset="-128"/>
                </a:rPr>
                <a:t>　　雇用前実習</a:t>
              </a:r>
            </a:p>
          </p:txBody>
        </p:sp>
        <p:sp>
          <p:nvSpPr>
            <p:cNvPr id="18" name="正方形/長方形 17"/>
            <p:cNvSpPr/>
            <p:nvPr/>
          </p:nvSpPr>
          <p:spPr bwMode="auto">
            <a:xfrm>
              <a:off x="7650342" y="1862826"/>
              <a:ext cx="378042" cy="1512168"/>
            </a:xfrm>
            <a:prstGeom prst="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eaVert" wrap="none" lIns="55721" tIns="6668" rIns="55721" bIns="6668" numCol="1" rtlCol="0" anchor="ctr" anchorCtr="0" compatLnSpc="1">
              <a:prstTxWarp prst="textNoShape">
                <a:avLst/>
              </a:prstTxWarp>
            </a:bodyPr>
            <a:lstStyle/>
            <a:p>
              <a:pPr defTabSz="685800"/>
              <a:r>
                <a:rPr lang="ja-JP" altLang="en-US" sz="1800" b="1" dirty="0">
                  <a:solidFill>
                    <a:prstClr val="white"/>
                  </a:solidFill>
                  <a:latin typeface="Arial" charset="0"/>
                  <a:ea typeface="ＭＳ Ｐゴシック" pitchFamily="50" charset="-128"/>
                </a:rPr>
                <a:t>　定着支援</a:t>
              </a:r>
            </a:p>
          </p:txBody>
        </p:sp>
        <p:sp>
          <p:nvSpPr>
            <p:cNvPr id="19" name="正方形/長方形 18"/>
            <p:cNvSpPr/>
            <p:nvPr/>
          </p:nvSpPr>
          <p:spPr bwMode="auto">
            <a:xfrm>
              <a:off x="6894258" y="1862826"/>
              <a:ext cx="378042" cy="1512168"/>
            </a:xfrm>
            <a:prstGeom prst="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eaVert" wrap="none" lIns="55721" tIns="6668" rIns="55721" bIns="6668" numCol="1" rtlCol="0" anchor="ctr" anchorCtr="0" compatLnSpc="1">
              <a:prstTxWarp prst="textNoShape">
                <a:avLst/>
              </a:prstTxWarp>
            </a:bodyPr>
            <a:lstStyle/>
            <a:p>
              <a:pPr defTabSz="685800"/>
              <a:r>
                <a:rPr lang="ja-JP" altLang="en-US" sz="1800" dirty="0">
                  <a:solidFill>
                    <a:prstClr val="white"/>
                  </a:solidFill>
                  <a:latin typeface="Arial" charset="0"/>
                  <a:ea typeface="ＭＳ Ｐゴシック" pitchFamily="50" charset="-128"/>
                </a:rPr>
                <a:t>　終了時評価</a:t>
              </a:r>
              <a:endParaRPr lang="ja-JP" altLang="en-US" sz="1800" b="1" dirty="0">
                <a:solidFill>
                  <a:prstClr val="white"/>
                </a:solidFill>
                <a:latin typeface="Arial" charset="0"/>
                <a:ea typeface="ＭＳ Ｐゴシック" pitchFamily="50" charset="-128"/>
              </a:endParaRPr>
            </a:p>
          </p:txBody>
        </p:sp>
        <p:sp>
          <p:nvSpPr>
            <p:cNvPr id="20" name="右矢印 19"/>
            <p:cNvSpPr/>
            <p:nvPr/>
          </p:nvSpPr>
          <p:spPr bwMode="auto">
            <a:xfrm>
              <a:off x="1547664" y="2240868"/>
              <a:ext cx="216024" cy="270030"/>
            </a:xfrm>
            <a:prstGeom prst="rightArrow">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none" lIns="55721" tIns="6668" rIns="55721" bIns="6668" numCol="1" rtlCol="0" anchor="ctr" anchorCtr="0" compatLnSpc="1">
              <a:prstTxWarp prst="textNoShape">
                <a:avLst/>
              </a:prstTxWarp>
            </a:bodyPr>
            <a:lstStyle/>
            <a:p>
              <a:pPr algn="ctr" defTabSz="685800"/>
              <a:endParaRPr lang="ja-JP" altLang="en-US" sz="1600" b="1">
                <a:solidFill>
                  <a:prstClr val="black"/>
                </a:solidFill>
                <a:latin typeface="Arial" charset="0"/>
                <a:ea typeface="ＭＳ Ｐゴシック" pitchFamily="50" charset="-128"/>
              </a:endParaRPr>
            </a:p>
          </p:txBody>
        </p:sp>
        <p:sp>
          <p:nvSpPr>
            <p:cNvPr id="21" name="右矢印 20"/>
            <p:cNvSpPr/>
            <p:nvPr/>
          </p:nvSpPr>
          <p:spPr bwMode="auto">
            <a:xfrm>
              <a:off x="3437874" y="2240868"/>
              <a:ext cx="1350150" cy="270030"/>
            </a:xfrm>
            <a:prstGeom prst="rightArrow">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none" lIns="55721" tIns="6668" rIns="55721" bIns="6668" numCol="1" rtlCol="0" anchor="ctr" anchorCtr="0" compatLnSpc="1">
              <a:prstTxWarp prst="textNoShape">
                <a:avLst/>
              </a:prstTxWarp>
            </a:bodyPr>
            <a:lstStyle/>
            <a:p>
              <a:pPr algn="ctr" defTabSz="685800"/>
              <a:endParaRPr lang="ja-JP" altLang="en-US" sz="1600" b="1">
                <a:solidFill>
                  <a:prstClr val="black"/>
                </a:solidFill>
                <a:latin typeface="Arial" charset="0"/>
                <a:ea typeface="ＭＳ Ｐゴシック" pitchFamily="50" charset="-128"/>
              </a:endParaRPr>
            </a:p>
          </p:txBody>
        </p:sp>
        <p:sp>
          <p:nvSpPr>
            <p:cNvPr id="22" name="右矢印 21"/>
            <p:cNvSpPr/>
            <p:nvPr/>
          </p:nvSpPr>
          <p:spPr bwMode="auto">
            <a:xfrm>
              <a:off x="2141730" y="2240868"/>
              <a:ext cx="216024" cy="270030"/>
            </a:xfrm>
            <a:prstGeom prst="rightArrow">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none" lIns="55721" tIns="6668" rIns="55721" bIns="6668" numCol="1" rtlCol="0" anchor="ctr" anchorCtr="0" compatLnSpc="1">
              <a:prstTxWarp prst="textNoShape">
                <a:avLst/>
              </a:prstTxWarp>
            </a:bodyPr>
            <a:lstStyle/>
            <a:p>
              <a:pPr algn="ctr" defTabSz="685800"/>
              <a:endParaRPr lang="ja-JP" altLang="en-US" sz="1600" b="1">
                <a:solidFill>
                  <a:prstClr val="black"/>
                </a:solidFill>
                <a:latin typeface="Arial" charset="0"/>
                <a:ea typeface="ＭＳ Ｐゴシック" pitchFamily="50" charset="-128"/>
              </a:endParaRPr>
            </a:p>
          </p:txBody>
        </p:sp>
        <p:sp>
          <p:nvSpPr>
            <p:cNvPr id="23" name="右矢印 22"/>
            <p:cNvSpPr/>
            <p:nvPr/>
          </p:nvSpPr>
          <p:spPr bwMode="auto">
            <a:xfrm>
              <a:off x="2735796" y="2240868"/>
              <a:ext cx="324036" cy="270030"/>
            </a:xfrm>
            <a:prstGeom prst="rightArrow">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none" lIns="55721" tIns="6668" rIns="55721" bIns="6668" numCol="1" rtlCol="0" anchor="ctr" anchorCtr="0" compatLnSpc="1">
              <a:prstTxWarp prst="textNoShape">
                <a:avLst/>
              </a:prstTxWarp>
            </a:bodyPr>
            <a:lstStyle/>
            <a:p>
              <a:pPr algn="ctr" defTabSz="685800"/>
              <a:endParaRPr lang="ja-JP" altLang="en-US" sz="1600" b="1">
                <a:solidFill>
                  <a:prstClr val="black"/>
                </a:solidFill>
                <a:latin typeface="Arial" charset="0"/>
                <a:ea typeface="ＭＳ Ｐゴシック" pitchFamily="50" charset="-128"/>
              </a:endParaRPr>
            </a:p>
          </p:txBody>
        </p:sp>
        <p:sp>
          <p:nvSpPr>
            <p:cNvPr id="24" name="右矢印 23"/>
            <p:cNvSpPr/>
            <p:nvPr/>
          </p:nvSpPr>
          <p:spPr bwMode="auto">
            <a:xfrm>
              <a:off x="5220072" y="2240868"/>
              <a:ext cx="594066" cy="270030"/>
            </a:xfrm>
            <a:prstGeom prst="rightArrow">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none" lIns="55721" tIns="6668" rIns="55721" bIns="6668" numCol="1" rtlCol="0" anchor="ctr" anchorCtr="0" compatLnSpc="1">
              <a:prstTxWarp prst="textNoShape">
                <a:avLst/>
              </a:prstTxWarp>
            </a:bodyPr>
            <a:lstStyle/>
            <a:p>
              <a:pPr algn="ctr" defTabSz="685800"/>
              <a:endParaRPr lang="ja-JP" altLang="en-US" sz="1600" b="1">
                <a:solidFill>
                  <a:prstClr val="black"/>
                </a:solidFill>
                <a:latin typeface="Arial" charset="0"/>
                <a:ea typeface="ＭＳ Ｐゴシック" pitchFamily="50" charset="-128"/>
              </a:endParaRPr>
            </a:p>
          </p:txBody>
        </p:sp>
        <p:sp>
          <p:nvSpPr>
            <p:cNvPr id="25" name="右矢印 24"/>
            <p:cNvSpPr/>
            <p:nvPr/>
          </p:nvSpPr>
          <p:spPr bwMode="auto">
            <a:xfrm>
              <a:off x="6246186" y="2240868"/>
              <a:ext cx="594066" cy="270030"/>
            </a:xfrm>
            <a:prstGeom prst="rightArrow">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none" lIns="55721" tIns="6668" rIns="55721" bIns="6668" numCol="1" rtlCol="0" anchor="ctr" anchorCtr="0" compatLnSpc="1">
              <a:prstTxWarp prst="textNoShape">
                <a:avLst/>
              </a:prstTxWarp>
            </a:bodyPr>
            <a:lstStyle/>
            <a:p>
              <a:pPr algn="ctr" defTabSz="685800"/>
              <a:endParaRPr lang="ja-JP" altLang="en-US" sz="1600" b="1">
                <a:solidFill>
                  <a:prstClr val="black"/>
                </a:solidFill>
                <a:latin typeface="Arial" charset="0"/>
                <a:ea typeface="ＭＳ Ｐゴシック" pitchFamily="50" charset="-128"/>
              </a:endParaRPr>
            </a:p>
          </p:txBody>
        </p:sp>
        <p:sp>
          <p:nvSpPr>
            <p:cNvPr id="26" name="右矢印 25"/>
            <p:cNvSpPr/>
            <p:nvPr/>
          </p:nvSpPr>
          <p:spPr bwMode="auto">
            <a:xfrm>
              <a:off x="7272300" y="2240868"/>
              <a:ext cx="378042" cy="270030"/>
            </a:xfrm>
            <a:prstGeom prst="rightArrow">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none" lIns="55721" tIns="6668" rIns="55721" bIns="6668" numCol="1" rtlCol="0" anchor="ctr" anchorCtr="0" compatLnSpc="1">
              <a:prstTxWarp prst="textNoShape">
                <a:avLst/>
              </a:prstTxWarp>
            </a:bodyPr>
            <a:lstStyle/>
            <a:p>
              <a:pPr algn="ctr" defTabSz="685800"/>
              <a:endParaRPr lang="ja-JP" altLang="en-US" sz="1600" b="1">
                <a:solidFill>
                  <a:prstClr val="black"/>
                </a:solidFill>
                <a:latin typeface="Arial" charset="0"/>
                <a:ea typeface="ＭＳ Ｐゴシック" pitchFamily="50" charset="-128"/>
              </a:endParaRPr>
            </a:p>
          </p:txBody>
        </p:sp>
        <p:sp>
          <p:nvSpPr>
            <p:cNvPr id="27" name="角丸四角形 26"/>
            <p:cNvSpPr/>
            <p:nvPr/>
          </p:nvSpPr>
          <p:spPr bwMode="auto">
            <a:xfrm>
              <a:off x="3815916" y="2024844"/>
              <a:ext cx="324036" cy="1782198"/>
            </a:xfrm>
            <a:prstGeom prst="roundRect">
              <a:avLst>
                <a:gd name="adj" fmla="val 50000"/>
              </a:avLst>
            </a:prstGeom>
            <a:solidFill>
              <a:srgbClr val="FFE6CD"/>
            </a:solidFill>
            <a:ln>
              <a:solidFill>
                <a:srgbClr val="FFE6CD"/>
              </a:solidFill>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eaVert" wrap="none" lIns="55721" tIns="6668" rIns="55721" bIns="6668" numCol="1" rtlCol="0" anchor="ctr" anchorCtr="0" compatLnSpc="1">
              <a:prstTxWarp prst="textNoShape">
                <a:avLst/>
              </a:prstTxWarp>
            </a:bodyPr>
            <a:lstStyle/>
            <a:p>
              <a:pPr algn="ctr" defTabSz="685800"/>
              <a:r>
                <a:rPr lang="ja-JP" altLang="en-US" sz="1600" b="1" dirty="0">
                  <a:solidFill>
                    <a:prstClr val="black"/>
                  </a:solidFill>
                  <a:latin typeface="Arial" charset="0"/>
                  <a:ea typeface="ＭＳ Ｐゴシック" pitchFamily="50" charset="-128"/>
                </a:rPr>
                <a:t>個別支援会議</a:t>
              </a:r>
            </a:p>
          </p:txBody>
        </p:sp>
        <p:sp>
          <p:nvSpPr>
            <p:cNvPr id="28" name="正方形/長方形 27"/>
            <p:cNvSpPr/>
            <p:nvPr/>
          </p:nvSpPr>
          <p:spPr bwMode="auto">
            <a:xfrm>
              <a:off x="4193958" y="2618910"/>
              <a:ext cx="270030" cy="2430270"/>
            </a:xfrm>
            <a:prstGeom prst="rect">
              <a:avLst/>
            </a:prstGeom>
            <a:ln>
              <a:headEnd type="none" w="med" len="med"/>
              <a:tailEnd type="none" w="med" len="med"/>
            </a:ln>
          </p:spPr>
          <p:style>
            <a:lnRef idx="1">
              <a:schemeClr val="accent5"/>
            </a:lnRef>
            <a:fillRef idx="2">
              <a:schemeClr val="accent5"/>
            </a:fillRef>
            <a:effectRef idx="1">
              <a:schemeClr val="accent5"/>
            </a:effectRef>
            <a:fontRef idx="minor">
              <a:schemeClr val="dk1"/>
            </a:fontRef>
          </p:style>
          <p:txBody>
            <a:bodyPr vert="eaVert" wrap="none" lIns="55721" tIns="6668" rIns="55721" bIns="6668" numCol="1" rtlCol="0" anchor="ctr" anchorCtr="0" compatLnSpc="1">
              <a:prstTxWarp prst="textNoShape">
                <a:avLst/>
              </a:prstTxWarp>
            </a:bodyPr>
            <a:lstStyle/>
            <a:p>
              <a:pPr defTabSz="685800"/>
              <a:r>
                <a:rPr lang="ja-JP" altLang="en-US" sz="1600" b="1" dirty="0">
                  <a:solidFill>
                    <a:prstClr val="black"/>
                  </a:solidFill>
                  <a:latin typeface="Arial" charset="0"/>
                  <a:ea typeface="ＭＳ Ｐゴシック" pitchFamily="50" charset="-128"/>
                </a:rPr>
                <a:t>　計画案に対して意見を聞く</a:t>
              </a:r>
            </a:p>
          </p:txBody>
        </p:sp>
        <p:sp>
          <p:nvSpPr>
            <p:cNvPr id="29" name="正方形/長方形 28"/>
            <p:cNvSpPr/>
            <p:nvPr/>
          </p:nvSpPr>
          <p:spPr bwMode="auto">
            <a:xfrm>
              <a:off x="4517994" y="2618910"/>
              <a:ext cx="270030" cy="2430270"/>
            </a:xfrm>
            <a:prstGeom prst="rect">
              <a:avLst/>
            </a:prstGeom>
            <a:ln>
              <a:headEnd type="none" w="med" len="med"/>
              <a:tailEnd type="none" w="med" len="med"/>
            </a:ln>
          </p:spPr>
          <p:style>
            <a:lnRef idx="1">
              <a:schemeClr val="accent5"/>
            </a:lnRef>
            <a:fillRef idx="2">
              <a:schemeClr val="accent5"/>
            </a:fillRef>
            <a:effectRef idx="1">
              <a:schemeClr val="accent5"/>
            </a:effectRef>
            <a:fontRef idx="minor">
              <a:schemeClr val="dk1"/>
            </a:fontRef>
          </p:style>
          <p:txBody>
            <a:bodyPr vert="eaVert" wrap="none" lIns="55721" tIns="6668" rIns="55721" bIns="6668" numCol="1" rtlCol="0" anchor="ctr" anchorCtr="0" compatLnSpc="1">
              <a:prstTxWarp prst="textNoShape">
                <a:avLst/>
              </a:prstTxWarp>
            </a:bodyPr>
            <a:lstStyle/>
            <a:p>
              <a:pPr defTabSz="685800"/>
              <a:r>
                <a:rPr lang="ja-JP" altLang="en-US" sz="1600" b="1" dirty="0">
                  <a:solidFill>
                    <a:prstClr val="black"/>
                  </a:solidFill>
                  <a:latin typeface="Arial" charset="0"/>
                  <a:ea typeface="ＭＳ Ｐゴシック" pitchFamily="50" charset="-128"/>
                </a:rPr>
                <a:t>　計画の説明・同意・交付</a:t>
              </a:r>
            </a:p>
          </p:txBody>
        </p:sp>
        <p:sp>
          <p:nvSpPr>
            <p:cNvPr id="30" name="星 32 29"/>
            <p:cNvSpPr/>
            <p:nvPr/>
          </p:nvSpPr>
          <p:spPr bwMode="auto">
            <a:xfrm>
              <a:off x="6894258" y="4023066"/>
              <a:ext cx="1242138" cy="685800"/>
            </a:xfrm>
            <a:prstGeom prst="star32">
              <a:avLst/>
            </a:pr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none" lIns="55721" tIns="6668" rIns="55721" bIns="6668" numCol="1" rtlCol="0" anchor="ctr" anchorCtr="0" compatLnSpc="1">
              <a:prstTxWarp prst="textNoShape">
                <a:avLst/>
              </a:prstTxWarp>
            </a:bodyPr>
            <a:lstStyle/>
            <a:p>
              <a:pPr algn="ctr" defTabSz="685800"/>
              <a:r>
                <a:rPr lang="ja-JP" altLang="en-US" sz="1600" b="1" dirty="0">
                  <a:solidFill>
                    <a:srgbClr val="C00000"/>
                  </a:solidFill>
                  <a:latin typeface="Arial" charset="0"/>
                  <a:ea typeface="ＭＳ Ｐゴシック" pitchFamily="50" charset="-128"/>
                </a:rPr>
                <a:t>就職</a:t>
              </a:r>
            </a:p>
          </p:txBody>
        </p:sp>
        <p:sp>
          <p:nvSpPr>
            <p:cNvPr id="31" name="星 32 30"/>
            <p:cNvSpPr/>
            <p:nvPr/>
          </p:nvSpPr>
          <p:spPr bwMode="auto">
            <a:xfrm>
              <a:off x="7380312" y="4887162"/>
              <a:ext cx="793812" cy="685800"/>
            </a:xfrm>
            <a:prstGeom prst="star32">
              <a:avLst/>
            </a:prstGeom>
            <a:ln>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vert="horz" wrap="none" lIns="55721" tIns="6668" rIns="55721" bIns="6668" numCol="1" rtlCol="0" anchor="ctr" anchorCtr="0" compatLnSpc="1">
              <a:prstTxWarp prst="textNoShape">
                <a:avLst/>
              </a:prstTxWarp>
            </a:bodyPr>
            <a:lstStyle/>
            <a:p>
              <a:pPr algn="ctr" defTabSz="685800"/>
              <a:r>
                <a:rPr lang="ja-JP" altLang="en-US" sz="1600" b="1" dirty="0">
                  <a:solidFill>
                    <a:prstClr val="black"/>
                  </a:solidFill>
                  <a:latin typeface="Arial" charset="0"/>
                  <a:ea typeface="ＭＳ Ｐゴシック" pitchFamily="50" charset="-128"/>
                </a:rPr>
                <a:t>離職</a:t>
              </a:r>
            </a:p>
          </p:txBody>
        </p:sp>
        <p:cxnSp>
          <p:nvCxnSpPr>
            <p:cNvPr id="35" name="直線矢印コネクタ 34"/>
            <p:cNvCxnSpPr/>
            <p:nvPr/>
          </p:nvCxnSpPr>
          <p:spPr bwMode="auto">
            <a:xfrm flipH="1">
              <a:off x="3059832" y="5346214"/>
              <a:ext cx="4320480" cy="16660"/>
            </a:xfrm>
            <a:prstGeom prst="straightConnector1">
              <a:avLst/>
            </a:prstGeom>
            <a:ln>
              <a:prstDash val="dash"/>
              <a:headEnd type="none" w="med" len="med"/>
              <a:tailEnd type="none" w="med" len="med"/>
            </a:ln>
          </p:spPr>
          <p:style>
            <a:lnRef idx="3">
              <a:schemeClr val="dk1"/>
            </a:lnRef>
            <a:fillRef idx="0">
              <a:schemeClr val="dk1"/>
            </a:fillRef>
            <a:effectRef idx="2">
              <a:schemeClr val="dk1"/>
            </a:effectRef>
            <a:fontRef idx="minor">
              <a:schemeClr val="tx1"/>
            </a:fontRef>
          </p:style>
        </p:cxnSp>
        <p:cxnSp>
          <p:nvCxnSpPr>
            <p:cNvPr id="42" name="直線矢印コネクタ 41"/>
            <p:cNvCxnSpPr/>
            <p:nvPr/>
          </p:nvCxnSpPr>
          <p:spPr bwMode="auto">
            <a:xfrm flipH="1">
              <a:off x="2783051" y="5362873"/>
              <a:ext cx="229526" cy="0"/>
            </a:xfrm>
            <a:prstGeom prst="straightConnector1">
              <a:avLst/>
            </a:prstGeom>
            <a:ln>
              <a:prstDash val="dash"/>
              <a:headEnd type="none" w="med" len="med"/>
              <a:tailEnd type="arrow"/>
            </a:ln>
          </p:spPr>
          <p:style>
            <a:lnRef idx="3">
              <a:schemeClr val="dk1"/>
            </a:lnRef>
            <a:fillRef idx="0">
              <a:schemeClr val="dk1"/>
            </a:fillRef>
            <a:effectRef idx="2">
              <a:schemeClr val="dk1"/>
            </a:effectRef>
            <a:fontRef idx="minor">
              <a:schemeClr val="tx1"/>
            </a:fontRef>
          </p:style>
        </p:cxnSp>
        <p:sp>
          <p:nvSpPr>
            <p:cNvPr id="59" name="円弧 58"/>
            <p:cNvSpPr/>
            <p:nvPr/>
          </p:nvSpPr>
          <p:spPr bwMode="auto">
            <a:xfrm rot="8460005">
              <a:off x="5623873" y="4176566"/>
              <a:ext cx="995639" cy="949334"/>
            </a:xfrm>
            <a:prstGeom prst="arc">
              <a:avLst>
                <a:gd name="adj1" fmla="val 14825900"/>
                <a:gd name="adj2" fmla="val 1013523"/>
              </a:avLst>
            </a:prstGeom>
            <a:ln w="57150">
              <a:solidFill>
                <a:schemeClr val="tx1"/>
              </a:solidFill>
              <a:prstDash val="dash"/>
              <a:headEnd type="triangle" w="med" len="med"/>
              <a:tailEnd type="triangle" w="med" len="med"/>
            </a:ln>
          </p:spPr>
          <p:style>
            <a:lnRef idx="3">
              <a:schemeClr val="accent1"/>
            </a:lnRef>
            <a:fillRef idx="0">
              <a:schemeClr val="accent1"/>
            </a:fillRef>
            <a:effectRef idx="2">
              <a:schemeClr val="accent1"/>
            </a:effectRef>
            <a:fontRef idx="minor">
              <a:schemeClr val="tx1"/>
            </a:fontRef>
          </p:style>
          <p:txBody>
            <a:bodyPr vert="horz" wrap="none" lIns="55721" tIns="6668" rIns="55721" bIns="6668" numCol="1" rtlCol="0" anchor="ctr" anchorCtr="0" compatLnSpc="1">
              <a:prstTxWarp prst="textNoShape">
                <a:avLst/>
              </a:prstTxWarp>
            </a:bodyPr>
            <a:lstStyle/>
            <a:p>
              <a:pPr algn="ctr" defTabSz="685800"/>
              <a:endParaRPr lang="ja-JP" altLang="en-US" sz="1600" b="1">
                <a:solidFill>
                  <a:prstClr val="black"/>
                </a:solidFill>
                <a:latin typeface="Arial" charset="0"/>
                <a:ea typeface="ＭＳ Ｐゴシック" pitchFamily="50" charset="-128"/>
              </a:endParaRPr>
            </a:p>
          </p:txBody>
        </p:sp>
      </p:grpSp>
      <p:sp>
        <p:nvSpPr>
          <p:cNvPr id="3" name="スライド番号プレースホルダー 2"/>
          <p:cNvSpPr>
            <a:spLocks noGrp="1"/>
          </p:cNvSpPr>
          <p:nvPr>
            <p:ph type="sldNum" sz="quarter" idx="12"/>
          </p:nvPr>
        </p:nvSpPr>
        <p:spPr/>
        <p:txBody>
          <a:bodyPr/>
          <a:lstStyle/>
          <a:p>
            <a:fld id="{973546E6-2C95-4A16-9C31-3DD88A51EA1A}" type="slidenum">
              <a:rPr kumimoji="1" lang="ja-JP" altLang="en-US" smtClean="0"/>
              <a:pPr/>
              <a:t>156</a:t>
            </a:fld>
            <a:endParaRPr kumimoji="1" lang="ja-JP" altLang="en-US"/>
          </a:p>
        </p:txBody>
      </p:sp>
    </p:spTree>
    <p:extLst>
      <p:ext uri="{BB962C8B-B14F-4D97-AF65-F5344CB8AC3E}">
        <p14:creationId xmlns:p14="http://schemas.microsoft.com/office/powerpoint/2010/main" val="257999955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Grp="1" noChangeArrowheads="1"/>
          </p:cNvSpPr>
          <p:nvPr>
            <p:ph type="title"/>
          </p:nvPr>
        </p:nvSpPr>
        <p:spPr>
          <a:xfrm>
            <a:off x="179512" y="1"/>
            <a:ext cx="8712968" cy="476671"/>
          </a:xfrm>
          <a:solidFill>
            <a:srgbClr val="CCFFFF"/>
          </a:solidFill>
          <a:extLst>
            <a:ext uri="{91240B29-F687-4F45-9708-019B960494DF}">
              <a14:hiddenLine xmlns:a14="http://schemas.microsoft.com/office/drawing/2010/main" w="9525" cap="flat" algn="ctr">
                <a:solidFill>
                  <a:srgbClr val="000000"/>
                </a:solidFill>
                <a:miter lim="800000"/>
                <a:headEnd/>
                <a:tailEnd/>
              </a14:hiddenLine>
            </a:ext>
          </a:extLst>
        </p:spPr>
        <p:txBody>
          <a:bodyPr/>
          <a:lstStyle/>
          <a:p>
            <a:pPr eaLnBrk="1" hangingPunct="1"/>
            <a:r>
              <a:rPr lang="ja-JP" altLang="en-US" sz="2800" dirty="0" smtClean="0">
                <a:latin typeface="HGPｺﾞｼｯｸE" panose="020B0900000000000000" pitchFamily="50" charset="-128"/>
                <a:ea typeface="HGPｺﾞｼｯｸE" panose="020B0900000000000000" pitchFamily="50" charset="-128"/>
              </a:rPr>
              <a:t>（</a:t>
            </a:r>
            <a:r>
              <a:rPr lang="ja-JP" altLang="en-US" sz="2800" dirty="0">
                <a:latin typeface="HGPｺﾞｼｯｸE" panose="020B0900000000000000" pitchFamily="50" charset="-128"/>
                <a:ea typeface="HGPｺﾞｼｯｸE" panose="020B0900000000000000" pitchFamily="50" charset="-128"/>
              </a:rPr>
              <a:t>３）利用者個々に応じた活動を創る</a:t>
            </a:r>
            <a:endParaRPr lang="ja-JP" altLang="en-US" sz="2800" dirty="0" smtClean="0">
              <a:latin typeface="HGPｺﾞｼｯｸE" panose="020B0900000000000000" pitchFamily="50" charset="-128"/>
              <a:ea typeface="HGPｺﾞｼｯｸE" panose="020B0900000000000000" pitchFamily="50" charset="-128"/>
            </a:endParaRPr>
          </a:p>
        </p:txBody>
      </p:sp>
      <p:sp>
        <p:nvSpPr>
          <p:cNvPr id="44035" name="Rectangle 5"/>
          <p:cNvSpPr>
            <a:spLocks noGrp="1" noChangeArrowheads="1"/>
          </p:cNvSpPr>
          <p:nvPr>
            <p:ph type="body" sz="half" idx="1"/>
          </p:nvPr>
        </p:nvSpPr>
        <p:spPr>
          <a:xfrm>
            <a:off x="200818" y="530878"/>
            <a:ext cx="3579094" cy="2610090"/>
          </a:xfrm>
          <a:ln>
            <a:solidFill>
              <a:schemeClr val="tx1"/>
            </a:solidFill>
            <a:miter lim="800000"/>
            <a:headEnd/>
            <a:tailEnd/>
          </a:ln>
        </p:spPr>
        <p:txBody>
          <a:bodyPr/>
          <a:lstStyle/>
          <a:p>
            <a:pPr marL="0" indent="0" eaLnBrk="1" hangingPunct="1">
              <a:buFontTx/>
              <a:buNone/>
            </a:pPr>
            <a:r>
              <a:rPr lang="ja-JP" altLang="en-US" sz="1800" dirty="0" smtClean="0">
                <a:ea typeface="HGP創英角ｺﾞｼｯｸUB" pitchFamily="50" charset="-128"/>
              </a:rPr>
              <a:t>今までは・・・</a:t>
            </a:r>
          </a:p>
          <a:p>
            <a:pPr marL="0" indent="0" eaLnBrk="1" hangingPunct="1">
              <a:buFontTx/>
              <a:buNone/>
            </a:pPr>
            <a:r>
              <a:rPr lang="ja-JP" altLang="en-US" sz="2400" dirty="0" smtClean="0">
                <a:latin typeface="+mn-ea"/>
              </a:rPr>
              <a:t>介護中心の支援に追われ、生産的活動、文化的活動、趣味的活動など、利用者の</a:t>
            </a:r>
            <a:r>
              <a:rPr lang="ja-JP" altLang="en-US" sz="2400" dirty="0" smtClean="0">
                <a:solidFill>
                  <a:srgbClr val="0066FF"/>
                </a:solidFill>
                <a:latin typeface="+mn-ea"/>
              </a:rPr>
              <a:t>生き甲斐を実現する活動は軽視</a:t>
            </a:r>
            <a:r>
              <a:rPr lang="ja-JP" altLang="en-US" sz="2400" dirty="0" smtClean="0">
                <a:latin typeface="+mn-ea"/>
              </a:rPr>
              <a:t>されていなかったか？</a:t>
            </a:r>
          </a:p>
        </p:txBody>
      </p:sp>
      <p:sp>
        <p:nvSpPr>
          <p:cNvPr id="44036" name="Rectangle 6"/>
          <p:cNvSpPr>
            <a:spLocks noGrp="1" noChangeArrowheads="1"/>
          </p:cNvSpPr>
          <p:nvPr>
            <p:ph type="body" sz="half" idx="2"/>
          </p:nvPr>
        </p:nvSpPr>
        <p:spPr>
          <a:xfrm>
            <a:off x="4860032" y="548680"/>
            <a:ext cx="3960440" cy="2520280"/>
          </a:xfrm>
          <a:ln>
            <a:solidFill>
              <a:schemeClr val="tx1"/>
            </a:solidFill>
            <a:miter lim="800000"/>
            <a:headEnd/>
            <a:tailEnd/>
          </a:ln>
        </p:spPr>
        <p:txBody>
          <a:bodyPr/>
          <a:lstStyle/>
          <a:p>
            <a:pPr marL="0" indent="0" eaLnBrk="1" hangingPunct="1">
              <a:lnSpc>
                <a:spcPct val="90000"/>
              </a:lnSpc>
              <a:buFontTx/>
              <a:buNone/>
            </a:pPr>
            <a:r>
              <a:rPr lang="ja-JP" altLang="en-US" dirty="0" smtClean="0">
                <a:latin typeface="HGPｺﾞｼｯｸE" panose="020B0900000000000000" pitchFamily="50" charset="-128"/>
                <a:ea typeface="HGPｺﾞｼｯｸE" panose="020B0900000000000000" pitchFamily="50" charset="-128"/>
              </a:rPr>
              <a:t>生産的活動、文化的活動、趣味的活動など、一人ひとりが</a:t>
            </a:r>
            <a:r>
              <a:rPr lang="ja-JP" altLang="en-US" dirty="0" smtClean="0">
                <a:solidFill>
                  <a:srgbClr val="FF0000"/>
                </a:solidFill>
                <a:latin typeface="HGPｺﾞｼｯｸE" panose="020B0900000000000000" pitchFamily="50" charset="-128"/>
                <a:ea typeface="HGPｺﾞｼｯｸE" panose="020B0900000000000000" pitchFamily="50" charset="-128"/>
              </a:rPr>
              <a:t>生きがいを感じられるような活動を創造</a:t>
            </a:r>
            <a:r>
              <a:rPr lang="ja-JP" altLang="en-US" dirty="0" smtClean="0">
                <a:latin typeface="HGPｺﾞｼｯｸE" panose="020B0900000000000000" pitchFamily="50" charset="-128"/>
                <a:ea typeface="HGPｺﾞｼｯｸE" panose="020B0900000000000000" pitchFamily="50" charset="-128"/>
              </a:rPr>
              <a:t>し、利用者の思いを実現していく。</a:t>
            </a:r>
          </a:p>
        </p:txBody>
      </p:sp>
      <p:sp>
        <p:nvSpPr>
          <p:cNvPr id="44037" name="AutoShape 21"/>
          <p:cNvSpPr>
            <a:spLocks noChangeArrowheads="1"/>
          </p:cNvSpPr>
          <p:nvPr/>
        </p:nvSpPr>
        <p:spPr bwMode="auto">
          <a:xfrm>
            <a:off x="3901281" y="1484784"/>
            <a:ext cx="828675" cy="828493"/>
          </a:xfrm>
          <a:prstGeom prst="rightArrow">
            <a:avLst>
              <a:gd name="adj1" fmla="val 50000"/>
              <a:gd name="adj2" fmla="val 25000"/>
            </a:avLst>
          </a:prstGeom>
          <a:solidFill>
            <a:schemeClr val="accent1"/>
          </a:solidFill>
          <a:ln w="9525" algn="ctr">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
        <p:nvSpPr>
          <p:cNvPr id="6" name="Rectangle 2"/>
          <p:cNvSpPr txBox="1">
            <a:spLocks noChangeArrowheads="1"/>
          </p:cNvSpPr>
          <p:nvPr/>
        </p:nvSpPr>
        <p:spPr bwMode="auto">
          <a:xfrm>
            <a:off x="181706" y="3298031"/>
            <a:ext cx="8889018" cy="490537"/>
          </a:xfrm>
          <a:prstGeom prst="rect">
            <a:avLst/>
          </a:prstGeom>
          <a:solidFill>
            <a:srgbClr val="CCFFFF"/>
          </a:solidFill>
          <a:ln>
            <a:noFill/>
          </a:ln>
          <a:extLst>
            <a:ext uri="{91240B29-F687-4F45-9708-019B960494DF}">
              <a14:hiddenLine xmlns:a14="http://schemas.microsoft.com/office/drawing/2010/main" w="9525" cap="flat" algn="ctr">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a:t>
            </a:r>
            <a:r>
              <a:rPr kumimoji="1" lang="ja-JP" altLang="en-US" sz="2800" b="0" i="0" u="none" strike="noStrike" kern="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４）利用者のニーズに応じて次の生活を目指す</a:t>
            </a:r>
            <a:endParaRPr kumimoji="1" lang="ja-JP" altLang="en-US" sz="2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endParaRPr>
          </a:p>
        </p:txBody>
      </p:sp>
      <p:sp>
        <p:nvSpPr>
          <p:cNvPr id="7" name="Rectangle 4"/>
          <p:cNvSpPr txBox="1">
            <a:spLocks noChangeArrowheads="1"/>
          </p:cNvSpPr>
          <p:nvPr/>
        </p:nvSpPr>
        <p:spPr bwMode="auto">
          <a:xfrm>
            <a:off x="252001" y="3788569"/>
            <a:ext cx="3455903" cy="2736056"/>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400">
                <a:solidFill>
                  <a:schemeClr val="tx1"/>
                </a:solidFill>
                <a:latin typeface="+mn-lt"/>
                <a:ea typeface="+mn-ea"/>
              </a:defRPr>
            </a:lvl2pPr>
            <a:lvl3pPr marL="1143000" indent="-228600" algn="l" rtl="0" eaLnBrk="0" fontAlgn="base" hangingPunct="0">
              <a:spcBef>
                <a:spcPct val="20000"/>
              </a:spcBef>
              <a:spcAft>
                <a:spcPct val="0"/>
              </a:spcAft>
              <a:buChar char="•"/>
              <a:defRPr kumimoji="1" sz="2000">
                <a:solidFill>
                  <a:schemeClr val="tx1"/>
                </a:solidFill>
                <a:latin typeface="+mn-lt"/>
                <a:ea typeface="+mn-ea"/>
              </a:defRPr>
            </a:lvl3pPr>
            <a:lvl4pPr marL="1600200" indent="-228600" algn="l" rtl="0" eaLnBrk="0" fontAlgn="base" hangingPunct="0">
              <a:spcBef>
                <a:spcPct val="20000"/>
              </a:spcBef>
              <a:spcAft>
                <a:spcPct val="0"/>
              </a:spcAft>
              <a:buChar char="–"/>
              <a:defRPr kumimoji="1" sz="1800">
                <a:solidFill>
                  <a:schemeClr val="tx1"/>
                </a:solidFill>
                <a:latin typeface="+mn-lt"/>
                <a:ea typeface="+mn-ea"/>
              </a:defRPr>
            </a:lvl4pPr>
            <a:lvl5pPr marL="2057400" indent="-228600" algn="l" rtl="0" eaLnBrk="0" fontAlgn="base" hangingPunct="0">
              <a:spcBef>
                <a:spcPct val="20000"/>
              </a:spcBef>
              <a:spcAft>
                <a:spcPct val="0"/>
              </a:spcAft>
              <a:buChar char="»"/>
              <a:defRPr kumimoji="1" sz="1800">
                <a:solidFill>
                  <a:schemeClr val="tx1"/>
                </a:solidFill>
                <a:latin typeface="+mn-lt"/>
                <a:ea typeface="+mn-ea"/>
              </a:defRPr>
            </a:lvl5pPr>
            <a:lvl6pPr marL="2514600" indent="-228600" algn="l" rtl="0" fontAlgn="base">
              <a:spcBef>
                <a:spcPct val="20000"/>
              </a:spcBef>
              <a:spcAft>
                <a:spcPct val="0"/>
              </a:spcAft>
              <a:buChar char="»"/>
              <a:defRPr kumimoji="1" sz="1800">
                <a:solidFill>
                  <a:schemeClr val="tx1"/>
                </a:solidFill>
                <a:latin typeface="+mn-lt"/>
                <a:ea typeface="+mn-ea"/>
              </a:defRPr>
            </a:lvl6pPr>
            <a:lvl7pPr marL="2971800" indent="-228600" algn="l" rtl="0" fontAlgn="base">
              <a:spcBef>
                <a:spcPct val="20000"/>
              </a:spcBef>
              <a:spcAft>
                <a:spcPct val="0"/>
              </a:spcAft>
              <a:buChar char="»"/>
              <a:defRPr kumimoji="1" sz="1800">
                <a:solidFill>
                  <a:schemeClr val="tx1"/>
                </a:solidFill>
                <a:latin typeface="+mn-lt"/>
                <a:ea typeface="+mn-ea"/>
              </a:defRPr>
            </a:lvl7pPr>
            <a:lvl8pPr marL="3429000" indent="-228600" algn="l" rtl="0" fontAlgn="base">
              <a:spcBef>
                <a:spcPct val="20000"/>
              </a:spcBef>
              <a:spcAft>
                <a:spcPct val="0"/>
              </a:spcAft>
              <a:buChar char="»"/>
              <a:defRPr kumimoji="1" sz="1800">
                <a:solidFill>
                  <a:schemeClr val="tx1"/>
                </a:solidFill>
                <a:latin typeface="+mn-lt"/>
                <a:ea typeface="+mn-ea"/>
              </a:defRPr>
            </a:lvl8pPr>
            <a:lvl9pPr marL="3886200" indent="-228600" algn="l" rtl="0" fontAlgn="base">
              <a:spcBef>
                <a:spcPct val="20000"/>
              </a:spcBef>
              <a:spcAft>
                <a:spcPct val="0"/>
              </a:spcAft>
              <a:buChar char="»"/>
              <a:defRPr kumimoji="1" sz="1800">
                <a:solidFill>
                  <a:schemeClr val="tx1"/>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今までは・・・</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24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障害の重さ故に、家族や関係者さえも、支援開始当初から地域生活への移行は困難であると</a:t>
            </a:r>
            <a:r>
              <a:rPr kumimoji="1" lang="ja-JP" altLang="en-US" sz="2400" b="0" i="0" u="none" strike="noStrike" kern="0" cap="none" spc="0" normalizeH="0" baseline="0" noProof="0" dirty="0" smtClean="0">
                <a:ln>
                  <a:noFill/>
                </a:ln>
                <a:solidFill>
                  <a:srgbClr val="002060"/>
                </a:solidFill>
                <a:effectLst/>
                <a:uLnTx/>
                <a:uFillTx/>
                <a:latin typeface="HGPｺﾞｼｯｸE" panose="020B0900000000000000" pitchFamily="50" charset="-128"/>
                <a:ea typeface="HGPｺﾞｼｯｸE" panose="020B0900000000000000" pitchFamily="50" charset="-128"/>
                <a:cs typeface="+mn-cs"/>
              </a:rPr>
              <a:t>あきらめ</a:t>
            </a:r>
            <a:r>
              <a:rPr kumimoji="1" lang="ja-JP" altLang="en-US" sz="24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ていなかったか？</a:t>
            </a:r>
          </a:p>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1" lang="en-US" altLang="ja-JP" sz="32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endParaRPr>
          </a:p>
        </p:txBody>
      </p:sp>
      <p:sp>
        <p:nvSpPr>
          <p:cNvPr id="8" name="AutoShape 20"/>
          <p:cNvSpPr>
            <a:spLocks noChangeArrowheads="1"/>
          </p:cNvSpPr>
          <p:nvPr/>
        </p:nvSpPr>
        <p:spPr bwMode="auto">
          <a:xfrm>
            <a:off x="3867125" y="4748203"/>
            <a:ext cx="759090" cy="755651"/>
          </a:xfrm>
          <a:prstGeom prst="rightArrow">
            <a:avLst>
              <a:gd name="adj1" fmla="val 50000"/>
              <a:gd name="adj2" fmla="val 25000"/>
            </a:avLst>
          </a:prstGeom>
          <a:solidFill>
            <a:schemeClr val="accent1"/>
          </a:solidFill>
          <a:ln w="9525" algn="ctr">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
        <p:nvSpPr>
          <p:cNvPr id="9" name="Rectangle 5"/>
          <p:cNvSpPr txBox="1">
            <a:spLocks noChangeArrowheads="1"/>
          </p:cNvSpPr>
          <p:nvPr/>
        </p:nvSpPr>
        <p:spPr bwMode="auto">
          <a:xfrm>
            <a:off x="4722812" y="3810160"/>
            <a:ext cx="4170262" cy="2771911"/>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400">
                <a:solidFill>
                  <a:schemeClr val="tx1"/>
                </a:solidFill>
                <a:latin typeface="+mn-lt"/>
                <a:ea typeface="+mn-ea"/>
              </a:defRPr>
            </a:lvl2pPr>
            <a:lvl3pPr marL="1143000" indent="-228600" algn="l" rtl="0" eaLnBrk="0" fontAlgn="base" hangingPunct="0">
              <a:spcBef>
                <a:spcPct val="20000"/>
              </a:spcBef>
              <a:spcAft>
                <a:spcPct val="0"/>
              </a:spcAft>
              <a:buChar char="•"/>
              <a:defRPr kumimoji="1" sz="2000">
                <a:solidFill>
                  <a:schemeClr val="tx1"/>
                </a:solidFill>
                <a:latin typeface="+mn-lt"/>
                <a:ea typeface="+mn-ea"/>
              </a:defRPr>
            </a:lvl3pPr>
            <a:lvl4pPr marL="1600200" indent="-228600" algn="l" rtl="0" eaLnBrk="0" fontAlgn="base" hangingPunct="0">
              <a:spcBef>
                <a:spcPct val="20000"/>
              </a:spcBef>
              <a:spcAft>
                <a:spcPct val="0"/>
              </a:spcAft>
              <a:buChar char="–"/>
              <a:defRPr kumimoji="1" sz="1800">
                <a:solidFill>
                  <a:schemeClr val="tx1"/>
                </a:solidFill>
                <a:latin typeface="+mn-lt"/>
                <a:ea typeface="+mn-ea"/>
              </a:defRPr>
            </a:lvl4pPr>
            <a:lvl5pPr marL="2057400" indent="-228600" algn="l" rtl="0" eaLnBrk="0" fontAlgn="base" hangingPunct="0">
              <a:spcBef>
                <a:spcPct val="20000"/>
              </a:spcBef>
              <a:spcAft>
                <a:spcPct val="0"/>
              </a:spcAft>
              <a:buChar char="»"/>
              <a:defRPr kumimoji="1" sz="1800">
                <a:solidFill>
                  <a:schemeClr val="tx1"/>
                </a:solidFill>
                <a:latin typeface="+mn-lt"/>
                <a:ea typeface="+mn-ea"/>
              </a:defRPr>
            </a:lvl5pPr>
            <a:lvl6pPr marL="2514600" indent="-228600" algn="l" rtl="0" fontAlgn="base">
              <a:spcBef>
                <a:spcPct val="20000"/>
              </a:spcBef>
              <a:spcAft>
                <a:spcPct val="0"/>
              </a:spcAft>
              <a:buChar char="»"/>
              <a:defRPr kumimoji="1" sz="1800">
                <a:solidFill>
                  <a:schemeClr val="tx1"/>
                </a:solidFill>
                <a:latin typeface="+mn-lt"/>
                <a:ea typeface="+mn-ea"/>
              </a:defRPr>
            </a:lvl6pPr>
            <a:lvl7pPr marL="2971800" indent="-228600" algn="l" rtl="0" fontAlgn="base">
              <a:spcBef>
                <a:spcPct val="20000"/>
              </a:spcBef>
              <a:spcAft>
                <a:spcPct val="0"/>
              </a:spcAft>
              <a:buChar char="»"/>
              <a:defRPr kumimoji="1" sz="1800">
                <a:solidFill>
                  <a:schemeClr val="tx1"/>
                </a:solidFill>
                <a:latin typeface="+mn-lt"/>
                <a:ea typeface="+mn-ea"/>
              </a:defRPr>
            </a:lvl7pPr>
            <a:lvl8pPr marL="3429000" indent="-228600" algn="l" rtl="0" fontAlgn="base">
              <a:spcBef>
                <a:spcPct val="20000"/>
              </a:spcBef>
              <a:spcAft>
                <a:spcPct val="0"/>
              </a:spcAft>
              <a:buChar char="»"/>
              <a:defRPr kumimoji="1" sz="1800">
                <a:solidFill>
                  <a:schemeClr val="tx1"/>
                </a:solidFill>
                <a:latin typeface="+mn-lt"/>
                <a:ea typeface="+mn-ea"/>
              </a:defRPr>
            </a:lvl8pPr>
            <a:lvl9pPr marL="3886200" indent="-228600" algn="l" rtl="0" fontAlgn="base">
              <a:spcBef>
                <a:spcPct val="20000"/>
              </a:spcBef>
              <a:spcAft>
                <a:spcPct val="0"/>
              </a:spcAft>
              <a:buChar char="»"/>
              <a:defRPr kumimoji="1" sz="1800">
                <a:solidFill>
                  <a:schemeClr val="tx1"/>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22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利用者のニーズに応じ、生活介護から就労継続支援、施設入所支援からグループホームなど、地域生活への移行に</a:t>
            </a:r>
            <a:r>
              <a:rPr kumimoji="1" lang="ja-JP" altLang="en-US" sz="2200" b="0" i="0" u="none" strike="noStrike" kern="0" cap="none" spc="0" normalizeH="0" baseline="0" noProof="0" dirty="0" smtClean="0">
                <a:ln>
                  <a:noFill/>
                </a:ln>
                <a:solidFill>
                  <a:srgbClr val="FF0000"/>
                </a:solidFill>
                <a:effectLst/>
                <a:uLnTx/>
                <a:uFillTx/>
                <a:latin typeface="HGPｺﾞｼｯｸE" panose="020B0900000000000000" pitchFamily="50" charset="-128"/>
                <a:ea typeface="HGPｺﾞｼｯｸE" panose="020B0900000000000000" pitchFamily="50" charset="-128"/>
                <a:cs typeface="+mn-cs"/>
              </a:rPr>
              <a:t>チャレンジ</a:t>
            </a:r>
            <a:r>
              <a:rPr kumimoji="1" lang="ja-JP" altLang="en-US" sz="22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する。また、利用者への動機付けや、家族や関係者の理解と協力を求め、移行先の見学や体験など</a:t>
            </a:r>
            <a:r>
              <a:rPr kumimoji="1" lang="ja-JP" altLang="en-US" sz="2200" b="0" i="0" u="none" strike="noStrike" kern="0" cap="none" spc="0" normalizeH="0" baseline="0" noProof="0" dirty="0" smtClean="0">
                <a:ln>
                  <a:noFill/>
                </a:ln>
                <a:solidFill>
                  <a:srgbClr val="FF0000"/>
                </a:solidFill>
                <a:effectLst/>
                <a:uLnTx/>
                <a:uFillTx/>
                <a:latin typeface="HGPｺﾞｼｯｸE" panose="020B0900000000000000" pitchFamily="50" charset="-128"/>
                <a:ea typeface="HGPｺﾞｼｯｸE" panose="020B0900000000000000" pitchFamily="50" charset="-128"/>
                <a:cs typeface="+mn-cs"/>
              </a:rPr>
              <a:t>支援のあり方を工夫</a:t>
            </a:r>
            <a:r>
              <a:rPr kumimoji="1" lang="ja-JP" altLang="en-US" sz="22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する。</a:t>
            </a:r>
          </a:p>
        </p:txBody>
      </p:sp>
    </p:spTree>
    <p:extLst>
      <p:ext uri="{BB962C8B-B14F-4D97-AF65-F5344CB8AC3E}">
        <p14:creationId xmlns:p14="http://schemas.microsoft.com/office/powerpoint/2010/main" val="143610951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a:xfrm>
            <a:off x="251519" y="38223"/>
            <a:ext cx="8568953" cy="1158530"/>
          </a:xfrm>
          <a:solidFill>
            <a:srgbClr val="CCFFFF"/>
          </a:solidFill>
          <a:ln>
            <a:noFill/>
          </a:ln>
          <a:extLst>
            <a:ext uri="{91240B29-F687-4F45-9708-019B960494DF}">
              <a14:hiddenLine xmlns:a14="http://schemas.microsoft.com/office/drawing/2010/main" w="9525" cap="flat" algn="ctr">
                <a:solidFill>
                  <a:srgbClr val="000000"/>
                </a:solidFill>
                <a:miter lim="800000"/>
                <a:headEnd type="none" w="med" len="med"/>
                <a:tailEnd type="none" w="med" len="med"/>
              </a14:hiddenLine>
            </a:ext>
          </a:extLst>
        </p:spPr>
        <p:txBody>
          <a:bodyPr vert="horz" wrap="square" lIns="91440" tIns="45720" rIns="91440" bIns="45720" numCol="1" anchor="ctr" anchorCtr="0" compatLnSpc="1">
            <a:prstTxWarp prst="textNoShape">
              <a:avLst/>
            </a:prstTxWarp>
          </a:bodyPr>
          <a:lstStyle/>
          <a:p>
            <a:pPr eaLnBrk="1" hangingPunct="1"/>
            <a:r>
              <a:rPr lang="ja-JP" altLang="en-US" sz="2800" dirty="0">
                <a:solidFill>
                  <a:schemeClr val="tx1"/>
                </a:solidFill>
                <a:latin typeface="HGP創英角ｺﾞｼｯｸUB" panose="020B0900000000000000" pitchFamily="50" charset="-128"/>
                <a:ea typeface="HGP創英角ｺﾞｼｯｸUB" panose="020B0900000000000000" pitchFamily="50" charset="-128"/>
              </a:rPr>
              <a:t>アセスメント力</a:t>
            </a:r>
            <a:r>
              <a:rPr lang="en-US" altLang="ja-JP" sz="2800" dirty="0">
                <a:solidFill>
                  <a:schemeClr val="tx1"/>
                </a:solidFill>
                <a:latin typeface="HGP創英角ｺﾞｼｯｸUB" panose="020B0900000000000000" pitchFamily="50" charset="-128"/>
                <a:ea typeface="HGP創英角ｺﾞｼｯｸUB" panose="020B0900000000000000" pitchFamily="50" charset="-128"/>
              </a:rPr>
              <a:t>(</a:t>
            </a:r>
            <a:r>
              <a:rPr lang="ja-JP" altLang="en-US" sz="2800" dirty="0">
                <a:solidFill>
                  <a:schemeClr val="tx1"/>
                </a:solidFill>
                <a:latin typeface="HGP創英角ｺﾞｼｯｸUB" panose="020B0900000000000000" pitchFamily="50" charset="-128"/>
                <a:ea typeface="HGP創英角ｺﾞｼｯｸUB" panose="020B0900000000000000" pitchFamily="50" charset="-128"/>
              </a:rPr>
              <a:t>観察力</a:t>
            </a:r>
            <a:r>
              <a:rPr lang="en-US" altLang="ja-JP" sz="2800" dirty="0">
                <a:solidFill>
                  <a:schemeClr val="tx1"/>
                </a:solidFill>
                <a:latin typeface="HGP創英角ｺﾞｼｯｸUB" panose="020B0900000000000000" pitchFamily="50" charset="-128"/>
                <a:ea typeface="HGP創英角ｺﾞｼｯｸUB" panose="020B0900000000000000" pitchFamily="50" charset="-128"/>
              </a:rPr>
              <a:t>)</a:t>
            </a:r>
            <a:r>
              <a:rPr lang="ja-JP" altLang="en-US" sz="2800" dirty="0">
                <a:solidFill>
                  <a:schemeClr val="tx1"/>
                </a:solidFill>
                <a:latin typeface="HGP創英角ｺﾞｼｯｸUB" panose="020B0900000000000000" pitchFamily="50" charset="-128"/>
                <a:ea typeface="HGP創英角ｺﾞｼｯｸUB" panose="020B0900000000000000" pitchFamily="50" charset="-128"/>
              </a:rPr>
              <a:t>を高めるため</a:t>
            </a:r>
            <a:br>
              <a:rPr lang="ja-JP" altLang="en-US" sz="2800" dirty="0">
                <a:solidFill>
                  <a:schemeClr val="tx1"/>
                </a:solidFill>
                <a:latin typeface="HGP創英角ｺﾞｼｯｸUB" panose="020B0900000000000000" pitchFamily="50" charset="-128"/>
                <a:ea typeface="HGP創英角ｺﾞｼｯｸUB" panose="020B0900000000000000" pitchFamily="50" charset="-128"/>
              </a:rPr>
            </a:br>
            <a:r>
              <a:rPr lang="ja-JP" altLang="en-US" sz="2400" dirty="0">
                <a:solidFill>
                  <a:schemeClr val="tx1"/>
                </a:solidFill>
                <a:latin typeface="HGP創英角ｺﾞｼｯｸUB" panose="020B0900000000000000" pitchFamily="50" charset="-128"/>
                <a:ea typeface="HGP創英角ｺﾞｼｯｸUB" panose="020B0900000000000000" pitchFamily="50" charset="-128"/>
              </a:rPr>
              <a:t>人間のとる行動のほとんどには、理由があって行動する！</a:t>
            </a:r>
          </a:p>
        </p:txBody>
      </p:sp>
      <p:sp>
        <p:nvSpPr>
          <p:cNvPr id="68611" name="Rectangle 3"/>
          <p:cNvSpPr>
            <a:spLocks noChangeArrowheads="1"/>
          </p:cNvSpPr>
          <p:nvPr/>
        </p:nvSpPr>
        <p:spPr bwMode="auto">
          <a:xfrm>
            <a:off x="3018963" y="3734295"/>
            <a:ext cx="1952575" cy="194468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000000"/>
                </a:solidFill>
                <a:effectLst/>
                <a:uLnTx/>
                <a:uFillTx/>
                <a:latin typeface="Arial" charset="0"/>
                <a:ea typeface="ＭＳ Ｐゴシック" pitchFamily="50" charset="-128"/>
                <a:cs typeface="+mn-cs"/>
              </a:rPr>
              <a:t>きっかけ</a:t>
            </a:r>
          </a:p>
        </p:txBody>
      </p:sp>
      <p:sp>
        <p:nvSpPr>
          <p:cNvPr id="68612" name="Rectangle 4"/>
          <p:cNvSpPr>
            <a:spLocks noChangeArrowheads="1"/>
          </p:cNvSpPr>
          <p:nvPr/>
        </p:nvSpPr>
        <p:spPr bwMode="auto">
          <a:xfrm>
            <a:off x="369033" y="1456544"/>
            <a:ext cx="8451439" cy="103635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horz"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0" b="1" i="0" u="none" strike="noStrike" kern="1200" cap="none" spc="0" normalizeH="0" baseline="0" noProof="0">
                <a:ln>
                  <a:noFill/>
                </a:ln>
                <a:solidFill>
                  <a:srgbClr val="000000"/>
                </a:solidFill>
                <a:effectLst/>
                <a:uLnTx/>
                <a:uFillTx/>
                <a:latin typeface="Arial" charset="0"/>
                <a:ea typeface="HG創英角ﾎﾟｯﾌﾟ体" pitchFamily="49" charset="-128"/>
                <a:cs typeface="+mn-cs"/>
              </a:rPr>
              <a:t>行　動</a:t>
            </a:r>
          </a:p>
        </p:txBody>
      </p:sp>
      <p:sp>
        <p:nvSpPr>
          <p:cNvPr id="68613" name="Rectangle 5"/>
          <p:cNvSpPr>
            <a:spLocks noChangeArrowheads="1"/>
          </p:cNvSpPr>
          <p:nvPr/>
        </p:nvSpPr>
        <p:spPr bwMode="auto">
          <a:xfrm>
            <a:off x="5508104" y="3734295"/>
            <a:ext cx="3241105" cy="194468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原因</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何かよいことがあった</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何か悪いことがあった</a:t>
            </a:r>
          </a:p>
        </p:txBody>
      </p:sp>
      <p:sp>
        <p:nvSpPr>
          <p:cNvPr id="68614" name="Rectangle 6"/>
          <p:cNvSpPr>
            <a:spLocks noChangeArrowheads="1"/>
          </p:cNvSpPr>
          <p:nvPr/>
        </p:nvSpPr>
        <p:spPr bwMode="auto">
          <a:xfrm>
            <a:off x="491408" y="3734295"/>
            <a:ext cx="1913935" cy="194468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000000"/>
                </a:solidFill>
                <a:effectLst/>
                <a:uLnTx/>
                <a:uFillTx/>
                <a:latin typeface="Arial" charset="0"/>
                <a:ea typeface="ＭＳ Ｐゴシック" pitchFamily="50" charset="-128"/>
                <a:cs typeface="+mn-cs"/>
              </a:rPr>
              <a:t>背景</a:t>
            </a:r>
          </a:p>
        </p:txBody>
      </p:sp>
      <p:sp>
        <p:nvSpPr>
          <p:cNvPr id="3" name="上下矢印 2"/>
          <p:cNvSpPr/>
          <p:nvPr/>
        </p:nvSpPr>
        <p:spPr bwMode="auto">
          <a:xfrm>
            <a:off x="1025818" y="2555652"/>
            <a:ext cx="845119" cy="1080120"/>
          </a:xfrm>
          <a:prstGeom prst="upDownArrow">
            <a:avLst>
              <a:gd name="adj1" fmla="val 46994"/>
              <a:gd name="adj2" fmla="val 50000"/>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b"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endParaRPr>
          </a:p>
        </p:txBody>
      </p:sp>
      <p:sp>
        <p:nvSpPr>
          <p:cNvPr id="12" name="上下矢印 11"/>
          <p:cNvSpPr/>
          <p:nvPr/>
        </p:nvSpPr>
        <p:spPr bwMode="auto">
          <a:xfrm>
            <a:off x="6516216" y="2568352"/>
            <a:ext cx="845119" cy="1080120"/>
          </a:xfrm>
          <a:prstGeom prst="upDownArrow">
            <a:avLst>
              <a:gd name="adj1" fmla="val 46994"/>
              <a:gd name="adj2" fmla="val 50000"/>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b"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endParaRPr>
          </a:p>
        </p:txBody>
      </p:sp>
      <p:sp>
        <p:nvSpPr>
          <p:cNvPr id="13" name="上下矢印 12"/>
          <p:cNvSpPr/>
          <p:nvPr/>
        </p:nvSpPr>
        <p:spPr bwMode="auto">
          <a:xfrm>
            <a:off x="3572692" y="2555652"/>
            <a:ext cx="845119" cy="1080120"/>
          </a:xfrm>
          <a:prstGeom prst="upDownArrow">
            <a:avLst>
              <a:gd name="adj1" fmla="val 46994"/>
              <a:gd name="adj2" fmla="val 50000"/>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b"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endParaRPr>
          </a:p>
        </p:txBody>
      </p:sp>
      <p:pic>
        <p:nvPicPr>
          <p:cNvPr id="10" name="Picture 3" descr="MMj01630800000[1]"/>
          <p:cNvPicPr>
            <a:picLocks noGrp="1" noChangeAspect="1" noChangeArrowheads="1" noCrop="1"/>
          </p:cNvPicPr>
          <p:nvPr>
            <p:ph sz="half" idx="4294967295"/>
          </p:nvPr>
        </p:nvPicPr>
        <p:blipFill>
          <a:blip r:embed="rId2">
            <a:extLst>
              <a:ext uri="{28A0092B-C50C-407E-A947-70E740481C1C}">
                <a14:useLocalDpi xmlns:a14="http://schemas.microsoft.com/office/drawing/2010/main" val="0"/>
              </a:ext>
            </a:extLst>
          </a:blip>
          <a:srcRect/>
          <a:stretch>
            <a:fillRect/>
          </a:stretch>
        </p:blipFill>
        <p:spPr>
          <a:xfrm>
            <a:off x="1025818" y="4792115"/>
            <a:ext cx="1042988" cy="917575"/>
          </a:xfrm>
          <a:noFill/>
        </p:spPr>
      </p:pic>
      <p:pic>
        <p:nvPicPr>
          <p:cNvPr id="11" name="Picture 3" descr="MMj01630800000[1]"/>
          <p:cNvPicPr>
            <a:picLocks noGrp="1" noChangeAspect="1" noChangeArrowheads="1" noCrop="1"/>
          </p:cNvPicPr>
          <p:nvPr>
            <p:ph sz="half" idx="4294967295"/>
          </p:nvPr>
        </p:nvPicPr>
        <p:blipFill>
          <a:blip r:embed="rId2">
            <a:extLst>
              <a:ext uri="{28A0092B-C50C-407E-A947-70E740481C1C}">
                <a14:useLocalDpi xmlns:a14="http://schemas.microsoft.com/office/drawing/2010/main" val="0"/>
              </a:ext>
            </a:extLst>
          </a:blip>
          <a:srcRect/>
          <a:stretch>
            <a:fillRect/>
          </a:stretch>
        </p:blipFill>
        <p:spPr>
          <a:xfrm>
            <a:off x="3551764" y="4788419"/>
            <a:ext cx="1042988" cy="917575"/>
          </a:xfrm>
          <a:noFill/>
        </p:spPr>
      </p:pic>
      <p:pic>
        <p:nvPicPr>
          <p:cNvPr id="14" name="Picture 3" descr="MMj01630800000[1]"/>
          <p:cNvPicPr>
            <a:picLocks noGrp="1" noChangeAspect="1" noChangeArrowheads="1" noCrop="1"/>
          </p:cNvPicPr>
          <p:nvPr>
            <p:ph sz="half" idx="4294967295"/>
          </p:nvPr>
        </p:nvPicPr>
        <p:blipFill>
          <a:blip r:embed="rId2">
            <a:extLst>
              <a:ext uri="{28A0092B-C50C-407E-A947-70E740481C1C}">
                <a14:useLocalDpi xmlns:a14="http://schemas.microsoft.com/office/drawing/2010/main" val="0"/>
              </a:ext>
            </a:extLst>
          </a:blip>
          <a:srcRect/>
          <a:stretch>
            <a:fillRect/>
          </a:stretch>
        </p:blipFill>
        <p:spPr>
          <a:xfrm>
            <a:off x="6911043" y="5220194"/>
            <a:ext cx="1042988" cy="917575"/>
          </a:xfrm>
          <a:noFill/>
        </p:spPr>
      </p:pic>
    </p:spTree>
    <p:extLst>
      <p:ext uri="{BB962C8B-B14F-4D97-AF65-F5344CB8AC3E}">
        <p14:creationId xmlns:p14="http://schemas.microsoft.com/office/powerpoint/2010/main" val="304208101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a:xfrm>
            <a:off x="107504" y="0"/>
            <a:ext cx="8712968" cy="503237"/>
          </a:xfrm>
          <a:solidFill>
            <a:srgbClr val="CCFFFF"/>
          </a:solidFill>
          <a:ln>
            <a:noFill/>
          </a:ln>
          <a:extLst>
            <a:ext uri="{91240B29-F687-4F45-9708-019B960494DF}">
              <a14:hiddenLine xmlns:a14="http://schemas.microsoft.com/office/drawing/2010/main" w="9525" cap="flat" algn="ctr">
                <a:solidFill>
                  <a:srgbClr val="000000"/>
                </a:solidFill>
                <a:miter lim="800000"/>
                <a:headEnd type="none" w="med" len="med"/>
                <a:tailEnd type="none" w="med" len="med"/>
              </a14:hiddenLine>
            </a:ext>
          </a:extLst>
        </p:spPr>
        <p:txBody>
          <a:bodyPr vert="horz" wrap="square" lIns="91440" tIns="45720" rIns="91440" bIns="45720" numCol="1" anchor="ctr" anchorCtr="0" compatLnSpc="1">
            <a:prstTxWarp prst="textNoShape">
              <a:avLst/>
            </a:prstTxWarp>
          </a:bodyPr>
          <a:lstStyle/>
          <a:p>
            <a:pPr eaLnBrk="1" hangingPunct="1"/>
            <a:r>
              <a:rPr lang="ja-JP" altLang="en-US" sz="2800">
                <a:solidFill>
                  <a:schemeClr val="tx1"/>
                </a:solidFill>
                <a:latin typeface="HGP創英角ｺﾞｼｯｸUB" panose="020B0900000000000000" pitchFamily="50" charset="-128"/>
                <a:ea typeface="HGP創英角ｺﾞｼｯｸUB" panose="020B0900000000000000" pitchFamily="50" charset="-128"/>
              </a:rPr>
              <a:t>行動を起こす背景（理由）は？</a:t>
            </a:r>
          </a:p>
        </p:txBody>
      </p:sp>
      <p:sp>
        <p:nvSpPr>
          <p:cNvPr id="69635" name="Rectangle 3"/>
          <p:cNvSpPr>
            <a:spLocks noGrp="1" noChangeArrowheads="1"/>
          </p:cNvSpPr>
          <p:nvPr>
            <p:ph type="body" idx="1"/>
          </p:nvPr>
        </p:nvSpPr>
        <p:spPr>
          <a:xfrm>
            <a:off x="14412" y="548680"/>
            <a:ext cx="8964612" cy="2952328"/>
          </a:xfrm>
          <a:noFill/>
          <a:ln>
            <a:solidFill>
              <a:schemeClr val="tx1"/>
            </a:solidFill>
          </a:ln>
        </p:spPr>
        <p:txBody>
          <a:bodyPr/>
          <a:lstStyle/>
          <a:p>
            <a:r>
              <a:rPr lang="ja-JP" altLang="en-US" sz="2400" dirty="0" smtClean="0">
                <a:latin typeface="HGPｺﾞｼｯｸE" panose="020B0900000000000000" pitchFamily="50" charset="-128"/>
                <a:ea typeface="HGPｺﾞｼｯｸE" panose="020B0900000000000000" pitchFamily="50" charset="-128"/>
              </a:rPr>
              <a:t>誰かに見て欲しい・そばに来て欲しい・声をかけて欲しい。⇒注目されたい。</a:t>
            </a:r>
          </a:p>
          <a:p>
            <a:r>
              <a:rPr kumimoji="0" lang="ja-JP" altLang="en-US" sz="2400" dirty="0" smtClean="0">
                <a:latin typeface="HGPｺﾞｼｯｸE" panose="020B0900000000000000" pitchFamily="50" charset="-128"/>
                <a:ea typeface="HGPｺﾞｼｯｸE" panose="020B0900000000000000" pitchFamily="50" charset="-128"/>
              </a:rPr>
              <a:t>好きな物を手に入れたい・興味のある活動をやりたい。⇒プラスの欲求。</a:t>
            </a:r>
          </a:p>
          <a:p>
            <a:r>
              <a:rPr kumimoji="0" lang="ja-JP" altLang="en-US" sz="2400" dirty="0" smtClean="0">
                <a:latin typeface="HGPｺﾞｼｯｸE" panose="020B0900000000000000" pitchFamily="50" charset="-128"/>
                <a:ea typeface="HGPｺﾞｼｯｸE" panose="020B0900000000000000" pitchFamily="50" charset="-128"/>
              </a:rPr>
              <a:t>苦手なことはやりたくない・嫌いなことを避けたい⇒マイナスの欲求・回避行動。</a:t>
            </a:r>
          </a:p>
          <a:p>
            <a:r>
              <a:rPr kumimoji="0" lang="ja-JP" altLang="en-US" sz="2400" dirty="0" smtClean="0">
                <a:latin typeface="HGPｺﾞｼｯｸE" panose="020B0900000000000000" pitchFamily="50" charset="-128"/>
                <a:ea typeface="HGPｺﾞｼｯｸE" panose="020B0900000000000000" pitchFamily="50" charset="-128"/>
              </a:rPr>
              <a:t>これをやると気持ちがいい⇒プラスの体験。など</a:t>
            </a:r>
          </a:p>
        </p:txBody>
      </p:sp>
      <p:sp>
        <p:nvSpPr>
          <p:cNvPr id="4" name="Rectangle 2"/>
          <p:cNvSpPr txBox="1">
            <a:spLocks noChangeArrowheads="1"/>
          </p:cNvSpPr>
          <p:nvPr/>
        </p:nvSpPr>
        <p:spPr bwMode="auto">
          <a:xfrm>
            <a:off x="50800" y="3573017"/>
            <a:ext cx="8913688" cy="648072"/>
          </a:xfrm>
          <a:prstGeom prst="rect">
            <a:avLst/>
          </a:prstGeom>
          <a:solidFill>
            <a:srgbClr val="CCFFFF"/>
          </a:solidFill>
          <a:ln>
            <a:noFill/>
          </a:ln>
          <a:extLst>
            <a:ext uri="{91240B29-F687-4F45-9708-019B960494DF}">
              <a14:hiddenLine xmlns:a14="http://schemas.microsoft.com/office/drawing/2010/main" w="9525" cap="flat" algn="ctr">
                <a:solidFill>
                  <a:srgbClr val="000000"/>
                </a:solidFill>
                <a:miter lim="800000"/>
                <a:headEnd type="none" w="med" len="med"/>
                <a:tailEnd type="none" w="med" len="med"/>
              </a14:hiddenLine>
            </a:ext>
          </a:extLst>
        </p:spPr>
        <p:txBody>
          <a:bodyPr vert="horz" wrap="square" lIns="91440" tIns="45720" rIns="91440" bIns="45720" numCol="1" anchor="ctr" anchorCtr="0" compatLnSpc="1">
            <a:prstTxWarp prst="textNoShape">
              <a:avLst/>
            </a:prstTxWarp>
          </a:bodyPr>
          <a:lstStyle>
            <a:lvl1pPr algn="ctr" eaLnBrk="1" hangingPunct="1">
              <a:defRPr>
                <a:solidFill>
                  <a:schemeClr val="tx1"/>
                </a:solidFill>
                <a:latin typeface="HGP創英角ｺﾞｼｯｸUB" panose="020B0900000000000000" pitchFamily="50" charset="-128"/>
                <a:ea typeface="HGP創英角ｺﾞｼｯｸUB" panose="020B0900000000000000" pitchFamily="50" charset="-128"/>
                <a:cs typeface="+mj-cs"/>
              </a:defRPr>
            </a:lvl1pPr>
            <a:lvl2pPr algn="ctr" eaLnBrk="0" hangingPunct="0">
              <a:defRPr sz="4400"/>
            </a:lvl2pPr>
            <a:lvl3pPr algn="ctr" eaLnBrk="0" hangingPunct="0">
              <a:defRPr sz="4400"/>
            </a:lvl3pPr>
            <a:lvl4pPr algn="ctr" eaLnBrk="0" hangingPunct="0">
              <a:defRPr sz="4400"/>
            </a:lvl4pPr>
            <a:lvl5pPr algn="ctr" eaLnBrk="0" hangingPunct="0">
              <a:defRPr sz="4400"/>
            </a:lvl5pPr>
            <a:lvl6pPr marL="457200" algn="ctr" fontAlgn="base">
              <a:spcBef>
                <a:spcPct val="0"/>
              </a:spcBef>
              <a:spcAft>
                <a:spcPct val="0"/>
              </a:spcAft>
              <a:defRPr sz="4400"/>
            </a:lvl6pPr>
            <a:lvl7pPr marL="914400" algn="ctr" fontAlgn="base">
              <a:spcBef>
                <a:spcPct val="0"/>
              </a:spcBef>
              <a:spcAft>
                <a:spcPct val="0"/>
              </a:spcAft>
              <a:defRPr sz="4400"/>
            </a:lvl7pPr>
            <a:lvl8pPr marL="1371600" algn="ctr" fontAlgn="base">
              <a:spcBef>
                <a:spcPct val="0"/>
              </a:spcBef>
              <a:spcAft>
                <a:spcPct val="0"/>
              </a:spcAft>
              <a:defRPr sz="4400"/>
            </a:lvl8pPr>
            <a:lvl9pPr marL="1828800" algn="ctr" fontAlgn="base">
              <a:spcBef>
                <a:spcPct val="0"/>
              </a:spcBef>
              <a:spcAft>
                <a:spcPct val="0"/>
              </a:spcAft>
              <a:defRPr sz="44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j-cs"/>
              </a:rPr>
              <a:t>行動が起きない・停止してしまう背景（理由）があるのか？</a:t>
            </a:r>
            <a:endPar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j-cs"/>
            </a:endParaRPr>
          </a:p>
        </p:txBody>
      </p:sp>
      <p:sp>
        <p:nvSpPr>
          <p:cNvPr id="6" name="Rectangle 3"/>
          <p:cNvSpPr txBox="1">
            <a:spLocks noChangeArrowheads="1"/>
          </p:cNvSpPr>
          <p:nvPr/>
        </p:nvSpPr>
        <p:spPr bwMode="auto">
          <a:xfrm>
            <a:off x="50800" y="4221089"/>
            <a:ext cx="8913688" cy="237626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1" lang="ja-JP" altLang="en-US" sz="2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何をするのかわからない。</a:t>
            </a: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1" lang="ja-JP" altLang="en-US" sz="2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求められていることが難しくてできない。</a:t>
            </a: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1" lang="ja-JP" altLang="en-US" sz="2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それをやってもいいことがない。</a:t>
            </a: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ja-JP" altLang="en-US" sz="2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やらなくても困ったことにならない。など</a:t>
            </a:r>
          </a:p>
          <a:p>
            <a:pPr marL="342900" marR="0" lvl="0" indent="-342900" algn="l" defTabSz="914400" rtl="0" eaLnBrk="0" fontAlgn="base" latinLnBrk="0" hangingPunct="0">
              <a:lnSpc>
                <a:spcPct val="100000"/>
              </a:lnSpc>
              <a:spcBef>
                <a:spcPct val="20000"/>
              </a:spcBef>
              <a:spcAft>
                <a:spcPct val="0"/>
              </a:spcAft>
              <a:buClrTx/>
              <a:buSzTx/>
              <a:buFontTx/>
              <a:buChar char="•"/>
              <a:tabLst/>
              <a:defRPr/>
            </a:pPr>
            <a:endParaRPr kumimoji="0" lang="ja-JP" altLang="en-US" sz="28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endParaRPr>
          </a:p>
        </p:txBody>
      </p:sp>
    </p:spTree>
    <p:extLst>
      <p:ext uri="{BB962C8B-B14F-4D97-AF65-F5344CB8AC3E}">
        <p14:creationId xmlns:p14="http://schemas.microsoft.com/office/powerpoint/2010/main" val="261657435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68066" name="Rectangle 2"/>
          <p:cNvSpPr>
            <a:spLocks noGrp="1" noChangeArrowheads="1"/>
          </p:cNvSpPr>
          <p:nvPr>
            <p:ph type="title" idx="4294967295"/>
          </p:nvPr>
        </p:nvSpPr>
        <p:spPr>
          <a:xfrm>
            <a:off x="322262" y="1340768"/>
            <a:ext cx="8424863" cy="4810125"/>
          </a:xfrm>
          <a:noFill/>
          <a:ln>
            <a:solidFill>
              <a:schemeClr val="tx1"/>
            </a:solidFill>
            <a:miter lim="800000"/>
            <a:headEnd/>
            <a:tailEnd/>
          </a:ln>
        </p:spPr>
        <p:txBody>
          <a:bodyPr anchor="t"/>
          <a:lstStyle/>
          <a:p>
            <a:pPr algn="l"/>
            <a:r>
              <a:rPr lang="ja-JP" altLang="en-US" sz="4000" dirty="0" smtClean="0">
                <a:latin typeface="HGP創英角ｺﾞｼｯｸUB" pitchFamily="50" charset="-128"/>
                <a:ea typeface="HGP創英角ｺﾞｼｯｸUB" pitchFamily="50" charset="-128"/>
              </a:rPr>
              <a:t>○夜中に起きて家</a:t>
            </a:r>
            <a:r>
              <a:rPr lang="ja-JP" altLang="en-US" sz="4000" dirty="0">
                <a:latin typeface="HGP創英角ｺﾞｼｯｸUB" pitchFamily="50" charset="-128"/>
                <a:ea typeface="HGP創英角ｺﾞｼｯｸUB" pitchFamily="50" charset="-128"/>
              </a:rPr>
              <a:t>中</a:t>
            </a:r>
            <a:r>
              <a:rPr lang="ja-JP" altLang="en-US" sz="4000" dirty="0" smtClean="0">
                <a:latin typeface="HGP創英角ｺﾞｼｯｸUB" pitchFamily="50" charset="-128"/>
                <a:ea typeface="HGP創英角ｺﾞｼｯｸUB" pitchFamily="50" charset="-128"/>
              </a:rPr>
              <a:t>の電気をつけてしまう人がいます。</a:t>
            </a:r>
            <a:r>
              <a:rPr lang="en-US" altLang="ja-JP" sz="4000" dirty="0" smtClean="0">
                <a:latin typeface="HGP創英角ｺﾞｼｯｸUB" pitchFamily="50" charset="-128"/>
                <a:ea typeface="HGP創英角ｺﾞｼｯｸUB" pitchFamily="50" charset="-128"/>
              </a:rPr>
              <a:t/>
            </a:r>
            <a:br>
              <a:rPr lang="en-US" altLang="ja-JP" sz="4000" dirty="0" smtClean="0">
                <a:latin typeface="HGP創英角ｺﾞｼｯｸUB" pitchFamily="50" charset="-128"/>
                <a:ea typeface="HGP創英角ｺﾞｼｯｸUB" pitchFamily="50" charset="-128"/>
              </a:rPr>
            </a:br>
            <a:r>
              <a:rPr lang="ja-JP" altLang="en-US" sz="4000" i="1" u="sng" dirty="0" smtClean="0">
                <a:latin typeface="HGP創英角ｺﾞｼｯｸUB" pitchFamily="50" charset="-128"/>
                <a:ea typeface="HGP創英角ｺﾞｼｯｸUB" pitchFamily="50" charset="-128"/>
              </a:rPr>
              <a:t>⇒何故</a:t>
            </a:r>
            <a:r>
              <a:rPr lang="ja-JP" altLang="en-US" sz="4000" i="1" u="sng" dirty="0">
                <a:latin typeface="HGP創英角ｺﾞｼｯｸUB" pitchFamily="50" charset="-128"/>
                <a:ea typeface="HGP創英角ｺﾞｼｯｸUB" pitchFamily="50" charset="-128"/>
              </a:rPr>
              <a:t>、</a:t>
            </a:r>
            <a:r>
              <a:rPr lang="ja-JP" altLang="en-US" sz="4000" i="1" u="sng" dirty="0" smtClean="0">
                <a:latin typeface="HGP創英角ｺﾞｼｯｸUB" pitchFamily="50" charset="-128"/>
                <a:ea typeface="HGP創英角ｺﾞｼｯｸUB" pitchFamily="50" charset="-128"/>
              </a:rPr>
              <a:t>そんなことをするのでしょうか？</a:t>
            </a:r>
          </a:p>
        </p:txBody>
      </p:sp>
      <p:sp>
        <p:nvSpPr>
          <p:cNvPr id="1368067" name="Rectangle 3"/>
          <p:cNvSpPr>
            <a:spLocks noChangeArrowheads="1"/>
          </p:cNvSpPr>
          <p:nvPr/>
        </p:nvSpPr>
        <p:spPr bwMode="auto">
          <a:xfrm>
            <a:off x="250881" y="836613"/>
            <a:ext cx="8208963" cy="252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kumimoji="1" sz="2800">
                <a:solidFill>
                  <a:schemeClr val="tx2"/>
                </a:solidFill>
                <a:latin typeface="Arial" pitchFamily="34" charset="0"/>
                <a:ea typeface="ＭＳ Ｐゴシック" pitchFamily="50" charset="-128"/>
              </a:defRPr>
            </a:lvl1pPr>
            <a:lvl2pPr marL="742950" indent="-285750" eaLnBrk="0" hangingPunct="0">
              <a:defRPr kumimoji="1" sz="2800">
                <a:solidFill>
                  <a:schemeClr val="tx2"/>
                </a:solidFill>
                <a:latin typeface="Arial" pitchFamily="34" charset="0"/>
                <a:ea typeface="ＭＳ Ｐゴシック" pitchFamily="50" charset="-128"/>
              </a:defRPr>
            </a:lvl2pPr>
            <a:lvl3pPr marL="1143000" indent="-228600" eaLnBrk="0" hangingPunct="0">
              <a:defRPr kumimoji="1" sz="2800">
                <a:solidFill>
                  <a:schemeClr val="tx2"/>
                </a:solidFill>
                <a:latin typeface="Arial" pitchFamily="34" charset="0"/>
                <a:ea typeface="ＭＳ Ｐゴシック" pitchFamily="50" charset="-128"/>
              </a:defRPr>
            </a:lvl3pPr>
            <a:lvl4pPr marL="1600200" indent="-228600" eaLnBrk="0" hangingPunct="0">
              <a:defRPr kumimoji="1" sz="2800">
                <a:solidFill>
                  <a:schemeClr val="tx2"/>
                </a:solidFill>
                <a:latin typeface="Arial" pitchFamily="34" charset="0"/>
                <a:ea typeface="ＭＳ Ｐゴシック" pitchFamily="50" charset="-128"/>
              </a:defRPr>
            </a:lvl4pPr>
            <a:lvl5pPr marL="2057400" indent="-228600" eaLnBrk="0" hangingPunct="0">
              <a:defRPr kumimoji="1" sz="2800">
                <a:solidFill>
                  <a:schemeClr val="tx2"/>
                </a:solidFill>
                <a:latin typeface="Arial" pitchFamily="34"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pitchFamily="34"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pitchFamily="34"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pitchFamily="34"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pitchFamily="34" charset="0"/>
                <a:ea typeface="ＭＳ Ｐゴシック" pitchFamily="50" charset="-128"/>
              </a:defRPr>
            </a:lvl9p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ja-JP" altLang="ja-JP" sz="2400" b="1" i="0" u="sng" strike="noStrike" kern="1200" cap="none" spc="0" normalizeH="0" baseline="0" noProof="0">
              <a:ln>
                <a:noFill/>
              </a:ln>
              <a:solidFill>
                <a:srgbClr val="000000"/>
              </a:solidFill>
              <a:effectLst/>
              <a:uLnTx/>
              <a:uFillTx/>
              <a:latin typeface="Arial" pitchFamily="34" charset="0"/>
              <a:ea typeface="HG丸ｺﾞｼｯｸM-PRO" pitchFamily="50" charset="-128"/>
              <a:cs typeface="+mn-cs"/>
            </a:endParaRPr>
          </a:p>
        </p:txBody>
      </p:sp>
      <p:sp>
        <p:nvSpPr>
          <p:cNvPr id="246788" name="AutoShape 4"/>
          <p:cNvSpPr>
            <a:spLocks noChangeArrowheads="1"/>
          </p:cNvSpPr>
          <p:nvPr/>
        </p:nvSpPr>
        <p:spPr bwMode="auto">
          <a:xfrm>
            <a:off x="250825" y="404664"/>
            <a:ext cx="8496300" cy="936625"/>
          </a:xfrm>
          <a:prstGeom prst="horizontalScroll">
            <a:avLst>
              <a:gd name="adj" fmla="val 9486"/>
            </a:avLst>
          </a:prstGeom>
          <a:solidFill>
            <a:srgbClr val="66FFFF"/>
          </a:solidFill>
          <a:ln w="9525">
            <a:solidFill>
              <a:schemeClr val="tx1"/>
            </a:solidFill>
            <a:round/>
            <a:headEnd/>
            <a:tailEnd/>
          </a:ln>
        </p:spPr>
        <p:txBody>
          <a:bodyPr wrap="none" anchor="ctr"/>
          <a:lstStyle>
            <a:lvl1pPr eaLnBrk="0" hangingPunct="0">
              <a:defRPr kumimoji="1" sz="2800">
                <a:solidFill>
                  <a:schemeClr val="tx2"/>
                </a:solidFill>
                <a:latin typeface="Arial" pitchFamily="34" charset="0"/>
                <a:ea typeface="ＭＳ Ｐゴシック" pitchFamily="50" charset="-128"/>
              </a:defRPr>
            </a:lvl1pPr>
            <a:lvl2pPr marL="742950" indent="-285750" eaLnBrk="0" hangingPunct="0">
              <a:defRPr kumimoji="1" sz="2800">
                <a:solidFill>
                  <a:schemeClr val="tx2"/>
                </a:solidFill>
                <a:latin typeface="Arial" pitchFamily="34" charset="0"/>
                <a:ea typeface="ＭＳ Ｐゴシック" pitchFamily="50" charset="-128"/>
              </a:defRPr>
            </a:lvl2pPr>
            <a:lvl3pPr marL="1143000" indent="-228600" eaLnBrk="0" hangingPunct="0">
              <a:defRPr kumimoji="1" sz="2800">
                <a:solidFill>
                  <a:schemeClr val="tx2"/>
                </a:solidFill>
                <a:latin typeface="Arial" pitchFamily="34" charset="0"/>
                <a:ea typeface="ＭＳ Ｐゴシック" pitchFamily="50" charset="-128"/>
              </a:defRPr>
            </a:lvl3pPr>
            <a:lvl4pPr marL="1600200" indent="-228600" eaLnBrk="0" hangingPunct="0">
              <a:defRPr kumimoji="1" sz="2800">
                <a:solidFill>
                  <a:schemeClr val="tx2"/>
                </a:solidFill>
                <a:latin typeface="Arial" pitchFamily="34" charset="0"/>
                <a:ea typeface="ＭＳ Ｐゴシック" pitchFamily="50" charset="-128"/>
              </a:defRPr>
            </a:lvl4pPr>
            <a:lvl5pPr marL="2057400" indent="-228600" eaLnBrk="0" hangingPunct="0">
              <a:defRPr kumimoji="1" sz="2800">
                <a:solidFill>
                  <a:schemeClr val="tx2"/>
                </a:solidFill>
                <a:latin typeface="Arial" pitchFamily="34"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pitchFamily="34"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pitchFamily="34"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pitchFamily="34"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3200" b="1" i="0" u="none" strike="noStrike" kern="1200" cap="none" spc="0" normalizeH="0" baseline="0" noProof="0" dirty="0" smtClean="0">
                <a:ln>
                  <a:noFill/>
                </a:ln>
                <a:solidFill>
                  <a:srgbClr val="000000"/>
                </a:solidFill>
                <a:effectLst/>
                <a:uLnTx/>
                <a:uFillTx/>
                <a:latin typeface="Arial" pitchFamily="34" charset="0"/>
                <a:ea typeface="HGP創英角ﾎﾟｯﾌﾟ体" pitchFamily="50" charset="-128"/>
                <a:cs typeface="+mn-cs"/>
              </a:rPr>
              <a:t>観察力を高めるため</a:t>
            </a:r>
            <a:endParaRPr kumimoji="1" lang="ja-JP" altLang="en-US" sz="3200" b="1" i="0" u="none" strike="noStrike" kern="1200" cap="none" spc="0" normalizeH="0" baseline="0" noProof="0" dirty="0">
              <a:ln>
                <a:noFill/>
              </a:ln>
              <a:solidFill>
                <a:srgbClr val="000000"/>
              </a:solidFill>
              <a:effectLst/>
              <a:uLnTx/>
              <a:uFillTx/>
              <a:latin typeface="Arial" pitchFamily="34" charset="0"/>
              <a:ea typeface="HGP創英角ﾎﾟｯﾌﾟ体" pitchFamily="50" charset="-128"/>
              <a:cs typeface="+mn-cs"/>
            </a:endParaRPr>
          </a:p>
        </p:txBody>
      </p:sp>
      <p:sp>
        <p:nvSpPr>
          <p:cNvPr id="5" name="正方形/長方形 4"/>
          <p:cNvSpPr/>
          <p:nvPr/>
        </p:nvSpPr>
        <p:spPr bwMode="auto">
          <a:xfrm>
            <a:off x="107504" y="0"/>
            <a:ext cx="864096" cy="476672"/>
          </a:xfrm>
          <a:prstGeom prst="rect">
            <a:avLst/>
          </a:prstGeom>
          <a:noFill/>
          <a:ln w="127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ja-JP" altLang="en-US" sz="1800" b="1" dirty="0">
                <a:solidFill>
                  <a:schemeClr val="tx1"/>
                </a:solidFill>
                <a:latin typeface="Arial" pitchFamily="34" charset="0"/>
              </a:rPr>
              <a:t>参考</a:t>
            </a:r>
            <a:endParaRPr kumimoji="1" lang="ja-JP" altLang="en-US" sz="1800" b="1" i="0" u="none" strike="noStrike" cap="none" normalizeH="0" baseline="0" dirty="0" smtClean="0">
              <a:ln>
                <a:noFill/>
              </a:ln>
              <a:solidFill>
                <a:schemeClr val="tx1"/>
              </a:solidFill>
              <a:effectLst/>
              <a:latin typeface="Arial" pitchFamily="34" charset="0"/>
            </a:endParaRPr>
          </a:p>
        </p:txBody>
      </p:sp>
    </p:spTree>
    <p:extLst>
      <p:ext uri="{BB962C8B-B14F-4D97-AF65-F5344CB8AC3E}">
        <p14:creationId xmlns:p14="http://schemas.microsoft.com/office/powerpoint/2010/main" val="3347084055"/>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1368066"/>
                                        </p:tgtEl>
                                        <p:attrNameLst>
                                          <p:attrName>style.visibility</p:attrName>
                                        </p:attrNameLst>
                                      </p:cBhvr>
                                      <p:to>
                                        <p:strVal val="visible"/>
                                      </p:to>
                                    </p:set>
                                    <p:anim calcmode="lin" valueType="num">
                                      <p:cBhvr>
                                        <p:cTn id="7" dur="1000" fill="hold"/>
                                        <p:tgtEl>
                                          <p:spTgt spid="1368066"/>
                                        </p:tgtEl>
                                        <p:attrNameLst>
                                          <p:attrName>ppt_w</p:attrName>
                                        </p:attrNameLst>
                                      </p:cBhvr>
                                      <p:tavLst>
                                        <p:tav tm="0">
                                          <p:val>
                                            <p:strVal val="#ppt_w+.3"/>
                                          </p:val>
                                        </p:tav>
                                        <p:tav tm="100000">
                                          <p:val>
                                            <p:strVal val="#ppt_w"/>
                                          </p:val>
                                        </p:tav>
                                      </p:tavLst>
                                    </p:anim>
                                    <p:anim calcmode="lin" valueType="num">
                                      <p:cBhvr>
                                        <p:cTn id="8" dur="1000" fill="hold"/>
                                        <p:tgtEl>
                                          <p:spTgt spid="1368066"/>
                                        </p:tgtEl>
                                        <p:attrNameLst>
                                          <p:attrName>ppt_h</p:attrName>
                                        </p:attrNameLst>
                                      </p:cBhvr>
                                      <p:tavLst>
                                        <p:tav tm="0">
                                          <p:val>
                                            <p:strVal val="#ppt_h"/>
                                          </p:val>
                                        </p:tav>
                                        <p:tav tm="100000">
                                          <p:val>
                                            <p:strVal val="#ppt_h"/>
                                          </p:val>
                                        </p:tav>
                                      </p:tavLst>
                                    </p:anim>
                                    <p:animEffect transition="in" filter="fade">
                                      <p:cBhvr>
                                        <p:cTn id="9" dur="1000"/>
                                        <p:tgtEl>
                                          <p:spTgt spid="136806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0" presetClass="entr" presetSubtype="0" decel="100000" fill="hold" grpId="0" nodeType="clickEffect" nodePh="1">
                                  <p:stCondLst>
                                    <p:cond delay="0"/>
                                  </p:stCondLst>
                                  <p:endCondLst>
                                    <p:cond evt="begin" delay="0">
                                      <p:tn val="12"/>
                                    </p:cond>
                                  </p:endCondLst>
                                  <p:childTnLst>
                                    <p:set>
                                      <p:cBhvr>
                                        <p:cTn id="13" dur="1" fill="hold">
                                          <p:stCondLst>
                                            <p:cond delay="0"/>
                                          </p:stCondLst>
                                        </p:cTn>
                                        <p:tgtEl>
                                          <p:spTgt spid="1368067">
                                            <p:txEl>
                                              <p:pRg st="0" end="0"/>
                                            </p:txEl>
                                          </p:spTgt>
                                        </p:tgtEl>
                                        <p:attrNameLst>
                                          <p:attrName>style.visibility</p:attrName>
                                        </p:attrNameLst>
                                      </p:cBhvr>
                                      <p:to>
                                        <p:strVal val="visible"/>
                                      </p:to>
                                    </p:set>
                                    <p:anim calcmode="lin" valueType="num">
                                      <p:cBhvr>
                                        <p:cTn id="14" dur="1000" fill="hold"/>
                                        <p:tgtEl>
                                          <p:spTgt spid="1368067">
                                            <p:txEl>
                                              <p:pRg st="0" end="0"/>
                                            </p:txEl>
                                          </p:spTgt>
                                        </p:tgtEl>
                                        <p:attrNameLst>
                                          <p:attrName>ppt_w</p:attrName>
                                        </p:attrNameLst>
                                      </p:cBhvr>
                                      <p:tavLst>
                                        <p:tav tm="0">
                                          <p:val>
                                            <p:strVal val="#ppt_w+.3"/>
                                          </p:val>
                                        </p:tav>
                                        <p:tav tm="100000">
                                          <p:val>
                                            <p:strVal val="#ppt_w"/>
                                          </p:val>
                                        </p:tav>
                                      </p:tavLst>
                                    </p:anim>
                                    <p:anim calcmode="lin" valueType="num">
                                      <p:cBhvr>
                                        <p:cTn id="15" dur="1000" fill="hold"/>
                                        <p:tgtEl>
                                          <p:spTgt spid="1368067">
                                            <p:txEl>
                                              <p:pRg st="0" end="0"/>
                                            </p:txEl>
                                          </p:spTgt>
                                        </p:tgtEl>
                                        <p:attrNameLst>
                                          <p:attrName>ppt_h</p:attrName>
                                        </p:attrNameLst>
                                      </p:cBhvr>
                                      <p:tavLst>
                                        <p:tav tm="0">
                                          <p:val>
                                            <p:strVal val="#ppt_h"/>
                                          </p:val>
                                        </p:tav>
                                        <p:tav tm="100000">
                                          <p:val>
                                            <p:strVal val="#ppt_h"/>
                                          </p:val>
                                        </p:tav>
                                      </p:tavLst>
                                    </p:anim>
                                    <p:animEffect transition="in" filter="fade">
                                      <p:cBhvr>
                                        <p:cTn id="16" dur="1000"/>
                                        <p:tgtEl>
                                          <p:spTgt spid="13680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8066" grpId="0" animBg="1"/>
      <p:bldP spid="1368067"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タイトル 4"/>
          <p:cNvSpPr>
            <a:spLocks noGrp="1"/>
          </p:cNvSpPr>
          <p:nvPr>
            <p:ph type="title"/>
          </p:nvPr>
        </p:nvSpPr>
        <p:spPr>
          <a:xfrm>
            <a:off x="1223628" y="908594"/>
            <a:ext cx="6686550" cy="664427"/>
          </a:xfrm>
        </p:spPr>
        <p:txBody>
          <a:bodyPr/>
          <a:lstStyle/>
          <a:p>
            <a:r>
              <a:rPr lang="ja-JP" altLang="en-US" sz="2700" b="1" dirty="0">
                <a:solidFill>
                  <a:srgbClr val="002060"/>
                </a:solidFill>
                <a:latin typeface="+mj-ea"/>
                <a:cs typeface="Meiryo UI" panose="020B0604030504040204" pitchFamily="50" charset="-128"/>
              </a:rPr>
              <a:t>この講義のねらい</a:t>
            </a:r>
          </a:p>
        </p:txBody>
      </p:sp>
      <p:sp>
        <p:nvSpPr>
          <p:cNvPr id="7" name="正方形/長方形 6"/>
          <p:cNvSpPr/>
          <p:nvPr/>
        </p:nvSpPr>
        <p:spPr>
          <a:xfrm>
            <a:off x="467544" y="1573021"/>
            <a:ext cx="8280920" cy="417823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eaLnBrk="0" hangingPunct="0">
              <a:spcBef>
                <a:spcPct val="20000"/>
              </a:spcBef>
            </a:pPr>
            <a:r>
              <a:rPr lang="en-US" altLang="ja-JP" sz="2000" dirty="0">
                <a:solidFill>
                  <a:schemeClr val="tx1"/>
                </a:solidFill>
                <a:effectLst>
                  <a:outerShdw blurRad="38100" dist="38100" dir="2700000" algn="tl">
                    <a:srgbClr val="000000">
                      <a:alpha val="43137"/>
                    </a:srgbClr>
                  </a:outerShdw>
                </a:effectLst>
                <a:latin typeface="+mn-ea"/>
                <a:cs typeface="Meiryo UI" panose="020B0604030504040204" pitchFamily="50" charset="-128"/>
              </a:rPr>
              <a:t>【</a:t>
            </a:r>
            <a:r>
              <a:rPr lang="ja-JP" altLang="en-US" sz="2000" dirty="0">
                <a:solidFill>
                  <a:schemeClr val="tx1"/>
                </a:solidFill>
                <a:effectLst>
                  <a:outerShdw blurRad="38100" dist="38100" dir="2700000" algn="tl">
                    <a:srgbClr val="000000">
                      <a:alpha val="43137"/>
                    </a:srgbClr>
                  </a:outerShdw>
                </a:effectLst>
                <a:latin typeface="+mn-ea"/>
                <a:cs typeface="Meiryo UI" panose="020B0604030504040204" pitchFamily="50" charset="-128"/>
              </a:rPr>
              <a:t>ねらい</a:t>
            </a:r>
            <a:r>
              <a:rPr lang="en-US" altLang="ja-JP" sz="2000" dirty="0">
                <a:solidFill>
                  <a:schemeClr val="tx1"/>
                </a:solidFill>
                <a:effectLst>
                  <a:outerShdw blurRad="38100" dist="38100" dir="2700000" algn="tl">
                    <a:srgbClr val="000000">
                      <a:alpha val="43137"/>
                    </a:srgbClr>
                  </a:outerShdw>
                </a:effectLst>
                <a:latin typeface="+mn-ea"/>
                <a:cs typeface="Meiryo UI" panose="020B0604030504040204" pitchFamily="50" charset="-128"/>
              </a:rPr>
              <a:t>】</a:t>
            </a:r>
          </a:p>
          <a:p>
            <a:pPr lvl="0" eaLnBrk="0" hangingPunct="0">
              <a:spcBef>
                <a:spcPct val="20000"/>
              </a:spcBef>
            </a:pPr>
            <a:r>
              <a:rPr lang="ja-JP" altLang="en-US" sz="2000" dirty="0" smtClean="0">
                <a:solidFill>
                  <a:schemeClr val="tx1"/>
                </a:solidFill>
                <a:effectLst>
                  <a:outerShdw blurRad="38100" dist="38100" dir="2700000" algn="tl">
                    <a:srgbClr val="000000">
                      <a:alpha val="43137"/>
                    </a:srgbClr>
                  </a:outerShdw>
                </a:effectLst>
                <a:latin typeface="+mn-ea"/>
                <a:cs typeface="Meiryo UI" panose="020B0604030504040204" pitchFamily="50" charset="-128"/>
              </a:rPr>
              <a:t>　サービス提供を希望する利用者や家族理解を深めるための手法と視点を習得する。</a:t>
            </a:r>
            <a:endParaRPr lang="ja-JP" altLang="en-US" sz="2000" dirty="0">
              <a:solidFill>
                <a:schemeClr val="tx1"/>
              </a:solidFill>
              <a:effectLst>
                <a:outerShdw blurRad="38100" dist="38100" dir="2700000" algn="tl">
                  <a:srgbClr val="000000">
                    <a:alpha val="43137"/>
                  </a:srgbClr>
                </a:outerShdw>
              </a:effectLst>
              <a:latin typeface="+mn-ea"/>
              <a:cs typeface="Meiryo UI" panose="020B0604030504040204" pitchFamily="50" charset="-128"/>
            </a:endParaRPr>
          </a:p>
          <a:p>
            <a:pPr lvl="0" eaLnBrk="0" hangingPunct="0">
              <a:spcBef>
                <a:spcPct val="20000"/>
              </a:spcBef>
            </a:pPr>
            <a:endParaRPr lang="en-US" altLang="ja-JP" sz="2000" dirty="0">
              <a:solidFill>
                <a:schemeClr val="tx1"/>
              </a:solidFill>
              <a:effectLst>
                <a:outerShdw blurRad="38100" dist="38100" dir="2700000" algn="tl">
                  <a:srgbClr val="000000">
                    <a:alpha val="43137"/>
                  </a:srgbClr>
                </a:outerShdw>
              </a:effectLst>
              <a:latin typeface="+mn-ea"/>
              <a:cs typeface="Meiryo UI" panose="020B0604030504040204" pitchFamily="50" charset="-128"/>
            </a:endParaRPr>
          </a:p>
          <a:p>
            <a:pPr lvl="0" eaLnBrk="0" hangingPunct="0">
              <a:spcBef>
                <a:spcPct val="20000"/>
              </a:spcBef>
            </a:pPr>
            <a:r>
              <a:rPr lang="en-US" altLang="ja-JP" sz="2000" dirty="0">
                <a:solidFill>
                  <a:schemeClr val="tx1"/>
                </a:solidFill>
                <a:effectLst>
                  <a:outerShdw blurRad="38100" dist="38100" dir="2700000" algn="tl">
                    <a:srgbClr val="000000">
                      <a:alpha val="43137"/>
                    </a:srgbClr>
                  </a:outerShdw>
                </a:effectLst>
                <a:latin typeface="+mn-ea"/>
                <a:cs typeface="Meiryo UI" panose="020B0604030504040204" pitchFamily="50" charset="-128"/>
              </a:rPr>
              <a:t>【</a:t>
            </a:r>
            <a:r>
              <a:rPr lang="ja-JP" altLang="en-US" sz="2000" dirty="0">
                <a:solidFill>
                  <a:schemeClr val="tx1"/>
                </a:solidFill>
                <a:effectLst>
                  <a:outerShdw blurRad="38100" dist="38100" dir="2700000" algn="tl">
                    <a:srgbClr val="000000">
                      <a:alpha val="43137"/>
                    </a:srgbClr>
                  </a:outerShdw>
                </a:effectLst>
                <a:latin typeface="+mn-ea"/>
                <a:cs typeface="Meiryo UI" panose="020B0604030504040204" pitchFamily="50" charset="-128"/>
              </a:rPr>
              <a:t>内容</a:t>
            </a:r>
            <a:r>
              <a:rPr lang="en-US" altLang="ja-JP" sz="2000" dirty="0">
                <a:solidFill>
                  <a:schemeClr val="tx1"/>
                </a:solidFill>
                <a:effectLst>
                  <a:outerShdw blurRad="38100" dist="38100" dir="2700000" algn="tl">
                    <a:srgbClr val="000000">
                      <a:alpha val="43137"/>
                    </a:srgbClr>
                  </a:outerShdw>
                </a:effectLst>
                <a:latin typeface="+mn-ea"/>
                <a:cs typeface="Meiryo UI" panose="020B0604030504040204" pitchFamily="50" charset="-128"/>
              </a:rPr>
              <a:t>】</a:t>
            </a:r>
          </a:p>
          <a:p>
            <a:pPr marL="457200" indent="-457200" eaLnBrk="0" hangingPunct="0">
              <a:spcBef>
                <a:spcPct val="20000"/>
              </a:spcBef>
              <a:buFont typeface="+mj-lt"/>
              <a:buAutoNum type="arabicPeriod"/>
            </a:pPr>
            <a:r>
              <a:rPr lang="ja-JP" altLang="ja-JP" sz="2000" dirty="0" smtClean="0">
                <a:solidFill>
                  <a:schemeClr val="tx1"/>
                </a:solidFill>
              </a:rPr>
              <a:t>サービス</a:t>
            </a:r>
            <a:r>
              <a:rPr lang="ja-JP" altLang="ja-JP" sz="2000" dirty="0">
                <a:solidFill>
                  <a:schemeClr val="tx1"/>
                </a:solidFill>
              </a:rPr>
              <a:t>提供における利用者を主体としたアセスメントの考え方やその手法に</a:t>
            </a:r>
            <a:r>
              <a:rPr lang="ja-JP" altLang="ja-JP" sz="2000" dirty="0" smtClean="0">
                <a:solidFill>
                  <a:schemeClr val="tx1"/>
                </a:solidFill>
              </a:rPr>
              <a:t>ついて</a:t>
            </a:r>
            <a:r>
              <a:rPr lang="ja-JP" altLang="en-US" sz="2000" dirty="0" smtClean="0">
                <a:solidFill>
                  <a:schemeClr val="tx1"/>
                </a:solidFill>
              </a:rPr>
              <a:t>の講義（重度障害者への支援を基盤として講義を実施）</a:t>
            </a:r>
            <a:endParaRPr lang="en-US" altLang="ja-JP" sz="2000" dirty="0" smtClean="0">
              <a:solidFill>
                <a:schemeClr val="tx1"/>
              </a:solidFill>
            </a:endParaRPr>
          </a:p>
          <a:p>
            <a:pPr marL="457200" indent="-457200" eaLnBrk="0" hangingPunct="0">
              <a:spcBef>
                <a:spcPct val="20000"/>
              </a:spcBef>
              <a:buFont typeface="+mj-lt"/>
              <a:buAutoNum type="arabicPeriod"/>
            </a:pPr>
            <a:r>
              <a:rPr lang="ja-JP" altLang="ja-JP" sz="2000" dirty="0" smtClean="0">
                <a:solidFill>
                  <a:schemeClr val="tx1"/>
                </a:solidFill>
              </a:rPr>
              <a:t>障害</a:t>
            </a:r>
            <a:r>
              <a:rPr lang="ja-JP" altLang="ja-JP" sz="2000" dirty="0">
                <a:solidFill>
                  <a:schemeClr val="tx1"/>
                </a:solidFill>
              </a:rPr>
              <a:t>種別や障害福祉サービスなど各分野における異なる視点に</a:t>
            </a:r>
            <a:r>
              <a:rPr lang="ja-JP" altLang="ja-JP" sz="2000" dirty="0" smtClean="0">
                <a:solidFill>
                  <a:schemeClr val="tx1"/>
                </a:solidFill>
              </a:rPr>
              <a:t>ついて</a:t>
            </a:r>
            <a:r>
              <a:rPr lang="ja-JP" altLang="en-US" sz="2000" dirty="0" smtClean="0">
                <a:solidFill>
                  <a:schemeClr val="tx1"/>
                </a:solidFill>
              </a:rPr>
              <a:t>の講義</a:t>
            </a:r>
            <a:endParaRPr lang="en-US" altLang="ja-JP" sz="2000" dirty="0">
              <a:solidFill>
                <a:schemeClr val="tx1"/>
              </a:solidFill>
              <a:effectLst>
                <a:outerShdw blurRad="38100" dist="38100" dir="2700000" algn="tl">
                  <a:srgbClr val="000000">
                    <a:alpha val="43137"/>
                  </a:srgbClr>
                </a:outerShdw>
              </a:effectLst>
              <a:latin typeface="+mn-ea"/>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pPr>
              <a:defRPr/>
            </a:pPr>
            <a:fld id="{AE64357A-8A48-4003-9137-7D93C571DAE8}" type="slidenum">
              <a:rPr lang="en-US" altLang="ja-JP" smtClean="0">
                <a:solidFill>
                  <a:srgbClr val="000000"/>
                </a:solidFill>
              </a:rPr>
              <a:pPr>
                <a:defRPr/>
              </a:pPr>
              <a:t>2</a:t>
            </a:fld>
            <a:endParaRPr lang="en-US" altLang="ja-JP">
              <a:solidFill>
                <a:srgbClr val="000000"/>
              </a:solidFill>
            </a:endParaRPr>
          </a:p>
        </p:txBody>
      </p:sp>
    </p:spTree>
    <p:extLst>
      <p:ext uri="{BB962C8B-B14F-4D97-AF65-F5344CB8AC3E}">
        <p14:creationId xmlns:p14="http://schemas.microsoft.com/office/powerpoint/2010/main" val="6750267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AutoShape 2"/>
          <p:cNvSpPr>
            <a:spLocks noChangeArrowheads="1"/>
          </p:cNvSpPr>
          <p:nvPr/>
        </p:nvSpPr>
        <p:spPr bwMode="auto">
          <a:xfrm>
            <a:off x="680793" y="2205038"/>
            <a:ext cx="8106079" cy="1511994"/>
          </a:xfrm>
          <a:prstGeom prst="rtTriangle">
            <a:avLst/>
          </a:prstGeom>
          <a:gradFill rotWithShape="1">
            <a:gsLst>
              <a:gs pos="0">
                <a:srgbClr val="FFFFE9"/>
              </a:gs>
              <a:gs pos="100000">
                <a:srgbClr val="FFFFB9"/>
              </a:gs>
            </a:gsLst>
            <a:lin ang="5400000" scaled="1"/>
          </a:gradFill>
          <a:ln w="12700" algn="ctr">
            <a:noFill/>
            <a:miter lim="800000"/>
            <a:headEnd/>
            <a:tailEnd/>
          </a:ln>
        </p:spPr>
        <p:txBody>
          <a:bodyPr wrap="none" lIns="74295" tIns="8890" rIns="74295" bIns="889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endParaRPr>
          </a:p>
        </p:txBody>
      </p:sp>
      <p:sp>
        <p:nvSpPr>
          <p:cNvPr id="46084" name="Rectangle 3"/>
          <p:cNvSpPr>
            <a:spLocks noGrp="1" noChangeArrowheads="1"/>
          </p:cNvSpPr>
          <p:nvPr>
            <p:ph type="ctrTitle"/>
          </p:nvPr>
        </p:nvSpPr>
        <p:spPr>
          <a:gradFill rotWithShape="1">
            <a:gsLst>
              <a:gs pos="0">
                <a:srgbClr val="FFFFE9"/>
              </a:gs>
              <a:gs pos="100000">
                <a:srgbClr val="FFFFB9"/>
              </a:gs>
            </a:gsLst>
            <a:lin ang="5400000" scaled="1"/>
          </a:gradFill>
          <a:ln w="12700" algn="ctr">
            <a:noFill/>
            <a:miter lim="800000"/>
            <a:headEnd/>
            <a:tailEnd/>
          </a:ln>
        </p:spPr>
        <p:txBody>
          <a:bodyPr wrap="none" lIns="74295" tIns="8890" rIns="74295" bIns="8890" anchor="ctr"/>
          <a:lstStyle/>
          <a:p>
            <a:pPr marL="990600" indent="-457200">
              <a:spcBef>
                <a:spcPct val="20000"/>
              </a:spcBef>
            </a:pPr>
            <a:r>
              <a:rPr lang="ja-JP" altLang="en-US" dirty="0">
                <a:solidFill>
                  <a:srgbClr val="000000"/>
                </a:solidFill>
                <a:latin typeface="HGPｺﾞｼｯｸE" panose="020B0900000000000000" pitchFamily="50" charset="-128"/>
                <a:ea typeface="HGPｺﾞｼｯｸE" panose="020B0900000000000000" pitchFamily="50" charset="-128"/>
                <a:cs typeface="+mn-cs"/>
              </a:rPr>
              <a:t>アセスメントの</a:t>
            </a:r>
            <a:r>
              <a:rPr lang="ja-JP" altLang="en-US" dirty="0" smtClean="0">
                <a:solidFill>
                  <a:srgbClr val="000000"/>
                </a:solidFill>
                <a:latin typeface="HGPｺﾞｼｯｸE" panose="020B0900000000000000" pitchFamily="50" charset="-128"/>
                <a:ea typeface="HGPｺﾞｼｯｸE" panose="020B0900000000000000" pitchFamily="50" charset="-128"/>
                <a:cs typeface="+mn-cs"/>
              </a:rPr>
              <a:t>ポイント</a:t>
            </a:r>
            <a:endParaRPr lang="ja-JP" altLang="en-US" dirty="0">
              <a:solidFill>
                <a:srgbClr val="000000"/>
              </a:solidFill>
              <a:latin typeface="HGPｺﾞｼｯｸE" panose="020B0900000000000000" pitchFamily="50" charset="-128"/>
              <a:ea typeface="HGPｺﾞｼｯｸE" panose="020B0900000000000000" pitchFamily="50" charset="-128"/>
              <a:cs typeface="+mn-cs"/>
            </a:endParaRPr>
          </a:p>
        </p:txBody>
      </p:sp>
    </p:spTree>
    <p:extLst>
      <p:ext uri="{BB962C8B-B14F-4D97-AF65-F5344CB8AC3E}">
        <p14:creationId xmlns:p14="http://schemas.microsoft.com/office/powerpoint/2010/main" val="312134063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p:cNvSpPr>
          <p:nvPr>
            <p:ph type="title"/>
          </p:nvPr>
        </p:nvSpPr>
        <p:spPr>
          <a:xfrm>
            <a:off x="250852" y="0"/>
            <a:ext cx="8569325" cy="654050"/>
          </a:xfrm>
          <a:solidFill>
            <a:srgbClr val="CCFFCC"/>
          </a:solidFill>
          <a:ln cap="flat" algn="ctr">
            <a:solidFill>
              <a:schemeClr val="tx1"/>
            </a:solidFill>
            <a:miter lim="800000"/>
            <a:headEnd/>
            <a:tailEnd/>
          </a:ln>
        </p:spPr>
        <p:txBody>
          <a:bodyPr/>
          <a:lstStyle/>
          <a:p>
            <a:pPr eaLnBrk="1" hangingPunct="1"/>
            <a:r>
              <a:rPr lang="ja-JP" altLang="en-US" sz="2800" dirty="0" smtClean="0">
                <a:ea typeface="HGP創英角ﾎﾟｯﾌﾟ体" pitchFamily="50" charset="-128"/>
              </a:rPr>
              <a:t>個別支援計画で自己決定を支援する</a:t>
            </a:r>
          </a:p>
        </p:txBody>
      </p:sp>
      <p:sp>
        <p:nvSpPr>
          <p:cNvPr id="279555" name="Rectangle 3"/>
          <p:cNvSpPr>
            <a:spLocks noGrp="1"/>
          </p:cNvSpPr>
          <p:nvPr>
            <p:ph idx="1"/>
          </p:nvPr>
        </p:nvSpPr>
        <p:spPr>
          <a:xfrm>
            <a:off x="179415" y="765175"/>
            <a:ext cx="8785225" cy="5903913"/>
          </a:xfrm>
          <a:ln w="57150" cmpd="thinThick">
            <a:solidFill>
              <a:schemeClr val="tx1">
                <a:alpha val="89803"/>
              </a:schemeClr>
            </a:solidFill>
            <a:miter lim="800000"/>
            <a:headEnd/>
            <a:tailEnd/>
          </a:ln>
        </p:spPr>
        <p:txBody>
          <a:bodyPr rIns="34290"/>
          <a:lstStyle/>
          <a:p>
            <a:pPr marL="639763" indent="-385763" eaLnBrk="1" hangingPunct="1">
              <a:lnSpc>
                <a:spcPct val="110000"/>
              </a:lnSpc>
              <a:buSzPct val="136000"/>
              <a:buFontTx/>
              <a:buChar char="•"/>
            </a:pPr>
            <a:r>
              <a:rPr lang="ja-JP" altLang="en-US" sz="2800" dirty="0" smtClean="0">
                <a:latin typeface="HGP創英角ｺﾞｼｯｸUB" pitchFamily="50" charset="-128"/>
                <a:ea typeface="HGP創英角ｺﾞｼｯｸUB" pitchFamily="50" charset="-128"/>
              </a:rPr>
              <a:t>自己決定や自己選択の力が、様々な理由で弱っている人たちへの支援方法である。</a:t>
            </a:r>
          </a:p>
          <a:p>
            <a:pPr marL="639763" indent="-385763" eaLnBrk="1" hangingPunct="1">
              <a:lnSpc>
                <a:spcPct val="110000"/>
              </a:lnSpc>
              <a:buSzPct val="136000"/>
              <a:buFontTx/>
              <a:buChar char="•"/>
            </a:pPr>
            <a:r>
              <a:rPr lang="ja-JP" altLang="en-US" sz="2800" dirty="0" smtClean="0">
                <a:latin typeface="HGP創英角ｺﾞｼｯｸUB" pitchFamily="50" charset="-128"/>
                <a:ea typeface="HGP創英角ｺﾞｼｯｸUB" pitchFamily="50" charset="-128"/>
              </a:rPr>
              <a:t>多くの可能性や選択肢を広げ、自己決定しやすい環境も合わせて作っていく。</a:t>
            </a:r>
          </a:p>
          <a:p>
            <a:pPr marL="639763" indent="-385763" eaLnBrk="1" hangingPunct="1">
              <a:lnSpc>
                <a:spcPct val="110000"/>
              </a:lnSpc>
              <a:buSzPct val="136000"/>
              <a:buFontTx/>
              <a:buChar char="•"/>
            </a:pPr>
            <a:r>
              <a:rPr lang="ja-JP" altLang="en-US" sz="2800" dirty="0" smtClean="0">
                <a:solidFill>
                  <a:srgbClr val="0066FF"/>
                </a:solidFill>
                <a:latin typeface="HGP創英角ｺﾞｼｯｸUB" pitchFamily="50" charset="-128"/>
                <a:ea typeface="HGP創英角ｺﾞｼｯｸUB" pitchFamily="50" charset="-128"/>
              </a:rPr>
              <a:t>パタナリズムに陥らないよう、一人の価値判断ではなく、複数の担当者や複数の専門職が多面的にニーズを捉える支援方法である。</a:t>
            </a:r>
            <a:r>
              <a:rPr lang="en-US" altLang="ja-JP" sz="2400" dirty="0" smtClean="0">
                <a:latin typeface="HGP創英角ｺﾞｼｯｸUB" panose="020B0900000000000000" pitchFamily="50" charset="-128"/>
                <a:ea typeface="HGP創英角ｺﾞｼｯｸUB" panose="020B0900000000000000" pitchFamily="50" charset="-128"/>
              </a:rPr>
              <a:t>(※</a:t>
            </a:r>
            <a:r>
              <a:rPr lang="ja-JP" altLang="en-US" sz="2400" dirty="0" smtClean="0">
                <a:latin typeface="HGP創英角ｺﾞｼｯｸUB" panose="020B0900000000000000" pitchFamily="50" charset="-128"/>
                <a:ea typeface="HGP創英角ｺﾞｼｯｸUB" panose="020B0900000000000000" pitchFamily="50" charset="-128"/>
              </a:rPr>
              <a:t>パナタリズム：強い立場にある者が、弱い立場にある者の利益になるようにと、本人の意志に反して行動に介入・干渉することをいう。日本語では</a:t>
            </a:r>
            <a:r>
              <a:rPr lang="ja-JP" altLang="en-US" sz="2400" b="1" dirty="0" smtClean="0">
                <a:latin typeface="HGP創英角ｺﾞｼｯｸUB" panose="020B0900000000000000" pitchFamily="50" charset="-128"/>
                <a:ea typeface="HGP創英角ｺﾞｼｯｸUB" panose="020B0900000000000000" pitchFamily="50" charset="-128"/>
              </a:rPr>
              <a:t>家父長主義</a:t>
            </a:r>
            <a:r>
              <a:rPr lang="ja-JP" altLang="en-US" sz="2400" dirty="0" smtClean="0">
                <a:latin typeface="HGP創英角ｺﾞｼｯｸUB" panose="020B0900000000000000" pitchFamily="50" charset="-128"/>
                <a:ea typeface="HGP創英角ｺﾞｼｯｸUB" panose="020B0900000000000000" pitchFamily="50" charset="-128"/>
              </a:rPr>
              <a:t>、</a:t>
            </a:r>
            <a:r>
              <a:rPr lang="ja-JP" altLang="en-US" sz="2400" b="1" dirty="0" smtClean="0">
                <a:latin typeface="HGP創英角ｺﾞｼｯｸUB" panose="020B0900000000000000" pitchFamily="50" charset="-128"/>
                <a:ea typeface="HGP創英角ｺﾞｼｯｸUB" panose="020B0900000000000000" pitchFamily="50" charset="-128"/>
              </a:rPr>
              <a:t>父権主義</a:t>
            </a:r>
            <a:r>
              <a:rPr lang="ja-JP" altLang="en-US" sz="2400" dirty="0" smtClean="0">
                <a:latin typeface="HGP創英角ｺﾞｼｯｸUB" panose="020B0900000000000000" pitchFamily="50" charset="-128"/>
                <a:ea typeface="HGP創英角ｺﾞｼｯｸUB" panose="020B0900000000000000" pitchFamily="50" charset="-128"/>
              </a:rPr>
              <a:t>、</a:t>
            </a:r>
            <a:r>
              <a:rPr lang="ja-JP" altLang="en-US" sz="2400" b="1" dirty="0" smtClean="0">
                <a:latin typeface="HGP創英角ｺﾞｼｯｸUB" panose="020B0900000000000000" pitchFamily="50" charset="-128"/>
                <a:ea typeface="HGP創英角ｺﾞｼｯｸUB" panose="020B0900000000000000" pitchFamily="50" charset="-128"/>
              </a:rPr>
              <a:t>温情主義</a:t>
            </a:r>
            <a:r>
              <a:rPr lang="ja-JP" altLang="en-US" sz="2400" dirty="0" smtClean="0">
                <a:latin typeface="HGP創英角ｺﾞｼｯｸUB" panose="020B0900000000000000" pitchFamily="50" charset="-128"/>
                <a:ea typeface="HGP創英角ｺﾞｼｯｸUB" panose="020B0900000000000000" pitchFamily="50" charset="-128"/>
              </a:rPr>
              <a:t>などと訳される。</a:t>
            </a:r>
            <a:r>
              <a:rPr lang="en-US" altLang="ja-JP" sz="2400" dirty="0" smtClean="0">
                <a:latin typeface="HGP創英角ｺﾞｼｯｸUB" panose="020B0900000000000000" pitchFamily="50" charset="-128"/>
                <a:ea typeface="HGP創英角ｺﾞｼｯｸUB" panose="020B0900000000000000" pitchFamily="50" charset="-128"/>
              </a:rPr>
              <a:t>) </a:t>
            </a:r>
          </a:p>
          <a:p>
            <a:pPr marL="639763" indent="-385763" eaLnBrk="1" hangingPunct="1">
              <a:lnSpc>
                <a:spcPct val="110000"/>
              </a:lnSpc>
              <a:buSzPct val="136000"/>
              <a:buFontTx/>
              <a:buChar char="•"/>
            </a:pPr>
            <a:r>
              <a:rPr lang="ja-JP" altLang="en-US" sz="2800" dirty="0" smtClean="0">
                <a:latin typeface="HGP創英角ｺﾞｼｯｸUB" pitchFamily="50" charset="-128"/>
                <a:ea typeface="HGP創英角ｺﾞｼｯｸUB" pitchFamily="50" charset="-128"/>
              </a:rPr>
              <a:t>権利侵害を受けやすい環境に居る人達への支援のスタンスを明らかにする。</a:t>
            </a: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ctr" defTabSz="822325" rtl="0" eaLnBrk="1" fontAlgn="base" latinLnBrk="0" hangingPunct="1">
              <a:lnSpc>
                <a:spcPct val="100000"/>
              </a:lnSpc>
              <a:spcBef>
                <a:spcPct val="0"/>
              </a:spcBef>
              <a:spcAft>
                <a:spcPct val="0"/>
              </a:spcAft>
              <a:buClrTx/>
              <a:buSzTx/>
              <a:buFontTx/>
              <a:buNone/>
              <a:tabLst/>
              <a:defRPr/>
            </a:pPr>
            <a:fld id="{DB5008D3-ED1F-4AAB-9D6B-AFF515E4D21E}" type="slidenum">
              <a:rPr kumimoji="0" lang="en-US" altLang="ja-JP" sz="1300" b="0" i="0" u="none" strike="noStrike" kern="1200" cap="none" spc="0" normalizeH="0" baseline="0" noProof="0" smtClean="0">
                <a:ln>
                  <a:noFill/>
                </a:ln>
                <a:solidFill>
                  <a:srgbClr val="000000"/>
                </a:solidFill>
                <a:effectLst/>
                <a:uLnTx/>
                <a:uFillTx/>
                <a:latin typeface="Gill Sans" pitchFamily="80" charset="0"/>
                <a:ea typeface="HGP明朝E" pitchFamily="18" charset="-128"/>
                <a:cs typeface="+mn-cs"/>
                <a:sym typeface="Gill Sans" pitchFamily="80" charset="0"/>
              </a:rPr>
              <a:pPr marL="0" marR="0" lvl="0" indent="0" algn="ctr" defTabSz="822325" rtl="0" eaLnBrk="1" fontAlgn="base" latinLnBrk="0" hangingPunct="1">
                <a:lnSpc>
                  <a:spcPct val="100000"/>
                </a:lnSpc>
                <a:spcBef>
                  <a:spcPct val="0"/>
                </a:spcBef>
                <a:spcAft>
                  <a:spcPct val="0"/>
                </a:spcAft>
                <a:buClrTx/>
                <a:buSzTx/>
                <a:buFontTx/>
                <a:buNone/>
                <a:tabLst/>
                <a:defRPr/>
              </a:pPr>
              <a:t>21</a:t>
            </a:fld>
            <a:endParaRPr kumimoji="0" lang="en-US" altLang="ja-JP" sz="1300" b="0" i="0" u="none" strike="noStrike" kern="1200" cap="none" spc="0" normalizeH="0" baseline="0" noProof="0" smtClean="0">
              <a:ln>
                <a:noFill/>
              </a:ln>
              <a:solidFill>
                <a:srgbClr val="000000"/>
              </a:solidFill>
              <a:effectLst/>
              <a:uLnTx/>
              <a:uFillTx/>
              <a:latin typeface="Gill Sans" pitchFamily="80" charset="0"/>
              <a:ea typeface="HGP明朝E" pitchFamily="18" charset="-128"/>
              <a:cs typeface="+mn-cs"/>
              <a:sym typeface="Gill Sans" pitchFamily="80" charset="0"/>
            </a:endParaRPr>
          </a:p>
        </p:txBody>
      </p:sp>
    </p:spTree>
    <p:extLst>
      <p:ext uri="{BB962C8B-B14F-4D97-AF65-F5344CB8AC3E}">
        <p14:creationId xmlns:p14="http://schemas.microsoft.com/office/powerpoint/2010/main" val="106567717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285698" name="Text Box 2"/>
          <p:cNvSpPr txBox="1">
            <a:spLocks noChangeArrowheads="1"/>
          </p:cNvSpPr>
          <p:nvPr/>
        </p:nvSpPr>
        <p:spPr bwMode="auto">
          <a:xfrm>
            <a:off x="1023972" y="1346200"/>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smtClean="0">
              <a:ln>
                <a:noFill/>
              </a:ln>
              <a:solidFill>
                <a:srgbClr val="000000"/>
              </a:solidFill>
              <a:effectLst/>
              <a:uLnTx/>
              <a:uFillTx/>
              <a:latin typeface="Tahoma" pitchFamily="34" charset="0"/>
              <a:ea typeface="HGP明朝E" pitchFamily="18" charset="-128"/>
              <a:cs typeface="+mn-cs"/>
            </a:endParaRPr>
          </a:p>
        </p:txBody>
      </p:sp>
      <p:sp useBgFill="1">
        <p:nvSpPr>
          <p:cNvPr id="1313795" name="Text Box 3"/>
          <p:cNvSpPr txBox="1">
            <a:spLocks noChangeArrowheads="1"/>
          </p:cNvSpPr>
          <p:nvPr/>
        </p:nvSpPr>
        <p:spPr bwMode="auto">
          <a:xfrm>
            <a:off x="323854" y="933450"/>
            <a:ext cx="8351834" cy="1323439"/>
          </a:xfrm>
          <a:prstGeom prst="rect">
            <a:avLst/>
          </a:prstGeom>
          <a:ln>
            <a:headEnd/>
            <a:tailEnd/>
          </a:ln>
        </p:spPr>
        <p:style>
          <a:lnRef idx="2">
            <a:schemeClr val="accent5"/>
          </a:lnRef>
          <a:fillRef idx="1">
            <a:schemeClr val="lt1"/>
          </a:fillRef>
          <a:effectRef idx="0">
            <a:schemeClr val="accent5"/>
          </a:effectRef>
          <a:fontRef idx="minor">
            <a:schemeClr val="dk1"/>
          </a:fontRef>
        </p:style>
        <p:txBody>
          <a:bodyPr wrap="square">
            <a:spAutoFit/>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smtClean="0">
                <a:ln>
                  <a:noFill/>
                </a:ln>
                <a:solidFill>
                  <a:srgbClr val="000000"/>
                </a:solidFill>
                <a:effectLst>
                  <a:outerShdw blurRad="38100" dist="38100" dir="2700000" algn="tl">
                    <a:srgbClr val="C0C0C0"/>
                  </a:outerShdw>
                </a:effectLst>
                <a:uLnTx/>
                <a:uFillTx/>
                <a:latin typeface="Tahoma" pitchFamily="34" charset="0"/>
                <a:ea typeface="HG創英角ｺﾞｼｯｸUB" pitchFamily="49" charset="-128"/>
                <a:cs typeface="+mn-cs"/>
              </a:rPr>
              <a:t>①アセスメント</a:t>
            </a:r>
            <a:r>
              <a:rPr kumimoji="1" lang="ja-JP" altLang="en-US" sz="20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Tahoma" pitchFamily="34" charset="0"/>
                <a:ea typeface="HG創英角ｺﾞｼｯｸUB" pitchFamily="49" charset="-128"/>
                <a:cs typeface="+mn-cs"/>
              </a:rPr>
              <a:t>の過程は資料の収集と分析である。</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smtClean="0">
                <a:ln>
                  <a:noFill/>
                </a:ln>
                <a:solidFill>
                  <a:srgbClr val="000000"/>
                </a:solidFill>
                <a:effectLst>
                  <a:outerShdw blurRad="38100" dist="38100" dir="2700000" algn="tl">
                    <a:srgbClr val="C0C0C0"/>
                  </a:outerShdw>
                </a:effectLst>
                <a:uLnTx/>
                <a:uFillTx/>
                <a:latin typeface="Tahoma" pitchFamily="34" charset="0"/>
                <a:ea typeface="HG創英角ｺﾞｼｯｸUB" pitchFamily="49" charset="-128"/>
                <a:cs typeface="+mn-cs"/>
              </a:rPr>
              <a:t>②支援</a:t>
            </a:r>
            <a:r>
              <a:rPr kumimoji="1" lang="ja-JP" altLang="en-US" sz="20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Tahoma" pitchFamily="34" charset="0"/>
                <a:ea typeface="HG創英角ｺﾞｼｯｸUB" pitchFamily="49" charset="-128"/>
                <a:cs typeface="+mn-cs"/>
              </a:rPr>
              <a:t>の実践では、アセスメントは常に継続・連続している。</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smtClean="0">
                <a:ln>
                  <a:noFill/>
                </a:ln>
                <a:solidFill>
                  <a:srgbClr val="000000"/>
                </a:solidFill>
                <a:effectLst>
                  <a:outerShdw blurRad="38100" dist="38100" dir="2700000" algn="tl">
                    <a:srgbClr val="C0C0C0"/>
                  </a:outerShdw>
                </a:effectLst>
                <a:uLnTx/>
                <a:uFillTx/>
                <a:latin typeface="Tahoma" pitchFamily="34" charset="0"/>
                <a:ea typeface="HG創英角ｺﾞｼｯｸUB" pitchFamily="49" charset="-128"/>
                <a:cs typeface="+mn-cs"/>
              </a:rPr>
              <a:t>③</a:t>
            </a:r>
            <a:r>
              <a:rPr kumimoji="1" lang="ja-JP" altLang="en-US" sz="2000" b="0" i="0" u="none" strike="noStrike" kern="1200" cap="none" spc="0" normalizeH="0" baseline="0" noProof="0" dirty="0" smtClean="0">
                <a:ln>
                  <a:noFill/>
                </a:ln>
                <a:solidFill>
                  <a:srgbClr val="000000"/>
                </a:solidFill>
                <a:effectLst>
                  <a:outerShdw blurRad="38100" dist="38100" dir="2700000" algn="tl">
                    <a:srgbClr val="C0C0C0"/>
                  </a:outerShdw>
                </a:effectLst>
                <a:uLnTx/>
                <a:uFillTx/>
                <a:latin typeface="Arial" pitchFamily="34" charset="0"/>
                <a:ea typeface="HG創英角ｺﾞｼｯｸUB" pitchFamily="49" charset="-128"/>
                <a:cs typeface="+mn-cs"/>
              </a:rPr>
              <a:t>アセスメント</a:t>
            </a:r>
            <a:r>
              <a:rPr kumimoji="1" lang="ja-JP" altLang="en-US" sz="20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Arial" pitchFamily="34" charset="0"/>
                <a:ea typeface="HG創英角ｺﾞｼｯｸUB" pitchFamily="49" charset="-128"/>
                <a:cs typeface="+mn-cs"/>
              </a:rPr>
              <a:t>で大事なのは</a:t>
            </a:r>
            <a:r>
              <a:rPr kumimoji="1" lang="ja-JP" altLang="en-US" sz="2000" b="0" i="0" u="none" strike="noStrike" kern="1200" cap="none" spc="0" normalizeH="0" baseline="0" noProof="0" dirty="0" smtClean="0">
                <a:ln>
                  <a:noFill/>
                </a:ln>
                <a:solidFill>
                  <a:srgbClr val="000000"/>
                </a:solidFill>
                <a:effectLst>
                  <a:outerShdw blurRad="38100" dist="38100" dir="2700000" algn="tl">
                    <a:srgbClr val="C0C0C0"/>
                  </a:outerShdw>
                </a:effectLst>
                <a:uLnTx/>
                <a:uFillTx/>
                <a:latin typeface="Arial" pitchFamily="34" charset="0"/>
                <a:ea typeface="HG創英角ｺﾞｼｯｸUB" pitchFamily="49" charset="-128"/>
                <a:cs typeface="+mn-cs"/>
              </a:rPr>
              <a:t>、利用者</a:t>
            </a:r>
            <a:r>
              <a:rPr kumimoji="1" lang="ja-JP" altLang="en-US" sz="20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Arial" pitchFamily="34" charset="0"/>
                <a:ea typeface="HG創英角ｺﾞｼｯｸUB" pitchFamily="49" charset="-128"/>
                <a:cs typeface="+mn-cs"/>
              </a:rPr>
              <a:t>をどのように診ているか。</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smtClean="0">
                <a:ln>
                  <a:noFill/>
                </a:ln>
                <a:solidFill>
                  <a:srgbClr val="000000"/>
                </a:solidFill>
                <a:effectLst>
                  <a:outerShdw blurRad="38100" dist="38100" dir="2700000" algn="tl">
                    <a:srgbClr val="C0C0C0"/>
                  </a:outerShdw>
                </a:effectLst>
                <a:uLnTx/>
                <a:uFillTx/>
                <a:latin typeface="Arial" pitchFamily="34" charset="0"/>
                <a:ea typeface="HG創英角ｺﾞｼｯｸUB" pitchFamily="49" charset="-128"/>
                <a:cs typeface="+mn-cs"/>
              </a:rPr>
              <a:t>④利用者</a:t>
            </a:r>
            <a:r>
              <a:rPr kumimoji="1" lang="ja-JP" altLang="en-US" sz="20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Arial" pitchFamily="34" charset="0"/>
                <a:ea typeface="HG創英角ｺﾞｼｯｸUB" pitchFamily="49" charset="-128"/>
                <a:cs typeface="+mn-cs"/>
              </a:rPr>
              <a:t>との関わりの中で、気づくこと・発見することである。</a:t>
            </a:r>
            <a:endParaRPr kumimoji="1" lang="ja-JP" altLang="en-US" sz="20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Tahoma" pitchFamily="34" charset="0"/>
              <a:ea typeface="HG創英角ｺﾞｼｯｸUB" pitchFamily="49" charset="-128"/>
              <a:cs typeface="+mn-cs"/>
            </a:endParaRPr>
          </a:p>
        </p:txBody>
      </p:sp>
      <p:sp>
        <p:nvSpPr>
          <p:cNvPr id="285700" name="AutoShape 4"/>
          <p:cNvSpPr>
            <a:spLocks noChangeArrowheads="1"/>
          </p:cNvSpPr>
          <p:nvPr/>
        </p:nvSpPr>
        <p:spPr bwMode="auto">
          <a:xfrm>
            <a:off x="2195540" y="2205038"/>
            <a:ext cx="5616575" cy="1079500"/>
          </a:xfrm>
          <a:prstGeom prst="cloudCallout">
            <a:avLst>
              <a:gd name="adj1" fmla="val -20745"/>
              <a:gd name="adj2" fmla="val 71764"/>
            </a:avLst>
          </a:prstGeom>
          <a:solidFill>
            <a:srgbClr val="CCFFFF"/>
          </a:solidFill>
          <a:ln w="9525">
            <a:solidFill>
              <a:schemeClr val="tx1"/>
            </a:solidFill>
            <a:round/>
            <a:headEnd/>
            <a:tailEnd/>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smtClean="0">
              <a:ln>
                <a:noFill/>
              </a:ln>
              <a:solidFill>
                <a:srgbClr val="000000"/>
              </a:solidFill>
              <a:effectLst/>
              <a:uLnTx/>
              <a:uFillTx/>
              <a:latin typeface="Tahoma" pitchFamily="34" charset="0"/>
              <a:ea typeface="HGP明朝E" pitchFamily="18" charset="-128"/>
              <a:cs typeface="+mn-cs"/>
            </a:endParaRPr>
          </a:p>
        </p:txBody>
      </p:sp>
      <p:sp>
        <p:nvSpPr>
          <p:cNvPr id="1313797" name="Text Box 5"/>
          <p:cNvSpPr txBox="1">
            <a:spLocks noChangeArrowheads="1"/>
          </p:cNvSpPr>
          <p:nvPr/>
        </p:nvSpPr>
        <p:spPr bwMode="auto">
          <a:xfrm>
            <a:off x="2916268" y="2349566"/>
            <a:ext cx="4465637" cy="70167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a:ln>
                  <a:noFill/>
                </a:ln>
                <a:solidFill>
                  <a:srgbClr val="000000"/>
                </a:solidFill>
                <a:effectLst>
                  <a:outerShdw blurRad="38100" dist="38100" dir="2700000" algn="tl">
                    <a:srgbClr val="C0C0C0"/>
                  </a:outerShdw>
                </a:effectLst>
                <a:uLnTx/>
                <a:uFillTx/>
                <a:latin typeface="Tahoma" pitchFamily="34" charset="0"/>
                <a:ea typeface="ＭＳ Ｐゴシック" pitchFamily="50" charset="-128"/>
                <a:cs typeface="+mn-cs"/>
              </a:rPr>
              <a:t>支援員の利用者に対する診方</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a:ln>
                  <a:noFill/>
                </a:ln>
                <a:solidFill>
                  <a:srgbClr val="000000"/>
                </a:solidFill>
                <a:effectLst>
                  <a:outerShdw blurRad="38100" dist="38100" dir="2700000" algn="tl">
                    <a:srgbClr val="C0C0C0"/>
                  </a:outerShdw>
                </a:effectLst>
                <a:uLnTx/>
                <a:uFillTx/>
                <a:latin typeface="Tahoma" pitchFamily="34" charset="0"/>
                <a:ea typeface="ＭＳ Ｐゴシック" pitchFamily="50" charset="-128"/>
                <a:cs typeface="+mn-cs"/>
              </a:rPr>
              <a:t>利用者の主訴を十分に傾聴する</a:t>
            </a:r>
            <a:endParaRPr kumimoji="1" lang="ja-JP" altLang="en-US" sz="2000" b="0" i="0" u="none" strike="noStrike" kern="1200" cap="none" spc="0" normalizeH="0" baseline="0" noProof="0">
              <a:ln>
                <a:noFill/>
              </a:ln>
              <a:solidFill>
                <a:srgbClr val="000000"/>
              </a:solidFill>
              <a:effectLst/>
              <a:uLnTx/>
              <a:uFillTx/>
              <a:latin typeface="Tahoma" pitchFamily="34" charset="0"/>
              <a:ea typeface="ＭＳ Ｐゴシック" pitchFamily="50" charset="-128"/>
              <a:cs typeface="+mn-cs"/>
            </a:endParaRPr>
          </a:p>
        </p:txBody>
      </p:sp>
      <p:sp>
        <p:nvSpPr>
          <p:cNvPr id="1313798" name="AutoShape 6"/>
          <p:cNvSpPr>
            <a:spLocks noChangeArrowheads="1"/>
          </p:cNvSpPr>
          <p:nvPr/>
        </p:nvSpPr>
        <p:spPr bwMode="auto">
          <a:xfrm>
            <a:off x="5472123" y="3284592"/>
            <a:ext cx="3671887" cy="2663825"/>
          </a:xfrm>
          <a:prstGeom prst="leftArrowCallout">
            <a:avLst>
              <a:gd name="adj1" fmla="val 25000"/>
              <a:gd name="adj2" fmla="val 25000"/>
              <a:gd name="adj3" fmla="val 22974"/>
              <a:gd name="adj4" fmla="val 66667"/>
            </a:avLst>
          </a:prstGeom>
          <a:ln>
            <a:headEnd/>
            <a:tailEnd/>
          </a:ln>
        </p:spPr>
        <p:style>
          <a:lnRef idx="2">
            <a:schemeClr val="accent5"/>
          </a:lnRef>
          <a:fillRef idx="1">
            <a:schemeClr val="lt1"/>
          </a:fillRef>
          <a:effectRef idx="0">
            <a:schemeClr val="accent5"/>
          </a:effectRef>
          <a:fontRef idx="minor">
            <a:schemeClr val="dk1"/>
          </a:fontRef>
        </p:style>
        <p:txBody>
          <a:bodyPr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2400" b="0" i="0" u="none" strike="noStrike" kern="1200" cap="none" spc="0" normalizeH="0" baseline="0" noProof="0">
              <a:ln>
                <a:noFill/>
              </a:ln>
              <a:solidFill>
                <a:srgbClr val="000000"/>
              </a:solidFill>
              <a:effectLst>
                <a:outerShdw blurRad="38100" dist="38100" dir="2700000" algn="tl">
                  <a:srgbClr val="FFFFFF"/>
                </a:outerShdw>
              </a:effectLst>
              <a:uLnTx/>
              <a:uFillTx/>
              <a:latin typeface="Tahoma" pitchFamily="34"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800" b="0" i="0" u="none" strike="noStrike" kern="1200" cap="none" spc="0" normalizeH="0" baseline="0" noProof="0">
              <a:ln>
                <a:noFill/>
              </a:ln>
              <a:solidFill>
                <a:srgbClr val="000000"/>
              </a:solidFill>
              <a:effectLst/>
              <a:uLnTx/>
              <a:uFillTx/>
              <a:latin typeface="Tahoma" pitchFamily="34" charset="0"/>
              <a:ea typeface="ＭＳ Ｐゴシック" pitchFamily="50" charset="-128"/>
              <a:cs typeface="+mn-cs"/>
            </a:endParaRPr>
          </a:p>
        </p:txBody>
      </p:sp>
      <p:sp>
        <p:nvSpPr>
          <p:cNvPr id="1313799" name="AutoShape 7"/>
          <p:cNvSpPr>
            <a:spLocks noChangeArrowheads="1"/>
          </p:cNvSpPr>
          <p:nvPr/>
        </p:nvSpPr>
        <p:spPr bwMode="auto">
          <a:xfrm>
            <a:off x="323854" y="3357621"/>
            <a:ext cx="3240088" cy="2447925"/>
          </a:xfrm>
          <a:prstGeom prst="rightArrowCallout">
            <a:avLst>
              <a:gd name="adj1" fmla="val 25000"/>
              <a:gd name="adj2" fmla="val 25000"/>
              <a:gd name="adj3" fmla="val 22060"/>
              <a:gd name="adj4" fmla="val 66667"/>
            </a:avLst>
          </a:prstGeom>
          <a:ln>
            <a:headEnd/>
            <a:tailEnd/>
          </a:ln>
        </p:spPr>
        <p:style>
          <a:lnRef idx="2">
            <a:schemeClr val="accent2"/>
          </a:lnRef>
          <a:fillRef idx="1">
            <a:schemeClr val="lt1"/>
          </a:fillRef>
          <a:effectRef idx="0">
            <a:schemeClr val="accent2"/>
          </a:effectRef>
          <a:fontRef idx="minor">
            <a:schemeClr val="dk1"/>
          </a:fontRef>
        </p:style>
        <p:txBody>
          <a:bodyPr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a:ln>
                  <a:noFill/>
                </a:ln>
                <a:solidFill>
                  <a:srgbClr val="000000"/>
                </a:solidFill>
                <a:effectLst>
                  <a:outerShdw blurRad="38100" dist="38100" dir="2700000" algn="tl">
                    <a:srgbClr val="FFFFFF"/>
                  </a:outerShdw>
                </a:effectLst>
                <a:uLnTx/>
                <a:uFillTx/>
                <a:latin typeface="Tahoma" pitchFamily="34" charset="0"/>
                <a:ea typeface="ＭＳ Ｐゴシック" pitchFamily="50" charset="-128"/>
                <a:cs typeface="+mn-cs"/>
              </a:rPr>
              <a:t>医師、教員、</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a:ln>
                  <a:noFill/>
                </a:ln>
                <a:solidFill>
                  <a:srgbClr val="000000"/>
                </a:solidFill>
                <a:effectLst>
                  <a:outerShdw blurRad="38100" dist="38100" dir="2700000" algn="tl">
                    <a:srgbClr val="FFFFFF"/>
                  </a:outerShdw>
                </a:effectLst>
                <a:uLnTx/>
                <a:uFillTx/>
                <a:latin typeface="Tahoma" pitchFamily="34" charset="0"/>
                <a:ea typeface="ＭＳ Ｐゴシック" pitchFamily="50" charset="-128"/>
                <a:cs typeface="+mn-cs"/>
              </a:rPr>
              <a:t>心理判定員等の専門家からの情報入手</a:t>
            </a:r>
          </a:p>
        </p:txBody>
      </p:sp>
      <p:sp>
        <p:nvSpPr>
          <p:cNvPr id="1313800" name="Text Box 8"/>
          <p:cNvSpPr txBox="1">
            <a:spLocks noChangeArrowheads="1"/>
          </p:cNvSpPr>
          <p:nvPr/>
        </p:nvSpPr>
        <p:spPr bwMode="auto">
          <a:xfrm>
            <a:off x="6804058" y="3284570"/>
            <a:ext cx="2087563" cy="2246769"/>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Tahoma" pitchFamily="34" charset="0"/>
                <a:ea typeface="ＭＳ Ｐゴシック" pitchFamily="50" charset="-128"/>
                <a:cs typeface="+mn-cs"/>
              </a:rPr>
              <a:t>利用者の生活歴、家族状況、直面している課題に対する対応、課題がもたらす不安や葛藤</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000" b="0" i="0" u="none" strike="noStrike" kern="1200" cap="none" spc="0" normalizeH="0" baseline="0" noProof="0" dirty="0">
              <a:ln>
                <a:noFill/>
              </a:ln>
              <a:solidFill>
                <a:srgbClr val="000000"/>
              </a:solidFill>
              <a:effectLst/>
              <a:uLnTx/>
              <a:uFillTx/>
              <a:latin typeface="Tahoma" pitchFamily="34" charset="0"/>
              <a:ea typeface="ＭＳ Ｐゴシック" pitchFamily="50" charset="-128"/>
              <a:cs typeface="+mn-cs"/>
            </a:endParaRPr>
          </a:p>
        </p:txBody>
      </p:sp>
      <p:sp>
        <p:nvSpPr>
          <p:cNvPr id="285705" name="AutoShape 9"/>
          <p:cNvSpPr>
            <a:spLocks noChangeArrowheads="1"/>
          </p:cNvSpPr>
          <p:nvPr/>
        </p:nvSpPr>
        <p:spPr bwMode="auto">
          <a:xfrm>
            <a:off x="2916269" y="5778500"/>
            <a:ext cx="4537075" cy="1079500"/>
          </a:xfrm>
          <a:prstGeom prst="cloudCallout">
            <a:avLst>
              <a:gd name="adj1" fmla="val -65431"/>
              <a:gd name="adj2" fmla="val -74852"/>
            </a:avLst>
          </a:prstGeom>
          <a:solidFill>
            <a:srgbClr val="CCFFCC"/>
          </a:solidFill>
          <a:ln w="9525">
            <a:solidFill>
              <a:schemeClr val="tx1"/>
            </a:solidFill>
            <a:round/>
            <a:headEnd/>
            <a:tailEnd/>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smtClean="0">
              <a:ln>
                <a:noFill/>
              </a:ln>
              <a:solidFill>
                <a:srgbClr val="000000"/>
              </a:solidFill>
              <a:effectLst/>
              <a:uLnTx/>
              <a:uFillTx/>
              <a:latin typeface="Tahoma" pitchFamily="34" charset="0"/>
              <a:ea typeface="HGP明朝E" pitchFamily="18" charset="-128"/>
              <a:cs typeface="+mn-cs"/>
            </a:endParaRPr>
          </a:p>
        </p:txBody>
      </p:sp>
      <p:sp>
        <p:nvSpPr>
          <p:cNvPr id="285706" name="Text Box 10"/>
          <p:cNvSpPr txBox="1">
            <a:spLocks noChangeArrowheads="1"/>
          </p:cNvSpPr>
          <p:nvPr/>
        </p:nvSpPr>
        <p:spPr bwMode="auto">
          <a:xfrm>
            <a:off x="3641725" y="5846828"/>
            <a:ext cx="3352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smtClean="0">
                <a:ln>
                  <a:noFill/>
                </a:ln>
                <a:solidFill>
                  <a:srgbClr val="FF0000"/>
                </a:solidFill>
                <a:effectLst/>
                <a:uLnTx/>
                <a:uFillTx/>
                <a:latin typeface="Tahoma" pitchFamily="34" charset="0"/>
                <a:ea typeface="HGP明朝E" pitchFamily="18" charset="-128"/>
                <a:cs typeface="+mn-cs"/>
              </a:rPr>
              <a:t>専門家に依頼するときは</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smtClean="0">
                <a:ln>
                  <a:noFill/>
                </a:ln>
                <a:solidFill>
                  <a:srgbClr val="FF0000"/>
                </a:solidFill>
                <a:effectLst/>
                <a:uLnTx/>
                <a:uFillTx/>
                <a:latin typeface="Tahoma" pitchFamily="34" charset="0"/>
                <a:ea typeface="HGP明朝E" pitchFamily="18" charset="-128"/>
                <a:cs typeface="+mn-cs"/>
              </a:rPr>
              <a:t>利用者の了解をとる</a:t>
            </a:r>
          </a:p>
        </p:txBody>
      </p:sp>
      <p:pic>
        <p:nvPicPr>
          <p:cNvPr id="285707" name="Picture 11" descr="j021665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19477" y="3573463"/>
            <a:ext cx="16764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3804" name="AutoShape 12"/>
          <p:cNvSpPr>
            <a:spLocks noGrp="1" noChangeArrowheads="1"/>
          </p:cNvSpPr>
          <p:nvPr>
            <p:ph type="title" idx="4294967295"/>
          </p:nvPr>
        </p:nvSpPr>
        <p:spPr>
          <a:xfrm>
            <a:off x="206748" y="116632"/>
            <a:ext cx="8574087" cy="576262"/>
          </a:xfrm>
          <a:prstGeom prst="roundRect">
            <a:avLst>
              <a:gd name="adj" fmla="val 26537"/>
            </a:avLst>
          </a:prstGeom>
          <a:solidFill>
            <a:srgbClr val="00FF00"/>
          </a:solidFill>
          <a:ln cap="flat" algn="ctr">
            <a:solidFill>
              <a:schemeClr val="tx1"/>
            </a:solidFill>
            <a:round/>
            <a:headEnd/>
            <a:tailEnd/>
          </a:ln>
        </p:spPr>
        <p:txBody>
          <a:bodyPr anchor="t">
            <a:normAutofit fontScale="90000"/>
          </a:bodyPr>
          <a:lstStyle/>
          <a:p>
            <a:pPr marL="342900" indent="-342900" eaLnBrk="1" hangingPunct="1">
              <a:defRPr/>
            </a:pPr>
            <a:r>
              <a:rPr lang="ja-JP" altLang="en-US" sz="2800" dirty="0" smtClean="0">
                <a:latin typeface="HGP創英角ﾎﾟｯﾌﾟ体" pitchFamily="50" charset="-128"/>
                <a:ea typeface="HGP創英角ﾎﾟｯﾌﾟ体" pitchFamily="50" charset="-128"/>
              </a:rPr>
              <a:t>アセスメント～支援の見立て力を高める</a:t>
            </a:r>
          </a:p>
        </p:txBody>
      </p:sp>
      <p:sp>
        <p:nvSpPr>
          <p:cNvPr id="285709" name="AutoShape 13"/>
          <p:cNvSpPr>
            <a:spLocks noChangeArrowheads="1"/>
          </p:cNvSpPr>
          <p:nvPr/>
        </p:nvSpPr>
        <p:spPr bwMode="auto">
          <a:xfrm>
            <a:off x="179388" y="2349500"/>
            <a:ext cx="1979612" cy="609600"/>
          </a:xfrm>
          <a:prstGeom prst="cloudCallout">
            <a:avLst>
              <a:gd name="adj1" fmla="val 1565"/>
              <a:gd name="adj2" fmla="val -196616"/>
            </a:avLst>
          </a:prstGeom>
          <a:solidFill>
            <a:srgbClr val="CCFFFF"/>
          </a:solidFill>
          <a:ln w="12700">
            <a:solidFill>
              <a:srgbClr val="FF9900"/>
            </a:solidFill>
            <a:round/>
            <a:headEnd/>
            <a:tailEnd/>
          </a:ln>
        </p:spPr>
        <p:txBody>
          <a:bodyPr lIns="74295" tIns="8890" rIns="74295" bIns="8890"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smtClean="0">
                <a:ln>
                  <a:noFill/>
                </a:ln>
                <a:solidFill>
                  <a:srgbClr val="000000"/>
                </a:solidFill>
                <a:effectLst/>
                <a:uLnTx/>
                <a:uFillTx/>
                <a:latin typeface="Arial" pitchFamily="34" charset="0"/>
                <a:ea typeface="HGP明朝E" pitchFamily="18" charset="-128"/>
                <a:cs typeface="+mn-cs"/>
              </a:rPr>
              <a:t>相互理解の場</a:t>
            </a:r>
          </a:p>
        </p:txBody>
      </p:sp>
    </p:spTree>
    <p:extLst>
      <p:ext uri="{BB962C8B-B14F-4D97-AF65-F5344CB8AC3E}">
        <p14:creationId xmlns:p14="http://schemas.microsoft.com/office/powerpoint/2010/main" val="110069088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withEffect">
                                  <p:stCondLst>
                                    <p:cond delay="0"/>
                                  </p:stCondLst>
                                  <p:childTnLst>
                                    <p:set>
                                      <p:cBhvr>
                                        <p:cTn id="6" dur="1" fill="hold">
                                          <p:stCondLst>
                                            <p:cond delay="0"/>
                                          </p:stCondLst>
                                        </p:cTn>
                                        <p:tgtEl>
                                          <p:spTgt spid="1313804"/>
                                        </p:tgtEl>
                                        <p:attrNameLst>
                                          <p:attrName>style.visibility</p:attrName>
                                        </p:attrNameLst>
                                      </p:cBhvr>
                                      <p:to>
                                        <p:strVal val="visible"/>
                                      </p:to>
                                    </p:set>
                                    <p:anim calcmode="lin" valueType="num">
                                      <p:cBhvr>
                                        <p:cTn id="7" dur="1000" fill="hold"/>
                                        <p:tgtEl>
                                          <p:spTgt spid="1313804"/>
                                        </p:tgtEl>
                                        <p:attrNameLst>
                                          <p:attrName>ppt_x</p:attrName>
                                        </p:attrNameLst>
                                      </p:cBhvr>
                                      <p:tavLst>
                                        <p:tav tm="0">
                                          <p:val>
                                            <p:strVal val="#ppt_x-.2"/>
                                          </p:val>
                                        </p:tav>
                                        <p:tav tm="100000">
                                          <p:val>
                                            <p:strVal val="#ppt_x"/>
                                          </p:val>
                                        </p:tav>
                                      </p:tavLst>
                                    </p:anim>
                                    <p:anim calcmode="lin" valueType="num">
                                      <p:cBhvr>
                                        <p:cTn id="8" dur="1000" fill="hold"/>
                                        <p:tgtEl>
                                          <p:spTgt spid="131380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3138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9" name="Text Box 6"/>
          <p:cNvSpPr txBox="1">
            <a:spLocks noChangeArrowheads="1"/>
          </p:cNvSpPr>
          <p:nvPr/>
        </p:nvSpPr>
        <p:spPr bwMode="auto">
          <a:xfrm>
            <a:off x="251520" y="523220"/>
            <a:ext cx="8495605" cy="26776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800" b="0" i="0" u="none" strike="noStrike" kern="1200" cap="none" spc="0" normalizeH="0" baseline="0" noProof="0" dirty="0" smtClean="0">
                <a:ln>
                  <a:noFill/>
                </a:ln>
                <a:solidFill>
                  <a:srgbClr val="000099"/>
                </a:solidFill>
                <a:effectLst/>
                <a:uLnTx/>
                <a:uFillTx/>
                <a:latin typeface="Arial" pitchFamily="34" charset="0"/>
                <a:ea typeface="HGS創英角ﾎﾟｯﾌﾟ体" pitchFamily="50" charset="-128"/>
                <a:cs typeface="+mn-cs"/>
              </a:rPr>
              <a:t>(</a:t>
            </a:r>
            <a:r>
              <a:rPr kumimoji="1" lang="ja-JP" altLang="en-US" sz="2800" b="0" i="0" u="none" strike="noStrike" kern="1200" cap="none" spc="0" normalizeH="0" baseline="0" noProof="0" dirty="0" smtClean="0">
                <a:ln>
                  <a:noFill/>
                </a:ln>
                <a:solidFill>
                  <a:srgbClr val="000099"/>
                </a:solidFill>
                <a:effectLst/>
                <a:uLnTx/>
                <a:uFillTx/>
                <a:latin typeface="Arial" pitchFamily="34" charset="0"/>
                <a:ea typeface="HGS創英角ﾎﾟｯﾌﾟ体" pitchFamily="50" charset="-128"/>
                <a:cs typeface="+mn-cs"/>
              </a:rPr>
              <a:t>支援者</a:t>
            </a:r>
            <a:r>
              <a:rPr kumimoji="1" lang="ja-JP" altLang="en-US" sz="2800" b="0" i="0" u="none" strike="noStrike" kern="1200" cap="none" spc="0" normalizeH="0" baseline="0" noProof="0" dirty="0">
                <a:ln>
                  <a:noFill/>
                </a:ln>
                <a:solidFill>
                  <a:srgbClr val="000099"/>
                </a:solidFill>
                <a:effectLst/>
                <a:uLnTx/>
                <a:uFillTx/>
                <a:latin typeface="Arial" pitchFamily="34" charset="0"/>
                <a:ea typeface="HGS創英角ﾎﾟｯﾌﾟ体" pitchFamily="50" charset="-128"/>
                <a:cs typeface="+mn-cs"/>
              </a:rPr>
              <a:t>のアセスメントの</a:t>
            </a:r>
            <a:r>
              <a:rPr kumimoji="1" lang="ja-JP" altLang="en-US" sz="2800" b="0" i="0" u="none" strike="noStrike" kern="1200" cap="none" spc="0" normalizeH="0" baseline="0" noProof="0" dirty="0" smtClean="0">
                <a:ln>
                  <a:noFill/>
                </a:ln>
                <a:solidFill>
                  <a:srgbClr val="000099"/>
                </a:solidFill>
                <a:effectLst/>
                <a:uLnTx/>
                <a:uFillTx/>
                <a:latin typeface="Arial" pitchFamily="34" charset="0"/>
                <a:ea typeface="HGS創英角ﾎﾟｯﾌﾟ体" pitchFamily="50" charset="-128"/>
                <a:cs typeface="+mn-cs"/>
              </a:rPr>
              <a:t>視点）</a:t>
            </a:r>
            <a:endParaRPr kumimoji="1" lang="ja-JP" altLang="en-US" sz="2800" b="0" i="0" u="none" strike="noStrike" kern="1200" cap="none" spc="0" normalizeH="0" baseline="0" noProof="0" dirty="0">
              <a:ln>
                <a:noFill/>
              </a:ln>
              <a:solidFill>
                <a:srgbClr val="000099"/>
              </a:solidFill>
              <a:effectLst/>
              <a:uLnTx/>
              <a:uFillTx/>
              <a:latin typeface="Arial" pitchFamily="34" charset="0"/>
              <a:ea typeface="HGS創英角ﾎﾟｯﾌﾟ体"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99"/>
                </a:solidFill>
                <a:effectLst/>
                <a:uLnTx/>
                <a:uFillTx/>
                <a:latin typeface="Arial" pitchFamily="34" charset="0"/>
                <a:ea typeface="HGS創英角ﾎﾟｯﾌﾟ体" pitchFamily="50" charset="-128"/>
                <a:cs typeface="+mn-cs"/>
              </a:rPr>
              <a:t>○リフレーミング</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pitchFamily="34" charset="0"/>
                <a:ea typeface="HG丸ｺﾞｼｯｸM-PRO" pitchFamily="50" charset="-128"/>
                <a:cs typeface="+mn-cs"/>
              </a:rPr>
              <a:t>・視点の変える。診方を変える。頭を切り替える</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99"/>
                </a:solidFill>
                <a:effectLst/>
                <a:uLnTx/>
                <a:uFillTx/>
                <a:latin typeface="Arial" pitchFamily="34" charset="0"/>
                <a:ea typeface="HGS創英角ﾎﾟｯﾌﾟ体" pitchFamily="50" charset="-128"/>
                <a:cs typeface="+mn-cs"/>
              </a:rPr>
              <a:t>○ストレングス</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pitchFamily="34" charset="0"/>
                <a:ea typeface="HG丸ｺﾞｼｯｸM-PRO" pitchFamily="50" charset="-128"/>
                <a:cs typeface="+mn-cs"/>
              </a:rPr>
              <a:t>・課題ではなく、可能性・強みを見る・見つける・本来持っている力を探す</a:t>
            </a:r>
            <a:r>
              <a:rPr kumimoji="1" lang="ja-JP" altLang="en-US" sz="2800" b="0" i="0" u="none" strike="noStrike" kern="1200" cap="none" spc="0" normalizeH="0" baseline="0" noProof="0" dirty="0" smtClean="0">
                <a:ln>
                  <a:noFill/>
                </a:ln>
                <a:solidFill>
                  <a:srgbClr val="000000"/>
                </a:solidFill>
                <a:effectLst/>
                <a:uLnTx/>
                <a:uFillTx/>
                <a:latin typeface="Arial" pitchFamily="34" charset="0"/>
                <a:ea typeface="HG丸ｺﾞｼｯｸM-PRO" pitchFamily="50" charset="-128"/>
                <a:cs typeface="+mn-cs"/>
              </a:rPr>
              <a:t>。</a:t>
            </a:r>
            <a:endParaRPr kumimoji="1" lang="ja-JP" altLang="en-US" sz="2800" b="0" i="0" u="none" strike="noStrike" kern="1200" cap="none" spc="0" normalizeH="0" baseline="0" noProof="0" dirty="0">
              <a:ln>
                <a:noFill/>
              </a:ln>
              <a:solidFill>
                <a:srgbClr val="000000"/>
              </a:solidFill>
              <a:effectLst/>
              <a:uLnTx/>
              <a:uFillTx/>
              <a:latin typeface="Arial" pitchFamily="34" charset="0"/>
              <a:ea typeface="HG丸ｺﾞｼｯｸM-PRO" pitchFamily="50" charset="-128"/>
              <a:cs typeface="+mn-cs"/>
            </a:endParaRPr>
          </a:p>
        </p:txBody>
      </p:sp>
      <p:sp>
        <p:nvSpPr>
          <p:cNvPr id="142340" name="Text Box 8"/>
          <p:cNvSpPr txBox="1">
            <a:spLocks noChangeArrowheads="1"/>
          </p:cNvSpPr>
          <p:nvPr/>
        </p:nvSpPr>
        <p:spPr bwMode="auto">
          <a:xfrm>
            <a:off x="251520" y="4630738"/>
            <a:ext cx="8495605" cy="19669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800" b="0" i="0" u="none" strike="noStrike" kern="1200" cap="none" spc="0" normalizeH="0" baseline="0" noProof="0" dirty="0">
                <a:ln>
                  <a:noFill/>
                </a:ln>
                <a:solidFill>
                  <a:srgbClr val="000099"/>
                </a:solidFill>
                <a:effectLst/>
                <a:uLnTx/>
                <a:uFillTx/>
                <a:latin typeface="Arial" pitchFamily="34" charset="0"/>
                <a:ea typeface="HGS創英角ﾎﾟｯﾌﾟ体" pitchFamily="50" charset="-128"/>
                <a:cs typeface="+mn-cs"/>
              </a:rPr>
              <a:t>(</a:t>
            </a:r>
            <a:r>
              <a:rPr kumimoji="1" lang="ja-JP" altLang="en-US" sz="2800" b="0" i="0" u="none" strike="noStrike" kern="1200" cap="none" spc="0" normalizeH="0" baseline="0" noProof="0" dirty="0">
                <a:ln>
                  <a:noFill/>
                </a:ln>
                <a:solidFill>
                  <a:srgbClr val="000099"/>
                </a:solidFill>
                <a:effectLst/>
                <a:uLnTx/>
                <a:uFillTx/>
                <a:latin typeface="Arial" pitchFamily="34" charset="0"/>
                <a:ea typeface="HGS創英角ﾎﾟｯﾌﾟ体" pitchFamily="50" charset="-128"/>
                <a:cs typeface="+mn-cs"/>
              </a:rPr>
              <a:t>個別</a:t>
            </a:r>
            <a:r>
              <a:rPr kumimoji="1" lang="ja-JP" altLang="en-US" sz="2800" b="0" i="0" u="none" strike="noStrike" kern="1200" cap="none" spc="0" normalizeH="0" baseline="0" noProof="0" dirty="0" smtClean="0">
                <a:ln>
                  <a:noFill/>
                </a:ln>
                <a:solidFill>
                  <a:srgbClr val="000099"/>
                </a:solidFill>
                <a:effectLst/>
                <a:uLnTx/>
                <a:uFillTx/>
                <a:latin typeface="Arial" pitchFamily="34" charset="0"/>
                <a:ea typeface="HGS創英角ﾎﾟｯﾌﾟ体" pitchFamily="50" charset="-128"/>
                <a:cs typeface="+mn-cs"/>
              </a:rPr>
              <a:t>支援計画）</a:t>
            </a:r>
            <a:endParaRPr kumimoji="1" lang="ja-JP" altLang="en-US" sz="2800" b="0" i="0" u="none" strike="noStrike" kern="1200" cap="none" spc="0" normalizeH="0" baseline="0" noProof="0" dirty="0">
              <a:ln>
                <a:noFill/>
              </a:ln>
              <a:solidFill>
                <a:srgbClr val="000099"/>
              </a:solidFill>
              <a:effectLst/>
              <a:uLnTx/>
              <a:uFillTx/>
              <a:latin typeface="Arial" pitchFamily="34" charset="0"/>
              <a:ea typeface="HGS創英角ﾎﾟｯﾌﾟ体"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pitchFamily="34" charset="0"/>
                <a:ea typeface="HG丸ｺﾞｼｯｸM-PRO" pitchFamily="50" charset="-128"/>
                <a:cs typeface="+mn-cs"/>
              </a:rPr>
              <a:t>・アセスメントを具体的なプランにしたもの</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pitchFamily="34" charset="0"/>
                <a:ea typeface="HG丸ｺﾞｼｯｸM-PRO" pitchFamily="50" charset="-128"/>
                <a:cs typeface="+mn-cs"/>
              </a:rPr>
              <a:t>・アセスメントの集大成＝</a:t>
            </a:r>
            <a:r>
              <a:rPr kumimoji="1" lang="ja-JP" altLang="en-US" sz="2800" b="0" i="0" u="none" strike="noStrike" kern="1200" cap="none" spc="0" normalizeH="0" baseline="0" noProof="0" dirty="0" smtClean="0">
                <a:ln>
                  <a:noFill/>
                </a:ln>
                <a:solidFill>
                  <a:srgbClr val="000000"/>
                </a:solidFill>
                <a:effectLst/>
                <a:uLnTx/>
                <a:uFillTx/>
                <a:latin typeface="Arial" pitchFamily="34" charset="0"/>
                <a:ea typeface="HG丸ｺﾞｼｯｸM-PRO" pitchFamily="50" charset="-128"/>
                <a:cs typeface="+mn-cs"/>
              </a:rPr>
              <a:t>ニーズへのお手伝い</a:t>
            </a:r>
            <a:endParaRPr kumimoji="1" lang="ja-JP" altLang="en-US" sz="2800" b="0" i="0" u="none" strike="noStrike" kern="1200" cap="none" spc="0" normalizeH="0" baseline="0" noProof="0" dirty="0">
              <a:ln>
                <a:noFill/>
              </a:ln>
              <a:solidFill>
                <a:srgbClr val="000000"/>
              </a:solidFill>
              <a:effectLst/>
              <a:uLnTx/>
              <a:uFillTx/>
              <a:latin typeface="Arial" pitchFamily="34" charset="0"/>
              <a:ea typeface="HG丸ｺﾞｼｯｸM-PRO"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pitchFamily="34" charset="0"/>
                <a:ea typeface="HG丸ｺﾞｼｯｸM-PRO" pitchFamily="50" charset="-128"/>
                <a:cs typeface="+mn-cs"/>
              </a:rPr>
              <a:t>・本人の希望、夢、目標に添った計画の作成</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dirty="0">
              <a:ln>
                <a:noFill/>
              </a:ln>
              <a:solidFill>
                <a:srgbClr val="000099"/>
              </a:solidFill>
              <a:effectLst/>
              <a:uLnTx/>
              <a:uFillTx/>
              <a:latin typeface="Arial" pitchFamily="34" charset="0"/>
              <a:ea typeface="HGS創英角ﾎﾟｯﾌﾟ体" pitchFamily="50" charset="-128"/>
              <a:cs typeface="+mn-cs"/>
            </a:endParaRPr>
          </a:p>
        </p:txBody>
      </p:sp>
      <p:sp>
        <p:nvSpPr>
          <p:cNvPr id="5" name="Text Box 4"/>
          <p:cNvSpPr txBox="1">
            <a:spLocks noChangeArrowheads="1"/>
          </p:cNvSpPr>
          <p:nvPr/>
        </p:nvSpPr>
        <p:spPr bwMode="auto">
          <a:xfrm>
            <a:off x="228700" y="0"/>
            <a:ext cx="8495605" cy="523220"/>
          </a:xfrm>
          <a:prstGeom prst="rect">
            <a:avLst/>
          </a:prstGeom>
          <a:solidFill>
            <a:srgbClr val="CCFFFF"/>
          </a:solidFill>
          <a:ln>
            <a:noFill/>
          </a:ln>
          <a:extLst>
            <a:ext uri="{91240B29-F687-4F45-9708-019B960494DF}">
              <a14:hiddenLine xmlns:a14="http://schemas.microsoft.com/office/drawing/2010/main" w="9525" cap="flat" algn="ctr">
                <a:solidFill>
                  <a:srgbClr val="000000"/>
                </a:solidFill>
                <a:miter lim="800000"/>
                <a:headEnd type="none" w="med" len="med"/>
                <a:tailEnd type="none" w="med" len="med"/>
              </a14:hiddenLine>
            </a:ext>
          </a:extLst>
        </p:spPr>
        <p:txBody>
          <a:bodyPr vert="horz" wrap="square" lIns="91440" tIns="45720" rIns="91440" bIns="45720" numCol="1" anchor="ctr" anchorCtr="0" compatLnSpc="1">
            <a:prstTxWarp prst="textNoShape">
              <a:avLst/>
            </a:prstTxWarp>
          </a:bodyPr>
          <a:lstStyle>
            <a:lvl1pPr algn="ctr" eaLnBrk="1" hangingPunct="1">
              <a:defRPr>
                <a:solidFill>
                  <a:schemeClr val="tx1"/>
                </a:solidFill>
                <a:latin typeface="HGP創英角ｺﾞｼｯｸUB" panose="020B0900000000000000" pitchFamily="50" charset="-128"/>
                <a:ea typeface="HGP創英角ｺﾞｼｯｸUB" panose="020B0900000000000000" pitchFamily="50" charset="-128"/>
                <a:cs typeface="+mj-cs"/>
              </a:defRPr>
            </a:lvl1pPr>
            <a:lvl2pPr algn="ctr" eaLnBrk="0" hangingPunct="0">
              <a:defRPr sz="4400"/>
            </a:lvl2pPr>
            <a:lvl3pPr algn="ctr" eaLnBrk="0" hangingPunct="0">
              <a:defRPr sz="4400"/>
            </a:lvl3pPr>
            <a:lvl4pPr algn="ctr" eaLnBrk="0" hangingPunct="0">
              <a:defRPr sz="4400"/>
            </a:lvl4pPr>
            <a:lvl5pPr algn="ctr" eaLnBrk="0" hangingPunct="0">
              <a:defRPr sz="4400"/>
            </a:lvl5pPr>
            <a:lvl6pPr marL="457200" algn="ctr" fontAlgn="base">
              <a:spcBef>
                <a:spcPct val="0"/>
              </a:spcBef>
              <a:spcAft>
                <a:spcPct val="0"/>
              </a:spcAft>
              <a:defRPr sz="4400"/>
            </a:lvl6pPr>
            <a:lvl7pPr marL="914400" algn="ctr" fontAlgn="base">
              <a:spcBef>
                <a:spcPct val="0"/>
              </a:spcBef>
              <a:spcAft>
                <a:spcPct val="0"/>
              </a:spcAft>
              <a:defRPr sz="4400"/>
            </a:lvl7pPr>
            <a:lvl8pPr marL="1371600" algn="ctr" fontAlgn="base">
              <a:spcBef>
                <a:spcPct val="0"/>
              </a:spcBef>
              <a:spcAft>
                <a:spcPct val="0"/>
              </a:spcAft>
              <a:defRPr sz="4400"/>
            </a:lvl8pPr>
            <a:lvl9pPr marL="1828800" algn="ctr" fontAlgn="base">
              <a:spcBef>
                <a:spcPct val="0"/>
              </a:spcBef>
              <a:spcAft>
                <a:spcPct val="0"/>
              </a:spcAft>
              <a:defRPr sz="44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j-cs"/>
              </a:rPr>
              <a:t>アセスメントの視点の切り替え</a:t>
            </a:r>
            <a:endPar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j-cs"/>
            </a:endParaRPr>
          </a:p>
        </p:txBody>
      </p:sp>
      <p:sp>
        <p:nvSpPr>
          <p:cNvPr id="6" name="上下矢印 5"/>
          <p:cNvSpPr/>
          <p:nvPr/>
        </p:nvSpPr>
        <p:spPr bwMode="auto">
          <a:xfrm>
            <a:off x="3859199" y="3388700"/>
            <a:ext cx="845119" cy="1164228"/>
          </a:xfrm>
          <a:prstGeom prst="upDownArrow">
            <a:avLst>
              <a:gd name="adj1" fmla="val 46994"/>
              <a:gd name="adj2" fmla="val 50000"/>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b"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8370969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body" idx="4294967295"/>
          </p:nvPr>
        </p:nvSpPr>
        <p:spPr>
          <a:xfrm>
            <a:off x="179512" y="675855"/>
            <a:ext cx="8641018" cy="5777481"/>
          </a:xfrm>
          <a:ln>
            <a:solidFill>
              <a:schemeClr val="tx1"/>
            </a:solidFill>
          </a:ln>
        </p:spPr>
        <p:txBody>
          <a:bodyPr/>
          <a:lstStyle/>
          <a:p>
            <a:pPr eaLnBrk="1" hangingPunct="1">
              <a:lnSpc>
                <a:spcPct val="90000"/>
              </a:lnSpc>
            </a:pPr>
            <a:r>
              <a:rPr lang="ja-JP" altLang="en-US" sz="2800" dirty="0" smtClean="0">
                <a:latin typeface="HGP創英角ｺﾞｼｯｸUB" panose="020B0900000000000000" pitchFamily="50" charset="-128"/>
                <a:ea typeface="HGP創英角ｺﾞｼｯｸUB" panose="020B0900000000000000" pitchFamily="50" charset="-128"/>
              </a:rPr>
              <a:t>障害の重い方を支援しているため、</a:t>
            </a:r>
            <a:r>
              <a:rPr lang="en-US" altLang="ja-JP" sz="2800" dirty="0" smtClean="0">
                <a:latin typeface="HGP創英角ｺﾞｼｯｸUB" panose="020B0900000000000000" pitchFamily="50" charset="-128"/>
                <a:ea typeface="HGP創英角ｺﾞｼｯｸUB" panose="020B0900000000000000" pitchFamily="50" charset="-128"/>
              </a:rPr>
              <a:t>ADL</a:t>
            </a:r>
            <a:r>
              <a:rPr lang="ja-JP" altLang="en-US" sz="2800" dirty="0">
                <a:latin typeface="HGP創英角ｺﾞｼｯｸUB" panose="020B0900000000000000" pitchFamily="50" charset="-128"/>
                <a:ea typeface="HGP創英角ｺﾞｼｯｸUB" panose="020B0900000000000000" pitchFamily="50" charset="-128"/>
              </a:rPr>
              <a:t>・課題</a:t>
            </a:r>
            <a:r>
              <a:rPr lang="ja-JP" altLang="en-US" sz="2800" dirty="0" smtClean="0">
                <a:latin typeface="HGP創英角ｺﾞｼｯｸUB" panose="020B0900000000000000" pitchFamily="50" charset="-128"/>
                <a:ea typeface="HGP創英角ｺﾞｼｯｸUB" panose="020B0900000000000000" pitchFamily="50" charset="-128"/>
              </a:rPr>
              <a:t>行動に関して</a:t>
            </a:r>
            <a:r>
              <a:rPr lang="ja-JP" altLang="en-US" sz="2800" dirty="0" smtClean="0">
                <a:solidFill>
                  <a:srgbClr val="0066FF"/>
                </a:solidFill>
                <a:latin typeface="HGP創英角ｺﾞｼｯｸUB" panose="020B0900000000000000" pitchFamily="50" charset="-128"/>
                <a:ea typeface="HGP創英角ｺﾞｼｯｸUB" panose="020B0900000000000000" pitchFamily="50" charset="-128"/>
              </a:rPr>
              <a:t>能力評価</a:t>
            </a:r>
            <a:r>
              <a:rPr lang="en-US" altLang="ja-JP" sz="2800" dirty="0" smtClean="0">
                <a:solidFill>
                  <a:srgbClr val="0066FF"/>
                </a:solidFill>
                <a:latin typeface="HGP創英角ｺﾞｼｯｸUB" panose="020B0900000000000000" pitchFamily="50" charset="-128"/>
                <a:ea typeface="HGP創英角ｺﾞｼｯｸUB" panose="020B0900000000000000" pitchFamily="50" charset="-128"/>
              </a:rPr>
              <a:t>(</a:t>
            </a:r>
            <a:r>
              <a:rPr lang="ja-JP" altLang="en-US" sz="2800" dirty="0" smtClean="0">
                <a:solidFill>
                  <a:srgbClr val="0066FF"/>
                </a:solidFill>
                <a:latin typeface="HGP創英角ｺﾞｼｯｸUB" panose="020B0900000000000000" pitchFamily="50" charset="-128"/>
                <a:ea typeface="HGP創英角ｺﾞｼｯｸUB" panose="020B0900000000000000" pitchFamily="50" charset="-128"/>
              </a:rPr>
              <a:t>出来ない事探し）をする</a:t>
            </a:r>
            <a:r>
              <a:rPr lang="ja-JP" altLang="en-US" sz="2800" dirty="0">
                <a:solidFill>
                  <a:srgbClr val="0066FF"/>
                </a:solidFill>
                <a:latin typeface="HGP創英角ｺﾞｼｯｸUB" panose="020B0900000000000000" pitchFamily="50" charset="-128"/>
                <a:ea typeface="HGP創英角ｺﾞｼｯｸUB" panose="020B0900000000000000" pitchFamily="50" charset="-128"/>
              </a:rPr>
              <a:t>傾向にある</a:t>
            </a:r>
            <a:r>
              <a:rPr lang="ja-JP" altLang="en-US" sz="2800" dirty="0">
                <a:latin typeface="HGP創英角ｺﾞｼｯｸUB" panose="020B0900000000000000" pitchFamily="50" charset="-128"/>
                <a:ea typeface="HGP創英角ｺﾞｼｯｸUB" panose="020B0900000000000000" pitchFamily="50" charset="-128"/>
              </a:rPr>
              <a:t>。</a:t>
            </a:r>
          </a:p>
          <a:p>
            <a:pPr eaLnBrk="1" hangingPunct="1">
              <a:lnSpc>
                <a:spcPct val="90000"/>
              </a:lnSpc>
            </a:pPr>
            <a:r>
              <a:rPr lang="ja-JP" altLang="en-US" sz="2800" dirty="0" smtClean="0">
                <a:latin typeface="HGP創英角ｺﾞｼｯｸUB" panose="020B0900000000000000" pitchFamily="50" charset="-128"/>
                <a:ea typeface="HGP創英角ｺﾞｼｯｸUB" panose="020B0900000000000000" pitchFamily="50" charset="-128"/>
              </a:rPr>
              <a:t>安全性ばかりに着目した、</a:t>
            </a:r>
            <a:r>
              <a:rPr lang="ja-JP" altLang="en-US" sz="2800" dirty="0" smtClean="0">
                <a:solidFill>
                  <a:srgbClr val="0066FF"/>
                </a:solidFill>
                <a:latin typeface="HGP創英角ｺﾞｼｯｸUB" panose="020B0900000000000000" pitchFamily="50" charset="-128"/>
                <a:ea typeface="HGP創英角ｺﾞｼｯｸUB" panose="020B0900000000000000" pitchFamily="50" charset="-128"/>
              </a:rPr>
              <a:t>リスクマネジメントにならないように</a:t>
            </a:r>
            <a:r>
              <a:rPr lang="ja-JP" altLang="en-US" sz="2800" dirty="0" smtClean="0">
                <a:latin typeface="HGP創英角ｺﾞｼｯｸUB" panose="020B0900000000000000" pitchFamily="50" charset="-128"/>
                <a:ea typeface="HGP創英角ｺﾞｼｯｸUB" panose="020B0900000000000000" pitchFamily="50" charset="-128"/>
              </a:rPr>
              <a:t>する</a:t>
            </a:r>
            <a:endParaRPr lang="en-US" altLang="ja-JP" sz="2800" dirty="0">
              <a:latin typeface="HGP創英角ｺﾞｼｯｸUB" panose="020B0900000000000000" pitchFamily="50" charset="-128"/>
              <a:ea typeface="HGP創英角ｺﾞｼｯｸUB" panose="020B0900000000000000" pitchFamily="50" charset="-128"/>
            </a:endParaRPr>
          </a:p>
          <a:p>
            <a:pPr eaLnBrk="1" hangingPunct="1">
              <a:lnSpc>
                <a:spcPct val="90000"/>
              </a:lnSpc>
            </a:pPr>
            <a:r>
              <a:rPr lang="ja-JP" altLang="en-US" sz="2800" dirty="0" smtClean="0">
                <a:latin typeface="HGP創英角ｺﾞｼｯｸUB" panose="020B0900000000000000" pitchFamily="50" charset="-128"/>
                <a:ea typeface="HGP創英角ｺﾞｼｯｸUB" panose="020B0900000000000000" pitchFamily="50" charset="-128"/>
              </a:rPr>
              <a:t>能力評価等は</a:t>
            </a:r>
            <a:r>
              <a:rPr lang="ja-JP" altLang="en-US" sz="2800" dirty="0">
                <a:latin typeface="HGP創英角ｺﾞｼｯｸUB" panose="020B0900000000000000" pitchFamily="50" charset="-128"/>
                <a:ea typeface="HGP創英角ｺﾞｼｯｸUB" panose="020B0900000000000000" pitchFamily="50" charset="-128"/>
              </a:rPr>
              <a:t>、決して間違ったアセスメントではないが、これからは、</a:t>
            </a:r>
            <a:r>
              <a:rPr lang="ja-JP" altLang="en-US" sz="2800" dirty="0">
                <a:solidFill>
                  <a:srgbClr val="0066FF"/>
                </a:solidFill>
                <a:latin typeface="HGP創英角ｺﾞｼｯｸUB" panose="020B0900000000000000" pitchFamily="50" charset="-128"/>
                <a:ea typeface="HGP創英角ｺﾞｼｯｸUB" panose="020B0900000000000000" pitchFamily="50" charset="-128"/>
              </a:rPr>
              <a:t>アセスメントの視点を切り替えることが求められる</a:t>
            </a:r>
            <a:r>
              <a:rPr lang="ja-JP" altLang="en-US" sz="2800" dirty="0" smtClean="0">
                <a:solidFill>
                  <a:srgbClr val="0066FF"/>
                </a:solidFill>
                <a:latin typeface="HGP創英角ｺﾞｼｯｸUB" panose="020B0900000000000000" pitchFamily="50" charset="-128"/>
                <a:ea typeface="HGP創英角ｺﾞｼｯｸUB" panose="020B0900000000000000" pitchFamily="50" charset="-128"/>
              </a:rPr>
              <a:t>。</a:t>
            </a:r>
            <a:endParaRPr lang="en-US" altLang="ja-JP" sz="2800" u="sng" dirty="0" smtClean="0">
              <a:solidFill>
                <a:srgbClr val="0066FF"/>
              </a:solidFill>
              <a:latin typeface="HGP創英角ｺﾞｼｯｸUB" panose="020B0900000000000000" pitchFamily="50" charset="-128"/>
              <a:ea typeface="HGP創英角ｺﾞｼｯｸUB" panose="020B0900000000000000" pitchFamily="50" charset="-128"/>
            </a:endParaRPr>
          </a:p>
          <a:p>
            <a:pPr eaLnBrk="1" hangingPunct="1">
              <a:lnSpc>
                <a:spcPct val="90000"/>
              </a:lnSpc>
            </a:pPr>
            <a:r>
              <a:rPr lang="ja-JP" altLang="en-US" sz="2800" dirty="0" smtClean="0">
                <a:latin typeface="HGP創英角ｺﾞｼｯｸUB" panose="020B0900000000000000" pitchFamily="50" charset="-128"/>
                <a:ea typeface="HGP創英角ｺﾞｼｯｸUB" panose="020B0900000000000000" pitchFamily="50" charset="-128"/>
              </a:rPr>
              <a:t>自立性も考慮した、</a:t>
            </a:r>
            <a:r>
              <a:rPr lang="ja-JP" altLang="en-US" sz="2800" dirty="0" smtClean="0">
                <a:solidFill>
                  <a:srgbClr val="0066FF"/>
                </a:solidFill>
                <a:latin typeface="HGP創英角ｺﾞｼｯｸUB" panose="020B0900000000000000" pitchFamily="50" charset="-128"/>
                <a:ea typeface="HGP創英角ｺﾞｼｯｸUB" panose="020B0900000000000000" pitchFamily="50" charset="-128"/>
              </a:rPr>
              <a:t>ストレングス（利用者の強さ）</a:t>
            </a:r>
            <a:r>
              <a:rPr lang="ja-JP" altLang="en-US" sz="2800" dirty="0" smtClean="0">
                <a:latin typeface="HGP創英角ｺﾞｼｯｸUB" panose="020B0900000000000000" pitchFamily="50" charset="-128"/>
                <a:ea typeface="HGP創英角ｺﾞｼｯｸUB" panose="020B0900000000000000" pitchFamily="50" charset="-128"/>
              </a:rPr>
              <a:t>を常に意識する。</a:t>
            </a:r>
            <a:endParaRPr lang="en-US" altLang="ja-JP" sz="2800" dirty="0" smtClean="0">
              <a:latin typeface="HGP創英角ｺﾞｼｯｸUB" panose="020B0900000000000000" pitchFamily="50" charset="-128"/>
              <a:ea typeface="HGP創英角ｺﾞｼｯｸUB" panose="020B0900000000000000" pitchFamily="50" charset="-128"/>
            </a:endParaRPr>
          </a:p>
          <a:p>
            <a:pPr eaLnBrk="1" hangingPunct="1">
              <a:lnSpc>
                <a:spcPct val="90000"/>
              </a:lnSpc>
            </a:pPr>
            <a:r>
              <a:rPr lang="ja-JP" altLang="en-US" sz="2800" dirty="0" smtClean="0">
                <a:latin typeface="HGP創英角ｺﾞｼｯｸUB" panose="020B0900000000000000" pitchFamily="50" charset="-128"/>
                <a:ea typeface="HGP創英角ｺﾞｼｯｸUB" panose="020B0900000000000000" pitchFamily="50" charset="-128"/>
              </a:rPr>
              <a:t>利用者の自主性が向上するよう、</a:t>
            </a:r>
            <a:r>
              <a:rPr lang="ja-JP" altLang="en-US" sz="2800" dirty="0" smtClean="0">
                <a:solidFill>
                  <a:srgbClr val="0066FF"/>
                </a:solidFill>
                <a:latin typeface="HGP創英角ｺﾞｼｯｸUB" panose="020B0900000000000000" pitchFamily="50" charset="-128"/>
                <a:ea typeface="HGP創英角ｺﾞｼｯｸUB" panose="020B0900000000000000" pitchFamily="50" charset="-128"/>
              </a:rPr>
              <a:t>自己決定・自己選択を基本</a:t>
            </a:r>
            <a:r>
              <a:rPr lang="ja-JP" altLang="en-US" sz="2800" dirty="0" smtClean="0">
                <a:latin typeface="HGP創英角ｺﾞｼｯｸUB" panose="020B0900000000000000" pitchFamily="50" charset="-128"/>
                <a:ea typeface="HGP創英角ｺﾞｼｯｸUB" panose="020B0900000000000000" pitchFamily="50" charset="-128"/>
              </a:rPr>
              <a:t>とする。</a:t>
            </a:r>
            <a:endParaRPr lang="en-US" altLang="ja-JP" sz="2800" dirty="0" smtClean="0">
              <a:latin typeface="HGP創英角ｺﾞｼｯｸUB" panose="020B0900000000000000" pitchFamily="50" charset="-128"/>
              <a:ea typeface="HGP創英角ｺﾞｼｯｸUB" panose="020B0900000000000000" pitchFamily="50" charset="-128"/>
            </a:endParaRPr>
          </a:p>
          <a:p>
            <a:pPr eaLnBrk="1" hangingPunct="1">
              <a:lnSpc>
                <a:spcPct val="90000"/>
              </a:lnSpc>
            </a:pPr>
            <a:r>
              <a:rPr lang="ja-JP" altLang="en-US" sz="2800" dirty="0" smtClean="0">
                <a:latin typeface="HGP創英角ｺﾞｼｯｸUB" panose="020B0900000000000000" pitchFamily="50" charset="-128"/>
                <a:ea typeface="HGP創英角ｺﾞｼｯｸUB" panose="020B0900000000000000" pitchFamily="50" charset="-128"/>
              </a:rPr>
              <a:t>標準化されたサービスは事業所マニュアルで示し、</a:t>
            </a:r>
            <a:r>
              <a:rPr lang="ja-JP" altLang="en-US" sz="2800" dirty="0" smtClean="0">
                <a:solidFill>
                  <a:srgbClr val="0066FF"/>
                </a:solidFill>
                <a:latin typeface="HGP創英角ｺﾞｼｯｸUB" panose="020B0900000000000000" pitchFamily="50" charset="-128"/>
                <a:ea typeface="HGP創英角ｺﾞｼｯｸUB" panose="020B0900000000000000" pitchFamily="50" charset="-128"/>
              </a:rPr>
              <a:t>個別化されたサービスは支援計画</a:t>
            </a:r>
            <a:r>
              <a:rPr lang="ja-JP" altLang="en-US" sz="2800" dirty="0" smtClean="0">
                <a:latin typeface="HGP創英角ｺﾞｼｯｸUB" panose="020B0900000000000000" pitchFamily="50" charset="-128"/>
                <a:ea typeface="HGP創英角ｺﾞｼｯｸUB" panose="020B0900000000000000" pitchFamily="50" charset="-128"/>
              </a:rPr>
              <a:t>で示す。</a:t>
            </a:r>
          </a:p>
        </p:txBody>
      </p:sp>
      <p:sp>
        <p:nvSpPr>
          <p:cNvPr id="84995" name="AutoShape 3"/>
          <p:cNvSpPr>
            <a:spLocks noGrp="1" noChangeArrowheads="1"/>
          </p:cNvSpPr>
          <p:nvPr>
            <p:ph type="title" idx="4294967295"/>
          </p:nvPr>
        </p:nvSpPr>
        <p:spPr>
          <a:xfrm>
            <a:off x="193990" y="0"/>
            <a:ext cx="8640960" cy="548680"/>
          </a:xfrm>
          <a:prstGeom prst="roundRect">
            <a:avLst>
              <a:gd name="adj" fmla="val 26537"/>
            </a:avLst>
          </a:prstGeom>
          <a:solidFill>
            <a:srgbClr val="CCFFFF"/>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p>
            <a:r>
              <a:rPr lang="ja-JP" altLang="en-US" sz="2800" kern="1200" dirty="0" smtClean="0">
                <a:latin typeface="HGP創英角ｺﾞｼｯｸUB" panose="020B0900000000000000" pitchFamily="50" charset="-128"/>
                <a:ea typeface="HGP創英角ｺﾞｼｯｸUB" panose="020B0900000000000000" pitchFamily="50" charset="-128"/>
                <a:cs typeface="+mn-cs"/>
              </a:rPr>
              <a:t>アセスメントの留意点①</a:t>
            </a:r>
            <a:r>
              <a:rPr lang="en-US" altLang="ja-JP" sz="2800" kern="1200" dirty="0" smtClean="0">
                <a:latin typeface="HGP創英角ｺﾞｼｯｸUB" panose="020B0900000000000000" pitchFamily="50" charset="-128"/>
                <a:ea typeface="HGP創英角ｺﾞｼｯｸUB" panose="020B0900000000000000" pitchFamily="50" charset="-128"/>
                <a:cs typeface="+mn-cs"/>
              </a:rPr>
              <a:t>(</a:t>
            </a:r>
            <a:r>
              <a:rPr lang="ja-JP" altLang="en-US" sz="2800" kern="1200" dirty="0" smtClean="0">
                <a:latin typeface="HGP創英角ｺﾞｼｯｸUB" panose="020B0900000000000000" pitchFamily="50" charset="-128"/>
                <a:ea typeface="HGP創英角ｺﾞｼｯｸUB" panose="020B0900000000000000" pitchFamily="50" charset="-128"/>
                <a:cs typeface="+mn-cs"/>
              </a:rPr>
              <a:t>生活介護・療養介護</a:t>
            </a:r>
            <a:r>
              <a:rPr lang="en-US" altLang="ja-JP" sz="2800" kern="1200" dirty="0" smtClean="0">
                <a:latin typeface="HGP創英角ｺﾞｼｯｸUB" panose="020B0900000000000000" pitchFamily="50" charset="-128"/>
                <a:ea typeface="HGP創英角ｺﾞｼｯｸUB" panose="020B0900000000000000" pitchFamily="50" charset="-128"/>
                <a:cs typeface="+mn-cs"/>
              </a:rPr>
              <a:t>)</a:t>
            </a:r>
            <a:endParaRPr lang="ja-JP" altLang="en-US" sz="2800" kern="1200" dirty="0">
              <a:latin typeface="HGP創英角ｺﾞｼｯｸUB" panose="020B0900000000000000" pitchFamily="50" charset="-128"/>
              <a:ea typeface="HGP創英角ｺﾞｼｯｸUB" panose="020B0900000000000000" pitchFamily="50" charset="-128"/>
              <a:cs typeface="+mn-cs"/>
            </a:endParaRPr>
          </a:p>
        </p:txBody>
      </p:sp>
    </p:spTree>
    <p:extLst>
      <p:ext uri="{BB962C8B-B14F-4D97-AF65-F5344CB8AC3E}">
        <p14:creationId xmlns:p14="http://schemas.microsoft.com/office/powerpoint/2010/main" val="168198562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3" name="Rectangle 3"/>
          <p:cNvSpPr>
            <a:spLocks noGrp="1" noChangeArrowheads="1"/>
          </p:cNvSpPr>
          <p:nvPr>
            <p:ph idx="4294967295"/>
          </p:nvPr>
        </p:nvSpPr>
        <p:spPr>
          <a:xfrm>
            <a:off x="179512" y="188640"/>
            <a:ext cx="8712968" cy="6480720"/>
          </a:xfrm>
          <a:ln>
            <a:solidFill>
              <a:schemeClr val="tx1"/>
            </a:solidFill>
          </a:ln>
        </p:spPr>
        <p:txBody>
          <a:bodyPr/>
          <a:lstStyle/>
          <a:p>
            <a:pPr eaLnBrk="1" hangingPunct="1"/>
            <a:r>
              <a:rPr lang="ja-JP" altLang="en-US" sz="2800" dirty="0" smtClean="0">
                <a:latin typeface="+mn-ea"/>
              </a:rPr>
              <a:t>入所施設の場合、利用者のストレングスが見えにくい。エンパワメント・ストレングスが弱まってる可能性が高い。 </a:t>
            </a:r>
          </a:p>
          <a:p>
            <a:pPr eaLnBrk="1" hangingPunct="1">
              <a:buFontTx/>
              <a:buNone/>
            </a:pPr>
            <a:r>
              <a:rPr lang="en-US" altLang="ja-JP" sz="2800" dirty="0" smtClean="0">
                <a:latin typeface="+mn-ea"/>
              </a:rPr>
              <a:t>(</a:t>
            </a:r>
            <a:r>
              <a:rPr lang="ja-JP" altLang="en-US" sz="2800" dirty="0" smtClean="0">
                <a:latin typeface="+mn-ea"/>
              </a:rPr>
              <a:t>考えられる理由）</a:t>
            </a:r>
          </a:p>
          <a:p>
            <a:pPr eaLnBrk="1" hangingPunct="1">
              <a:buFontTx/>
              <a:buNone/>
            </a:pPr>
            <a:r>
              <a:rPr lang="ja-JP" altLang="en-US" sz="2800" u="sng" dirty="0" smtClean="0">
                <a:latin typeface="+mn-ea"/>
              </a:rPr>
              <a:t>①環境要因</a:t>
            </a:r>
          </a:p>
          <a:p>
            <a:pPr eaLnBrk="1" hangingPunct="1">
              <a:buFontTx/>
              <a:buNone/>
            </a:pPr>
            <a:r>
              <a:rPr lang="ja-JP" altLang="en-US" sz="2800" dirty="0" smtClean="0">
                <a:latin typeface="+mn-ea"/>
              </a:rPr>
              <a:t>・限られた空間、限られた人間関係で、長期間生活している。⇒環境から受ける刺激が少ない。</a:t>
            </a:r>
          </a:p>
          <a:p>
            <a:pPr eaLnBrk="1" hangingPunct="1">
              <a:buFontTx/>
              <a:buNone/>
            </a:pPr>
            <a:r>
              <a:rPr lang="ja-JP" altLang="en-US" sz="2800" dirty="0" smtClean="0">
                <a:latin typeface="+mn-ea"/>
              </a:rPr>
              <a:t>・在宅で生活してる人と比べて、地域との接点がすくない。⇒本人を取り巻く世界が狭い･･･</a:t>
            </a:r>
          </a:p>
          <a:p>
            <a:pPr eaLnBrk="1" hangingPunct="1">
              <a:buFontTx/>
              <a:buNone/>
            </a:pPr>
            <a:r>
              <a:rPr lang="ja-JP" altLang="en-US" sz="2800" u="sng" dirty="0" smtClean="0">
                <a:latin typeface="+mn-ea"/>
              </a:rPr>
              <a:t>②本人の状況</a:t>
            </a:r>
          </a:p>
          <a:p>
            <a:pPr eaLnBrk="1" hangingPunct="1">
              <a:buFontTx/>
              <a:buNone/>
            </a:pPr>
            <a:r>
              <a:rPr lang="ja-JP" altLang="en-US" sz="2800" dirty="0" smtClean="0">
                <a:latin typeface="+mn-ea"/>
              </a:rPr>
              <a:t>・本人なりの力は持っているが、体験・経験の場面・刺激が少なく、本人の力が弱くなってる可能性が高い。</a:t>
            </a:r>
          </a:p>
          <a:p>
            <a:pPr eaLnBrk="1" hangingPunct="1">
              <a:buFontTx/>
              <a:buNone/>
            </a:pPr>
            <a:r>
              <a:rPr lang="ja-JP" altLang="en-US" sz="2800" dirty="0" smtClean="0">
                <a:latin typeface="+mn-ea"/>
              </a:rPr>
              <a:t>・現場のスタッフが、ストレングスに対する関心が薄い。</a:t>
            </a:r>
          </a:p>
        </p:txBody>
      </p:sp>
    </p:spTree>
    <p:extLst>
      <p:ext uri="{BB962C8B-B14F-4D97-AF65-F5344CB8AC3E}">
        <p14:creationId xmlns:p14="http://schemas.microsoft.com/office/powerpoint/2010/main" val="156540065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79512" y="1"/>
            <a:ext cx="8752459" cy="692695"/>
          </a:xfrm>
          <a:solidFill>
            <a:srgbClr val="CCFFFF"/>
          </a:solidFill>
          <a:ln>
            <a:noFill/>
          </a:ln>
          <a:extLst>
            <a:ext uri="{91240B29-F687-4F45-9708-019B960494DF}">
              <a14:hiddenLine xmlns:a14="http://schemas.microsoft.com/office/drawing/2010/main" w="9525" cap="flat" algn="ctr">
                <a:solidFill>
                  <a:srgbClr val="000000"/>
                </a:solidFill>
                <a:miter lim="800000"/>
                <a:headEnd type="none" w="med" len="med"/>
                <a:tailEnd type="none" w="med" len="med"/>
              </a14:hiddenLine>
            </a:ext>
          </a:extLst>
        </p:spPr>
        <p:txBody>
          <a:bodyPr vert="horz" wrap="square" lIns="91440" tIns="45720" rIns="91440" bIns="45720" numCol="1" anchor="ctr" anchorCtr="0" compatLnSpc="1">
            <a:prstTxWarp prst="textNoShape">
              <a:avLst/>
            </a:prstTxWarp>
          </a:bodyPr>
          <a:lstStyle/>
          <a:p>
            <a:pPr eaLnBrk="1" hangingPunct="1"/>
            <a:r>
              <a:rPr lang="ja-JP" altLang="en-US" sz="2800" dirty="0" smtClean="0">
                <a:latin typeface="HGP創英角ｺﾞｼｯｸUB" panose="020B0900000000000000" pitchFamily="50" charset="-128"/>
                <a:ea typeface="HGP創英角ｺﾞｼｯｸUB" panose="020B0900000000000000" pitchFamily="50" charset="-128"/>
              </a:rPr>
              <a:t>アセスメントの留意点②～</a:t>
            </a:r>
            <a:r>
              <a:rPr lang="ja-JP" altLang="en-US" sz="2800" dirty="0">
                <a:latin typeface="HGP創英角ｺﾞｼｯｸUB" panose="020B0900000000000000" pitchFamily="50" charset="-128"/>
                <a:ea typeface="HGP創英角ｺﾞｼｯｸUB" panose="020B0900000000000000" pitchFamily="50" charset="-128"/>
              </a:rPr>
              <a:t>意思決定</a:t>
            </a:r>
            <a:r>
              <a:rPr lang="ja-JP" altLang="en-US" sz="2800" dirty="0" smtClean="0">
                <a:latin typeface="HGP創英角ｺﾞｼｯｸUB" panose="020B0900000000000000" pitchFamily="50" charset="-128"/>
                <a:ea typeface="HGP創英角ｺﾞｼｯｸUB" panose="020B0900000000000000" pitchFamily="50" charset="-128"/>
              </a:rPr>
              <a:t>支援への配慮～</a:t>
            </a:r>
            <a:endParaRPr lang="ja-JP" altLang="en-US" sz="2800" dirty="0">
              <a:latin typeface="HGP創英角ｺﾞｼｯｸUB" panose="020B0900000000000000" pitchFamily="50" charset="-128"/>
              <a:ea typeface="HGP創英角ｺﾞｼｯｸUB" panose="020B0900000000000000" pitchFamily="50" charset="-128"/>
            </a:endParaRPr>
          </a:p>
        </p:txBody>
      </p:sp>
      <p:sp>
        <p:nvSpPr>
          <p:cNvPr id="280579" name="コンテンツ プレースホルダー 2"/>
          <p:cNvSpPr>
            <a:spLocks noGrp="1"/>
          </p:cNvSpPr>
          <p:nvPr>
            <p:ph idx="1"/>
          </p:nvPr>
        </p:nvSpPr>
        <p:spPr>
          <a:xfrm>
            <a:off x="179512" y="980728"/>
            <a:ext cx="8707437" cy="5759450"/>
          </a:xfrm>
          <a:ln>
            <a:solidFill>
              <a:schemeClr val="tx1"/>
            </a:solidFill>
            <a:miter lim="800000"/>
            <a:headEnd/>
            <a:tailEnd/>
          </a:ln>
        </p:spPr>
        <p:txBody>
          <a:bodyPr/>
          <a:lstStyle/>
          <a:p>
            <a:pPr eaLnBrk="1" hangingPunct="1">
              <a:buFont typeface="Wingdings" pitchFamily="2" charset="2"/>
              <a:buChar char="l"/>
            </a:pPr>
            <a:r>
              <a:rPr lang="ja-JP" altLang="en-US" sz="4000" dirty="0" smtClean="0">
                <a:latin typeface="HGP創英角ｺﾞｼｯｸUB" pitchFamily="50" charset="-128"/>
                <a:ea typeface="HGP創英角ｺﾞｼｯｸUB" pitchFamily="50" charset="-128"/>
              </a:rPr>
              <a:t>意思のない人はいない。</a:t>
            </a:r>
            <a:endParaRPr lang="en-US" altLang="ja-JP" sz="4000" dirty="0" smtClean="0">
              <a:latin typeface="HGP創英角ｺﾞｼｯｸUB" pitchFamily="50" charset="-128"/>
              <a:ea typeface="HGP創英角ｺﾞｼｯｸUB" pitchFamily="50" charset="-128"/>
            </a:endParaRPr>
          </a:p>
          <a:p>
            <a:pPr eaLnBrk="1" hangingPunct="1">
              <a:buFont typeface="Wingdings" pitchFamily="2" charset="2"/>
              <a:buChar char="l"/>
            </a:pPr>
            <a:r>
              <a:rPr lang="ja-JP" altLang="en-US" sz="4000" dirty="0" smtClean="0">
                <a:latin typeface="HGP創英角ｺﾞｼｯｸUB" pitchFamily="50" charset="-128"/>
                <a:ea typeface="HGP創英角ｺﾞｼｯｸUB" pitchFamily="50" charset="-128"/>
              </a:rPr>
              <a:t>障がいの重い人でも、必ず</a:t>
            </a:r>
            <a:r>
              <a:rPr lang="en-US" altLang="ja-JP" sz="4000" dirty="0" smtClean="0">
                <a:latin typeface="HGP創英角ｺﾞｼｯｸUB" pitchFamily="50" charset="-128"/>
                <a:ea typeface="HGP創英角ｺﾞｼｯｸUB" pitchFamily="50" charset="-128"/>
              </a:rPr>
              <a:t>『</a:t>
            </a:r>
            <a:r>
              <a:rPr lang="ja-JP" altLang="en-US" sz="4000" dirty="0" smtClean="0">
                <a:latin typeface="HGP創英角ｺﾞｼｯｸUB" pitchFamily="50" charset="-128"/>
                <a:ea typeface="HGP創英角ｺﾞｼｯｸUB" pitchFamily="50" charset="-128"/>
              </a:rPr>
              <a:t>意思</a:t>
            </a:r>
            <a:r>
              <a:rPr lang="en-US" altLang="ja-JP" sz="4000" dirty="0" smtClean="0">
                <a:latin typeface="HGP創英角ｺﾞｼｯｸUB" pitchFamily="50" charset="-128"/>
                <a:ea typeface="HGP創英角ｺﾞｼｯｸUB" pitchFamily="50" charset="-128"/>
              </a:rPr>
              <a:t>』</a:t>
            </a:r>
            <a:r>
              <a:rPr lang="ja-JP" altLang="en-US" sz="4000" dirty="0" smtClean="0">
                <a:latin typeface="HGP創英角ｺﾞｼｯｸUB" pitchFamily="50" charset="-128"/>
                <a:ea typeface="HGP創英角ｺﾞｼｯｸUB" pitchFamily="50" charset="-128"/>
              </a:rPr>
              <a:t>はあり、考えや気持ちを持ち自分で決める事が出来る。</a:t>
            </a:r>
            <a:endParaRPr lang="en-US" altLang="ja-JP" sz="4000" dirty="0" smtClean="0">
              <a:latin typeface="HGP創英角ｺﾞｼｯｸUB" pitchFamily="50" charset="-128"/>
              <a:ea typeface="HGP創英角ｺﾞｼｯｸUB" pitchFamily="50" charset="-128"/>
            </a:endParaRPr>
          </a:p>
          <a:p>
            <a:pPr eaLnBrk="1" hangingPunct="1">
              <a:buFont typeface="Wingdings" pitchFamily="2" charset="2"/>
              <a:buChar char="l"/>
            </a:pPr>
            <a:r>
              <a:rPr lang="ja-JP" altLang="en-US" sz="4000" dirty="0" smtClean="0">
                <a:latin typeface="HGP創英角ｺﾞｼｯｸUB" pitchFamily="50" charset="-128"/>
                <a:ea typeface="HGP創英角ｺﾞｼｯｸUB" pitchFamily="50" charset="-128"/>
              </a:rPr>
              <a:t>このことを大前提に支援をしていく必要があり、それぞれ違う形で表現・表出する意思決定のどの部分を、どのように支援をしていくのか模索していく事が大切である。</a:t>
            </a:r>
          </a:p>
        </p:txBody>
      </p:sp>
    </p:spTree>
    <p:extLst>
      <p:ext uri="{BB962C8B-B14F-4D97-AF65-F5344CB8AC3E}">
        <p14:creationId xmlns:p14="http://schemas.microsoft.com/office/powerpoint/2010/main" val="7153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46562" name="Rectangle 2"/>
          <p:cNvSpPr>
            <a:spLocks noGrp="1" noChangeArrowheads="1"/>
          </p:cNvSpPr>
          <p:nvPr>
            <p:ph type="body" idx="4294967295"/>
          </p:nvPr>
        </p:nvSpPr>
        <p:spPr>
          <a:xfrm>
            <a:off x="179388" y="765175"/>
            <a:ext cx="8785225" cy="5903913"/>
          </a:xfrm>
          <a:noFill/>
          <a:ln>
            <a:solidFill>
              <a:schemeClr val="tx1"/>
            </a:solidFill>
          </a:ln>
        </p:spPr>
        <p:txBody>
          <a:bodyPr/>
          <a:lstStyle/>
          <a:p>
            <a:pPr eaLnBrk="1" hangingPunct="1">
              <a:lnSpc>
                <a:spcPct val="90000"/>
              </a:lnSpc>
              <a:buFontTx/>
              <a:buNone/>
            </a:pPr>
            <a:r>
              <a:rPr lang="en-US" altLang="ja-JP" u="sng" dirty="0" smtClean="0">
                <a:latin typeface="HGPｺﾞｼｯｸE" panose="020B0900000000000000" pitchFamily="50" charset="-128"/>
                <a:ea typeface="HGPｺﾞｼｯｸE" panose="020B0900000000000000" pitchFamily="50" charset="-128"/>
              </a:rPr>
              <a:t>☆</a:t>
            </a:r>
            <a:r>
              <a:rPr lang="ja-JP" altLang="en-US" u="sng" dirty="0" smtClean="0">
                <a:latin typeface="HGPｺﾞｼｯｸE" panose="020B0900000000000000" pitchFamily="50" charset="-128"/>
                <a:ea typeface="HGPｺﾞｼｯｸE" panose="020B0900000000000000" pitchFamily="50" charset="-128"/>
              </a:rPr>
              <a:t>どんなに重度の障害者でも、本人のニーズはある･･･と言う前提。</a:t>
            </a:r>
          </a:p>
          <a:p>
            <a:pPr eaLnBrk="1" hangingPunct="1">
              <a:lnSpc>
                <a:spcPct val="90000"/>
              </a:lnSpc>
              <a:buFontTx/>
              <a:buNone/>
            </a:pPr>
            <a:r>
              <a:rPr lang="ja-JP" altLang="en-US" dirty="0" smtClean="0">
                <a:latin typeface="HGPｺﾞｼｯｸE" panose="020B0900000000000000" pitchFamily="50" charset="-128"/>
                <a:ea typeface="HGPｺﾞｼｯｸE" panose="020B0900000000000000" pitchFamily="50" charset="-128"/>
              </a:rPr>
              <a:t>　＜ポイント＞</a:t>
            </a:r>
          </a:p>
          <a:p>
            <a:pPr eaLnBrk="1" hangingPunct="1">
              <a:lnSpc>
                <a:spcPct val="90000"/>
              </a:lnSpc>
              <a:buFontTx/>
              <a:buNone/>
            </a:pPr>
            <a:r>
              <a:rPr lang="ja-JP" altLang="en-US" dirty="0" smtClean="0">
                <a:latin typeface="HGPｺﾞｼｯｸE" panose="020B0900000000000000" pitchFamily="50" charset="-128"/>
                <a:ea typeface="HGPｺﾞｼｯｸE" panose="020B0900000000000000" pitchFamily="50" charset="-128"/>
              </a:rPr>
              <a:t>　☆意思疎通の取り方がどうなのかの確認。</a:t>
            </a:r>
          </a:p>
          <a:p>
            <a:pPr eaLnBrk="1" hangingPunct="1">
              <a:lnSpc>
                <a:spcPct val="90000"/>
              </a:lnSpc>
              <a:buFontTx/>
              <a:buNone/>
            </a:pPr>
            <a:r>
              <a:rPr lang="ja-JP" altLang="en-US" dirty="0" smtClean="0">
                <a:latin typeface="HGPｺﾞｼｯｸE" panose="020B0900000000000000" pitchFamily="50" charset="-128"/>
                <a:ea typeface="HGPｺﾞｼｯｸE" panose="020B0900000000000000" pitchFamily="50" charset="-128"/>
              </a:rPr>
              <a:t>　　□言語的なコミュニケーション</a:t>
            </a:r>
          </a:p>
          <a:p>
            <a:pPr eaLnBrk="1" hangingPunct="1">
              <a:lnSpc>
                <a:spcPct val="90000"/>
              </a:lnSpc>
              <a:buFontTx/>
              <a:buNone/>
            </a:pPr>
            <a:r>
              <a:rPr lang="ja-JP" altLang="en-US" dirty="0" smtClean="0">
                <a:latin typeface="HGPｺﾞｼｯｸE" panose="020B0900000000000000" pitchFamily="50" charset="-128"/>
                <a:ea typeface="HGPｺﾞｼｯｸE" panose="020B0900000000000000" pitchFamily="50" charset="-128"/>
              </a:rPr>
              <a:t>　　□本人の独特なコミュニケーション</a:t>
            </a:r>
          </a:p>
          <a:p>
            <a:pPr eaLnBrk="1" hangingPunct="1">
              <a:lnSpc>
                <a:spcPct val="90000"/>
              </a:lnSpc>
              <a:buFontTx/>
              <a:buNone/>
            </a:pPr>
            <a:r>
              <a:rPr lang="ja-JP" altLang="en-US" dirty="0" smtClean="0">
                <a:latin typeface="HGPｺﾞｼｯｸE" panose="020B0900000000000000" pitchFamily="50" charset="-128"/>
                <a:ea typeface="HGPｺﾞｼｯｸE" panose="020B0900000000000000" pitchFamily="50" charset="-128"/>
              </a:rPr>
              <a:t>　　□非言語的なコミュニケーション</a:t>
            </a:r>
          </a:p>
          <a:p>
            <a:pPr eaLnBrk="1" hangingPunct="1">
              <a:lnSpc>
                <a:spcPct val="90000"/>
              </a:lnSpc>
              <a:buFontTx/>
              <a:buNone/>
            </a:pPr>
            <a:r>
              <a:rPr lang="ja-JP" altLang="en-US" dirty="0" smtClean="0">
                <a:latin typeface="HGPｺﾞｼｯｸE" panose="020B0900000000000000" pitchFamily="50" charset="-128"/>
                <a:ea typeface="HGPｺﾞｼｯｸE" panose="020B0900000000000000" pitchFamily="50" charset="-128"/>
              </a:rPr>
              <a:t>　　　・顔の表情・行動等など･･･</a:t>
            </a:r>
          </a:p>
          <a:p>
            <a:pPr eaLnBrk="1" hangingPunct="1">
              <a:lnSpc>
                <a:spcPct val="90000"/>
              </a:lnSpc>
              <a:buFontTx/>
              <a:buNone/>
            </a:pPr>
            <a:r>
              <a:rPr lang="ja-JP" altLang="en-US" dirty="0" smtClean="0">
                <a:latin typeface="HGPｺﾞｼｯｸE" panose="020B0900000000000000" pitchFamily="50" charset="-128"/>
                <a:ea typeface="HGPｺﾞｼｯｸE" panose="020B0900000000000000" pitchFamily="50" charset="-128"/>
              </a:rPr>
              <a:t>☆支援者が、利用者の訴えを汲み取れるか、否かがニーズの把握の分かれ道。</a:t>
            </a:r>
          </a:p>
          <a:p>
            <a:pPr eaLnBrk="1" hangingPunct="1">
              <a:lnSpc>
                <a:spcPct val="90000"/>
              </a:lnSpc>
              <a:buFontTx/>
              <a:buNone/>
            </a:pPr>
            <a:r>
              <a:rPr lang="en-US" altLang="ja-JP" dirty="0" smtClean="0">
                <a:latin typeface="HGPｺﾞｼｯｸE" panose="020B0900000000000000" pitchFamily="50" charset="-128"/>
                <a:ea typeface="HGPｺﾞｼｯｸE" panose="020B0900000000000000" pitchFamily="50" charset="-128"/>
              </a:rPr>
              <a:t>☆</a:t>
            </a:r>
            <a:r>
              <a:rPr lang="ja-JP" altLang="en-US" dirty="0" smtClean="0">
                <a:latin typeface="HGPｺﾞｼｯｸE" panose="020B0900000000000000" pitchFamily="50" charset="-128"/>
                <a:ea typeface="HGPｺﾞｼｯｸE" panose="020B0900000000000000" pitchFamily="50" charset="-128"/>
              </a:rPr>
              <a:t>気づきが大事である。</a:t>
            </a:r>
          </a:p>
        </p:txBody>
      </p:sp>
      <p:sp>
        <p:nvSpPr>
          <p:cNvPr id="1346563" name="Rectangle 3"/>
          <p:cNvSpPr>
            <a:spLocks noChangeArrowheads="1"/>
          </p:cNvSpPr>
          <p:nvPr/>
        </p:nvSpPr>
        <p:spPr bwMode="auto">
          <a:xfrm>
            <a:off x="179388" y="5084763"/>
            <a:ext cx="8964612" cy="266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none"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none"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none"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none"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none"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none"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en-US" altLang="ja-JP" sz="2800" b="0"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p:txBody>
      </p:sp>
      <p:sp>
        <p:nvSpPr>
          <p:cNvPr id="1346564" name="AutoShape 4"/>
          <p:cNvSpPr>
            <a:spLocks noChangeArrowheads="1"/>
          </p:cNvSpPr>
          <p:nvPr/>
        </p:nvSpPr>
        <p:spPr bwMode="auto">
          <a:xfrm>
            <a:off x="179451" y="115888"/>
            <a:ext cx="8785225" cy="576262"/>
          </a:xfrm>
          <a:prstGeom prst="roundRect">
            <a:avLst>
              <a:gd name="adj" fmla="val 0"/>
            </a:avLst>
          </a:prstGeom>
          <a:solidFill>
            <a:srgbClr val="CCFFFF"/>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例えば･･･重度の障害のある方のニーズのとらえかた</a:t>
            </a:r>
          </a:p>
        </p:txBody>
      </p:sp>
    </p:spTree>
    <p:extLst>
      <p:ext uri="{BB962C8B-B14F-4D97-AF65-F5344CB8AC3E}">
        <p14:creationId xmlns:p14="http://schemas.microsoft.com/office/powerpoint/2010/main" val="364950410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1346564"/>
                                        </p:tgtEl>
                                        <p:attrNameLst>
                                          <p:attrName>style.visibility</p:attrName>
                                        </p:attrNameLst>
                                      </p:cBhvr>
                                      <p:to>
                                        <p:strVal val="visible"/>
                                      </p:to>
                                    </p:set>
                                    <p:anim calcmode="lin" valueType="num">
                                      <p:cBhvr>
                                        <p:cTn id="7" dur="1000" fill="hold"/>
                                        <p:tgtEl>
                                          <p:spTgt spid="1346564"/>
                                        </p:tgtEl>
                                        <p:attrNameLst>
                                          <p:attrName>ppt_w</p:attrName>
                                        </p:attrNameLst>
                                      </p:cBhvr>
                                      <p:tavLst>
                                        <p:tav tm="0">
                                          <p:val>
                                            <p:strVal val="#ppt_w+.3"/>
                                          </p:val>
                                        </p:tav>
                                        <p:tav tm="100000">
                                          <p:val>
                                            <p:strVal val="#ppt_w"/>
                                          </p:val>
                                        </p:tav>
                                      </p:tavLst>
                                    </p:anim>
                                    <p:anim calcmode="lin" valueType="num">
                                      <p:cBhvr>
                                        <p:cTn id="8" dur="1000" fill="hold"/>
                                        <p:tgtEl>
                                          <p:spTgt spid="1346564"/>
                                        </p:tgtEl>
                                        <p:attrNameLst>
                                          <p:attrName>ppt_h</p:attrName>
                                        </p:attrNameLst>
                                      </p:cBhvr>
                                      <p:tavLst>
                                        <p:tav tm="0">
                                          <p:val>
                                            <p:strVal val="#ppt_h"/>
                                          </p:val>
                                        </p:tav>
                                        <p:tav tm="100000">
                                          <p:val>
                                            <p:strVal val="#ppt_h"/>
                                          </p:val>
                                        </p:tav>
                                      </p:tavLst>
                                    </p:anim>
                                    <p:animEffect transition="in" filter="fade">
                                      <p:cBhvr>
                                        <p:cTn id="9" dur="1000"/>
                                        <p:tgtEl>
                                          <p:spTgt spid="134656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346562"/>
                                        </p:tgtEl>
                                        <p:attrNameLst>
                                          <p:attrName>style.visibility</p:attrName>
                                        </p:attrNameLst>
                                      </p:cBhvr>
                                      <p:to>
                                        <p:strVal val="visible"/>
                                      </p:to>
                                    </p:set>
                                    <p:animEffect transition="in" filter="fade">
                                      <p:cBhvr>
                                        <p:cTn id="12" dur="2000"/>
                                        <p:tgtEl>
                                          <p:spTgt spid="1346562"/>
                                        </p:tgtEl>
                                      </p:cBhvr>
                                    </p:animEffect>
                                  </p:childTnLst>
                                </p:cTn>
                              </p:par>
                              <p:par>
                                <p:cTn id="13" presetID="10" presetClass="entr" presetSubtype="0" fill="hold" grpId="0" nodeType="withEffect" nodePh="1">
                                  <p:stCondLst>
                                    <p:cond delay="0"/>
                                  </p:stCondLst>
                                  <p:endCondLst>
                                    <p:cond evt="begin" delay="0">
                                      <p:tn val="13"/>
                                    </p:cond>
                                  </p:endCondLst>
                                  <p:childTnLst>
                                    <p:set>
                                      <p:cBhvr>
                                        <p:cTn id="14" dur="1" fill="hold">
                                          <p:stCondLst>
                                            <p:cond delay="0"/>
                                          </p:stCondLst>
                                        </p:cTn>
                                        <p:tgtEl>
                                          <p:spTgt spid="1346563"/>
                                        </p:tgtEl>
                                        <p:attrNameLst>
                                          <p:attrName>style.visibility</p:attrName>
                                        </p:attrNameLst>
                                      </p:cBhvr>
                                      <p:to>
                                        <p:strVal val="visible"/>
                                      </p:to>
                                    </p:set>
                                    <p:animEffect transition="in" filter="fade">
                                      <p:cBhvr>
                                        <p:cTn id="15" dur="2000"/>
                                        <p:tgtEl>
                                          <p:spTgt spid="1346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6562" grpId="0" animBg="1"/>
      <p:bldP spid="1346563" grpId="0"/>
      <p:bldP spid="134656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コンテンツ プレースホルダー 2"/>
          <p:cNvSpPr>
            <a:spLocks noGrp="1"/>
          </p:cNvSpPr>
          <p:nvPr>
            <p:ph idx="1"/>
          </p:nvPr>
        </p:nvSpPr>
        <p:spPr>
          <a:xfrm>
            <a:off x="107504" y="188640"/>
            <a:ext cx="8856984" cy="6408712"/>
          </a:xfrm>
          <a:ln>
            <a:solidFill>
              <a:schemeClr val="tx1"/>
            </a:solidFill>
            <a:miter lim="800000"/>
            <a:headEnd/>
            <a:tailEnd/>
          </a:ln>
        </p:spPr>
        <p:txBody>
          <a:bodyPr/>
          <a:lstStyle/>
          <a:p>
            <a:pPr marL="0" indent="0">
              <a:buFont typeface="Arial" pitchFamily="34" charset="0"/>
              <a:buNone/>
            </a:pPr>
            <a:r>
              <a:rPr lang="ja-JP" altLang="ja-JP" sz="2800" dirty="0" smtClean="0">
                <a:latin typeface="HGP創英角ｺﾞｼｯｸUB" pitchFamily="50" charset="-128"/>
                <a:ea typeface="HGP創英角ｺﾞｼｯｸUB" pitchFamily="50" charset="-128"/>
              </a:rPr>
              <a:t>・サービス等利用計画案を作成する相談支援専門員や障害福祉サービスの個別支援計画を作成するサービス管理責任者等にあっては、本人の意思決定にあたって必要な関係する情報を理解されやすい方法で、直接本人に対して提供し、本人の意思確認を行うに当たっては、何よりもまず本人の権利、意思及び選好を尊重することを原則とする。</a:t>
            </a:r>
          </a:p>
          <a:p>
            <a:pPr marL="0" indent="0">
              <a:buFont typeface="Arial" pitchFamily="34" charset="0"/>
              <a:buNone/>
            </a:pPr>
            <a:endParaRPr lang="en-US" altLang="ja-JP" sz="2800" dirty="0" smtClean="0">
              <a:latin typeface="HGP創英角ｺﾞｼｯｸUB" pitchFamily="50" charset="-128"/>
              <a:ea typeface="HGP創英角ｺﾞｼｯｸUB" pitchFamily="50" charset="-128"/>
            </a:endParaRPr>
          </a:p>
          <a:p>
            <a:pPr marL="0" indent="0">
              <a:buFont typeface="Arial" pitchFamily="34" charset="0"/>
              <a:buNone/>
            </a:pPr>
            <a:r>
              <a:rPr lang="ja-JP" altLang="ja-JP" sz="2800" dirty="0" smtClean="0">
                <a:latin typeface="HGP創英角ｺﾞｼｯｸUB" pitchFamily="50" charset="-128"/>
                <a:ea typeface="HGP創英角ｺﾞｼｯｸUB" pitchFamily="50" charset="-128"/>
              </a:rPr>
              <a:t>・意思決定に困難を抱える人たちが意思決定をしやすくなるためには、周りに信頼感と安心感を持てる支援者の存在が必要であり、さらには、</a:t>
            </a:r>
            <a:r>
              <a:rPr lang="ja-JP" altLang="ja-JP" sz="2800" u="sng" dirty="0" smtClean="0">
                <a:solidFill>
                  <a:srgbClr val="FF0000"/>
                </a:solidFill>
                <a:latin typeface="HGP創英角ｺﾞｼｯｸUB" pitchFamily="50" charset="-128"/>
                <a:ea typeface="HGP創英角ｺﾞｼｯｸUB" pitchFamily="50" charset="-128"/>
              </a:rPr>
              <a:t>ア、様々な経験を積む機会、イ、様々な情報、ウ、幼少時から年齢に応じて選ぶ機会、等々が提供されているかなど</a:t>
            </a:r>
            <a:r>
              <a:rPr lang="ja-JP" altLang="ja-JP" sz="2800" dirty="0" smtClean="0">
                <a:latin typeface="HGP創英角ｺﾞｼｯｸUB" pitchFamily="50" charset="-128"/>
                <a:ea typeface="HGP創英角ｺﾞｼｯｸUB" pitchFamily="50" charset="-128"/>
              </a:rPr>
              <a:t>、エンパワメント支援の環境形成が重要となるため、このための研究、研修等を促進する必要がある。</a:t>
            </a:r>
            <a:endParaRPr lang="ja-JP" altLang="en-US" sz="2800" dirty="0" smtClean="0">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2191354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3"/>
          <p:cNvSpPr>
            <a:spLocks noChangeArrowheads="1"/>
          </p:cNvSpPr>
          <p:nvPr/>
        </p:nvSpPr>
        <p:spPr bwMode="auto">
          <a:xfrm>
            <a:off x="260350" y="-3175"/>
            <a:ext cx="8642350" cy="404813"/>
          </a:xfrm>
          <a:prstGeom prst="roundRect">
            <a:avLst>
              <a:gd name="adj" fmla="val 26537"/>
            </a:avLst>
          </a:prstGeom>
          <a:solidFill>
            <a:srgbClr val="CCFFCC"/>
          </a:solidFill>
          <a:ln w="38100" cmpd="thickThin" algn="ctr">
            <a:solidFill>
              <a:schemeClr val="tx1"/>
            </a:solidFill>
            <a:round/>
            <a:headEnd/>
            <a:tailEnd/>
          </a:ln>
          <a:effectLst>
            <a:outerShdw dist="107763" dir="2700000" algn="ctr" rotWithShape="0">
              <a:schemeClr val="bg2">
                <a:alpha val="50000"/>
              </a:schemeClr>
            </a:outerShdw>
          </a:effectLst>
        </p:spPr>
        <p:txBody>
          <a:bodyPr lIns="91144" tIns="45584" rIns="91144" bIns="45584" anchor="ctr"/>
          <a:lstStyle/>
          <a:p>
            <a:pPr marL="0" marR="0" lvl="0" indent="0" algn="ctr" defTabSz="914400" rtl="0" eaLnBrk="0" fontAlgn="base" latinLnBrk="0" hangingPunct="0">
              <a:lnSpc>
                <a:spcPct val="100000"/>
              </a:lnSpc>
              <a:spcBef>
                <a:spcPct val="20000"/>
              </a:spcBef>
              <a:spcAft>
                <a:spcPct val="0"/>
              </a:spcAft>
              <a:buClrTx/>
              <a:buSzTx/>
              <a:buFont typeface="Arial" pitchFamily="34" charset="0"/>
              <a:buNone/>
              <a:tabLst/>
              <a:defRPr/>
            </a:pPr>
            <a:r>
              <a:rPr kumimoji="1" lang="ja-JP" altLang="en-US"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「障害福祉サービス等の提供に係る意思決定支援ガイドライン」の概要</a:t>
            </a:r>
            <a:r>
              <a:rPr kumimoji="1" lang="en-US" altLang="ja-JP"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a:t>
            </a:r>
            <a:r>
              <a:rPr kumimoji="1" lang="ja-JP" altLang="en-US"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抜粋</a:t>
            </a:r>
            <a:r>
              <a:rPr kumimoji="1" lang="en-US" altLang="ja-JP"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a:t>
            </a:r>
            <a:r>
              <a:rPr kumimoji="1" lang="ja-JP" altLang="en-US"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 </a:t>
            </a:r>
          </a:p>
        </p:txBody>
      </p:sp>
      <p:sp>
        <p:nvSpPr>
          <p:cNvPr id="120836" name="コンテンツ プレースホルダー 2"/>
          <p:cNvSpPr txBox="1">
            <a:spLocks/>
          </p:cNvSpPr>
          <p:nvPr/>
        </p:nvSpPr>
        <p:spPr bwMode="auto">
          <a:xfrm>
            <a:off x="97180" y="425674"/>
            <a:ext cx="8905875" cy="64323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1408" tIns="45704" rIns="91408" bIns="45704"/>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1363" indent="-284163"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1413" indent="-227013"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598613" indent="-227013"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5813" indent="-227013"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30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02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74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46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200" b="0" i="0" u="none" strike="noStrike" kern="1200" cap="none" spc="0" normalizeH="0" baseline="0" noProof="0" dirty="0" smtClean="0">
                <a:ln>
                  <a:noFill/>
                </a:ln>
                <a:solidFill>
                  <a:srgbClr val="00B0F0"/>
                </a:solidFill>
                <a:effectLst/>
                <a:uLnTx/>
                <a:uFillTx/>
                <a:latin typeface="HGSｺﾞｼｯｸE" pitchFamily="50" charset="-128"/>
                <a:ea typeface="HGSｺﾞｼｯｸE" pitchFamily="50" charset="-128"/>
                <a:cs typeface="HGP明朝E" pitchFamily="18" charset="-128"/>
              </a:rPr>
              <a:t>Ⅱ </a:t>
            </a:r>
            <a:r>
              <a:rPr kumimoji="1" lang="ja-JP" altLang="en-US" sz="2200" b="0" i="0" u="none" strike="noStrike" kern="1200" cap="none" spc="0" normalizeH="0" baseline="0" noProof="0" dirty="0" smtClean="0">
                <a:ln>
                  <a:noFill/>
                </a:ln>
                <a:solidFill>
                  <a:srgbClr val="00B0F0"/>
                </a:solidFill>
                <a:effectLst/>
                <a:uLnTx/>
                <a:uFillTx/>
                <a:latin typeface="HGSｺﾞｼｯｸE" pitchFamily="50" charset="-128"/>
                <a:ea typeface="HGSｺﾞｼｯｸE" pitchFamily="50" charset="-128"/>
                <a:cs typeface="HGP明朝E" pitchFamily="18" charset="-128"/>
              </a:rPr>
              <a:t>総 論 </a:t>
            </a:r>
            <a:endParaRPr kumimoji="1" lang="en-US" altLang="ja-JP" sz="2200" b="0" i="0" u="none" strike="noStrike" kern="1200" cap="none" spc="0" normalizeH="0" baseline="0" noProof="0" dirty="0" smtClean="0">
              <a:ln>
                <a:noFill/>
              </a:ln>
              <a:solidFill>
                <a:srgbClr val="00B0F0"/>
              </a:solidFill>
              <a:effectLst/>
              <a:uLnTx/>
              <a:uFillTx/>
              <a:latin typeface="HGSｺﾞｼｯｸE" pitchFamily="50" charset="-128"/>
              <a:ea typeface="HGSｺﾞｼｯｸE" pitchFamily="50" charset="-128"/>
              <a:cs typeface="HGP明朝E" pitchFamily="18" charset="-128"/>
            </a:endParaRP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ja-JP" altLang="en-US" sz="2200" b="0" i="0" u="sng"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２．意思決定を構成する要素 </a:t>
            </a:r>
            <a:endParaRPr kumimoji="1" lang="en-US" altLang="ja-JP" sz="2200" b="0" i="0" u="sng"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endParaRP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１</a:t>
            </a:r>
            <a:r>
              <a:rPr kumimoji="1" lang="en-US" altLang="ja-JP"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本人の判断能力 ：障害による判断能力の程度は、意思決定に大きな影響を与える。</a:t>
            </a:r>
            <a:r>
              <a:rPr kumimoji="1" lang="ja-JP" altLang="en-US" sz="2200" b="0" i="0" u="sng" strike="noStrike" kern="1200" cap="none" spc="0" normalizeH="0" baseline="0" noProof="0" dirty="0" smtClean="0">
                <a:ln>
                  <a:noFill/>
                </a:ln>
                <a:solidFill>
                  <a:srgbClr val="FF0000"/>
                </a:solidFill>
                <a:effectLst/>
                <a:uLnTx/>
                <a:uFillTx/>
                <a:latin typeface="HGSｺﾞｼｯｸE" pitchFamily="50" charset="-128"/>
                <a:ea typeface="HGSｺﾞｼｯｸE" pitchFamily="50" charset="-128"/>
                <a:cs typeface="HGP明朝E" pitchFamily="18" charset="-128"/>
              </a:rPr>
              <a:t>意思決定を進める上で、本人の判断能力の程度について慎重なアセスメントが重要。 </a:t>
            </a:r>
            <a:endParaRPr kumimoji="1" lang="en-US" altLang="ja-JP" sz="2200" b="0" i="0" u="sng" strike="noStrike" kern="1200" cap="none" spc="0" normalizeH="0" baseline="0" noProof="0" dirty="0" smtClean="0">
              <a:ln>
                <a:noFill/>
              </a:ln>
              <a:solidFill>
                <a:srgbClr val="FF0000"/>
              </a:solidFill>
              <a:effectLst/>
              <a:uLnTx/>
              <a:uFillTx/>
              <a:latin typeface="HGSｺﾞｼｯｸE" pitchFamily="50" charset="-128"/>
              <a:ea typeface="HGSｺﾞｼｯｸE" pitchFamily="50" charset="-128"/>
              <a:cs typeface="HGP明朝E" pitchFamily="18" charset="-128"/>
            </a:endParaRP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２</a:t>
            </a:r>
            <a:r>
              <a:rPr kumimoji="1" lang="en-US" altLang="ja-JP"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意思決定支援が必要な場面 </a:t>
            </a:r>
            <a:r>
              <a:rPr kumimoji="1" lang="en-US" altLang="ja-JP" sz="2200" b="0" i="1" u="sng" strike="noStrike" kern="1200" cap="none" spc="0" normalizeH="0" baseline="0" noProof="0" dirty="0" smtClean="0">
                <a:ln>
                  <a:noFill/>
                </a:ln>
                <a:solidFill>
                  <a:srgbClr val="0066FF"/>
                </a:solidFill>
                <a:effectLst/>
                <a:uLnTx/>
                <a:uFillTx/>
                <a:latin typeface="HGP明朝E" panose="02020900000000000000" pitchFamily="18" charset="-128"/>
                <a:ea typeface="HGP明朝E" panose="02020900000000000000" pitchFamily="18" charset="-128"/>
                <a:cs typeface="HGP明朝E" pitchFamily="18" charset="-128"/>
              </a:rPr>
              <a:t>(</a:t>
            </a:r>
            <a:r>
              <a:rPr kumimoji="1" lang="ja-JP" altLang="en-US" sz="2200" b="0" i="1" u="sng" strike="noStrike" kern="1200" cap="none" spc="0" normalizeH="0" baseline="0" noProof="0" dirty="0" smtClean="0">
                <a:ln>
                  <a:noFill/>
                </a:ln>
                <a:solidFill>
                  <a:srgbClr val="0066FF"/>
                </a:solidFill>
                <a:effectLst/>
                <a:uLnTx/>
                <a:uFillTx/>
                <a:latin typeface="HGP明朝E" panose="02020900000000000000" pitchFamily="18" charset="-128"/>
                <a:ea typeface="HGP明朝E" panose="02020900000000000000" pitchFamily="18" charset="-128"/>
                <a:cs typeface="HGP明朝E" pitchFamily="18" charset="-128"/>
              </a:rPr>
              <a:t>追記：事業所のサービス提供等）</a:t>
            </a:r>
            <a:endParaRPr kumimoji="1" lang="en-US" altLang="ja-JP" sz="2200" b="0" i="1" u="sng" strike="noStrike" kern="1200" cap="none" spc="0" normalizeH="0" baseline="0" noProof="0" dirty="0" smtClean="0">
              <a:ln>
                <a:noFill/>
              </a:ln>
              <a:solidFill>
                <a:srgbClr val="0066FF"/>
              </a:solidFill>
              <a:effectLst/>
              <a:uLnTx/>
              <a:uFillTx/>
              <a:latin typeface="HGP明朝E" panose="02020900000000000000" pitchFamily="18" charset="-128"/>
              <a:ea typeface="HGP明朝E" panose="02020900000000000000" pitchFamily="18" charset="-128"/>
              <a:cs typeface="HGP明朝E" pitchFamily="18" charset="-128"/>
            </a:endParaRP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ja-JP" altLang="en-US"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① 日常生活における場面 ：例えば</a:t>
            </a:r>
            <a:r>
              <a:rPr kumimoji="1" lang="ja-JP" altLang="en-US" sz="2200" b="0" i="0" u="sng" strike="noStrike" kern="1200" cap="none" spc="0" normalizeH="0" baseline="0" noProof="0" dirty="0" smtClean="0">
                <a:ln>
                  <a:noFill/>
                </a:ln>
                <a:solidFill>
                  <a:srgbClr val="FF0000"/>
                </a:solidFill>
                <a:effectLst/>
                <a:uLnTx/>
                <a:uFillTx/>
                <a:latin typeface="HGSｺﾞｼｯｸE" pitchFamily="50" charset="-128"/>
                <a:ea typeface="HGSｺﾞｼｯｸE" pitchFamily="50" charset="-128"/>
                <a:cs typeface="HGP明朝E" pitchFamily="18" charset="-128"/>
              </a:rPr>
              <a:t>「食事・衣服の選択・外出・排せつ・整容・入浴等 基本的生活習慣に関する場面」</a:t>
            </a:r>
            <a:r>
              <a:rPr kumimoji="1" lang="ja-JP" altLang="en-US"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の他</a:t>
            </a:r>
            <a:r>
              <a:rPr kumimoji="1" lang="ja-JP" altLang="en-US" sz="2200" b="0" i="0" u="sng" strike="noStrike" kern="1200" cap="none" spc="0" normalizeH="0" baseline="0" noProof="0" dirty="0" smtClean="0">
                <a:ln>
                  <a:noFill/>
                </a:ln>
                <a:solidFill>
                  <a:srgbClr val="FF0000"/>
                </a:solidFill>
                <a:effectLst/>
                <a:uLnTx/>
                <a:uFillTx/>
                <a:latin typeface="HGSｺﾞｼｯｸE" pitchFamily="50" charset="-128"/>
                <a:ea typeface="HGSｺﾞｼｯｸE" pitchFamily="50" charset="-128"/>
                <a:cs typeface="HGP明朝E" pitchFamily="18" charset="-128"/>
              </a:rPr>
              <a:t>「複数用意された余 暇活動プログラムへの参加を選ぶ等の場面」</a:t>
            </a:r>
            <a:r>
              <a:rPr kumimoji="1" lang="ja-JP" altLang="en-US"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が考えられる。日頃から本人の生活に関わる事業者の職員が場面に応じて即応的に行う直接支援の全てに意思決定支援の要素が含まれている。</a:t>
            </a:r>
            <a:endParaRPr kumimoji="1" lang="en-US" altLang="ja-JP"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endParaRP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ja-JP" altLang="en-US"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② 社会生活における場面 ：</a:t>
            </a:r>
            <a:r>
              <a:rPr kumimoji="1" lang="ja-JP" altLang="en-US" sz="2200" b="0" i="0" u="sng" strike="noStrike" kern="1200" cap="none" spc="0" normalizeH="0" baseline="0" noProof="0" dirty="0" smtClean="0">
                <a:ln>
                  <a:noFill/>
                </a:ln>
                <a:solidFill>
                  <a:srgbClr val="FF0000"/>
                </a:solidFill>
                <a:effectLst/>
                <a:uLnTx/>
                <a:uFillTx/>
                <a:latin typeface="HGSｺﾞｼｯｸE" pitchFamily="50" charset="-128"/>
                <a:ea typeface="HGSｺﾞｼｯｸE" pitchFamily="50" charset="-128"/>
                <a:cs typeface="HGP明朝E" pitchFamily="18" charset="-128"/>
              </a:rPr>
              <a:t>自宅からグループホームや入所施設等に住まいの場を移す場面や、入所施設から地域移行してグループホームや一人暮らしを選ぶ 場面等が、意思決定支援の重要な場面として考えられる。</a:t>
            </a:r>
            <a:r>
              <a:rPr kumimoji="1" lang="ja-JP" altLang="en-US"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体験の機会の活用を含め、本人の意思確認を最大限の努力で行うことを前提に、事業者、家族や成年後見人等が集まり、判断の根拠を明確にしながら、より制限の少ない生活への移行を原則として、意思決定支援を進める必要がある。</a:t>
            </a:r>
            <a:endParaRPr kumimoji="1" lang="en-US" altLang="ja-JP" sz="22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endParaRPr>
          </a:p>
        </p:txBody>
      </p:sp>
    </p:spTree>
    <p:extLst>
      <p:ext uri="{BB962C8B-B14F-4D97-AF65-F5344CB8AC3E}">
        <p14:creationId xmlns:p14="http://schemas.microsoft.com/office/powerpoint/2010/main" val="3602326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3"/>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613815" y="2463031"/>
            <a:ext cx="8062641" cy="2046089"/>
          </a:xfrm>
        </p:spPr>
        <p:txBody>
          <a:bodyPr/>
          <a:lstStyle/>
          <a:p>
            <a:r>
              <a:rPr kumimoji="1" lang="ja-JP" altLang="en-US" sz="3600" dirty="0" smtClean="0"/>
              <a:t>１　アセスメントの手法や考え方について</a:t>
            </a:r>
            <a:r>
              <a:rPr kumimoji="1" lang="en-US" altLang="ja-JP" sz="3600" dirty="0" smtClean="0"/>
              <a:t/>
            </a:r>
            <a:br>
              <a:rPr kumimoji="1" lang="en-US" altLang="ja-JP" sz="3600" dirty="0" smtClean="0"/>
            </a:br>
            <a:r>
              <a:rPr kumimoji="1" lang="ja-JP" altLang="en-US" sz="3600" dirty="0" smtClean="0"/>
              <a:t>～重度障害者への支援を基盤として～</a:t>
            </a:r>
            <a:r>
              <a:rPr kumimoji="1" lang="en-US" altLang="ja-JP" sz="3600" dirty="0" smtClean="0"/>
              <a:t/>
            </a:r>
            <a:br>
              <a:rPr kumimoji="1" lang="en-US" altLang="ja-JP" sz="3600" dirty="0" smtClean="0"/>
            </a:br>
            <a:r>
              <a:rPr kumimoji="1" lang="ja-JP" altLang="en-US" sz="3600" dirty="0" smtClean="0"/>
              <a:t>（生活介護、療養介護）</a:t>
            </a:r>
            <a:endParaRPr kumimoji="1" lang="ja-JP" altLang="en-US" sz="3600" dirty="0"/>
          </a:p>
        </p:txBody>
      </p:sp>
    </p:spTree>
    <p:extLst>
      <p:ext uri="{BB962C8B-B14F-4D97-AF65-F5344CB8AC3E}">
        <p14:creationId xmlns:p14="http://schemas.microsoft.com/office/powerpoint/2010/main" val="203946903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3"/>
          <p:cNvSpPr>
            <a:spLocks noChangeArrowheads="1"/>
          </p:cNvSpPr>
          <p:nvPr/>
        </p:nvSpPr>
        <p:spPr bwMode="auto">
          <a:xfrm>
            <a:off x="260350" y="-3175"/>
            <a:ext cx="8642350" cy="404813"/>
          </a:xfrm>
          <a:prstGeom prst="roundRect">
            <a:avLst>
              <a:gd name="adj" fmla="val 26537"/>
            </a:avLst>
          </a:prstGeom>
          <a:solidFill>
            <a:srgbClr val="CCFFCC"/>
          </a:solidFill>
          <a:ln w="38100" cmpd="thickThin" algn="ctr">
            <a:solidFill>
              <a:schemeClr val="tx1"/>
            </a:solidFill>
            <a:round/>
            <a:headEnd/>
            <a:tailEnd/>
          </a:ln>
          <a:effectLst>
            <a:outerShdw dist="107763" dir="2700000" algn="ctr" rotWithShape="0">
              <a:schemeClr val="bg2">
                <a:alpha val="50000"/>
              </a:schemeClr>
            </a:outerShdw>
          </a:effectLst>
        </p:spPr>
        <p:txBody>
          <a:bodyPr lIns="91144" tIns="45584" rIns="91144" bIns="45584" anchor="ctr"/>
          <a:lstStyle/>
          <a:p>
            <a:pPr marL="0" marR="0" lvl="0" indent="0" algn="ctr" defTabSz="914400" rtl="0" eaLnBrk="0" fontAlgn="base" latinLnBrk="0" hangingPunct="0">
              <a:lnSpc>
                <a:spcPct val="100000"/>
              </a:lnSpc>
              <a:spcBef>
                <a:spcPct val="20000"/>
              </a:spcBef>
              <a:spcAft>
                <a:spcPct val="0"/>
              </a:spcAft>
              <a:buClrTx/>
              <a:buSzTx/>
              <a:buFont typeface="Arial" pitchFamily="34" charset="0"/>
              <a:buNone/>
              <a:tabLst/>
              <a:defRPr/>
            </a:pPr>
            <a:r>
              <a:rPr kumimoji="1" lang="ja-JP" altLang="en-US"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「障害福祉サービス等の提供に係る意思決定支援ガイドライン」の概要</a:t>
            </a:r>
            <a:r>
              <a:rPr kumimoji="1" lang="en-US" altLang="ja-JP"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a:t>
            </a:r>
            <a:r>
              <a:rPr kumimoji="1" lang="ja-JP" altLang="en-US"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抜粋</a:t>
            </a:r>
            <a:r>
              <a:rPr kumimoji="1" lang="en-US" altLang="ja-JP"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a:t>
            </a:r>
            <a:r>
              <a:rPr kumimoji="1" lang="ja-JP" altLang="en-US" sz="1800" b="0" i="0" u="none" strike="noStrike" kern="1200" cap="none" spc="0" normalizeH="0" baseline="0" noProof="0" dirty="0" smtClean="0">
                <a:ln>
                  <a:noFill/>
                </a:ln>
                <a:solidFill>
                  <a:srgbClr val="000000"/>
                </a:solidFill>
                <a:effectLst/>
                <a:uLnTx/>
                <a:uFillTx/>
                <a:latin typeface="HGP創英角ｺﾞｼｯｸUB" pitchFamily="50" charset="-128"/>
                <a:ea typeface="HGP創英角ｺﾞｼｯｸUB" pitchFamily="50" charset="-128"/>
                <a:cs typeface="+mn-cs"/>
              </a:rPr>
              <a:t> </a:t>
            </a:r>
          </a:p>
        </p:txBody>
      </p:sp>
      <p:sp>
        <p:nvSpPr>
          <p:cNvPr id="120836" name="コンテンツ プレースホルダー 2"/>
          <p:cNvSpPr txBox="1">
            <a:spLocks/>
          </p:cNvSpPr>
          <p:nvPr/>
        </p:nvSpPr>
        <p:spPr bwMode="auto">
          <a:xfrm>
            <a:off x="92758" y="387326"/>
            <a:ext cx="9051242" cy="64563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1408" tIns="45704" rIns="91408" bIns="45704"/>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1363" indent="-284163"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1413" indent="-227013"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598613" indent="-227013"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5813" indent="-227013"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30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02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74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46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400" b="0" i="0" u="none" strike="noStrike" kern="1200" cap="none" spc="0" normalizeH="0" baseline="0" noProof="0" dirty="0" smtClean="0">
                <a:ln>
                  <a:noFill/>
                </a:ln>
                <a:solidFill>
                  <a:srgbClr val="00B0F0"/>
                </a:solidFill>
                <a:effectLst/>
                <a:uLnTx/>
                <a:uFillTx/>
                <a:latin typeface="HGSｺﾞｼｯｸE" pitchFamily="50" charset="-128"/>
                <a:ea typeface="HGSｺﾞｼｯｸE" pitchFamily="50" charset="-128"/>
                <a:cs typeface="HGP明朝E" pitchFamily="18" charset="-128"/>
              </a:rPr>
              <a:t>Ⅱ </a:t>
            </a:r>
            <a:r>
              <a:rPr kumimoji="1" lang="ja-JP" altLang="en-US" sz="2400" b="0" i="0" u="none" strike="noStrike" kern="1200" cap="none" spc="0" normalizeH="0" baseline="0" noProof="0" dirty="0" smtClean="0">
                <a:ln>
                  <a:noFill/>
                </a:ln>
                <a:solidFill>
                  <a:srgbClr val="00B0F0"/>
                </a:solidFill>
                <a:effectLst/>
                <a:uLnTx/>
                <a:uFillTx/>
                <a:latin typeface="HGSｺﾞｼｯｸE" pitchFamily="50" charset="-128"/>
                <a:ea typeface="HGSｺﾞｼｯｸE" pitchFamily="50" charset="-128"/>
                <a:cs typeface="HGP明朝E" pitchFamily="18" charset="-128"/>
              </a:rPr>
              <a:t>総 論 </a:t>
            </a:r>
            <a:endParaRPr kumimoji="1" lang="en-US" altLang="ja-JP" sz="2400" b="0" i="0" u="none" strike="noStrike" kern="1200" cap="none" spc="0" normalizeH="0" baseline="0" noProof="0" dirty="0" smtClean="0">
              <a:ln>
                <a:noFill/>
              </a:ln>
              <a:solidFill>
                <a:srgbClr val="00B0F0"/>
              </a:solidFill>
              <a:effectLst/>
              <a:uLnTx/>
              <a:uFillTx/>
              <a:latin typeface="HGSｺﾞｼｯｸE" pitchFamily="50" charset="-128"/>
              <a:ea typeface="HGSｺﾞｼｯｸE" pitchFamily="50" charset="-128"/>
              <a:cs typeface="HGP明朝E" pitchFamily="18" charset="-128"/>
            </a:endParaRP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400" b="0" i="0" u="sng"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400" b="0" i="0" u="sng"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３</a:t>
            </a:r>
            <a:r>
              <a:rPr kumimoji="1" lang="en-US" altLang="ja-JP" sz="2400" b="0" i="0" u="sng"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400" b="0" i="0" u="sng"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人的・物理的環境による影響 </a:t>
            </a:r>
            <a:r>
              <a:rPr kumimoji="1" lang="en-US" altLang="ja-JP" sz="2000" b="0" i="1" u="sng" strike="noStrike" kern="1200" cap="none" spc="0" normalizeH="0" baseline="0" noProof="0" dirty="0">
                <a:ln>
                  <a:noFill/>
                </a:ln>
                <a:solidFill>
                  <a:srgbClr val="0066FF"/>
                </a:solidFill>
                <a:effectLst/>
                <a:uLnTx/>
                <a:uFillTx/>
                <a:latin typeface="HGP明朝E" panose="02020900000000000000" pitchFamily="18" charset="-128"/>
                <a:ea typeface="HGP明朝E" panose="02020900000000000000" pitchFamily="18" charset="-128"/>
                <a:cs typeface="HGP明朝E" pitchFamily="18" charset="-128"/>
              </a:rPr>
              <a:t>(</a:t>
            </a:r>
            <a:r>
              <a:rPr kumimoji="1" lang="ja-JP" altLang="en-US" sz="2000" b="0" i="1" u="sng" strike="noStrike" kern="1200" cap="none" spc="0" normalizeH="0" baseline="0" noProof="0" dirty="0">
                <a:ln>
                  <a:noFill/>
                </a:ln>
                <a:solidFill>
                  <a:srgbClr val="0066FF"/>
                </a:solidFill>
                <a:effectLst/>
                <a:uLnTx/>
                <a:uFillTx/>
                <a:latin typeface="HGP明朝E" panose="02020900000000000000" pitchFamily="18" charset="-128"/>
                <a:ea typeface="HGP明朝E" panose="02020900000000000000" pitchFamily="18" charset="-128"/>
                <a:cs typeface="HGP明朝E" pitchFamily="18" charset="-128"/>
              </a:rPr>
              <a:t>追記：事業所のサービス提供等）</a:t>
            </a:r>
            <a:endParaRPr kumimoji="1" lang="en-US" altLang="ja-JP" sz="2000" b="0" i="1" u="sng" strike="noStrike" kern="1200" cap="none" spc="0" normalizeH="0" baseline="0" noProof="0" dirty="0">
              <a:ln>
                <a:noFill/>
              </a:ln>
              <a:solidFill>
                <a:srgbClr val="0066FF"/>
              </a:solidFill>
              <a:effectLst/>
              <a:uLnTx/>
              <a:uFillTx/>
              <a:latin typeface="HGP明朝E" panose="02020900000000000000" pitchFamily="18" charset="-128"/>
              <a:ea typeface="HGP明朝E" panose="02020900000000000000" pitchFamily="18" charset="-128"/>
              <a:cs typeface="HGP明朝E" pitchFamily="18" charset="-128"/>
            </a:endParaRP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ja-JP" altLang="en-US" sz="24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rPr>
              <a:t>意思決定支援は、本人に関わる職員や関係者による人的な影響や環境による影響、本人の経験の影響を受ける。</a:t>
            </a:r>
            <a:endParaRPr kumimoji="1" lang="en-US" altLang="ja-JP" sz="2400" b="0" i="0" u="none" strike="noStrike" kern="1200" cap="none" spc="0" normalizeH="0" baseline="0" noProof="0" dirty="0" smtClean="0">
              <a:ln>
                <a:noFill/>
              </a:ln>
              <a:solidFill>
                <a:srgbClr val="000000"/>
              </a:solidFill>
              <a:effectLst/>
              <a:uLnTx/>
              <a:uFillTx/>
              <a:latin typeface="HGSｺﾞｼｯｸE" pitchFamily="50" charset="-128"/>
              <a:ea typeface="HGSｺﾞｼｯｸE" pitchFamily="50" charset="-128"/>
              <a:cs typeface="HGP明朝E" pitchFamily="18" charset="-128"/>
            </a:endParaRP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ja-JP" altLang="en-US" sz="2400" b="0" i="0" u="sng"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３．意思決定支援の基本的原則 </a:t>
            </a: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１</a:t>
            </a:r>
            <a:r>
              <a:rPr kumimoji="1" lang="en-US" altLang="ja-JP"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本人への支援は、自己決定の尊重に基づき行うことが原則である。</a:t>
            </a:r>
            <a:r>
              <a:rPr kumimoji="1" lang="ja-JP" altLang="en-US" sz="2400" b="0" i="0" u="sng" strike="noStrike" kern="1200" cap="none" spc="0" normalizeH="0" baseline="0" noProof="0" dirty="0">
                <a:ln>
                  <a:noFill/>
                </a:ln>
                <a:solidFill>
                  <a:srgbClr val="FF0000"/>
                </a:solidFill>
                <a:effectLst/>
                <a:uLnTx/>
                <a:uFillTx/>
                <a:latin typeface="HGSｺﾞｼｯｸE" pitchFamily="50" charset="-128"/>
                <a:ea typeface="HGSｺﾞｼｯｸE" pitchFamily="50" charset="-128"/>
                <a:cs typeface="HGP明朝E" pitchFamily="18" charset="-128"/>
              </a:rPr>
              <a:t>本人の自己決定にとって必要な情報の説明は、本人が理解出来るよう工夫して行うことが重要である。 </a:t>
            </a: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２</a:t>
            </a:r>
            <a:r>
              <a:rPr kumimoji="1" lang="en-US" altLang="ja-JP"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400" b="0" i="0" u="none" strike="noStrike" kern="1200" cap="none" spc="0" normalizeH="0" baseline="0" noProof="0" dirty="0">
                <a:ln>
                  <a:noFill/>
                </a:ln>
                <a:solidFill>
                  <a:srgbClr val="FF0000"/>
                </a:solidFill>
                <a:effectLst/>
                <a:uLnTx/>
                <a:uFillTx/>
                <a:latin typeface="HGSｺﾞｼｯｸE" pitchFamily="50" charset="-128"/>
                <a:ea typeface="HGSｺﾞｼｯｸE" pitchFamily="50" charset="-128"/>
                <a:cs typeface="HGP明朝E" pitchFamily="18" charset="-128"/>
              </a:rPr>
              <a:t>職員等の価値観においては不合理と思われる決定でも、他者への権利を侵害しないのであれば、その選択を尊重するよう努める姿勢が求められる。 </a:t>
            </a:r>
          </a:p>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３</a:t>
            </a:r>
            <a:r>
              <a:rPr kumimoji="1" lang="en-US" altLang="ja-JP" sz="2400" b="0" i="0" u="none"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a:t>
            </a:r>
            <a:r>
              <a:rPr kumimoji="1" lang="ja-JP" altLang="en-US" sz="2400" b="0" i="0" u="sng" strike="noStrike" kern="1200" cap="none" spc="0" normalizeH="0" baseline="0" noProof="0" dirty="0">
                <a:ln>
                  <a:noFill/>
                </a:ln>
                <a:solidFill>
                  <a:srgbClr val="000000"/>
                </a:solidFill>
                <a:effectLst/>
                <a:uLnTx/>
                <a:uFillTx/>
                <a:latin typeface="HGSｺﾞｼｯｸE" pitchFamily="50" charset="-128"/>
                <a:ea typeface="HGSｺﾞｼｯｸE" pitchFamily="50" charset="-128"/>
                <a:cs typeface="HGP明朝E" pitchFamily="18" charset="-128"/>
              </a:rPr>
              <a:t>本人の自己決定や意思確認がどうしても困難な場合は、</a:t>
            </a:r>
            <a:r>
              <a:rPr kumimoji="1" lang="ja-JP" altLang="en-US" sz="2400" b="0" i="0" u="sng" strike="noStrike" kern="1200" cap="none" spc="0" normalizeH="0" baseline="0" noProof="0" dirty="0">
                <a:ln>
                  <a:noFill/>
                </a:ln>
                <a:solidFill>
                  <a:srgbClr val="FF0000"/>
                </a:solidFill>
                <a:effectLst/>
                <a:uLnTx/>
                <a:uFillTx/>
                <a:latin typeface="HGSｺﾞｼｯｸE" pitchFamily="50" charset="-128"/>
                <a:ea typeface="HGSｺﾞｼｯｸE" pitchFamily="50" charset="-128"/>
                <a:cs typeface="HGP明朝E" pitchFamily="18" charset="-128"/>
              </a:rPr>
              <a:t>本人をよく知る関係者が集まって、本人の日常生活の場面や事業者のサービス提供場面における表情や感情、行動に関する記録などの情報に加え、これまでの生活史、人間関係等様々な情報を把握し、根拠を明確にしながら障害者の意思及び選好を推定する。 </a:t>
            </a:r>
          </a:p>
        </p:txBody>
      </p:sp>
    </p:spTree>
    <p:extLst>
      <p:ext uri="{BB962C8B-B14F-4D97-AF65-F5344CB8AC3E}">
        <p14:creationId xmlns:p14="http://schemas.microsoft.com/office/powerpoint/2010/main" val="1825040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3"/>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コンテンツ プレースホルダー 2"/>
          <p:cNvSpPr>
            <a:spLocks noGrp="1"/>
          </p:cNvSpPr>
          <p:nvPr>
            <p:ph idx="1"/>
          </p:nvPr>
        </p:nvSpPr>
        <p:spPr>
          <a:xfrm>
            <a:off x="0" y="0"/>
            <a:ext cx="9036050" cy="6858000"/>
          </a:xfrm>
        </p:spPr>
        <p:txBody>
          <a:bodyPr/>
          <a:lstStyle/>
          <a:p>
            <a:pPr marL="0" indent="0" eaLnBrk="1" hangingPunct="1">
              <a:buFont typeface="Arial" pitchFamily="34" charset="0"/>
              <a:buNone/>
            </a:pPr>
            <a:r>
              <a:rPr lang="ja-JP" altLang="en-US" sz="1800" smtClean="0"/>
              <a:t> </a:t>
            </a:r>
          </a:p>
        </p:txBody>
      </p:sp>
      <p:sp>
        <p:nvSpPr>
          <p:cNvPr id="121859" name="コンテンツ プレースホルダー 2"/>
          <p:cNvSpPr txBox="1">
            <a:spLocks/>
          </p:cNvSpPr>
          <p:nvPr/>
        </p:nvSpPr>
        <p:spPr bwMode="auto">
          <a:xfrm>
            <a:off x="71438" y="17463"/>
            <a:ext cx="8964612" cy="67246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1408" tIns="45704" rIns="91408" bIns="45704"/>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1363" indent="-284163"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1413" indent="-227013"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598613" indent="-227013"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5813" indent="-227013"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30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02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74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4613" indent="-227013"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l"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800" b="0" i="0" u="none" strike="noStrike" kern="1200" cap="none" spc="0" normalizeH="0" baseline="0" noProof="0" dirty="0">
                <a:ln>
                  <a:noFill/>
                </a:ln>
                <a:solidFill>
                  <a:srgbClr val="00B0F0"/>
                </a:solidFill>
                <a:effectLst/>
                <a:uLnTx/>
                <a:uFillTx/>
                <a:latin typeface="HGPｺﾞｼｯｸE" panose="020B0900000000000000" pitchFamily="50" charset="-128"/>
                <a:ea typeface="HGPｺﾞｼｯｸE" panose="020B0900000000000000" pitchFamily="50" charset="-128"/>
                <a:cs typeface="+mn-cs"/>
              </a:rPr>
              <a:t>Ⅲ </a:t>
            </a:r>
            <a:r>
              <a:rPr kumimoji="1" lang="ja-JP" altLang="en-US" sz="2800" b="0" i="0" u="none" strike="noStrike" kern="1200" cap="none" spc="0" normalizeH="0" baseline="0" noProof="0" dirty="0">
                <a:ln>
                  <a:noFill/>
                </a:ln>
                <a:solidFill>
                  <a:srgbClr val="00B0F0"/>
                </a:solidFill>
                <a:effectLst/>
                <a:uLnTx/>
                <a:uFillTx/>
                <a:latin typeface="HGPｺﾞｼｯｸE" panose="020B0900000000000000" pitchFamily="50" charset="-128"/>
                <a:ea typeface="HGPｺﾞｼｯｸE" panose="020B0900000000000000" pitchFamily="50" charset="-128"/>
                <a:cs typeface="+mn-cs"/>
              </a:rPr>
              <a:t>各 論 </a:t>
            </a:r>
            <a:endParaRPr kumimoji="1" lang="en-US" altLang="ja-JP" sz="2800" b="0" i="0" u="none" strike="noStrike" kern="1200" cap="none" spc="0" normalizeH="0" baseline="0" noProof="0" dirty="0" smtClean="0">
              <a:ln>
                <a:noFill/>
              </a:ln>
              <a:solidFill>
                <a:srgbClr val="00B0F0"/>
              </a:solidFill>
              <a:effectLst/>
              <a:uLnTx/>
              <a:uFillTx/>
              <a:latin typeface="HGPｺﾞｼｯｸE" panose="020B0900000000000000" pitchFamily="50" charset="-128"/>
              <a:ea typeface="HGPｺﾞｼｯｸE" panose="020B0900000000000000" pitchFamily="50" charset="-128"/>
              <a:cs typeface="+mn-cs"/>
            </a:endParaRPr>
          </a:p>
          <a:p>
            <a:pPr marL="0" marR="0" lvl="0" indent="0" algn="l" defTabSz="914400" rtl="0" eaLnBrk="1" fontAlgn="base" latinLnBrk="0" hangingPunct="1">
              <a:lnSpc>
                <a:spcPct val="100000"/>
              </a:lnSpc>
              <a:spcBef>
                <a:spcPct val="20000"/>
              </a:spcBef>
              <a:spcAft>
                <a:spcPct val="0"/>
              </a:spcAft>
              <a:buClrTx/>
              <a:buSzTx/>
              <a:buFont typeface="Arial" pitchFamily="34" charset="0"/>
              <a:buNone/>
              <a:tabLst/>
              <a:defRPr/>
            </a:pPr>
            <a:r>
              <a:rPr kumimoji="1" lang="ja-JP" altLang="en-US" sz="2800" b="0" i="0" u="sng"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２</a:t>
            </a:r>
            <a:r>
              <a:rPr kumimoji="1" lang="ja-JP" altLang="en-US" sz="2800" b="0" i="0" u="sng"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．意思決定支援における意思疎通と合理的配慮 </a:t>
            </a:r>
          </a:p>
          <a:p>
            <a:pPr marL="0" marR="0" lvl="0" indent="0" algn="l" defTabSz="914400" rtl="0" eaLnBrk="1" fontAlgn="base" latinLnBrk="0" hangingPunct="1">
              <a:lnSpc>
                <a:spcPct val="100000"/>
              </a:lnSpc>
              <a:spcBef>
                <a:spcPct val="20000"/>
              </a:spcBef>
              <a:spcAft>
                <a:spcPct val="0"/>
              </a:spcAft>
              <a:buClrTx/>
              <a:buSzTx/>
              <a:buFont typeface="Arial" pitchFamily="34" charset="0"/>
              <a:buNone/>
              <a:tabLst/>
              <a:defRPr/>
            </a:pPr>
            <a:r>
              <a:rPr kumimoji="1" lang="ja-JP" altLang="en-US" sz="28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・意思決定に</a:t>
            </a:r>
            <a:r>
              <a:rPr kumimoji="1" lang="ja-JP" altLang="en-US" sz="2800" b="0" i="0" u="none" strike="noStrike" kern="1200" cap="none" spc="0" normalizeH="0" baseline="0" noProof="0" dirty="0">
                <a:ln>
                  <a:noFill/>
                </a:ln>
                <a:solidFill>
                  <a:srgbClr val="FF0000"/>
                </a:solidFill>
                <a:effectLst/>
                <a:uLnTx/>
                <a:uFillTx/>
                <a:latin typeface="HGPｺﾞｼｯｸE" panose="020B0900000000000000" pitchFamily="50" charset="-128"/>
                <a:ea typeface="HGPｺﾞｼｯｸE" panose="020B0900000000000000" pitchFamily="50" charset="-128"/>
                <a:cs typeface="+mn-cs"/>
              </a:rPr>
              <a:t>必要だと考えられる情報を本人が十分理解し、保持し、比較し、実際の決定に活用できるよう配慮をもって説明し、決定した ことの結果起こり得ること等を含めた情報を可能な限り本人が理解できるよう、意思疎通における合理的配慮を行うことが重要である。 </a:t>
            </a:r>
            <a:r>
              <a:rPr kumimoji="1" lang="en-US" altLang="ja-JP" sz="2800" b="0" i="1" u="sng" strike="noStrike" kern="1200" cap="none" spc="0" normalizeH="0" baseline="0" noProof="0" dirty="0" smtClean="0">
                <a:ln>
                  <a:noFill/>
                </a:ln>
                <a:solidFill>
                  <a:srgbClr val="0066FF"/>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ja-JP" altLang="en-US" sz="2800" b="0" i="1" u="sng" strike="noStrike" kern="1200" cap="none" spc="0" normalizeH="0" baseline="0" noProof="0" dirty="0" smtClean="0">
                <a:ln>
                  <a:noFill/>
                </a:ln>
                <a:solidFill>
                  <a:srgbClr val="0066FF"/>
                </a:solidFill>
                <a:effectLst/>
                <a:uLnTx/>
                <a:uFillTx/>
                <a:latin typeface="HGP創英ﾌﾟﾚｾﾞﾝｽEB" panose="02020800000000000000" pitchFamily="18" charset="-128"/>
                <a:ea typeface="HGP創英ﾌﾟﾚｾﾞﾝｽEB" panose="02020800000000000000" pitchFamily="18" charset="-128"/>
                <a:cs typeface="+mn-cs"/>
              </a:rPr>
              <a:t>追記：意思疎通のアセスメントと情報提供時の配慮の重要性）</a:t>
            </a:r>
            <a:endParaRPr kumimoji="1" lang="ja-JP" altLang="en-US" sz="2800" b="0" i="1" u="sng" strike="noStrike" kern="1200" cap="none" spc="0" normalizeH="0" baseline="0" noProof="0" dirty="0">
              <a:ln>
                <a:noFill/>
              </a:ln>
              <a:solidFill>
                <a:srgbClr val="0066FF"/>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20000"/>
              </a:spcBef>
              <a:spcAft>
                <a:spcPct val="0"/>
              </a:spcAft>
              <a:buClrTx/>
              <a:buSzTx/>
              <a:buFont typeface="Arial" pitchFamily="34" charset="0"/>
              <a:buNone/>
              <a:tabLst/>
              <a:defRPr/>
            </a:pPr>
            <a:r>
              <a:rPr kumimoji="1" lang="ja-JP" altLang="en-US" sz="2800" b="0" i="0" u="sng"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３．意思決定支援の根拠となる記録の作成 </a:t>
            </a:r>
          </a:p>
          <a:p>
            <a:pPr marL="0" marR="0" lvl="0" indent="0" algn="l" defTabSz="914400" rtl="0" eaLnBrk="1" fontAlgn="base" latinLnBrk="0" hangingPunct="1">
              <a:lnSpc>
                <a:spcPct val="100000"/>
              </a:lnSpc>
              <a:spcBef>
                <a:spcPct val="20000"/>
              </a:spcBef>
              <a:spcAft>
                <a:spcPct val="0"/>
              </a:spcAft>
              <a:buClrTx/>
              <a:buSzTx/>
              <a:buFont typeface="Arial" pitchFamily="34" charset="0"/>
              <a:buNone/>
              <a:tabLst/>
              <a:defRPr/>
            </a:pPr>
            <a:r>
              <a:rPr kumimoji="1" lang="ja-JP" altLang="en-US" sz="28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・意思決定支援を進めるためには、</a:t>
            </a:r>
            <a:r>
              <a:rPr kumimoji="1" lang="ja-JP" altLang="en-US" sz="2800" b="0" i="0" u="sng" strike="noStrike" kern="1200" cap="none" spc="0" normalizeH="0" baseline="0" noProof="0" dirty="0">
                <a:ln>
                  <a:noFill/>
                </a:ln>
                <a:solidFill>
                  <a:srgbClr val="FF0000"/>
                </a:solidFill>
                <a:effectLst/>
                <a:uLnTx/>
                <a:uFillTx/>
                <a:latin typeface="HGPｺﾞｼｯｸE" panose="020B0900000000000000" pitchFamily="50" charset="-128"/>
                <a:ea typeface="HGPｺﾞｼｯｸE" panose="020B0900000000000000" pitchFamily="50" charset="-128"/>
                <a:cs typeface="+mn-cs"/>
              </a:rPr>
              <a:t>本人のこれまでの生活環境や生活史、家族関係、人間関係、嗜好等の情報を把握しておくことが必 要である。</a:t>
            </a:r>
            <a:r>
              <a:rPr kumimoji="1" lang="ja-JP" altLang="en-US" sz="28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家族も含めた本人のこれまでの生活の全体像を理解することは、本人の意思を推定するための手がかりとなる。 </a:t>
            </a:r>
            <a:r>
              <a:rPr kumimoji="1" lang="en-US" altLang="ja-JP" sz="2800" b="0" i="1" u="sng" strike="noStrike" kern="1200" cap="none" spc="0" normalizeH="0" baseline="0" noProof="0" dirty="0" smtClean="0">
                <a:ln>
                  <a:noFill/>
                </a:ln>
                <a:solidFill>
                  <a:srgbClr val="0066FF"/>
                </a:solidFill>
                <a:effectLst/>
                <a:uLnTx/>
                <a:uFillTx/>
                <a:latin typeface="HGP明朝E" panose="02020900000000000000" pitchFamily="18" charset="-128"/>
                <a:ea typeface="HGP明朝E" panose="02020900000000000000" pitchFamily="18" charset="-128"/>
                <a:cs typeface="+mn-cs"/>
              </a:rPr>
              <a:t>(</a:t>
            </a:r>
            <a:r>
              <a:rPr kumimoji="1" lang="ja-JP" altLang="en-US" sz="2800" b="0" i="1" u="sng" strike="noStrike" kern="1200" cap="none" spc="0" normalizeH="0" baseline="0" noProof="0" dirty="0" smtClean="0">
                <a:ln>
                  <a:noFill/>
                </a:ln>
                <a:solidFill>
                  <a:srgbClr val="0066FF"/>
                </a:solidFill>
                <a:effectLst/>
                <a:uLnTx/>
                <a:uFillTx/>
                <a:latin typeface="HGP明朝E" panose="02020900000000000000" pitchFamily="18" charset="-128"/>
                <a:ea typeface="HGP明朝E" panose="02020900000000000000" pitchFamily="18" charset="-128"/>
                <a:cs typeface="+mn-cs"/>
              </a:rPr>
              <a:t>追記：生育歴・生育環境・家族歴・エコマップ等のアセスメントの重要性）</a:t>
            </a:r>
            <a:endParaRPr kumimoji="1" lang="ja-JP" altLang="en-US" sz="2800" b="0" i="1" u="sng" strike="noStrike" kern="1200" cap="none" spc="0" normalizeH="0" baseline="0" noProof="0" dirty="0">
              <a:ln>
                <a:noFill/>
              </a:ln>
              <a:solidFill>
                <a:srgbClr val="0066FF"/>
              </a:solidFill>
              <a:effectLst/>
              <a:uLnTx/>
              <a:uFillTx/>
              <a:latin typeface="HGP明朝E" panose="02020900000000000000" pitchFamily="18" charset="-128"/>
              <a:ea typeface="HGP明朝E" panose="02020900000000000000" pitchFamily="18" charset="-128"/>
              <a:cs typeface="+mn-cs"/>
            </a:endParaRPr>
          </a:p>
        </p:txBody>
      </p:sp>
    </p:spTree>
    <p:extLst>
      <p:ext uri="{BB962C8B-B14F-4D97-AF65-F5344CB8AC3E}">
        <p14:creationId xmlns:p14="http://schemas.microsoft.com/office/powerpoint/2010/main" val="111189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2" descr="図１"/>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329" y="332632"/>
            <a:ext cx="8807255" cy="636596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60419" name="Rectangle 3"/>
          <p:cNvSpPr>
            <a:spLocks noChangeArrowheads="1"/>
          </p:cNvSpPr>
          <p:nvPr/>
        </p:nvSpPr>
        <p:spPr bwMode="auto">
          <a:xfrm>
            <a:off x="164681" y="498218"/>
            <a:ext cx="2952750" cy="284162"/>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CC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特別支援学習指導要領解説自立活動編 </a:t>
            </a:r>
          </a:p>
        </p:txBody>
      </p:sp>
      <p:sp>
        <p:nvSpPr>
          <p:cNvPr id="2" name="円形吹き出し 1"/>
          <p:cNvSpPr/>
          <p:nvPr/>
        </p:nvSpPr>
        <p:spPr>
          <a:xfrm>
            <a:off x="611560" y="1196752"/>
            <a:ext cx="3919612" cy="3168352"/>
          </a:xfrm>
          <a:prstGeom prst="wedgeEllipseCallout">
            <a:avLst>
              <a:gd name="adj1" fmla="val -41040"/>
              <a:gd name="adj2" fmla="val 5854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 name="左矢印 2"/>
          <p:cNvSpPr/>
          <p:nvPr/>
        </p:nvSpPr>
        <p:spPr>
          <a:xfrm rot="20428794">
            <a:off x="2747965" y="1086662"/>
            <a:ext cx="943840" cy="646137"/>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 name="横巻き 3"/>
          <p:cNvSpPr/>
          <p:nvPr/>
        </p:nvSpPr>
        <p:spPr>
          <a:xfrm>
            <a:off x="22922" y="4384092"/>
            <a:ext cx="1477615" cy="1744142"/>
          </a:xfrm>
          <a:prstGeom prst="horizontalScrol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この分野</a:t>
            </a:r>
            <a:r>
              <a:rPr kumimoji="1" lang="ja-JP" altLang="en-US" sz="16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のアセスメントのデータは記録にある</a:t>
            </a:r>
            <a:endParaRPr kumimoji="1" lang="ja-JP" altLang="en-US" sz="16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8" name="円形吹き出し 7"/>
          <p:cNvSpPr/>
          <p:nvPr/>
        </p:nvSpPr>
        <p:spPr>
          <a:xfrm>
            <a:off x="3563888" y="992763"/>
            <a:ext cx="4104456" cy="5676597"/>
          </a:xfrm>
          <a:prstGeom prst="wedgeEllipseCallout">
            <a:avLst>
              <a:gd name="adj1" fmla="val 54388"/>
              <a:gd name="adj2" fmla="val 21836"/>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 name="円/楕円 4"/>
          <p:cNvSpPr/>
          <p:nvPr/>
        </p:nvSpPr>
        <p:spPr bwMode="auto">
          <a:xfrm>
            <a:off x="1500538" y="4581128"/>
            <a:ext cx="3240360" cy="2276872"/>
          </a:xfrm>
          <a:prstGeom prst="ellipse">
            <a:avLst/>
          </a:prstGeom>
          <a:noFill/>
          <a:ln w="12700" cap="flat" cmpd="sng" algn="ctr">
            <a:solidFill>
              <a:schemeClr val="tx1"/>
            </a:solidFill>
            <a:prstDash val="solid"/>
            <a:round/>
            <a:headEnd type="none" w="med" len="med"/>
            <a:tailEnd type="none" w="med" len="med"/>
          </a:ln>
          <a:effectLst/>
        </p:spPr>
        <p:txBody>
          <a:bodyPr vert="horz" wrap="square" lIns="74295" tIns="8890" rIns="74295" bIns="889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pitchFamily="34" charset="0"/>
              <a:ea typeface="ＭＳ Ｐゴシック" pitchFamily="50" charset="-128"/>
              <a:cs typeface="+mn-cs"/>
            </a:endParaRPr>
          </a:p>
        </p:txBody>
      </p:sp>
      <p:sp>
        <p:nvSpPr>
          <p:cNvPr id="9" name="横巻き 8"/>
          <p:cNvSpPr/>
          <p:nvPr/>
        </p:nvSpPr>
        <p:spPr>
          <a:xfrm>
            <a:off x="7884368" y="3831061"/>
            <a:ext cx="1314598" cy="2339194"/>
          </a:xfrm>
          <a:prstGeom prst="horizontalScroll">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この分野</a:t>
            </a:r>
            <a:r>
              <a:rPr kumimoji="1" lang="ja-JP" altLang="en-US" sz="18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のアセスメントは情報が少なくて、比較的弱い</a:t>
            </a:r>
            <a:endParaRPr kumimoji="1" lang="ja-JP" altLang="en-US" sz="1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10" name="Rectangle 951"/>
          <p:cNvSpPr txBox="1">
            <a:spLocks noChangeArrowheads="1"/>
          </p:cNvSpPr>
          <p:nvPr/>
        </p:nvSpPr>
        <p:spPr bwMode="auto">
          <a:xfrm>
            <a:off x="0" y="0"/>
            <a:ext cx="8820471" cy="365125"/>
          </a:xfrm>
          <a:prstGeom prst="rect">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30" tIns="45714" rIns="91430" bIns="45714"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j-cs"/>
              </a:rPr>
              <a:t>アセスメントの留意点③～</a:t>
            </a:r>
            <a:r>
              <a:rPr kumimoji="1" lang="en-US" altLang="ja-JP" sz="24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j-cs"/>
              </a:rPr>
              <a:t>ICF</a:t>
            </a:r>
            <a:r>
              <a:rPr kumimoji="1" lang="ja-JP" altLang="en-US" sz="24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j-cs"/>
              </a:rPr>
              <a:t>の視点から～</a:t>
            </a:r>
            <a:endParaRPr kumimoji="1" lang="ja-JP" altLang="en-US" sz="2400" b="0" i="0" u="none" strike="noStrike" kern="0" cap="none" spc="0" normalizeH="0" baseline="0" noProof="0" dirty="0" smtClean="0">
              <a:ln>
                <a:noFill/>
              </a:ln>
              <a:solidFill>
                <a:srgbClr val="000000"/>
              </a:solidFill>
              <a:effectLst/>
              <a:uLnTx/>
              <a:uFillTx/>
              <a:latin typeface="Arial"/>
              <a:ea typeface="HG創英角ｺﾞｼｯｸUB" pitchFamily="49" charset="-128"/>
              <a:cs typeface="+mj-cs"/>
            </a:endParaRPr>
          </a:p>
        </p:txBody>
      </p:sp>
    </p:spTree>
    <p:extLst>
      <p:ext uri="{BB962C8B-B14F-4D97-AF65-F5344CB8AC3E}">
        <p14:creationId xmlns:p14="http://schemas.microsoft.com/office/powerpoint/2010/main" val="160934390"/>
      </p:ext>
    </p:extLst>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951"/>
          <p:cNvSpPr>
            <a:spLocks noGrp="1" noChangeArrowheads="1"/>
          </p:cNvSpPr>
          <p:nvPr>
            <p:ph type="title" idx="4294967295"/>
          </p:nvPr>
        </p:nvSpPr>
        <p:spPr>
          <a:xfrm>
            <a:off x="251520" y="11995"/>
            <a:ext cx="8820471" cy="365125"/>
          </a:xfrm>
          <a:solidFill>
            <a:srgbClr val="00CCFF"/>
          </a:solidFill>
        </p:spPr>
        <p:txBody>
          <a:bodyPr anchor="ctr"/>
          <a:lstStyle/>
          <a:p>
            <a:pPr eaLnBrk="1" hangingPunct="1"/>
            <a:r>
              <a:rPr lang="en-US" altLang="ja-JP" sz="2000" dirty="0" smtClean="0">
                <a:ea typeface="HG創英角ｺﾞｼｯｸUB" pitchFamily="49" charset="-128"/>
              </a:rPr>
              <a:t>【</a:t>
            </a:r>
            <a:r>
              <a:rPr lang="ja-JP" altLang="en-US" sz="2000" dirty="0" smtClean="0">
                <a:ea typeface="HG創英角ｺﾞｼｯｸUB" pitchFamily="49" charset="-128"/>
              </a:rPr>
              <a:t>生活する上での可能性・支援の必要性の確認（アセスメントツール）</a:t>
            </a:r>
          </a:p>
        </p:txBody>
      </p:sp>
      <p:sp>
        <p:nvSpPr>
          <p:cNvPr id="141315" name="Line 172"/>
          <p:cNvSpPr>
            <a:spLocks noChangeShapeType="1"/>
          </p:cNvSpPr>
          <p:nvPr/>
        </p:nvSpPr>
        <p:spPr bwMode="auto">
          <a:xfrm>
            <a:off x="4360985" y="3651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16" name="Line 219"/>
          <p:cNvSpPr>
            <a:spLocks noChangeShapeType="1"/>
          </p:cNvSpPr>
          <p:nvPr/>
        </p:nvSpPr>
        <p:spPr bwMode="auto">
          <a:xfrm>
            <a:off x="4360985" y="3651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17" name="Line 1056"/>
          <p:cNvSpPr>
            <a:spLocks noChangeShapeType="1"/>
          </p:cNvSpPr>
          <p:nvPr/>
        </p:nvSpPr>
        <p:spPr bwMode="auto">
          <a:xfrm>
            <a:off x="4360985" y="3651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18" name="Line 1329"/>
          <p:cNvSpPr>
            <a:spLocks noChangeShapeType="1"/>
          </p:cNvSpPr>
          <p:nvPr/>
        </p:nvSpPr>
        <p:spPr bwMode="auto">
          <a:xfrm>
            <a:off x="1847850" y="-143557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19" name="Line 1335"/>
          <p:cNvSpPr>
            <a:spLocks noChangeShapeType="1"/>
          </p:cNvSpPr>
          <p:nvPr/>
        </p:nvSpPr>
        <p:spPr bwMode="auto">
          <a:xfrm>
            <a:off x="1847850" y="-143557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0" name="Line 1384"/>
          <p:cNvSpPr>
            <a:spLocks noChangeShapeType="1"/>
          </p:cNvSpPr>
          <p:nvPr/>
        </p:nvSpPr>
        <p:spPr bwMode="auto">
          <a:xfrm>
            <a:off x="3746989" y="-137969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1" name="Line 1432"/>
          <p:cNvSpPr>
            <a:spLocks noChangeShapeType="1"/>
          </p:cNvSpPr>
          <p:nvPr/>
        </p:nvSpPr>
        <p:spPr bwMode="auto">
          <a:xfrm>
            <a:off x="3746989" y="-137969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2" name="Line 1433"/>
          <p:cNvSpPr>
            <a:spLocks noChangeShapeType="1"/>
          </p:cNvSpPr>
          <p:nvPr/>
        </p:nvSpPr>
        <p:spPr bwMode="auto">
          <a:xfrm>
            <a:off x="3746989" y="-135524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3" name="Line 1465"/>
          <p:cNvSpPr>
            <a:spLocks noChangeShapeType="1"/>
          </p:cNvSpPr>
          <p:nvPr/>
        </p:nvSpPr>
        <p:spPr bwMode="auto">
          <a:xfrm>
            <a:off x="3746989" y="-135524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4" name="Line 1466"/>
          <p:cNvSpPr>
            <a:spLocks noChangeShapeType="1"/>
          </p:cNvSpPr>
          <p:nvPr/>
        </p:nvSpPr>
        <p:spPr bwMode="auto">
          <a:xfrm>
            <a:off x="3746989" y="-133080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5" name="Line 1498"/>
          <p:cNvSpPr>
            <a:spLocks noChangeShapeType="1"/>
          </p:cNvSpPr>
          <p:nvPr/>
        </p:nvSpPr>
        <p:spPr bwMode="auto">
          <a:xfrm>
            <a:off x="3746989" y="-133080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6" name="Line 1499"/>
          <p:cNvSpPr>
            <a:spLocks noChangeShapeType="1"/>
          </p:cNvSpPr>
          <p:nvPr/>
        </p:nvSpPr>
        <p:spPr bwMode="auto">
          <a:xfrm>
            <a:off x="3746989" y="-130635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7" name="Line 1531"/>
          <p:cNvSpPr>
            <a:spLocks noChangeShapeType="1"/>
          </p:cNvSpPr>
          <p:nvPr/>
        </p:nvSpPr>
        <p:spPr bwMode="auto">
          <a:xfrm>
            <a:off x="3746989" y="-130635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8" name="Line 1532"/>
          <p:cNvSpPr>
            <a:spLocks noChangeShapeType="1"/>
          </p:cNvSpPr>
          <p:nvPr/>
        </p:nvSpPr>
        <p:spPr bwMode="auto">
          <a:xfrm>
            <a:off x="3746989" y="-128190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29" name="Line 1563"/>
          <p:cNvSpPr>
            <a:spLocks noChangeShapeType="1"/>
          </p:cNvSpPr>
          <p:nvPr/>
        </p:nvSpPr>
        <p:spPr bwMode="auto">
          <a:xfrm>
            <a:off x="3746989" y="-128190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0" name="Line 1564"/>
          <p:cNvSpPr>
            <a:spLocks noChangeShapeType="1"/>
          </p:cNvSpPr>
          <p:nvPr/>
        </p:nvSpPr>
        <p:spPr bwMode="auto">
          <a:xfrm>
            <a:off x="3746989" y="-125745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1" name="Line 1595"/>
          <p:cNvSpPr>
            <a:spLocks noChangeShapeType="1"/>
          </p:cNvSpPr>
          <p:nvPr/>
        </p:nvSpPr>
        <p:spPr bwMode="auto">
          <a:xfrm>
            <a:off x="3746989" y="-125745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2" name="Line 1596"/>
          <p:cNvSpPr>
            <a:spLocks noChangeShapeType="1"/>
          </p:cNvSpPr>
          <p:nvPr/>
        </p:nvSpPr>
        <p:spPr bwMode="auto">
          <a:xfrm>
            <a:off x="3746989" y="-123301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3" name="Line 1626"/>
          <p:cNvSpPr>
            <a:spLocks noChangeShapeType="1"/>
          </p:cNvSpPr>
          <p:nvPr/>
        </p:nvSpPr>
        <p:spPr bwMode="auto">
          <a:xfrm>
            <a:off x="3746989" y="-123301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4" name="Line 1659"/>
          <p:cNvSpPr>
            <a:spLocks noChangeShapeType="1"/>
          </p:cNvSpPr>
          <p:nvPr/>
        </p:nvSpPr>
        <p:spPr bwMode="auto">
          <a:xfrm>
            <a:off x="3746989" y="-118411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5" name="Line 1701"/>
          <p:cNvSpPr>
            <a:spLocks noChangeShapeType="1"/>
          </p:cNvSpPr>
          <p:nvPr/>
        </p:nvSpPr>
        <p:spPr bwMode="auto">
          <a:xfrm>
            <a:off x="3746989" y="-118411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6" name="Line 1702"/>
          <p:cNvSpPr>
            <a:spLocks noChangeShapeType="1"/>
          </p:cNvSpPr>
          <p:nvPr/>
        </p:nvSpPr>
        <p:spPr bwMode="auto">
          <a:xfrm>
            <a:off x="3746989" y="-115966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7" name="Line 1734"/>
          <p:cNvSpPr>
            <a:spLocks noChangeShapeType="1"/>
          </p:cNvSpPr>
          <p:nvPr/>
        </p:nvSpPr>
        <p:spPr bwMode="auto">
          <a:xfrm>
            <a:off x="3746989" y="-115966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8" name="Line 1735"/>
          <p:cNvSpPr>
            <a:spLocks noChangeShapeType="1"/>
          </p:cNvSpPr>
          <p:nvPr/>
        </p:nvSpPr>
        <p:spPr bwMode="auto">
          <a:xfrm>
            <a:off x="3746989" y="-113522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39" name="Line 1767"/>
          <p:cNvSpPr>
            <a:spLocks noChangeShapeType="1"/>
          </p:cNvSpPr>
          <p:nvPr/>
        </p:nvSpPr>
        <p:spPr bwMode="auto">
          <a:xfrm>
            <a:off x="3746989" y="-113522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0" name="Line 1768"/>
          <p:cNvSpPr>
            <a:spLocks noChangeShapeType="1"/>
          </p:cNvSpPr>
          <p:nvPr/>
        </p:nvSpPr>
        <p:spPr bwMode="auto">
          <a:xfrm>
            <a:off x="3746989" y="-111077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1" name="Line 1800"/>
          <p:cNvSpPr>
            <a:spLocks noChangeShapeType="1"/>
          </p:cNvSpPr>
          <p:nvPr/>
        </p:nvSpPr>
        <p:spPr bwMode="auto">
          <a:xfrm>
            <a:off x="3746989" y="-111077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2" name="Line 1801"/>
          <p:cNvSpPr>
            <a:spLocks noChangeShapeType="1"/>
          </p:cNvSpPr>
          <p:nvPr/>
        </p:nvSpPr>
        <p:spPr bwMode="auto">
          <a:xfrm>
            <a:off x="3746989" y="-108632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3" name="Line 1829"/>
          <p:cNvSpPr>
            <a:spLocks noChangeShapeType="1"/>
          </p:cNvSpPr>
          <p:nvPr/>
        </p:nvSpPr>
        <p:spPr bwMode="auto">
          <a:xfrm>
            <a:off x="3746989" y="-108632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4" name="Line 2115"/>
          <p:cNvSpPr>
            <a:spLocks noChangeShapeType="1"/>
          </p:cNvSpPr>
          <p:nvPr/>
        </p:nvSpPr>
        <p:spPr bwMode="auto">
          <a:xfrm>
            <a:off x="1847850" y="-143557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5" name="Line 2121"/>
          <p:cNvSpPr>
            <a:spLocks noChangeShapeType="1"/>
          </p:cNvSpPr>
          <p:nvPr/>
        </p:nvSpPr>
        <p:spPr bwMode="auto">
          <a:xfrm>
            <a:off x="1847850" y="-143557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6" name="Line 2170"/>
          <p:cNvSpPr>
            <a:spLocks noChangeShapeType="1"/>
          </p:cNvSpPr>
          <p:nvPr/>
        </p:nvSpPr>
        <p:spPr bwMode="auto">
          <a:xfrm>
            <a:off x="3746989" y="-137969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7" name="Line 2218"/>
          <p:cNvSpPr>
            <a:spLocks noChangeShapeType="1"/>
          </p:cNvSpPr>
          <p:nvPr/>
        </p:nvSpPr>
        <p:spPr bwMode="auto">
          <a:xfrm>
            <a:off x="3746989" y="-137969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8" name="Line 2219"/>
          <p:cNvSpPr>
            <a:spLocks noChangeShapeType="1"/>
          </p:cNvSpPr>
          <p:nvPr/>
        </p:nvSpPr>
        <p:spPr bwMode="auto">
          <a:xfrm>
            <a:off x="3746989" y="-135524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49" name="Line 2251"/>
          <p:cNvSpPr>
            <a:spLocks noChangeShapeType="1"/>
          </p:cNvSpPr>
          <p:nvPr/>
        </p:nvSpPr>
        <p:spPr bwMode="auto">
          <a:xfrm>
            <a:off x="3746989" y="-135524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0" name="Line 2252"/>
          <p:cNvSpPr>
            <a:spLocks noChangeShapeType="1"/>
          </p:cNvSpPr>
          <p:nvPr/>
        </p:nvSpPr>
        <p:spPr bwMode="auto">
          <a:xfrm>
            <a:off x="3746989" y="-133080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1" name="Line 2284"/>
          <p:cNvSpPr>
            <a:spLocks noChangeShapeType="1"/>
          </p:cNvSpPr>
          <p:nvPr/>
        </p:nvSpPr>
        <p:spPr bwMode="auto">
          <a:xfrm>
            <a:off x="3746989" y="-133080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2" name="Line 2285"/>
          <p:cNvSpPr>
            <a:spLocks noChangeShapeType="1"/>
          </p:cNvSpPr>
          <p:nvPr/>
        </p:nvSpPr>
        <p:spPr bwMode="auto">
          <a:xfrm>
            <a:off x="3746989" y="-130635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3" name="Line 2317"/>
          <p:cNvSpPr>
            <a:spLocks noChangeShapeType="1"/>
          </p:cNvSpPr>
          <p:nvPr/>
        </p:nvSpPr>
        <p:spPr bwMode="auto">
          <a:xfrm>
            <a:off x="3746989" y="-130635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4" name="Line 2318"/>
          <p:cNvSpPr>
            <a:spLocks noChangeShapeType="1"/>
          </p:cNvSpPr>
          <p:nvPr/>
        </p:nvSpPr>
        <p:spPr bwMode="auto">
          <a:xfrm>
            <a:off x="3746989" y="-128190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5" name="Line 2349"/>
          <p:cNvSpPr>
            <a:spLocks noChangeShapeType="1"/>
          </p:cNvSpPr>
          <p:nvPr/>
        </p:nvSpPr>
        <p:spPr bwMode="auto">
          <a:xfrm>
            <a:off x="3746989" y="-128190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6" name="Line 2350"/>
          <p:cNvSpPr>
            <a:spLocks noChangeShapeType="1"/>
          </p:cNvSpPr>
          <p:nvPr/>
        </p:nvSpPr>
        <p:spPr bwMode="auto">
          <a:xfrm>
            <a:off x="3746989" y="-125745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7" name="Line 2381"/>
          <p:cNvSpPr>
            <a:spLocks noChangeShapeType="1"/>
          </p:cNvSpPr>
          <p:nvPr/>
        </p:nvSpPr>
        <p:spPr bwMode="auto">
          <a:xfrm>
            <a:off x="3746989" y="-125745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8" name="Line 2382"/>
          <p:cNvSpPr>
            <a:spLocks noChangeShapeType="1"/>
          </p:cNvSpPr>
          <p:nvPr/>
        </p:nvSpPr>
        <p:spPr bwMode="auto">
          <a:xfrm>
            <a:off x="3746989" y="-123301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59" name="Line 2412"/>
          <p:cNvSpPr>
            <a:spLocks noChangeShapeType="1"/>
          </p:cNvSpPr>
          <p:nvPr/>
        </p:nvSpPr>
        <p:spPr bwMode="auto">
          <a:xfrm>
            <a:off x="3746989" y="-123301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0" name="Line 2445"/>
          <p:cNvSpPr>
            <a:spLocks noChangeShapeType="1"/>
          </p:cNvSpPr>
          <p:nvPr/>
        </p:nvSpPr>
        <p:spPr bwMode="auto">
          <a:xfrm>
            <a:off x="3746989" y="-118411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1" name="Line 2487"/>
          <p:cNvSpPr>
            <a:spLocks noChangeShapeType="1"/>
          </p:cNvSpPr>
          <p:nvPr/>
        </p:nvSpPr>
        <p:spPr bwMode="auto">
          <a:xfrm>
            <a:off x="3746989" y="-118411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2" name="Line 2488"/>
          <p:cNvSpPr>
            <a:spLocks noChangeShapeType="1"/>
          </p:cNvSpPr>
          <p:nvPr/>
        </p:nvSpPr>
        <p:spPr bwMode="auto">
          <a:xfrm>
            <a:off x="3746989" y="-115966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3" name="Line 2520"/>
          <p:cNvSpPr>
            <a:spLocks noChangeShapeType="1"/>
          </p:cNvSpPr>
          <p:nvPr/>
        </p:nvSpPr>
        <p:spPr bwMode="auto">
          <a:xfrm>
            <a:off x="3746989" y="-115966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4" name="Line 2521"/>
          <p:cNvSpPr>
            <a:spLocks noChangeShapeType="1"/>
          </p:cNvSpPr>
          <p:nvPr/>
        </p:nvSpPr>
        <p:spPr bwMode="auto">
          <a:xfrm>
            <a:off x="3746989" y="-113522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5" name="Line 2553"/>
          <p:cNvSpPr>
            <a:spLocks noChangeShapeType="1"/>
          </p:cNvSpPr>
          <p:nvPr/>
        </p:nvSpPr>
        <p:spPr bwMode="auto">
          <a:xfrm>
            <a:off x="3746989" y="-113522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6" name="Line 2554"/>
          <p:cNvSpPr>
            <a:spLocks noChangeShapeType="1"/>
          </p:cNvSpPr>
          <p:nvPr/>
        </p:nvSpPr>
        <p:spPr bwMode="auto">
          <a:xfrm>
            <a:off x="3746989" y="-111077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7" name="Line 2586"/>
          <p:cNvSpPr>
            <a:spLocks noChangeShapeType="1"/>
          </p:cNvSpPr>
          <p:nvPr/>
        </p:nvSpPr>
        <p:spPr bwMode="auto">
          <a:xfrm>
            <a:off x="3746989" y="-111077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8" name="Line 2587"/>
          <p:cNvSpPr>
            <a:spLocks noChangeShapeType="1"/>
          </p:cNvSpPr>
          <p:nvPr/>
        </p:nvSpPr>
        <p:spPr bwMode="auto">
          <a:xfrm>
            <a:off x="3746989" y="-108632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69" name="Line 2615"/>
          <p:cNvSpPr>
            <a:spLocks noChangeShapeType="1"/>
          </p:cNvSpPr>
          <p:nvPr/>
        </p:nvSpPr>
        <p:spPr bwMode="auto">
          <a:xfrm>
            <a:off x="3746989" y="-108632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0" name="Line 3682"/>
          <p:cNvSpPr>
            <a:spLocks noChangeShapeType="1"/>
          </p:cNvSpPr>
          <p:nvPr/>
        </p:nvSpPr>
        <p:spPr bwMode="auto">
          <a:xfrm>
            <a:off x="3248758" y="-144383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1" name="Line 3688"/>
          <p:cNvSpPr>
            <a:spLocks noChangeShapeType="1"/>
          </p:cNvSpPr>
          <p:nvPr/>
        </p:nvSpPr>
        <p:spPr bwMode="auto">
          <a:xfrm>
            <a:off x="3248758" y="-144383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2" name="Line 3736"/>
          <p:cNvSpPr>
            <a:spLocks noChangeShapeType="1"/>
          </p:cNvSpPr>
          <p:nvPr/>
        </p:nvSpPr>
        <p:spPr bwMode="auto">
          <a:xfrm>
            <a:off x="4163158" y="-138795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3" name="Line 3784"/>
          <p:cNvSpPr>
            <a:spLocks noChangeShapeType="1"/>
          </p:cNvSpPr>
          <p:nvPr/>
        </p:nvSpPr>
        <p:spPr bwMode="auto">
          <a:xfrm>
            <a:off x="4163158" y="-138795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4" name="Line 3785"/>
          <p:cNvSpPr>
            <a:spLocks noChangeShapeType="1"/>
          </p:cNvSpPr>
          <p:nvPr/>
        </p:nvSpPr>
        <p:spPr bwMode="auto">
          <a:xfrm>
            <a:off x="4163158" y="-136350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5" name="Line 3817"/>
          <p:cNvSpPr>
            <a:spLocks noChangeShapeType="1"/>
          </p:cNvSpPr>
          <p:nvPr/>
        </p:nvSpPr>
        <p:spPr bwMode="auto">
          <a:xfrm>
            <a:off x="4163158" y="-136350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6" name="Line 3818"/>
          <p:cNvSpPr>
            <a:spLocks noChangeShapeType="1"/>
          </p:cNvSpPr>
          <p:nvPr/>
        </p:nvSpPr>
        <p:spPr bwMode="auto">
          <a:xfrm>
            <a:off x="4163158" y="-133905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7" name="Line 3850"/>
          <p:cNvSpPr>
            <a:spLocks noChangeShapeType="1"/>
          </p:cNvSpPr>
          <p:nvPr/>
        </p:nvSpPr>
        <p:spPr bwMode="auto">
          <a:xfrm>
            <a:off x="4163158" y="-133905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8" name="Line 3851"/>
          <p:cNvSpPr>
            <a:spLocks noChangeShapeType="1"/>
          </p:cNvSpPr>
          <p:nvPr/>
        </p:nvSpPr>
        <p:spPr bwMode="auto">
          <a:xfrm>
            <a:off x="4163158" y="-131460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79" name="Line 3883"/>
          <p:cNvSpPr>
            <a:spLocks noChangeShapeType="1"/>
          </p:cNvSpPr>
          <p:nvPr/>
        </p:nvSpPr>
        <p:spPr bwMode="auto">
          <a:xfrm>
            <a:off x="4163158" y="-131460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0" name="Line 3884"/>
          <p:cNvSpPr>
            <a:spLocks noChangeShapeType="1"/>
          </p:cNvSpPr>
          <p:nvPr/>
        </p:nvSpPr>
        <p:spPr bwMode="auto">
          <a:xfrm>
            <a:off x="4163158" y="-129016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1" name="Line 3915"/>
          <p:cNvSpPr>
            <a:spLocks noChangeShapeType="1"/>
          </p:cNvSpPr>
          <p:nvPr/>
        </p:nvSpPr>
        <p:spPr bwMode="auto">
          <a:xfrm>
            <a:off x="4163158" y="-129016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2" name="Line 3916"/>
          <p:cNvSpPr>
            <a:spLocks noChangeShapeType="1"/>
          </p:cNvSpPr>
          <p:nvPr/>
        </p:nvSpPr>
        <p:spPr bwMode="auto">
          <a:xfrm>
            <a:off x="4163158" y="-126571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3" name="Line 3947"/>
          <p:cNvSpPr>
            <a:spLocks noChangeShapeType="1"/>
          </p:cNvSpPr>
          <p:nvPr/>
        </p:nvSpPr>
        <p:spPr bwMode="auto">
          <a:xfrm>
            <a:off x="4163158" y="-126571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4" name="Line 3948"/>
          <p:cNvSpPr>
            <a:spLocks noChangeShapeType="1"/>
          </p:cNvSpPr>
          <p:nvPr/>
        </p:nvSpPr>
        <p:spPr bwMode="auto">
          <a:xfrm>
            <a:off x="4163158" y="-124126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5" name="Line 3978"/>
          <p:cNvSpPr>
            <a:spLocks noChangeShapeType="1"/>
          </p:cNvSpPr>
          <p:nvPr/>
        </p:nvSpPr>
        <p:spPr bwMode="auto">
          <a:xfrm>
            <a:off x="4163158" y="-124126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6" name="Line 4011"/>
          <p:cNvSpPr>
            <a:spLocks noChangeShapeType="1"/>
          </p:cNvSpPr>
          <p:nvPr/>
        </p:nvSpPr>
        <p:spPr bwMode="auto">
          <a:xfrm>
            <a:off x="4163158" y="-119237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7" name="Line 4053"/>
          <p:cNvSpPr>
            <a:spLocks noChangeShapeType="1"/>
          </p:cNvSpPr>
          <p:nvPr/>
        </p:nvSpPr>
        <p:spPr bwMode="auto">
          <a:xfrm>
            <a:off x="4163158" y="-119237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8" name="Line 4054"/>
          <p:cNvSpPr>
            <a:spLocks noChangeShapeType="1"/>
          </p:cNvSpPr>
          <p:nvPr/>
        </p:nvSpPr>
        <p:spPr bwMode="auto">
          <a:xfrm>
            <a:off x="4163158" y="-116792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89" name="Line 4086"/>
          <p:cNvSpPr>
            <a:spLocks noChangeShapeType="1"/>
          </p:cNvSpPr>
          <p:nvPr/>
        </p:nvSpPr>
        <p:spPr bwMode="auto">
          <a:xfrm>
            <a:off x="4163158" y="-1167923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0" name="Line 4087"/>
          <p:cNvSpPr>
            <a:spLocks noChangeShapeType="1"/>
          </p:cNvSpPr>
          <p:nvPr/>
        </p:nvSpPr>
        <p:spPr bwMode="auto">
          <a:xfrm>
            <a:off x="4163158" y="-114347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1" name="Line 4119"/>
          <p:cNvSpPr>
            <a:spLocks noChangeShapeType="1"/>
          </p:cNvSpPr>
          <p:nvPr/>
        </p:nvSpPr>
        <p:spPr bwMode="auto">
          <a:xfrm>
            <a:off x="4163158" y="-1143476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2" name="Line 4120"/>
          <p:cNvSpPr>
            <a:spLocks noChangeShapeType="1"/>
          </p:cNvSpPr>
          <p:nvPr/>
        </p:nvSpPr>
        <p:spPr bwMode="auto">
          <a:xfrm>
            <a:off x="4163158" y="-111902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3" name="Line 4152"/>
          <p:cNvSpPr>
            <a:spLocks noChangeShapeType="1"/>
          </p:cNvSpPr>
          <p:nvPr/>
        </p:nvSpPr>
        <p:spPr bwMode="auto">
          <a:xfrm>
            <a:off x="4163158" y="-111902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4" name="Line 4153"/>
          <p:cNvSpPr>
            <a:spLocks noChangeShapeType="1"/>
          </p:cNvSpPr>
          <p:nvPr/>
        </p:nvSpPr>
        <p:spPr bwMode="auto">
          <a:xfrm>
            <a:off x="4163158" y="-109458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5" name="Line 4181"/>
          <p:cNvSpPr>
            <a:spLocks noChangeShapeType="1"/>
          </p:cNvSpPr>
          <p:nvPr/>
        </p:nvSpPr>
        <p:spPr bwMode="auto">
          <a:xfrm>
            <a:off x="4163158" y="-109458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6" name="Line 4377"/>
          <p:cNvSpPr>
            <a:spLocks noChangeShapeType="1"/>
          </p:cNvSpPr>
          <p:nvPr/>
        </p:nvSpPr>
        <p:spPr bwMode="auto">
          <a:xfrm>
            <a:off x="4163158" y="-41624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7" name="Line 4407"/>
          <p:cNvSpPr>
            <a:spLocks noChangeShapeType="1"/>
          </p:cNvSpPr>
          <p:nvPr/>
        </p:nvSpPr>
        <p:spPr bwMode="auto">
          <a:xfrm>
            <a:off x="4163158" y="-41624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8" name="Line 4408"/>
          <p:cNvSpPr>
            <a:spLocks noChangeShapeType="1"/>
          </p:cNvSpPr>
          <p:nvPr/>
        </p:nvSpPr>
        <p:spPr bwMode="auto">
          <a:xfrm>
            <a:off x="4163158" y="-39179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399" name="Line 4439"/>
          <p:cNvSpPr>
            <a:spLocks noChangeShapeType="1"/>
          </p:cNvSpPr>
          <p:nvPr/>
        </p:nvSpPr>
        <p:spPr bwMode="auto">
          <a:xfrm>
            <a:off x="4163158" y="-39179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0" name="Line 4440"/>
          <p:cNvSpPr>
            <a:spLocks noChangeShapeType="1"/>
          </p:cNvSpPr>
          <p:nvPr/>
        </p:nvSpPr>
        <p:spPr bwMode="auto">
          <a:xfrm>
            <a:off x="4163158" y="-36734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1" name="Line 4471"/>
          <p:cNvSpPr>
            <a:spLocks noChangeShapeType="1"/>
          </p:cNvSpPr>
          <p:nvPr/>
        </p:nvSpPr>
        <p:spPr bwMode="auto">
          <a:xfrm>
            <a:off x="4163158" y="-36734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2" name="Line 4472"/>
          <p:cNvSpPr>
            <a:spLocks noChangeShapeType="1"/>
          </p:cNvSpPr>
          <p:nvPr/>
        </p:nvSpPr>
        <p:spPr bwMode="auto">
          <a:xfrm>
            <a:off x="4163158" y="-34290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3" name="Line 4503"/>
          <p:cNvSpPr>
            <a:spLocks noChangeShapeType="1"/>
          </p:cNvSpPr>
          <p:nvPr/>
        </p:nvSpPr>
        <p:spPr bwMode="auto">
          <a:xfrm>
            <a:off x="4163158" y="-34290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4" name="Line 4504"/>
          <p:cNvSpPr>
            <a:spLocks noChangeShapeType="1"/>
          </p:cNvSpPr>
          <p:nvPr/>
        </p:nvSpPr>
        <p:spPr bwMode="auto">
          <a:xfrm>
            <a:off x="4163158" y="-31845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5" name="Line 4534"/>
          <p:cNvSpPr>
            <a:spLocks noChangeShapeType="1"/>
          </p:cNvSpPr>
          <p:nvPr/>
        </p:nvSpPr>
        <p:spPr bwMode="auto">
          <a:xfrm>
            <a:off x="4163158" y="-31845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6" name="Line 4535"/>
          <p:cNvSpPr>
            <a:spLocks noChangeShapeType="1"/>
          </p:cNvSpPr>
          <p:nvPr/>
        </p:nvSpPr>
        <p:spPr bwMode="auto">
          <a:xfrm>
            <a:off x="4163158" y="-29400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7" name="Line 4565"/>
          <p:cNvSpPr>
            <a:spLocks noChangeShapeType="1"/>
          </p:cNvSpPr>
          <p:nvPr/>
        </p:nvSpPr>
        <p:spPr bwMode="auto">
          <a:xfrm>
            <a:off x="4163158" y="-29400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8" name="Line 4566"/>
          <p:cNvSpPr>
            <a:spLocks noChangeShapeType="1"/>
          </p:cNvSpPr>
          <p:nvPr/>
        </p:nvSpPr>
        <p:spPr bwMode="auto">
          <a:xfrm>
            <a:off x="4163158" y="-26955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09" name="Line 4594"/>
          <p:cNvSpPr>
            <a:spLocks noChangeShapeType="1"/>
          </p:cNvSpPr>
          <p:nvPr/>
        </p:nvSpPr>
        <p:spPr bwMode="auto">
          <a:xfrm>
            <a:off x="4163158" y="-26955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0" name="Line 4761"/>
          <p:cNvSpPr>
            <a:spLocks noChangeShapeType="1"/>
          </p:cNvSpPr>
          <p:nvPr/>
        </p:nvSpPr>
        <p:spPr bwMode="auto">
          <a:xfrm>
            <a:off x="4163158" y="-41624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1" name="Line 4791"/>
          <p:cNvSpPr>
            <a:spLocks noChangeShapeType="1"/>
          </p:cNvSpPr>
          <p:nvPr/>
        </p:nvSpPr>
        <p:spPr bwMode="auto">
          <a:xfrm>
            <a:off x="4163158" y="-41624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2" name="Line 4792"/>
          <p:cNvSpPr>
            <a:spLocks noChangeShapeType="1"/>
          </p:cNvSpPr>
          <p:nvPr/>
        </p:nvSpPr>
        <p:spPr bwMode="auto">
          <a:xfrm>
            <a:off x="4163158" y="-39179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3" name="Line 4823"/>
          <p:cNvSpPr>
            <a:spLocks noChangeShapeType="1"/>
          </p:cNvSpPr>
          <p:nvPr/>
        </p:nvSpPr>
        <p:spPr bwMode="auto">
          <a:xfrm>
            <a:off x="4163158" y="-39179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4" name="Line 4824"/>
          <p:cNvSpPr>
            <a:spLocks noChangeShapeType="1"/>
          </p:cNvSpPr>
          <p:nvPr/>
        </p:nvSpPr>
        <p:spPr bwMode="auto">
          <a:xfrm>
            <a:off x="4163158" y="-36734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5" name="Line 4855"/>
          <p:cNvSpPr>
            <a:spLocks noChangeShapeType="1"/>
          </p:cNvSpPr>
          <p:nvPr/>
        </p:nvSpPr>
        <p:spPr bwMode="auto">
          <a:xfrm>
            <a:off x="4163158" y="-36734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6" name="Line 4856"/>
          <p:cNvSpPr>
            <a:spLocks noChangeShapeType="1"/>
          </p:cNvSpPr>
          <p:nvPr/>
        </p:nvSpPr>
        <p:spPr bwMode="auto">
          <a:xfrm>
            <a:off x="4163158" y="-34290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7" name="Line 4887"/>
          <p:cNvSpPr>
            <a:spLocks noChangeShapeType="1"/>
          </p:cNvSpPr>
          <p:nvPr/>
        </p:nvSpPr>
        <p:spPr bwMode="auto">
          <a:xfrm>
            <a:off x="4163158" y="-34290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8" name="Line 4888"/>
          <p:cNvSpPr>
            <a:spLocks noChangeShapeType="1"/>
          </p:cNvSpPr>
          <p:nvPr/>
        </p:nvSpPr>
        <p:spPr bwMode="auto">
          <a:xfrm>
            <a:off x="4163158" y="-31845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19" name="Line 4918"/>
          <p:cNvSpPr>
            <a:spLocks noChangeShapeType="1"/>
          </p:cNvSpPr>
          <p:nvPr/>
        </p:nvSpPr>
        <p:spPr bwMode="auto">
          <a:xfrm>
            <a:off x="4163158" y="-31845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0" name="Line 4919"/>
          <p:cNvSpPr>
            <a:spLocks noChangeShapeType="1"/>
          </p:cNvSpPr>
          <p:nvPr/>
        </p:nvSpPr>
        <p:spPr bwMode="auto">
          <a:xfrm>
            <a:off x="4163158" y="-29400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1" name="Line 4949"/>
          <p:cNvSpPr>
            <a:spLocks noChangeShapeType="1"/>
          </p:cNvSpPr>
          <p:nvPr/>
        </p:nvSpPr>
        <p:spPr bwMode="auto">
          <a:xfrm>
            <a:off x="4163158" y="-29400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2" name="Line 4950"/>
          <p:cNvSpPr>
            <a:spLocks noChangeShapeType="1"/>
          </p:cNvSpPr>
          <p:nvPr/>
        </p:nvSpPr>
        <p:spPr bwMode="auto">
          <a:xfrm>
            <a:off x="4163158" y="-26955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3" name="Line 4978"/>
          <p:cNvSpPr>
            <a:spLocks noChangeShapeType="1"/>
          </p:cNvSpPr>
          <p:nvPr/>
        </p:nvSpPr>
        <p:spPr bwMode="auto">
          <a:xfrm>
            <a:off x="4163158" y="-26955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4" name="Line 5946"/>
          <p:cNvSpPr>
            <a:spLocks noChangeShapeType="1"/>
          </p:cNvSpPr>
          <p:nvPr/>
        </p:nvSpPr>
        <p:spPr bwMode="auto">
          <a:xfrm>
            <a:off x="4163158" y="-138112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5" name="Line 5976"/>
          <p:cNvSpPr>
            <a:spLocks noChangeShapeType="1"/>
          </p:cNvSpPr>
          <p:nvPr/>
        </p:nvSpPr>
        <p:spPr bwMode="auto">
          <a:xfrm>
            <a:off x="4163158" y="-138112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6" name="Line 5977"/>
          <p:cNvSpPr>
            <a:spLocks noChangeShapeType="1"/>
          </p:cNvSpPr>
          <p:nvPr/>
        </p:nvSpPr>
        <p:spPr bwMode="auto">
          <a:xfrm>
            <a:off x="4163158" y="-135667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7" name="Line 6008"/>
          <p:cNvSpPr>
            <a:spLocks noChangeShapeType="1"/>
          </p:cNvSpPr>
          <p:nvPr/>
        </p:nvSpPr>
        <p:spPr bwMode="auto">
          <a:xfrm>
            <a:off x="4163158" y="-135667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8" name="Line 6009"/>
          <p:cNvSpPr>
            <a:spLocks noChangeShapeType="1"/>
          </p:cNvSpPr>
          <p:nvPr/>
        </p:nvSpPr>
        <p:spPr bwMode="auto">
          <a:xfrm>
            <a:off x="4163158" y="-133223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29" name="Line 6040"/>
          <p:cNvSpPr>
            <a:spLocks noChangeShapeType="1"/>
          </p:cNvSpPr>
          <p:nvPr/>
        </p:nvSpPr>
        <p:spPr bwMode="auto">
          <a:xfrm>
            <a:off x="4163158" y="-133223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0" name="Line 6041"/>
          <p:cNvSpPr>
            <a:spLocks noChangeShapeType="1"/>
          </p:cNvSpPr>
          <p:nvPr/>
        </p:nvSpPr>
        <p:spPr bwMode="auto">
          <a:xfrm>
            <a:off x="4163158" y="-130778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1" name="Line 6072"/>
          <p:cNvSpPr>
            <a:spLocks noChangeShapeType="1"/>
          </p:cNvSpPr>
          <p:nvPr/>
        </p:nvSpPr>
        <p:spPr bwMode="auto">
          <a:xfrm>
            <a:off x="4163158" y="-130778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2" name="Line 6073"/>
          <p:cNvSpPr>
            <a:spLocks noChangeShapeType="1"/>
          </p:cNvSpPr>
          <p:nvPr/>
        </p:nvSpPr>
        <p:spPr bwMode="auto">
          <a:xfrm>
            <a:off x="4163158" y="-128333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3" name="Line 6103"/>
          <p:cNvSpPr>
            <a:spLocks noChangeShapeType="1"/>
          </p:cNvSpPr>
          <p:nvPr/>
        </p:nvSpPr>
        <p:spPr bwMode="auto">
          <a:xfrm>
            <a:off x="4163158" y="-128333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4" name="Line 6104"/>
          <p:cNvSpPr>
            <a:spLocks noChangeShapeType="1"/>
          </p:cNvSpPr>
          <p:nvPr/>
        </p:nvSpPr>
        <p:spPr bwMode="auto">
          <a:xfrm>
            <a:off x="4163158" y="-125888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5" name="Line 6134"/>
          <p:cNvSpPr>
            <a:spLocks noChangeShapeType="1"/>
          </p:cNvSpPr>
          <p:nvPr/>
        </p:nvSpPr>
        <p:spPr bwMode="auto">
          <a:xfrm>
            <a:off x="4163158" y="-125888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6" name="Line 6135"/>
          <p:cNvSpPr>
            <a:spLocks noChangeShapeType="1"/>
          </p:cNvSpPr>
          <p:nvPr/>
        </p:nvSpPr>
        <p:spPr bwMode="auto">
          <a:xfrm>
            <a:off x="4163158" y="-123444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7" name="Line 6164"/>
          <p:cNvSpPr>
            <a:spLocks noChangeShapeType="1"/>
          </p:cNvSpPr>
          <p:nvPr/>
        </p:nvSpPr>
        <p:spPr bwMode="auto">
          <a:xfrm>
            <a:off x="4163158" y="-123444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8" name="Line 6196"/>
          <p:cNvSpPr>
            <a:spLocks noChangeShapeType="1"/>
          </p:cNvSpPr>
          <p:nvPr/>
        </p:nvSpPr>
        <p:spPr bwMode="auto">
          <a:xfrm>
            <a:off x="4163158" y="-118554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39" name="Line 6238"/>
          <p:cNvSpPr>
            <a:spLocks noChangeShapeType="1"/>
          </p:cNvSpPr>
          <p:nvPr/>
        </p:nvSpPr>
        <p:spPr bwMode="auto">
          <a:xfrm>
            <a:off x="4163158" y="-118554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0" name="Line 6239"/>
          <p:cNvSpPr>
            <a:spLocks noChangeShapeType="1"/>
          </p:cNvSpPr>
          <p:nvPr/>
        </p:nvSpPr>
        <p:spPr bwMode="auto">
          <a:xfrm>
            <a:off x="4163158" y="-116109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1" name="Line 6271"/>
          <p:cNvSpPr>
            <a:spLocks noChangeShapeType="1"/>
          </p:cNvSpPr>
          <p:nvPr/>
        </p:nvSpPr>
        <p:spPr bwMode="auto">
          <a:xfrm>
            <a:off x="4163158" y="-1161097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2" name="Line 6272"/>
          <p:cNvSpPr>
            <a:spLocks noChangeShapeType="1"/>
          </p:cNvSpPr>
          <p:nvPr/>
        </p:nvSpPr>
        <p:spPr bwMode="auto">
          <a:xfrm>
            <a:off x="4163158" y="-113665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3" name="Line 6304"/>
          <p:cNvSpPr>
            <a:spLocks noChangeShapeType="1"/>
          </p:cNvSpPr>
          <p:nvPr/>
        </p:nvSpPr>
        <p:spPr bwMode="auto">
          <a:xfrm>
            <a:off x="4163158" y="-1136650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4" name="Line 6305"/>
          <p:cNvSpPr>
            <a:spLocks noChangeShapeType="1"/>
          </p:cNvSpPr>
          <p:nvPr/>
        </p:nvSpPr>
        <p:spPr bwMode="auto">
          <a:xfrm>
            <a:off x="4163158" y="-111220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5" name="Line 6337"/>
          <p:cNvSpPr>
            <a:spLocks noChangeShapeType="1"/>
          </p:cNvSpPr>
          <p:nvPr/>
        </p:nvSpPr>
        <p:spPr bwMode="auto">
          <a:xfrm>
            <a:off x="4163158" y="-11122025"/>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6" name="Line 6338"/>
          <p:cNvSpPr>
            <a:spLocks noChangeShapeType="1"/>
          </p:cNvSpPr>
          <p:nvPr/>
        </p:nvSpPr>
        <p:spPr bwMode="auto">
          <a:xfrm>
            <a:off x="4163158" y="-108775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7" name="Line 6366"/>
          <p:cNvSpPr>
            <a:spLocks noChangeShapeType="1"/>
          </p:cNvSpPr>
          <p:nvPr/>
        </p:nvSpPr>
        <p:spPr bwMode="auto">
          <a:xfrm>
            <a:off x="4163158" y="-10877550"/>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8" name="Line 7396"/>
          <p:cNvSpPr>
            <a:spLocks noChangeShapeType="1"/>
          </p:cNvSpPr>
          <p:nvPr/>
        </p:nvSpPr>
        <p:spPr bwMode="auto">
          <a:xfrm>
            <a:off x="1480038" y="-128539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49" name="Line 7397"/>
          <p:cNvSpPr>
            <a:spLocks noChangeShapeType="1"/>
          </p:cNvSpPr>
          <p:nvPr/>
        </p:nvSpPr>
        <p:spPr bwMode="auto">
          <a:xfrm>
            <a:off x="1480038" y="-126095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50" name="Line 7678"/>
          <p:cNvSpPr>
            <a:spLocks noChangeShapeType="1"/>
          </p:cNvSpPr>
          <p:nvPr/>
        </p:nvSpPr>
        <p:spPr bwMode="auto">
          <a:xfrm>
            <a:off x="1480038" y="-10898188"/>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sp>
        <p:nvSpPr>
          <p:cNvPr id="141451" name="Line 7679"/>
          <p:cNvSpPr>
            <a:spLocks noChangeShapeType="1"/>
          </p:cNvSpPr>
          <p:nvPr/>
        </p:nvSpPr>
        <p:spPr bwMode="auto">
          <a:xfrm>
            <a:off x="1480038" y="-10653713"/>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smtClean="0">
              <a:ln>
                <a:noFill/>
              </a:ln>
              <a:solidFill>
                <a:prstClr val="black"/>
              </a:solidFill>
              <a:effectLst/>
              <a:uLnTx/>
              <a:uFillTx/>
              <a:latin typeface="Arial" pitchFamily="34" charset="0"/>
              <a:ea typeface="ＭＳ Ｐゴシック" pitchFamily="50" charset="-128"/>
              <a:cs typeface="+mn-cs"/>
            </a:endParaRPr>
          </a:p>
        </p:txBody>
      </p:sp>
      <p:graphicFrame>
        <p:nvGraphicFramePr>
          <p:cNvPr id="1350393" name="Group 7929"/>
          <p:cNvGraphicFramePr>
            <a:graphicFrameLocks noGrp="1"/>
          </p:cNvGraphicFramePr>
          <p:nvPr>
            <p:extLst/>
          </p:nvPr>
        </p:nvGraphicFramePr>
        <p:xfrm>
          <a:off x="74002" y="428688"/>
          <a:ext cx="8890487" cy="6289860"/>
        </p:xfrm>
        <a:graphic>
          <a:graphicData uri="http://schemas.openxmlformats.org/drawingml/2006/table">
            <a:tbl>
              <a:tblPr/>
              <a:tblGrid>
                <a:gridCol w="1214066">
                  <a:extLst>
                    <a:ext uri="{9D8B030D-6E8A-4147-A177-3AD203B41FA5}">
                      <a16:colId xmlns:a16="http://schemas.microsoft.com/office/drawing/2014/main" val="20000"/>
                    </a:ext>
                  </a:extLst>
                </a:gridCol>
                <a:gridCol w="180818">
                  <a:extLst>
                    <a:ext uri="{9D8B030D-6E8A-4147-A177-3AD203B41FA5}">
                      <a16:colId xmlns:a16="http://schemas.microsoft.com/office/drawing/2014/main" val="20001"/>
                    </a:ext>
                  </a:extLst>
                </a:gridCol>
                <a:gridCol w="3481133">
                  <a:extLst>
                    <a:ext uri="{9D8B030D-6E8A-4147-A177-3AD203B41FA5}">
                      <a16:colId xmlns:a16="http://schemas.microsoft.com/office/drawing/2014/main" val="20002"/>
                    </a:ext>
                  </a:extLst>
                </a:gridCol>
                <a:gridCol w="354039">
                  <a:extLst>
                    <a:ext uri="{9D8B030D-6E8A-4147-A177-3AD203B41FA5}">
                      <a16:colId xmlns:a16="http://schemas.microsoft.com/office/drawing/2014/main" val="20003"/>
                    </a:ext>
                  </a:extLst>
                </a:gridCol>
                <a:gridCol w="351000">
                  <a:extLst>
                    <a:ext uri="{9D8B030D-6E8A-4147-A177-3AD203B41FA5}">
                      <a16:colId xmlns:a16="http://schemas.microsoft.com/office/drawing/2014/main" val="20004"/>
                    </a:ext>
                  </a:extLst>
                </a:gridCol>
                <a:gridCol w="354039">
                  <a:extLst>
                    <a:ext uri="{9D8B030D-6E8A-4147-A177-3AD203B41FA5}">
                      <a16:colId xmlns:a16="http://schemas.microsoft.com/office/drawing/2014/main" val="20005"/>
                    </a:ext>
                  </a:extLst>
                </a:gridCol>
                <a:gridCol w="354040">
                  <a:extLst>
                    <a:ext uri="{9D8B030D-6E8A-4147-A177-3AD203B41FA5}">
                      <a16:colId xmlns:a16="http://schemas.microsoft.com/office/drawing/2014/main" val="20006"/>
                    </a:ext>
                  </a:extLst>
                </a:gridCol>
                <a:gridCol w="354039">
                  <a:extLst>
                    <a:ext uri="{9D8B030D-6E8A-4147-A177-3AD203B41FA5}">
                      <a16:colId xmlns:a16="http://schemas.microsoft.com/office/drawing/2014/main" val="20007"/>
                    </a:ext>
                  </a:extLst>
                </a:gridCol>
                <a:gridCol w="2247313">
                  <a:extLst>
                    <a:ext uri="{9D8B030D-6E8A-4147-A177-3AD203B41FA5}">
                      <a16:colId xmlns:a16="http://schemas.microsoft.com/office/drawing/2014/main" val="20008"/>
                    </a:ext>
                  </a:extLst>
                </a:gridCol>
              </a:tblGrid>
              <a:tr h="583995">
                <a:tc grid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HGP創英角ｺﾞｼｯｸUB" pitchFamily="50" charset="-128"/>
                          <a:ea typeface="HGP創英角ｺﾞｼｯｸUB" pitchFamily="50" charset="-128"/>
                        </a:rPr>
                        <a:t>本人が得意なこと・支援してくれる環境</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7">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HGP創英角ｺﾞｼｯｸUB" pitchFamily="50" charset="-128"/>
                          <a:ea typeface="HGP創英角ｺﾞｼｯｸUB" pitchFamily="50" charset="-128"/>
                        </a:rPr>
                        <a:t>　</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640689">
                <a:tc grid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本人の趣味・楽しみにしていること・外出先等</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7">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　</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1"/>
                  </a:ext>
                </a:extLst>
              </a:tr>
              <a:tr h="274930">
                <a:tc gridSpan="9">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HGP創英角ｺﾞｼｯｸUB" pitchFamily="50" charset="-128"/>
                          <a:ea typeface="HGP創英角ｺﾞｼｯｸUB" pitchFamily="50" charset="-128"/>
                        </a:rPr>
                        <a:t>（支援の必要性）</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2"/>
                  </a:ext>
                </a:extLst>
              </a:tr>
              <a:tr h="39685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領域</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支援項目</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5">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支援の必要度</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a:t>
                      </a:r>
                      <a:r>
                        <a:rPr kumimoji="1" lang="ja-JP" altLang="en-US" sz="10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領域ごとに、特に支援が必要な事柄について支援の状況を記入して下さい。</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930">
                <a:tc row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HGP創英角ｺﾞｼｯｸUB" pitchFamily="50" charset="-128"/>
                          <a:ea typeface="HGP創英角ｺﾞｼｯｸUB" pitchFamily="50" charset="-128"/>
                        </a:rPr>
                        <a:t>基本的生活活動</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排尿の支援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8">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　</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排便の支援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05"/>
                  </a:ext>
                </a:extLst>
              </a:tr>
              <a:tr h="39685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食事を摂ることへの支援（食べること・飲むことを含む、口腔刺激・顎下固定含む）</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06"/>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衣服の着脱の支援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07"/>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自分の身体を洗うことの支援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08"/>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手洗いの支援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09"/>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洗顔の支援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10"/>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自室内の移動・移乗・歩行に関する支援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11"/>
                  </a:ext>
                </a:extLst>
              </a:tr>
              <a:tr h="274930">
                <a:tc rowSpan="6">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HGP創英角ｺﾞｼｯｸUB" pitchFamily="50" charset="-128"/>
                          <a:ea typeface="HGP創英角ｺﾞｼｯｸUB" pitchFamily="50" charset="-128"/>
                        </a:rPr>
                        <a:t>日常生活活動</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食事の準備・片付けの支援（調理・配膳・後片付けを含む）</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6">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　</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掃除・片付けの支援（台所・居住の掃除・ごみ捨てを含む）</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13"/>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整髪と髭の手入れの支援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14"/>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歯の手入れの支援（はみがき・入れ歯の手入れ）</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15"/>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爪・耳の手入れ等身だしなみ・清潔の保持への支援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16"/>
                  </a:ext>
                </a:extLst>
              </a:tr>
              <a:tr h="274930">
                <a:tc vMerge="1">
                  <a:txBody>
                    <a:bodyPr/>
                    <a:lstStyle/>
                    <a:p>
                      <a:endParaRPr kumimoji="1" lang="ja-JP" altLang="en-US"/>
                    </a:p>
                  </a:txBody>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入浴の準備と後片付けの支援</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1</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2</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3</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smtClean="0">
                          <a:ln>
                            <a:noFill/>
                          </a:ln>
                          <a:solidFill>
                            <a:schemeClr val="tx1"/>
                          </a:solidFill>
                          <a:effectLst/>
                          <a:latin typeface="HGP創英角ｺﾞｼｯｸUB" pitchFamily="50" charset="-128"/>
                          <a:ea typeface="HGP創英角ｺﾞｼｯｸUB" pitchFamily="50" charset="-128"/>
                        </a:rPr>
                        <a:t>4</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200" b="0" i="0" u="none" strike="noStrike" cap="none" normalizeH="0" baseline="0" dirty="0" smtClean="0">
                          <a:ln>
                            <a:noFill/>
                          </a:ln>
                          <a:solidFill>
                            <a:schemeClr val="tx1"/>
                          </a:solidFill>
                          <a:effectLst/>
                          <a:latin typeface="HGP創英角ｺﾞｼｯｸUB" pitchFamily="50" charset="-128"/>
                          <a:ea typeface="HGP創英角ｺﾞｼｯｸUB" pitchFamily="50" charset="-128"/>
                        </a:rPr>
                        <a:t>5</a:t>
                      </a:r>
                    </a:p>
                  </a:txBody>
                  <a:tcPr marL="84992" marR="84992" marT="46025" marB="460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extLst>
                  <a:ext uri="{0D108BD9-81ED-4DB2-BD59-A6C34878D82A}">
                    <a16:rowId xmlns:a16="http://schemas.microsoft.com/office/drawing/2014/main" val="10017"/>
                  </a:ext>
                </a:extLst>
              </a:tr>
            </a:tbl>
          </a:graphicData>
        </a:graphic>
      </p:graphicFrame>
      <p:sp>
        <p:nvSpPr>
          <p:cNvPr id="141579" name="スライド番号プレースホルダー 1"/>
          <p:cNvSpPr>
            <a:spLocks noGrp="1"/>
          </p:cNvSpPr>
          <p:nvPr>
            <p:ph type="sldNum" sz="quarter" idx="12"/>
          </p:nvPr>
        </p:nvSpPr>
        <p:spPr bwMode="auto">
          <a:xfrm>
            <a:off x="8493369" y="6400800"/>
            <a:ext cx="597877" cy="48418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093A1-2F29-4153-9FAE-428E5877684A}" type="slidenum">
              <a:rPr kumimoji="1" lang="en-US" altLang="ja-JP" sz="2800" b="0" i="0" u="none" strike="noStrike" kern="1200" cap="none" spc="0" normalizeH="0" baseline="0" noProof="0" smtClean="0">
                <a:ln>
                  <a:noFill/>
                </a:ln>
                <a:solidFill>
                  <a:srgbClr val="002060"/>
                </a:solidFill>
                <a:effectLst/>
                <a:uLnTx/>
                <a:uFillTx/>
                <a:latin typeface="Arial" pitchFamily="34"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1" lang="en-US" altLang="ja-JP" sz="2800" b="0" i="0" u="none" strike="noStrike" kern="1200" cap="none" spc="0" normalizeH="0" baseline="0" noProof="0" smtClean="0">
              <a:ln>
                <a:noFill/>
              </a:ln>
              <a:solidFill>
                <a:srgbClr val="002060"/>
              </a:solidFill>
              <a:effectLst/>
              <a:uLnTx/>
              <a:uFillTx/>
              <a:latin typeface="Arial" pitchFamily="34" charset="0"/>
              <a:ea typeface="ＭＳ Ｐゴシック" pitchFamily="50" charset="-128"/>
              <a:cs typeface="+mn-cs"/>
            </a:endParaRPr>
          </a:p>
        </p:txBody>
      </p:sp>
      <p:sp>
        <p:nvSpPr>
          <p:cNvPr id="142" name="正方形/長方形 141"/>
          <p:cNvSpPr/>
          <p:nvPr/>
        </p:nvSpPr>
        <p:spPr bwMode="auto">
          <a:xfrm>
            <a:off x="8003813" y="482840"/>
            <a:ext cx="864096" cy="404664"/>
          </a:xfrm>
          <a:prstGeom prst="rect">
            <a:avLst/>
          </a:prstGeom>
          <a:noFill/>
          <a:ln w="127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ja-JP" altLang="en-US" sz="1800" b="1" dirty="0">
                <a:solidFill>
                  <a:schemeClr val="tx1"/>
                </a:solidFill>
                <a:latin typeface="Arial" pitchFamily="34" charset="0"/>
              </a:rPr>
              <a:t>参考</a:t>
            </a:r>
            <a:endParaRPr kumimoji="1" lang="ja-JP" altLang="en-US" sz="1800" b="1" i="0" u="none" strike="noStrike" cap="none" normalizeH="0" baseline="0" dirty="0" smtClean="0">
              <a:ln>
                <a:noFill/>
              </a:ln>
              <a:solidFill>
                <a:schemeClr val="tx1"/>
              </a:solidFill>
              <a:effectLst/>
              <a:latin typeface="Arial" pitchFamily="34" charset="0"/>
            </a:endParaRPr>
          </a:p>
        </p:txBody>
      </p:sp>
    </p:spTree>
    <p:extLst>
      <p:ext uri="{BB962C8B-B14F-4D97-AF65-F5344CB8AC3E}">
        <p14:creationId xmlns:p14="http://schemas.microsoft.com/office/powerpoint/2010/main" val="134990961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スライド番号プレースホルダ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EFDE2E6-6291-471B-9962-14767C2D4A3B}" type="slidenum">
              <a:rPr kumimoji="1" lang="en-US" altLang="ja-JP" sz="28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1" lang="en-US" altLang="ja-JP" sz="28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endParaRPr>
          </a:p>
        </p:txBody>
      </p:sp>
      <p:sp>
        <p:nvSpPr>
          <p:cNvPr id="3" name="フローチャート : 代替処理 2"/>
          <p:cNvSpPr/>
          <p:nvPr/>
        </p:nvSpPr>
        <p:spPr bwMode="auto">
          <a:xfrm>
            <a:off x="179510" y="0"/>
            <a:ext cx="8520191" cy="546310"/>
          </a:xfrm>
          <a:prstGeom prst="flowChartAlternateProcess">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HG創英角ｺﾞｼｯｸUB" pitchFamily="49" charset="-128"/>
                <a:cs typeface="+mn-cs"/>
              </a:rPr>
              <a:t>本人を知るための地図の</a:t>
            </a:r>
            <a:r>
              <a:rPr kumimoji="1" lang="ja-JP" altLang="en-US" sz="2400" b="0" i="0" u="none" strike="noStrike" kern="1200" cap="none" spc="0" normalizeH="0" baseline="0" noProof="0" dirty="0" smtClean="0">
                <a:ln>
                  <a:noFill/>
                </a:ln>
                <a:solidFill>
                  <a:prstClr val="black"/>
                </a:solidFill>
                <a:effectLst/>
                <a:uLnTx/>
                <a:uFillTx/>
                <a:latin typeface="Calibri"/>
                <a:ea typeface="HG創英角ｺﾞｼｯｸUB" pitchFamily="49" charset="-128"/>
                <a:cs typeface="+mn-cs"/>
              </a:rPr>
              <a:t>必要性</a:t>
            </a:r>
            <a:r>
              <a:rPr kumimoji="1" lang="ja-JP" altLang="en-US" sz="2400" b="0" i="0" u="none" strike="noStrike" kern="1200" cap="none" spc="0" normalizeH="0" baseline="0" noProof="0" dirty="0">
                <a:ln>
                  <a:noFill/>
                </a:ln>
                <a:solidFill>
                  <a:prstClr val="black"/>
                </a:solidFill>
                <a:effectLst/>
                <a:uLnTx/>
                <a:uFillTx/>
                <a:latin typeface="Arial" charset="0"/>
                <a:ea typeface="HG創英角ｺﾞｼｯｸUB" pitchFamily="49" charset="-128"/>
                <a:cs typeface="+mn-cs"/>
              </a:rPr>
              <a:t>（</a:t>
            </a:r>
            <a:r>
              <a:rPr kumimoji="1" lang="ja-JP" altLang="en-US" sz="2400" b="0" i="0" u="none" strike="noStrike" kern="1200" cap="none" spc="0" normalizeH="0" baseline="0" noProof="0" dirty="0" smtClean="0">
                <a:ln>
                  <a:noFill/>
                </a:ln>
                <a:solidFill>
                  <a:prstClr val="black"/>
                </a:solidFill>
                <a:effectLst/>
                <a:uLnTx/>
                <a:uFillTx/>
                <a:latin typeface="Arial" charset="0"/>
                <a:ea typeface="HG創英角ｺﾞｼｯｸUB" pitchFamily="49" charset="-128"/>
                <a:cs typeface="+mn-cs"/>
              </a:rPr>
              <a:t>アセスメント</a:t>
            </a:r>
            <a:r>
              <a:rPr kumimoji="1" lang="ja-JP" altLang="en-US" sz="2400" b="0" i="0" u="none" strike="noStrike" kern="1200" cap="none" spc="0" normalizeH="0" baseline="0" noProof="0" dirty="0">
                <a:ln>
                  <a:noFill/>
                </a:ln>
                <a:solidFill>
                  <a:prstClr val="black"/>
                </a:solidFill>
                <a:effectLst/>
                <a:uLnTx/>
                <a:uFillTx/>
                <a:latin typeface="Arial" charset="0"/>
                <a:ea typeface="HG創英角ｺﾞｼｯｸUB" pitchFamily="49" charset="-128"/>
                <a:cs typeface="+mn-cs"/>
              </a:rPr>
              <a:t>ツール</a:t>
            </a:r>
            <a:r>
              <a:rPr kumimoji="1" lang="ja-JP" altLang="en-US" sz="2400" b="0" i="0" u="none" strike="noStrike" kern="1200" cap="none" spc="0" normalizeH="0" baseline="0" noProof="0" dirty="0" smtClean="0">
                <a:ln>
                  <a:noFill/>
                </a:ln>
                <a:solidFill>
                  <a:prstClr val="black"/>
                </a:solidFill>
                <a:effectLst/>
                <a:uLnTx/>
                <a:uFillTx/>
                <a:latin typeface="Arial" charset="0"/>
                <a:ea typeface="HG創英角ｺﾞｼｯｸUB" pitchFamily="49" charset="-128"/>
                <a:cs typeface="+mn-cs"/>
              </a:rPr>
              <a:t>）</a:t>
            </a:r>
            <a:endParaRPr kumimoji="1" lang="ja-JP" altLang="en-US" sz="2400" b="0" i="0" u="none" strike="noStrike" kern="1200" cap="none" spc="0" normalizeH="0" baseline="0" noProof="0" dirty="0">
              <a:ln>
                <a:noFill/>
              </a:ln>
              <a:solidFill>
                <a:prstClr val="black"/>
              </a:solidFill>
              <a:effectLst/>
              <a:uLnTx/>
              <a:uFillTx/>
              <a:latin typeface="Calibri"/>
              <a:ea typeface="HG創英角ｺﾞｼｯｸUB" pitchFamily="49" charset="-128"/>
              <a:cs typeface="+mn-cs"/>
            </a:endParaRPr>
          </a:p>
        </p:txBody>
      </p:sp>
      <p:sp>
        <p:nvSpPr>
          <p:cNvPr id="10" name="フローチャート : 代替処理 9"/>
          <p:cNvSpPr/>
          <p:nvPr/>
        </p:nvSpPr>
        <p:spPr bwMode="auto">
          <a:xfrm>
            <a:off x="277089" y="3861048"/>
            <a:ext cx="8422614" cy="432048"/>
          </a:xfrm>
          <a:prstGeom prst="flowChartAlternateProcess">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HG創英角ｺﾞｼｯｸUB" pitchFamily="49" charset="-128"/>
                <a:cs typeface="+mn-cs"/>
              </a:rPr>
              <a:t>ニーズ整理表の</a:t>
            </a:r>
            <a:r>
              <a:rPr kumimoji="1" lang="ja-JP" altLang="en-US" sz="2400" b="0" i="0" u="none" strike="noStrike" kern="1200" cap="none" spc="0" normalizeH="0" baseline="0" noProof="0" dirty="0" smtClean="0">
                <a:ln>
                  <a:noFill/>
                </a:ln>
                <a:solidFill>
                  <a:prstClr val="black"/>
                </a:solidFill>
                <a:effectLst/>
                <a:uLnTx/>
                <a:uFillTx/>
                <a:latin typeface="Calibri"/>
                <a:ea typeface="HG創英角ｺﾞｼｯｸUB" pitchFamily="49" charset="-128"/>
                <a:cs typeface="+mn-cs"/>
              </a:rPr>
              <a:t>必要性</a:t>
            </a:r>
            <a:r>
              <a:rPr kumimoji="1" lang="ja-JP" altLang="en-US" sz="2400" b="0" i="0" u="none" strike="noStrike" kern="1200" cap="none" spc="0" normalizeH="0" baseline="0" noProof="0" dirty="0">
                <a:ln>
                  <a:noFill/>
                </a:ln>
                <a:solidFill>
                  <a:prstClr val="black"/>
                </a:solidFill>
                <a:effectLst/>
                <a:uLnTx/>
                <a:uFillTx/>
                <a:latin typeface="Arial" charset="0"/>
                <a:ea typeface="HG創英角ｺﾞｼｯｸUB" pitchFamily="49" charset="-128"/>
                <a:cs typeface="+mn-cs"/>
              </a:rPr>
              <a:t>（</a:t>
            </a:r>
            <a:r>
              <a:rPr kumimoji="1" lang="ja-JP" altLang="en-US" sz="2400" b="0" i="0" u="none" strike="noStrike" kern="1200" cap="none" spc="0" normalizeH="0" baseline="0" noProof="0" dirty="0" smtClean="0">
                <a:ln>
                  <a:noFill/>
                </a:ln>
                <a:solidFill>
                  <a:prstClr val="black"/>
                </a:solidFill>
                <a:effectLst/>
                <a:uLnTx/>
                <a:uFillTx/>
                <a:latin typeface="Arial" charset="0"/>
                <a:ea typeface="HG創英角ｺﾞｼｯｸUB" pitchFamily="49" charset="-128"/>
                <a:cs typeface="+mn-cs"/>
              </a:rPr>
              <a:t>アセスメント</a:t>
            </a:r>
            <a:r>
              <a:rPr kumimoji="1" lang="ja-JP" altLang="en-US" sz="2400" b="0" i="0" u="none" strike="noStrike" kern="1200" cap="none" spc="0" normalizeH="0" baseline="0" noProof="0" dirty="0">
                <a:ln>
                  <a:noFill/>
                </a:ln>
                <a:solidFill>
                  <a:prstClr val="black"/>
                </a:solidFill>
                <a:effectLst/>
                <a:uLnTx/>
                <a:uFillTx/>
                <a:latin typeface="Arial" charset="0"/>
                <a:ea typeface="HG創英角ｺﾞｼｯｸUB" pitchFamily="49" charset="-128"/>
                <a:cs typeface="+mn-cs"/>
              </a:rPr>
              <a:t>ツール</a:t>
            </a:r>
            <a:r>
              <a:rPr kumimoji="1" lang="ja-JP" altLang="en-US" sz="2400" b="0" i="0" u="none" strike="noStrike" kern="1200" cap="none" spc="0" normalizeH="0" baseline="0" noProof="0" dirty="0" smtClean="0">
                <a:ln>
                  <a:noFill/>
                </a:ln>
                <a:solidFill>
                  <a:prstClr val="black"/>
                </a:solidFill>
                <a:effectLst/>
                <a:uLnTx/>
                <a:uFillTx/>
                <a:latin typeface="Arial" charset="0"/>
                <a:ea typeface="HG創英角ｺﾞｼｯｸUB" pitchFamily="49" charset="-128"/>
                <a:cs typeface="+mn-cs"/>
              </a:rPr>
              <a:t>）</a:t>
            </a:r>
            <a:endParaRPr kumimoji="1" lang="ja-JP" altLang="en-US" sz="2400" b="0" i="0" u="none" strike="noStrike" kern="1200" cap="none" spc="0" normalizeH="0" baseline="0" noProof="0" dirty="0">
              <a:ln>
                <a:noFill/>
              </a:ln>
              <a:solidFill>
                <a:prstClr val="black"/>
              </a:solidFill>
              <a:effectLst/>
              <a:uLnTx/>
              <a:uFillTx/>
              <a:latin typeface="Calibri"/>
              <a:ea typeface="HG創英角ｺﾞｼｯｸUB" pitchFamily="49" charset="-128"/>
              <a:cs typeface="+mn-cs"/>
            </a:endParaRPr>
          </a:p>
        </p:txBody>
      </p:sp>
      <p:sp>
        <p:nvSpPr>
          <p:cNvPr id="5" name="Rectangle 2"/>
          <p:cNvSpPr>
            <a:spLocks noGrp="1" noChangeArrowheads="1"/>
          </p:cNvSpPr>
          <p:nvPr>
            <p:ph type="title" idx="4294967295"/>
          </p:nvPr>
        </p:nvSpPr>
        <p:spPr>
          <a:xfrm>
            <a:off x="243174" y="553325"/>
            <a:ext cx="8456530" cy="3170099"/>
          </a:xfrm>
          <a:ln>
            <a:solidFill>
              <a:schemeClr val="tx1"/>
            </a:solidFill>
          </a:ln>
        </p:spPr>
        <p:txBody>
          <a:bodyPr wrap="square" anchor="t">
            <a:spAutoFit/>
          </a:bodyPr>
          <a:lstStyle/>
          <a:p>
            <a:pPr algn="l">
              <a:defRPr/>
            </a:pP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☆利用者の状態像の明確化・見える化を行うためのツールである。</a:t>
            </a:r>
            <a: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
            </a:r>
            <a:b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b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〇</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この</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部分</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は</a:t>
            </a:r>
            <a: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支援者</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の頭の中で暗算していた。</a:t>
            </a:r>
            <a:r>
              <a:rPr lang="ja-JP" altLang="en-US" sz="2000" b="1" dirty="0">
                <a:latin typeface="+mn-ea"/>
                <a:ea typeface="+mn-ea"/>
              </a:rPr>
              <a:t/>
            </a:r>
            <a:br>
              <a:rPr lang="ja-JP" altLang="en-US" sz="2000" b="1" dirty="0">
                <a:latin typeface="+mn-ea"/>
                <a:ea typeface="+mn-ea"/>
              </a:rPr>
            </a:b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〇</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アセスメント</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の過程は資料の収集と分析するためのツールである</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a:t>
            </a:r>
            <a: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
            </a:r>
            <a:b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b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〇本人を知るための地図は</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アセスメント」の一つである。</a:t>
            </a:r>
            <a: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
            </a:r>
            <a:b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b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・本人に関わる様々な聞き取った情報（相談支援記録・アセスメント表等）がトータルな本人情報として活用されることが少ない。</a:t>
            </a:r>
            <a: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
            </a:r>
            <a:b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b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本人の状態像等のアセスメントがないまま、計画策定に至ることが多い。</a:t>
            </a:r>
            <a: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
            </a:r>
            <a:b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b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・本人の目線で様々な情報を項目ごとに地図に整理、確認することで「支援者側の思い込み、間違った利用者像」を作ることを予防できる。</a:t>
            </a:r>
            <a:endParaRPr lang="ja-JP" altLang="en-US" sz="2000" b="1" dirty="0" smtClean="0">
              <a:latin typeface="+mn-ea"/>
              <a:ea typeface="+mn-ea"/>
            </a:endParaRPr>
          </a:p>
        </p:txBody>
      </p:sp>
      <p:sp>
        <p:nvSpPr>
          <p:cNvPr id="6" name="Rectangle 2"/>
          <p:cNvSpPr>
            <a:spLocks noGrp="1" noChangeArrowheads="1"/>
          </p:cNvSpPr>
          <p:nvPr>
            <p:ph type="title" idx="4294967295"/>
          </p:nvPr>
        </p:nvSpPr>
        <p:spPr>
          <a:xfrm>
            <a:off x="277090" y="4365105"/>
            <a:ext cx="8389914" cy="2246757"/>
          </a:xfr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30" tIns="45714" rIns="91430" bIns="45714" numCol="1" anchor="t" anchorCtr="0" compatLnSpc="1">
            <a:prstTxWarp prst="textNoShape">
              <a:avLst/>
            </a:prstTxWarp>
            <a:spAutoFit/>
          </a:bodyPr>
          <a:lstStyle/>
          <a:p>
            <a:pPr algn="l"/>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☆明確になった本人の状態・希望・ニーズに対し、どのような支援が必要かを整理するためのツールである。</a:t>
            </a:r>
            <a: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
            </a:r>
            <a:b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b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〇</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この部分も支援者</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の頭の中で暗算していた。</a:t>
            </a:r>
            <a:b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b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〇本人を知る地図など、様々な情報を整理した結果明らかになった「本人</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のニーズ・想い・</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願い」に対し、それ</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に寄り添うため</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の「支援</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の</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根拠」をこのツールを使って整理する。</a:t>
            </a:r>
            <a: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
            </a:r>
            <a:br>
              <a:rPr lang="en-US" altLang="ja-JP"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b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〇</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個別</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支援</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計画の</a:t>
            </a:r>
            <a:r>
              <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rPr>
              <a:t>根拠と</a:t>
            </a:r>
            <a:r>
              <a:rPr lang="ja-JP" altLang="en-US" sz="2000" dirty="0" smtClean="0">
                <a:solidFill>
                  <a:srgbClr val="000000"/>
                </a:solidFill>
                <a:effectLst>
                  <a:outerShdw blurRad="38100" dist="38100" dir="2700000" algn="tl">
                    <a:srgbClr val="C0C0C0"/>
                  </a:outerShdw>
                </a:effectLst>
                <a:latin typeface="Tahoma" pitchFamily="34" charset="0"/>
                <a:ea typeface="HG創英角ｺﾞｼｯｸUB" pitchFamily="49" charset="-128"/>
              </a:rPr>
              <a:t>なるのがニーズ整理表。</a:t>
            </a:r>
            <a:endParaRPr lang="ja-JP" altLang="en-US" sz="2000" dirty="0">
              <a:solidFill>
                <a:srgbClr val="000000"/>
              </a:solidFill>
              <a:effectLst>
                <a:outerShdw blurRad="38100" dist="38100" dir="2700000" algn="tl">
                  <a:srgbClr val="C0C0C0"/>
                </a:outerShdw>
              </a:effectLst>
              <a:latin typeface="Tahoma" pitchFamily="34" charset="0"/>
              <a:ea typeface="HG創英角ｺﾞｼｯｸUB" pitchFamily="49" charset="-128"/>
            </a:endParaRPr>
          </a:p>
        </p:txBody>
      </p:sp>
    </p:spTree>
    <p:extLst>
      <p:ext uri="{BB962C8B-B14F-4D97-AF65-F5344CB8AC3E}">
        <p14:creationId xmlns:p14="http://schemas.microsoft.com/office/powerpoint/2010/main" val="235912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3"/>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strVal val="#ppt_w+.3"/>
                                          </p:val>
                                        </p:tav>
                                        <p:tav tm="100000">
                                          <p:val>
                                            <p:strVal val="#ppt_w"/>
                                          </p:val>
                                        </p:tav>
                                      </p:tavLst>
                                    </p:anim>
                                    <p:anim calcmode="lin" valueType="num">
                                      <p:cBhvr>
                                        <p:cTn id="13" dur="1000" fill="hold"/>
                                        <p:tgtEl>
                                          <p:spTgt spid="6"/>
                                        </p:tgtEl>
                                        <p:attrNameLst>
                                          <p:attrName>ppt_h</p:attrName>
                                        </p:attrNameLst>
                                      </p:cBhvr>
                                      <p:tavLst>
                                        <p:tav tm="0">
                                          <p:val>
                                            <p:strVal val="#ppt_h"/>
                                          </p:val>
                                        </p:tav>
                                        <p:tav tm="100000">
                                          <p:val>
                                            <p:strVal val="#ppt_h"/>
                                          </p:val>
                                        </p:tav>
                                      </p:tavLst>
                                    </p:anim>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22" name="AutoShape 4"/>
          <p:cNvSpPr>
            <a:spLocks noChangeArrowheads="1"/>
          </p:cNvSpPr>
          <p:nvPr/>
        </p:nvSpPr>
        <p:spPr bwMode="auto">
          <a:xfrm>
            <a:off x="41034" y="2420891"/>
            <a:ext cx="3398226" cy="1400225"/>
          </a:xfrm>
          <a:prstGeom prst="wedgeRoundRectCallout">
            <a:avLst>
              <a:gd name="adj1" fmla="val 55400"/>
              <a:gd name="adj2" fmla="val -48961"/>
              <a:gd name="adj3" fmla="val 16667"/>
            </a:avLst>
          </a:prstGeom>
          <a:solidFill>
            <a:srgbClr val="99CCFF"/>
          </a:solidFill>
          <a:ln w="9525" algn="ctr">
            <a:solidFill>
              <a:srgbClr val="000000"/>
            </a:solidFill>
            <a:miter lim="800000"/>
            <a:headEnd/>
            <a:tailEnd/>
          </a:ln>
        </p:spPr>
        <p:txBody>
          <a:bodyPr lIns="74295" tIns="8890" rIns="74295" bIns="889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②私は今このような環境で生活をしてます。してきました</a:t>
            </a:r>
            <a:r>
              <a:rPr kumimoji="1" lang="ja-JP" altLang="en-US" sz="1800" b="0" i="0" u="none" strike="noStrike" kern="1200" cap="none" spc="0" normalizeH="0" baseline="0" noProof="0" dirty="0" smtClean="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a:t>
            </a:r>
            <a:endParaRPr kumimoji="1" lang="en-US" altLang="ja-JP" sz="1800" b="0" i="0" u="none" strike="noStrike" kern="1200" cap="none" spc="0" normalizeH="0" baseline="0" noProof="0" dirty="0" smtClean="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600" b="1" i="1" u="sng" strike="noStrike" kern="1200" cap="none" spc="0" normalizeH="0" baseline="0" noProof="0" dirty="0">
              <a:ln>
                <a:noFill/>
              </a:ln>
              <a:solidFill>
                <a:srgbClr val="000000"/>
              </a:solidFill>
              <a:effectLst/>
              <a:uLnTx/>
              <a:uFillTx/>
              <a:latin typeface="ＭＳ Ｐゴシック" pitchFamily="50" charset="-128"/>
              <a:ea typeface="HGS創英角ﾎﾟｯﾌﾟ体" pitchFamily="50" charset="-128"/>
              <a:cs typeface="+mn-cs"/>
            </a:endParaRPr>
          </a:p>
        </p:txBody>
      </p:sp>
      <p:sp>
        <p:nvSpPr>
          <p:cNvPr id="81923" name="AutoShape 6"/>
          <p:cNvSpPr>
            <a:spLocks noChangeArrowheads="1"/>
          </p:cNvSpPr>
          <p:nvPr/>
        </p:nvSpPr>
        <p:spPr bwMode="auto">
          <a:xfrm>
            <a:off x="143608" y="1130306"/>
            <a:ext cx="3839308" cy="1146566"/>
          </a:xfrm>
          <a:prstGeom prst="wedgeRoundRectCallout">
            <a:avLst>
              <a:gd name="adj1" fmla="val 55049"/>
              <a:gd name="adj2" fmla="val 36722"/>
              <a:gd name="adj3" fmla="val 16667"/>
            </a:avLst>
          </a:prstGeom>
          <a:solidFill>
            <a:srgbClr val="CCFFCC"/>
          </a:solidFill>
          <a:ln w="9525">
            <a:solidFill>
              <a:srgbClr val="000000"/>
            </a:solidFill>
            <a:miter lim="800000"/>
            <a:headEnd/>
            <a:tailEnd/>
          </a:ln>
        </p:spPr>
        <p:txBody>
          <a:bodyPr lIns="74295" tIns="8890" rIns="74295" bIns="8890"/>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①私は、今までこんな生活をしてきました。生き方をしてきました</a:t>
            </a:r>
            <a:r>
              <a:rPr kumimoji="1" lang="ja-JP" altLang="en-US" sz="1800" b="0" i="0" u="none" strike="noStrike" kern="1200" cap="none" spc="0" normalizeH="0" baseline="0" noProof="0" dirty="0" smtClean="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a:t>
            </a:r>
            <a:endParaRPr kumimoji="1" lang="en-US" altLang="ja-JP" sz="1800" b="0" i="0" u="none" strike="noStrike" kern="1200" cap="none" spc="0" normalizeH="0" baseline="0" noProof="0" dirty="0" smtClean="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endParaRPr kumimoji="1" lang="ja-JP" altLang="en-US" sz="1600" b="1" i="1" u="none" strike="noStrike" kern="1200" cap="none" spc="0" normalizeH="0" baseline="0" noProof="0" dirty="0">
              <a:ln>
                <a:noFill/>
              </a:ln>
              <a:solidFill>
                <a:srgbClr val="FF0000"/>
              </a:solidFill>
              <a:effectLst/>
              <a:uLnTx/>
              <a:uFillTx/>
              <a:latin typeface="ＭＳ Ｐゴシック"/>
              <a:ea typeface="ＭＳ Ｐゴシック" pitchFamily="50" charset="-128"/>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600" b="1" i="1" u="sng" strike="noStrike" kern="1200" cap="none" spc="0" normalizeH="0" baseline="0" noProof="0" dirty="0">
              <a:ln>
                <a:noFill/>
              </a:ln>
              <a:solidFill>
                <a:srgbClr val="000000"/>
              </a:solidFill>
              <a:effectLst/>
              <a:uLnTx/>
              <a:uFillTx/>
              <a:latin typeface="HGS創英角ﾎﾟｯﾌﾟ体" pitchFamily="50" charset="-128"/>
              <a:ea typeface="HGS創英角ﾎﾟｯﾌﾟ体" pitchFamily="50" charset="-128"/>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endParaRPr kumimoji="1" lang="ja-JP" altLang="en-US" sz="1600" b="1" i="0" u="none" strike="noStrike" kern="1200" cap="none" spc="0" normalizeH="0" baseline="0" noProof="0" dirty="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052" name="AutoShape 14"/>
          <p:cNvSpPr>
            <a:spLocks noChangeArrowheads="1"/>
          </p:cNvSpPr>
          <p:nvPr/>
        </p:nvSpPr>
        <p:spPr bwMode="auto">
          <a:xfrm>
            <a:off x="0" y="620715"/>
            <a:ext cx="9144000" cy="6237287"/>
          </a:xfrm>
          <a:prstGeom prst="roundRect">
            <a:avLst>
              <a:gd name="adj" fmla="val 16667"/>
            </a:avLst>
          </a:prstGeom>
          <a:noFill/>
          <a:ln w="19050" algn="ctr">
            <a:solidFill>
              <a:schemeClr val="tx1"/>
            </a:solidFill>
            <a:round/>
            <a:headEnd/>
            <a:tailEnd/>
          </a:ln>
          <a:effectLst>
            <a:outerShdw dist="45791" dir="2021404" algn="ctr" rotWithShape="0">
              <a:schemeClr val="bg2"/>
            </a:outerShdw>
          </a:effectLst>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1" i="0" u="none" strike="noStrike" kern="1200" cap="none" spc="0" normalizeH="0" baseline="0" noProof="0">
              <a:ln>
                <a:noFill/>
              </a:ln>
              <a:solidFill>
                <a:srgbClr val="000000"/>
              </a:solidFill>
              <a:effectLst/>
              <a:uLnTx/>
              <a:uFillTx/>
              <a:latin typeface="Arial" pitchFamily="34" charset="0"/>
              <a:ea typeface="HG丸ｺﾞｼｯｸM-PRO" pitchFamily="50" charset="-128"/>
              <a:cs typeface="+mn-cs"/>
            </a:endParaRPr>
          </a:p>
        </p:txBody>
      </p:sp>
      <p:sp>
        <p:nvSpPr>
          <p:cNvPr id="1402895" name="AutoShape 15"/>
          <p:cNvSpPr>
            <a:spLocks noChangeArrowheads="1"/>
          </p:cNvSpPr>
          <p:nvPr/>
        </p:nvSpPr>
        <p:spPr bwMode="auto">
          <a:xfrm>
            <a:off x="684069" y="71440"/>
            <a:ext cx="8280889" cy="549275"/>
          </a:xfrm>
          <a:prstGeom prst="roundRect">
            <a:avLst>
              <a:gd name="adj" fmla="val 2653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a:ln>
                  <a:noFill/>
                </a:ln>
                <a:solidFill>
                  <a:srgbClr val="000000"/>
                </a:solidFill>
                <a:effectLst/>
                <a:uLnTx/>
                <a:uFillTx/>
                <a:latin typeface="ＤＨＰ特太ゴシック体"/>
                <a:ea typeface="ＤＨＰ特太ゴシック体"/>
                <a:cs typeface="ＤＨＰ特太ゴシック体"/>
              </a:rPr>
              <a:t>ツールを使ってニーズを整理する。本人を知るための地図</a:t>
            </a:r>
          </a:p>
        </p:txBody>
      </p:sp>
      <p:sp>
        <p:nvSpPr>
          <p:cNvPr id="81926" name="Rectangle 12"/>
          <p:cNvSpPr>
            <a:spLocks noChangeArrowheads="1"/>
          </p:cNvSpPr>
          <p:nvPr/>
        </p:nvSpPr>
        <p:spPr bwMode="auto">
          <a:xfrm>
            <a:off x="0" y="692153"/>
            <a:ext cx="4572000" cy="360363"/>
          </a:xfrm>
          <a:prstGeom prst="rect">
            <a:avLst/>
          </a:prstGeom>
          <a:solidFill>
            <a:srgbClr val="FFCC00"/>
          </a:solidFill>
          <a:ln w="19050" algn="ctr">
            <a:solidFill>
              <a:schemeClr val="tx1"/>
            </a:solidFill>
            <a:miter lim="800000"/>
            <a:headEnd/>
            <a:tailEnd/>
          </a:ln>
          <a:effectLst>
            <a:outerShdw dist="45791" dir="2021404" algn="ctr" rotWithShape="0">
              <a:schemeClr val="bg2"/>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（１）現在状況の整理（アセスメン情報を整理）</a:t>
            </a:r>
          </a:p>
        </p:txBody>
      </p:sp>
      <p:pic>
        <p:nvPicPr>
          <p:cNvPr id="2055" name="Picture 7" descr="MMj02888700000[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3729409" y="2060584"/>
            <a:ext cx="917331"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8" name="AutoShape 5"/>
          <p:cNvSpPr>
            <a:spLocks noChangeArrowheads="1"/>
          </p:cNvSpPr>
          <p:nvPr/>
        </p:nvSpPr>
        <p:spPr bwMode="auto">
          <a:xfrm>
            <a:off x="161199" y="4581131"/>
            <a:ext cx="4494333" cy="1800197"/>
          </a:xfrm>
          <a:prstGeom prst="wedgeRoundRectCallout">
            <a:avLst>
              <a:gd name="adj1" fmla="val -31023"/>
              <a:gd name="adj2" fmla="val -62928"/>
              <a:gd name="adj3" fmla="val 16667"/>
            </a:avLst>
          </a:prstGeom>
          <a:solidFill>
            <a:srgbClr val="FF99CC"/>
          </a:solidFill>
          <a:ln w="9525" algn="ctr">
            <a:solidFill>
              <a:srgbClr val="000000"/>
            </a:solidFill>
            <a:miter lim="800000"/>
            <a:headEnd/>
            <a:tailEnd/>
          </a:ln>
        </p:spPr>
        <p:txBody>
          <a:bodyPr lIns="74295" tIns="8890" rIns="74295" bIns="889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創英角ﾎﾟｯﾌﾟ体" panose="040B0A09000000000000" pitchFamily="49" charset="-128"/>
                <a:ea typeface="HG創英角ﾎﾟｯﾌﾟ体" panose="040B0A09000000000000" pitchFamily="49" charset="-128"/>
                <a:cs typeface="+mn-cs"/>
              </a:rPr>
              <a:t>⑤私は、○○で暮らしたいです。私の今の願い、希望は○○です。今、私は○○をやりたいです</a:t>
            </a:r>
            <a:r>
              <a:rPr kumimoji="1" lang="ja-JP" altLang="en-US" sz="1800" b="0" i="0" u="none" strike="noStrike" kern="1200" cap="none" spc="0" normalizeH="0" baseline="0" noProof="0" dirty="0" smtClean="0">
                <a:ln>
                  <a:noFill/>
                </a:ln>
                <a:solidFill>
                  <a:srgbClr val="000000"/>
                </a:solidFill>
                <a:effectLst/>
                <a:uLnTx/>
                <a:uFillTx/>
                <a:latin typeface="HG創英角ﾎﾟｯﾌﾟ体" panose="040B0A09000000000000" pitchFamily="49" charset="-128"/>
                <a:ea typeface="HG創英角ﾎﾟｯﾌﾟ体" panose="040B0A09000000000000" pitchFamily="49" charset="-128"/>
                <a:cs typeface="+mn-cs"/>
              </a:rPr>
              <a:t>。</a:t>
            </a:r>
            <a:endParaRPr kumimoji="1" lang="en-US" altLang="ja-JP" sz="1800" b="0" i="0" u="none" strike="noStrike" kern="1200" cap="none" spc="0" normalizeH="0" baseline="0" noProof="0" dirty="0" smtClean="0">
              <a:ln>
                <a:noFill/>
              </a:ln>
              <a:solidFill>
                <a:srgbClr val="000000"/>
              </a:solidFill>
              <a:effectLst/>
              <a:uLnTx/>
              <a:uFillTx/>
              <a:latin typeface="HG創英角ﾎﾟｯﾌﾟ体" panose="040B0A09000000000000" pitchFamily="49" charset="-128"/>
              <a:ea typeface="HG創英角ﾎﾟｯﾌﾟ体" panose="040B0A09000000000000" pitchFamily="49" charset="-128"/>
              <a:cs typeface="+mn-cs"/>
            </a:endParaRPr>
          </a:p>
        </p:txBody>
      </p:sp>
      <p:sp>
        <p:nvSpPr>
          <p:cNvPr id="81929" name="AutoShape 5"/>
          <p:cNvSpPr>
            <a:spLocks noChangeArrowheads="1"/>
          </p:cNvSpPr>
          <p:nvPr/>
        </p:nvSpPr>
        <p:spPr bwMode="auto">
          <a:xfrm>
            <a:off x="4846359" y="5013176"/>
            <a:ext cx="3818466" cy="1512168"/>
          </a:xfrm>
          <a:prstGeom prst="wedgeRoundRectCallout">
            <a:avLst>
              <a:gd name="adj1" fmla="val -4999"/>
              <a:gd name="adj2" fmla="val -69659"/>
              <a:gd name="adj3" fmla="val 16667"/>
            </a:avLst>
          </a:prstGeom>
          <a:solidFill>
            <a:srgbClr val="FFCC00"/>
          </a:solidFill>
          <a:ln w="9525" algn="ctr">
            <a:solidFill>
              <a:srgbClr val="000000"/>
            </a:solidFill>
            <a:miter lim="800000"/>
            <a:headEnd/>
            <a:tailEnd/>
          </a:ln>
        </p:spPr>
        <p:txBody>
          <a:bodyPr lIns="74295" tIns="8890" rIns="74295" bIns="889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創英角ﾎﾟｯﾌﾟ体" panose="040B0A09000000000000" pitchFamily="49" charset="-128"/>
                <a:ea typeface="HG創英角ﾎﾟｯﾌﾟ体" panose="040B0A09000000000000" pitchFamily="49" charset="-128"/>
                <a:cs typeface="+mn-cs"/>
              </a:rPr>
              <a:t>⑥☆私の将来の夢、希望は○○です。私は○年後こんな暮らしをしたいです</a:t>
            </a:r>
            <a:r>
              <a:rPr kumimoji="1" lang="ja-JP" altLang="en-US" sz="1800" b="0" i="0" u="none" strike="noStrike" kern="1200" cap="none" spc="0" normalizeH="0" baseline="0" noProof="0" dirty="0" smtClean="0">
                <a:ln>
                  <a:noFill/>
                </a:ln>
                <a:solidFill>
                  <a:srgbClr val="000000"/>
                </a:solidFill>
                <a:effectLst/>
                <a:uLnTx/>
                <a:uFillTx/>
                <a:latin typeface="HG創英角ﾎﾟｯﾌﾟ体" panose="040B0A09000000000000" pitchFamily="49" charset="-128"/>
                <a:ea typeface="HG創英角ﾎﾟｯﾌﾟ体" panose="040B0A09000000000000" pitchFamily="49" charset="-128"/>
                <a:cs typeface="+mn-cs"/>
              </a:rPr>
              <a:t>。ポイント</a:t>
            </a:r>
            <a:endParaRPr kumimoji="1" lang="en-US" altLang="ja-JP" sz="1800" b="0" i="0" u="none" strike="noStrike" kern="1200" cap="none" spc="0" normalizeH="0" baseline="0" noProof="0" dirty="0" smtClean="0">
              <a:ln>
                <a:noFill/>
              </a:ln>
              <a:solidFill>
                <a:srgbClr val="000000"/>
              </a:solidFill>
              <a:effectLst/>
              <a:uLnTx/>
              <a:uFillTx/>
              <a:latin typeface="HG創英角ﾎﾟｯﾌﾟ体" panose="040B0A09000000000000" pitchFamily="49" charset="-128"/>
              <a:ea typeface="HG創英角ﾎﾟｯﾌﾟ体" panose="040B0A09000000000000" pitchFamily="49" charset="-128"/>
              <a:cs typeface="+mn-cs"/>
            </a:endParaRPr>
          </a:p>
        </p:txBody>
      </p:sp>
      <p:sp>
        <p:nvSpPr>
          <p:cNvPr id="2058" name="Rectangle 10"/>
          <p:cNvSpPr>
            <a:spLocks noChangeArrowheads="1"/>
          </p:cNvSpPr>
          <p:nvPr/>
        </p:nvSpPr>
        <p:spPr bwMode="auto">
          <a:xfrm>
            <a:off x="4846356" y="4316507"/>
            <a:ext cx="3818468" cy="360362"/>
          </a:xfrm>
          <a:prstGeom prst="rect">
            <a:avLst/>
          </a:prstGeom>
          <a:solidFill>
            <a:srgbClr val="FFCCFF"/>
          </a:solidFill>
          <a:ln w="19050" algn="ctr">
            <a:solidFill>
              <a:schemeClr val="tx1"/>
            </a:solidFill>
            <a:miter lim="800000"/>
            <a:headEnd/>
            <a:tailEnd/>
          </a:ln>
          <a:effectLst>
            <a:outerShdw dist="45791" dir="2021404" algn="ctr" rotWithShape="0">
              <a:schemeClr val="bg2"/>
            </a:outerShdw>
          </a:effectLst>
        </p:spPr>
        <p:txBody>
          <a:bodyPr anchor="ct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000000"/>
                </a:solidFill>
                <a:effectLst/>
                <a:uLnTx/>
                <a:uFillTx/>
                <a:latin typeface="HG創英角ﾎﾟｯﾌﾟ体" panose="040B0A09000000000000" pitchFamily="49" charset="-128"/>
                <a:ea typeface="HG創英角ﾎﾟｯﾌﾟ体" panose="040B0A09000000000000" pitchFamily="49" charset="-128"/>
                <a:cs typeface="+mn-cs"/>
              </a:rPr>
              <a:t>（３）将来の暮らしに向けた支援</a:t>
            </a:r>
          </a:p>
        </p:txBody>
      </p:sp>
      <p:sp>
        <p:nvSpPr>
          <p:cNvPr id="81931" name="AutoShape 3"/>
          <p:cNvSpPr>
            <a:spLocks noChangeArrowheads="1"/>
          </p:cNvSpPr>
          <p:nvPr/>
        </p:nvSpPr>
        <p:spPr bwMode="auto">
          <a:xfrm>
            <a:off x="4846356" y="1282774"/>
            <a:ext cx="4046124" cy="1005282"/>
          </a:xfrm>
          <a:prstGeom prst="wedgeRoundRectCallout">
            <a:avLst>
              <a:gd name="adj1" fmla="val -57077"/>
              <a:gd name="adj2" fmla="val 37035"/>
              <a:gd name="adj3" fmla="val 16667"/>
            </a:avLst>
          </a:prstGeom>
          <a:solidFill>
            <a:srgbClr val="78FA87"/>
          </a:solidFill>
          <a:ln w="9525">
            <a:solidFill>
              <a:srgbClr val="000000"/>
            </a:solidFill>
            <a:miter lim="800000"/>
            <a:headEnd/>
            <a:tailEnd/>
          </a:ln>
        </p:spPr>
        <p:txBody>
          <a:bodyPr lIns="74295" tIns="0" rIns="74295" bIns="8890"/>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③私の</a:t>
            </a:r>
            <a:r>
              <a:rPr kumimoji="1" lang="ja-JP" altLang="en-US" sz="1800" b="0" i="0" u="none" strike="noStrike" kern="1200" cap="none" spc="0" normalizeH="0" baseline="0" noProof="0" dirty="0" smtClean="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不安・気</a:t>
            </a:r>
            <a:r>
              <a:rPr kumimoji="1" lang="ja-JP" altLang="en-US" sz="1800" b="0" i="0" u="none" strike="noStrike" kern="1200" cap="none" spc="0" normalizeH="0" baseline="0" noProof="0" dirty="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にしていることは</a:t>
            </a:r>
            <a:r>
              <a:rPr kumimoji="1" lang="ja-JP" altLang="en-US" sz="1800" b="0" i="0" u="none" strike="noStrike" kern="1200" cap="none" spc="0" normalizeH="0" baseline="0" noProof="0" dirty="0" smtClean="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a:t>
            </a:r>
            <a:endParaRPr kumimoji="1" lang="en-US" altLang="ja-JP" sz="1800" b="0" i="0" u="none" strike="noStrike" kern="1200" cap="none" spc="0" normalizeH="0" baseline="0" noProof="0" dirty="0" smtClean="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81932" name="AutoShape 12"/>
          <p:cNvSpPr>
            <a:spLocks noChangeArrowheads="1"/>
          </p:cNvSpPr>
          <p:nvPr/>
        </p:nvSpPr>
        <p:spPr bwMode="auto">
          <a:xfrm>
            <a:off x="4624190" y="2444847"/>
            <a:ext cx="4340768" cy="1871663"/>
          </a:xfrm>
          <a:prstGeom prst="cloudCallout">
            <a:avLst>
              <a:gd name="adj1" fmla="val -51141"/>
              <a:gd name="adj2" fmla="val -62711"/>
            </a:avLst>
          </a:prstGeom>
          <a:solidFill>
            <a:srgbClr val="CC99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④私自身が持っている力、得意な</a:t>
            </a:r>
            <a:r>
              <a:rPr kumimoji="1" lang="ja-JP" altLang="en-US" sz="1800" b="0" i="0" u="none" strike="noStrike" kern="1200" cap="none" spc="0" normalizeH="0" baseline="0" noProof="0" dirty="0" smtClean="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こと</a:t>
            </a:r>
            <a:endParaRPr kumimoji="1" lang="en-US" altLang="ja-JP" sz="1800" b="0" i="0" u="none" strike="noStrike" kern="1200" cap="none" spc="0" normalizeH="0" baseline="0" noProof="0" dirty="0" smtClean="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endParaRPr>
          </a:p>
        </p:txBody>
      </p:sp>
      <p:pic>
        <p:nvPicPr>
          <p:cNvPr id="2061" name="Picture 5" descr="C:\Users\TNUYJ\Pictures\010101man01st-tran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8131" y="3213101"/>
            <a:ext cx="1129812"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0"/>
          <p:cNvSpPr>
            <a:spLocks noChangeArrowheads="1"/>
          </p:cNvSpPr>
          <p:nvPr/>
        </p:nvSpPr>
        <p:spPr bwMode="auto">
          <a:xfrm>
            <a:off x="109261" y="3984633"/>
            <a:ext cx="3058258" cy="360363"/>
          </a:xfrm>
          <a:prstGeom prst="rect">
            <a:avLst/>
          </a:prstGeom>
          <a:solidFill>
            <a:srgbClr val="33CCCC"/>
          </a:solidFill>
          <a:ln w="19050" algn="ctr">
            <a:solidFill>
              <a:schemeClr val="tx1"/>
            </a:solidFill>
            <a:miter lim="800000"/>
            <a:headEnd/>
            <a:tailEnd/>
          </a:ln>
          <a:effectLst>
            <a:outerShdw dist="45791" dir="2021404" algn="ctr" rotWithShape="0">
              <a:schemeClr val="bg2"/>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P創英角ﾎﾟｯﾌﾟ体" panose="040B0A00000000000000" pitchFamily="50" charset="-128"/>
                <a:ea typeface="HGP創英角ﾎﾟｯﾌﾟ体" panose="040B0A00000000000000" pitchFamily="50" charset="-128"/>
                <a:cs typeface="+mn-cs"/>
              </a:rPr>
              <a:t>（２）今、必要と思われる支援</a:t>
            </a:r>
          </a:p>
        </p:txBody>
      </p:sp>
      <p:sp>
        <p:nvSpPr>
          <p:cNvPr id="16" name="AutoShape 18"/>
          <p:cNvSpPr>
            <a:spLocks noChangeArrowheads="1"/>
          </p:cNvSpPr>
          <p:nvPr/>
        </p:nvSpPr>
        <p:spPr bwMode="auto">
          <a:xfrm>
            <a:off x="1403648" y="5962972"/>
            <a:ext cx="6192688" cy="836712"/>
          </a:xfrm>
          <a:prstGeom prst="horizontalScroll">
            <a:avLst>
              <a:gd name="adj" fmla="val 12500"/>
            </a:avLst>
          </a:prstGeom>
          <a:solidFill>
            <a:srgbClr val="00FF00"/>
          </a:solidFill>
          <a:ln w="19050">
            <a:solidFill>
              <a:schemeClr val="tx1"/>
            </a:solidFill>
            <a:round/>
            <a:headEnd/>
            <a:tailEnd/>
          </a:ln>
          <a:effectLst>
            <a:outerShdw dist="45791" dir="2021404" algn="ctr" rotWithShape="0">
              <a:schemeClr val="bg2"/>
            </a:outerShdw>
          </a:effec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000000"/>
                </a:solidFill>
                <a:effectLst/>
                <a:uLnTx/>
                <a:uFillTx/>
                <a:latin typeface="Arial" pitchFamily="34" charset="0"/>
                <a:ea typeface="HG丸ｺﾞｼｯｸM-PRO" pitchFamily="50" charset="-128"/>
                <a:cs typeface="+mn-cs"/>
              </a:rPr>
              <a:t>大事な視点は「</a:t>
            </a:r>
            <a:r>
              <a:rPr kumimoji="1" lang="en-US" altLang="ja-JP" sz="2800" b="0" i="0" u="none" strike="noStrike" kern="1200" cap="none" spc="0" normalizeH="0" baseline="0" noProof="0">
                <a:ln>
                  <a:noFill/>
                </a:ln>
                <a:solidFill>
                  <a:srgbClr val="000000"/>
                </a:solidFill>
                <a:effectLst/>
                <a:uLnTx/>
                <a:uFillTx/>
                <a:latin typeface="Arial" pitchFamily="34" charset="0"/>
                <a:ea typeface="HG丸ｺﾞｼｯｸM-PRO" pitchFamily="50" charset="-128"/>
                <a:cs typeface="+mn-cs"/>
              </a:rPr>
              <a:t>I</a:t>
            </a:r>
            <a:r>
              <a:rPr kumimoji="1" lang="ja-JP" altLang="en-US" sz="2800" b="0" i="0" u="none" strike="noStrike" kern="1200" cap="none" spc="0" normalizeH="0" baseline="0" noProof="0">
                <a:ln>
                  <a:noFill/>
                </a:ln>
                <a:solidFill>
                  <a:srgbClr val="000000"/>
                </a:solidFill>
                <a:effectLst/>
                <a:uLnTx/>
                <a:uFillTx/>
                <a:latin typeface="Arial" pitchFamily="34" charset="0"/>
                <a:ea typeface="HG丸ｺﾞｼｯｸM-PRO" pitchFamily="50" charset="-128"/>
                <a:cs typeface="+mn-cs"/>
              </a:rPr>
              <a:t>・アイ」</a:t>
            </a:r>
          </a:p>
        </p:txBody>
      </p:sp>
      <p:sp>
        <p:nvSpPr>
          <p:cNvPr id="17" name="正方形/長方形 16"/>
          <p:cNvSpPr/>
          <p:nvPr/>
        </p:nvSpPr>
        <p:spPr bwMode="auto">
          <a:xfrm>
            <a:off x="41034" y="71440"/>
            <a:ext cx="864096" cy="404664"/>
          </a:xfrm>
          <a:prstGeom prst="rect">
            <a:avLst/>
          </a:prstGeom>
          <a:noFill/>
          <a:ln w="127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ja-JP" altLang="en-US" sz="1800" b="1" dirty="0">
                <a:solidFill>
                  <a:schemeClr val="tx1"/>
                </a:solidFill>
                <a:latin typeface="Arial" pitchFamily="34" charset="0"/>
              </a:rPr>
              <a:t>参考</a:t>
            </a:r>
            <a:endParaRPr kumimoji="1" lang="ja-JP" altLang="en-US" sz="1800" b="1" i="0" u="none" strike="noStrike" cap="none" normalizeH="0" baseline="0" dirty="0" smtClean="0">
              <a:ln>
                <a:noFill/>
              </a:ln>
              <a:solidFill>
                <a:schemeClr val="tx1"/>
              </a:solidFill>
              <a:effectLst/>
              <a:latin typeface="Arial" pitchFamily="34" charset="0"/>
            </a:endParaRPr>
          </a:p>
        </p:txBody>
      </p:sp>
    </p:spTree>
    <p:extLst>
      <p:ext uri="{BB962C8B-B14F-4D97-AF65-F5344CB8AC3E}">
        <p14:creationId xmlns:p14="http://schemas.microsoft.com/office/powerpoint/2010/main" val="229698489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1402895"/>
                                        </p:tgtEl>
                                        <p:attrNameLst>
                                          <p:attrName>style.visibility</p:attrName>
                                        </p:attrNameLst>
                                      </p:cBhvr>
                                      <p:to>
                                        <p:strVal val="visible"/>
                                      </p:to>
                                    </p:set>
                                    <p:anim calcmode="lin" valueType="num">
                                      <p:cBhvr>
                                        <p:cTn id="7" dur="1000" fill="hold"/>
                                        <p:tgtEl>
                                          <p:spTgt spid="1402895"/>
                                        </p:tgtEl>
                                        <p:attrNameLst>
                                          <p:attrName>ppt_w</p:attrName>
                                        </p:attrNameLst>
                                      </p:cBhvr>
                                      <p:tavLst>
                                        <p:tav tm="0">
                                          <p:val>
                                            <p:strVal val="#ppt_w+.3"/>
                                          </p:val>
                                        </p:tav>
                                        <p:tav tm="100000">
                                          <p:val>
                                            <p:strVal val="#ppt_w"/>
                                          </p:val>
                                        </p:tav>
                                      </p:tavLst>
                                    </p:anim>
                                    <p:anim calcmode="lin" valueType="num">
                                      <p:cBhvr>
                                        <p:cTn id="8" dur="1000" fill="hold"/>
                                        <p:tgtEl>
                                          <p:spTgt spid="1402895"/>
                                        </p:tgtEl>
                                        <p:attrNameLst>
                                          <p:attrName>ppt_h</p:attrName>
                                        </p:attrNameLst>
                                      </p:cBhvr>
                                      <p:tavLst>
                                        <p:tav tm="0">
                                          <p:val>
                                            <p:strVal val="#ppt_h"/>
                                          </p:val>
                                        </p:tav>
                                        <p:tav tm="100000">
                                          <p:val>
                                            <p:strVal val="#ppt_h"/>
                                          </p:val>
                                        </p:tav>
                                      </p:tavLst>
                                    </p:anim>
                                    <p:animEffect transition="in" filter="fade">
                                      <p:cBhvr>
                                        <p:cTn id="9" dur="1000"/>
                                        <p:tgtEl>
                                          <p:spTgt spid="14028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89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スライド番号プレースホルダ 5"/>
          <p:cNvSpPr txBox="1">
            <a:spLocks noGrp="1"/>
          </p:cNvSpPr>
          <p:nvPr/>
        </p:nvSpPr>
        <p:spPr>
          <a:xfrm>
            <a:off x="6553200" y="6356369"/>
            <a:ext cx="2133600" cy="365125"/>
          </a:xfrm>
          <a:prstGeom prst="rect">
            <a:avLst/>
          </a:prstGeom>
          <a:noFill/>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fld id="{40D89415-33AB-43AA-B7FF-6408B32AC88B}" type="slidenum">
              <a:rPr kumimoji="1" lang="en-US" altLang="ja-JP" sz="1200" b="1" i="0" u="none" strike="noStrike" kern="1200" cap="none" spc="0" normalizeH="0" baseline="0" noProof="0">
                <a:ln>
                  <a:noFill/>
                </a:ln>
                <a:solidFill>
                  <a:srgbClr val="000000">
                    <a:tint val="75000"/>
                  </a:srgbClr>
                </a:solidFill>
                <a:effectLst/>
                <a:uLnTx/>
                <a:uFillTx/>
                <a:latin typeface="Arial" pitchFamily="34"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1" lang="en-US" altLang="ja-JP" sz="1200" b="1" i="0" u="none" strike="noStrike" kern="1200" cap="none" spc="0" normalizeH="0" baseline="0" noProof="0">
              <a:ln>
                <a:noFill/>
              </a:ln>
              <a:solidFill>
                <a:srgbClr val="000000">
                  <a:tint val="75000"/>
                </a:srgbClr>
              </a:solidFill>
              <a:effectLst/>
              <a:uLnTx/>
              <a:uFillTx/>
              <a:latin typeface="Arial" pitchFamily="34" charset="0"/>
              <a:ea typeface="ＭＳ Ｐゴシック" pitchFamily="50" charset="-128"/>
              <a:cs typeface="+mn-cs"/>
            </a:endParaRPr>
          </a:p>
        </p:txBody>
      </p:sp>
      <p:sp>
        <p:nvSpPr>
          <p:cNvPr id="3075" name="Rectangle 2786"/>
          <p:cNvSpPr>
            <a:spLocks noChangeArrowheads="1"/>
          </p:cNvSpPr>
          <p:nvPr/>
        </p:nvSpPr>
        <p:spPr bwMode="auto">
          <a:xfrm>
            <a:off x="5615354" y="981094"/>
            <a:ext cx="3528646"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nchor="ctr"/>
          <a:lstStyle>
            <a:lvl1pPr algn="l"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smtClean="0">
                <a:ln>
                  <a:noFill/>
                </a:ln>
                <a:solidFill>
                  <a:srgbClr val="000000"/>
                </a:solidFill>
                <a:effectLst/>
                <a:uLnTx/>
                <a:uFillTx/>
                <a:latin typeface="Arial" pitchFamily="34" charset="0"/>
                <a:ea typeface="ＭＳ Ｐゴシック" pitchFamily="50" charset="-128"/>
                <a:cs typeface="+mn-cs"/>
              </a:rPr>
              <a:t>　　　　　　　　　　　　　　　　　　　　　　　　　　　　　　　　　　　　　　　　　　　</a:t>
            </a:r>
            <a:r>
              <a:rPr kumimoji="1" lang="ja-JP" altLang="en-US" sz="1600" b="1" i="0" u="sng" strike="noStrike" kern="1200" cap="none" spc="0" normalizeH="0" baseline="0" noProof="0" smtClean="0">
                <a:ln>
                  <a:noFill/>
                </a:ln>
                <a:solidFill>
                  <a:srgbClr val="000000"/>
                </a:solidFill>
                <a:effectLst/>
                <a:uLnTx/>
                <a:uFillTx/>
                <a:latin typeface="Arial" pitchFamily="34" charset="0"/>
                <a:ea typeface="ＭＳ Ｐゴシック" pitchFamily="50" charset="-128"/>
                <a:cs typeface="+mn-cs"/>
              </a:rPr>
              <a:t>利用者名　　　　　　　　　　　　　　さん</a:t>
            </a:r>
            <a:r>
              <a:rPr kumimoji="1" lang="ja-JP" altLang="en-US" sz="1600" b="1" i="0" u="none" strike="noStrike" kern="1200" cap="none" spc="0" normalizeH="0" baseline="0" noProof="0" smtClean="0">
                <a:ln>
                  <a:noFill/>
                </a:ln>
                <a:solidFill>
                  <a:srgbClr val="000000"/>
                </a:solidFill>
                <a:effectLst/>
                <a:uLnTx/>
                <a:uFillTx/>
                <a:latin typeface="Arial" pitchFamily="34" charset="0"/>
                <a:ea typeface="ＭＳ Ｐゴシック" pitchFamily="50" charset="-128"/>
                <a:cs typeface="+mn-cs"/>
              </a:rPr>
              <a:t/>
            </a:r>
            <a:br>
              <a:rPr kumimoji="1" lang="ja-JP" altLang="en-US" sz="1600" b="1" i="0" u="none" strike="noStrike" kern="1200" cap="none" spc="0" normalizeH="0" baseline="0" noProof="0" smtClean="0">
                <a:ln>
                  <a:noFill/>
                </a:ln>
                <a:solidFill>
                  <a:srgbClr val="000000"/>
                </a:solidFill>
                <a:effectLst/>
                <a:uLnTx/>
                <a:uFillTx/>
                <a:latin typeface="Arial" pitchFamily="34" charset="0"/>
                <a:ea typeface="ＭＳ Ｐゴシック" pitchFamily="50" charset="-128"/>
                <a:cs typeface="+mn-cs"/>
              </a:rPr>
            </a:br>
            <a:endParaRPr kumimoji="1" lang="ja-JP" altLang="en-US" sz="1600" b="1" i="0" u="none" strike="noStrike" kern="1200" cap="none" spc="0" normalizeH="0" baseline="0" noProof="0" smtClean="0">
              <a:ln>
                <a:noFill/>
              </a:ln>
              <a:solidFill>
                <a:srgbClr val="000000"/>
              </a:solidFill>
              <a:effectLst/>
              <a:uLnTx/>
              <a:uFillTx/>
              <a:latin typeface="Arial" pitchFamily="34" charset="0"/>
              <a:ea typeface="ＭＳ Ｐゴシック" pitchFamily="50" charset="-128"/>
              <a:cs typeface="+mn-cs"/>
            </a:endParaRPr>
          </a:p>
        </p:txBody>
      </p:sp>
      <p:sp>
        <p:nvSpPr>
          <p:cNvPr id="3078" name="Rectangle 178"/>
          <p:cNvSpPr>
            <a:spLocks noChangeArrowheads="1"/>
          </p:cNvSpPr>
          <p:nvPr/>
        </p:nvSpPr>
        <p:spPr bwMode="auto">
          <a:xfrm>
            <a:off x="4837235" y="1484313"/>
            <a:ext cx="3855426" cy="360362"/>
          </a:xfrm>
          <a:prstGeom prst="rect">
            <a:avLst/>
          </a:prstGeom>
          <a:solidFill>
            <a:srgbClr val="CCFFCC"/>
          </a:solidFill>
          <a:ln w="12700" algn="ctr">
            <a:solidFill>
              <a:schemeClr val="tx1"/>
            </a:solidFill>
            <a:miter lim="800000"/>
            <a:headEnd/>
            <a:tailEnd/>
          </a:ln>
        </p:spPr>
        <p:txBody>
          <a:bodyPr wrap="none" lIns="74295" tIns="8890" rIns="74295" bIns="8890" anchorCtr="1"/>
          <a:lstStyle>
            <a:lvl1pPr algn="l"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smtClean="0">
                <a:ln>
                  <a:noFill/>
                </a:ln>
                <a:solidFill>
                  <a:srgbClr val="000000"/>
                </a:solidFill>
                <a:effectLst/>
                <a:uLnTx/>
                <a:uFillTx/>
                <a:latin typeface="Arial" pitchFamily="34" charset="0"/>
                <a:ea typeface="HG創英角ｺﾞｼｯｸUB" pitchFamily="49" charset="-128"/>
                <a:cs typeface="+mn-cs"/>
              </a:rPr>
              <a:t>○○さんのストレングス</a:t>
            </a:r>
          </a:p>
        </p:txBody>
      </p:sp>
      <p:sp>
        <p:nvSpPr>
          <p:cNvPr id="3079" name="Rectangle 179"/>
          <p:cNvSpPr>
            <a:spLocks noChangeArrowheads="1"/>
          </p:cNvSpPr>
          <p:nvPr/>
        </p:nvSpPr>
        <p:spPr bwMode="auto">
          <a:xfrm>
            <a:off x="4837235" y="1844675"/>
            <a:ext cx="3855426" cy="1150938"/>
          </a:xfrm>
          <a:prstGeom prst="rect">
            <a:avLst/>
          </a:prstGeom>
          <a:solidFill>
            <a:schemeClr val="bg1"/>
          </a:solidFill>
          <a:ln w="12700" algn="ctr">
            <a:solidFill>
              <a:schemeClr val="tx1"/>
            </a:solidFill>
            <a:miter lim="800000"/>
            <a:headEnd/>
            <a:tailEnd/>
          </a:ln>
        </p:spPr>
        <p:txBody>
          <a:bodyPr lIns="74295" tIns="8890" rIns="74295" bIns="8890" anchor="ctr"/>
          <a:lstStyle>
            <a:lvl1pPr algn="l"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smtClean="0">
                <a:ln>
                  <a:noFill/>
                </a:ln>
                <a:solidFill>
                  <a:srgbClr val="000000"/>
                </a:solidFill>
                <a:effectLst/>
                <a:uLnTx/>
                <a:uFillTx/>
                <a:latin typeface="Arial" pitchFamily="34" charset="0"/>
                <a:ea typeface="HG創英角ｺﾞｼｯｸUB" pitchFamily="49" charset="-128"/>
                <a:cs typeface="+mn-cs"/>
              </a:rPr>
              <a:t>・働く意欲はある。</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smtClean="0">
                <a:ln>
                  <a:noFill/>
                </a:ln>
                <a:solidFill>
                  <a:srgbClr val="000000"/>
                </a:solidFill>
                <a:effectLst/>
                <a:uLnTx/>
                <a:uFillTx/>
                <a:latin typeface="Arial" pitchFamily="34" charset="0"/>
                <a:ea typeface="HG創英角ｺﾞｼｯｸUB" pitchFamily="49" charset="-128"/>
                <a:cs typeface="+mn-cs"/>
              </a:rPr>
              <a:t>・就労に向けた力もある。</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smtClean="0">
                <a:ln>
                  <a:noFill/>
                </a:ln>
                <a:solidFill>
                  <a:srgbClr val="000000"/>
                </a:solidFill>
                <a:effectLst/>
                <a:uLnTx/>
                <a:uFillTx/>
                <a:latin typeface="Arial" pitchFamily="34" charset="0"/>
                <a:ea typeface="HG創英角ｺﾞｼｯｸUB" pitchFamily="49" charset="-128"/>
                <a:cs typeface="+mn-cs"/>
              </a:rPr>
              <a:t>・自宅に住んでいる。</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smtClean="0">
                <a:ln>
                  <a:noFill/>
                </a:ln>
                <a:solidFill>
                  <a:srgbClr val="000000"/>
                </a:solidFill>
                <a:effectLst/>
                <a:uLnTx/>
                <a:uFillTx/>
                <a:latin typeface="Arial" pitchFamily="34" charset="0"/>
                <a:ea typeface="HG創英角ｺﾞｼｯｸUB" pitchFamily="49" charset="-128"/>
                <a:cs typeface="+mn-cs"/>
              </a:rPr>
              <a:t>・家族の理解もある。</a:t>
            </a:r>
          </a:p>
        </p:txBody>
      </p:sp>
      <p:sp>
        <p:nvSpPr>
          <p:cNvPr id="3080" name="Rectangle 180"/>
          <p:cNvSpPr>
            <a:spLocks noChangeArrowheads="1"/>
          </p:cNvSpPr>
          <p:nvPr/>
        </p:nvSpPr>
        <p:spPr bwMode="auto">
          <a:xfrm>
            <a:off x="184648" y="1412894"/>
            <a:ext cx="3855427" cy="360363"/>
          </a:xfrm>
          <a:prstGeom prst="rect">
            <a:avLst/>
          </a:prstGeom>
          <a:solidFill>
            <a:srgbClr val="CCFFCC"/>
          </a:solidFill>
          <a:ln w="12700" algn="ctr">
            <a:solidFill>
              <a:schemeClr val="tx1"/>
            </a:solidFill>
            <a:miter lim="800000"/>
            <a:headEnd/>
            <a:tailEnd/>
          </a:ln>
        </p:spPr>
        <p:txBody>
          <a:bodyPr wrap="none" lIns="74295" tIns="8890" rIns="74295" bIns="8890" anchorCtr="1"/>
          <a:lstStyle>
            <a:lvl1pPr algn="l"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smtClean="0">
                <a:ln>
                  <a:noFill/>
                </a:ln>
                <a:solidFill>
                  <a:srgbClr val="000000"/>
                </a:solidFill>
                <a:effectLst/>
                <a:uLnTx/>
                <a:uFillTx/>
                <a:latin typeface="Arial" pitchFamily="34" charset="0"/>
                <a:ea typeface="HG創英角ｺﾞｼｯｸUB" pitchFamily="49" charset="-128"/>
                <a:cs typeface="+mn-cs"/>
              </a:rPr>
              <a:t>○○さんの願い・希望など</a:t>
            </a:r>
          </a:p>
        </p:txBody>
      </p:sp>
      <p:sp>
        <p:nvSpPr>
          <p:cNvPr id="3081" name="Rectangle 181"/>
          <p:cNvSpPr>
            <a:spLocks noChangeArrowheads="1"/>
          </p:cNvSpPr>
          <p:nvPr/>
        </p:nvSpPr>
        <p:spPr bwMode="auto">
          <a:xfrm>
            <a:off x="184648" y="1773238"/>
            <a:ext cx="3855427" cy="1223962"/>
          </a:xfrm>
          <a:prstGeom prst="rect">
            <a:avLst/>
          </a:prstGeom>
          <a:solidFill>
            <a:schemeClr val="bg1"/>
          </a:solidFill>
          <a:ln w="12700" algn="ctr">
            <a:solidFill>
              <a:schemeClr val="tx1"/>
            </a:solidFill>
            <a:miter lim="800000"/>
            <a:headEnd/>
            <a:tailEnd/>
          </a:ln>
        </p:spPr>
        <p:txBody>
          <a:bodyPr lIns="74295" tIns="8890" rIns="74295" bIns="8890" anchor="ctr"/>
          <a:lstStyle>
            <a:lvl1pPr algn="l"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smtClean="0">
                <a:ln>
                  <a:noFill/>
                </a:ln>
                <a:solidFill>
                  <a:srgbClr val="000000"/>
                </a:solidFill>
                <a:effectLst/>
                <a:uLnTx/>
                <a:uFillTx/>
                <a:latin typeface="Arial" pitchFamily="34" charset="0"/>
                <a:ea typeface="HG創英角ｺﾞｼｯｸUB" pitchFamily="49" charset="-128"/>
                <a:cs typeface="+mn-cs"/>
              </a:rPr>
              <a:t>・私は、働く訓練をして、一般企業で仕事をしたい。</a:t>
            </a:r>
          </a:p>
        </p:txBody>
      </p:sp>
      <p:sp>
        <p:nvSpPr>
          <p:cNvPr id="3082" name="Rectangle 2786"/>
          <p:cNvSpPr>
            <a:spLocks noChangeArrowheads="1"/>
          </p:cNvSpPr>
          <p:nvPr/>
        </p:nvSpPr>
        <p:spPr bwMode="auto">
          <a:xfrm>
            <a:off x="3111021" y="260369"/>
            <a:ext cx="3788019" cy="576263"/>
          </a:xfrm>
          <a:prstGeom prst="rect">
            <a:avLst/>
          </a:prstGeom>
          <a:noFill/>
          <a:ln w="127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lgn="l"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1" i="0" u="sng" strike="noStrike" kern="1200" cap="none" spc="0" normalizeH="0" baseline="0" noProof="0" smtClean="0">
                <a:ln>
                  <a:noFill/>
                </a:ln>
                <a:solidFill>
                  <a:srgbClr val="000000"/>
                </a:solidFill>
                <a:effectLst/>
                <a:uLnTx/>
                <a:uFillTx/>
                <a:latin typeface="Arial" pitchFamily="34" charset="0"/>
                <a:ea typeface="ＭＳ Ｐゴシック" pitchFamily="50" charset="-128"/>
                <a:cs typeface="+mn-cs"/>
              </a:rPr>
              <a:t>ニーズ整理表</a:t>
            </a:r>
            <a:endParaRPr kumimoji="1" lang="ja-JP" altLang="en-US" sz="1600" b="1" i="0" u="sng" strike="noStrike" kern="1200" cap="none" spc="0" normalizeH="0" baseline="0" noProof="0" smtClean="0">
              <a:ln>
                <a:noFill/>
              </a:ln>
              <a:solidFill>
                <a:srgbClr val="000000"/>
              </a:solidFill>
              <a:effectLst/>
              <a:uLnTx/>
              <a:uFillTx/>
              <a:latin typeface="Arial" pitchFamily="34" charset="0"/>
              <a:ea typeface="ＭＳ Ｐゴシック" pitchFamily="50" charset="-128"/>
              <a:cs typeface="+mn-cs"/>
            </a:endParaRPr>
          </a:p>
        </p:txBody>
      </p:sp>
      <p:graphicFrame>
        <p:nvGraphicFramePr>
          <p:cNvPr id="13" name="Group 33"/>
          <p:cNvGraphicFramePr>
            <a:graphicFrameLocks/>
          </p:cNvGraphicFramePr>
          <p:nvPr>
            <p:extLst>
              <p:ext uri="{D42A27DB-BD31-4B8C-83A1-F6EECF244321}">
                <p14:modId xmlns:p14="http://schemas.microsoft.com/office/powerpoint/2010/main" val="2328816715"/>
              </p:ext>
            </p:extLst>
          </p:nvPr>
        </p:nvGraphicFramePr>
        <p:xfrm>
          <a:off x="184640" y="3141682"/>
          <a:ext cx="8641372" cy="3571875"/>
        </p:xfrm>
        <a:graphic>
          <a:graphicData uri="http://schemas.openxmlformats.org/drawingml/2006/table">
            <a:tbl>
              <a:tblPr/>
              <a:tblGrid>
                <a:gridCol w="1595254">
                  <a:extLst>
                    <a:ext uri="{9D8B030D-6E8A-4147-A177-3AD203B41FA5}">
                      <a16:colId xmlns:a16="http://schemas.microsoft.com/office/drawing/2014/main" val="20000"/>
                    </a:ext>
                  </a:extLst>
                </a:gridCol>
                <a:gridCol w="1928011">
                  <a:extLst>
                    <a:ext uri="{9D8B030D-6E8A-4147-A177-3AD203B41FA5}">
                      <a16:colId xmlns:a16="http://schemas.microsoft.com/office/drawing/2014/main" val="20001"/>
                    </a:ext>
                  </a:extLst>
                </a:gridCol>
                <a:gridCol w="2193474">
                  <a:extLst>
                    <a:ext uri="{9D8B030D-6E8A-4147-A177-3AD203B41FA5}">
                      <a16:colId xmlns:a16="http://schemas.microsoft.com/office/drawing/2014/main" val="20002"/>
                    </a:ext>
                  </a:extLst>
                </a:gridCol>
                <a:gridCol w="2924633">
                  <a:extLst>
                    <a:ext uri="{9D8B030D-6E8A-4147-A177-3AD203B41FA5}">
                      <a16:colId xmlns:a16="http://schemas.microsoft.com/office/drawing/2014/main" val="20003"/>
                    </a:ext>
                  </a:extLst>
                </a:gridCol>
              </a:tblGrid>
              <a:tr h="12234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ja-JP" altLang="en-US" sz="1600" b="1" dirty="0" smtClean="0">
                          <a:solidFill>
                            <a:schemeClr val="tx1"/>
                          </a:solidFill>
                          <a:latin typeface="+mn-ea"/>
                          <a:ea typeface="+mn-ea"/>
                        </a:rPr>
                        <a:t>本人の</a:t>
                      </a:r>
                      <a:endParaRPr lang="en-US" altLang="ja-JP" sz="1600" b="1" dirty="0" smtClean="0">
                        <a:solidFill>
                          <a:schemeClr val="tx1"/>
                        </a:solidFill>
                        <a:latin typeface="+mn-ea"/>
                        <a:ea typeface="+mn-ea"/>
                      </a:endParaRPr>
                    </a:p>
                    <a:p>
                      <a:pPr marL="0" marR="0" lvl="0" indent="0" algn="ctr" defTabSz="914400" rtl="0" eaLnBrk="1" fontAlgn="base" latinLnBrk="0" hangingPunct="1">
                        <a:lnSpc>
                          <a:spcPct val="100000"/>
                        </a:lnSpc>
                        <a:spcBef>
                          <a:spcPct val="20000"/>
                        </a:spcBef>
                        <a:spcAft>
                          <a:spcPct val="0"/>
                        </a:spcAft>
                        <a:buClrTx/>
                        <a:buSzTx/>
                        <a:buFontTx/>
                        <a:buNone/>
                        <a:tabLst/>
                      </a:pPr>
                      <a:r>
                        <a:rPr lang="ja-JP" altLang="en-US" sz="1600" b="1" dirty="0" smtClean="0">
                          <a:solidFill>
                            <a:schemeClr val="tx1"/>
                          </a:solidFill>
                          <a:latin typeface="+mn-ea"/>
                          <a:ea typeface="+mn-ea"/>
                        </a:rPr>
                        <a:t>願い・希望</a:t>
                      </a:r>
                      <a:r>
                        <a:rPr lang="ja-JP" altLang="en-US" sz="1400" b="1" dirty="0" smtClean="0">
                          <a:solidFill>
                            <a:schemeClr val="tx1"/>
                          </a:solidFill>
                          <a:latin typeface="+mn-ea"/>
                          <a:ea typeface="+mn-ea"/>
                        </a:rPr>
                        <a:t>　</a:t>
                      </a:r>
                      <a:endParaRPr kumimoji="1" lang="ja-JP" altLang="en-US" sz="1400" b="1" i="0" u="none" strike="noStrike" cap="none" normalizeH="0" baseline="0" dirty="0" smtClean="0">
                        <a:ln>
                          <a:noFill/>
                        </a:ln>
                        <a:solidFill>
                          <a:schemeClr val="tx1"/>
                        </a:solidFill>
                        <a:effectLst/>
                        <a:latin typeface="+mn-ea"/>
                        <a:ea typeface="+mn-ea"/>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smtClean="0">
                          <a:ln>
                            <a:noFill/>
                          </a:ln>
                          <a:solidFill>
                            <a:schemeClr val="tx1"/>
                          </a:solidFill>
                          <a:effectLst/>
                          <a:latin typeface="Arial" charset="0"/>
                          <a:ea typeface="ＭＳ Ｐゴシック" pitchFamily="50" charset="-128"/>
                        </a:rPr>
                        <a:t>現在状況の確認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smtClean="0">
                          <a:ln>
                            <a:noFill/>
                          </a:ln>
                          <a:solidFill>
                            <a:schemeClr val="tx1"/>
                          </a:solidFill>
                          <a:effectLst/>
                          <a:latin typeface="Arial" charset="0"/>
                          <a:ea typeface="ＭＳ Ｐゴシック" pitchFamily="50" charset="-128"/>
                        </a:rPr>
                        <a:t>（本人のストレングス</a:t>
                      </a:r>
                      <a:r>
                        <a:rPr kumimoji="1" lang="en-US" altLang="ja-JP" sz="1400" b="1" i="0" u="none" strike="noStrike" cap="none" normalizeH="0" baseline="0" dirty="0" smtClean="0">
                          <a:ln>
                            <a:noFill/>
                          </a:ln>
                          <a:solidFill>
                            <a:schemeClr val="tx1"/>
                          </a:solidFill>
                          <a:effectLst/>
                          <a:latin typeface="Arial" charset="0"/>
                          <a:ea typeface="ＭＳ Ｐゴシック" pitchFamily="50" charset="-128"/>
                        </a:rPr>
                        <a:t>)</a:t>
                      </a:r>
                      <a:r>
                        <a:rPr lang="ja-JP" altLang="en-US" sz="1400" b="1" dirty="0" smtClean="0">
                          <a:solidFill>
                            <a:schemeClr val="tx1"/>
                          </a:solidFill>
                          <a:latin typeface="HGPｺﾞｼｯｸE" pitchFamily="50" charset="-128"/>
                          <a:ea typeface="HGPｺﾞｼｯｸE" pitchFamily="50" charset="-128"/>
                        </a:rPr>
                        <a:t> </a:t>
                      </a:r>
                      <a:endParaRPr kumimoji="1" lang="en-US" altLang="ja-JP" sz="1400" b="1" i="0" u="none" strike="noStrike" cap="none" normalizeH="0" baseline="0" dirty="0" smtClean="0">
                        <a:ln>
                          <a:noFill/>
                        </a:ln>
                        <a:solidFill>
                          <a:schemeClr val="tx1"/>
                        </a:solidFill>
                        <a:effectLst/>
                        <a:latin typeface="Arial" charset="0"/>
                        <a:ea typeface="ＭＳ Ｐゴシック"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smtClean="0">
                          <a:ln>
                            <a:noFill/>
                          </a:ln>
                          <a:solidFill>
                            <a:schemeClr val="tx1"/>
                          </a:solidFill>
                          <a:effectLst/>
                          <a:latin typeface="Arial" charset="0"/>
                          <a:ea typeface="ＭＳ Ｐゴシック" pitchFamily="50" charset="-128"/>
                        </a:rPr>
                        <a:t>願い・希望に応えるために</a:t>
                      </a:r>
                      <a:endParaRPr kumimoji="1" lang="en-US" altLang="ja-JP" sz="1400" b="1" i="0" u="none" strike="noStrike" cap="none" normalizeH="0" baseline="0" dirty="0" smtClean="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smtClean="0">
                          <a:ln>
                            <a:noFill/>
                          </a:ln>
                          <a:solidFill>
                            <a:schemeClr val="tx1"/>
                          </a:solidFill>
                          <a:effectLst/>
                          <a:latin typeface="Arial" charset="0"/>
                          <a:ea typeface="ＭＳ Ｐゴシック" pitchFamily="50" charset="-128"/>
                        </a:rPr>
                        <a:t>必要なこと</a:t>
                      </a:r>
                      <a:endParaRPr kumimoji="1" lang="en-US" altLang="ja-JP" sz="1400" b="1" i="0" u="none" strike="noStrike" cap="none" normalizeH="0" baseline="0" dirty="0" smtClean="0">
                        <a:ln>
                          <a:noFill/>
                        </a:ln>
                        <a:solidFill>
                          <a:schemeClr val="tx1"/>
                        </a:solidFill>
                        <a:effectLst/>
                        <a:latin typeface="Arial" charset="0"/>
                        <a:ea typeface="ＭＳ Ｐゴシック"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smtClean="0">
                          <a:ln>
                            <a:noFill/>
                          </a:ln>
                          <a:solidFill>
                            <a:schemeClr val="tx1"/>
                          </a:solidFill>
                          <a:effectLst/>
                          <a:latin typeface="Arial" charset="0"/>
                          <a:ea typeface="ＭＳ Ｐゴシック" pitchFamily="50" charset="-128"/>
                        </a:rPr>
                        <a:t>願い・希望を満たすための目標</a:t>
                      </a:r>
                      <a:endParaRPr kumimoji="1" lang="en-US" altLang="ja-JP" sz="1400" b="1" i="0" u="none" strike="noStrike" cap="none" normalizeH="0" baseline="0" dirty="0" smtClean="0">
                        <a:ln>
                          <a:noFill/>
                        </a:ln>
                        <a:solidFill>
                          <a:schemeClr val="tx1"/>
                        </a:solidFill>
                        <a:effectLst/>
                        <a:latin typeface="Arial" charset="0"/>
                        <a:ea typeface="ＭＳ Ｐゴシック"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extLst>
                  <a:ext uri="{0D108BD9-81ED-4DB2-BD59-A6C34878D82A}">
                    <a16:rowId xmlns:a16="http://schemas.microsoft.com/office/drawing/2014/main" val="10000"/>
                  </a:ext>
                </a:extLst>
              </a:tr>
              <a:tr h="2348412">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①働く訓練をしたい</a:t>
                      </a:r>
                      <a:endParaRPr kumimoji="1" lang="en-US"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②企業で仕事をしたい</a:t>
                      </a:r>
                      <a:endParaRPr kumimoji="1" lang="ja-JP"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・働くことの力は</a:t>
                      </a:r>
                      <a:endParaRPr kumimoji="1" lang="en-US"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　</a:t>
                      </a:r>
                      <a:r>
                        <a:rPr kumimoji="1" lang="ja-JP"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十分ある。</a:t>
                      </a:r>
                      <a:endParaRPr kumimoji="1" lang="ja-JP" altLang="en-US"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・本人の意欲もある。</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①</a:t>
                      </a:r>
                      <a:r>
                        <a:rPr kumimoji="1" lang="ja-JP"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生活リズム(規則正しい生活が継続）を作ろう。</a:t>
                      </a:r>
                      <a:endParaRPr kumimoji="1" lang="en-US"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②通所先を含め、どんな仕事を希望しているか支援スタッフと考える。</a:t>
                      </a:r>
                      <a:endParaRPr kumimoji="1" lang="en-US" altLang="ja-JP" sz="1200" b="0" i="0" u="none" strike="noStrike" cap="none" normalizeH="0" baseline="0" dirty="0" smtClean="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①</a:t>
                      </a:r>
                      <a:r>
                        <a:rPr kumimoji="1" lang="ja-JP" altLang="en-US"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仕事につくため、</a:t>
                      </a:r>
                      <a:r>
                        <a:rPr kumimoji="1" lang="ja-JP"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毎日通所が出来るようになろう。</a:t>
                      </a:r>
                      <a:endParaRPr kumimoji="1" lang="en-US"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6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rPr>
                        <a:t>②どのような仕事が適しているかを探る。</a:t>
                      </a:r>
                      <a:endParaRPr kumimoji="1" lang="ja-JP" altLang="ja-JP" sz="4000" b="0" i="0" u="none" strike="noStrike" cap="none" normalizeH="0" baseline="0" dirty="0" smtClean="0">
                        <a:ln>
                          <a:noFill/>
                        </a:ln>
                        <a:solidFill>
                          <a:schemeClr val="tx1"/>
                        </a:solidFill>
                        <a:effectLst/>
                        <a:latin typeface="HG創英角ｺﾞｼｯｸUB" pitchFamily="49" charset="-128"/>
                        <a:ea typeface="HG創英角ｺﾞｼｯｸUB" pitchFamily="49"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bl>
          </a:graphicData>
        </a:graphic>
      </p:graphicFrame>
      <p:cxnSp>
        <p:nvCxnSpPr>
          <p:cNvPr id="3100" name="直線コネクタ 14"/>
          <p:cNvCxnSpPr>
            <a:cxnSpLocks noChangeShapeType="1"/>
          </p:cNvCxnSpPr>
          <p:nvPr/>
        </p:nvCxnSpPr>
        <p:spPr bwMode="auto">
          <a:xfrm>
            <a:off x="3707430" y="5229225"/>
            <a:ext cx="5118589"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2" name="正方形/長方形 11"/>
          <p:cNvSpPr/>
          <p:nvPr/>
        </p:nvSpPr>
        <p:spPr bwMode="auto">
          <a:xfrm>
            <a:off x="117848" y="58037"/>
            <a:ext cx="864096" cy="404664"/>
          </a:xfrm>
          <a:prstGeom prst="rect">
            <a:avLst/>
          </a:prstGeom>
          <a:noFill/>
          <a:ln w="127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ja-JP" altLang="en-US" sz="1800" b="1" dirty="0">
                <a:solidFill>
                  <a:schemeClr val="tx1"/>
                </a:solidFill>
                <a:latin typeface="Arial" pitchFamily="34" charset="0"/>
              </a:rPr>
              <a:t>参考</a:t>
            </a:r>
            <a:endParaRPr kumimoji="1" lang="ja-JP" altLang="en-US" sz="1800" b="1" i="0" u="none" strike="noStrike" cap="none" normalizeH="0" baseline="0" dirty="0" smtClean="0">
              <a:ln>
                <a:noFill/>
              </a:ln>
              <a:solidFill>
                <a:schemeClr val="tx1"/>
              </a:solidFill>
              <a:effectLst/>
              <a:latin typeface="Arial" pitchFamily="34" charset="0"/>
            </a:endParaRPr>
          </a:p>
        </p:txBody>
      </p:sp>
    </p:spTree>
    <p:extLst>
      <p:ext uri="{BB962C8B-B14F-4D97-AF65-F5344CB8AC3E}">
        <p14:creationId xmlns:p14="http://schemas.microsoft.com/office/powerpoint/2010/main" val="212701323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45538" name="Rectangle 2"/>
          <p:cNvSpPr>
            <a:spLocks noGrp="1" noChangeArrowheads="1"/>
          </p:cNvSpPr>
          <p:nvPr>
            <p:ph type="body" idx="4294967295"/>
          </p:nvPr>
        </p:nvSpPr>
        <p:spPr>
          <a:xfrm>
            <a:off x="179396" y="692272"/>
            <a:ext cx="8713787" cy="3313113"/>
          </a:xfrm>
          <a:noFill/>
          <a:ln>
            <a:solidFill>
              <a:schemeClr val="tx1"/>
            </a:solidFill>
          </a:ln>
        </p:spPr>
        <p:txBody>
          <a:bodyPr/>
          <a:lstStyle/>
          <a:p>
            <a:pPr>
              <a:lnSpc>
                <a:spcPct val="90000"/>
              </a:lnSpc>
              <a:buFontTx/>
              <a:buNone/>
            </a:pPr>
            <a:r>
              <a:rPr lang="ja-JP" altLang="en-US" sz="2600" dirty="0" smtClean="0">
                <a:latin typeface="HGP創英角ｺﾞｼｯｸUB" panose="020B0900000000000000" pitchFamily="50" charset="-128"/>
                <a:ea typeface="HGP創英角ｺﾞｼｯｸUB" panose="020B0900000000000000" pitchFamily="50" charset="-128"/>
              </a:rPr>
              <a:t>○「課題・機能面中心＝障害の原因・本人の課題・ダメージモデル</a:t>
            </a:r>
            <a:r>
              <a:rPr lang="en-US" altLang="ja-JP" sz="2600" dirty="0" smtClean="0">
                <a:latin typeface="HGP創英角ｺﾞｼｯｸUB" panose="020B0900000000000000" pitchFamily="50" charset="-128"/>
                <a:ea typeface="HGP創英角ｺﾞｼｯｸUB" panose="020B0900000000000000" pitchFamily="50" charset="-128"/>
              </a:rPr>
              <a:t>(</a:t>
            </a:r>
            <a:r>
              <a:rPr lang="ja-JP" altLang="en-US" sz="2600" dirty="0" smtClean="0">
                <a:latin typeface="HGP創英角ｺﾞｼｯｸUB" panose="020B0900000000000000" pitchFamily="50" charset="-128"/>
                <a:ea typeface="HGP創英角ｺﾞｼｯｸUB" panose="020B0900000000000000" pitchFamily="50" charset="-128"/>
              </a:rPr>
              <a:t>出来ないこと探し）医学モデル」のアセスメントから</a:t>
            </a:r>
          </a:p>
          <a:p>
            <a:pPr>
              <a:lnSpc>
                <a:spcPct val="90000"/>
              </a:lnSpc>
              <a:buFontTx/>
              <a:buNone/>
            </a:pPr>
            <a:r>
              <a:rPr lang="ja-JP" altLang="en-US" sz="2600" dirty="0" smtClean="0">
                <a:latin typeface="HGP創英角ｺﾞｼｯｸUB" panose="020B0900000000000000" pitchFamily="50" charset="-128"/>
                <a:ea typeface="HGP創英角ｺﾞｼｯｸUB" panose="020B0900000000000000" pitchFamily="50" charset="-128"/>
              </a:rPr>
              <a:t>☆「生活を送る上で全般的なニーズ・その人が本来持っている力に着目」した支援の組み立てを行う。</a:t>
            </a:r>
            <a:r>
              <a:rPr lang="en-US" altLang="ja-JP" sz="2600" dirty="0" smtClean="0">
                <a:latin typeface="HGP創英角ｺﾞｼｯｸUB" panose="020B0900000000000000" pitchFamily="50" charset="-128"/>
                <a:ea typeface="HGP創英角ｺﾞｼｯｸUB" panose="020B0900000000000000" pitchFamily="50" charset="-128"/>
              </a:rPr>
              <a:t>(</a:t>
            </a:r>
            <a:r>
              <a:rPr lang="ja-JP" altLang="en-US" sz="2600" dirty="0" smtClean="0">
                <a:latin typeface="HGP創英角ｺﾞｼｯｸUB" panose="020B0900000000000000" pitchFamily="50" charset="-128"/>
                <a:ea typeface="HGP創英角ｺﾞｼｯｸUB" panose="020B0900000000000000" pitchFamily="50" charset="-128"/>
              </a:rPr>
              <a:t>社会モデル</a:t>
            </a:r>
            <a:r>
              <a:rPr lang="en-US" altLang="ja-JP" sz="2600" dirty="0" smtClean="0">
                <a:latin typeface="HGP創英角ｺﾞｼｯｸUB" panose="020B0900000000000000" pitchFamily="50" charset="-128"/>
                <a:ea typeface="HGP創英角ｺﾞｼｯｸUB" panose="020B0900000000000000" pitchFamily="50" charset="-128"/>
              </a:rPr>
              <a:t>)</a:t>
            </a:r>
          </a:p>
          <a:p>
            <a:pPr>
              <a:lnSpc>
                <a:spcPct val="90000"/>
              </a:lnSpc>
              <a:buFontTx/>
              <a:buNone/>
            </a:pPr>
            <a:r>
              <a:rPr lang="ja-JP" altLang="en-US" sz="2600" dirty="0" smtClean="0">
                <a:latin typeface="HGP創英角ｺﾞｼｯｸUB" panose="020B0900000000000000" pitchFamily="50" charset="-128"/>
                <a:ea typeface="HGP創英角ｺﾞｼｯｸUB" panose="020B0900000000000000" pitchFamily="50" charset="-128"/>
              </a:rPr>
              <a:t>・そのために･･･その人らしい生活や本来持っている力が発揮できない生活を送る上での阻害因子を取り除く支援。</a:t>
            </a:r>
          </a:p>
          <a:p>
            <a:pPr>
              <a:lnSpc>
                <a:spcPct val="90000"/>
              </a:lnSpc>
              <a:buFontTx/>
              <a:buNone/>
            </a:pPr>
            <a:r>
              <a:rPr lang="ja-JP" altLang="en-US" sz="2600" dirty="0" smtClean="0">
                <a:latin typeface="HGP創英角ｺﾞｼｯｸUB" panose="020B0900000000000000" pitchFamily="50" charset="-128"/>
                <a:ea typeface="HGP創英角ｺﾞｼｯｸUB" panose="020B0900000000000000" pitchFamily="50" charset="-128"/>
              </a:rPr>
              <a:t>･従がって･･･生活全般の質向上に向けた支援に向けた</a:t>
            </a:r>
            <a:r>
              <a:rPr lang="en-US" altLang="ja-JP" sz="2600" dirty="0" smtClean="0">
                <a:latin typeface="HGP創英角ｺﾞｼｯｸUB" panose="020B0900000000000000" pitchFamily="50" charset="-128"/>
                <a:ea typeface="HGP創英角ｺﾞｼｯｸUB" panose="020B0900000000000000" pitchFamily="50" charset="-128"/>
              </a:rPr>
              <a:t>180</a:t>
            </a:r>
            <a:r>
              <a:rPr lang="ja-JP" altLang="en-US" sz="2600" dirty="0" smtClean="0">
                <a:latin typeface="HGP創英角ｺﾞｼｯｸUB" panose="020B0900000000000000" pitchFamily="50" charset="-128"/>
                <a:ea typeface="HGP創英角ｺﾞｼｯｸUB" panose="020B0900000000000000" pitchFamily="50" charset="-128"/>
              </a:rPr>
              <a:t>度の支援の視点の転換が求められる。</a:t>
            </a:r>
            <a:endParaRPr lang="ja-JP" altLang="en-US" sz="2600" u="sng" dirty="0" smtClean="0">
              <a:latin typeface="HGP創英角ｺﾞｼｯｸUB" panose="020B0900000000000000" pitchFamily="50" charset="-128"/>
              <a:ea typeface="HGP創英角ｺﾞｼｯｸUB" panose="020B0900000000000000" pitchFamily="50" charset="-128"/>
            </a:endParaRPr>
          </a:p>
        </p:txBody>
      </p:sp>
      <p:sp>
        <p:nvSpPr>
          <p:cNvPr id="50179" name="AutoShape 3"/>
          <p:cNvSpPr>
            <a:spLocks noChangeArrowheads="1"/>
          </p:cNvSpPr>
          <p:nvPr/>
        </p:nvSpPr>
        <p:spPr bwMode="auto">
          <a:xfrm>
            <a:off x="4139288" y="4032258"/>
            <a:ext cx="936873" cy="361428"/>
          </a:xfrm>
          <a:prstGeom prst="downArrow">
            <a:avLst>
              <a:gd name="adj1" fmla="val 50000"/>
              <a:gd name="adj2" fmla="val 25000"/>
            </a:avLst>
          </a:prstGeom>
          <a:solidFill>
            <a:srgbClr val="00CCFF"/>
          </a:solidFill>
          <a:ln w="9525">
            <a:solidFill>
              <a:schemeClr val="tx1"/>
            </a:solidFill>
            <a:miter lim="800000"/>
            <a:headEnd/>
            <a:tailEnd/>
          </a:ln>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800" b="1" i="0" u="none" strike="noStrike" kern="1200" cap="none" spc="0" normalizeH="0" baseline="0" noProof="0">
              <a:ln>
                <a:noFill/>
              </a:ln>
              <a:solidFill>
                <a:srgbClr val="000000"/>
              </a:solidFill>
              <a:effectLst/>
              <a:uLnTx/>
              <a:uFillTx/>
              <a:latin typeface="Arial" charset="0"/>
              <a:ea typeface="HG丸ｺﾞｼｯｸM-PRO" pitchFamily="50" charset="-128"/>
              <a:cs typeface="+mn-cs"/>
            </a:endParaRPr>
          </a:p>
        </p:txBody>
      </p:sp>
      <p:sp>
        <p:nvSpPr>
          <p:cNvPr id="1345540" name="Rectangle 4"/>
          <p:cNvSpPr>
            <a:spLocks noChangeArrowheads="1"/>
          </p:cNvSpPr>
          <p:nvPr/>
        </p:nvSpPr>
        <p:spPr bwMode="auto">
          <a:xfrm>
            <a:off x="250825" y="4437063"/>
            <a:ext cx="8713788" cy="2305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r>
              <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・利用者の今の姿の分析と、将来の姿を想定した支援の組み立てを行う。⇒従って</a:t>
            </a:r>
            <a:r>
              <a:rPr kumimoji="1" lang="en-US" altLang="ja-JP"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ADL</a:t>
            </a:r>
            <a:r>
              <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や課題は、その人の姿を知る上では、一部分である。</a:t>
            </a: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r>
              <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・事業所で、共通・標準化できる</a:t>
            </a:r>
            <a:r>
              <a:rPr kumimoji="1" lang="en-US" altLang="ja-JP"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ADL</a:t>
            </a:r>
            <a:r>
              <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等の介護は、標準マニュアル化する。</a:t>
            </a:r>
          </a:p>
          <a:p>
            <a:pPr marL="342900" marR="0" lvl="0" indent="-342900" algn="l" defTabSz="914400" rtl="0" eaLnBrk="1" fontAlgn="base" latinLnBrk="0" hangingPunct="1">
              <a:lnSpc>
                <a:spcPct val="100000"/>
              </a:lnSpc>
              <a:spcBef>
                <a:spcPct val="20000"/>
              </a:spcBef>
              <a:spcAft>
                <a:spcPct val="0"/>
              </a:spcAft>
              <a:buClr>
                <a:srgbClr val="BBE0E3"/>
              </a:buClr>
              <a:buSzPct val="65000"/>
              <a:buFont typeface="Wingdings" pitchFamily="2" charset="2"/>
              <a:buNone/>
              <a:tabLst/>
              <a:defRPr/>
            </a:pPr>
            <a:endParaRPr kumimoji="1" lang="ja-JP" altLang="en-US" sz="2800" b="0" i="0" u="sng"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mn-cs"/>
            </a:endParaRPr>
          </a:p>
        </p:txBody>
      </p:sp>
      <p:sp>
        <p:nvSpPr>
          <p:cNvPr id="1345541" name="AutoShape 5"/>
          <p:cNvSpPr>
            <a:spLocks noChangeArrowheads="1"/>
          </p:cNvSpPr>
          <p:nvPr/>
        </p:nvSpPr>
        <p:spPr bwMode="auto">
          <a:xfrm>
            <a:off x="179391" y="121"/>
            <a:ext cx="8642350" cy="576263"/>
          </a:xfrm>
          <a:prstGeom prst="roundRect">
            <a:avLst>
              <a:gd name="adj" fmla="val 26537"/>
            </a:avLst>
          </a:prstGeom>
          <a:solidFill>
            <a:srgbClr val="CCFFFF"/>
          </a:solidFill>
          <a:ln w="9525" algn="ctr">
            <a:solidFill>
              <a:schemeClr val="tx1"/>
            </a:solidFill>
            <a:round/>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アセスメントの視点を変えてみよう</a:t>
            </a:r>
          </a:p>
        </p:txBody>
      </p:sp>
      <p:pic>
        <p:nvPicPr>
          <p:cNvPr id="67590" name="Picture 3" descr="MMj01630800000[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956551" y="3573471"/>
            <a:ext cx="10429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111034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1345541"/>
                                        </p:tgtEl>
                                        <p:attrNameLst>
                                          <p:attrName>style.visibility</p:attrName>
                                        </p:attrNameLst>
                                      </p:cBhvr>
                                      <p:to>
                                        <p:strVal val="visible"/>
                                      </p:to>
                                    </p:set>
                                    <p:anim calcmode="lin" valueType="num">
                                      <p:cBhvr>
                                        <p:cTn id="7" dur="1000" fill="hold"/>
                                        <p:tgtEl>
                                          <p:spTgt spid="1345541"/>
                                        </p:tgtEl>
                                        <p:attrNameLst>
                                          <p:attrName>ppt_w</p:attrName>
                                        </p:attrNameLst>
                                      </p:cBhvr>
                                      <p:tavLst>
                                        <p:tav tm="0">
                                          <p:val>
                                            <p:strVal val="#ppt_w+.3"/>
                                          </p:val>
                                        </p:tav>
                                        <p:tav tm="100000">
                                          <p:val>
                                            <p:strVal val="#ppt_w"/>
                                          </p:val>
                                        </p:tav>
                                      </p:tavLst>
                                    </p:anim>
                                    <p:anim calcmode="lin" valueType="num">
                                      <p:cBhvr>
                                        <p:cTn id="8" dur="1000" fill="hold"/>
                                        <p:tgtEl>
                                          <p:spTgt spid="1345541"/>
                                        </p:tgtEl>
                                        <p:attrNameLst>
                                          <p:attrName>ppt_h</p:attrName>
                                        </p:attrNameLst>
                                      </p:cBhvr>
                                      <p:tavLst>
                                        <p:tav tm="0">
                                          <p:val>
                                            <p:strVal val="#ppt_h"/>
                                          </p:val>
                                        </p:tav>
                                        <p:tav tm="100000">
                                          <p:val>
                                            <p:strVal val="#ppt_h"/>
                                          </p:val>
                                        </p:tav>
                                      </p:tavLst>
                                    </p:anim>
                                    <p:animEffect transition="in" filter="fade">
                                      <p:cBhvr>
                                        <p:cTn id="9" dur="1000"/>
                                        <p:tgtEl>
                                          <p:spTgt spid="134554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345538"/>
                                        </p:tgtEl>
                                        <p:attrNameLst>
                                          <p:attrName>style.visibility</p:attrName>
                                        </p:attrNameLst>
                                      </p:cBhvr>
                                      <p:to>
                                        <p:strVal val="visible"/>
                                      </p:to>
                                    </p:set>
                                    <p:animEffect transition="in" filter="fade">
                                      <p:cBhvr>
                                        <p:cTn id="12" dur="2000"/>
                                        <p:tgtEl>
                                          <p:spTgt spid="1345538"/>
                                        </p:tgtEl>
                                      </p:cBhvr>
                                    </p:animEffect>
                                  </p:childTnLst>
                                </p:cTn>
                              </p:par>
                            </p:childTnLst>
                          </p:cTn>
                        </p:par>
                        <p:par>
                          <p:cTn id="13" fill="hold" nodeType="afterGroup">
                            <p:stCondLst>
                              <p:cond delay="2000"/>
                            </p:stCondLst>
                            <p:childTnLst>
                              <p:par>
                                <p:cTn id="14" presetID="2" presetClass="entr" presetSubtype="1" fill="hold" grpId="0" nodeType="afterEffect">
                                  <p:stCondLst>
                                    <p:cond delay="0"/>
                                  </p:stCondLst>
                                  <p:childTnLst>
                                    <p:set>
                                      <p:cBhvr>
                                        <p:cTn id="15" dur="1" fill="hold">
                                          <p:stCondLst>
                                            <p:cond delay="0"/>
                                          </p:stCondLst>
                                        </p:cTn>
                                        <p:tgtEl>
                                          <p:spTgt spid="50179"/>
                                        </p:tgtEl>
                                        <p:attrNameLst>
                                          <p:attrName>style.visibility</p:attrName>
                                        </p:attrNameLst>
                                      </p:cBhvr>
                                      <p:to>
                                        <p:strVal val="visible"/>
                                      </p:to>
                                    </p:set>
                                    <p:anim calcmode="lin" valueType="num">
                                      <p:cBhvr additive="base">
                                        <p:cTn id="16" dur="500" fill="hold"/>
                                        <p:tgtEl>
                                          <p:spTgt spid="50179"/>
                                        </p:tgtEl>
                                        <p:attrNameLst>
                                          <p:attrName>ppt_x</p:attrName>
                                        </p:attrNameLst>
                                      </p:cBhvr>
                                      <p:tavLst>
                                        <p:tav tm="0">
                                          <p:val>
                                            <p:strVal val="#ppt_x"/>
                                          </p:val>
                                        </p:tav>
                                        <p:tav tm="100000">
                                          <p:val>
                                            <p:strVal val="#ppt_x"/>
                                          </p:val>
                                        </p:tav>
                                      </p:tavLst>
                                    </p:anim>
                                    <p:anim calcmode="lin" valueType="num">
                                      <p:cBhvr additive="base">
                                        <p:cTn id="17" dur="500" fill="hold"/>
                                        <p:tgtEl>
                                          <p:spTgt spid="50179"/>
                                        </p:tgtEl>
                                        <p:attrNameLst>
                                          <p:attrName>ppt_y</p:attrName>
                                        </p:attrNameLst>
                                      </p:cBhvr>
                                      <p:tavLst>
                                        <p:tav tm="0">
                                          <p:val>
                                            <p:strVal val="0-#ppt_h/2"/>
                                          </p:val>
                                        </p:tav>
                                        <p:tav tm="100000">
                                          <p:val>
                                            <p:strVal val="#ppt_y"/>
                                          </p:val>
                                        </p:tav>
                                      </p:tavLst>
                                    </p:anim>
                                  </p:childTnLst>
                                </p:cTn>
                              </p:par>
                              <p:par>
                                <p:cTn id="18" presetID="10" presetClass="entr" presetSubtype="0" fill="hold" grpId="0" nodeType="withEffect">
                                  <p:stCondLst>
                                    <p:cond delay="0"/>
                                  </p:stCondLst>
                                  <p:childTnLst>
                                    <p:set>
                                      <p:cBhvr>
                                        <p:cTn id="19" dur="1" fill="hold">
                                          <p:stCondLst>
                                            <p:cond delay="0"/>
                                          </p:stCondLst>
                                        </p:cTn>
                                        <p:tgtEl>
                                          <p:spTgt spid="1345540"/>
                                        </p:tgtEl>
                                        <p:attrNameLst>
                                          <p:attrName>style.visibility</p:attrName>
                                        </p:attrNameLst>
                                      </p:cBhvr>
                                      <p:to>
                                        <p:strVal val="visible"/>
                                      </p:to>
                                    </p:set>
                                    <p:animEffect transition="in" filter="fade">
                                      <p:cBhvr>
                                        <p:cTn id="20" dur="2000"/>
                                        <p:tgtEl>
                                          <p:spTgt spid="13455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5538" grpId="0" animBg="1"/>
      <p:bldP spid="50179" grpId="0" animBg="1"/>
      <p:bldP spid="1345540" grpId="0" animBg="1"/>
      <p:bldP spid="1345541"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00837" name="Rectangle 5"/>
          <p:cNvSpPr>
            <a:spLocks noChangeArrowheads="1"/>
          </p:cNvSpPr>
          <p:nvPr/>
        </p:nvSpPr>
        <p:spPr bwMode="auto">
          <a:xfrm>
            <a:off x="250891" y="836613"/>
            <a:ext cx="8208963" cy="122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000000"/>
              </a:buClr>
              <a:buSzPct val="70000"/>
              <a:buFont typeface="Wingdings" pitchFamily="2" charset="2"/>
              <a:buNone/>
              <a:tabLst/>
              <a:defRPr/>
            </a:pPr>
            <a:endParaRPr kumimoji="0" lang="ja-JP" altLang="ja-JP" sz="2200" b="1" i="0" u="sng" strike="noStrike" kern="1200" cap="none" spc="0" normalizeH="0" baseline="0" noProof="0">
              <a:ln>
                <a:noFill/>
              </a:ln>
              <a:solidFill>
                <a:srgbClr val="000000"/>
              </a:solidFill>
              <a:effectLst/>
              <a:uLnTx/>
              <a:uFillTx/>
              <a:latin typeface="Arial" charset="0"/>
              <a:ea typeface="HG丸ｺﾞｼｯｸM-PRO" pitchFamily="50" charset="-128"/>
              <a:cs typeface="+mn-cs"/>
            </a:endParaRPr>
          </a:p>
        </p:txBody>
      </p:sp>
      <p:sp>
        <p:nvSpPr>
          <p:cNvPr id="100355" name="Rectangle 6"/>
          <p:cNvSpPr>
            <a:spLocks noChangeArrowheads="1"/>
          </p:cNvSpPr>
          <p:nvPr/>
        </p:nvSpPr>
        <p:spPr bwMode="auto">
          <a:xfrm>
            <a:off x="174824" y="188913"/>
            <a:ext cx="8717656" cy="3130556"/>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障害が重い方々って</a:t>
            </a:r>
            <a:r>
              <a:rPr kumimoji="1" lang="en-US" altLang="ja-JP"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a:t>
            </a:r>
          </a:p>
          <a:p>
            <a:pPr marL="177800" marR="0" lvl="0" indent="-17780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・生き方や暮らし方のイメージをもって、プランを自分で決めて自分で実行することって･･･。</a:t>
            </a:r>
            <a:endParaRPr kumimoji="1" lang="en-US" altLang="ja-JP"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a:p>
            <a:pPr marL="177800" marR="0" lvl="0" indent="-17780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・本人なりの力は持っているが、体験・経験の場面・刺激が少なく、もしくは、障害・疾病により本人の力が弱くなってる可能性が高いかも。</a:t>
            </a:r>
            <a:r>
              <a:rPr kumimoji="1" lang="en-US" altLang="ja-JP"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ﾊﾟﾜﾚｽな状態</a:t>
            </a:r>
            <a:r>
              <a:rPr kumimoji="1" lang="en-US" altLang="ja-JP"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 。</a:t>
            </a:r>
          </a:p>
          <a:p>
            <a:pPr marL="177800" marR="0" lvl="0" indent="-17780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・生活介護・療養介護を利用している方々は、具体的に希望や夢を上手く示せる人は少ないかも。</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2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98308" name="AutoShape 5"/>
          <p:cNvSpPr>
            <a:spLocks noChangeArrowheads="1"/>
          </p:cNvSpPr>
          <p:nvPr/>
        </p:nvSpPr>
        <p:spPr bwMode="auto">
          <a:xfrm>
            <a:off x="3803402" y="3384566"/>
            <a:ext cx="1460500" cy="504825"/>
          </a:xfrm>
          <a:prstGeom prst="downArrow">
            <a:avLst>
              <a:gd name="adj1" fmla="val 50000"/>
              <a:gd name="adj2" fmla="val 25000"/>
            </a:avLst>
          </a:prstGeom>
          <a:solidFill>
            <a:srgbClr val="CCFFCC"/>
          </a:solidFill>
          <a:ln w="9525" algn="ctr">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
        <p:nvSpPr>
          <p:cNvPr id="5" name="Rectangle 6"/>
          <p:cNvSpPr>
            <a:spLocks noChangeArrowheads="1"/>
          </p:cNvSpPr>
          <p:nvPr/>
        </p:nvSpPr>
        <p:spPr bwMode="auto">
          <a:xfrm>
            <a:off x="107504" y="4005064"/>
            <a:ext cx="9036496" cy="2736304"/>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a:t>
            </a:r>
            <a:r>
              <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支援者が持っていたい視点</a:t>
            </a:r>
            <a:r>
              <a:rPr kumimoji="1" lang="en-US" altLang="ja-JP"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☆従来持ってる力や可能性を引き出すアセスメント力が大事</a:t>
            </a:r>
            <a:endParaRPr kumimoji="1" lang="en-US" altLang="ja-JP"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☆このような状況の人たちに対して、行き方や暮らし方のお手伝い（支援）をするのが我々の専門的な仕事だと思う。</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☆究極は利用者が「より良い生き方・暮らし方をするための支援を形にしたもの」が個別支援計画だと思う。</a:t>
            </a:r>
            <a:endParaRPr kumimoji="1" lang="en-US" altLang="ja-JP" sz="28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Tree>
    <p:extLst>
      <p:ext uri="{BB962C8B-B14F-4D97-AF65-F5344CB8AC3E}">
        <p14:creationId xmlns:p14="http://schemas.microsoft.com/office/powerpoint/2010/main" val="10333720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nodePh="1">
                                  <p:stCondLst>
                                    <p:cond delay="0"/>
                                  </p:stCondLst>
                                  <p:endCondLst>
                                    <p:cond evt="begin" delay="0">
                                      <p:tn val="5"/>
                                    </p:cond>
                                  </p:endCondLst>
                                  <p:childTnLst>
                                    <p:set>
                                      <p:cBhvr>
                                        <p:cTn id="6" dur="1" fill="hold">
                                          <p:stCondLst>
                                            <p:cond delay="0"/>
                                          </p:stCondLst>
                                        </p:cTn>
                                        <p:tgtEl>
                                          <p:spTgt spid="1400837">
                                            <p:txEl>
                                              <p:pRg st="0" end="0"/>
                                            </p:txEl>
                                          </p:spTgt>
                                        </p:tgtEl>
                                        <p:attrNameLst>
                                          <p:attrName>style.visibility</p:attrName>
                                        </p:attrNameLst>
                                      </p:cBhvr>
                                      <p:to>
                                        <p:strVal val="visible"/>
                                      </p:to>
                                    </p:set>
                                    <p:anim calcmode="lin" valueType="num">
                                      <p:cBhvr>
                                        <p:cTn id="7" dur="1000" fill="hold"/>
                                        <p:tgtEl>
                                          <p:spTgt spid="1400837">
                                            <p:txEl>
                                              <p:pRg st="0" end="0"/>
                                            </p:txEl>
                                          </p:spTgt>
                                        </p:tgtEl>
                                        <p:attrNameLst>
                                          <p:attrName>ppt_w</p:attrName>
                                        </p:attrNameLst>
                                      </p:cBhvr>
                                      <p:tavLst>
                                        <p:tav tm="0">
                                          <p:val>
                                            <p:strVal val="#ppt_w+.3"/>
                                          </p:val>
                                        </p:tav>
                                        <p:tav tm="100000">
                                          <p:val>
                                            <p:strVal val="#ppt_w"/>
                                          </p:val>
                                        </p:tav>
                                      </p:tavLst>
                                    </p:anim>
                                    <p:anim calcmode="lin" valueType="num">
                                      <p:cBhvr>
                                        <p:cTn id="8" dur="1000" fill="hold"/>
                                        <p:tgtEl>
                                          <p:spTgt spid="1400837">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14008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0837"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613815" y="2463031"/>
            <a:ext cx="8062641" cy="1470025"/>
          </a:xfrm>
        </p:spPr>
        <p:txBody>
          <a:bodyPr/>
          <a:lstStyle/>
          <a:p>
            <a:r>
              <a:rPr kumimoji="1" lang="ja-JP" altLang="en-US" sz="3600" dirty="0" smtClean="0"/>
              <a:t>２　障害種別やサービス種別による</a:t>
            </a:r>
            <a:r>
              <a:rPr kumimoji="1" lang="en-US" altLang="ja-JP" sz="3600" dirty="0" smtClean="0"/>
              <a:t/>
            </a:r>
            <a:br>
              <a:rPr kumimoji="1" lang="en-US" altLang="ja-JP" sz="3600" dirty="0" smtClean="0"/>
            </a:br>
            <a:r>
              <a:rPr kumimoji="1" lang="ja-JP" altLang="en-US" sz="3600" dirty="0" smtClean="0"/>
              <a:t>アセスメントのポイント</a:t>
            </a:r>
            <a:endParaRPr kumimoji="1" lang="ja-JP" altLang="en-US" sz="3600" dirty="0"/>
          </a:p>
        </p:txBody>
      </p:sp>
    </p:spTree>
    <p:extLst>
      <p:ext uri="{BB962C8B-B14F-4D97-AF65-F5344CB8AC3E}">
        <p14:creationId xmlns:p14="http://schemas.microsoft.com/office/powerpoint/2010/main" val="324035134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3"/>
          <p:cNvSpPr>
            <a:spLocks noGrp="1" noChangeArrowheads="1"/>
          </p:cNvSpPr>
          <p:nvPr>
            <p:ph type="body" idx="4294967295"/>
          </p:nvPr>
        </p:nvSpPr>
        <p:spPr>
          <a:xfrm>
            <a:off x="251520" y="116632"/>
            <a:ext cx="8786446" cy="6480175"/>
          </a:xfrm>
          <a:noFill/>
          <a:ln>
            <a:solidFill>
              <a:schemeClr val="tx1"/>
            </a:solidFill>
            <a:miter lim="800000"/>
            <a:headEnd/>
            <a:tailEnd/>
          </a:ln>
        </p:spPr>
        <p:txBody>
          <a:bodyPr anchorCtr="1"/>
          <a:lstStyle/>
          <a:p>
            <a:pPr eaLnBrk="1" hangingPunct="1">
              <a:lnSpc>
                <a:spcPct val="80000"/>
              </a:lnSpc>
              <a:buFontTx/>
              <a:buNone/>
            </a:pPr>
            <a:endParaRPr lang="en-US" altLang="ja-JP" sz="4000" dirty="0" smtClean="0">
              <a:ea typeface="HGP創英角ｺﾞｼｯｸUB" pitchFamily="50" charset="-128"/>
            </a:endParaRPr>
          </a:p>
          <a:p>
            <a:pPr eaLnBrk="1" hangingPunct="1">
              <a:lnSpc>
                <a:spcPct val="80000"/>
              </a:lnSpc>
              <a:buFontTx/>
              <a:buNone/>
            </a:pPr>
            <a:endParaRPr lang="en-US" altLang="ja-JP" sz="4000" dirty="0">
              <a:ea typeface="HGP創英角ｺﾞｼｯｸUB" pitchFamily="50" charset="-128"/>
            </a:endParaRPr>
          </a:p>
          <a:p>
            <a:pPr eaLnBrk="1" hangingPunct="1">
              <a:lnSpc>
                <a:spcPct val="80000"/>
              </a:lnSpc>
              <a:buFontTx/>
              <a:buNone/>
            </a:pPr>
            <a:endParaRPr lang="en-US" altLang="ja-JP" sz="4000" dirty="0" smtClean="0">
              <a:ea typeface="HGP創英角ｺﾞｼｯｸUB" pitchFamily="50" charset="-128"/>
            </a:endParaRPr>
          </a:p>
          <a:p>
            <a:pPr eaLnBrk="1" hangingPunct="1">
              <a:lnSpc>
                <a:spcPct val="80000"/>
              </a:lnSpc>
              <a:buFontTx/>
              <a:buNone/>
            </a:pPr>
            <a:r>
              <a:rPr lang="ja-JP" altLang="en-US" sz="4800" dirty="0" smtClean="0">
                <a:ea typeface="HGP創英角ｺﾞｼｯｸUB" pitchFamily="50" charset="-128"/>
              </a:rPr>
              <a:t>アセスメントは・・・</a:t>
            </a:r>
          </a:p>
          <a:p>
            <a:pPr eaLnBrk="1" hangingPunct="1">
              <a:lnSpc>
                <a:spcPct val="80000"/>
              </a:lnSpc>
              <a:buFontTx/>
              <a:buNone/>
            </a:pPr>
            <a:r>
              <a:rPr lang="ja-JP" altLang="en-US" sz="4800" dirty="0" smtClean="0">
                <a:ea typeface="HGP創英角ｺﾞｼｯｸUB" pitchFamily="50" charset="-128"/>
              </a:rPr>
              <a:t>「支援の方向性・計画を作るための根拠として重要である。」</a:t>
            </a:r>
            <a:endParaRPr lang="en-US" altLang="ja-JP" sz="4800" dirty="0" smtClean="0">
              <a:ea typeface="HGP創英角ｺﾞｼｯｸUB" pitchFamily="50" charset="-128"/>
            </a:endParaRPr>
          </a:p>
          <a:p>
            <a:pPr eaLnBrk="1" hangingPunct="1">
              <a:lnSpc>
                <a:spcPct val="80000"/>
              </a:lnSpc>
              <a:buFontTx/>
              <a:buNone/>
            </a:pPr>
            <a:r>
              <a:rPr lang="ja-JP" altLang="en-US" sz="4800" dirty="0" smtClean="0">
                <a:ea typeface="HGP創英角ｺﾞｼｯｸUB" pitchFamily="50" charset="-128"/>
              </a:rPr>
              <a:t>「</a:t>
            </a:r>
            <a:r>
              <a:rPr lang="ja-JP" altLang="en-US" sz="4800" dirty="0">
                <a:ea typeface="HGP創英角ｺﾞｼｯｸUB" pitchFamily="50" charset="-128"/>
              </a:rPr>
              <a:t>支援現場においては</a:t>
            </a:r>
            <a:r>
              <a:rPr lang="ja-JP" altLang="en-US" sz="4800" dirty="0" smtClean="0">
                <a:ea typeface="HGP創英角ｺﾞｼｯｸUB" pitchFamily="50" charset="-128"/>
              </a:rPr>
              <a:t>、利用者との関わりを通じ、アセスメントは、常に連続・継続している。」</a:t>
            </a:r>
            <a:endParaRPr lang="en-US" altLang="ja-JP" sz="4800" dirty="0" smtClean="0">
              <a:ea typeface="HGP創英角ｺﾞｼｯｸUB" pitchFamily="50" charset="-128"/>
            </a:endParaRPr>
          </a:p>
        </p:txBody>
      </p:sp>
      <p:pic>
        <p:nvPicPr>
          <p:cNvPr id="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92280" y="188640"/>
            <a:ext cx="1709328" cy="159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627291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042"/>
            <a:ext cx="7772400" cy="1974286"/>
          </a:xfrm>
        </p:spPr>
        <p:txBody>
          <a:bodyPr/>
          <a:lstStyle/>
          <a:p>
            <a:r>
              <a:rPr kumimoji="1" lang="ja-JP" altLang="en-US" sz="3600" dirty="0"/>
              <a:t>障害児</a:t>
            </a:r>
            <a:r>
              <a:rPr lang="ja-JP" altLang="en-US" sz="3600" dirty="0"/>
              <a:t>におけるアセスメントのポイント</a:t>
            </a:r>
            <a:br>
              <a:rPr lang="ja-JP" altLang="en-US" sz="3600" dirty="0"/>
            </a:br>
            <a:r>
              <a:rPr kumimoji="1" lang="ja-JP" altLang="en-US" sz="2800" dirty="0"/>
              <a:t>（児童発達支援、放課後等デイサービス、障害児入所支援）</a:t>
            </a:r>
          </a:p>
        </p:txBody>
      </p:sp>
      <p:sp>
        <p:nvSpPr>
          <p:cNvPr id="5" name="スライド番号プレースホルダー 4"/>
          <p:cNvSpPr>
            <a:spLocks noGrp="1"/>
          </p:cNvSpPr>
          <p:nvPr>
            <p:ph type="sldNum" sz="quarter" idx="12"/>
          </p:nvPr>
        </p:nvSpPr>
        <p:spPr/>
        <p:txBody>
          <a:bodyPr/>
          <a:lstStyle/>
          <a:p>
            <a:pPr>
              <a:defRPr/>
            </a:pPr>
            <a:fld id="{637EF4C6-C165-48E3-B7B4-8AA7D3D087CE}" type="slidenum">
              <a:rPr lang="en-US" altLang="ja-JP" smtClean="0"/>
              <a:pPr>
                <a:defRPr/>
              </a:pPr>
              <a:t>40</a:t>
            </a:fld>
            <a:endParaRPr lang="en-US" altLang="ja-JP"/>
          </a:p>
        </p:txBody>
      </p:sp>
    </p:spTree>
    <p:extLst>
      <p:ext uri="{BB962C8B-B14F-4D97-AF65-F5344CB8AC3E}">
        <p14:creationId xmlns:p14="http://schemas.microsoft.com/office/powerpoint/2010/main" val="218204494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67544" y="332656"/>
            <a:ext cx="8229600" cy="720080"/>
          </a:xfrm>
          <a:solidFill>
            <a:srgbClr val="FFC000"/>
          </a:solidFill>
        </p:spPr>
        <p:style>
          <a:lnRef idx="1">
            <a:schemeClr val="accent3"/>
          </a:lnRef>
          <a:fillRef idx="2">
            <a:schemeClr val="accent3"/>
          </a:fillRef>
          <a:effectRef idx="1">
            <a:schemeClr val="accent3"/>
          </a:effectRef>
          <a:fontRef idx="minor">
            <a:schemeClr val="dk1"/>
          </a:fontRef>
        </p:style>
        <p:txBody>
          <a:bodyPr>
            <a:noAutofit/>
          </a:bodyPr>
          <a:lstStyle/>
          <a:p>
            <a:pPr algn="l"/>
            <a:r>
              <a:rPr lang="ja-JP" altLang="en-US" sz="2800" dirty="0">
                <a:latin typeface="HGS創英角ｺﾞｼｯｸUB" panose="020B0900000000000000" pitchFamily="50" charset="-128"/>
                <a:ea typeface="HGS創英角ｺﾞｼｯｸUB" panose="020B0900000000000000" pitchFamily="50" charset="-128"/>
              </a:rPr>
              <a:t>アセスメントの前に：</a:t>
            </a:r>
            <a:r>
              <a:rPr lang="ja-JP" altLang="en-US" sz="2400" dirty="0" smtClean="0">
                <a:latin typeface="HGS創英角ｺﾞｼｯｸUB" panose="020B0900000000000000" pitchFamily="50" charset="-128"/>
                <a:ea typeface="HGS創英角ｺﾞｼｯｸUB" panose="020B0900000000000000" pitchFamily="50" charset="-128"/>
              </a:rPr>
              <a:t>児童期の特徴</a:t>
            </a:r>
            <a:endParaRPr kumimoji="1" lang="ja-JP" altLang="en-US" sz="2400" dirty="0">
              <a:latin typeface="HGS創英角ｺﾞｼｯｸUB" panose="020B0900000000000000" pitchFamily="50" charset="-128"/>
              <a:ea typeface="HGS創英角ｺﾞｼｯｸUB" panose="020B0900000000000000" pitchFamily="50" charset="-128"/>
            </a:endParaRPr>
          </a:p>
        </p:txBody>
      </p:sp>
      <p:sp>
        <p:nvSpPr>
          <p:cNvPr id="3" name="コンテンツ プレースホルダ 2"/>
          <p:cNvSpPr>
            <a:spLocks noGrp="1"/>
          </p:cNvSpPr>
          <p:nvPr>
            <p:ph idx="1"/>
          </p:nvPr>
        </p:nvSpPr>
        <p:spPr>
          <a:xfrm>
            <a:off x="471577" y="1268760"/>
            <a:ext cx="8229600" cy="5471759"/>
          </a:xfrm>
        </p:spPr>
        <p:style>
          <a:lnRef idx="2">
            <a:schemeClr val="accent4"/>
          </a:lnRef>
          <a:fillRef idx="1">
            <a:schemeClr val="lt1"/>
          </a:fillRef>
          <a:effectRef idx="0">
            <a:schemeClr val="accent4"/>
          </a:effectRef>
          <a:fontRef idx="minor">
            <a:schemeClr val="dk1"/>
          </a:fontRef>
        </p:style>
        <p:txBody>
          <a:bodyPr vert="horz" lIns="91440" tIns="45720" rIns="91440" bIns="45720" rtlCol="0" anchor="t">
            <a:noAutofit/>
          </a:bodyPr>
          <a:lstStyle/>
          <a:p>
            <a:pPr marL="0" indent="0">
              <a:buNone/>
            </a:pPr>
            <a:r>
              <a:rPr kumimoji="1" lang="ja-JP" altLang="en-US" sz="2400" u="sng" dirty="0">
                <a:latin typeface="HGP創英角ｺﾞｼｯｸUB" pitchFamily="50" charset="-128"/>
                <a:ea typeface="HGP創英角ｺﾞｼｯｸUB" pitchFamily="50" charset="-128"/>
              </a:rPr>
              <a:t>児童期特有の事項</a:t>
            </a:r>
            <a:endParaRPr kumimoji="1" lang="en-US" altLang="ja-JP" sz="2400" u="sng" dirty="0">
              <a:latin typeface="HGP創英角ｺﾞｼｯｸUB" pitchFamily="50" charset="-128"/>
              <a:ea typeface="HGP創英角ｺﾞｼｯｸUB" pitchFamily="50" charset="-128"/>
            </a:endParaRPr>
          </a:p>
          <a:p>
            <a:pPr marL="804863"/>
            <a:r>
              <a:rPr lang="ja-JP" altLang="en-US" sz="2400" dirty="0">
                <a:latin typeface="HGP創英角ｺﾞｼｯｸUB" pitchFamily="50" charset="-128"/>
                <a:ea typeface="HGP創英角ｺﾞｼｯｸUB" pitchFamily="50" charset="-128"/>
              </a:rPr>
              <a:t>背景（育ちと関わり）がその後の障害像を左右するなど、養護性の高い時期である</a:t>
            </a:r>
            <a:r>
              <a:rPr kumimoji="1" lang="ja-JP" altLang="en-US" sz="2400" dirty="0">
                <a:latin typeface="HGP創英角ｺﾞｼｯｸUB" pitchFamily="50" charset="-128"/>
                <a:ea typeface="HGP創英角ｺﾞｼｯｸUB" pitchFamily="50" charset="-128"/>
              </a:rPr>
              <a:t>。</a:t>
            </a:r>
            <a:endParaRPr lang="en-US" altLang="ja-JP" sz="2400" dirty="0">
              <a:latin typeface="HGP創英角ｺﾞｼｯｸUB" pitchFamily="50" charset="-128"/>
              <a:ea typeface="HGP創英角ｺﾞｼｯｸUB" pitchFamily="50" charset="-128"/>
            </a:endParaRPr>
          </a:p>
          <a:p>
            <a:pPr marL="804863"/>
            <a:r>
              <a:rPr lang="ja-JP" altLang="en-US" sz="2400" dirty="0">
                <a:latin typeface="HGP創英角ｺﾞｼｯｸUB" pitchFamily="50" charset="-128"/>
                <a:ea typeface="HGP創英角ｺﾞｼｯｸUB" pitchFamily="50" charset="-128"/>
              </a:rPr>
              <a:t>進学や進級等の「移行期」の連続する</a:t>
            </a:r>
            <a:r>
              <a:rPr lang="en-US" altLang="ja-JP" sz="2400" dirty="0">
                <a:latin typeface="HGP創英角ｺﾞｼｯｸUB" pitchFamily="50" charset="-128"/>
                <a:ea typeface="HGP創英角ｺﾞｼｯｸUB" pitchFamily="50" charset="-128"/>
              </a:rPr>
              <a:t>18</a:t>
            </a:r>
            <a:r>
              <a:rPr lang="ja-JP" altLang="en-US" sz="2400" dirty="0">
                <a:latin typeface="HGP創英角ｺﾞｼｯｸUB" pitchFamily="50" charset="-128"/>
                <a:ea typeface="HGP創英角ｺﾞｼｯｸUB" pitchFamily="50" charset="-128"/>
              </a:rPr>
              <a:t>年間である。</a:t>
            </a:r>
          </a:p>
          <a:p>
            <a:pPr marL="804863"/>
            <a:r>
              <a:rPr lang="ja-JP" altLang="en-US" sz="2400" dirty="0">
                <a:latin typeface="HGP創英角ｺﾞｼｯｸUB" pitchFamily="50" charset="-128"/>
                <a:ea typeface="HGP創英角ｺﾞｼｯｸUB" pitchFamily="50" charset="-128"/>
              </a:rPr>
              <a:t>子どもの時期における意思決定支援、</a:t>
            </a:r>
            <a:r>
              <a:rPr lang="ja-JP" altLang="ja-JP" sz="2400" dirty="0">
                <a:latin typeface="HGP創英角ｺﾞｼｯｸUB" pitchFamily="50" charset="-128"/>
                <a:ea typeface="HGP創英角ｺﾞｼｯｸUB" pitchFamily="50" charset="-128"/>
              </a:rPr>
              <a:t>子どものニーズについての解釈は、</a:t>
            </a:r>
            <a:r>
              <a:rPr lang="ja-JP" altLang="en-US" sz="2400" dirty="0">
                <a:latin typeface="HGP創英角ｺﾞｼｯｸUB" pitchFamily="50" charset="-128"/>
                <a:ea typeface="HGP創英角ｺﾞｼｯｸUB" pitchFamily="50" charset="-128"/>
              </a:rPr>
              <a:t>未だ深い論議ができていない。</a:t>
            </a:r>
            <a:endParaRPr lang="en-US" altLang="ja-JP" sz="2400" dirty="0">
              <a:latin typeface="HGP創英角ｺﾞｼｯｸUB" pitchFamily="50" charset="-128"/>
              <a:ea typeface="HGP創英角ｺﾞｼｯｸUB" pitchFamily="50" charset="-128"/>
            </a:endParaRPr>
          </a:p>
          <a:p>
            <a:pPr marL="631825" indent="-271463">
              <a:buNone/>
            </a:pPr>
            <a:r>
              <a:rPr lang="ja-JP" altLang="en-US" sz="2400" dirty="0">
                <a:latin typeface="HGP創英角ｺﾞｼｯｸUB" pitchFamily="50" charset="-128"/>
                <a:ea typeface="HGP創英角ｺﾞｼｯｸUB" pitchFamily="50" charset="-128"/>
              </a:rPr>
              <a:t>⇒未発達である段階において、子どもの「現在の生活」から、その子の強みを見つけていくだけの評価では粗すぎます。</a:t>
            </a:r>
            <a:endParaRPr lang="en-US" altLang="ja-JP" sz="2400" dirty="0">
              <a:latin typeface="HGP創英角ｺﾞｼｯｸUB" pitchFamily="50" charset="-128"/>
              <a:ea typeface="HGP創英角ｺﾞｼｯｸUB" pitchFamily="50" charset="-128"/>
            </a:endParaRPr>
          </a:p>
          <a:p>
            <a:pPr marL="0" indent="0">
              <a:buNone/>
            </a:pPr>
            <a:r>
              <a:rPr lang="ja-JP" altLang="en-US" sz="2400" u="sng" dirty="0">
                <a:latin typeface="HGP創英角ｺﾞｼｯｸUB" pitchFamily="50" charset="-128"/>
                <a:ea typeface="HGP創英角ｺﾞｼｯｸUB" pitchFamily="50" charset="-128"/>
              </a:rPr>
              <a:t>機関や関係者の連携</a:t>
            </a:r>
            <a:endParaRPr lang="en-US" altLang="ja-JP" sz="2400" dirty="0">
              <a:latin typeface="HGP創英角ｺﾞｼｯｸUB" pitchFamily="50" charset="-128"/>
              <a:ea typeface="HGP創英角ｺﾞｼｯｸUB" pitchFamily="50" charset="-128"/>
            </a:endParaRPr>
          </a:p>
          <a:p>
            <a:pPr marL="804863"/>
            <a:r>
              <a:rPr lang="ja-JP" altLang="en-US" sz="2400" dirty="0">
                <a:latin typeface="HGP創英角ｺﾞｼｯｸUB" pitchFamily="50" charset="-128"/>
                <a:ea typeface="HGP創英角ｺﾞｼｯｸUB" pitchFamily="50" charset="-128"/>
              </a:rPr>
              <a:t>医療、福祉、教育等の分野や機関の数が多い。</a:t>
            </a:r>
            <a:endParaRPr lang="en-US" altLang="ja-JP" sz="2400" dirty="0">
              <a:latin typeface="HGP創英角ｺﾞｼｯｸUB" pitchFamily="50" charset="-128"/>
              <a:ea typeface="HGP創英角ｺﾞｼｯｸUB" pitchFamily="50" charset="-128"/>
            </a:endParaRPr>
          </a:p>
          <a:p>
            <a:pPr marL="804863"/>
            <a:r>
              <a:rPr lang="ja-JP" altLang="en-US" sz="2400" dirty="0">
                <a:latin typeface="HGP創英角ｺﾞｼｯｸUB" pitchFamily="50" charset="-128"/>
                <a:ea typeface="HGP創英角ｺﾞｼｯｸUB" pitchFamily="50" charset="-128"/>
              </a:rPr>
              <a:t>年度毎等刻々と連携先が変化し、中心となる機関が変遷する。</a:t>
            </a:r>
            <a:endParaRPr lang="en-US" altLang="ja-JP" sz="2400" dirty="0">
              <a:latin typeface="HGP創英角ｺﾞｼｯｸUB" pitchFamily="50" charset="-128"/>
              <a:ea typeface="HGP創英角ｺﾞｼｯｸUB" pitchFamily="50" charset="-128"/>
            </a:endParaRPr>
          </a:p>
        </p:txBody>
      </p:sp>
      <p:sp>
        <p:nvSpPr>
          <p:cNvPr id="4" name="テキスト ボックス 3"/>
          <p:cNvSpPr txBox="1"/>
          <p:nvPr/>
        </p:nvSpPr>
        <p:spPr>
          <a:xfrm>
            <a:off x="251520" y="0"/>
            <a:ext cx="4703532"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dirty="0"/>
              <a:t>①児童期の支援の特徴を理解するための資料</a:t>
            </a:r>
            <a:endParaRPr kumimoji="1" lang="ja-JP" altLang="en-US" dirty="0"/>
          </a:p>
        </p:txBody>
      </p:sp>
    </p:spTree>
    <p:extLst>
      <p:ext uri="{BB962C8B-B14F-4D97-AF65-F5344CB8AC3E}">
        <p14:creationId xmlns:p14="http://schemas.microsoft.com/office/powerpoint/2010/main" val="44551679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67544" y="332656"/>
            <a:ext cx="8229600" cy="720080"/>
          </a:xfrm>
          <a:solidFill>
            <a:srgbClr val="FFC000"/>
          </a:solidFill>
        </p:spPr>
        <p:style>
          <a:lnRef idx="1">
            <a:schemeClr val="accent3"/>
          </a:lnRef>
          <a:fillRef idx="2">
            <a:schemeClr val="accent3"/>
          </a:fillRef>
          <a:effectRef idx="1">
            <a:schemeClr val="accent3"/>
          </a:effectRef>
          <a:fontRef idx="minor">
            <a:schemeClr val="dk1"/>
          </a:fontRef>
        </p:style>
        <p:txBody>
          <a:bodyPr>
            <a:noAutofit/>
          </a:bodyPr>
          <a:lstStyle/>
          <a:p>
            <a:pPr algn="l"/>
            <a:r>
              <a:rPr lang="ja-JP" altLang="en-US" sz="2800" dirty="0">
                <a:latin typeface="HGS創英角ｺﾞｼｯｸUB" panose="020B0900000000000000" pitchFamily="50" charset="-128"/>
                <a:ea typeface="HGS創英角ｺﾞｼｯｸUB" panose="020B0900000000000000" pitchFamily="50" charset="-128"/>
              </a:rPr>
              <a:t>アセスメントの前に：</a:t>
            </a:r>
            <a:r>
              <a:rPr lang="ja-JP" altLang="en-US" sz="2400" dirty="0" smtClean="0">
                <a:latin typeface="HGS創英角ｺﾞｼｯｸUB" panose="020B0900000000000000" pitchFamily="50" charset="-128"/>
                <a:ea typeface="HGS創英角ｺﾞｼｯｸUB" panose="020B0900000000000000" pitchFamily="50" charset="-128"/>
              </a:rPr>
              <a:t>児童</a:t>
            </a:r>
            <a:r>
              <a:rPr kumimoji="1" lang="ja-JP" altLang="en-US" sz="2400" dirty="0" smtClean="0">
                <a:latin typeface="HGS創英角ｺﾞｼｯｸUB" panose="020B0900000000000000" pitchFamily="50" charset="-128"/>
                <a:ea typeface="HGS創英角ｺﾞｼｯｸUB" panose="020B0900000000000000" pitchFamily="50" charset="-128"/>
              </a:rPr>
              <a:t>期</a:t>
            </a:r>
            <a:r>
              <a:rPr lang="ja-JP" altLang="en-US" sz="2400" dirty="0">
                <a:latin typeface="HGS創英角ｺﾞｼｯｸUB" panose="020B0900000000000000" pitchFamily="50" charset="-128"/>
                <a:ea typeface="HGS創英角ｺﾞｼｯｸUB" panose="020B0900000000000000" pitchFamily="50" charset="-128"/>
              </a:rPr>
              <a:t>の特徴</a:t>
            </a:r>
            <a:endParaRPr kumimoji="1" lang="ja-JP" altLang="en-US" sz="2400" dirty="0">
              <a:latin typeface="HGS創英角ｺﾞｼｯｸUB" panose="020B0900000000000000" pitchFamily="50" charset="-128"/>
              <a:ea typeface="HGS創英角ｺﾞｼｯｸUB" panose="020B0900000000000000" pitchFamily="50" charset="-128"/>
            </a:endParaRPr>
          </a:p>
        </p:txBody>
      </p:sp>
      <p:sp>
        <p:nvSpPr>
          <p:cNvPr id="3" name="コンテンツ プレースホルダ 2"/>
          <p:cNvSpPr>
            <a:spLocks noGrp="1"/>
          </p:cNvSpPr>
          <p:nvPr>
            <p:ph idx="1"/>
          </p:nvPr>
        </p:nvSpPr>
        <p:spPr>
          <a:xfrm>
            <a:off x="471577" y="1268760"/>
            <a:ext cx="8229600" cy="5471759"/>
          </a:xfrm>
        </p:spPr>
        <p:style>
          <a:lnRef idx="2">
            <a:schemeClr val="accent4"/>
          </a:lnRef>
          <a:fillRef idx="1">
            <a:schemeClr val="lt1"/>
          </a:fillRef>
          <a:effectRef idx="0">
            <a:schemeClr val="accent4"/>
          </a:effectRef>
          <a:fontRef idx="minor">
            <a:schemeClr val="dk1"/>
          </a:fontRef>
        </p:style>
        <p:txBody>
          <a:bodyPr vert="horz" lIns="91440" tIns="45720" rIns="91440" bIns="45720" rtlCol="0" anchor="t">
            <a:noAutofit/>
          </a:bodyPr>
          <a:lstStyle/>
          <a:p>
            <a:pPr marL="0" indent="0">
              <a:buNone/>
            </a:pPr>
            <a:r>
              <a:rPr kumimoji="1" lang="ja-JP" altLang="en-US" sz="2600" u="sng" dirty="0">
                <a:latin typeface="HGP創英角ｺﾞｼｯｸUB" pitchFamily="50" charset="-128"/>
                <a:ea typeface="HGP創英角ｺﾞｼｯｸUB" pitchFamily="50" charset="-128"/>
              </a:rPr>
              <a:t>対象の違い</a:t>
            </a:r>
            <a:endParaRPr kumimoji="1" lang="en-US" altLang="ja-JP" sz="2600" u="sng" dirty="0">
              <a:latin typeface="HGP創英角ｺﾞｼｯｸUB" pitchFamily="50" charset="-128"/>
              <a:ea typeface="HGP創英角ｺﾞｼｯｸUB" pitchFamily="50" charset="-128"/>
            </a:endParaRPr>
          </a:p>
          <a:p>
            <a:pPr marL="804863"/>
            <a:r>
              <a:rPr kumimoji="1" lang="ja-JP" altLang="en-US" sz="2600" dirty="0">
                <a:latin typeface="HGP創英角ｺﾞｼｯｸUB" pitchFamily="50" charset="-128"/>
                <a:ea typeface="HGP創英角ｺﾞｼｯｸUB" pitchFamily="50" charset="-128"/>
              </a:rPr>
              <a:t>障害が未確定な段階や障害者手帳対象外であっても支援対象になりうる。</a:t>
            </a:r>
            <a:endParaRPr lang="en-US" altLang="ja-JP" sz="2600" dirty="0">
              <a:latin typeface="HGP創英角ｺﾞｼｯｸUB" pitchFamily="50" charset="-128"/>
              <a:ea typeface="HGP創英角ｺﾞｼｯｸUB" pitchFamily="50" charset="-128"/>
            </a:endParaRPr>
          </a:p>
          <a:p>
            <a:pPr marL="804863"/>
            <a:r>
              <a:rPr lang="ja-JP" altLang="en-US" sz="2600" dirty="0">
                <a:latin typeface="HGP創英角ｺﾞｼｯｸUB" pitchFamily="50" charset="-128"/>
                <a:ea typeface="HGP創英角ｺﾞｼｯｸUB" pitchFamily="50" charset="-128"/>
              </a:rPr>
              <a:t>障害種別においては全障害が対象である。</a:t>
            </a:r>
            <a:endParaRPr lang="en-US" altLang="ja-JP" sz="2600" dirty="0">
              <a:latin typeface="HGP創英角ｺﾞｼｯｸUB" pitchFamily="50" charset="-128"/>
              <a:ea typeface="HGP創英角ｺﾞｼｯｸUB" pitchFamily="50" charset="-128"/>
            </a:endParaRPr>
          </a:p>
          <a:p>
            <a:pPr marL="631825" indent="-271463">
              <a:buNone/>
            </a:pPr>
            <a:r>
              <a:rPr lang="ja-JP" altLang="en-US" sz="2600" dirty="0">
                <a:latin typeface="HGP創英角ｺﾞｼｯｸUB" pitchFamily="50" charset="-128"/>
                <a:ea typeface="HGP創英角ｺﾞｼｯｸUB" pitchFamily="50" charset="-128"/>
              </a:rPr>
              <a:t>⇒したがって、</a:t>
            </a:r>
            <a:r>
              <a:rPr kumimoji="1" lang="ja-JP" altLang="en-US" sz="2600" dirty="0">
                <a:latin typeface="HGP創英角ｺﾞｼｯｸUB" pitchFamily="50" charset="-128"/>
                <a:ea typeface="HGP創英角ｺﾞｼｯｸUB" pitchFamily="50" charset="-128"/>
              </a:rPr>
              <a:t>学ぶべき知識が膨大です。</a:t>
            </a:r>
            <a:endParaRPr kumimoji="1" lang="en-US" altLang="ja-JP" sz="2600" dirty="0">
              <a:latin typeface="HGP創英角ｺﾞｼｯｸUB" pitchFamily="50" charset="-128"/>
              <a:ea typeface="HGP創英角ｺﾞｼｯｸUB" pitchFamily="50" charset="-128"/>
            </a:endParaRPr>
          </a:p>
          <a:p>
            <a:pPr marL="631825" indent="-271463">
              <a:buNone/>
            </a:pPr>
            <a:endParaRPr lang="en-US" altLang="ja-JP" sz="2600" dirty="0">
              <a:latin typeface="HGP創英角ｺﾞｼｯｸUB" pitchFamily="50" charset="-128"/>
              <a:ea typeface="HGP創英角ｺﾞｼｯｸUB" pitchFamily="50" charset="-128"/>
            </a:endParaRPr>
          </a:p>
          <a:p>
            <a:pPr marL="0" indent="0">
              <a:buNone/>
            </a:pPr>
            <a:r>
              <a:rPr lang="ja-JP" altLang="en-US" sz="2600" u="sng" dirty="0">
                <a:latin typeface="HGP創英角ｺﾞｼｯｸUB" pitchFamily="50" charset="-128"/>
                <a:ea typeface="HGP創英角ｺﾞｼｯｸUB" pitchFamily="50" charset="-128"/>
              </a:rPr>
              <a:t>発見と支援</a:t>
            </a:r>
            <a:r>
              <a:rPr lang="ja-JP" altLang="en-US" sz="2600" dirty="0">
                <a:latin typeface="HGP創英角ｺﾞｼｯｸUB" pitchFamily="50" charset="-128"/>
                <a:ea typeface="HGP創英角ｺﾞｼｯｸUB" pitchFamily="50" charset="-128"/>
              </a:rPr>
              <a:t>（特に発達障害と軽度知的障害）</a:t>
            </a:r>
          </a:p>
          <a:p>
            <a:pPr marL="804863"/>
            <a:r>
              <a:rPr lang="ja-JP" altLang="ja-JP" sz="2600" dirty="0">
                <a:latin typeface="HGP創英角ｺﾞｼｯｸUB" pitchFamily="50" charset="-128"/>
                <a:ea typeface="HGP創英角ｺﾞｼｯｸUB" pitchFamily="50" charset="-128"/>
              </a:rPr>
              <a:t>早期発見の体制は整備されつつある</a:t>
            </a:r>
            <a:r>
              <a:rPr lang="ja-JP" altLang="en-US" sz="2600" dirty="0">
                <a:latin typeface="HGP創英角ｺﾞｼｯｸUB" pitchFamily="50" charset="-128"/>
                <a:ea typeface="HGP創英角ｺﾞｼｯｸUB" pitchFamily="50" charset="-128"/>
              </a:rPr>
              <a:t>。</a:t>
            </a:r>
            <a:endParaRPr lang="en-US" altLang="ja-JP" sz="2600" dirty="0">
              <a:latin typeface="HGP創英角ｺﾞｼｯｸUB" pitchFamily="50" charset="-128"/>
              <a:ea typeface="HGP創英角ｺﾞｼｯｸUB" pitchFamily="50" charset="-128"/>
            </a:endParaRPr>
          </a:p>
          <a:p>
            <a:pPr marL="804863"/>
            <a:r>
              <a:rPr lang="ja-JP" altLang="en-US" sz="2600" dirty="0">
                <a:latin typeface="HGP創英角ｺﾞｼｯｸUB" pitchFamily="50" charset="-128"/>
                <a:ea typeface="HGP創英角ｺﾞｼｯｸUB" pitchFamily="50" charset="-128"/>
              </a:rPr>
              <a:t>早期発見後の支援体制は整っておらず、地域格差が大きい。</a:t>
            </a:r>
            <a:r>
              <a:rPr lang="ja-JP" altLang="ja-JP" sz="2600" dirty="0">
                <a:latin typeface="HGP創英角ｺﾞｼｯｸUB" pitchFamily="50" charset="-128"/>
                <a:ea typeface="HGP創英角ｺﾞｼｯｸUB" pitchFamily="50" charset="-128"/>
              </a:rPr>
              <a:t>（</a:t>
            </a:r>
            <a:r>
              <a:rPr lang="ja-JP" altLang="en-US" sz="2600" dirty="0">
                <a:latin typeface="HGP創英角ｺﾞｼｯｸUB" pitchFamily="50" charset="-128"/>
                <a:ea typeface="HGP創英角ｺﾞｼｯｸUB" pitchFamily="50" charset="-128"/>
              </a:rPr>
              <a:t>支援対象としての認識の格差も影響）</a:t>
            </a:r>
            <a:endParaRPr lang="en-US" altLang="ja-JP" sz="2600" dirty="0">
              <a:latin typeface="HGP創英角ｺﾞｼｯｸUB" pitchFamily="50" charset="-128"/>
              <a:ea typeface="HGP創英角ｺﾞｼｯｸUB" pitchFamily="50" charset="-128"/>
            </a:endParaRPr>
          </a:p>
          <a:p>
            <a:pPr marL="631825" indent="-271463">
              <a:buNone/>
            </a:pPr>
            <a:r>
              <a:rPr lang="ja-JP" altLang="en-US" sz="2600" dirty="0">
                <a:latin typeface="HGP創英角ｺﾞｼｯｸUB" pitchFamily="50" charset="-128"/>
                <a:ea typeface="HGP創英角ｺﾞｼｯｸUB" pitchFamily="50" charset="-128"/>
              </a:rPr>
              <a:t>⇒発見や指摘後の家族の不安と混乱は相当なものです。</a:t>
            </a:r>
            <a:endParaRPr lang="en-US" altLang="ja-JP" sz="2600" dirty="0">
              <a:latin typeface="HGP創英角ｺﾞｼｯｸUB" pitchFamily="50" charset="-128"/>
              <a:ea typeface="HGP創英角ｺﾞｼｯｸUB" pitchFamily="50" charset="-128"/>
            </a:endParaRPr>
          </a:p>
        </p:txBody>
      </p:sp>
      <p:sp>
        <p:nvSpPr>
          <p:cNvPr id="4" name="テキスト ボックス 3"/>
          <p:cNvSpPr txBox="1"/>
          <p:nvPr/>
        </p:nvSpPr>
        <p:spPr>
          <a:xfrm>
            <a:off x="251520" y="0"/>
            <a:ext cx="4703532"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dirty="0"/>
              <a:t>②児童期の支援の特徴を理解するための資料</a:t>
            </a:r>
            <a:endParaRPr kumimoji="1" lang="ja-JP" altLang="en-US" dirty="0"/>
          </a:p>
        </p:txBody>
      </p:sp>
    </p:spTree>
    <p:extLst>
      <p:ext uri="{BB962C8B-B14F-4D97-AF65-F5344CB8AC3E}">
        <p14:creationId xmlns:p14="http://schemas.microsoft.com/office/powerpoint/2010/main" val="71422585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67544" y="332656"/>
            <a:ext cx="8229600" cy="720080"/>
          </a:xfrm>
          <a:solidFill>
            <a:srgbClr val="FFC000"/>
          </a:solidFill>
        </p:spPr>
        <p:style>
          <a:lnRef idx="1">
            <a:schemeClr val="accent3"/>
          </a:lnRef>
          <a:fillRef idx="2">
            <a:schemeClr val="accent3"/>
          </a:fillRef>
          <a:effectRef idx="1">
            <a:schemeClr val="accent3"/>
          </a:effectRef>
          <a:fontRef idx="minor">
            <a:schemeClr val="dk1"/>
          </a:fontRef>
        </p:style>
        <p:txBody>
          <a:bodyPr>
            <a:noAutofit/>
          </a:bodyPr>
          <a:lstStyle/>
          <a:p>
            <a:pPr algn="l"/>
            <a:r>
              <a:rPr lang="ja-JP" altLang="en-US" sz="2800" dirty="0">
                <a:latin typeface="HGS創英角ｺﾞｼｯｸUB" panose="020B0900000000000000" pitchFamily="50" charset="-128"/>
                <a:ea typeface="HGS創英角ｺﾞｼｯｸUB" panose="020B0900000000000000" pitchFamily="50" charset="-128"/>
              </a:rPr>
              <a:t>アセスメントの前に：</a:t>
            </a:r>
            <a:r>
              <a:rPr lang="ja-JP" altLang="en-US" sz="2400" dirty="0" smtClean="0">
                <a:latin typeface="HGS創英角ｺﾞｼｯｸUB" panose="020B0900000000000000" pitchFamily="50" charset="-128"/>
                <a:ea typeface="HGS創英角ｺﾞｼｯｸUB" panose="020B0900000000000000" pitchFamily="50" charset="-128"/>
              </a:rPr>
              <a:t>児童</a:t>
            </a:r>
            <a:r>
              <a:rPr kumimoji="1" lang="ja-JP" altLang="en-US" sz="2400" dirty="0" smtClean="0">
                <a:latin typeface="HGS創英角ｺﾞｼｯｸUB" panose="020B0900000000000000" pitchFamily="50" charset="-128"/>
                <a:ea typeface="HGS創英角ｺﾞｼｯｸUB" panose="020B0900000000000000" pitchFamily="50" charset="-128"/>
              </a:rPr>
              <a:t>期</a:t>
            </a:r>
            <a:r>
              <a:rPr lang="ja-JP" altLang="en-US" sz="2400" dirty="0" smtClean="0">
                <a:latin typeface="HGS創英角ｺﾞｼｯｸUB" panose="020B0900000000000000" pitchFamily="50" charset="-128"/>
                <a:ea typeface="HGS創英角ｺﾞｼｯｸUB" panose="020B0900000000000000" pitchFamily="50" charset="-128"/>
              </a:rPr>
              <a:t>の特徴</a:t>
            </a:r>
            <a:endParaRPr kumimoji="1" lang="ja-JP" altLang="en-US" sz="2400" dirty="0">
              <a:latin typeface="HGS創英角ｺﾞｼｯｸUB" panose="020B0900000000000000" pitchFamily="50" charset="-128"/>
              <a:ea typeface="HGS創英角ｺﾞｼｯｸUB" panose="020B0900000000000000" pitchFamily="50" charset="-128"/>
            </a:endParaRPr>
          </a:p>
        </p:txBody>
      </p:sp>
      <p:sp>
        <p:nvSpPr>
          <p:cNvPr id="3" name="コンテンツ プレースホルダ 2"/>
          <p:cNvSpPr>
            <a:spLocks noGrp="1"/>
          </p:cNvSpPr>
          <p:nvPr>
            <p:ph idx="1"/>
          </p:nvPr>
        </p:nvSpPr>
        <p:spPr>
          <a:xfrm>
            <a:off x="471577" y="1268760"/>
            <a:ext cx="8229600" cy="5471759"/>
          </a:xfrm>
        </p:spPr>
        <p:style>
          <a:lnRef idx="2">
            <a:schemeClr val="accent4"/>
          </a:lnRef>
          <a:fillRef idx="1">
            <a:schemeClr val="lt1"/>
          </a:fillRef>
          <a:effectRef idx="0">
            <a:schemeClr val="accent4"/>
          </a:effectRef>
          <a:fontRef idx="minor">
            <a:schemeClr val="dk1"/>
          </a:fontRef>
        </p:style>
        <p:txBody>
          <a:bodyPr vert="horz" lIns="91440" tIns="45720" rIns="91440" bIns="45720" rtlCol="0" anchor="t">
            <a:noAutofit/>
          </a:bodyPr>
          <a:lstStyle/>
          <a:p>
            <a:pPr marL="0" indent="0">
              <a:buNone/>
            </a:pPr>
            <a:r>
              <a:rPr lang="ja-JP" altLang="en-US" sz="2600" u="sng" dirty="0">
                <a:latin typeface="HGP創英角ｺﾞｼｯｸUB" pitchFamily="50" charset="-128"/>
                <a:ea typeface="HGP創英角ｺﾞｼｯｸUB" pitchFamily="50" charset="-128"/>
              </a:rPr>
              <a:t>家族支援</a:t>
            </a:r>
          </a:p>
          <a:p>
            <a:pPr marL="804863"/>
            <a:r>
              <a:rPr lang="ja-JP" altLang="en-US" sz="2600" dirty="0">
                <a:latin typeface="HGP創英角ｺﾞｼｯｸUB" pitchFamily="50" charset="-128"/>
                <a:ea typeface="HGP創英角ｺﾞｼｯｸUB" pitchFamily="50" charset="-128"/>
              </a:rPr>
              <a:t>子どもが低年齢なほど家族支援にかける時間が必要</a:t>
            </a:r>
            <a:endParaRPr lang="en-US" altLang="ja-JP" sz="2600" dirty="0">
              <a:latin typeface="HGP創英角ｺﾞｼｯｸUB" pitchFamily="50" charset="-128"/>
              <a:ea typeface="HGP創英角ｺﾞｼｯｸUB" pitchFamily="50" charset="-128"/>
            </a:endParaRPr>
          </a:p>
          <a:p>
            <a:pPr marL="0" indent="0" algn="r">
              <a:buNone/>
            </a:pPr>
            <a:r>
              <a:rPr lang="ja-JP" altLang="ja-JP" sz="2600" dirty="0">
                <a:latin typeface="HGP創英角ｺﾞｼｯｸUB" pitchFamily="50" charset="-128"/>
                <a:ea typeface="HGP創英角ｺﾞｼｯｸUB" pitchFamily="50" charset="-128"/>
              </a:rPr>
              <a:t>（特に母親</a:t>
            </a:r>
            <a:r>
              <a:rPr lang="ja-JP" altLang="en-US" sz="2600" dirty="0">
                <a:latin typeface="HGP創英角ｺﾞｼｯｸUB" pitchFamily="50" charset="-128"/>
                <a:ea typeface="HGP創英角ｺﾞｼｯｸUB" pitchFamily="50" charset="-128"/>
              </a:rPr>
              <a:t>との話し合い）</a:t>
            </a:r>
            <a:endParaRPr lang="en-US" altLang="ja-JP" sz="2600" dirty="0">
              <a:latin typeface="HGP創英角ｺﾞｼｯｸUB" pitchFamily="50" charset="-128"/>
              <a:ea typeface="HGP創英角ｺﾞｼｯｸUB" pitchFamily="50" charset="-128"/>
            </a:endParaRPr>
          </a:p>
          <a:p>
            <a:pPr marL="804863"/>
            <a:r>
              <a:rPr lang="ja-JP" altLang="ja-JP" sz="2600" dirty="0">
                <a:latin typeface="HGP創英角ｺﾞｼｯｸUB" pitchFamily="50" charset="-128"/>
                <a:ea typeface="HGP創英角ｺﾞｼｯｸUB" pitchFamily="50" charset="-128"/>
              </a:rPr>
              <a:t>父親との面談、兄弟姉妹への配慮、祖父母への障害に関する説明等も</a:t>
            </a:r>
            <a:r>
              <a:rPr lang="ja-JP" altLang="en-US" sz="2600" dirty="0">
                <a:latin typeface="HGP創英角ｺﾞｼｯｸUB" pitchFamily="50" charset="-128"/>
                <a:ea typeface="HGP創英角ｺﾞｼｯｸUB" pitchFamily="50" charset="-128"/>
              </a:rPr>
              <a:t>含め、関わるべき家族は多い。</a:t>
            </a:r>
            <a:endParaRPr lang="en-US" altLang="ja-JP" sz="2600" dirty="0">
              <a:latin typeface="HGP創英角ｺﾞｼｯｸUB" pitchFamily="50" charset="-128"/>
              <a:ea typeface="HGP創英角ｺﾞｼｯｸUB" pitchFamily="50" charset="-128"/>
            </a:endParaRPr>
          </a:p>
          <a:p>
            <a:pPr marL="631825" indent="-271463">
              <a:buNone/>
            </a:pPr>
            <a:r>
              <a:rPr lang="ja-JP" altLang="en-US" sz="2600" dirty="0">
                <a:latin typeface="HGP創英角ｺﾞｼｯｸUB" pitchFamily="50" charset="-128"/>
                <a:ea typeface="HGP創英角ｺﾞｼｯｸUB" pitchFamily="50" charset="-128"/>
              </a:rPr>
              <a:t>⇒特に診断直後は家族の不安と混乱に、繊細な配慮が必要です。</a:t>
            </a:r>
            <a:endParaRPr lang="en-US" altLang="ja-JP" sz="2600" dirty="0">
              <a:latin typeface="HGP創英角ｺﾞｼｯｸUB" pitchFamily="50" charset="-128"/>
              <a:ea typeface="HGP創英角ｺﾞｼｯｸUB" pitchFamily="50" charset="-128"/>
            </a:endParaRPr>
          </a:p>
          <a:p>
            <a:pPr marL="631825" indent="-271463">
              <a:buNone/>
            </a:pPr>
            <a:r>
              <a:rPr lang="ja-JP" altLang="en-US" sz="2600" dirty="0">
                <a:latin typeface="HGP創英角ｺﾞｼｯｸUB" pitchFamily="50" charset="-128"/>
                <a:ea typeface="HGP創英角ｺﾞｼｯｸUB" pitchFamily="50" charset="-128"/>
              </a:rPr>
              <a:t>⇒</a:t>
            </a:r>
            <a:r>
              <a:rPr lang="ja-JP" altLang="ja-JP" sz="2600" dirty="0">
                <a:latin typeface="HGP創英角ｺﾞｼｯｸUB" pitchFamily="50" charset="-128"/>
                <a:ea typeface="HGP創英角ｺﾞｼｯｸUB" pitchFamily="50" charset="-128"/>
              </a:rPr>
              <a:t>最新のわかり易い情報提供と、選択肢の中で悩む保護者の気持ちの揺れに時間をかけ</a:t>
            </a:r>
            <a:r>
              <a:rPr lang="ja-JP" altLang="en-US" sz="2600" dirty="0">
                <a:latin typeface="HGP創英角ｺﾞｼｯｸUB" pitchFamily="50" charset="-128"/>
                <a:ea typeface="HGP創英角ｺﾞｼｯｸUB" pitchFamily="50" charset="-128"/>
              </a:rPr>
              <a:t>る必要があります。</a:t>
            </a:r>
            <a:endParaRPr lang="en-US" altLang="ja-JP" sz="2600" dirty="0">
              <a:latin typeface="HGP創英角ｺﾞｼｯｸUB" pitchFamily="50" charset="-128"/>
              <a:ea typeface="HGP創英角ｺﾞｼｯｸUB" pitchFamily="50" charset="-128"/>
            </a:endParaRPr>
          </a:p>
          <a:p>
            <a:pPr marL="631825" indent="-271463">
              <a:buNone/>
            </a:pPr>
            <a:r>
              <a:rPr lang="ja-JP" altLang="en-US" sz="2600" dirty="0">
                <a:latin typeface="HGP創英角ｺﾞｼｯｸUB" pitchFamily="50" charset="-128"/>
                <a:ea typeface="HGP創英角ｺﾞｼｯｸUB" pitchFamily="50" charset="-128"/>
              </a:rPr>
              <a:t>⇒情報の把握と更新が頻繁に必要です。</a:t>
            </a:r>
            <a:endParaRPr lang="en-US" altLang="ja-JP" sz="2600" dirty="0">
              <a:latin typeface="HGP創英角ｺﾞｼｯｸUB" pitchFamily="50" charset="-128"/>
              <a:ea typeface="HGP創英角ｺﾞｼｯｸUB" pitchFamily="50" charset="-128"/>
            </a:endParaRPr>
          </a:p>
        </p:txBody>
      </p:sp>
      <p:sp>
        <p:nvSpPr>
          <p:cNvPr id="4" name="テキスト ボックス 3"/>
          <p:cNvSpPr txBox="1"/>
          <p:nvPr/>
        </p:nvSpPr>
        <p:spPr>
          <a:xfrm>
            <a:off x="251520" y="0"/>
            <a:ext cx="4703532"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dirty="0"/>
              <a:t>③児童期の支援の特徴を理解するための資料</a:t>
            </a:r>
            <a:endParaRPr kumimoji="1" lang="ja-JP" altLang="en-US" dirty="0"/>
          </a:p>
        </p:txBody>
      </p:sp>
    </p:spTree>
    <p:extLst>
      <p:ext uri="{BB962C8B-B14F-4D97-AF65-F5344CB8AC3E}">
        <p14:creationId xmlns:p14="http://schemas.microsoft.com/office/powerpoint/2010/main" val="27658837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323528" y="332656"/>
            <a:ext cx="8424936" cy="419100"/>
          </a:xfrm>
          <a:solidFill>
            <a:srgbClr val="F6C848"/>
          </a:solidFill>
        </p:spPr>
        <p:style>
          <a:lnRef idx="1">
            <a:schemeClr val="accent2"/>
          </a:lnRef>
          <a:fillRef idx="2">
            <a:schemeClr val="accent2"/>
          </a:fillRef>
          <a:effectRef idx="1">
            <a:schemeClr val="accent2"/>
          </a:effectRef>
          <a:fontRef idx="minor">
            <a:schemeClr val="dk1"/>
          </a:fontRef>
        </p:style>
        <p:txBody>
          <a:bodyPr>
            <a:normAutofit fontScale="90000"/>
          </a:bodyPr>
          <a:lstStyle/>
          <a:p>
            <a:r>
              <a:rPr lang="ja-JP" altLang="en-US" sz="2800" dirty="0"/>
              <a:t>障害児・者のライフステージと各時期の中心的な課題の例</a:t>
            </a:r>
            <a:endParaRPr lang="ja-JP" altLang="en-US" sz="1600" dirty="0">
              <a:latin typeface="ＭＳ Ｐゴシック" charset="-128"/>
            </a:endParaRPr>
          </a:p>
        </p:txBody>
      </p:sp>
      <p:graphicFrame>
        <p:nvGraphicFramePr>
          <p:cNvPr id="47182" name="Group 78"/>
          <p:cNvGraphicFramePr>
            <a:graphicFrameLocks noGrp="1"/>
          </p:cNvGraphicFramePr>
          <p:nvPr>
            <p:extLst/>
          </p:nvPr>
        </p:nvGraphicFramePr>
        <p:xfrm>
          <a:off x="179512" y="764704"/>
          <a:ext cx="8793193" cy="5777880"/>
        </p:xfrm>
        <a:graphic>
          <a:graphicData uri="http://schemas.openxmlformats.org/drawingml/2006/table">
            <a:tbl>
              <a:tblPr>
                <a:tableStyleId>{16D9F66E-5EB9-4882-86FB-DCBF35E3C3E4}</a:tableStyleId>
              </a:tblPr>
              <a:tblGrid>
                <a:gridCol w="1008112">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5408817">
                  <a:extLst>
                    <a:ext uri="{9D8B030D-6E8A-4147-A177-3AD203B41FA5}">
                      <a16:colId xmlns:a16="http://schemas.microsoft.com/office/drawing/2014/main" val="20002"/>
                    </a:ext>
                  </a:extLst>
                </a:gridCol>
              </a:tblGrid>
              <a:tr h="468000">
                <a:tc gridSpan="2">
                  <a:txBody>
                    <a:bodyPr/>
                    <a:lstStyle>
                      <a:lvl1pPr>
                        <a:spcBef>
                          <a:spcPct val="20000"/>
                        </a:spcBef>
                        <a:buClr>
                          <a:schemeClr val="accent1"/>
                        </a:buClr>
                        <a:defRPr kumimoji="1" sz="2800">
                          <a:solidFill>
                            <a:schemeClr val="tx1"/>
                          </a:solidFill>
                          <a:latin typeface="Tahoma" pitchFamily="34" charset="0"/>
                          <a:ea typeface="ＭＳ Ｐゴシック" charset="-128"/>
                        </a:defRPr>
                      </a:lvl1pPr>
                      <a:lvl2pPr>
                        <a:spcBef>
                          <a:spcPct val="20000"/>
                        </a:spcBef>
                        <a:buClr>
                          <a:schemeClr val="hlink"/>
                        </a:buClr>
                        <a:defRPr kumimoji="1" sz="2400">
                          <a:solidFill>
                            <a:schemeClr val="tx1"/>
                          </a:solidFill>
                          <a:latin typeface="Tahoma" pitchFamily="34" charset="0"/>
                          <a:ea typeface="ＭＳ Ｐゴシック" charset="-128"/>
                        </a:defRPr>
                      </a:lvl2pPr>
                      <a:lvl3pPr>
                        <a:spcBef>
                          <a:spcPct val="20000"/>
                        </a:spcBef>
                        <a:buClr>
                          <a:schemeClr val="accent1"/>
                        </a:buClr>
                        <a:defRPr kumimoji="1" sz="2000">
                          <a:solidFill>
                            <a:schemeClr val="tx1"/>
                          </a:solidFill>
                          <a:latin typeface="Tahoma" pitchFamily="34" charset="0"/>
                          <a:ea typeface="ＭＳ Ｐゴシック" charset="-128"/>
                        </a:defRPr>
                      </a:lvl3pPr>
                      <a:lvl4pPr>
                        <a:spcBef>
                          <a:spcPct val="20000"/>
                        </a:spcBef>
                        <a:buClr>
                          <a:schemeClr val="folHlink"/>
                        </a:buClr>
                        <a:defRPr kumimoji="1">
                          <a:solidFill>
                            <a:schemeClr val="tx1"/>
                          </a:solidFill>
                          <a:latin typeface="Tahoma" pitchFamily="34" charset="0"/>
                          <a:ea typeface="ＭＳ Ｐゴシック" charset="-128"/>
                        </a:defRPr>
                      </a:lvl4pPr>
                      <a:lvl5pPr>
                        <a:spcBef>
                          <a:spcPct val="20000"/>
                        </a:spcBef>
                        <a:buClr>
                          <a:schemeClr val="accent1"/>
                        </a:buClr>
                        <a:defRPr kumimoji="1">
                          <a:solidFill>
                            <a:schemeClr val="tx1"/>
                          </a:solidFill>
                          <a:latin typeface="Tahoma" pitchFamily="34" charset="0"/>
                          <a:ea typeface="ＭＳ Ｐゴシック" charset="-128"/>
                        </a:defRPr>
                      </a:lvl5pPr>
                      <a:lvl6pPr fontAlgn="base">
                        <a:spcBef>
                          <a:spcPct val="20000"/>
                        </a:spcBef>
                        <a:spcAft>
                          <a:spcPct val="0"/>
                        </a:spcAft>
                        <a:buClr>
                          <a:schemeClr val="accent1"/>
                        </a:buClr>
                        <a:defRPr kumimoji="1">
                          <a:solidFill>
                            <a:schemeClr val="tx1"/>
                          </a:solidFill>
                          <a:latin typeface="Tahoma" pitchFamily="34" charset="0"/>
                          <a:ea typeface="ＭＳ Ｐゴシック" charset="-128"/>
                        </a:defRPr>
                      </a:lvl6pPr>
                      <a:lvl7pPr fontAlgn="base">
                        <a:spcBef>
                          <a:spcPct val="20000"/>
                        </a:spcBef>
                        <a:spcAft>
                          <a:spcPct val="0"/>
                        </a:spcAft>
                        <a:buClr>
                          <a:schemeClr val="accent1"/>
                        </a:buClr>
                        <a:defRPr kumimoji="1">
                          <a:solidFill>
                            <a:schemeClr val="tx1"/>
                          </a:solidFill>
                          <a:latin typeface="Tahoma" pitchFamily="34" charset="0"/>
                          <a:ea typeface="ＭＳ Ｐゴシック" charset="-128"/>
                        </a:defRPr>
                      </a:lvl7pPr>
                      <a:lvl8pPr fontAlgn="base">
                        <a:spcBef>
                          <a:spcPct val="20000"/>
                        </a:spcBef>
                        <a:spcAft>
                          <a:spcPct val="0"/>
                        </a:spcAft>
                        <a:buClr>
                          <a:schemeClr val="accent1"/>
                        </a:buClr>
                        <a:defRPr kumimoji="1">
                          <a:solidFill>
                            <a:schemeClr val="tx1"/>
                          </a:solidFill>
                          <a:latin typeface="Tahoma" pitchFamily="34" charset="0"/>
                          <a:ea typeface="ＭＳ Ｐゴシック" charset="-128"/>
                        </a:defRPr>
                      </a:lvl8pPr>
                      <a:lvl9pPr fontAlgn="base">
                        <a:spcBef>
                          <a:spcPct val="20000"/>
                        </a:spcBef>
                        <a:spcAft>
                          <a:spcPct val="0"/>
                        </a:spcAft>
                        <a:buClr>
                          <a:schemeClr val="accent1"/>
                        </a:buClr>
                        <a:defRPr kumimoji="1">
                          <a:solidFill>
                            <a:schemeClr val="tx1"/>
                          </a:solidFill>
                          <a:latin typeface="Tahoma" pitchFamily="34" charset="0"/>
                          <a:ea typeface="ＭＳ Ｐゴシック" charset="-128"/>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800" u="none" strike="noStrike" cap="none" normalizeH="0" baseline="0" dirty="0">
                          <a:ln>
                            <a:noFill/>
                          </a:ln>
                          <a:effectLst/>
                        </a:rPr>
                        <a:t>胎生期</a:t>
                      </a:r>
                      <a:endParaRPr kumimoji="1" lang="ja-JP" altLang="en-US" sz="18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h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u="none" strike="noStrike" cap="none" normalizeH="0" baseline="0" dirty="0">
                          <a:ln>
                            <a:noFill/>
                          </a:ln>
                          <a:effectLst/>
                        </a:rPr>
                        <a:t>胎生期における母親の不安への支援</a:t>
                      </a:r>
                      <a:endParaRPr kumimoji="1" lang="ja-JP" altLang="en-US" sz="14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extLst>
                  <a:ext uri="{0D108BD9-81ED-4DB2-BD59-A6C34878D82A}">
                    <a16:rowId xmlns:a16="http://schemas.microsoft.com/office/drawing/2014/main" val="10000"/>
                  </a:ext>
                </a:extLst>
              </a:tr>
              <a:tr h="468000">
                <a:tc gridSpan="2">
                  <a:txBody>
                    <a:bodyPr/>
                    <a:lstStyle>
                      <a:lvl1pPr>
                        <a:spcBef>
                          <a:spcPct val="20000"/>
                        </a:spcBef>
                        <a:buClr>
                          <a:schemeClr val="accent1"/>
                        </a:buClr>
                        <a:defRPr kumimoji="1" sz="2800">
                          <a:solidFill>
                            <a:schemeClr val="tx1"/>
                          </a:solidFill>
                          <a:latin typeface="Tahoma" pitchFamily="34" charset="0"/>
                          <a:ea typeface="ＭＳ Ｐゴシック" charset="-128"/>
                        </a:defRPr>
                      </a:lvl1pPr>
                      <a:lvl2pPr>
                        <a:spcBef>
                          <a:spcPct val="20000"/>
                        </a:spcBef>
                        <a:buClr>
                          <a:schemeClr val="hlink"/>
                        </a:buClr>
                        <a:defRPr kumimoji="1" sz="2400">
                          <a:solidFill>
                            <a:schemeClr val="tx1"/>
                          </a:solidFill>
                          <a:latin typeface="Tahoma" pitchFamily="34" charset="0"/>
                          <a:ea typeface="ＭＳ Ｐゴシック" charset="-128"/>
                        </a:defRPr>
                      </a:lvl2pPr>
                      <a:lvl3pPr>
                        <a:spcBef>
                          <a:spcPct val="20000"/>
                        </a:spcBef>
                        <a:buClr>
                          <a:schemeClr val="accent1"/>
                        </a:buClr>
                        <a:defRPr kumimoji="1" sz="2000">
                          <a:solidFill>
                            <a:schemeClr val="tx1"/>
                          </a:solidFill>
                          <a:latin typeface="Tahoma" pitchFamily="34" charset="0"/>
                          <a:ea typeface="ＭＳ Ｐゴシック" charset="-128"/>
                        </a:defRPr>
                      </a:lvl3pPr>
                      <a:lvl4pPr>
                        <a:spcBef>
                          <a:spcPct val="20000"/>
                        </a:spcBef>
                        <a:buClr>
                          <a:schemeClr val="folHlink"/>
                        </a:buClr>
                        <a:defRPr kumimoji="1">
                          <a:solidFill>
                            <a:schemeClr val="tx1"/>
                          </a:solidFill>
                          <a:latin typeface="Tahoma" pitchFamily="34" charset="0"/>
                          <a:ea typeface="ＭＳ Ｐゴシック" charset="-128"/>
                        </a:defRPr>
                      </a:lvl4pPr>
                      <a:lvl5pPr>
                        <a:spcBef>
                          <a:spcPct val="20000"/>
                        </a:spcBef>
                        <a:buClr>
                          <a:schemeClr val="accent1"/>
                        </a:buClr>
                        <a:defRPr kumimoji="1">
                          <a:solidFill>
                            <a:schemeClr val="tx1"/>
                          </a:solidFill>
                          <a:latin typeface="Tahoma" pitchFamily="34" charset="0"/>
                          <a:ea typeface="ＭＳ Ｐゴシック" charset="-128"/>
                        </a:defRPr>
                      </a:lvl5pPr>
                      <a:lvl6pPr fontAlgn="base">
                        <a:spcBef>
                          <a:spcPct val="20000"/>
                        </a:spcBef>
                        <a:spcAft>
                          <a:spcPct val="0"/>
                        </a:spcAft>
                        <a:buClr>
                          <a:schemeClr val="accent1"/>
                        </a:buClr>
                        <a:defRPr kumimoji="1">
                          <a:solidFill>
                            <a:schemeClr val="tx1"/>
                          </a:solidFill>
                          <a:latin typeface="Tahoma" pitchFamily="34" charset="0"/>
                          <a:ea typeface="ＭＳ Ｐゴシック" charset="-128"/>
                        </a:defRPr>
                      </a:lvl6pPr>
                      <a:lvl7pPr fontAlgn="base">
                        <a:spcBef>
                          <a:spcPct val="20000"/>
                        </a:spcBef>
                        <a:spcAft>
                          <a:spcPct val="0"/>
                        </a:spcAft>
                        <a:buClr>
                          <a:schemeClr val="accent1"/>
                        </a:buClr>
                        <a:defRPr kumimoji="1">
                          <a:solidFill>
                            <a:schemeClr val="tx1"/>
                          </a:solidFill>
                          <a:latin typeface="Tahoma" pitchFamily="34" charset="0"/>
                          <a:ea typeface="ＭＳ Ｐゴシック" charset="-128"/>
                        </a:defRPr>
                      </a:lvl7pPr>
                      <a:lvl8pPr fontAlgn="base">
                        <a:spcBef>
                          <a:spcPct val="20000"/>
                        </a:spcBef>
                        <a:spcAft>
                          <a:spcPct val="0"/>
                        </a:spcAft>
                        <a:buClr>
                          <a:schemeClr val="accent1"/>
                        </a:buClr>
                        <a:defRPr kumimoji="1">
                          <a:solidFill>
                            <a:schemeClr val="tx1"/>
                          </a:solidFill>
                          <a:latin typeface="Tahoma" pitchFamily="34" charset="0"/>
                          <a:ea typeface="ＭＳ Ｐゴシック" charset="-128"/>
                        </a:defRPr>
                      </a:lvl8pPr>
                      <a:lvl9pPr fontAlgn="base">
                        <a:spcBef>
                          <a:spcPct val="20000"/>
                        </a:spcBef>
                        <a:spcAft>
                          <a:spcPct val="0"/>
                        </a:spcAft>
                        <a:buClr>
                          <a:schemeClr val="accent1"/>
                        </a:buClr>
                        <a:defRPr kumimoji="1">
                          <a:solidFill>
                            <a:schemeClr val="tx1"/>
                          </a:solidFill>
                          <a:latin typeface="Tahoma" pitchFamily="34" charset="0"/>
                          <a:ea typeface="ＭＳ Ｐゴシック" charset="-128"/>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800" u="none" strike="noStrike" cap="none" normalizeH="0" baseline="0" dirty="0">
                          <a:ln>
                            <a:noFill/>
                          </a:ln>
                          <a:effectLst/>
                        </a:rPr>
                        <a:t>新生児期</a:t>
                      </a:r>
                      <a:r>
                        <a:rPr kumimoji="1" lang="en-US" altLang="ja-JP" sz="1100" u="none" strike="noStrike" cap="none" normalizeH="0" baseline="0" dirty="0">
                          <a:ln>
                            <a:noFill/>
                          </a:ln>
                          <a:effectLst/>
                        </a:rPr>
                        <a:t>(</a:t>
                      </a:r>
                      <a:r>
                        <a:rPr kumimoji="1" lang="ja-JP" altLang="en-US" sz="1100" u="none" strike="noStrike" cap="none" normalizeH="0" baseline="0" dirty="0">
                          <a:ln>
                            <a:noFill/>
                          </a:ln>
                          <a:effectLst/>
                        </a:rPr>
                        <a:t>主として</a:t>
                      </a:r>
                      <a:r>
                        <a:rPr kumimoji="1" lang="en-US" altLang="ja-JP" sz="1100" u="none" strike="noStrike" cap="none" normalizeH="0" baseline="0" dirty="0">
                          <a:ln>
                            <a:noFill/>
                          </a:ln>
                          <a:solidFill>
                            <a:schemeClr val="tx1"/>
                          </a:solidFill>
                          <a:effectLst/>
                        </a:rPr>
                        <a:t>2</a:t>
                      </a:r>
                      <a:r>
                        <a:rPr kumimoji="1" lang="ja-JP" altLang="en-US" sz="1100" u="none" strike="noStrike" cap="none" normalizeH="0" baseline="0" dirty="0">
                          <a:ln>
                            <a:noFill/>
                          </a:ln>
                          <a:solidFill>
                            <a:schemeClr val="tx1"/>
                          </a:solidFill>
                          <a:effectLst/>
                        </a:rPr>
                        <a:t>か</a:t>
                      </a:r>
                      <a:r>
                        <a:rPr kumimoji="1" lang="ja-JP" altLang="en-US" sz="1100" u="none" strike="noStrike" cap="none" normalizeH="0" baseline="0" dirty="0">
                          <a:ln>
                            <a:noFill/>
                          </a:ln>
                          <a:effectLst/>
                        </a:rPr>
                        <a:t>月まで）</a:t>
                      </a:r>
                      <a:endParaRPr kumimoji="1" lang="en-US" altLang="ja-JP" sz="11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h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u="none" strike="noStrike" cap="none" normalizeH="0" baseline="0" dirty="0">
                          <a:ln>
                            <a:noFill/>
                          </a:ln>
                          <a:effectLst/>
                        </a:rPr>
                        <a:t>先天性障害の告知とフォロー、治療・訓練の方針提示、家族への支援</a:t>
                      </a:r>
                      <a:endParaRPr kumimoji="1" lang="en-US" altLang="ja-JP" sz="14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extLst>
                  <a:ext uri="{0D108BD9-81ED-4DB2-BD59-A6C34878D82A}">
                    <a16:rowId xmlns:a16="http://schemas.microsoft.com/office/drawing/2014/main" val="10001"/>
                  </a:ext>
                </a:extLst>
              </a:tr>
              <a:tr h="468000">
                <a:tc gridSpan="2">
                  <a:txBody>
                    <a:bodyPr/>
                    <a:lstStyle>
                      <a:lvl1pPr>
                        <a:spcBef>
                          <a:spcPct val="20000"/>
                        </a:spcBef>
                        <a:buClr>
                          <a:schemeClr val="accent1"/>
                        </a:buClr>
                        <a:defRPr kumimoji="1" sz="2800">
                          <a:solidFill>
                            <a:schemeClr val="tx1"/>
                          </a:solidFill>
                          <a:latin typeface="Tahoma" pitchFamily="34" charset="0"/>
                          <a:ea typeface="ＭＳ Ｐゴシック" charset="-128"/>
                        </a:defRPr>
                      </a:lvl1pPr>
                      <a:lvl2pPr>
                        <a:spcBef>
                          <a:spcPct val="20000"/>
                        </a:spcBef>
                        <a:buClr>
                          <a:schemeClr val="hlink"/>
                        </a:buClr>
                        <a:defRPr kumimoji="1" sz="2400">
                          <a:solidFill>
                            <a:schemeClr val="tx1"/>
                          </a:solidFill>
                          <a:latin typeface="Tahoma" pitchFamily="34" charset="0"/>
                          <a:ea typeface="ＭＳ Ｐゴシック" charset="-128"/>
                        </a:defRPr>
                      </a:lvl2pPr>
                      <a:lvl3pPr>
                        <a:spcBef>
                          <a:spcPct val="20000"/>
                        </a:spcBef>
                        <a:buClr>
                          <a:schemeClr val="accent1"/>
                        </a:buClr>
                        <a:defRPr kumimoji="1" sz="2000">
                          <a:solidFill>
                            <a:schemeClr val="tx1"/>
                          </a:solidFill>
                          <a:latin typeface="Tahoma" pitchFamily="34" charset="0"/>
                          <a:ea typeface="ＭＳ Ｐゴシック" charset="-128"/>
                        </a:defRPr>
                      </a:lvl3pPr>
                      <a:lvl4pPr>
                        <a:spcBef>
                          <a:spcPct val="20000"/>
                        </a:spcBef>
                        <a:buClr>
                          <a:schemeClr val="folHlink"/>
                        </a:buClr>
                        <a:defRPr kumimoji="1">
                          <a:solidFill>
                            <a:schemeClr val="tx1"/>
                          </a:solidFill>
                          <a:latin typeface="Tahoma" pitchFamily="34" charset="0"/>
                          <a:ea typeface="ＭＳ Ｐゴシック" charset="-128"/>
                        </a:defRPr>
                      </a:lvl4pPr>
                      <a:lvl5pPr>
                        <a:spcBef>
                          <a:spcPct val="20000"/>
                        </a:spcBef>
                        <a:buClr>
                          <a:schemeClr val="accent1"/>
                        </a:buClr>
                        <a:defRPr kumimoji="1">
                          <a:solidFill>
                            <a:schemeClr val="tx1"/>
                          </a:solidFill>
                          <a:latin typeface="Tahoma" pitchFamily="34" charset="0"/>
                          <a:ea typeface="ＭＳ Ｐゴシック" charset="-128"/>
                        </a:defRPr>
                      </a:lvl5pPr>
                      <a:lvl6pPr fontAlgn="base">
                        <a:spcBef>
                          <a:spcPct val="20000"/>
                        </a:spcBef>
                        <a:spcAft>
                          <a:spcPct val="0"/>
                        </a:spcAft>
                        <a:buClr>
                          <a:schemeClr val="accent1"/>
                        </a:buClr>
                        <a:defRPr kumimoji="1">
                          <a:solidFill>
                            <a:schemeClr val="tx1"/>
                          </a:solidFill>
                          <a:latin typeface="Tahoma" pitchFamily="34" charset="0"/>
                          <a:ea typeface="ＭＳ Ｐゴシック" charset="-128"/>
                        </a:defRPr>
                      </a:lvl6pPr>
                      <a:lvl7pPr fontAlgn="base">
                        <a:spcBef>
                          <a:spcPct val="20000"/>
                        </a:spcBef>
                        <a:spcAft>
                          <a:spcPct val="0"/>
                        </a:spcAft>
                        <a:buClr>
                          <a:schemeClr val="accent1"/>
                        </a:buClr>
                        <a:defRPr kumimoji="1">
                          <a:solidFill>
                            <a:schemeClr val="tx1"/>
                          </a:solidFill>
                          <a:latin typeface="Tahoma" pitchFamily="34" charset="0"/>
                          <a:ea typeface="ＭＳ Ｐゴシック" charset="-128"/>
                        </a:defRPr>
                      </a:lvl7pPr>
                      <a:lvl8pPr fontAlgn="base">
                        <a:spcBef>
                          <a:spcPct val="20000"/>
                        </a:spcBef>
                        <a:spcAft>
                          <a:spcPct val="0"/>
                        </a:spcAft>
                        <a:buClr>
                          <a:schemeClr val="accent1"/>
                        </a:buClr>
                        <a:defRPr kumimoji="1">
                          <a:solidFill>
                            <a:schemeClr val="tx1"/>
                          </a:solidFill>
                          <a:latin typeface="Tahoma" pitchFamily="34" charset="0"/>
                          <a:ea typeface="ＭＳ Ｐゴシック" charset="-128"/>
                        </a:defRPr>
                      </a:lvl8pPr>
                      <a:lvl9pPr fontAlgn="base">
                        <a:spcBef>
                          <a:spcPct val="20000"/>
                        </a:spcBef>
                        <a:spcAft>
                          <a:spcPct val="0"/>
                        </a:spcAft>
                        <a:buClr>
                          <a:schemeClr val="accent1"/>
                        </a:buClr>
                        <a:defRPr kumimoji="1">
                          <a:solidFill>
                            <a:schemeClr val="tx1"/>
                          </a:solidFill>
                          <a:latin typeface="Tahoma" pitchFamily="34" charset="0"/>
                          <a:ea typeface="ＭＳ Ｐゴシック" charset="-128"/>
                        </a:defRPr>
                      </a:lvl9pPr>
                    </a:lstStyle>
                    <a:p>
                      <a:pPr marL="0" marR="0" lvl="0" indent="0" algn="l" defTabSz="914400" rtl="0" eaLnBrk="1" fontAlgn="ctr" latinLnBrk="0" hangingPunct="1">
                        <a:lnSpc>
                          <a:spcPct val="100000"/>
                        </a:lnSpc>
                        <a:spcBef>
                          <a:spcPct val="0"/>
                        </a:spcBef>
                        <a:spcAft>
                          <a:spcPct val="0"/>
                        </a:spcAft>
                        <a:buClrTx/>
                        <a:buSzTx/>
                        <a:buFontTx/>
                        <a:buNone/>
                        <a:tabLst/>
                        <a:defRPr/>
                      </a:pPr>
                      <a:r>
                        <a:rPr kumimoji="1" lang="ja-JP" altLang="en-US" sz="1800" u="none" strike="noStrike" cap="none" normalizeH="0" baseline="0" dirty="0">
                          <a:ln>
                            <a:noFill/>
                          </a:ln>
                          <a:effectLst/>
                        </a:rPr>
                        <a:t>乳児期</a:t>
                      </a:r>
                      <a:r>
                        <a:rPr kumimoji="1" lang="en-US" altLang="ja-JP" sz="1100" u="none" strike="noStrike" cap="none" normalizeH="0" baseline="0" dirty="0">
                          <a:ln>
                            <a:noFill/>
                          </a:ln>
                          <a:effectLst/>
                        </a:rPr>
                        <a:t>(</a:t>
                      </a:r>
                      <a:r>
                        <a:rPr kumimoji="1" lang="ja-JP" altLang="en-US" sz="1100" u="none" strike="noStrike" cap="none" normalizeH="0" baseline="0" dirty="0">
                          <a:ln>
                            <a:noFill/>
                          </a:ln>
                          <a:effectLst/>
                        </a:rPr>
                        <a:t>主として０～３歳未満）</a:t>
                      </a:r>
                      <a:endParaRPr kumimoji="1" lang="en-US" altLang="ja-JP" sz="11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h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defRPr/>
                      </a:pPr>
                      <a:r>
                        <a:rPr kumimoji="1" lang="ja-JP" altLang="en-US" sz="1400" u="none" strike="noStrike" cap="none" normalizeH="0" baseline="0" dirty="0">
                          <a:ln>
                            <a:noFill/>
                          </a:ln>
                          <a:effectLst/>
                        </a:rPr>
                        <a:t>健康診査後のフォロー、家庭における子育て、機能訓練、豊かな感覚的な遊びの体験、親子療育の開始、家族の障害受容のための支援</a:t>
                      </a:r>
                      <a:endParaRPr kumimoji="1" lang="en-US" altLang="ja-JP" sz="14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extLst>
                  <a:ext uri="{0D108BD9-81ED-4DB2-BD59-A6C34878D82A}">
                    <a16:rowId xmlns:a16="http://schemas.microsoft.com/office/drawing/2014/main" val="10002"/>
                  </a:ext>
                </a:extLst>
              </a:tr>
              <a:tr h="468000">
                <a:tc rowSpan="2">
                  <a:txBody>
                    <a:bodyPr/>
                    <a:lstStyle>
                      <a:lvl1pPr>
                        <a:spcBef>
                          <a:spcPct val="20000"/>
                        </a:spcBef>
                        <a:buClr>
                          <a:schemeClr val="accent1"/>
                        </a:buClr>
                        <a:defRPr kumimoji="1" sz="2800">
                          <a:solidFill>
                            <a:schemeClr val="tx1"/>
                          </a:solidFill>
                          <a:latin typeface="Tahoma" pitchFamily="34" charset="0"/>
                          <a:ea typeface="ＭＳ Ｐゴシック" charset="-128"/>
                        </a:defRPr>
                      </a:lvl1pPr>
                      <a:lvl2pPr>
                        <a:spcBef>
                          <a:spcPct val="20000"/>
                        </a:spcBef>
                        <a:buClr>
                          <a:schemeClr val="hlink"/>
                        </a:buClr>
                        <a:defRPr kumimoji="1" sz="2400">
                          <a:solidFill>
                            <a:schemeClr val="tx1"/>
                          </a:solidFill>
                          <a:latin typeface="Tahoma" pitchFamily="34" charset="0"/>
                          <a:ea typeface="ＭＳ Ｐゴシック" charset="-128"/>
                        </a:defRPr>
                      </a:lvl2pPr>
                      <a:lvl3pPr>
                        <a:spcBef>
                          <a:spcPct val="20000"/>
                        </a:spcBef>
                        <a:buClr>
                          <a:schemeClr val="accent1"/>
                        </a:buClr>
                        <a:defRPr kumimoji="1" sz="2000">
                          <a:solidFill>
                            <a:schemeClr val="tx1"/>
                          </a:solidFill>
                          <a:latin typeface="Tahoma" pitchFamily="34" charset="0"/>
                          <a:ea typeface="ＭＳ Ｐゴシック" charset="-128"/>
                        </a:defRPr>
                      </a:lvl3pPr>
                      <a:lvl4pPr>
                        <a:spcBef>
                          <a:spcPct val="20000"/>
                        </a:spcBef>
                        <a:buClr>
                          <a:schemeClr val="folHlink"/>
                        </a:buClr>
                        <a:defRPr kumimoji="1">
                          <a:solidFill>
                            <a:schemeClr val="tx1"/>
                          </a:solidFill>
                          <a:latin typeface="Tahoma" pitchFamily="34" charset="0"/>
                          <a:ea typeface="ＭＳ Ｐゴシック" charset="-128"/>
                        </a:defRPr>
                      </a:lvl4pPr>
                      <a:lvl5pPr>
                        <a:spcBef>
                          <a:spcPct val="20000"/>
                        </a:spcBef>
                        <a:buClr>
                          <a:schemeClr val="accent1"/>
                        </a:buClr>
                        <a:defRPr kumimoji="1">
                          <a:solidFill>
                            <a:schemeClr val="tx1"/>
                          </a:solidFill>
                          <a:latin typeface="Tahoma" pitchFamily="34" charset="0"/>
                          <a:ea typeface="ＭＳ Ｐゴシック" charset="-128"/>
                        </a:defRPr>
                      </a:lvl5pPr>
                      <a:lvl6pPr fontAlgn="base">
                        <a:spcBef>
                          <a:spcPct val="20000"/>
                        </a:spcBef>
                        <a:spcAft>
                          <a:spcPct val="0"/>
                        </a:spcAft>
                        <a:buClr>
                          <a:schemeClr val="accent1"/>
                        </a:buClr>
                        <a:defRPr kumimoji="1">
                          <a:solidFill>
                            <a:schemeClr val="tx1"/>
                          </a:solidFill>
                          <a:latin typeface="Tahoma" pitchFamily="34" charset="0"/>
                          <a:ea typeface="ＭＳ Ｐゴシック" charset="-128"/>
                        </a:defRPr>
                      </a:lvl6pPr>
                      <a:lvl7pPr fontAlgn="base">
                        <a:spcBef>
                          <a:spcPct val="20000"/>
                        </a:spcBef>
                        <a:spcAft>
                          <a:spcPct val="0"/>
                        </a:spcAft>
                        <a:buClr>
                          <a:schemeClr val="accent1"/>
                        </a:buClr>
                        <a:defRPr kumimoji="1">
                          <a:solidFill>
                            <a:schemeClr val="tx1"/>
                          </a:solidFill>
                          <a:latin typeface="Tahoma" pitchFamily="34" charset="0"/>
                          <a:ea typeface="ＭＳ Ｐゴシック" charset="-128"/>
                        </a:defRPr>
                      </a:lvl7pPr>
                      <a:lvl8pPr fontAlgn="base">
                        <a:spcBef>
                          <a:spcPct val="20000"/>
                        </a:spcBef>
                        <a:spcAft>
                          <a:spcPct val="0"/>
                        </a:spcAft>
                        <a:buClr>
                          <a:schemeClr val="accent1"/>
                        </a:buClr>
                        <a:defRPr kumimoji="1">
                          <a:solidFill>
                            <a:schemeClr val="tx1"/>
                          </a:solidFill>
                          <a:latin typeface="Tahoma" pitchFamily="34" charset="0"/>
                          <a:ea typeface="ＭＳ Ｐゴシック" charset="-128"/>
                        </a:defRPr>
                      </a:lvl8pPr>
                      <a:lvl9pPr fontAlgn="base">
                        <a:spcBef>
                          <a:spcPct val="20000"/>
                        </a:spcBef>
                        <a:spcAft>
                          <a:spcPct val="0"/>
                        </a:spcAft>
                        <a:buClr>
                          <a:schemeClr val="accent1"/>
                        </a:buClr>
                        <a:defRPr kumimoji="1">
                          <a:solidFill>
                            <a:schemeClr val="tx1"/>
                          </a:solidFill>
                          <a:latin typeface="Tahoma" pitchFamily="34" charset="0"/>
                          <a:ea typeface="ＭＳ Ｐゴシック" charset="-128"/>
                        </a:defRPr>
                      </a:lvl9p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800" u="none" strike="noStrike" cap="none" normalizeH="0" baseline="0" dirty="0">
                          <a:ln>
                            <a:noFill/>
                          </a:ln>
                          <a:effectLst/>
                        </a:rPr>
                        <a:t>幼児期</a:t>
                      </a:r>
                      <a:endParaRPr kumimoji="1" lang="ja-JP" altLang="en-US" sz="18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800" u="none" strike="noStrike" cap="none" normalizeH="0" baseline="0" dirty="0">
                          <a:ln>
                            <a:noFill/>
                          </a:ln>
                          <a:effectLst/>
                        </a:rPr>
                        <a:t>前期</a:t>
                      </a:r>
                      <a:r>
                        <a:rPr kumimoji="1" lang="en-US" altLang="ja-JP" sz="1100" u="none" strike="noStrike" cap="none" normalizeH="0" baseline="0" dirty="0">
                          <a:ln>
                            <a:noFill/>
                          </a:ln>
                          <a:effectLst/>
                        </a:rPr>
                        <a:t>(</a:t>
                      </a:r>
                      <a:r>
                        <a:rPr kumimoji="1" lang="ja-JP" altLang="en-US" sz="1100" u="none" strike="noStrike" cap="none" normalizeH="0" baseline="0" dirty="0">
                          <a:ln>
                            <a:noFill/>
                          </a:ln>
                          <a:effectLst/>
                        </a:rPr>
                        <a:t>主として３歳～５歳未満）</a:t>
                      </a:r>
                      <a:endParaRPr kumimoji="1" lang="ja-JP" altLang="en-US" sz="12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400" u="none" strike="noStrike" cap="none" normalizeH="0" baseline="0" dirty="0">
                          <a:ln>
                            <a:noFill/>
                          </a:ln>
                          <a:effectLst/>
                        </a:rPr>
                        <a:t>発達段階に応じた遊びを通した達成感の経験、集団での療育、地域の集団への参加の可能性、子どもに応じた複数の発達アセスメント</a:t>
                      </a:r>
                      <a:endParaRPr kumimoji="1" lang="ja-JP" altLang="en-US" sz="14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b" horzOverflow="overflow"/>
                </a:tc>
                <a:extLst>
                  <a:ext uri="{0D108BD9-81ED-4DB2-BD59-A6C34878D82A}">
                    <a16:rowId xmlns:a16="http://schemas.microsoft.com/office/drawing/2014/main" val="10003"/>
                  </a:ext>
                </a:extLst>
              </a:tr>
              <a:tr h="468000">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1" lang="ja-JP" altLang="en-US" sz="1800" u="none" strike="noStrike" cap="none" normalizeH="0" baseline="0" dirty="0">
                          <a:ln>
                            <a:noFill/>
                          </a:ln>
                          <a:effectLst/>
                        </a:rPr>
                        <a:t>後期</a:t>
                      </a:r>
                      <a:r>
                        <a:rPr kumimoji="1" lang="en-US" altLang="ja-JP" sz="1100" u="none" strike="noStrike" cap="none" normalizeH="0" baseline="0" dirty="0">
                          <a:ln>
                            <a:noFill/>
                          </a:ln>
                          <a:effectLst/>
                        </a:rPr>
                        <a:t>(</a:t>
                      </a:r>
                      <a:r>
                        <a:rPr kumimoji="1" lang="ja-JP" altLang="en-US" sz="1100" u="none" strike="noStrike" cap="none" normalizeH="0" baseline="0" dirty="0">
                          <a:ln>
                            <a:noFill/>
                          </a:ln>
                          <a:effectLst/>
                        </a:rPr>
                        <a:t>主として５歳～就学まで）</a:t>
                      </a:r>
                      <a:endParaRPr kumimoji="1" lang="ja-JP" altLang="en-US" sz="12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1" lang="ja-JP" altLang="en-US" sz="1400" u="none" strike="noStrike" cap="none" normalizeH="0" baseline="0" dirty="0">
                          <a:ln>
                            <a:noFill/>
                          </a:ln>
                          <a:effectLst/>
                        </a:rPr>
                        <a:t>就学に向けての支援、豊かな遊びを通した対人関係の構築と生活体験の広がり</a:t>
                      </a:r>
                      <a:endParaRPr kumimoji="1" lang="ja-JP" altLang="en-US" sz="14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extLst>
                  <a:ext uri="{0D108BD9-81ED-4DB2-BD59-A6C34878D82A}">
                    <a16:rowId xmlns:a16="http://schemas.microsoft.com/office/drawing/2014/main" val="10004"/>
                  </a:ext>
                </a:extLst>
              </a:tr>
              <a:tr h="468000">
                <a:tc gridSpan="2">
                  <a:txBody>
                    <a:bodyPr/>
                    <a:lstStyle>
                      <a:lvl1pPr>
                        <a:spcBef>
                          <a:spcPct val="20000"/>
                        </a:spcBef>
                        <a:buClr>
                          <a:schemeClr val="accent1"/>
                        </a:buClr>
                        <a:defRPr kumimoji="1" sz="2800">
                          <a:solidFill>
                            <a:schemeClr val="tx1"/>
                          </a:solidFill>
                          <a:latin typeface="Tahoma" pitchFamily="34" charset="0"/>
                          <a:ea typeface="ＭＳ Ｐゴシック" charset="-128"/>
                        </a:defRPr>
                      </a:lvl1pPr>
                      <a:lvl2pPr>
                        <a:spcBef>
                          <a:spcPct val="20000"/>
                        </a:spcBef>
                        <a:buClr>
                          <a:schemeClr val="hlink"/>
                        </a:buClr>
                        <a:defRPr kumimoji="1" sz="2400">
                          <a:solidFill>
                            <a:schemeClr val="tx1"/>
                          </a:solidFill>
                          <a:latin typeface="Tahoma" pitchFamily="34" charset="0"/>
                          <a:ea typeface="ＭＳ Ｐゴシック" charset="-128"/>
                        </a:defRPr>
                      </a:lvl2pPr>
                      <a:lvl3pPr>
                        <a:spcBef>
                          <a:spcPct val="20000"/>
                        </a:spcBef>
                        <a:buClr>
                          <a:schemeClr val="accent1"/>
                        </a:buClr>
                        <a:defRPr kumimoji="1" sz="2000">
                          <a:solidFill>
                            <a:schemeClr val="tx1"/>
                          </a:solidFill>
                          <a:latin typeface="Tahoma" pitchFamily="34" charset="0"/>
                          <a:ea typeface="ＭＳ Ｐゴシック" charset="-128"/>
                        </a:defRPr>
                      </a:lvl3pPr>
                      <a:lvl4pPr>
                        <a:spcBef>
                          <a:spcPct val="20000"/>
                        </a:spcBef>
                        <a:buClr>
                          <a:schemeClr val="folHlink"/>
                        </a:buClr>
                        <a:defRPr kumimoji="1">
                          <a:solidFill>
                            <a:schemeClr val="tx1"/>
                          </a:solidFill>
                          <a:latin typeface="Tahoma" pitchFamily="34" charset="0"/>
                          <a:ea typeface="ＭＳ Ｐゴシック" charset="-128"/>
                        </a:defRPr>
                      </a:lvl4pPr>
                      <a:lvl5pPr>
                        <a:spcBef>
                          <a:spcPct val="20000"/>
                        </a:spcBef>
                        <a:buClr>
                          <a:schemeClr val="accent1"/>
                        </a:buClr>
                        <a:defRPr kumimoji="1">
                          <a:solidFill>
                            <a:schemeClr val="tx1"/>
                          </a:solidFill>
                          <a:latin typeface="Tahoma" pitchFamily="34" charset="0"/>
                          <a:ea typeface="ＭＳ Ｐゴシック" charset="-128"/>
                        </a:defRPr>
                      </a:lvl5pPr>
                      <a:lvl6pPr fontAlgn="base">
                        <a:spcBef>
                          <a:spcPct val="20000"/>
                        </a:spcBef>
                        <a:spcAft>
                          <a:spcPct val="0"/>
                        </a:spcAft>
                        <a:buClr>
                          <a:schemeClr val="accent1"/>
                        </a:buClr>
                        <a:defRPr kumimoji="1">
                          <a:solidFill>
                            <a:schemeClr val="tx1"/>
                          </a:solidFill>
                          <a:latin typeface="Tahoma" pitchFamily="34" charset="0"/>
                          <a:ea typeface="ＭＳ Ｐゴシック" charset="-128"/>
                        </a:defRPr>
                      </a:lvl6pPr>
                      <a:lvl7pPr fontAlgn="base">
                        <a:spcBef>
                          <a:spcPct val="20000"/>
                        </a:spcBef>
                        <a:spcAft>
                          <a:spcPct val="0"/>
                        </a:spcAft>
                        <a:buClr>
                          <a:schemeClr val="accent1"/>
                        </a:buClr>
                        <a:defRPr kumimoji="1">
                          <a:solidFill>
                            <a:schemeClr val="tx1"/>
                          </a:solidFill>
                          <a:latin typeface="Tahoma" pitchFamily="34" charset="0"/>
                          <a:ea typeface="ＭＳ Ｐゴシック" charset="-128"/>
                        </a:defRPr>
                      </a:lvl7pPr>
                      <a:lvl8pPr fontAlgn="base">
                        <a:spcBef>
                          <a:spcPct val="20000"/>
                        </a:spcBef>
                        <a:spcAft>
                          <a:spcPct val="0"/>
                        </a:spcAft>
                        <a:buClr>
                          <a:schemeClr val="accent1"/>
                        </a:buClr>
                        <a:defRPr kumimoji="1">
                          <a:solidFill>
                            <a:schemeClr val="tx1"/>
                          </a:solidFill>
                          <a:latin typeface="Tahoma" pitchFamily="34" charset="0"/>
                          <a:ea typeface="ＭＳ Ｐゴシック" charset="-128"/>
                        </a:defRPr>
                      </a:lvl8pPr>
                      <a:lvl9pPr fontAlgn="base">
                        <a:spcBef>
                          <a:spcPct val="20000"/>
                        </a:spcBef>
                        <a:spcAft>
                          <a:spcPct val="0"/>
                        </a:spcAft>
                        <a:buClr>
                          <a:schemeClr val="accent1"/>
                        </a:buClr>
                        <a:defRPr kumimoji="1">
                          <a:solidFill>
                            <a:schemeClr val="tx1"/>
                          </a:solidFill>
                          <a:latin typeface="Tahoma" pitchFamily="34" charset="0"/>
                          <a:ea typeface="ＭＳ Ｐゴシック" charset="-128"/>
                        </a:defRPr>
                      </a:lvl9p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800" u="none" strike="noStrike" cap="none" normalizeH="0" baseline="0" dirty="0">
                          <a:ln>
                            <a:noFill/>
                          </a:ln>
                          <a:effectLst/>
                        </a:rPr>
                        <a:t>学童期</a:t>
                      </a:r>
                      <a:endParaRPr kumimoji="1" lang="ja-JP" altLang="en-US" sz="18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hMerge="1">
                  <a:txBody>
                    <a:bodyPr/>
                    <a:lstStyle/>
                    <a:p>
                      <a:endParaRPr kumimoji="1" lang="ja-JP" altLang="en-US"/>
                    </a:p>
                  </a:txBody>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400" u="none" strike="noStrike" cap="none" normalizeH="0" baseline="0" dirty="0">
                          <a:ln>
                            <a:noFill/>
                          </a:ln>
                          <a:effectLst/>
                        </a:rPr>
                        <a:t>能力に応じた臨機応変かつ適切な教育の提供、将来に向けて必要な生活体験、性教育、意思伝達・表現及び選択する機会、進学に向けた支援、卒業後に向けた支援、就労支援</a:t>
                      </a:r>
                      <a:endParaRPr kumimoji="1" lang="ja-JP" altLang="en-US" sz="14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extLst>
                  <a:ext uri="{0D108BD9-81ED-4DB2-BD59-A6C34878D82A}">
                    <a16:rowId xmlns:a16="http://schemas.microsoft.com/office/drawing/2014/main" val="10005"/>
                  </a:ext>
                </a:extLst>
              </a:tr>
              <a:tr h="468000">
                <a:tc rowSpan="2">
                  <a:txBody>
                    <a:bodyPr/>
                    <a:lstStyle>
                      <a:lvl1pPr>
                        <a:spcBef>
                          <a:spcPct val="20000"/>
                        </a:spcBef>
                        <a:buClr>
                          <a:schemeClr val="accent1"/>
                        </a:buClr>
                        <a:defRPr kumimoji="1" sz="2800">
                          <a:solidFill>
                            <a:schemeClr val="tx1"/>
                          </a:solidFill>
                          <a:latin typeface="Tahoma" pitchFamily="34" charset="0"/>
                          <a:ea typeface="ＭＳ Ｐゴシック" charset="-128"/>
                        </a:defRPr>
                      </a:lvl1pPr>
                      <a:lvl2pPr>
                        <a:spcBef>
                          <a:spcPct val="20000"/>
                        </a:spcBef>
                        <a:buClr>
                          <a:schemeClr val="hlink"/>
                        </a:buClr>
                        <a:defRPr kumimoji="1" sz="2400">
                          <a:solidFill>
                            <a:schemeClr val="tx1"/>
                          </a:solidFill>
                          <a:latin typeface="Tahoma" pitchFamily="34" charset="0"/>
                          <a:ea typeface="ＭＳ Ｐゴシック" charset="-128"/>
                        </a:defRPr>
                      </a:lvl2pPr>
                      <a:lvl3pPr>
                        <a:spcBef>
                          <a:spcPct val="20000"/>
                        </a:spcBef>
                        <a:buClr>
                          <a:schemeClr val="accent1"/>
                        </a:buClr>
                        <a:defRPr kumimoji="1" sz="2000">
                          <a:solidFill>
                            <a:schemeClr val="tx1"/>
                          </a:solidFill>
                          <a:latin typeface="Tahoma" pitchFamily="34" charset="0"/>
                          <a:ea typeface="ＭＳ Ｐゴシック" charset="-128"/>
                        </a:defRPr>
                      </a:lvl3pPr>
                      <a:lvl4pPr>
                        <a:spcBef>
                          <a:spcPct val="20000"/>
                        </a:spcBef>
                        <a:buClr>
                          <a:schemeClr val="folHlink"/>
                        </a:buClr>
                        <a:defRPr kumimoji="1">
                          <a:solidFill>
                            <a:schemeClr val="tx1"/>
                          </a:solidFill>
                          <a:latin typeface="Tahoma" pitchFamily="34" charset="0"/>
                          <a:ea typeface="ＭＳ Ｐゴシック" charset="-128"/>
                        </a:defRPr>
                      </a:lvl4pPr>
                      <a:lvl5pPr>
                        <a:spcBef>
                          <a:spcPct val="20000"/>
                        </a:spcBef>
                        <a:buClr>
                          <a:schemeClr val="accent1"/>
                        </a:buClr>
                        <a:defRPr kumimoji="1">
                          <a:solidFill>
                            <a:schemeClr val="tx1"/>
                          </a:solidFill>
                          <a:latin typeface="Tahoma" pitchFamily="34" charset="0"/>
                          <a:ea typeface="ＭＳ Ｐゴシック" charset="-128"/>
                        </a:defRPr>
                      </a:lvl5pPr>
                      <a:lvl6pPr fontAlgn="base">
                        <a:spcBef>
                          <a:spcPct val="20000"/>
                        </a:spcBef>
                        <a:spcAft>
                          <a:spcPct val="0"/>
                        </a:spcAft>
                        <a:buClr>
                          <a:schemeClr val="accent1"/>
                        </a:buClr>
                        <a:defRPr kumimoji="1">
                          <a:solidFill>
                            <a:schemeClr val="tx1"/>
                          </a:solidFill>
                          <a:latin typeface="Tahoma" pitchFamily="34" charset="0"/>
                          <a:ea typeface="ＭＳ Ｐゴシック" charset="-128"/>
                        </a:defRPr>
                      </a:lvl6pPr>
                      <a:lvl7pPr fontAlgn="base">
                        <a:spcBef>
                          <a:spcPct val="20000"/>
                        </a:spcBef>
                        <a:spcAft>
                          <a:spcPct val="0"/>
                        </a:spcAft>
                        <a:buClr>
                          <a:schemeClr val="accent1"/>
                        </a:buClr>
                        <a:defRPr kumimoji="1">
                          <a:solidFill>
                            <a:schemeClr val="tx1"/>
                          </a:solidFill>
                          <a:latin typeface="Tahoma" pitchFamily="34" charset="0"/>
                          <a:ea typeface="ＭＳ Ｐゴシック" charset="-128"/>
                        </a:defRPr>
                      </a:lvl7pPr>
                      <a:lvl8pPr fontAlgn="base">
                        <a:spcBef>
                          <a:spcPct val="20000"/>
                        </a:spcBef>
                        <a:spcAft>
                          <a:spcPct val="0"/>
                        </a:spcAft>
                        <a:buClr>
                          <a:schemeClr val="accent1"/>
                        </a:buClr>
                        <a:defRPr kumimoji="1">
                          <a:solidFill>
                            <a:schemeClr val="tx1"/>
                          </a:solidFill>
                          <a:latin typeface="Tahoma" pitchFamily="34" charset="0"/>
                          <a:ea typeface="ＭＳ Ｐゴシック" charset="-128"/>
                        </a:defRPr>
                      </a:lvl8pPr>
                      <a:lvl9pPr fontAlgn="base">
                        <a:spcBef>
                          <a:spcPct val="20000"/>
                        </a:spcBef>
                        <a:spcAft>
                          <a:spcPct val="0"/>
                        </a:spcAft>
                        <a:buClr>
                          <a:schemeClr val="accent1"/>
                        </a:buClr>
                        <a:defRPr kumimoji="1">
                          <a:solidFill>
                            <a:schemeClr val="tx1"/>
                          </a:solidFill>
                          <a:latin typeface="Tahoma" pitchFamily="34" charset="0"/>
                          <a:ea typeface="ＭＳ Ｐゴシック" charset="-128"/>
                        </a:defRPr>
                      </a:lvl9p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800" u="none" strike="noStrike" cap="none" normalizeH="0" baseline="0" dirty="0">
                          <a:ln>
                            <a:noFill/>
                          </a:ln>
                          <a:effectLst/>
                        </a:rPr>
                        <a:t>青年期</a:t>
                      </a:r>
                      <a:endParaRPr kumimoji="1" lang="ja-JP" altLang="en-US" sz="18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800" u="none" strike="noStrike" cap="none" normalizeH="0" baseline="0" dirty="0">
                          <a:ln>
                            <a:noFill/>
                          </a:ln>
                          <a:effectLst/>
                        </a:rPr>
                        <a:t>前期</a:t>
                      </a:r>
                      <a:r>
                        <a:rPr kumimoji="1" lang="ja-JP" altLang="en-US" sz="1100" u="none" strike="noStrike" cap="none" normalizeH="0" baseline="0" dirty="0">
                          <a:ln>
                            <a:noFill/>
                          </a:ln>
                          <a:effectLst/>
                        </a:rPr>
                        <a:t>（主として１８～</a:t>
                      </a:r>
                      <a:r>
                        <a:rPr kumimoji="1" lang="en-US" altLang="ja-JP" sz="1100" u="none" strike="noStrike" cap="none" normalizeH="0" baseline="0" dirty="0">
                          <a:ln>
                            <a:noFill/>
                          </a:ln>
                          <a:effectLst/>
                        </a:rPr>
                        <a:t>20</a:t>
                      </a:r>
                      <a:r>
                        <a:rPr kumimoji="1" lang="ja-JP" altLang="en-US" sz="1100" u="none" strike="noStrike" cap="none" normalizeH="0" baseline="0" dirty="0">
                          <a:ln>
                            <a:noFill/>
                          </a:ln>
                          <a:effectLst/>
                        </a:rPr>
                        <a:t>歳）</a:t>
                      </a:r>
                      <a:endParaRPr kumimoji="1" lang="ja-JP" altLang="en-US" sz="11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400" u="none" strike="noStrike" cap="none" normalizeH="0" baseline="0" dirty="0">
                          <a:ln>
                            <a:noFill/>
                          </a:ln>
                          <a:effectLst/>
                        </a:rPr>
                        <a:t>地域・就労定着支援、本人のストレングスを活かした本格的な相談支援の開始</a:t>
                      </a:r>
                      <a:endParaRPr kumimoji="1" lang="ja-JP" altLang="en-US" sz="14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extLst>
                  <a:ext uri="{0D108BD9-81ED-4DB2-BD59-A6C34878D82A}">
                    <a16:rowId xmlns:a16="http://schemas.microsoft.com/office/drawing/2014/main" val="10006"/>
                  </a:ext>
                </a:extLst>
              </a:tr>
              <a:tr h="468000">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1" lang="ja-JP" altLang="en-US" sz="1800" u="none" strike="noStrike" cap="none" normalizeH="0" baseline="0" dirty="0">
                          <a:ln>
                            <a:noFill/>
                          </a:ln>
                          <a:effectLst/>
                        </a:rPr>
                        <a:t>後期</a:t>
                      </a:r>
                      <a:r>
                        <a:rPr kumimoji="1" lang="ja-JP" altLang="en-US" sz="1100" u="none" strike="noStrike" cap="none" normalizeH="0" baseline="0" dirty="0">
                          <a:ln>
                            <a:noFill/>
                          </a:ln>
                          <a:effectLst/>
                        </a:rPr>
                        <a:t>（主として２０歳代）</a:t>
                      </a:r>
                      <a:endParaRPr kumimoji="1" lang="ja-JP" altLang="en-US" sz="16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1" lang="ja-JP" altLang="en-US" sz="1400" b="0" i="0" u="none" strike="noStrike" cap="none" normalizeH="0" baseline="0" dirty="0">
                          <a:ln>
                            <a:noFill/>
                          </a:ln>
                          <a:solidFill>
                            <a:schemeClr val="tx1"/>
                          </a:solidFill>
                          <a:effectLst/>
                          <a:latin typeface="+mn-ea"/>
                          <a:ea typeface="+mn-ea"/>
                        </a:rPr>
                        <a:t>余暇・休日の過ごし方、適切な就労先の見直し、一人暮らしへの支援、本格的な意思決定支援の開始及び自己決定された暮らしの提供</a:t>
                      </a:r>
                    </a:p>
                  </a:txBody>
                  <a:tcPr anchor="ctr" horzOverflow="overflow"/>
                </a:tc>
                <a:extLst>
                  <a:ext uri="{0D108BD9-81ED-4DB2-BD59-A6C34878D82A}">
                    <a16:rowId xmlns:a16="http://schemas.microsoft.com/office/drawing/2014/main" val="10007"/>
                  </a:ext>
                </a:extLst>
              </a:tr>
              <a:tr h="468000">
                <a:tc rowSpan="3">
                  <a:txBody>
                    <a:bodyPr/>
                    <a:lstStyle>
                      <a:lvl1pPr>
                        <a:spcBef>
                          <a:spcPct val="20000"/>
                        </a:spcBef>
                        <a:buClr>
                          <a:schemeClr val="accent1"/>
                        </a:buClr>
                        <a:defRPr kumimoji="1" sz="2800">
                          <a:solidFill>
                            <a:schemeClr val="tx1"/>
                          </a:solidFill>
                          <a:latin typeface="Tahoma" pitchFamily="34" charset="0"/>
                          <a:ea typeface="ＭＳ Ｐゴシック" charset="-128"/>
                        </a:defRPr>
                      </a:lvl1pPr>
                      <a:lvl2pPr>
                        <a:spcBef>
                          <a:spcPct val="20000"/>
                        </a:spcBef>
                        <a:buClr>
                          <a:schemeClr val="hlink"/>
                        </a:buClr>
                        <a:defRPr kumimoji="1" sz="2400">
                          <a:solidFill>
                            <a:schemeClr val="tx1"/>
                          </a:solidFill>
                          <a:latin typeface="Tahoma" pitchFamily="34" charset="0"/>
                          <a:ea typeface="ＭＳ Ｐゴシック" charset="-128"/>
                        </a:defRPr>
                      </a:lvl2pPr>
                      <a:lvl3pPr>
                        <a:spcBef>
                          <a:spcPct val="20000"/>
                        </a:spcBef>
                        <a:buClr>
                          <a:schemeClr val="accent1"/>
                        </a:buClr>
                        <a:defRPr kumimoji="1" sz="2000">
                          <a:solidFill>
                            <a:schemeClr val="tx1"/>
                          </a:solidFill>
                          <a:latin typeface="Tahoma" pitchFamily="34" charset="0"/>
                          <a:ea typeface="ＭＳ Ｐゴシック" charset="-128"/>
                        </a:defRPr>
                      </a:lvl3pPr>
                      <a:lvl4pPr>
                        <a:spcBef>
                          <a:spcPct val="20000"/>
                        </a:spcBef>
                        <a:buClr>
                          <a:schemeClr val="folHlink"/>
                        </a:buClr>
                        <a:defRPr kumimoji="1">
                          <a:solidFill>
                            <a:schemeClr val="tx1"/>
                          </a:solidFill>
                          <a:latin typeface="Tahoma" pitchFamily="34" charset="0"/>
                          <a:ea typeface="ＭＳ Ｐゴシック" charset="-128"/>
                        </a:defRPr>
                      </a:lvl4pPr>
                      <a:lvl5pPr>
                        <a:spcBef>
                          <a:spcPct val="20000"/>
                        </a:spcBef>
                        <a:buClr>
                          <a:schemeClr val="accent1"/>
                        </a:buClr>
                        <a:defRPr kumimoji="1">
                          <a:solidFill>
                            <a:schemeClr val="tx1"/>
                          </a:solidFill>
                          <a:latin typeface="Tahoma" pitchFamily="34" charset="0"/>
                          <a:ea typeface="ＭＳ Ｐゴシック" charset="-128"/>
                        </a:defRPr>
                      </a:lvl5pPr>
                      <a:lvl6pPr fontAlgn="base">
                        <a:spcBef>
                          <a:spcPct val="20000"/>
                        </a:spcBef>
                        <a:spcAft>
                          <a:spcPct val="0"/>
                        </a:spcAft>
                        <a:buClr>
                          <a:schemeClr val="accent1"/>
                        </a:buClr>
                        <a:defRPr kumimoji="1">
                          <a:solidFill>
                            <a:schemeClr val="tx1"/>
                          </a:solidFill>
                          <a:latin typeface="Tahoma" pitchFamily="34" charset="0"/>
                          <a:ea typeface="ＭＳ Ｐゴシック" charset="-128"/>
                        </a:defRPr>
                      </a:lvl6pPr>
                      <a:lvl7pPr fontAlgn="base">
                        <a:spcBef>
                          <a:spcPct val="20000"/>
                        </a:spcBef>
                        <a:spcAft>
                          <a:spcPct val="0"/>
                        </a:spcAft>
                        <a:buClr>
                          <a:schemeClr val="accent1"/>
                        </a:buClr>
                        <a:defRPr kumimoji="1">
                          <a:solidFill>
                            <a:schemeClr val="tx1"/>
                          </a:solidFill>
                          <a:latin typeface="Tahoma" pitchFamily="34" charset="0"/>
                          <a:ea typeface="ＭＳ Ｐゴシック" charset="-128"/>
                        </a:defRPr>
                      </a:lvl7pPr>
                      <a:lvl8pPr fontAlgn="base">
                        <a:spcBef>
                          <a:spcPct val="20000"/>
                        </a:spcBef>
                        <a:spcAft>
                          <a:spcPct val="0"/>
                        </a:spcAft>
                        <a:buClr>
                          <a:schemeClr val="accent1"/>
                        </a:buClr>
                        <a:defRPr kumimoji="1">
                          <a:solidFill>
                            <a:schemeClr val="tx1"/>
                          </a:solidFill>
                          <a:latin typeface="Tahoma" pitchFamily="34" charset="0"/>
                          <a:ea typeface="ＭＳ Ｐゴシック" charset="-128"/>
                        </a:defRPr>
                      </a:lvl8pPr>
                      <a:lvl9pPr fontAlgn="base">
                        <a:spcBef>
                          <a:spcPct val="20000"/>
                        </a:spcBef>
                        <a:spcAft>
                          <a:spcPct val="0"/>
                        </a:spcAft>
                        <a:buClr>
                          <a:schemeClr val="accent1"/>
                        </a:buClr>
                        <a:defRPr kumimoji="1">
                          <a:solidFill>
                            <a:schemeClr val="tx1"/>
                          </a:solidFill>
                          <a:latin typeface="Tahoma" pitchFamily="34" charset="0"/>
                          <a:ea typeface="ＭＳ Ｐゴシック" charset="-128"/>
                        </a:defRPr>
                      </a:lvl9p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800" u="none" strike="noStrike" cap="none" normalizeH="0" baseline="0" dirty="0">
                          <a:ln>
                            <a:noFill/>
                          </a:ln>
                          <a:effectLst/>
                        </a:rPr>
                        <a:t>成人期</a:t>
                      </a:r>
                      <a:endParaRPr kumimoji="1" lang="ja-JP" altLang="en-US" sz="18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800" u="none" strike="noStrike" cap="none" normalizeH="0" baseline="0" dirty="0">
                          <a:ln>
                            <a:noFill/>
                          </a:ln>
                          <a:effectLst/>
                        </a:rPr>
                        <a:t>前期</a:t>
                      </a:r>
                      <a:r>
                        <a:rPr kumimoji="1" lang="ja-JP" altLang="en-US" sz="1100" u="none" strike="noStrike" cap="none" normalizeH="0" baseline="0" dirty="0">
                          <a:ln>
                            <a:noFill/>
                          </a:ln>
                          <a:effectLst/>
                        </a:rPr>
                        <a:t>（主として３０～４０歳代）</a:t>
                      </a:r>
                      <a:endParaRPr kumimoji="1" lang="ja-JP" altLang="en-US" sz="11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地域のイベントへの参加、地域での居場所づくり、趣味を増やすための支援</a:t>
                      </a:r>
                    </a:p>
                  </a:txBody>
                  <a:tcPr anchor="ctr" horzOverflow="overflow"/>
                </a:tc>
                <a:extLst>
                  <a:ext uri="{0D108BD9-81ED-4DB2-BD59-A6C34878D82A}">
                    <a16:rowId xmlns:a16="http://schemas.microsoft.com/office/drawing/2014/main" val="10008"/>
                  </a:ext>
                </a:extLst>
              </a:tr>
              <a:tr h="468000">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1" lang="ja-JP" altLang="en-US" sz="1800" u="none" strike="noStrike" cap="none" normalizeH="0" baseline="0" dirty="0">
                          <a:ln>
                            <a:noFill/>
                          </a:ln>
                          <a:effectLst/>
                        </a:rPr>
                        <a:t>中期</a:t>
                      </a:r>
                      <a:r>
                        <a:rPr kumimoji="1" lang="ja-JP" altLang="en-US" sz="1100" u="none" strike="noStrike" cap="none" normalizeH="0" baseline="0" dirty="0">
                          <a:ln>
                            <a:noFill/>
                          </a:ln>
                          <a:effectLst/>
                        </a:rPr>
                        <a:t>（主として５０歳代～６５歳未満）</a:t>
                      </a:r>
                      <a:endParaRPr kumimoji="1" lang="ja-JP" altLang="en-US" sz="11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1" lang="ja-JP" altLang="en-US" sz="1400" b="0" i="0" u="none" strike="noStrike" cap="none" normalizeH="0" baseline="0" dirty="0">
                          <a:ln>
                            <a:noFill/>
                          </a:ln>
                          <a:solidFill>
                            <a:schemeClr val="tx1"/>
                          </a:solidFill>
                          <a:effectLst/>
                          <a:latin typeface="+mn-ea"/>
                          <a:ea typeface="+mn-ea"/>
                        </a:rPr>
                        <a:t>体力と本人の意欲に応じた生活の見直し、高齢期に向けた準備、保護者が後期高齢の年齢になっていることへの対応</a:t>
                      </a:r>
                    </a:p>
                  </a:txBody>
                  <a:tcPr anchor="ctr" horzOverflow="overflow"/>
                </a:tc>
                <a:extLst>
                  <a:ext uri="{0D108BD9-81ED-4DB2-BD59-A6C34878D82A}">
                    <a16:rowId xmlns:a16="http://schemas.microsoft.com/office/drawing/2014/main" val="10009"/>
                  </a:ext>
                </a:extLst>
              </a:tr>
              <a:tr h="468000">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1" lang="ja-JP" altLang="en-US" sz="1800" u="none" strike="noStrike" cap="none" normalizeH="0" baseline="0" dirty="0">
                          <a:ln>
                            <a:noFill/>
                          </a:ln>
                          <a:effectLst/>
                        </a:rPr>
                        <a:t>後期</a:t>
                      </a:r>
                      <a:r>
                        <a:rPr kumimoji="1" lang="ja-JP" altLang="en-US" sz="1100" u="none" strike="noStrike" cap="none" normalizeH="0" baseline="0" dirty="0">
                          <a:ln>
                            <a:noFill/>
                          </a:ln>
                          <a:effectLst/>
                        </a:rPr>
                        <a:t>（主として６５歳以上）</a:t>
                      </a:r>
                      <a:endParaRPr kumimoji="1" lang="ja-JP" altLang="en-US" sz="1600" b="0" i="0" u="none" strike="noStrike" cap="none" normalizeH="0" baseline="0" dirty="0">
                        <a:ln>
                          <a:noFill/>
                        </a:ln>
                        <a:solidFill>
                          <a:schemeClr val="tx1"/>
                        </a:solidFill>
                        <a:effectLst/>
                        <a:latin typeface="HGP創英ﾌﾟﾚｾﾞﾝｽEB" pitchFamily="18" charset="-128"/>
                        <a:ea typeface="HGP創英ﾌﾟﾚｾﾞﾝｽEB" pitchFamily="18" charset="-128"/>
                      </a:endParaRPr>
                    </a:p>
                  </a:txBody>
                  <a:tcPr anchor="ctr" horzOverflow="overflow"/>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1" lang="ja-JP" altLang="en-US" sz="1400" b="0" i="0" u="none" strike="noStrike" cap="none" normalizeH="0" baseline="0" dirty="0">
                          <a:ln>
                            <a:noFill/>
                          </a:ln>
                          <a:solidFill>
                            <a:schemeClr val="tx1"/>
                          </a:solidFill>
                          <a:effectLst/>
                          <a:latin typeface="+mn-ea"/>
                          <a:ea typeface="+mn-ea"/>
                        </a:rPr>
                        <a:t>介護との連携、自己決定された暮らしが継続されているかのチェック</a:t>
                      </a:r>
                    </a:p>
                  </a:txBody>
                  <a:tcPr anchor="ctr" horzOverflow="overflow"/>
                </a:tc>
                <a:extLst>
                  <a:ext uri="{0D108BD9-81ED-4DB2-BD59-A6C34878D82A}">
                    <a16:rowId xmlns:a16="http://schemas.microsoft.com/office/drawing/2014/main" val="10010"/>
                  </a:ext>
                </a:extLst>
              </a:tr>
            </a:tbl>
          </a:graphicData>
        </a:graphic>
      </p:graphicFrame>
      <p:sp>
        <p:nvSpPr>
          <p:cNvPr id="4" name="テキスト ボックス 3"/>
          <p:cNvSpPr txBox="1"/>
          <p:nvPr/>
        </p:nvSpPr>
        <p:spPr>
          <a:xfrm>
            <a:off x="251520" y="0"/>
            <a:ext cx="4703532"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dirty="0"/>
              <a:t>④児童期の支援の特徴を理解するための資料</a:t>
            </a:r>
            <a:endParaRPr kumimoji="1" lang="ja-JP" altLang="en-US" dirty="0"/>
          </a:p>
        </p:txBody>
      </p:sp>
    </p:spTree>
    <p:extLst>
      <p:ext uri="{BB962C8B-B14F-4D97-AF65-F5344CB8AC3E}">
        <p14:creationId xmlns:p14="http://schemas.microsoft.com/office/powerpoint/2010/main" val="61867427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p:cNvSpPr>
          <p:nvPr>
            <p:ph type="title"/>
          </p:nvPr>
        </p:nvSpPr>
        <p:spPr>
          <a:xfrm>
            <a:off x="251520" y="404664"/>
            <a:ext cx="5185157" cy="432048"/>
          </a:xfrm>
          <a:solidFill>
            <a:srgbClr val="CCFFCC"/>
          </a:solidFill>
          <a:ln cap="flat" algn="ctr">
            <a:solidFill>
              <a:schemeClr val="tx1"/>
            </a:solidFill>
            <a:miter lim="800000"/>
            <a:headEnd/>
            <a:tailEnd/>
          </a:ln>
        </p:spPr>
        <p:txBody>
          <a:bodyPr>
            <a:normAutofit/>
          </a:bodyPr>
          <a:lstStyle/>
          <a:p>
            <a:pPr eaLnBrk="1" hangingPunct="1"/>
            <a:r>
              <a:rPr lang="ja-JP" altLang="en-US" sz="2000" dirty="0">
                <a:ea typeface="HGP創英角ﾎﾟｯﾌﾟ体" pitchFamily="50" charset="-128"/>
              </a:rPr>
              <a:t>個別支援計画で自己決定を支援する</a:t>
            </a:r>
          </a:p>
        </p:txBody>
      </p:sp>
      <p:sp>
        <p:nvSpPr>
          <p:cNvPr id="279555" name="Rectangle 3"/>
          <p:cNvSpPr>
            <a:spLocks noGrp="1"/>
          </p:cNvSpPr>
          <p:nvPr>
            <p:ph idx="1"/>
          </p:nvPr>
        </p:nvSpPr>
        <p:spPr>
          <a:xfrm>
            <a:off x="179435" y="980728"/>
            <a:ext cx="5328669" cy="3312368"/>
          </a:xfrm>
          <a:ln w="57150" cmpd="thinThick">
            <a:solidFill>
              <a:schemeClr val="tx1">
                <a:alpha val="89803"/>
              </a:schemeClr>
            </a:solidFill>
            <a:miter lim="800000"/>
            <a:headEnd/>
            <a:tailEnd/>
          </a:ln>
        </p:spPr>
        <p:txBody>
          <a:bodyPr rIns="34290">
            <a:normAutofit fontScale="92500"/>
          </a:bodyPr>
          <a:lstStyle/>
          <a:p>
            <a:pPr marL="639763" indent="-385763" eaLnBrk="1" hangingPunct="1">
              <a:lnSpc>
                <a:spcPct val="110000"/>
              </a:lnSpc>
              <a:buSzPct val="136000"/>
              <a:buFontTx/>
              <a:buChar char="•"/>
            </a:pPr>
            <a:r>
              <a:rPr lang="ja-JP" altLang="en-US" sz="2000" dirty="0">
                <a:latin typeface="HGP創英角ｺﾞｼｯｸUB" pitchFamily="50" charset="-128"/>
                <a:ea typeface="HGP創英角ｺﾞｼｯｸUB" pitchFamily="50" charset="-128"/>
              </a:rPr>
              <a:t>自己決定や自己選択の力が、様々な理由で弱っている人たちへの支援方法である。</a:t>
            </a:r>
          </a:p>
          <a:p>
            <a:pPr marL="639763" indent="-385763" eaLnBrk="1" hangingPunct="1">
              <a:lnSpc>
                <a:spcPct val="110000"/>
              </a:lnSpc>
              <a:buSzPct val="136000"/>
              <a:buFontTx/>
              <a:buChar char="•"/>
            </a:pPr>
            <a:r>
              <a:rPr lang="ja-JP" altLang="en-US" sz="2000" dirty="0">
                <a:latin typeface="HGP創英角ｺﾞｼｯｸUB" pitchFamily="50" charset="-128"/>
                <a:ea typeface="HGP創英角ｺﾞｼｯｸUB" pitchFamily="50" charset="-128"/>
              </a:rPr>
              <a:t>多くの可能性や選択肢を広げ、自己決定しやすい環境も合わせて作っていく。</a:t>
            </a:r>
          </a:p>
          <a:p>
            <a:pPr marL="639763" indent="-385763" eaLnBrk="1" hangingPunct="1">
              <a:lnSpc>
                <a:spcPct val="110000"/>
              </a:lnSpc>
              <a:buSzPct val="136000"/>
              <a:buFontTx/>
              <a:buChar char="•"/>
            </a:pPr>
            <a:r>
              <a:rPr lang="ja-JP" altLang="en-US" sz="2000" dirty="0">
                <a:solidFill>
                  <a:srgbClr val="0066FF"/>
                </a:solidFill>
                <a:latin typeface="HGP創英角ｺﾞｼｯｸUB" pitchFamily="50" charset="-128"/>
                <a:ea typeface="HGP創英角ｺﾞｼｯｸUB" pitchFamily="50" charset="-128"/>
              </a:rPr>
              <a:t>パターナリズムに陥らないよう、一人の価値判断ではなく、複数の担当者や複数の専門職が多面的にニーズを捉える支援方法である。</a:t>
            </a:r>
            <a:endParaRPr lang="en-US" altLang="ja-JP" sz="1800" dirty="0">
              <a:latin typeface="HGP創英角ｺﾞｼｯｸUB" panose="020B0900000000000000" pitchFamily="50" charset="-128"/>
              <a:ea typeface="HGP創英角ｺﾞｼｯｸUB" panose="020B0900000000000000" pitchFamily="50" charset="-128"/>
            </a:endParaRPr>
          </a:p>
          <a:p>
            <a:pPr marL="639763" indent="-385763" eaLnBrk="1" hangingPunct="1">
              <a:lnSpc>
                <a:spcPct val="110000"/>
              </a:lnSpc>
              <a:buSzPct val="136000"/>
              <a:buFontTx/>
              <a:buChar char="•"/>
            </a:pPr>
            <a:r>
              <a:rPr lang="ja-JP" altLang="en-US" sz="2000" dirty="0">
                <a:latin typeface="HGP創英角ｺﾞｼｯｸUB" pitchFamily="50" charset="-128"/>
                <a:ea typeface="HGP創英角ｺﾞｼｯｸUB" pitchFamily="50" charset="-128"/>
              </a:rPr>
              <a:t>権利侵害を受けやすい環境に居る人達への支援のスタンスを明らかにする。</a:t>
            </a: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fld id="{DB5008D3-ED1F-4AAB-9D6B-AFF515E4D21E}" type="slidenum">
              <a:rPr kumimoji="0" lang="en-US" altLang="ja-JP" sz="1300" smtClean="0">
                <a:solidFill>
                  <a:srgbClr val="000000"/>
                </a:solidFill>
                <a:latin typeface="Gill Sans" pitchFamily="80" charset="0"/>
                <a:ea typeface="HGP明朝E" pitchFamily="18" charset="-128"/>
                <a:sym typeface="Gill Sans" pitchFamily="80" charset="0"/>
              </a:rPr>
              <a:pPr algn="ctr" eaLnBrk="1" hangingPunct="1">
                <a:spcBef>
                  <a:spcPct val="0"/>
                </a:spcBef>
                <a:buFontTx/>
                <a:buNone/>
              </a:pPr>
              <a:t>45</a:t>
            </a:fld>
            <a:endParaRPr kumimoji="0" lang="en-US" altLang="ja-JP" sz="1300">
              <a:solidFill>
                <a:srgbClr val="000000"/>
              </a:solidFill>
              <a:latin typeface="Gill Sans" pitchFamily="80" charset="0"/>
              <a:ea typeface="HGP明朝E" pitchFamily="18" charset="-128"/>
              <a:sym typeface="Gill Sans" pitchFamily="80" charset="0"/>
            </a:endParaRPr>
          </a:p>
        </p:txBody>
      </p:sp>
      <p:sp>
        <p:nvSpPr>
          <p:cNvPr id="5" name="正方形/長方形 4"/>
          <p:cNvSpPr/>
          <p:nvPr/>
        </p:nvSpPr>
        <p:spPr>
          <a:xfrm>
            <a:off x="6084168" y="1196752"/>
            <a:ext cx="2664296" cy="1080120"/>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dirty="0"/>
              <a:t>この時期から自己決定や自己選択の力を育てていくことが大切である。</a:t>
            </a:r>
            <a:endParaRPr kumimoji="1" lang="ja-JP" altLang="en-US" sz="1800" dirty="0"/>
          </a:p>
        </p:txBody>
      </p:sp>
      <p:sp>
        <p:nvSpPr>
          <p:cNvPr id="6" name="右矢印 5"/>
          <p:cNvSpPr/>
          <p:nvPr/>
        </p:nvSpPr>
        <p:spPr>
          <a:xfrm>
            <a:off x="5508104" y="764704"/>
            <a:ext cx="432048"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6012160" y="404664"/>
            <a:ext cx="2664296" cy="584775"/>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r>
              <a:rPr kumimoji="1" lang="ja-JP" altLang="en-US" sz="3200" dirty="0"/>
              <a:t>児童期は・・・</a:t>
            </a:r>
          </a:p>
        </p:txBody>
      </p:sp>
      <p:sp>
        <p:nvSpPr>
          <p:cNvPr id="8" name="正方形/長方形 7"/>
          <p:cNvSpPr/>
          <p:nvPr/>
        </p:nvSpPr>
        <p:spPr>
          <a:xfrm>
            <a:off x="6084168" y="2564904"/>
            <a:ext cx="2664296" cy="1512168"/>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dirty="0"/>
              <a:t>子どもが意思を表明したことでも、健康、生活リズム、しつけの面から指導したり、配慮し修正しなければならないことは多い。</a:t>
            </a:r>
            <a:endParaRPr kumimoji="1" lang="ja-JP" altLang="en-US" sz="1800" dirty="0"/>
          </a:p>
        </p:txBody>
      </p:sp>
      <p:sp>
        <p:nvSpPr>
          <p:cNvPr id="9" name="正方形/長方形 8"/>
          <p:cNvSpPr/>
          <p:nvPr/>
        </p:nvSpPr>
        <p:spPr>
          <a:xfrm>
            <a:off x="251520" y="4581128"/>
            <a:ext cx="2448272" cy="1944216"/>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dirty="0"/>
              <a:t>家族・保護者が混乱し、自己決定や自己選択の力が弱まっている状態を支援することも重要。家族全体が支援の対象。</a:t>
            </a:r>
            <a:endParaRPr kumimoji="1" lang="ja-JP" altLang="en-US" sz="1800" dirty="0"/>
          </a:p>
        </p:txBody>
      </p:sp>
      <p:sp>
        <p:nvSpPr>
          <p:cNvPr id="10" name="正方形/長方形 9"/>
          <p:cNvSpPr/>
          <p:nvPr/>
        </p:nvSpPr>
        <p:spPr>
          <a:xfrm>
            <a:off x="3131840" y="4581128"/>
            <a:ext cx="2448272" cy="1944216"/>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dirty="0"/>
              <a:t>子どもの時期における関連機関は数多く、福祉的な視点での支援の割合は、大人の時期に比べ、年少であるほどに低い。</a:t>
            </a:r>
            <a:endParaRPr kumimoji="1" lang="ja-JP" altLang="en-US" sz="1800" dirty="0"/>
          </a:p>
        </p:txBody>
      </p:sp>
      <p:sp>
        <p:nvSpPr>
          <p:cNvPr id="11" name="正方形/長方形 10"/>
          <p:cNvSpPr/>
          <p:nvPr/>
        </p:nvSpPr>
        <p:spPr>
          <a:xfrm>
            <a:off x="6084168" y="4581128"/>
            <a:ext cx="2592288" cy="1944216"/>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kumimoji="1" lang="ja-JP" altLang="en-US" sz="1800" dirty="0"/>
              <a:t>アセスメントの手順、方法が多岐にわたっており、特に発達の評価をかなり細かく繰り返して実施することで、支援の方針が明らかにされていく。</a:t>
            </a:r>
          </a:p>
        </p:txBody>
      </p:sp>
      <p:sp>
        <p:nvSpPr>
          <p:cNvPr id="12" name="テキスト ボックス 11"/>
          <p:cNvSpPr txBox="1"/>
          <p:nvPr/>
        </p:nvSpPr>
        <p:spPr>
          <a:xfrm>
            <a:off x="251520" y="0"/>
            <a:ext cx="6024406"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dirty="0"/>
              <a:t>⑤介護分野資料に対し、児童期の支援で気をつけていること</a:t>
            </a:r>
            <a:endParaRPr kumimoji="1" lang="ja-JP" altLang="en-US" dirty="0"/>
          </a:p>
        </p:txBody>
      </p:sp>
    </p:spTree>
    <p:extLst>
      <p:ext uri="{BB962C8B-B14F-4D97-AF65-F5344CB8AC3E}">
        <p14:creationId xmlns:p14="http://schemas.microsoft.com/office/powerpoint/2010/main" val="92251177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5698" name="Text Box 2"/>
          <p:cNvSpPr txBox="1">
            <a:spLocks noChangeArrowheads="1"/>
          </p:cNvSpPr>
          <p:nvPr/>
        </p:nvSpPr>
        <p:spPr bwMode="auto">
          <a:xfrm>
            <a:off x="1024063" y="1346200"/>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0"/>
              </a:spcBef>
              <a:buFontTx/>
              <a:buNone/>
            </a:pPr>
            <a:endParaRPr lang="ja-JP" altLang="ja-JP" sz="1800">
              <a:solidFill>
                <a:srgbClr val="000000"/>
              </a:solidFill>
              <a:latin typeface="Tahoma" pitchFamily="34" charset="0"/>
              <a:ea typeface="HGP明朝E" pitchFamily="18" charset="-128"/>
            </a:endParaRPr>
          </a:p>
        </p:txBody>
      </p:sp>
      <p:sp>
        <p:nvSpPr>
          <p:cNvPr id="1313795" name="Text Box 3"/>
          <p:cNvSpPr txBox="1">
            <a:spLocks noChangeArrowheads="1"/>
          </p:cNvSpPr>
          <p:nvPr/>
        </p:nvSpPr>
        <p:spPr bwMode="auto">
          <a:xfrm>
            <a:off x="395536" y="1052736"/>
            <a:ext cx="5472608" cy="954107"/>
          </a:xfrm>
          <a:prstGeom prst="rect">
            <a:avLst/>
          </a:prstGeom>
          <a:solidFill>
            <a:srgbClr val="FFFFFF">
              <a:alpha val="64706"/>
            </a:srgbClr>
          </a:solidFill>
          <a:ln w="9525">
            <a:noFill/>
            <a:miter lim="800000"/>
            <a:headEnd/>
            <a:tailEnd/>
          </a:ln>
          <a:effectLst/>
          <a:scene3d>
            <a:camera prst="legacyObliqueTopLeft"/>
            <a:lightRig rig="legacyFlat3" dir="t"/>
          </a:scene3d>
          <a:sp3d extrusionH="430200" prstMaterial="legacyMatte">
            <a:bevelT w="13500" h="13500" prst="angle"/>
            <a:bevelB w="13500" h="13500" prst="angle"/>
            <a:extrusionClr>
              <a:schemeClr val="bg1"/>
            </a:extrusionClr>
          </a:sp3d>
        </p:spPr>
        <p:txBody>
          <a:bodyPr wrap="square">
            <a:spAutoFit/>
            <a:flatTx/>
          </a:bodyPr>
          <a:lstStyle/>
          <a:p>
            <a:pPr>
              <a:defRPr/>
            </a:pPr>
            <a:r>
              <a:rPr lang="ja-JP" altLang="en-US" sz="1400" dirty="0">
                <a:solidFill>
                  <a:srgbClr val="000000"/>
                </a:solidFill>
                <a:effectLst>
                  <a:outerShdw blurRad="38100" dist="38100" dir="2700000" algn="tl">
                    <a:srgbClr val="C0C0C0"/>
                  </a:outerShdw>
                </a:effectLst>
                <a:latin typeface="Tahoma" pitchFamily="34" charset="0"/>
                <a:ea typeface="HG創英角ｺﾞｼｯｸUB" pitchFamily="49" charset="-128"/>
              </a:rPr>
              <a:t>①アセスメントの過程は資料の収集と分析である。</a:t>
            </a:r>
          </a:p>
          <a:p>
            <a:pPr>
              <a:defRPr/>
            </a:pPr>
            <a:r>
              <a:rPr lang="ja-JP" altLang="en-US" sz="1400" dirty="0">
                <a:solidFill>
                  <a:srgbClr val="000000"/>
                </a:solidFill>
                <a:effectLst>
                  <a:outerShdw blurRad="38100" dist="38100" dir="2700000" algn="tl">
                    <a:srgbClr val="C0C0C0"/>
                  </a:outerShdw>
                </a:effectLst>
                <a:latin typeface="Tahoma" pitchFamily="34" charset="0"/>
                <a:ea typeface="HG創英角ｺﾞｼｯｸUB" pitchFamily="49" charset="-128"/>
              </a:rPr>
              <a:t>②支援の実践では、アセスメントは常に継続・連続している。</a:t>
            </a:r>
          </a:p>
          <a:p>
            <a:pPr>
              <a:defRPr/>
            </a:pPr>
            <a:r>
              <a:rPr lang="ja-JP" altLang="en-US" sz="1400" dirty="0">
                <a:solidFill>
                  <a:srgbClr val="000000"/>
                </a:solidFill>
                <a:effectLst>
                  <a:outerShdw blurRad="38100" dist="38100" dir="2700000" algn="tl">
                    <a:srgbClr val="C0C0C0"/>
                  </a:outerShdw>
                </a:effectLst>
                <a:latin typeface="Tahoma" pitchFamily="34" charset="0"/>
                <a:ea typeface="HG創英角ｺﾞｼｯｸUB" pitchFamily="49" charset="-128"/>
              </a:rPr>
              <a:t>③</a:t>
            </a:r>
            <a:r>
              <a:rPr lang="ja-JP" altLang="en-US" sz="1400" dirty="0">
                <a:solidFill>
                  <a:srgbClr val="000000"/>
                </a:solidFill>
                <a:effectLst>
                  <a:outerShdw blurRad="38100" dist="38100" dir="2700000" algn="tl">
                    <a:srgbClr val="C0C0C0"/>
                  </a:outerShdw>
                </a:effectLst>
                <a:latin typeface="Arial" pitchFamily="34" charset="0"/>
                <a:ea typeface="HG創英角ｺﾞｼｯｸUB" pitchFamily="49" charset="-128"/>
              </a:rPr>
              <a:t>アセスメントで大事なのは、利用者をどのように見ているか。</a:t>
            </a:r>
          </a:p>
          <a:p>
            <a:pPr>
              <a:defRPr/>
            </a:pPr>
            <a:r>
              <a:rPr lang="ja-JP" altLang="en-US" sz="1400" dirty="0">
                <a:solidFill>
                  <a:srgbClr val="000000"/>
                </a:solidFill>
                <a:effectLst>
                  <a:outerShdw blurRad="38100" dist="38100" dir="2700000" algn="tl">
                    <a:srgbClr val="C0C0C0"/>
                  </a:outerShdw>
                </a:effectLst>
                <a:latin typeface="Arial" pitchFamily="34" charset="0"/>
                <a:ea typeface="HG創英角ｺﾞｼｯｸUB" pitchFamily="49" charset="-128"/>
              </a:rPr>
              <a:t>④利用者との関わりの中で、気づくこと・発見することである。</a:t>
            </a:r>
            <a:endParaRPr lang="ja-JP" altLang="en-US" sz="1400" dirty="0">
              <a:solidFill>
                <a:srgbClr val="000000"/>
              </a:solidFill>
              <a:effectLst>
                <a:outerShdw blurRad="38100" dist="38100" dir="2700000" algn="tl">
                  <a:srgbClr val="C0C0C0"/>
                </a:outerShdw>
              </a:effectLst>
              <a:latin typeface="Tahoma" pitchFamily="34" charset="0"/>
              <a:ea typeface="HG創英角ｺﾞｼｯｸUB" pitchFamily="49" charset="-128"/>
            </a:endParaRPr>
          </a:p>
        </p:txBody>
      </p:sp>
      <p:sp>
        <p:nvSpPr>
          <p:cNvPr id="285700" name="AutoShape 4"/>
          <p:cNvSpPr>
            <a:spLocks noChangeArrowheads="1"/>
          </p:cNvSpPr>
          <p:nvPr/>
        </p:nvSpPr>
        <p:spPr bwMode="auto">
          <a:xfrm>
            <a:off x="2267744" y="1988840"/>
            <a:ext cx="3600577" cy="863922"/>
          </a:xfrm>
          <a:prstGeom prst="cloudCallout">
            <a:avLst>
              <a:gd name="adj1" fmla="val -20745"/>
              <a:gd name="adj2" fmla="val 71764"/>
            </a:avLst>
          </a:prstGeom>
          <a:solidFill>
            <a:srgbClr val="CCFFFF"/>
          </a:solidFill>
          <a:ln w="9525">
            <a:solidFill>
              <a:schemeClr val="tx1"/>
            </a:solidFill>
            <a:round/>
            <a:headEnd/>
            <a:tailEnd/>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endParaRPr lang="ja-JP" altLang="ja-JP" sz="1800">
              <a:solidFill>
                <a:srgbClr val="000000"/>
              </a:solidFill>
              <a:latin typeface="Tahoma" pitchFamily="34" charset="0"/>
              <a:ea typeface="HGP明朝E" pitchFamily="18" charset="-128"/>
            </a:endParaRPr>
          </a:p>
        </p:txBody>
      </p:sp>
      <p:sp>
        <p:nvSpPr>
          <p:cNvPr id="1313797" name="Text Box 5"/>
          <p:cNvSpPr txBox="1">
            <a:spLocks noChangeArrowheads="1"/>
          </p:cNvSpPr>
          <p:nvPr/>
        </p:nvSpPr>
        <p:spPr bwMode="auto">
          <a:xfrm>
            <a:off x="2771800" y="2204864"/>
            <a:ext cx="2879849" cy="461665"/>
          </a:xfrm>
          <a:prstGeom prst="rect">
            <a:avLst/>
          </a:prstGeom>
          <a:noFill/>
          <a:ln w="9525">
            <a:noFill/>
            <a:miter lim="800000"/>
            <a:headEnd/>
            <a:tailEnd/>
          </a:ln>
        </p:spPr>
        <p:txBody>
          <a:bodyPr wrap="square">
            <a:spAutoFit/>
          </a:bodyPr>
          <a:lstStyle/>
          <a:p>
            <a:pPr>
              <a:defRPr/>
            </a:pPr>
            <a:r>
              <a:rPr lang="ja-JP" altLang="en-US" sz="1200" dirty="0">
                <a:solidFill>
                  <a:srgbClr val="000000"/>
                </a:solidFill>
                <a:effectLst>
                  <a:outerShdw blurRad="38100" dist="38100" dir="2700000" algn="tl">
                    <a:srgbClr val="C0C0C0"/>
                  </a:outerShdw>
                </a:effectLst>
                <a:latin typeface="Tahoma" pitchFamily="34" charset="0"/>
              </a:rPr>
              <a:t>支援員の利用者に対する見方</a:t>
            </a:r>
          </a:p>
          <a:p>
            <a:pPr>
              <a:defRPr/>
            </a:pPr>
            <a:r>
              <a:rPr lang="ja-JP" altLang="en-US" sz="1200" dirty="0">
                <a:solidFill>
                  <a:srgbClr val="000000"/>
                </a:solidFill>
                <a:effectLst>
                  <a:outerShdw blurRad="38100" dist="38100" dir="2700000" algn="tl">
                    <a:srgbClr val="C0C0C0"/>
                  </a:outerShdw>
                </a:effectLst>
                <a:latin typeface="Tahoma" pitchFamily="34" charset="0"/>
              </a:rPr>
              <a:t>利用者の主訴を十分に傾聴する</a:t>
            </a:r>
            <a:endParaRPr lang="ja-JP" altLang="en-US" sz="1200" dirty="0">
              <a:solidFill>
                <a:srgbClr val="000000"/>
              </a:solidFill>
              <a:latin typeface="Tahoma" pitchFamily="34" charset="0"/>
            </a:endParaRPr>
          </a:p>
        </p:txBody>
      </p:sp>
      <p:sp>
        <p:nvSpPr>
          <p:cNvPr id="1313798" name="AutoShape 6"/>
          <p:cNvSpPr>
            <a:spLocks noChangeArrowheads="1"/>
          </p:cNvSpPr>
          <p:nvPr/>
        </p:nvSpPr>
        <p:spPr bwMode="auto">
          <a:xfrm>
            <a:off x="3491880" y="2924944"/>
            <a:ext cx="2088232" cy="1368152"/>
          </a:xfrm>
          <a:prstGeom prst="leftArrowCallout">
            <a:avLst>
              <a:gd name="adj1" fmla="val 25000"/>
              <a:gd name="adj2" fmla="val 25000"/>
              <a:gd name="adj3" fmla="val 22974"/>
              <a:gd name="adj4" fmla="val 66667"/>
            </a:avLst>
          </a:prstGeom>
          <a:solidFill>
            <a:srgbClr val="CCFFFF">
              <a:alpha val="58000"/>
            </a:srgbClr>
          </a:solidFill>
          <a:ln w="9525">
            <a:miter lim="800000"/>
            <a:headEnd/>
            <a:tailEnd/>
          </a:ln>
          <a:effectLst/>
          <a:scene3d>
            <a:camera prst="legacyObliqueTopLeft"/>
            <a:lightRig rig="legacyFlat3" dir="t"/>
          </a:scene3d>
          <a:sp3d extrusionH="430200" prstMaterial="legacyMatte">
            <a:bevelT w="13500" h="13500" prst="angle"/>
            <a:bevelB w="13500" h="13500" prst="angle"/>
            <a:extrusionClr>
              <a:srgbClr val="CCFFFF"/>
            </a:extrusionClr>
          </a:sp3d>
        </p:spPr>
        <p:txBody>
          <a:bodyPr wrap="none" anchor="ctr">
            <a:flatTx/>
          </a:bodyPr>
          <a:lstStyle/>
          <a:p>
            <a:pPr algn="ctr">
              <a:defRPr/>
            </a:pPr>
            <a:endParaRPr lang="en-US" altLang="ja-JP" sz="2400">
              <a:solidFill>
                <a:srgbClr val="000000"/>
              </a:solidFill>
              <a:effectLst>
                <a:outerShdw blurRad="38100" dist="38100" dir="2700000" algn="tl">
                  <a:srgbClr val="FFFFFF"/>
                </a:outerShdw>
              </a:effectLst>
              <a:latin typeface="Tahoma" pitchFamily="34" charset="0"/>
            </a:endParaRPr>
          </a:p>
          <a:p>
            <a:pPr algn="ctr">
              <a:defRPr/>
            </a:pPr>
            <a:endParaRPr lang="en-US" altLang="ja-JP" sz="1800">
              <a:solidFill>
                <a:srgbClr val="000000"/>
              </a:solidFill>
              <a:latin typeface="Tahoma" pitchFamily="34" charset="0"/>
            </a:endParaRPr>
          </a:p>
        </p:txBody>
      </p:sp>
      <p:sp>
        <p:nvSpPr>
          <p:cNvPr id="1313799" name="AutoShape 7"/>
          <p:cNvSpPr>
            <a:spLocks noChangeArrowheads="1"/>
          </p:cNvSpPr>
          <p:nvPr/>
        </p:nvSpPr>
        <p:spPr bwMode="auto">
          <a:xfrm>
            <a:off x="395536" y="2996952"/>
            <a:ext cx="2088232" cy="1152128"/>
          </a:xfrm>
          <a:prstGeom prst="rightArrowCallout">
            <a:avLst>
              <a:gd name="adj1" fmla="val 25000"/>
              <a:gd name="adj2" fmla="val 25000"/>
              <a:gd name="adj3" fmla="val 22060"/>
              <a:gd name="adj4" fmla="val 66667"/>
            </a:avLst>
          </a:prstGeom>
          <a:solidFill>
            <a:srgbClr val="FFFFB9"/>
          </a:solidFill>
          <a:ln w="9525">
            <a:miter lim="800000"/>
            <a:headEnd/>
            <a:tailEnd/>
          </a:ln>
          <a:scene3d>
            <a:camera prst="legacyObliqueTopLeft"/>
            <a:lightRig rig="legacyFlat3" dir="t"/>
          </a:scene3d>
          <a:sp3d extrusionH="430200" prstMaterial="legacyMatte">
            <a:bevelT w="13500" h="13500" prst="angle"/>
            <a:bevelB w="13500" h="13500" prst="angle"/>
            <a:extrusionClr>
              <a:srgbClr val="FFFFB9"/>
            </a:extrusionClr>
          </a:sp3d>
        </p:spPr>
        <p:txBody>
          <a:bodyPr anchor="ctr">
            <a:flatTx/>
          </a:bodyPr>
          <a:lstStyle/>
          <a:p>
            <a:pPr>
              <a:defRPr/>
            </a:pPr>
            <a:r>
              <a:rPr lang="ja-JP" altLang="en-US" sz="1400" dirty="0">
                <a:solidFill>
                  <a:srgbClr val="000000"/>
                </a:solidFill>
                <a:effectLst>
                  <a:outerShdw blurRad="38100" dist="38100" dir="2700000" algn="tl">
                    <a:srgbClr val="FFFFFF"/>
                  </a:outerShdw>
                </a:effectLst>
                <a:latin typeface="Tahoma" pitchFamily="34" charset="0"/>
              </a:rPr>
              <a:t>医師、教員、</a:t>
            </a:r>
          </a:p>
          <a:p>
            <a:pPr>
              <a:defRPr/>
            </a:pPr>
            <a:r>
              <a:rPr lang="ja-JP" altLang="en-US" sz="1400" dirty="0">
                <a:solidFill>
                  <a:srgbClr val="000000"/>
                </a:solidFill>
                <a:effectLst>
                  <a:outerShdw blurRad="38100" dist="38100" dir="2700000" algn="tl">
                    <a:srgbClr val="FFFFFF"/>
                  </a:outerShdw>
                </a:effectLst>
                <a:latin typeface="Tahoma" pitchFamily="34" charset="0"/>
              </a:rPr>
              <a:t>心理判定員等の専門家からの情報入手</a:t>
            </a:r>
          </a:p>
        </p:txBody>
      </p:sp>
      <p:sp>
        <p:nvSpPr>
          <p:cNvPr id="1313800" name="Text Box 8"/>
          <p:cNvSpPr txBox="1">
            <a:spLocks noChangeArrowheads="1"/>
          </p:cNvSpPr>
          <p:nvPr/>
        </p:nvSpPr>
        <p:spPr bwMode="auto">
          <a:xfrm>
            <a:off x="4139952" y="2924944"/>
            <a:ext cx="1296247" cy="1200329"/>
          </a:xfrm>
          <a:prstGeom prst="rect">
            <a:avLst/>
          </a:prstGeom>
          <a:noFill/>
          <a:ln w="9525">
            <a:noFill/>
            <a:miter lim="800000"/>
            <a:headEnd/>
            <a:tailEnd/>
          </a:ln>
          <a:effectLst/>
        </p:spPr>
        <p:txBody>
          <a:bodyPr wrap="square">
            <a:spAutoFit/>
          </a:bodyPr>
          <a:lstStyle/>
          <a:p>
            <a:pPr>
              <a:defRPr/>
            </a:pPr>
            <a:r>
              <a:rPr lang="ja-JP" altLang="en-US" sz="1200" dirty="0">
                <a:solidFill>
                  <a:srgbClr val="000000"/>
                </a:solidFill>
                <a:effectLst>
                  <a:outerShdw blurRad="38100" dist="38100" dir="2700000" algn="tl">
                    <a:srgbClr val="C0C0C0"/>
                  </a:outerShdw>
                </a:effectLst>
                <a:latin typeface="Tahoma" pitchFamily="34" charset="0"/>
              </a:rPr>
              <a:t>利用者の生活歴、家族状況、直面している課題に対する対応、課題がもたらす不安や葛藤</a:t>
            </a:r>
            <a:endParaRPr lang="ja-JP" altLang="en-US" sz="2000" dirty="0">
              <a:solidFill>
                <a:srgbClr val="000000"/>
              </a:solidFill>
              <a:latin typeface="Tahoma" pitchFamily="34" charset="0"/>
            </a:endParaRPr>
          </a:p>
        </p:txBody>
      </p:sp>
      <p:sp>
        <p:nvSpPr>
          <p:cNvPr id="285705" name="AutoShape 9"/>
          <p:cNvSpPr>
            <a:spLocks noChangeArrowheads="1"/>
          </p:cNvSpPr>
          <p:nvPr/>
        </p:nvSpPr>
        <p:spPr bwMode="auto">
          <a:xfrm>
            <a:off x="1331640" y="4077072"/>
            <a:ext cx="3383904" cy="674836"/>
          </a:xfrm>
          <a:prstGeom prst="cloudCallout">
            <a:avLst>
              <a:gd name="adj1" fmla="val -65431"/>
              <a:gd name="adj2" fmla="val -74852"/>
            </a:avLst>
          </a:prstGeom>
          <a:solidFill>
            <a:srgbClr val="CCFFCC"/>
          </a:solidFill>
          <a:ln w="9525">
            <a:solidFill>
              <a:schemeClr val="tx1"/>
            </a:solidFill>
            <a:round/>
            <a:headEnd/>
            <a:tailEnd/>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endParaRPr lang="ja-JP" altLang="ja-JP" sz="1800">
              <a:solidFill>
                <a:srgbClr val="000000"/>
              </a:solidFill>
              <a:latin typeface="Tahoma" pitchFamily="34" charset="0"/>
              <a:ea typeface="HGP明朝E" pitchFamily="18" charset="-128"/>
            </a:endParaRPr>
          </a:p>
        </p:txBody>
      </p:sp>
      <p:sp>
        <p:nvSpPr>
          <p:cNvPr id="285706" name="Text Box 10"/>
          <p:cNvSpPr txBox="1">
            <a:spLocks noChangeArrowheads="1"/>
          </p:cNvSpPr>
          <p:nvPr/>
        </p:nvSpPr>
        <p:spPr bwMode="auto">
          <a:xfrm>
            <a:off x="1907704" y="4149080"/>
            <a:ext cx="23006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0"/>
              </a:spcBef>
              <a:buFontTx/>
              <a:buNone/>
            </a:pPr>
            <a:r>
              <a:rPr lang="ja-JP" altLang="en-US" sz="1600" b="1" dirty="0">
                <a:solidFill>
                  <a:srgbClr val="FF0000"/>
                </a:solidFill>
                <a:latin typeface="Tahoma" pitchFamily="34" charset="0"/>
                <a:ea typeface="HGP明朝E" pitchFamily="18" charset="-128"/>
              </a:rPr>
              <a:t>専門家に依頼するときは</a:t>
            </a:r>
          </a:p>
          <a:p>
            <a:pPr eaLnBrk="1" hangingPunct="1">
              <a:spcBef>
                <a:spcPct val="0"/>
              </a:spcBef>
              <a:buFontTx/>
              <a:buNone/>
            </a:pPr>
            <a:r>
              <a:rPr lang="ja-JP" altLang="en-US" sz="1600" b="1" dirty="0">
                <a:solidFill>
                  <a:srgbClr val="FF0000"/>
                </a:solidFill>
                <a:latin typeface="Tahoma" pitchFamily="34" charset="0"/>
                <a:ea typeface="HGP明朝E" pitchFamily="18" charset="-128"/>
              </a:rPr>
              <a:t>利用者の了解をとる</a:t>
            </a:r>
          </a:p>
        </p:txBody>
      </p:sp>
      <p:pic>
        <p:nvPicPr>
          <p:cNvPr id="285707" name="Picture 11" descr="j021665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11760" y="2996952"/>
            <a:ext cx="950506" cy="1080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3804" name="AutoShape 12"/>
          <p:cNvSpPr>
            <a:spLocks noGrp="1" noChangeArrowheads="1"/>
          </p:cNvSpPr>
          <p:nvPr>
            <p:ph type="title" idx="4294967295"/>
          </p:nvPr>
        </p:nvSpPr>
        <p:spPr>
          <a:xfrm>
            <a:off x="251520" y="404664"/>
            <a:ext cx="5517312" cy="432048"/>
          </a:xfrm>
          <a:prstGeom prst="roundRect">
            <a:avLst>
              <a:gd name="adj" fmla="val 26537"/>
            </a:avLst>
          </a:prstGeom>
          <a:solidFill>
            <a:srgbClr val="00FF00"/>
          </a:solidFill>
          <a:ln cap="flat" algn="ctr">
            <a:solidFill>
              <a:schemeClr val="tx1"/>
            </a:solidFill>
            <a:round/>
            <a:headEnd/>
            <a:tailEnd/>
          </a:ln>
        </p:spPr>
        <p:txBody>
          <a:bodyPr anchor="t">
            <a:noAutofit/>
          </a:bodyPr>
          <a:lstStyle/>
          <a:p>
            <a:pPr marL="342900" indent="-342900" eaLnBrk="1" hangingPunct="1">
              <a:defRPr/>
            </a:pPr>
            <a:r>
              <a:rPr lang="ja-JP" altLang="en-US" sz="1800" dirty="0">
                <a:latin typeface="HGP創英角ﾎﾟｯﾌﾟ体" pitchFamily="50" charset="-128"/>
                <a:ea typeface="HGP創英角ﾎﾟｯﾌﾟ体" pitchFamily="50" charset="-128"/>
              </a:rPr>
              <a:t>アセスメント力を高める～支援の見立て力を高める</a:t>
            </a:r>
          </a:p>
        </p:txBody>
      </p:sp>
      <p:sp>
        <p:nvSpPr>
          <p:cNvPr id="285709" name="AutoShape 13"/>
          <p:cNvSpPr>
            <a:spLocks noChangeArrowheads="1"/>
          </p:cNvSpPr>
          <p:nvPr/>
        </p:nvSpPr>
        <p:spPr bwMode="auto">
          <a:xfrm>
            <a:off x="251520" y="2204864"/>
            <a:ext cx="1872332" cy="431428"/>
          </a:xfrm>
          <a:prstGeom prst="cloudCallout">
            <a:avLst>
              <a:gd name="adj1" fmla="val 1565"/>
              <a:gd name="adj2" fmla="val -196616"/>
            </a:avLst>
          </a:prstGeom>
          <a:solidFill>
            <a:srgbClr val="CCFFFF"/>
          </a:solidFill>
          <a:ln w="12700">
            <a:solidFill>
              <a:srgbClr val="FF9900"/>
            </a:solidFill>
            <a:round/>
            <a:headEnd/>
            <a:tailEnd/>
          </a:ln>
        </p:spPr>
        <p:txBody>
          <a:bodyPr lIns="74295" tIns="8890" rIns="74295" bIns="8890"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400" dirty="0">
                <a:solidFill>
                  <a:srgbClr val="000000"/>
                </a:solidFill>
                <a:latin typeface="Arial" pitchFamily="34" charset="0"/>
                <a:ea typeface="HGP明朝E" pitchFamily="18" charset="-128"/>
              </a:rPr>
              <a:t>相互理解の場</a:t>
            </a:r>
          </a:p>
        </p:txBody>
      </p:sp>
      <p:sp>
        <p:nvSpPr>
          <p:cNvPr id="14" name="右矢印 13"/>
          <p:cNvSpPr/>
          <p:nvPr/>
        </p:nvSpPr>
        <p:spPr>
          <a:xfrm>
            <a:off x="5868144" y="332656"/>
            <a:ext cx="432048"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14"/>
          <p:cNvSpPr txBox="1"/>
          <p:nvPr/>
        </p:nvSpPr>
        <p:spPr>
          <a:xfrm>
            <a:off x="6372200" y="332656"/>
            <a:ext cx="2448272" cy="523220"/>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r>
              <a:rPr kumimoji="1" lang="ja-JP" altLang="en-US" sz="2800" dirty="0"/>
              <a:t>児童期は・・・</a:t>
            </a:r>
          </a:p>
        </p:txBody>
      </p:sp>
      <p:sp>
        <p:nvSpPr>
          <p:cNvPr id="16" name="正方形/長方形 15"/>
          <p:cNvSpPr/>
          <p:nvPr/>
        </p:nvSpPr>
        <p:spPr>
          <a:xfrm>
            <a:off x="6084168" y="1196752"/>
            <a:ext cx="2664296" cy="1368152"/>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dirty="0"/>
              <a:t>子どもの姿を評価するには、まず親子関係を時間をかけて観察していくことは大切。</a:t>
            </a:r>
            <a:endParaRPr kumimoji="1" lang="ja-JP" altLang="en-US" sz="1800" dirty="0"/>
          </a:p>
        </p:txBody>
      </p:sp>
      <p:sp>
        <p:nvSpPr>
          <p:cNvPr id="17" name="正方形/長方形 16"/>
          <p:cNvSpPr/>
          <p:nvPr/>
        </p:nvSpPr>
        <p:spPr>
          <a:xfrm>
            <a:off x="6084168" y="2708920"/>
            <a:ext cx="2664296" cy="2520280"/>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dirty="0"/>
              <a:t>ご家庭を訪問し、日頃の生活、遊んでいる状況を実際に見ることや、子どもの権利擁護の視点から、子どもが成長していくための家庭環境かどうかをチェックしていくことは必要。</a:t>
            </a:r>
            <a:endParaRPr kumimoji="1" lang="ja-JP" altLang="en-US" sz="1800" dirty="0"/>
          </a:p>
        </p:txBody>
      </p:sp>
      <p:sp>
        <p:nvSpPr>
          <p:cNvPr id="18" name="正方形/長方形 17"/>
          <p:cNvSpPr/>
          <p:nvPr/>
        </p:nvSpPr>
        <p:spPr>
          <a:xfrm>
            <a:off x="395536" y="5229200"/>
            <a:ext cx="2304256" cy="1296144"/>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dirty="0"/>
              <a:t>祖父母の思いや価値観に触れていくことは必要。特に母親の両親。</a:t>
            </a:r>
          </a:p>
        </p:txBody>
      </p:sp>
      <p:sp>
        <p:nvSpPr>
          <p:cNvPr id="19" name="正方形/長方形 18"/>
          <p:cNvSpPr/>
          <p:nvPr/>
        </p:nvSpPr>
        <p:spPr>
          <a:xfrm>
            <a:off x="3203848" y="5229200"/>
            <a:ext cx="2448272" cy="1296144"/>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dirty="0"/>
              <a:t>生育歴については、何年かだけでなく、月日まで記録した方が良いことが多い。</a:t>
            </a:r>
          </a:p>
        </p:txBody>
      </p:sp>
      <p:sp>
        <p:nvSpPr>
          <p:cNvPr id="20" name="正方形/長方形 19"/>
          <p:cNvSpPr/>
          <p:nvPr/>
        </p:nvSpPr>
        <p:spPr>
          <a:xfrm>
            <a:off x="6084168" y="5373216"/>
            <a:ext cx="2664296" cy="1224136"/>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dirty="0"/>
              <a:t>関係機関からの情報入手については、全てのケースで、保護者の了解を取ることになる。</a:t>
            </a:r>
            <a:endParaRPr kumimoji="1" lang="ja-JP" altLang="en-US" sz="1800" dirty="0"/>
          </a:p>
        </p:txBody>
      </p:sp>
      <p:sp>
        <p:nvSpPr>
          <p:cNvPr id="21" name="テキスト ボックス 20"/>
          <p:cNvSpPr txBox="1"/>
          <p:nvPr/>
        </p:nvSpPr>
        <p:spPr>
          <a:xfrm>
            <a:off x="251520" y="0"/>
            <a:ext cx="6024406"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sz="1800" dirty="0"/>
              <a:t>⑥介護分野資料に対し、児童期の支援で気をつけていること</a:t>
            </a:r>
            <a:endParaRPr kumimoji="1" lang="ja-JP" altLang="en-US" sz="1800" dirty="0"/>
          </a:p>
        </p:txBody>
      </p:sp>
    </p:spTree>
    <p:extLst>
      <p:ext uri="{BB962C8B-B14F-4D97-AF65-F5344CB8AC3E}">
        <p14:creationId xmlns:p14="http://schemas.microsoft.com/office/powerpoint/2010/main" val="180365318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withEffect">
                                  <p:stCondLst>
                                    <p:cond delay="0"/>
                                  </p:stCondLst>
                                  <p:childTnLst>
                                    <p:set>
                                      <p:cBhvr>
                                        <p:cTn id="6" dur="1" fill="hold">
                                          <p:stCondLst>
                                            <p:cond delay="0"/>
                                          </p:stCondLst>
                                        </p:cTn>
                                        <p:tgtEl>
                                          <p:spTgt spid="1313804"/>
                                        </p:tgtEl>
                                        <p:attrNameLst>
                                          <p:attrName>style.visibility</p:attrName>
                                        </p:attrNameLst>
                                      </p:cBhvr>
                                      <p:to>
                                        <p:strVal val="visible"/>
                                      </p:to>
                                    </p:set>
                                    <p:anim calcmode="lin" valueType="num">
                                      <p:cBhvr>
                                        <p:cTn id="7" dur="1000" fill="hold"/>
                                        <p:tgtEl>
                                          <p:spTgt spid="1313804"/>
                                        </p:tgtEl>
                                        <p:attrNameLst>
                                          <p:attrName>ppt_x</p:attrName>
                                        </p:attrNameLst>
                                      </p:cBhvr>
                                      <p:tavLst>
                                        <p:tav tm="0">
                                          <p:val>
                                            <p:strVal val="#ppt_x-.2"/>
                                          </p:val>
                                        </p:tav>
                                        <p:tav tm="100000">
                                          <p:val>
                                            <p:strVal val="#ppt_x"/>
                                          </p:val>
                                        </p:tav>
                                      </p:tavLst>
                                    </p:anim>
                                    <p:anim calcmode="lin" valueType="num">
                                      <p:cBhvr>
                                        <p:cTn id="8" dur="1000" fill="hold"/>
                                        <p:tgtEl>
                                          <p:spTgt spid="131380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3138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p:cNvSpPr>
          <p:nvPr>
            <p:ph type="title"/>
          </p:nvPr>
        </p:nvSpPr>
        <p:spPr>
          <a:xfrm>
            <a:off x="1331640" y="0"/>
            <a:ext cx="6552520" cy="692696"/>
          </a:xfrm>
          <a:solidFill>
            <a:srgbClr val="CCFFCC"/>
          </a:solidFill>
          <a:ln cap="flat" algn="ctr">
            <a:solidFill>
              <a:schemeClr val="tx1"/>
            </a:solidFill>
            <a:miter lim="800000"/>
            <a:headEnd/>
            <a:tailEnd/>
          </a:ln>
        </p:spPr>
        <p:txBody>
          <a:bodyPr>
            <a:normAutofit/>
          </a:bodyPr>
          <a:lstStyle/>
          <a:p>
            <a:pPr eaLnBrk="1" hangingPunct="1"/>
            <a:r>
              <a:rPr lang="ja-JP" altLang="en-US" sz="2800" dirty="0">
                <a:ea typeface="HGP創英角ﾎﾟｯﾌﾟ体" pitchFamily="50" charset="-128"/>
              </a:rPr>
              <a:t>障害児支援の基本理念</a:t>
            </a:r>
          </a:p>
        </p:txBody>
      </p:sp>
      <p:sp>
        <p:nvSpPr>
          <p:cNvPr id="279555" name="Rectangle 3"/>
          <p:cNvSpPr>
            <a:spLocks noGrp="1"/>
          </p:cNvSpPr>
          <p:nvPr>
            <p:ph idx="1"/>
          </p:nvPr>
        </p:nvSpPr>
        <p:spPr>
          <a:xfrm>
            <a:off x="179434" y="765175"/>
            <a:ext cx="8785225" cy="5903913"/>
          </a:xfrm>
          <a:ln w="57150" cmpd="thinThick">
            <a:solidFill>
              <a:schemeClr val="tx1">
                <a:alpha val="89803"/>
              </a:schemeClr>
            </a:solidFill>
            <a:miter lim="800000"/>
            <a:headEnd/>
            <a:tailEnd/>
          </a:ln>
        </p:spPr>
        <p:txBody>
          <a:bodyPr rIns="34290">
            <a:normAutofit/>
          </a:bodyPr>
          <a:lstStyle/>
          <a:p>
            <a:pPr marL="639763" indent="-385763" eaLnBrk="1" hangingPunct="1">
              <a:lnSpc>
                <a:spcPct val="110000"/>
              </a:lnSpc>
              <a:buSzPct val="136000"/>
              <a:buNone/>
            </a:pPr>
            <a:r>
              <a:rPr lang="ja-JP" altLang="en-US" sz="2800" dirty="0">
                <a:latin typeface="HGP創英角ｺﾞｼｯｸUB" pitchFamily="50" charset="-128"/>
                <a:ea typeface="HGP創英角ｺﾞｼｯｸUB" pitchFamily="50" charset="-128"/>
              </a:rPr>
              <a:t>（１）障害のある子ども本人の最善の利益保障</a:t>
            </a:r>
            <a:endParaRPr lang="en-US" altLang="ja-JP" sz="2800" dirty="0">
              <a:latin typeface="HGP創英角ｺﾞｼｯｸUB" pitchFamily="50" charset="-128"/>
              <a:ea typeface="HGP創英角ｺﾞｼｯｸUB" pitchFamily="50" charset="-128"/>
            </a:endParaRPr>
          </a:p>
          <a:p>
            <a:pPr>
              <a:buNone/>
            </a:pPr>
            <a:r>
              <a:rPr lang="ja-JP" altLang="en-US" sz="2000" dirty="0">
                <a:latin typeface="HGP創英角ｺﾞｼｯｸUB" pitchFamily="50" charset="-128"/>
                <a:ea typeface="HGP創英角ｺﾞｼｯｸUB" pitchFamily="50" charset="-128"/>
              </a:rPr>
              <a:t>     児童福祉法第２条第１項「全て国民は、児童が良好な環境において生まれ、かつ、社会のあらゆる分野において、児童の年齢及び発達の程度に応じて、その意見が尊重され、その最善の利益が優先して考慮され、心身ともに健やかに育成されるよう努めなければならない。」と規定。障害のある子どもの支援を行うに当たっては、その気づきの段階から、障害の種別にかかわらず、子ども本人の意思を尊重し、子ども本人の最善の利益を考慮することが必要である。</a:t>
            </a:r>
            <a:endParaRPr lang="en-US" altLang="ja-JP" sz="2000" dirty="0">
              <a:latin typeface="HGP創英角ｺﾞｼｯｸUB" pitchFamily="50" charset="-128"/>
              <a:ea typeface="HGP創英角ｺﾞｼｯｸUB" pitchFamily="50" charset="-128"/>
            </a:endParaRPr>
          </a:p>
          <a:p>
            <a:pPr>
              <a:buNone/>
            </a:pPr>
            <a:endParaRPr lang="en-US" altLang="ja-JP" sz="2000" dirty="0">
              <a:latin typeface="HGP創英角ｺﾞｼｯｸUB" pitchFamily="50" charset="-128"/>
              <a:ea typeface="HGP創英角ｺﾞｼｯｸUB" pitchFamily="50" charset="-128"/>
            </a:endParaRPr>
          </a:p>
          <a:p>
            <a:pPr marL="639763" indent="-385763" eaLnBrk="1" hangingPunct="1">
              <a:lnSpc>
                <a:spcPct val="110000"/>
              </a:lnSpc>
              <a:buSzPct val="136000"/>
              <a:buNone/>
            </a:pPr>
            <a:r>
              <a:rPr lang="ja-JP" altLang="en-US" sz="2800" dirty="0">
                <a:latin typeface="HGP創英角ｺﾞｼｯｸUB" pitchFamily="50" charset="-128"/>
                <a:ea typeface="HGP創英角ｺﾞｼｯｸUB" pitchFamily="50" charset="-128"/>
              </a:rPr>
              <a:t>（２）地域社会への参加・包容（インクルージョン）の推進と合理的配慮</a:t>
            </a:r>
            <a:endParaRPr lang="en-US" altLang="ja-JP" sz="2800" dirty="0">
              <a:latin typeface="HGP創英角ｺﾞｼｯｸUB" pitchFamily="50" charset="-128"/>
              <a:ea typeface="HGP創英角ｺﾞｼｯｸUB" pitchFamily="50" charset="-128"/>
            </a:endParaRPr>
          </a:p>
          <a:p>
            <a:pPr>
              <a:buNone/>
            </a:pPr>
            <a:r>
              <a:rPr lang="ja-JP" altLang="en-US" sz="2000" dirty="0"/>
              <a:t>        </a:t>
            </a:r>
            <a:r>
              <a:rPr lang="ja-JP" altLang="en-US" sz="2000" dirty="0">
                <a:latin typeface="HGP創英角ｺﾞｼｯｸUB" pitchFamily="50" charset="-128"/>
                <a:ea typeface="HGP創英角ｺﾞｼｯｸUB" pitchFamily="50" charset="-128"/>
              </a:rPr>
              <a:t>障害のある子どもの支援に当たっては、子ども一人一人の障害の状態及び発達の過程・特性等に応じ、合理的な配慮が求められる。また、障害の有無にかかわらず、全ての子どもが共に成長できるようにしていくことが必要である。障害のある子どもへの支援に当たっては、移行支援を含め、可能な限り、地域の保育、教育等の支援を受けられるようにしていくとともに、同年代の子どもとの仲間作りを図っていくことが求められる。</a:t>
            </a:r>
            <a:endParaRPr lang="en-US" altLang="ja-JP" sz="2000" dirty="0">
              <a:latin typeface="HGP創英角ｺﾞｼｯｸUB" pitchFamily="50" charset="-128"/>
              <a:ea typeface="HGP創英角ｺﾞｼｯｸUB" pitchFamily="50" charset="-128"/>
            </a:endParaRP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fld id="{DB5008D3-ED1F-4AAB-9D6B-AFF515E4D21E}" type="slidenum">
              <a:rPr kumimoji="0" lang="en-US" altLang="ja-JP" sz="1300" smtClean="0">
                <a:solidFill>
                  <a:srgbClr val="000000"/>
                </a:solidFill>
                <a:latin typeface="Gill Sans" pitchFamily="80" charset="0"/>
                <a:ea typeface="HGP明朝E" pitchFamily="18" charset="-128"/>
                <a:sym typeface="Gill Sans" pitchFamily="80" charset="0"/>
              </a:rPr>
              <a:pPr algn="ctr" eaLnBrk="1" hangingPunct="1">
                <a:spcBef>
                  <a:spcPct val="0"/>
                </a:spcBef>
                <a:buFontTx/>
                <a:buNone/>
              </a:pPr>
              <a:t>47</a:t>
            </a:fld>
            <a:endParaRPr kumimoji="0" lang="en-US" altLang="ja-JP" sz="1300">
              <a:solidFill>
                <a:srgbClr val="000000"/>
              </a:solidFill>
              <a:latin typeface="Gill Sans" pitchFamily="80" charset="0"/>
              <a:ea typeface="HGP明朝E" pitchFamily="18" charset="-128"/>
              <a:sym typeface="Gill Sans" pitchFamily="80" charset="0"/>
            </a:endParaRPr>
          </a:p>
        </p:txBody>
      </p:sp>
      <p:sp>
        <p:nvSpPr>
          <p:cNvPr id="5" name="角丸四角形 4"/>
          <p:cNvSpPr/>
          <p:nvPr/>
        </p:nvSpPr>
        <p:spPr>
          <a:xfrm>
            <a:off x="4881263" y="6184996"/>
            <a:ext cx="3888432" cy="432048"/>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800" dirty="0"/>
              <a:t>児童発達支援ガイドラインより引用</a:t>
            </a:r>
          </a:p>
        </p:txBody>
      </p:sp>
      <p:sp>
        <p:nvSpPr>
          <p:cNvPr id="6" name="テキスト ボックス 5"/>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397103781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p:cNvSpPr>
          <p:nvPr>
            <p:ph type="title"/>
          </p:nvPr>
        </p:nvSpPr>
        <p:spPr>
          <a:xfrm>
            <a:off x="1331640" y="0"/>
            <a:ext cx="6552520" cy="692696"/>
          </a:xfrm>
          <a:solidFill>
            <a:srgbClr val="CCFFCC"/>
          </a:solidFill>
          <a:ln cap="flat" algn="ctr">
            <a:solidFill>
              <a:schemeClr val="tx1"/>
            </a:solidFill>
            <a:miter lim="800000"/>
            <a:headEnd/>
            <a:tailEnd/>
          </a:ln>
        </p:spPr>
        <p:txBody>
          <a:bodyPr>
            <a:normAutofit/>
          </a:bodyPr>
          <a:lstStyle/>
          <a:p>
            <a:pPr eaLnBrk="1" hangingPunct="1"/>
            <a:r>
              <a:rPr lang="ja-JP" altLang="en-US" sz="2800" dirty="0">
                <a:ea typeface="HGP創英角ﾎﾟｯﾌﾟ体" pitchFamily="50" charset="-128"/>
              </a:rPr>
              <a:t>障害児支援の基本理念</a:t>
            </a:r>
          </a:p>
        </p:txBody>
      </p:sp>
      <p:sp>
        <p:nvSpPr>
          <p:cNvPr id="279555" name="Rectangle 3"/>
          <p:cNvSpPr>
            <a:spLocks noGrp="1"/>
          </p:cNvSpPr>
          <p:nvPr>
            <p:ph idx="1"/>
          </p:nvPr>
        </p:nvSpPr>
        <p:spPr>
          <a:xfrm>
            <a:off x="179434" y="765175"/>
            <a:ext cx="8785225" cy="5832177"/>
          </a:xfrm>
          <a:ln w="57150" cmpd="thinThick">
            <a:solidFill>
              <a:schemeClr val="tx1">
                <a:alpha val="89803"/>
              </a:schemeClr>
            </a:solidFill>
            <a:miter lim="800000"/>
            <a:headEnd/>
            <a:tailEnd/>
          </a:ln>
        </p:spPr>
        <p:txBody>
          <a:bodyPr rIns="34290">
            <a:normAutofit fontScale="92500" lnSpcReduction="10000"/>
          </a:bodyPr>
          <a:lstStyle/>
          <a:p>
            <a:pPr marL="639763" indent="-385763" eaLnBrk="1" hangingPunct="1">
              <a:lnSpc>
                <a:spcPct val="110000"/>
              </a:lnSpc>
              <a:buSzPct val="136000"/>
              <a:buNone/>
            </a:pPr>
            <a:r>
              <a:rPr lang="ja-JP" altLang="en-US" sz="3000" dirty="0">
                <a:latin typeface="HGP創英角ｺﾞｼｯｸUB" pitchFamily="50" charset="-128"/>
                <a:ea typeface="HGP創英角ｺﾞｼｯｸUB" pitchFamily="50" charset="-128"/>
              </a:rPr>
              <a:t>（３）家族支援の重視</a:t>
            </a:r>
            <a:endParaRPr lang="en-US" altLang="ja-JP" sz="3000" dirty="0">
              <a:latin typeface="HGP創英角ｺﾞｼｯｸUB" pitchFamily="50" charset="-128"/>
              <a:ea typeface="HGP創英角ｺﾞｼｯｸUB" pitchFamily="50" charset="-128"/>
            </a:endParaRPr>
          </a:p>
          <a:p>
            <a:pPr>
              <a:buNone/>
            </a:pPr>
            <a:r>
              <a:rPr lang="ja-JP" altLang="en-US" sz="2800" dirty="0">
                <a:latin typeface="HGP創英角ｺﾞｼｯｸUB" pitchFamily="50" charset="-128"/>
                <a:ea typeface="HGP創英角ｺﾞｼｯｸUB" pitchFamily="50" charset="-128"/>
              </a:rPr>
              <a:t>　　</a:t>
            </a:r>
            <a:r>
              <a:rPr lang="ja-JP" altLang="en-US" sz="2200" dirty="0">
                <a:latin typeface="HGP創英角ｺﾞｼｯｸUB" pitchFamily="50" charset="-128"/>
                <a:ea typeface="HGP創英角ｺﾞｼｯｸUB" pitchFamily="50" charset="-128"/>
              </a:rPr>
              <a:t>　障害のある子どもへの支援を進めるに当たっては、障害のある子どもを育てる家族への支援が重要である。障害のある子どもに対する各種の支援自体が、家族への支援の意味を持つものであるが、子どもを育てる家族に対して、障害の特性や発達の各段階に応じて子どもの「育ち」や「暮らし」を安定させることを基本に置いて丁寧な支援を行うことにより、子ども本人にも良い影響を与えることが期待できる。</a:t>
            </a:r>
            <a:endParaRPr lang="en-US" altLang="ja-JP" sz="2200" dirty="0">
              <a:latin typeface="HGP創英角ｺﾞｼｯｸUB" pitchFamily="50" charset="-128"/>
              <a:ea typeface="HGP創英角ｺﾞｼｯｸUB" pitchFamily="50" charset="-128"/>
            </a:endParaRPr>
          </a:p>
          <a:p>
            <a:pPr marL="639763" indent="-385763" eaLnBrk="1" hangingPunct="1">
              <a:lnSpc>
                <a:spcPct val="110000"/>
              </a:lnSpc>
              <a:buSzPct val="136000"/>
              <a:buNone/>
            </a:pPr>
            <a:r>
              <a:rPr lang="ja-JP" altLang="en-US" sz="3000" dirty="0">
                <a:latin typeface="HGP創英角ｺﾞｼｯｸUB" pitchFamily="50" charset="-128"/>
                <a:ea typeface="HGP創英角ｺﾞｼｯｸUB" pitchFamily="50" charset="-128"/>
              </a:rPr>
              <a:t>（４）障害のある子どもの地域社会への参加・包容（インクルージョン）を子育て支援において推進するための後方支援としての専門的役割</a:t>
            </a:r>
            <a:endParaRPr lang="en-US" altLang="ja-JP" sz="3000" dirty="0">
              <a:latin typeface="HGP創英角ｺﾞｼｯｸUB" pitchFamily="50" charset="-128"/>
              <a:ea typeface="HGP創英角ｺﾞｼｯｸUB" pitchFamily="50" charset="-128"/>
            </a:endParaRPr>
          </a:p>
          <a:p>
            <a:pPr>
              <a:buNone/>
            </a:pPr>
            <a:r>
              <a:rPr lang="ja-JP" altLang="en-US" sz="2400" dirty="0">
                <a:latin typeface="HGP創英角ｺﾞｼｯｸUB" pitchFamily="50" charset="-128"/>
                <a:ea typeface="HGP創英角ｺﾞｼｯｸUB" pitchFamily="50" charset="-128"/>
              </a:rPr>
              <a:t>　　</a:t>
            </a:r>
            <a:r>
              <a:rPr lang="ja-JP" altLang="en-US" sz="2200" dirty="0">
                <a:latin typeface="HGP創英角ｺﾞｼｯｸUB" pitchFamily="50" charset="-128"/>
                <a:ea typeface="HGP創英角ｺﾞｼｯｸUB" pitchFamily="50" charset="-128"/>
              </a:rPr>
              <a:t>障害のない子どもを含めた集団の中での育ちをできるだけ保障する視点が求められる。このため、保育所等訪問支援等を積極的に活用し、子育て支援における育ちの場において、障害のある子どもの支援に協力できるような体制づくりを進めていくことが必要である。また、子どものライフステージに沿って、地域の保健、医療、障害福祉、保育、教育、就労支援等の関係機関が連携を図り、切れ目の無い一貫した支援を提供する体制の構築を図る必要がある。</a:t>
            </a:r>
            <a:endParaRPr lang="ja-JP" altLang="en-US" sz="2400" dirty="0">
              <a:latin typeface="HGP創英角ｺﾞｼｯｸUB" pitchFamily="50" charset="-128"/>
              <a:ea typeface="HGP創英角ｺﾞｼｯｸUB" pitchFamily="50" charset="-128"/>
            </a:endParaRP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fld id="{DB5008D3-ED1F-4AAB-9D6B-AFF515E4D21E}" type="slidenum">
              <a:rPr kumimoji="0" lang="en-US" altLang="ja-JP" sz="1300" smtClean="0">
                <a:solidFill>
                  <a:srgbClr val="000000"/>
                </a:solidFill>
                <a:latin typeface="Gill Sans" pitchFamily="80" charset="0"/>
                <a:ea typeface="HGP明朝E" pitchFamily="18" charset="-128"/>
                <a:sym typeface="Gill Sans" pitchFamily="80" charset="0"/>
              </a:rPr>
              <a:pPr algn="ctr" eaLnBrk="1" hangingPunct="1">
                <a:spcBef>
                  <a:spcPct val="0"/>
                </a:spcBef>
                <a:buFontTx/>
                <a:buNone/>
              </a:pPr>
              <a:t>48</a:t>
            </a:fld>
            <a:endParaRPr kumimoji="0" lang="en-US" altLang="ja-JP" sz="1300">
              <a:solidFill>
                <a:srgbClr val="000000"/>
              </a:solidFill>
              <a:latin typeface="Gill Sans" pitchFamily="80" charset="0"/>
              <a:ea typeface="HGP明朝E" pitchFamily="18" charset="-128"/>
              <a:sym typeface="Gill Sans" pitchFamily="80" charset="0"/>
            </a:endParaRPr>
          </a:p>
        </p:txBody>
      </p:sp>
      <p:sp>
        <p:nvSpPr>
          <p:cNvPr id="5" name="角丸四角形 4"/>
          <p:cNvSpPr/>
          <p:nvPr/>
        </p:nvSpPr>
        <p:spPr>
          <a:xfrm>
            <a:off x="4932040" y="6165304"/>
            <a:ext cx="3888432" cy="432048"/>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600" dirty="0"/>
              <a:t>児童発達支援ガイドラインより</a:t>
            </a:r>
            <a:r>
              <a:rPr lang="ja-JP" altLang="en-US" sz="1600" dirty="0"/>
              <a:t>引用</a:t>
            </a:r>
            <a:endParaRPr kumimoji="1" lang="ja-JP" altLang="en-US" sz="1600" dirty="0"/>
          </a:p>
        </p:txBody>
      </p:sp>
      <p:sp>
        <p:nvSpPr>
          <p:cNvPr id="6" name="テキスト ボックス 5"/>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80089066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251520" y="548680"/>
            <a:ext cx="6192688" cy="504056"/>
          </a:xfrm>
        </p:spPr>
        <p:txBody>
          <a:bodyPr>
            <a:normAutofit fontScale="90000"/>
          </a:bodyPr>
          <a:lstStyle/>
          <a:p>
            <a:pPr eaLnBrk="1" hangingPunct="1">
              <a:defRPr/>
            </a:pPr>
            <a:r>
              <a:rPr lang="ja-JP" altLang="en-US" sz="2800" b="1" u="sng" dirty="0">
                <a:solidFill>
                  <a:srgbClr val="00A249"/>
                </a:solidFill>
              </a:rPr>
              <a:t>子どもを取り巻く社会は今</a:t>
            </a:r>
            <a:endParaRPr lang="ja-JP" altLang="en-US" sz="2000" dirty="0">
              <a:solidFill>
                <a:srgbClr val="00A249"/>
              </a:solidFill>
            </a:endParaRPr>
          </a:p>
        </p:txBody>
      </p:sp>
      <p:sp>
        <p:nvSpPr>
          <p:cNvPr id="4" name="片側の 2 つの角を丸めた四角形 3"/>
          <p:cNvSpPr/>
          <p:nvPr/>
        </p:nvSpPr>
        <p:spPr>
          <a:xfrm>
            <a:off x="467544" y="6165304"/>
            <a:ext cx="8424936" cy="504056"/>
          </a:xfrm>
          <a:prstGeom prst="round2SameRect">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kumimoji="1" lang="ja-JP" altLang="en-US" sz="1600" dirty="0"/>
              <a:t>子どもの障害の状態を評価しただけでは、子どもを理解したことにはならない</a:t>
            </a:r>
          </a:p>
        </p:txBody>
      </p:sp>
      <p:sp>
        <p:nvSpPr>
          <p:cNvPr id="5" name="Rectangle 2"/>
          <p:cNvSpPr txBox="1">
            <a:spLocks noChangeArrowheads="1"/>
          </p:cNvSpPr>
          <p:nvPr/>
        </p:nvSpPr>
        <p:spPr>
          <a:xfrm>
            <a:off x="467544" y="4869160"/>
            <a:ext cx="8229600" cy="621233"/>
          </a:xfrm>
          <a:prstGeom prst="rect">
            <a:avLst/>
          </a:prstGeom>
        </p:spPr>
        <p:txBody>
          <a:bodyPr vert="horz" lIns="91440" tIns="45720" rIns="91440" bIns="45720" rtlCol="0" anchor="ctr">
            <a:normAutofit fontScale="97500"/>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2200" u="sng" dirty="0">
                <a:solidFill>
                  <a:srgbClr val="00A249"/>
                </a:solidFill>
              </a:rPr>
              <a:t>●</a:t>
            </a:r>
            <a:r>
              <a:rPr lang="ja-JP" altLang="en-US" sz="2200" b="1" u="sng" dirty="0">
                <a:solidFill>
                  <a:srgbClr val="00A249"/>
                </a:solidFill>
              </a:rPr>
              <a:t>社会の変化と無縁ではあり得ない</a:t>
            </a:r>
            <a:r>
              <a:rPr lang="ja-JP" altLang="en-US" sz="2200" u="sng" dirty="0">
                <a:solidFill>
                  <a:srgbClr val="00A249"/>
                </a:solidFill>
              </a:rPr>
              <a:t>　●</a:t>
            </a:r>
            <a:r>
              <a:rPr lang="ja-JP" altLang="en-US" sz="2200" b="1" u="sng" dirty="0">
                <a:solidFill>
                  <a:srgbClr val="00A249"/>
                </a:solidFill>
              </a:rPr>
              <a:t>社会の歪みは弱者に向かう</a:t>
            </a:r>
            <a:endParaRPr lang="ja-JP" altLang="en-US" sz="2200" b="1" dirty="0">
              <a:solidFill>
                <a:srgbClr val="00A249"/>
              </a:solidFill>
            </a:endParaRPr>
          </a:p>
        </p:txBody>
      </p:sp>
      <p:sp>
        <p:nvSpPr>
          <p:cNvPr id="3" name="テキスト ボックス 2"/>
          <p:cNvSpPr txBox="1"/>
          <p:nvPr/>
        </p:nvSpPr>
        <p:spPr>
          <a:xfrm>
            <a:off x="8388424" y="4581128"/>
            <a:ext cx="528478" cy="369332"/>
          </a:xfrm>
          <a:prstGeom prst="rect">
            <a:avLst/>
          </a:prstGeom>
          <a:noFill/>
        </p:spPr>
        <p:txBody>
          <a:bodyPr wrap="none" rtlCol="0">
            <a:spAutoFit/>
          </a:bodyPr>
          <a:lstStyle/>
          <a:p>
            <a:r>
              <a:rPr lang="en-US" altLang="ja-JP" dirty="0">
                <a:solidFill>
                  <a:srgbClr val="C00000"/>
                </a:solidFill>
              </a:rPr>
              <a:t>etc.</a:t>
            </a:r>
            <a:endParaRPr kumimoji="1" lang="ja-JP" altLang="en-US" dirty="0"/>
          </a:p>
        </p:txBody>
      </p:sp>
      <p:sp>
        <p:nvSpPr>
          <p:cNvPr id="10" name="Rectangle 3"/>
          <p:cNvSpPr txBox="1">
            <a:spLocks noChangeArrowheads="1"/>
          </p:cNvSpPr>
          <p:nvPr/>
        </p:nvSpPr>
        <p:spPr>
          <a:xfrm>
            <a:off x="323528" y="3140968"/>
            <a:ext cx="5472608" cy="1923822"/>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228600" lvl="4">
              <a:lnSpc>
                <a:spcPct val="90000"/>
              </a:lnSpc>
              <a:defRPr/>
            </a:pPr>
            <a:r>
              <a:rPr lang="ja-JP" altLang="en-US" sz="1800" b="1" dirty="0">
                <a:solidFill>
                  <a:schemeClr val="tx2">
                    <a:lumMod val="75000"/>
                  </a:schemeClr>
                </a:solidFill>
              </a:rPr>
              <a:t>社会環境</a:t>
            </a:r>
            <a:endParaRPr lang="en-US" altLang="ja-JP" sz="1800" b="1" dirty="0">
              <a:solidFill>
                <a:schemeClr val="tx2">
                  <a:lumMod val="75000"/>
                </a:schemeClr>
              </a:solidFill>
            </a:endParaRPr>
          </a:p>
          <a:p>
            <a:pPr marL="630238" lvl="5">
              <a:lnSpc>
                <a:spcPct val="90000"/>
              </a:lnSpc>
              <a:defRPr/>
            </a:pPr>
            <a:r>
              <a:rPr lang="ja-JP" altLang="en-US" sz="1600" dirty="0">
                <a:solidFill>
                  <a:srgbClr val="C00000"/>
                </a:solidFill>
              </a:rPr>
              <a:t>島国文化の保守性</a:t>
            </a:r>
            <a:endParaRPr lang="en-US" altLang="ja-JP" sz="1600" dirty="0">
              <a:solidFill>
                <a:srgbClr val="C00000"/>
              </a:solidFill>
            </a:endParaRPr>
          </a:p>
          <a:p>
            <a:pPr marL="630238" lvl="5">
              <a:lnSpc>
                <a:spcPct val="90000"/>
              </a:lnSpc>
              <a:defRPr/>
            </a:pPr>
            <a:r>
              <a:rPr lang="ja-JP" altLang="en-US" sz="1600" dirty="0">
                <a:solidFill>
                  <a:srgbClr val="C00000"/>
                </a:solidFill>
              </a:rPr>
              <a:t>多国籍（多文化）</a:t>
            </a:r>
            <a:endParaRPr lang="en-US" altLang="ja-JP" sz="1600" dirty="0">
              <a:solidFill>
                <a:srgbClr val="C00000"/>
              </a:solidFill>
            </a:endParaRPr>
          </a:p>
          <a:p>
            <a:pPr marL="630238" lvl="5">
              <a:lnSpc>
                <a:spcPct val="90000"/>
              </a:lnSpc>
              <a:defRPr/>
            </a:pPr>
            <a:r>
              <a:rPr lang="ja-JP" altLang="en-US" sz="1600" dirty="0">
                <a:solidFill>
                  <a:srgbClr val="C00000"/>
                </a:solidFill>
              </a:rPr>
              <a:t>価値観の多様化</a:t>
            </a:r>
          </a:p>
          <a:p>
            <a:pPr marL="630238" lvl="5">
              <a:lnSpc>
                <a:spcPct val="90000"/>
              </a:lnSpc>
              <a:defRPr/>
            </a:pPr>
            <a:r>
              <a:rPr lang="ja-JP" altLang="en-US" sz="1600" dirty="0">
                <a:solidFill>
                  <a:srgbClr val="C00000"/>
                </a:solidFill>
              </a:rPr>
              <a:t>社会規範の脆弱化</a:t>
            </a:r>
            <a:endParaRPr lang="en-US" altLang="ja-JP" sz="1600" dirty="0">
              <a:solidFill>
                <a:srgbClr val="C00000"/>
              </a:solidFill>
            </a:endParaRPr>
          </a:p>
          <a:p>
            <a:pPr marL="630238" lvl="5">
              <a:lnSpc>
                <a:spcPct val="90000"/>
              </a:lnSpc>
              <a:defRPr/>
            </a:pPr>
            <a:r>
              <a:rPr lang="ja-JP" altLang="en-US" sz="1600" dirty="0">
                <a:solidFill>
                  <a:srgbClr val="C00000"/>
                </a:solidFill>
              </a:rPr>
              <a:t>家庭教育・社会教育・学校教育バランスの歪み</a:t>
            </a:r>
            <a:endParaRPr lang="en-US" altLang="ja-JP" sz="1600" dirty="0">
              <a:solidFill>
                <a:srgbClr val="C00000"/>
              </a:solidFill>
            </a:endParaRPr>
          </a:p>
          <a:p>
            <a:pPr marL="630238" lvl="5">
              <a:lnSpc>
                <a:spcPct val="90000"/>
              </a:lnSpc>
              <a:defRPr/>
            </a:pPr>
            <a:r>
              <a:rPr lang="ja-JP" altLang="en-US" sz="1600" dirty="0">
                <a:solidFill>
                  <a:srgbClr val="C00000"/>
                </a:solidFill>
              </a:rPr>
              <a:t>代償療法の跋扈（ばっこ）　</a:t>
            </a:r>
            <a:endParaRPr lang="en-US" altLang="ja-JP" sz="1600" dirty="0">
              <a:solidFill>
                <a:schemeClr val="tx2"/>
              </a:solidFill>
            </a:endParaRPr>
          </a:p>
        </p:txBody>
      </p:sp>
      <p:sp>
        <p:nvSpPr>
          <p:cNvPr id="11" name="Rectangle 3"/>
          <p:cNvSpPr txBox="1">
            <a:spLocks noChangeArrowheads="1"/>
          </p:cNvSpPr>
          <p:nvPr/>
        </p:nvSpPr>
        <p:spPr>
          <a:xfrm>
            <a:off x="467544" y="1124744"/>
            <a:ext cx="2442427" cy="926189"/>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228600" lvl="4">
              <a:lnSpc>
                <a:spcPct val="90000"/>
              </a:lnSpc>
              <a:defRPr/>
            </a:pPr>
            <a:r>
              <a:rPr lang="ja-JP" altLang="en-US" sz="1800" b="1" dirty="0">
                <a:solidFill>
                  <a:schemeClr val="tx2">
                    <a:lumMod val="75000"/>
                  </a:schemeClr>
                </a:solidFill>
              </a:rPr>
              <a:t>育ちの環境</a:t>
            </a:r>
            <a:endParaRPr lang="en-US" altLang="ja-JP" sz="1800" b="1" dirty="0">
              <a:solidFill>
                <a:schemeClr val="tx2">
                  <a:lumMod val="75000"/>
                </a:schemeClr>
              </a:solidFill>
            </a:endParaRPr>
          </a:p>
          <a:p>
            <a:pPr marL="534988" lvl="5">
              <a:lnSpc>
                <a:spcPct val="90000"/>
              </a:lnSpc>
              <a:defRPr/>
            </a:pPr>
            <a:r>
              <a:rPr lang="ja-JP" altLang="en-US" sz="1600" dirty="0">
                <a:solidFill>
                  <a:srgbClr val="C00000"/>
                </a:solidFill>
              </a:rPr>
              <a:t>バーチャルな遊び</a:t>
            </a:r>
            <a:endParaRPr lang="en-US" altLang="ja-JP" sz="1600" dirty="0">
              <a:solidFill>
                <a:srgbClr val="C00000"/>
              </a:solidFill>
            </a:endParaRPr>
          </a:p>
          <a:p>
            <a:pPr marL="534988" lvl="5">
              <a:lnSpc>
                <a:spcPct val="90000"/>
              </a:lnSpc>
              <a:defRPr/>
            </a:pPr>
            <a:r>
              <a:rPr lang="ja-JP" altLang="en-US" sz="1600" dirty="0">
                <a:solidFill>
                  <a:srgbClr val="C00000"/>
                </a:solidFill>
              </a:rPr>
              <a:t>習い事、塾</a:t>
            </a:r>
            <a:endParaRPr lang="en-US" altLang="ja-JP" sz="1600" dirty="0">
              <a:solidFill>
                <a:schemeClr val="tx2"/>
              </a:solidFill>
            </a:endParaRPr>
          </a:p>
        </p:txBody>
      </p:sp>
      <p:sp>
        <p:nvSpPr>
          <p:cNvPr id="12" name="Rectangle 3"/>
          <p:cNvSpPr txBox="1">
            <a:spLocks noChangeArrowheads="1"/>
          </p:cNvSpPr>
          <p:nvPr/>
        </p:nvSpPr>
        <p:spPr>
          <a:xfrm>
            <a:off x="5796136" y="3501008"/>
            <a:ext cx="2581944" cy="1436582"/>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228600" lvl="4">
              <a:lnSpc>
                <a:spcPct val="90000"/>
              </a:lnSpc>
              <a:defRPr/>
            </a:pPr>
            <a:r>
              <a:rPr lang="ja-JP" altLang="en-US" sz="1800" b="1" dirty="0">
                <a:solidFill>
                  <a:schemeClr val="tx2">
                    <a:lumMod val="75000"/>
                  </a:schemeClr>
                </a:solidFill>
              </a:rPr>
              <a:t>家庭機能</a:t>
            </a:r>
            <a:endParaRPr lang="en-US" altLang="ja-JP" sz="1800" b="1" dirty="0">
              <a:solidFill>
                <a:schemeClr val="tx2">
                  <a:lumMod val="75000"/>
                </a:schemeClr>
              </a:solidFill>
            </a:endParaRPr>
          </a:p>
          <a:p>
            <a:pPr marL="534988" lvl="5">
              <a:lnSpc>
                <a:spcPct val="90000"/>
              </a:lnSpc>
              <a:defRPr/>
            </a:pPr>
            <a:r>
              <a:rPr lang="ja-JP" altLang="en-US" sz="1600" dirty="0">
                <a:solidFill>
                  <a:srgbClr val="C00000"/>
                </a:solidFill>
              </a:rPr>
              <a:t>少子化</a:t>
            </a:r>
            <a:endParaRPr lang="en-US" altLang="ja-JP" sz="1600" dirty="0">
              <a:solidFill>
                <a:srgbClr val="C00000"/>
              </a:solidFill>
            </a:endParaRPr>
          </a:p>
          <a:p>
            <a:pPr marL="534988" lvl="5">
              <a:lnSpc>
                <a:spcPct val="90000"/>
              </a:lnSpc>
              <a:defRPr/>
            </a:pPr>
            <a:r>
              <a:rPr lang="ja-JP" altLang="en-US" sz="1600" dirty="0">
                <a:solidFill>
                  <a:srgbClr val="C00000"/>
                </a:solidFill>
              </a:rPr>
              <a:t>共稼ぎ家族</a:t>
            </a:r>
          </a:p>
          <a:p>
            <a:pPr marL="534988" lvl="5">
              <a:lnSpc>
                <a:spcPct val="90000"/>
              </a:lnSpc>
              <a:defRPr/>
            </a:pPr>
            <a:r>
              <a:rPr lang="ja-JP" altLang="en-US" sz="1600" dirty="0">
                <a:solidFill>
                  <a:srgbClr val="C00000"/>
                </a:solidFill>
              </a:rPr>
              <a:t>家族のストレス</a:t>
            </a:r>
          </a:p>
          <a:p>
            <a:pPr marL="534988" lvl="5">
              <a:lnSpc>
                <a:spcPct val="90000"/>
              </a:lnSpc>
              <a:defRPr/>
            </a:pPr>
            <a:r>
              <a:rPr lang="ja-JP" altLang="en-US" sz="1600" dirty="0">
                <a:solidFill>
                  <a:srgbClr val="C00000"/>
                </a:solidFill>
              </a:rPr>
              <a:t>離婚・シングル親</a:t>
            </a:r>
            <a:endParaRPr lang="en-US" altLang="ja-JP" sz="1600" dirty="0">
              <a:solidFill>
                <a:schemeClr val="tx2"/>
              </a:solidFill>
            </a:endParaRPr>
          </a:p>
        </p:txBody>
      </p:sp>
      <p:sp>
        <p:nvSpPr>
          <p:cNvPr id="13" name="Rectangle 3"/>
          <p:cNvSpPr txBox="1">
            <a:spLocks noChangeArrowheads="1"/>
          </p:cNvSpPr>
          <p:nvPr/>
        </p:nvSpPr>
        <p:spPr>
          <a:xfrm>
            <a:off x="3995936" y="1196752"/>
            <a:ext cx="3302024" cy="117734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228600" lvl="4">
              <a:lnSpc>
                <a:spcPct val="90000"/>
              </a:lnSpc>
              <a:defRPr/>
            </a:pPr>
            <a:r>
              <a:rPr lang="ja-JP" altLang="en-US" sz="1800" b="1" dirty="0">
                <a:solidFill>
                  <a:schemeClr val="tx2">
                    <a:lumMod val="75000"/>
                  </a:schemeClr>
                </a:solidFill>
              </a:rPr>
              <a:t>子育て環境</a:t>
            </a:r>
            <a:endParaRPr lang="en-US" altLang="ja-JP" sz="1800" b="1" dirty="0">
              <a:solidFill>
                <a:schemeClr val="tx2">
                  <a:lumMod val="75000"/>
                </a:schemeClr>
              </a:solidFill>
            </a:endParaRPr>
          </a:p>
          <a:p>
            <a:pPr marL="534988" lvl="5">
              <a:lnSpc>
                <a:spcPct val="90000"/>
              </a:lnSpc>
              <a:defRPr/>
            </a:pPr>
            <a:r>
              <a:rPr lang="ja-JP" altLang="en-US" sz="1600" dirty="0">
                <a:solidFill>
                  <a:srgbClr val="C00000"/>
                </a:solidFill>
              </a:rPr>
              <a:t>核家族化と孤立化</a:t>
            </a:r>
            <a:endParaRPr lang="en-US" altLang="ja-JP" sz="1600" dirty="0">
              <a:solidFill>
                <a:srgbClr val="C00000"/>
              </a:solidFill>
            </a:endParaRPr>
          </a:p>
          <a:p>
            <a:pPr marL="534988" lvl="5">
              <a:lnSpc>
                <a:spcPct val="90000"/>
              </a:lnSpc>
              <a:defRPr/>
            </a:pPr>
            <a:r>
              <a:rPr lang="ja-JP" altLang="en-US" sz="1600" dirty="0">
                <a:solidFill>
                  <a:srgbClr val="C00000"/>
                </a:solidFill>
              </a:rPr>
              <a:t>子育て資源の多様化</a:t>
            </a:r>
          </a:p>
          <a:p>
            <a:pPr marL="534988" lvl="5">
              <a:lnSpc>
                <a:spcPct val="90000"/>
              </a:lnSpc>
              <a:defRPr/>
            </a:pPr>
            <a:r>
              <a:rPr lang="ja-JP" altLang="en-US" sz="1600" dirty="0">
                <a:solidFill>
                  <a:srgbClr val="C00000"/>
                </a:solidFill>
              </a:rPr>
              <a:t>子育て情報の氾濫と混乱</a:t>
            </a:r>
          </a:p>
        </p:txBody>
      </p:sp>
      <p:sp>
        <p:nvSpPr>
          <p:cNvPr id="16" name="Rectangle 3"/>
          <p:cNvSpPr txBox="1">
            <a:spLocks noChangeArrowheads="1"/>
          </p:cNvSpPr>
          <p:nvPr/>
        </p:nvSpPr>
        <p:spPr>
          <a:xfrm>
            <a:off x="2123728" y="5445224"/>
            <a:ext cx="4452743" cy="620659"/>
          </a:xfrm>
          <a:prstGeom prst="rect">
            <a:avLst/>
          </a:prstGeom>
          <a:solidFill>
            <a:schemeClr val="bg1"/>
          </a:solidFill>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lvl="5" indent="0">
              <a:lnSpc>
                <a:spcPct val="90000"/>
              </a:lnSpc>
              <a:buNone/>
              <a:defRPr/>
            </a:pPr>
            <a:r>
              <a:rPr lang="ja-JP" altLang="en-US" sz="1800" dirty="0">
                <a:solidFill>
                  <a:srgbClr val="C00000"/>
                </a:solidFill>
              </a:rPr>
              <a:t>物品供給</a:t>
            </a:r>
            <a:r>
              <a:rPr lang="en-US" altLang="ja-JP" sz="1800" dirty="0">
                <a:solidFill>
                  <a:srgbClr val="C00000"/>
                </a:solidFill>
              </a:rPr>
              <a:t>	</a:t>
            </a:r>
            <a:r>
              <a:rPr lang="ja-JP" altLang="en-US" sz="1800" dirty="0">
                <a:solidFill>
                  <a:srgbClr val="C00000"/>
                </a:solidFill>
              </a:rPr>
              <a:t>栄養補給のための食事</a:t>
            </a:r>
            <a:endParaRPr lang="en-US" altLang="ja-JP" sz="1800" dirty="0">
              <a:solidFill>
                <a:srgbClr val="C00000"/>
              </a:solidFill>
            </a:endParaRPr>
          </a:p>
          <a:p>
            <a:pPr marL="0" lvl="5" indent="0">
              <a:lnSpc>
                <a:spcPct val="90000"/>
              </a:lnSpc>
              <a:buNone/>
              <a:defRPr/>
            </a:pPr>
            <a:r>
              <a:rPr lang="ja-JP" altLang="en-US" sz="1800" dirty="0">
                <a:solidFill>
                  <a:srgbClr val="C00000"/>
                </a:solidFill>
              </a:rPr>
              <a:t>児童虐待　</a:t>
            </a:r>
            <a:r>
              <a:rPr lang="en-US" altLang="ja-JP" sz="1800" dirty="0">
                <a:solidFill>
                  <a:srgbClr val="C00000"/>
                </a:solidFill>
              </a:rPr>
              <a:t>	</a:t>
            </a:r>
            <a:r>
              <a:rPr lang="ja-JP" altLang="en-US" sz="1800" dirty="0">
                <a:solidFill>
                  <a:srgbClr val="C00000"/>
                </a:solidFill>
              </a:rPr>
              <a:t>育児放棄</a:t>
            </a:r>
            <a:endParaRPr lang="en-US" altLang="ja-JP" sz="1800" dirty="0">
              <a:solidFill>
                <a:srgbClr val="C00000"/>
              </a:solidFill>
            </a:endParaRPr>
          </a:p>
          <a:p>
            <a:pPr marL="0" lvl="5" indent="0">
              <a:lnSpc>
                <a:spcPct val="90000"/>
              </a:lnSpc>
              <a:buNone/>
              <a:defRPr/>
            </a:pPr>
            <a:endParaRPr lang="en-US" altLang="ja-JP" sz="1800" dirty="0">
              <a:solidFill>
                <a:schemeClr val="tx2"/>
              </a:solidFill>
            </a:endParaRPr>
          </a:p>
        </p:txBody>
      </p:sp>
      <p:sp>
        <p:nvSpPr>
          <p:cNvPr id="19" name="フローチャート : 代替処理 18"/>
          <p:cNvSpPr/>
          <p:nvPr/>
        </p:nvSpPr>
        <p:spPr>
          <a:xfrm>
            <a:off x="3563888" y="2420888"/>
            <a:ext cx="5256584" cy="792088"/>
          </a:xfrm>
          <a:prstGeom prst="flowChartAlternateProcess">
            <a:avLst/>
          </a:prstGeom>
          <a:solidFill>
            <a:srgbClr val="FFFDB5"/>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＊経験のない子育てを支援する助言者との疎遠</a:t>
            </a:r>
            <a:endParaRPr lang="en-US" altLang="ja-JP" sz="1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a:p>
            <a:r>
              <a:rPr lang="ja-JP" altLang="en-US" sz="1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＊育児不安の解消策の乏しさ</a:t>
            </a:r>
          </a:p>
        </p:txBody>
      </p:sp>
      <p:sp>
        <p:nvSpPr>
          <p:cNvPr id="20" name="フローチャート : 代替処理 19"/>
          <p:cNvSpPr/>
          <p:nvPr/>
        </p:nvSpPr>
        <p:spPr>
          <a:xfrm>
            <a:off x="179512" y="2060848"/>
            <a:ext cx="2880320" cy="792088"/>
          </a:xfrm>
          <a:prstGeom prst="flowChartAlternateProcess">
            <a:avLst/>
          </a:prstGeom>
          <a:solidFill>
            <a:srgbClr val="FFFDB5"/>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＊子どもの孤立化</a:t>
            </a:r>
            <a:endParaRPr lang="en-US" altLang="ja-JP" sz="1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a:p>
            <a:r>
              <a:rPr lang="ja-JP" altLang="en-US" sz="1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＊群れない中での集団化</a:t>
            </a:r>
          </a:p>
        </p:txBody>
      </p:sp>
      <p:sp>
        <p:nvSpPr>
          <p:cNvPr id="25" name="雲形吹き出し 24"/>
          <p:cNvSpPr/>
          <p:nvPr/>
        </p:nvSpPr>
        <p:spPr>
          <a:xfrm>
            <a:off x="6660232" y="548680"/>
            <a:ext cx="2304256" cy="1116704"/>
          </a:xfrm>
          <a:prstGeom prst="cloudCallout">
            <a:avLst>
              <a:gd name="adj1" fmla="val -30982"/>
              <a:gd name="adj2" fmla="val 101679"/>
            </a:avLst>
          </a:prstGeom>
          <a:solidFill>
            <a:srgbClr val="FFFDB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2">
                    <a:lumMod val="50000"/>
                  </a:schemeClr>
                </a:solidFill>
                <a:latin typeface="HG丸ｺﾞｼｯｸM-PRO" pitchFamily="50" charset="-128"/>
                <a:ea typeface="HG丸ｺﾞｼｯｸM-PRO" pitchFamily="50" charset="-128"/>
              </a:rPr>
              <a:t>普通の子育てがわからない！</a:t>
            </a:r>
            <a:endParaRPr lang="en-US" altLang="ja-JP" sz="1400" b="1" dirty="0">
              <a:solidFill>
                <a:schemeClr val="tx2">
                  <a:lumMod val="50000"/>
                </a:schemeClr>
              </a:solidFill>
              <a:latin typeface="HG丸ｺﾞｼｯｸM-PRO" pitchFamily="50" charset="-128"/>
              <a:ea typeface="HG丸ｺﾞｼｯｸM-PRO" pitchFamily="50" charset="-128"/>
            </a:endParaRPr>
          </a:p>
        </p:txBody>
      </p:sp>
      <p:sp>
        <p:nvSpPr>
          <p:cNvPr id="14" name="テキスト ボックス 13"/>
          <p:cNvSpPr txBox="1"/>
          <p:nvPr/>
        </p:nvSpPr>
        <p:spPr>
          <a:xfrm>
            <a:off x="2051720" y="0"/>
            <a:ext cx="4705134" cy="400110"/>
          </a:xfrm>
          <a:prstGeom prst="rect">
            <a:avLst/>
          </a:prstGeom>
        </p:spPr>
        <p:style>
          <a:lnRef idx="3">
            <a:schemeClr val="lt1"/>
          </a:lnRef>
          <a:fillRef idx="1">
            <a:schemeClr val="dk1"/>
          </a:fillRef>
          <a:effectRef idx="1">
            <a:schemeClr val="dk1"/>
          </a:effectRef>
          <a:fontRef idx="minor">
            <a:schemeClr val="lt1"/>
          </a:fontRef>
        </p:style>
        <p:txBody>
          <a:bodyPr wrap="none" rtlCol="0">
            <a:spAutoFit/>
          </a:bodyPr>
          <a:lstStyle/>
          <a:p>
            <a:r>
              <a:rPr kumimoji="1" lang="ja-JP" altLang="en-US" sz="2000" b="1" dirty="0"/>
              <a:t>アセスメントを実施する際の基本的な視点</a:t>
            </a:r>
          </a:p>
        </p:txBody>
      </p:sp>
      <p:sp>
        <p:nvSpPr>
          <p:cNvPr id="15" name="雲形吹き出し 14"/>
          <p:cNvSpPr/>
          <p:nvPr/>
        </p:nvSpPr>
        <p:spPr>
          <a:xfrm>
            <a:off x="3131840" y="3356992"/>
            <a:ext cx="2520280" cy="972688"/>
          </a:xfrm>
          <a:prstGeom prst="cloudCallout">
            <a:avLst>
              <a:gd name="adj1" fmla="val -62373"/>
              <a:gd name="adj2" fmla="val 37957"/>
            </a:avLst>
          </a:prstGeom>
          <a:solidFill>
            <a:srgbClr val="FFFDB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2">
                    <a:lumMod val="50000"/>
                  </a:schemeClr>
                </a:solidFill>
                <a:latin typeface="HG丸ｺﾞｼｯｸM-PRO" pitchFamily="50" charset="-128"/>
                <a:ea typeface="HG丸ｺﾞｼｯｸM-PRO" pitchFamily="50" charset="-128"/>
              </a:rPr>
              <a:t>とまどう親！</a:t>
            </a:r>
            <a:endParaRPr lang="en-US" altLang="ja-JP" sz="1400" b="1" dirty="0">
              <a:solidFill>
                <a:schemeClr val="tx2">
                  <a:lumMod val="50000"/>
                </a:schemeClr>
              </a:solidFill>
              <a:latin typeface="HG丸ｺﾞｼｯｸM-PRO" pitchFamily="50" charset="-128"/>
              <a:ea typeface="HG丸ｺﾞｼｯｸM-PRO" pitchFamily="50" charset="-128"/>
            </a:endParaRPr>
          </a:p>
          <a:p>
            <a:pPr algn="ctr"/>
            <a:r>
              <a:rPr lang="ja-JP" altLang="en-US" sz="1400" b="1" dirty="0">
                <a:solidFill>
                  <a:schemeClr val="tx2">
                    <a:lumMod val="50000"/>
                  </a:schemeClr>
                </a:solidFill>
                <a:latin typeface="HG丸ｺﾞｼｯｸM-PRO" pitchFamily="50" charset="-128"/>
                <a:ea typeface="HG丸ｺﾞｼｯｸM-PRO" pitchFamily="50" charset="-128"/>
              </a:rPr>
              <a:t>振り回される子！</a:t>
            </a:r>
            <a:endParaRPr lang="en-US" altLang="ja-JP" sz="1400" b="1" dirty="0">
              <a:solidFill>
                <a:schemeClr val="tx2">
                  <a:lumMod val="50000"/>
                </a:schemeClr>
              </a:solidFill>
              <a:latin typeface="HG丸ｺﾞｼｯｸM-PRO" pitchFamily="50" charset="-128"/>
              <a:ea typeface="HG丸ｺﾞｼｯｸM-PRO" pitchFamily="50" charset="-128"/>
            </a:endParaRPr>
          </a:p>
        </p:txBody>
      </p:sp>
      <p:sp>
        <p:nvSpPr>
          <p:cNvPr id="17" name="テキスト ボックス 16"/>
          <p:cNvSpPr txBox="1"/>
          <p:nvPr/>
        </p:nvSpPr>
        <p:spPr>
          <a:xfrm>
            <a:off x="0" y="0"/>
            <a:ext cx="1082348" cy="307777"/>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400" dirty="0"/>
              <a:t>（参考資料）</a:t>
            </a:r>
          </a:p>
        </p:txBody>
      </p:sp>
    </p:spTree>
    <p:extLst>
      <p:ext uri="{BB962C8B-B14F-4D97-AF65-F5344CB8AC3E}">
        <p14:creationId xmlns:p14="http://schemas.microsoft.com/office/powerpoint/2010/main" val="87454050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2"/>
          <p:cNvSpPr>
            <a:spLocks noChangeArrowheads="1"/>
          </p:cNvSpPr>
          <p:nvPr/>
        </p:nvSpPr>
        <p:spPr bwMode="auto">
          <a:xfrm>
            <a:off x="683568" y="2564904"/>
            <a:ext cx="8106079" cy="1511994"/>
          </a:xfrm>
          <a:prstGeom prst="rtTriangle">
            <a:avLst/>
          </a:prstGeom>
          <a:gradFill rotWithShape="1">
            <a:gsLst>
              <a:gs pos="0">
                <a:srgbClr val="FFFFE9"/>
              </a:gs>
              <a:gs pos="100000">
                <a:srgbClr val="FFFFB9"/>
              </a:gs>
            </a:gsLst>
            <a:lin ang="5400000" scaled="1"/>
          </a:gradFill>
          <a:ln w="12700" algn="ctr">
            <a:noFill/>
            <a:miter lim="800000"/>
            <a:headEnd/>
            <a:tailEnd/>
          </a:ln>
        </p:spPr>
        <p:txBody>
          <a:bodyPr wrap="none" lIns="74295" tIns="8890" rIns="74295" bIns="8890" anchor="ctr"/>
          <a:lstStyle/>
          <a:p>
            <a:pPr marL="990600" marR="0" lvl="0" indent="-457200" algn="ctr" defTabSz="914400" rtl="0" eaLnBrk="1" fontAlgn="base" latinLnBrk="0" hangingPunct="1">
              <a:lnSpc>
                <a:spcPct val="100000"/>
              </a:lnSpc>
              <a:spcBef>
                <a:spcPct val="20000"/>
              </a:spcBef>
              <a:spcAft>
                <a:spcPct val="0"/>
              </a:spcAft>
              <a:buClrTx/>
              <a:buSzTx/>
              <a:buFontTx/>
              <a:buNone/>
              <a:tabLst/>
              <a:defRPr/>
            </a:pPr>
            <a:r>
              <a:rPr kumimoji="1" lang="ja-JP" altLang="en-US" sz="44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　　　　サービス</a:t>
            </a:r>
            <a:r>
              <a:rPr kumimoji="1" lang="ja-JP" altLang="en-US" sz="4400" b="0" i="0" u="none" strike="noStrike" kern="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提供の基本的</a:t>
            </a:r>
            <a:r>
              <a:rPr kumimoji="1" lang="ja-JP" altLang="en-US" sz="44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姿勢</a:t>
            </a:r>
            <a:endParaRPr kumimoji="1" lang="en-US" altLang="ja-JP" sz="4400" b="0" i="0" u="none" strike="noStrike" kern="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endParaRPr>
          </a:p>
          <a:p>
            <a:pPr marL="990600" marR="0" lvl="0" indent="-457200" algn="ctr" defTabSz="914400" rtl="0" eaLnBrk="1" fontAlgn="base" latinLnBrk="0" hangingPunct="1">
              <a:lnSpc>
                <a:spcPct val="100000"/>
              </a:lnSpc>
              <a:spcBef>
                <a:spcPct val="20000"/>
              </a:spcBef>
              <a:spcAft>
                <a:spcPct val="0"/>
              </a:spcAft>
              <a:buClrTx/>
              <a:buSzTx/>
              <a:buFontTx/>
              <a:buNone/>
              <a:tabLst/>
              <a:defRPr/>
            </a:pPr>
            <a:endParaRPr kumimoji="1" lang="ja-JP" altLang="en-US" sz="4400" b="0" i="0" u="none" strike="noStrike" kern="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endParaRPr>
          </a:p>
        </p:txBody>
      </p:sp>
    </p:spTree>
    <p:extLst>
      <p:ext uri="{BB962C8B-B14F-4D97-AF65-F5344CB8AC3E}">
        <p14:creationId xmlns:p14="http://schemas.microsoft.com/office/powerpoint/2010/main" val="37070207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1"/>
          <p:cNvSpPr>
            <a:spLocks noGrp="1"/>
          </p:cNvSpPr>
          <p:nvPr>
            <p:ph idx="1"/>
          </p:nvPr>
        </p:nvSpPr>
        <p:spPr>
          <a:xfrm>
            <a:off x="683568" y="1124744"/>
            <a:ext cx="7992888" cy="432048"/>
          </a:xfrm>
        </p:spPr>
        <p:txBody>
          <a:bodyPr>
            <a:normAutofit fontScale="77500" lnSpcReduction="20000"/>
          </a:bodyPr>
          <a:lstStyle/>
          <a:p>
            <a:pPr marL="0" indent="0">
              <a:buNone/>
            </a:pPr>
            <a:r>
              <a:rPr kumimoji="1" lang="ja-JP" altLang="en-US" dirty="0"/>
              <a:t>障害児入所施設への入所理由</a:t>
            </a:r>
            <a:r>
              <a:rPr kumimoji="1" lang="ja-JP" altLang="en-US" sz="2100" dirty="0">
                <a:latin typeface="+mj-ea"/>
                <a:ea typeface="+mj-ea"/>
              </a:rPr>
              <a:t>（</a:t>
            </a:r>
            <a:r>
              <a:rPr kumimoji="1" lang="en-US" altLang="ja-JP" sz="2100" dirty="0">
                <a:latin typeface="+mj-ea"/>
                <a:ea typeface="+mj-ea"/>
              </a:rPr>
              <a:t>H</a:t>
            </a:r>
            <a:r>
              <a:rPr kumimoji="1" lang="ja-JP" altLang="en-US" sz="2100" dirty="0">
                <a:latin typeface="+mj-ea"/>
                <a:ea typeface="+mj-ea"/>
              </a:rPr>
              <a:t>２９全国知的障害児施設実態調査）</a:t>
            </a:r>
            <a:endParaRPr kumimoji="1" lang="en-US" altLang="ja-JP" sz="2100" dirty="0">
              <a:latin typeface="+mj-ea"/>
              <a:ea typeface="+mj-ea"/>
            </a:endParaRPr>
          </a:p>
          <a:p>
            <a:pPr marL="0" indent="0">
              <a:buNone/>
            </a:pPr>
            <a:endParaRPr kumimoji="1" lang="ja-JP" altLang="en-US" dirty="0"/>
          </a:p>
        </p:txBody>
      </p:sp>
      <p:graphicFrame>
        <p:nvGraphicFramePr>
          <p:cNvPr id="4" name="表 3"/>
          <p:cNvGraphicFramePr>
            <a:graphicFrameLocks noGrp="1"/>
          </p:cNvGraphicFramePr>
          <p:nvPr>
            <p:extLst>
              <p:ext uri="{D42A27DB-BD31-4B8C-83A1-F6EECF244321}">
                <p14:modId xmlns:p14="http://schemas.microsoft.com/office/powerpoint/2010/main" val="2531703548"/>
              </p:ext>
            </p:extLst>
          </p:nvPr>
        </p:nvGraphicFramePr>
        <p:xfrm>
          <a:off x="179512" y="1700807"/>
          <a:ext cx="8784976" cy="5059680"/>
        </p:xfrm>
        <a:graphic>
          <a:graphicData uri="http://schemas.openxmlformats.org/drawingml/2006/table">
            <a:tbl>
              <a:tblPr firstRow="1" bandRow="1">
                <a:tableStyleId>{5C22544A-7EE6-4342-B048-85BDC9FD1C3A}</a:tableStyleId>
              </a:tblPr>
              <a:tblGrid>
                <a:gridCol w="367965">
                  <a:extLst>
                    <a:ext uri="{9D8B030D-6E8A-4147-A177-3AD203B41FA5}">
                      <a16:colId xmlns:a16="http://schemas.microsoft.com/office/drawing/2014/main" val="20000"/>
                    </a:ext>
                  </a:extLst>
                </a:gridCol>
                <a:gridCol w="2585825">
                  <a:extLst>
                    <a:ext uri="{9D8B030D-6E8A-4147-A177-3AD203B41FA5}">
                      <a16:colId xmlns:a16="http://schemas.microsoft.com/office/drawing/2014/main" val="20001"/>
                    </a:ext>
                  </a:extLst>
                </a:gridCol>
                <a:gridCol w="1476895">
                  <a:extLst>
                    <a:ext uri="{9D8B030D-6E8A-4147-A177-3AD203B41FA5}">
                      <a16:colId xmlns:a16="http://schemas.microsoft.com/office/drawing/2014/main" val="20002"/>
                    </a:ext>
                  </a:extLst>
                </a:gridCol>
                <a:gridCol w="1476895">
                  <a:extLst>
                    <a:ext uri="{9D8B030D-6E8A-4147-A177-3AD203B41FA5}">
                      <a16:colId xmlns:a16="http://schemas.microsoft.com/office/drawing/2014/main" val="20003"/>
                    </a:ext>
                  </a:extLst>
                </a:gridCol>
                <a:gridCol w="814837">
                  <a:extLst>
                    <a:ext uri="{9D8B030D-6E8A-4147-A177-3AD203B41FA5}">
                      <a16:colId xmlns:a16="http://schemas.microsoft.com/office/drawing/2014/main" val="20004"/>
                    </a:ext>
                  </a:extLst>
                </a:gridCol>
                <a:gridCol w="2062559">
                  <a:extLst>
                    <a:ext uri="{9D8B030D-6E8A-4147-A177-3AD203B41FA5}">
                      <a16:colId xmlns:a16="http://schemas.microsoft.com/office/drawing/2014/main" val="20005"/>
                    </a:ext>
                  </a:extLst>
                </a:gridCol>
              </a:tblGrid>
              <a:tr h="307480">
                <a:tc>
                  <a:txBody>
                    <a:bodyPr/>
                    <a:lstStyle/>
                    <a:p>
                      <a:pPr algn="ctr"/>
                      <a:endParaRPr kumimoji="1" lang="ja-JP" altLang="en-US" dirty="0"/>
                    </a:p>
                  </a:txBody>
                  <a:tcPr>
                    <a:lnR w="12700" cap="flat" cmpd="sng" algn="ctr">
                      <a:solidFill>
                        <a:srgbClr val="FF0000"/>
                      </a:solidFill>
                      <a:prstDash val="solid"/>
                      <a:round/>
                      <a:headEnd type="none" w="med" len="med"/>
                      <a:tailEnd type="none" w="med" len="med"/>
                    </a:lnR>
                    <a:lnB w="12700" cap="flat" cmpd="sng" algn="ctr">
                      <a:solidFill>
                        <a:srgbClr val="FF0000"/>
                      </a:solidFill>
                      <a:prstDash val="solid"/>
                      <a:round/>
                      <a:headEnd type="none" w="med" len="med"/>
                      <a:tailEnd type="none" w="med" len="med"/>
                    </a:lnB>
                  </a:tcPr>
                </a:tc>
                <a:tc>
                  <a:txBody>
                    <a:bodyPr/>
                    <a:lstStyle/>
                    <a:p>
                      <a:pPr algn="ctr"/>
                      <a:r>
                        <a:rPr kumimoji="1" lang="ja-JP" altLang="en-US" dirty="0"/>
                        <a:t>理由</a:t>
                      </a:r>
                    </a:p>
                  </a:txBody>
                  <a:tcPr>
                    <a:lnL w="12700" cap="flat" cmpd="sng" algn="ctr">
                      <a:solidFill>
                        <a:srgbClr val="FF0000"/>
                      </a:solidFill>
                      <a:prstDash val="solid"/>
                      <a:round/>
                      <a:headEnd type="none" w="med" len="med"/>
                      <a:tailEnd type="none" w="med" len="med"/>
                    </a:lnL>
                    <a:lnB w="12700" cap="flat" cmpd="sng" algn="ctr">
                      <a:solidFill>
                        <a:srgbClr val="FF0000"/>
                      </a:solidFill>
                      <a:prstDash val="solid"/>
                      <a:round/>
                      <a:headEnd type="none" w="med" len="med"/>
                      <a:tailEnd type="none" w="med" len="med"/>
                    </a:lnB>
                  </a:tcPr>
                </a:tc>
                <a:tc>
                  <a:txBody>
                    <a:bodyPr/>
                    <a:lstStyle/>
                    <a:p>
                      <a:pPr algn="ctr"/>
                      <a:r>
                        <a:rPr kumimoji="1" lang="ja-JP" altLang="en-US" dirty="0"/>
                        <a:t>主たる要因</a:t>
                      </a:r>
                    </a:p>
                  </a:txBody>
                  <a:tcPr>
                    <a:lnB w="12700" cap="flat" cmpd="sng" algn="ctr">
                      <a:solidFill>
                        <a:srgbClr val="FF0000"/>
                      </a:solidFill>
                      <a:prstDash val="solid"/>
                      <a:round/>
                      <a:headEnd type="none" w="med" len="med"/>
                      <a:tailEnd type="none" w="med" len="med"/>
                    </a:lnB>
                  </a:tcPr>
                </a:tc>
                <a:tc>
                  <a:txBody>
                    <a:bodyPr/>
                    <a:lstStyle/>
                    <a:p>
                      <a:pPr algn="ctr"/>
                      <a:r>
                        <a:rPr kumimoji="1" lang="ja-JP" altLang="en-US" dirty="0"/>
                        <a:t>従たる要因</a:t>
                      </a:r>
                    </a:p>
                  </a:txBody>
                  <a:tcPr>
                    <a:lnB w="12700" cap="flat" cmpd="sng" algn="ctr">
                      <a:solidFill>
                        <a:srgbClr val="FF0000"/>
                      </a:solidFill>
                      <a:prstDash val="solid"/>
                      <a:round/>
                      <a:headEnd type="none" w="med" len="med"/>
                      <a:tailEnd type="none" w="med" len="med"/>
                    </a:lnB>
                  </a:tcPr>
                </a:tc>
                <a:tc>
                  <a:txBody>
                    <a:bodyPr/>
                    <a:lstStyle/>
                    <a:p>
                      <a:pPr algn="ctr"/>
                      <a:r>
                        <a:rPr kumimoji="1" lang="ja-JP" altLang="en-US" dirty="0"/>
                        <a:t>合計</a:t>
                      </a:r>
                    </a:p>
                  </a:txBody>
                  <a:tcPr>
                    <a:lnB w="12700" cap="flat" cmpd="sng" algn="ctr">
                      <a:solidFill>
                        <a:srgbClr val="FF0000"/>
                      </a:solidFill>
                      <a:prstDash val="solid"/>
                      <a:round/>
                      <a:headEnd type="none" w="med" len="med"/>
                      <a:tailEnd type="none" w="med" len="med"/>
                    </a:lnB>
                  </a:tcPr>
                </a:tc>
                <a:tc>
                  <a:txBody>
                    <a:bodyPr/>
                    <a:lstStyle/>
                    <a:p>
                      <a:pPr algn="ctr"/>
                      <a:r>
                        <a:rPr kumimoji="1" lang="ja-JP" altLang="en-US" dirty="0"/>
                        <a:t>在籍者</a:t>
                      </a:r>
                      <a:r>
                        <a:rPr kumimoji="1" lang="ja-JP" altLang="en-US" sz="1400" dirty="0"/>
                        <a:t>（</a:t>
                      </a:r>
                      <a:r>
                        <a:rPr kumimoji="1" lang="en-US" altLang="ja-JP" sz="1400" dirty="0"/>
                        <a:t>4843</a:t>
                      </a:r>
                      <a:r>
                        <a:rPr kumimoji="1" lang="ja-JP" altLang="en-US" sz="1400" dirty="0"/>
                        <a:t>名）</a:t>
                      </a:r>
                      <a:r>
                        <a:rPr kumimoji="1" lang="ja-JP" altLang="en-US" dirty="0"/>
                        <a:t>比</a:t>
                      </a:r>
                    </a:p>
                  </a:txBody>
                  <a:tcPr>
                    <a:lnB w="12700"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10000"/>
                  </a:ext>
                </a:extLst>
              </a:tr>
              <a:tr h="327790">
                <a:tc rowSpan="8">
                  <a:txBody>
                    <a:bodyPr/>
                    <a:lstStyle/>
                    <a:p>
                      <a:pPr algn="ctr"/>
                      <a:r>
                        <a:rPr kumimoji="1" lang="ja-JP" altLang="en-US" sz="1400" dirty="0"/>
                        <a:t>　　　　　家族の状況等</a:t>
                      </a:r>
                    </a:p>
                  </a:txBody>
                  <a:tcPr>
                    <a:lnL w="12700" cmpd="sng">
                      <a:noFill/>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r>
                        <a:rPr kumimoji="1" lang="ja-JP" altLang="en-US" sz="1400" b="1" dirty="0">
                          <a:solidFill>
                            <a:schemeClr val="tx1"/>
                          </a:solidFill>
                          <a:effectLst/>
                        </a:rPr>
                        <a:t>親の離婚・死別</a:t>
                      </a:r>
                      <a:endParaRPr kumimoji="1" lang="en-US" altLang="ja-JP" sz="1400" b="1" dirty="0">
                        <a:solidFill>
                          <a:schemeClr val="tx1"/>
                        </a:solidFill>
                        <a:effectLst/>
                      </a:endParaRPr>
                    </a:p>
                  </a:txBody>
                  <a:tcPr>
                    <a:lnL w="12700" cap="flat" cmpd="sng" algn="ctr">
                      <a:solidFill>
                        <a:srgbClr val="FF0000"/>
                      </a:solidFill>
                      <a:prstDash val="solid"/>
                      <a:round/>
                      <a:headEnd type="none" w="med" len="med"/>
                      <a:tailEnd type="none" w="med" len="med"/>
                    </a:lnL>
                    <a:lnT w="12700" cap="flat" cmpd="sng" algn="ctr">
                      <a:solidFill>
                        <a:srgbClr val="FF0000"/>
                      </a:solidFill>
                      <a:prstDash val="solid"/>
                      <a:round/>
                      <a:headEnd type="none" w="med" len="med"/>
                      <a:tailEnd type="none" w="med" len="med"/>
                    </a:lnT>
                  </a:tcPr>
                </a:tc>
                <a:tc>
                  <a:txBody>
                    <a:bodyPr/>
                    <a:lstStyle/>
                    <a:p>
                      <a:pPr algn="r"/>
                      <a:r>
                        <a:rPr kumimoji="1" lang="en-US" altLang="ja-JP" sz="1600" dirty="0">
                          <a:solidFill>
                            <a:schemeClr val="tx1"/>
                          </a:solidFill>
                        </a:rPr>
                        <a:t>269</a:t>
                      </a:r>
                      <a:endParaRPr kumimoji="1" lang="ja-JP" altLang="en-US" sz="1600" dirty="0">
                        <a:solidFill>
                          <a:schemeClr val="tx1"/>
                        </a:solidFill>
                      </a:endParaRPr>
                    </a:p>
                  </a:txBody>
                  <a:tcPr>
                    <a:lnT w="12700" cap="flat" cmpd="sng" algn="ctr">
                      <a:solidFill>
                        <a:srgbClr val="FF0000"/>
                      </a:solidFill>
                      <a:prstDash val="solid"/>
                      <a:round/>
                      <a:headEnd type="none" w="med" len="med"/>
                      <a:tailEnd type="none" w="med" len="med"/>
                    </a:lnT>
                  </a:tcPr>
                </a:tc>
                <a:tc>
                  <a:txBody>
                    <a:bodyPr/>
                    <a:lstStyle/>
                    <a:p>
                      <a:pPr algn="r"/>
                      <a:r>
                        <a:rPr kumimoji="1" lang="en-US" altLang="ja-JP" sz="1600" dirty="0">
                          <a:solidFill>
                            <a:schemeClr val="tx1"/>
                          </a:solidFill>
                        </a:rPr>
                        <a:t>135</a:t>
                      </a:r>
                      <a:endParaRPr kumimoji="1" lang="ja-JP" altLang="en-US" sz="1600" dirty="0">
                        <a:solidFill>
                          <a:schemeClr val="tx1"/>
                        </a:solidFill>
                      </a:endParaRPr>
                    </a:p>
                  </a:txBody>
                  <a:tcPr>
                    <a:lnT w="12700" cap="flat" cmpd="sng" algn="ctr">
                      <a:solidFill>
                        <a:srgbClr val="FF0000"/>
                      </a:solidFill>
                      <a:prstDash val="solid"/>
                      <a:round/>
                      <a:headEnd type="none" w="med" len="med"/>
                      <a:tailEnd type="none" w="med" len="med"/>
                    </a:lnT>
                  </a:tcPr>
                </a:tc>
                <a:tc>
                  <a:txBody>
                    <a:bodyPr/>
                    <a:lstStyle/>
                    <a:p>
                      <a:pPr algn="r"/>
                      <a:r>
                        <a:rPr kumimoji="1" lang="en-US" altLang="ja-JP" sz="1600" dirty="0">
                          <a:solidFill>
                            <a:schemeClr val="tx1"/>
                          </a:solidFill>
                        </a:rPr>
                        <a:t>404</a:t>
                      </a:r>
                    </a:p>
                  </a:txBody>
                  <a:tcPr>
                    <a:lnT w="12700" cap="flat" cmpd="sng" algn="ctr">
                      <a:solidFill>
                        <a:srgbClr val="FF0000"/>
                      </a:solidFill>
                      <a:prstDash val="solid"/>
                      <a:round/>
                      <a:headEnd type="none" w="med" len="med"/>
                      <a:tailEnd type="none" w="med" len="med"/>
                    </a:lnT>
                  </a:tcPr>
                </a:tc>
                <a:tc>
                  <a:txBody>
                    <a:bodyPr/>
                    <a:lstStyle/>
                    <a:p>
                      <a:pPr algn="r"/>
                      <a:r>
                        <a:rPr kumimoji="1" lang="en-US" altLang="ja-JP" sz="1600" dirty="0">
                          <a:solidFill>
                            <a:schemeClr val="tx1"/>
                          </a:solidFill>
                        </a:rPr>
                        <a:t>8.3</a:t>
                      </a:r>
                      <a:r>
                        <a:rPr kumimoji="1" lang="ja-JP" altLang="en-US" sz="1600" dirty="0">
                          <a:solidFill>
                            <a:schemeClr val="tx1"/>
                          </a:solidFill>
                        </a:rPr>
                        <a:t>％</a:t>
                      </a:r>
                    </a:p>
                  </a:txBody>
                  <a:tcPr>
                    <a:lnT w="12700" cap="flat" cmpd="sng" algn="ctr">
                      <a:solidFill>
                        <a:srgbClr val="FF0000"/>
                      </a:solidFill>
                      <a:prstDash val="solid"/>
                      <a:round/>
                      <a:headEnd type="none" w="med" len="med"/>
                      <a:tailEnd type="none" w="med" len="med"/>
                    </a:lnT>
                  </a:tcPr>
                </a:tc>
                <a:extLst>
                  <a:ext uri="{0D108BD9-81ED-4DB2-BD59-A6C34878D82A}">
                    <a16:rowId xmlns:a16="http://schemas.microsoft.com/office/drawing/2014/main" val="10001"/>
                  </a:ext>
                </a:extLst>
              </a:tr>
              <a:tr h="327790">
                <a:tc vMerge="1">
                  <a:txBody>
                    <a:bodyPr/>
                    <a:lstStyle/>
                    <a:p>
                      <a:endParaRPr kumimoji="1" lang="ja-JP" altLang="en-US" dirty="0"/>
                    </a:p>
                  </a:txBody>
                  <a:tcPr>
                    <a:lnL w="12700" cmpd="sng">
                      <a:noFill/>
                    </a:lnL>
                  </a:tcPr>
                </a:tc>
                <a:tc>
                  <a:txBody>
                    <a:bodyPr/>
                    <a:lstStyle/>
                    <a:p>
                      <a:r>
                        <a:rPr kumimoji="1" lang="ja-JP" altLang="en-US" sz="1400" b="1" dirty="0">
                          <a:solidFill>
                            <a:schemeClr val="tx1"/>
                          </a:solidFill>
                          <a:effectLst/>
                        </a:rPr>
                        <a:t>家庭の経済的理由</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dirty="0">
                          <a:solidFill>
                            <a:schemeClr val="tx1"/>
                          </a:solidFill>
                        </a:rPr>
                        <a:t>92</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179</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271</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5.6</a:t>
                      </a:r>
                      <a:r>
                        <a:rPr kumimoji="1" lang="ja-JP" altLang="en-US" sz="1600" dirty="0">
                          <a:solidFill>
                            <a:schemeClr val="tx1"/>
                          </a:solidFill>
                        </a:rPr>
                        <a:t>％</a:t>
                      </a:r>
                    </a:p>
                  </a:txBody>
                  <a:tcPr/>
                </a:tc>
                <a:extLst>
                  <a:ext uri="{0D108BD9-81ED-4DB2-BD59-A6C34878D82A}">
                    <a16:rowId xmlns:a16="http://schemas.microsoft.com/office/drawing/2014/main" val="10002"/>
                  </a:ext>
                </a:extLst>
              </a:tr>
              <a:tr h="327790">
                <a:tc vMerge="1">
                  <a:txBody>
                    <a:bodyPr/>
                    <a:lstStyle/>
                    <a:p>
                      <a:endParaRPr kumimoji="1" lang="ja-JP" altLang="en-US" dirty="0"/>
                    </a:p>
                  </a:txBody>
                  <a:tcPr>
                    <a:lnL w="12700" cmpd="sng">
                      <a:noFill/>
                    </a:lnL>
                  </a:tcPr>
                </a:tc>
                <a:tc>
                  <a:txBody>
                    <a:bodyPr/>
                    <a:lstStyle/>
                    <a:p>
                      <a:r>
                        <a:rPr kumimoji="1" lang="ja-JP" altLang="en-US" sz="1400" b="1" dirty="0">
                          <a:solidFill>
                            <a:schemeClr val="tx1"/>
                          </a:solidFill>
                          <a:effectLst/>
                        </a:rPr>
                        <a:t>保護者の疾病・出産等</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dirty="0">
                          <a:solidFill>
                            <a:schemeClr val="tx1"/>
                          </a:solidFill>
                        </a:rPr>
                        <a:t>266</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146</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412</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8.5</a:t>
                      </a:r>
                      <a:r>
                        <a:rPr kumimoji="1" lang="ja-JP" altLang="en-US" sz="1600" dirty="0">
                          <a:solidFill>
                            <a:schemeClr val="tx1"/>
                          </a:solidFill>
                        </a:rPr>
                        <a:t>％</a:t>
                      </a:r>
                    </a:p>
                  </a:txBody>
                  <a:tcPr/>
                </a:tc>
                <a:extLst>
                  <a:ext uri="{0D108BD9-81ED-4DB2-BD59-A6C34878D82A}">
                    <a16:rowId xmlns:a16="http://schemas.microsoft.com/office/drawing/2014/main" val="10003"/>
                  </a:ext>
                </a:extLst>
              </a:tr>
              <a:tr h="327790">
                <a:tc vMerge="1">
                  <a:txBody>
                    <a:bodyPr/>
                    <a:lstStyle/>
                    <a:p>
                      <a:endParaRPr kumimoji="1" lang="ja-JP" altLang="en-US" dirty="0"/>
                    </a:p>
                  </a:txBody>
                  <a:tcPr/>
                </a:tc>
                <a:tc>
                  <a:txBody>
                    <a:bodyPr/>
                    <a:lstStyle/>
                    <a:p>
                      <a:r>
                        <a:rPr kumimoji="1" lang="ja-JP" altLang="en-US" sz="1400" b="1" u="sng" dirty="0">
                          <a:solidFill>
                            <a:srgbClr val="FF0066"/>
                          </a:solidFill>
                          <a:effectLst/>
                        </a:rPr>
                        <a:t>保護者の養育能力の欠如</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u="sng" dirty="0">
                          <a:solidFill>
                            <a:schemeClr val="tx1"/>
                          </a:solidFill>
                        </a:rPr>
                        <a:t>1,452</a:t>
                      </a:r>
                      <a:endParaRPr kumimoji="1" lang="ja-JP" altLang="en-US" sz="1600" u="sng" dirty="0">
                        <a:solidFill>
                          <a:schemeClr val="tx1"/>
                        </a:solidFill>
                      </a:endParaRPr>
                    </a:p>
                  </a:txBody>
                  <a:tcPr/>
                </a:tc>
                <a:tc>
                  <a:txBody>
                    <a:bodyPr/>
                    <a:lstStyle/>
                    <a:p>
                      <a:pPr algn="r"/>
                      <a:r>
                        <a:rPr kumimoji="1" lang="en-US" altLang="ja-JP" sz="1600" u="sng" dirty="0">
                          <a:solidFill>
                            <a:schemeClr val="tx1"/>
                          </a:solidFill>
                        </a:rPr>
                        <a:t>646</a:t>
                      </a:r>
                      <a:endParaRPr kumimoji="1" lang="ja-JP" altLang="en-US" sz="1600" u="sng" dirty="0">
                        <a:solidFill>
                          <a:schemeClr val="tx1"/>
                        </a:solidFill>
                      </a:endParaRPr>
                    </a:p>
                  </a:txBody>
                  <a:tcPr/>
                </a:tc>
                <a:tc>
                  <a:txBody>
                    <a:bodyPr/>
                    <a:lstStyle/>
                    <a:p>
                      <a:pPr algn="r"/>
                      <a:r>
                        <a:rPr kumimoji="1" lang="en-US" altLang="ja-JP" sz="1600" u="sng" dirty="0">
                          <a:solidFill>
                            <a:schemeClr val="tx1"/>
                          </a:solidFill>
                        </a:rPr>
                        <a:t>2,098</a:t>
                      </a:r>
                      <a:endParaRPr kumimoji="1" lang="ja-JP" altLang="en-US" sz="1600" u="sng" dirty="0">
                        <a:solidFill>
                          <a:schemeClr val="tx1"/>
                        </a:solidFill>
                      </a:endParaRPr>
                    </a:p>
                  </a:txBody>
                  <a:tcPr/>
                </a:tc>
                <a:tc>
                  <a:txBody>
                    <a:bodyPr/>
                    <a:lstStyle/>
                    <a:p>
                      <a:pPr algn="r"/>
                      <a:r>
                        <a:rPr kumimoji="1" lang="en-US" altLang="ja-JP" sz="1600" u="sng" dirty="0">
                          <a:solidFill>
                            <a:schemeClr val="tx1"/>
                          </a:solidFill>
                        </a:rPr>
                        <a:t>43.3</a:t>
                      </a:r>
                      <a:r>
                        <a:rPr kumimoji="1" lang="ja-JP" altLang="en-US" sz="1600" u="sng" dirty="0">
                          <a:solidFill>
                            <a:schemeClr val="tx1"/>
                          </a:solidFill>
                        </a:rPr>
                        <a:t>％</a:t>
                      </a:r>
                    </a:p>
                  </a:txBody>
                  <a:tcPr/>
                </a:tc>
                <a:extLst>
                  <a:ext uri="{0D108BD9-81ED-4DB2-BD59-A6C34878D82A}">
                    <a16:rowId xmlns:a16="http://schemas.microsoft.com/office/drawing/2014/main" val="10004"/>
                  </a:ext>
                </a:extLst>
              </a:tr>
              <a:tr h="327790">
                <a:tc vMerge="1">
                  <a:txBody>
                    <a:bodyPr/>
                    <a:lstStyle/>
                    <a:p>
                      <a:endParaRPr kumimoji="1" lang="ja-JP" altLang="en-US" dirty="0"/>
                    </a:p>
                  </a:txBody>
                  <a:tcPr/>
                </a:tc>
                <a:tc>
                  <a:txBody>
                    <a:bodyPr/>
                    <a:lstStyle/>
                    <a:p>
                      <a:r>
                        <a:rPr kumimoji="1" lang="ja-JP" altLang="en-US" sz="1400" b="1" u="sng" dirty="0">
                          <a:solidFill>
                            <a:srgbClr val="FF0066"/>
                          </a:solidFill>
                          <a:effectLst/>
                        </a:rPr>
                        <a:t>虐待・養育放棄</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u="sng" dirty="0">
                          <a:solidFill>
                            <a:schemeClr val="tx1"/>
                          </a:solidFill>
                        </a:rPr>
                        <a:t>1,129</a:t>
                      </a:r>
                      <a:endParaRPr kumimoji="1" lang="ja-JP" altLang="en-US" sz="1600" u="sng" dirty="0">
                        <a:solidFill>
                          <a:schemeClr val="tx1"/>
                        </a:solidFill>
                      </a:endParaRPr>
                    </a:p>
                  </a:txBody>
                  <a:tcPr/>
                </a:tc>
                <a:tc>
                  <a:txBody>
                    <a:bodyPr/>
                    <a:lstStyle/>
                    <a:p>
                      <a:pPr algn="r"/>
                      <a:r>
                        <a:rPr kumimoji="1" lang="en-US" altLang="ja-JP" sz="1600" u="sng" dirty="0">
                          <a:solidFill>
                            <a:schemeClr val="tx1"/>
                          </a:solidFill>
                        </a:rPr>
                        <a:t>153</a:t>
                      </a:r>
                      <a:endParaRPr kumimoji="1" lang="ja-JP" altLang="en-US" sz="1600" u="sng" dirty="0">
                        <a:solidFill>
                          <a:schemeClr val="tx1"/>
                        </a:solidFill>
                      </a:endParaRPr>
                    </a:p>
                  </a:txBody>
                  <a:tcPr/>
                </a:tc>
                <a:tc>
                  <a:txBody>
                    <a:bodyPr/>
                    <a:lstStyle/>
                    <a:p>
                      <a:pPr algn="r"/>
                      <a:r>
                        <a:rPr kumimoji="1" lang="en-US" altLang="ja-JP" sz="1600" u="sng" dirty="0">
                          <a:solidFill>
                            <a:schemeClr val="tx1"/>
                          </a:solidFill>
                        </a:rPr>
                        <a:t>1,282</a:t>
                      </a:r>
                      <a:endParaRPr kumimoji="1" lang="ja-JP" altLang="en-US" sz="1600" u="sng" dirty="0">
                        <a:solidFill>
                          <a:schemeClr val="tx1"/>
                        </a:solidFill>
                      </a:endParaRPr>
                    </a:p>
                  </a:txBody>
                  <a:tcPr/>
                </a:tc>
                <a:tc>
                  <a:txBody>
                    <a:bodyPr/>
                    <a:lstStyle/>
                    <a:p>
                      <a:pPr algn="r"/>
                      <a:r>
                        <a:rPr kumimoji="1" lang="en-US" altLang="ja-JP" sz="1600" u="sng" dirty="0">
                          <a:solidFill>
                            <a:schemeClr val="tx1"/>
                          </a:solidFill>
                        </a:rPr>
                        <a:t>26.5</a:t>
                      </a:r>
                      <a:r>
                        <a:rPr kumimoji="1" lang="ja-JP" altLang="en-US" sz="1600" u="sng" dirty="0">
                          <a:solidFill>
                            <a:schemeClr val="tx1"/>
                          </a:solidFill>
                        </a:rPr>
                        <a:t>％</a:t>
                      </a:r>
                    </a:p>
                  </a:txBody>
                  <a:tcPr/>
                </a:tc>
                <a:extLst>
                  <a:ext uri="{0D108BD9-81ED-4DB2-BD59-A6C34878D82A}">
                    <a16:rowId xmlns:a16="http://schemas.microsoft.com/office/drawing/2014/main" val="10005"/>
                  </a:ext>
                </a:extLst>
              </a:tr>
              <a:tr h="327790">
                <a:tc vMerge="1">
                  <a:txBody>
                    <a:bodyPr/>
                    <a:lstStyle/>
                    <a:p>
                      <a:endParaRPr kumimoji="1" lang="ja-JP" altLang="en-US" dirty="0"/>
                    </a:p>
                  </a:txBody>
                  <a:tcPr/>
                </a:tc>
                <a:tc>
                  <a:txBody>
                    <a:bodyPr/>
                    <a:lstStyle/>
                    <a:p>
                      <a:r>
                        <a:rPr kumimoji="1" lang="ja-JP" altLang="en-US" sz="1400" b="1" dirty="0">
                          <a:solidFill>
                            <a:schemeClr val="tx1"/>
                          </a:solidFill>
                          <a:effectLst/>
                        </a:rPr>
                        <a:t>きょうだい等家族関係</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dirty="0">
                          <a:solidFill>
                            <a:schemeClr val="tx1"/>
                          </a:solidFill>
                        </a:rPr>
                        <a:t>137</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185</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322</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6.6</a:t>
                      </a:r>
                      <a:r>
                        <a:rPr kumimoji="1" lang="ja-JP" altLang="en-US" sz="1600" dirty="0">
                          <a:solidFill>
                            <a:schemeClr val="tx1"/>
                          </a:solidFill>
                        </a:rPr>
                        <a:t>％</a:t>
                      </a:r>
                    </a:p>
                  </a:txBody>
                  <a:tcPr/>
                </a:tc>
                <a:extLst>
                  <a:ext uri="{0D108BD9-81ED-4DB2-BD59-A6C34878D82A}">
                    <a16:rowId xmlns:a16="http://schemas.microsoft.com/office/drawing/2014/main" val="10006"/>
                  </a:ext>
                </a:extLst>
              </a:tr>
              <a:tr h="327790">
                <a:tc vMerge="1">
                  <a:txBody>
                    <a:bodyPr/>
                    <a:lstStyle/>
                    <a:p>
                      <a:endParaRPr kumimoji="1" lang="ja-JP" altLang="en-US"/>
                    </a:p>
                  </a:txBody>
                  <a:tcPr/>
                </a:tc>
                <a:tc>
                  <a:txBody>
                    <a:bodyPr/>
                    <a:lstStyle/>
                    <a:p>
                      <a:r>
                        <a:rPr kumimoji="1" lang="ja-JP" altLang="en-US" sz="1400" b="1" dirty="0">
                          <a:solidFill>
                            <a:schemeClr val="tx1"/>
                          </a:solidFill>
                          <a:effectLst/>
                        </a:rPr>
                        <a:t>住宅事情・地域でのトラブル</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dirty="0">
                          <a:solidFill>
                            <a:schemeClr val="tx1"/>
                          </a:solidFill>
                        </a:rPr>
                        <a:t>76</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93</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169</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3.5</a:t>
                      </a:r>
                      <a:r>
                        <a:rPr kumimoji="1" lang="ja-JP" altLang="en-US" sz="1600" dirty="0">
                          <a:solidFill>
                            <a:schemeClr val="tx1"/>
                          </a:solidFill>
                        </a:rPr>
                        <a:t>％</a:t>
                      </a:r>
                    </a:p>
                  </a:txBody>
                  <a:tcPr/>
                </a:tc>
                <a:extLst>
                  <a:ext uri="{0D108BD9-81ED-4DB2-BD59-A6C34878D82A}">
                    <a16:rowId xmlns:a16="http://schemas.microsoft.com/office/drawing/2014/main" val="10007"/>
                  </a:ext>
                </a:extLst>
              </a:tr>
              <a:tr h="327790">
                <a:tc vMerge="1">
                  <a:txBody>
                    <a:bodyPr/>
                    <a:lstStyle/>
                    <a:p>
                      <a:endParaRPr kumimoji="1" lang="ja-JP" altLang="en-US" dirty="0"/>
                    </a:p>
                  </a:txBody>
                  <a:tcPr/>
                </a:tc>
                <a:tc>
                  <a:txBody>
                    <a:bodyPr/>
                    <a:lstStyle/>
                    <a:p>
                      <a:r>
                        <a:rPr kumimoji="1" lang="ja-JP" altLang="en-US" sz="1400" b="1" dirty="0">
                          <a:solidFill>
                            <a:schemeClr val="tx1"/>
                          </a:solidFill>
                        </a:rPr>
                        <a:t>その他</a:t>
                      </a:r>
                    </a:p>
                  </a:txBody>
                  <a:tcPr>
                    <a:lnL w="12700" cap="flat" cmpd="sng" algn="ctr">
                      <a:solidFill>
                        <a:srgbClr val="FF0000"/>
                      </a:solidFill>
                      <a:prstDash val="solid"/>
                      <a:round/>
                      <a:headEnd type="none" w="med" len="med"/>
                      <a:tailEnd type="none" w="med" len="med"/>
                    </a:lnL>
                    <a:lnB w="12700" cap="flat" cmpd="sng" algn="ctr">
                      <a:solidFill>
                        <a:srgbClr val="FF0000"/>
                      </a:solidFill>
                      <a:prstDash val="solid"/>
                      <a:round/>
                      <a:headEnd type="none" w="med" len="med"/>
                      <a:tailEnd type="none" w="med" len="med"/>
                    </a:lnB>
                  </a:tcPr>
                </a:tc>
                <a:tc>
                  <a:txBody>
                    <a:bodyPr/>
                    <a:lstStyle/>
                    <a:p>
                      <a:pPr algn="r"/>
                      <a:r>
                        <a:rPr kumimoji="1" lang="en-US" altLang="ja-JP" sz="1600" dirty="0">
                          <a:solidFill>
                            <a:schemeClr val="tx1"/>
                          </a:solidFill>
                        </a:rPr>
                        <a:t>―</a:t>
                      </a:r>
                      <a:endParaRPr kumimoji="1" lang="ja-JP" altLang="en-US" sz="1600" dirty="0">
                        <a:solidFill>
                          <a:schemeClr val="tx1"/>
                        </a:solidFill>
                      </a:endParaRPr>
                    </a:p>
                  </a:txBody>
                  <a:tcPr>
                    <a:lnB w="12700" cap="flat" cmpd="sng" algn="ctr">
                      <a:solidFill>
                        <a:srgbClr val="FF0000"/>
                      </a:solidFill>
                      <a:prstDash val="solid"/>
                      <a:round/>
                      <a:headEnd type="none" w="med" len="med"/>
                      <a:tailEnd type="none" w="med" len="med"/>
                    </a:lnB>
                  </a:tcPr>
                </a:tc>
                <a:tc>
                  <a:txBody>
                    <a:bodyPr/>
                    <a:lstStyle/>
                    <a:p>
                      <a:pPr algn="r"/>
                      <a:r>
                        <a:rPr kumimoji="1" lang="en-US" altLang="ja-JP" sz="1600" dirty="0">
                          <a:solidFill>
                            <a:schemeClr val="tx1"/>
                          </a:solidFill>
                        </a:rPr>
                        <a:t>―</a:t>
                      </a:r>
                      <a:endParaRPr kumimoji="1" lang="ja-JP" altLang="en-US" sz="1600" dirty="0">
                        <a:solidFill>
                          <a:schemeClr val="tx1"/>
                        </a:solidFill>
                      </a:endParaRPr>
                    </a:p>
                  </a:txBody>
                  <a:tcPr>
                    <a:lnB w="12700" cap="flat" cmpd="sng" algn="ctr">
                      <a:solidFill>
                        <a:srgbClr val="FF0000"/>
                      </a:solidFill>
                      <a:prstDash val="solid"/>
                      <a:round/>
                      <a:headEnd type="none" w="med" len="med"/>
                      <a:tailEnd type="none" w="med" len="med"/>
                    </a:lnB>
                  </a:tcPr>
                </a:tc>
                <a:tc>
                  <a:txBody>
                    <a:bodyPr/>
                    <a:lstStyle/>
                    <a:p>
                      <a:pPr algn="r"/>
                      <a:r>
                        <a:rPr kumimoji="1" lang="en-US" altLang="ja-JP" sz="1600" dirty="0">
                          <a:solidFill>
                            <a:schemeClr val="tx1"/>
                          </a:solidFill>
                        </a:rPr>
                        <a:t>―</a:t>
                      </a:r>
                      <a:endParaRPr kumimoji="1" lang="ja-JP" altLang="en-US" sz="1600" dirty="0">
                        <a:solidFill>
                          <a:schemeClr val="tx1"/>
                        </a:solidFill>
                      </a:endParaRPr>
                    </a:p>
                  </a:txBody>
                  <a:tcPr>
                    <a:lnB w="12700" cap="flat" cmpd="sng" algn="ctr">
                      <a:solidFill>
                        <a:srgbClr val="FF0000"/>
                      </a:solidFill>
                      <a:prstDash val="solid"/>
                      <a:round/>
                      <a:headEnd type="none" w="med" len="med"/>
                      <a:tailEnd type="none" w="med" len="med"/>
                    </a:lnB>
                  </a:tcPr>
                </a:tc>
                <a:tc>
                  <a:txBody>
                    <a:bodyPr/>
                    <a:lstStyle/>
                    <a:p>
                      <a:pPr algn="r"/>
                      <a:r>
                        <a:rPr kumimoji="1" lang="en-US" altLang="ja-JP" sz="1600" dirty="0">
                          <a:solidFill>
                            <a:schemeClr val="tx1"/>
                          </a:solidFill>
                        </a:rPr>
                        <a:t>―</a:t>
                      </a:r>
                      <a:endParaRPr kumimoji="1" lang="ja-JP" altLang="en-US" sz="1600" dirty="0">
                        <a:solidFill>
                          <a:schemeClr val="tx1"/>
                        </a:solidFill>
                      </a:endParaRPr>
                    </a:p>
                  </a:txBody>
                  <a:tcPr>
                    <a:lnB w="12700"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10008"/>
                  </a:ext>
                </a:extLst>
              </a:tr>
              <a:tr h="327790">
                <a:tc rowSpan="6">
                  <a:txBody>
                    <a:bodyPr/>
                    <a:lstStyle/>
                    <a:p>
                      <a:pPr algn="r"/>
                      <a:r>
                        <a:rPr kumimoji="1" lang="ja-JP" altLang="en-US" sz="1400" dirty="0"/>
                        <a:t>　本人の状況等</a:t>
                      </a:r>
                    </a:p>
                  </a:txBody>
                  <a:tcPr>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r>
                        <a:rPr kumimoji="1" lang="en-US" altLang="ja-JP" sz="1400" b="1" u="sng" dirty="0">
                          <a:solidFill>
                            <a:srgbClr val="FF0000"/>
                          </a:solidFill>
                        </a:rPr>
                        <a:t>ADL</a:t>
                      </a:r>
                      <a:r>
                        <a:rPr kumimoji="1" lang="ja-JP" altLang="en-US" sz="1400" b="1" u="sng" dirty="0">
                          <a:solidFill>
                            <a:srgbClr val="FF0000"/>
                          </a:solidFill>
                        </a:rPr>
                        <a:t>・生活習慣の確立</a:t>
                      </a:r>
                    </a:p>
                  </a:txBody>
                  <a:tcPr>
                    <a:lnL w="12700" cap="flat" cmpd="sng" algn="ctr">
                      <a:solidFill>
                        <a:srgbClr val="FF0000"/>
                      </a:solidFill>
                      <a:prstDash val="solid"/>
                      <a:round/>
                      <a:headEnd type="none" w="med" len="med"/>
                      <a:tailEnd type="none" w="med" len="med"/>
                    </a:lnL>
                    <a:lnT w="12700" cap="flat" cmpd="sng" algn="ctr">
                      <a:solidFill>
                        <a:srgbClr val="FF0000"/>
                      </a:solidFill>
                      <a:prstDash val="solid"/>
                      <a:round/>
                      <a:headEnd type="none" w="med" len="med"/>
                      <a:tailEnd type="none" w="med" len="med"/>
                    </a:lnT>
                  </a:tcPr>
                </a:tc>
                <a:tc>
                  <a:txBody>
                    <a:bodyPr/>
                    <a:lstStyle/>
                    <a:p>
                      <a:pPr algn="r"/>
                      <a:r>
                        <a:rPr kumimoji="1" lang="en-US" altLang="ja-JP" sz="1600" u="sng" dirty="0">
                          <a:solidFill>
                            <a:schemeClr val="tx1"/>
                          </a:solidFill>
                        </a:rPr>
                        <a:t>1,050</a:t>
                      </a:r>
                      <a:endParaRPr kumimoji="1" lang="ja-JP" altLang="en-US" sz="1600" u="sng" dirty="0">
                        <a:solidFill>
                          <a:schemeClr val="tx1"/>
                        </a:solidFill>
                      </a:endParaRPr>
                    </a:p>
                  </a:txBody>
                  <a:tcPr>
                    <a:lnT w="12700" cap="flat" cmpd="sng" algn="ctr">
                      <a:solidFill>
                        <a:srgbClr val="FF0000"/>
                      </a:solidFill>
                      <a:prstDash val="solid"/>
                      <a:round/>
                      <a:headEnd type="none" w="med" len="med"/>
                      <a:tailEnd type="none" w="med" len="med"/>
                    </a:lnT>
                  </a:tcPr>
                </a:tc>
                <a:tc>
                  <a:txBody>
                    <a:bodyPr/>
                    <a:lstStyle/>
                    <a:p>
                      <a:pPr algn="r"/>
                      <a:r>
                        <a:rPr kumimoji="1" lang="en-US" altLang="ja-JP" sz="1600" u="sng" dirty="0">
                          <a:solidFill>
                            <a:schemeClr val="tx1"/>
                          </a:solidFill>
                        </a:rPr>
                        <a:t>689</a:t>
                      </a:r>
                      <a:endParaRPr kumimoji="1" lang="ja-JP" altLang="en-US" sz="1600" u="sng" dirty="0">
                        <a:solidFill>
                          <a:schemeClr val="tx1"/>
                        </a:solidFill>
                      </a:endParaRPr>
                    </a:p>
                  </a:txBody>
                  <a:tcPr>
                    <a:lnT w="12700" cap="flat" cmpd="sng" algn="ctr">
                      <a:solidFill>
                        <a:srgbClr val="FF0000"/>
                      </a:solidFill>
                      <a:prstDash val="solid"/>
                      <a:round/>
                      <a:headEnd type="none" w="med" len="med"/>
                      <a:tailEnd type="none" w="med" len="med"/>
                    </a:lnT>
                  </a:tcPr>
                </a:tc>
                <a:tc>
                  <a:txBody>
                    <a:bodyPr/>
                    <a:lstStyle/>
                    <a:p>
                      <a:pPr algn="r"/>
                      <a:r>
                        <a:rPr kumimoji="1" lang="en-US" altLang="ja-JP" sz="1600" u="sng" dirty="0">
                          <a:solidFill>
                            <a:schemeClr val="tx1"/>
                          </a:solidFill>
                        </a:rPr>
                        <a:t>1,739</a:t>
                      </a:r>
                      <a:endParaRPr kumimoji="1" lang="ja-JP" altLang="en-US" sz="1600" u="sng" dirty="0">
                        <a:solidFill>
                          <a:schemeClr val="tx1"/>
                        </a:solidFill>
                      </a:endParaRPr>
                    </a:p>
                  </a:txBody>
                  <a:tcPr>
                    <a:lnT w="12700" cap="flat" cmpd="sng" algn="ctr">
                      <a:solidFill>
                        <a:srgbClr val="FF0000"/>
                      </a:solidFill>
                      <a:prstDash val="solid"/>
                      <a:round/>
                      <a:headEnd type="none" w="med" len="med"/>
                      <a:tailEnd type="none" w="med" len="med"/>
                    </a:lnT>
                  </a:tcPr>
                </a:tc>
                <a:tc>
                  <a:txBody>
                    <a:bodyPr/>
                    <a:lstStyle/>
                    <a:p>
                      <a:pPr algn="r"/>
                      <a:r>
                        <a:rPr kumimoji="1" lang="en-US" altLang="ja-JP" sz="1600" u="sng" dirty="0">
                          <a:solidFill>
                            <a:schemeClr val="tx1"/>
                          </a:solidFill>
                        </a:rPr>
                        <a:t>35.9</a:t>
                      </a:r>
                      <a:r>
                        <a:rPr kumimoji="1" lang="ja-JP" altLang="en-US" sz="1600" u="sng" dirty="0">
                          <a:solidFill>
                            <a:schemeClr val="tx1"/>
                          </a:solidFill>
                        </a:rPr>
                        <a:t>％</a:t>
                      </a:r>
                    </a:p>
                  </a:txBody>
                  <a:tcPr>
                    <a:lnT w="12700" cap="flat" cmpd="sng" algn="ctr">
                      <a:solidFill>
                        <a:srgbClr val="FF0000"/>
                      </a:solidFill>
                      <a:prstDash val="solid"/>
                      <a:round/>
                      <a:headEnd type="none" w="med" len="med"/>
                      <a:tailEnd type="none" w="med" len="med"/>
                    </a:lnT>
                  </a:tcPr>
                </a:tc>
                <a:extLst>
                  <a:ext uri="{0D108BD9-81ED-4DB2-BD59-A6C34878D82A}">
                    <a16:rowId xmlns:a16="http://schemas.microsoft.com/office/drawing/2014/main" val="10009"/>
                  </a:ext>
                </a:extLst>
              </a:tr>
              <a:tr h="327790">
                <a:tc vMerge="1">
                  <a:txBody>
                    <a:bodyPr/>
                    <a:lstStyle/>
                    <a:p>
                      <a:endParaRPr kumimoji="1" lang="ja-JP" altLang="en-US" dirty="0"/>
                    </a:p>
                  </a:txBody>
                  <a:tcPr/>
                </a:tc>
                <a:tc>
                  <a:txBody>
                    <a:bodyPr/>
                    <a:lstStyle/>
                    <a:p>
                      <a:r>
                        <a:rPr kumimoji="1" lang="ja-JP" altLang="en-US" sz="1400" b="1" dirty="0">
                          <a:solidFill>
                            <a:schemeClr val="tx1"/>
                          </a:solidFill>
                        </a:rPr>
                        <a:t>医療的ケア</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dirty="0">
                          <a:solidFill>
                            <a:schemeClr val="tx1"/>
                          </a:solidFill>
                        </a:rPr>
                        <a:t>51</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85</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136</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2.8</a:t>
                      </a:r>
                      <a:r>
                        <a:rPr kumimoji="1" lang="ja-JP" altLang="en-US" sz="1600" dirty="0">
                          <a:solidFill>
                            <a:schemeClr val="tx1"/>
                          </a:solidFill>
                        </a:rPr>
                        <a:t>％</a:t>
                      </a:r>
                    </a:p>
                  </a:txBody>
                  <a:tcPr/>
                </a:tc>
                <a:extLst>
                  <a:ext uri="{0D108BD9-81ED-4DB2-BD59-A6C34878D82A}">
                    <a16:rowId xmlns:a16="http://schemas.microsoft.com/office/drawing/2014/main" val="10010"/>
                  </a:ext>
                </a:extLst>
              </a:tr>
              <a:tr h="327790">
                <a:tc vMerge="1">
                  <a:txBody>
                    <a:bodyPr/>
                    <a:lstStyle/>
                    <a:p>
                      <a:endParaRPr kumimoji="1" lang="ja-JP" altLang="en-US" dirty="0"/>
                    </a:p>
                  </a:txBody>
                  <a:tcPr/>
                </a:tc>
                <a:tc>
                  <a:txBody>
                    <a:bodyPr/>
                    <a:lstStyle/>
                    <a:p>
                      <a:r>
                        <a:rPr kumimoji="1" lang="ja-JP" altLang="en-US" sz="1400" b="1" u="sng" dirty="0">
                          <a:solidFill>
                            <a:srgbClr val="FF0000"/>
                          </a:solidFill>
                        </a:rPr>
                        <a:t>行動上の課題改善</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u="sng" dirty="0">
                          <a:solidFill>
                            <a:schemeClr val="tx1"/>
                          </a:solidFill>
                        </a:rPr>
                        <a:t>775</a:t>
                      </a:r>
                      <a:endParaRPr kumimoji="1" lang="ja-JP" altLang="en-US" sz="1600" u="sng" dirty="0">
                        <a:solidFill>
                          <a:schemeClr val="tx1"/>
                        </a:solidFill>
                      </a:endParaRPr>
                    </a:p>
                  </a:txBody>
                  <a:tcPr/>
                </a:tc>
                <a:tc>
                  <a:txBody>
                    <a:bodyPr/>
                    <a:lstStyle/>
                    <a:p>
                      <a:pPr algn="r"/>
                      <a:r>
                        <a:rPr kumimoji="1" lang="en-US" altLang="ja-JP" sz="1600" u="sng" dirty="0">
                          <a:solidFill>
                            <a:schemeClr val="tx1"/>
                          </a:solidFill>
                        </a:rPr>
                        <a:t>526</a:t>
                      </a:r>
                      <a:endParaRPr kumimoji="1" lang="ja-JP" altLang="en-US" sz="1600" u="sng" dirty="0">
                        <a:solidFill>
                          <a:schemeClr val="tx1"/>
                        </a:solidFill>
                      </a:endParaRPr>
                    </a:p>
                  </a:txBody>
                  <a:tcPr/>
                </a:tc>
                <a:tc>
                  <a:txBody>
                    <a:bodyPr/>
                    <a:lstStyle/>
                    <a:p>
                      <a:pPr algn="r"/>
                      <a:r>
                        <a:rPr kumimoji="1" lang="en-US" altLang="ja-JP" sz="1600" u="sng" dirty="0">
                          <a:solidFill>
                            <a:schemeClr val="tx1"/>
                          </a:solidFill>
                        </a:rPr>
                        <a:t>1,301</a:t>
                      </a:r>
                      <a:endParaRPr kumimoji="1" lang="ja-JP" altLang="en-US" sz="1600" u="sng" dirty="0">
                        <a:solidFill>
                          <a:schemeClr val="tx1"/>
                        </a:solidFill>
                      </a:endParaRPr>
                    </a:p>
                  </a:txBody>
                  <a:tcPr/>
                </a:tc>
                <a:tc>
                  <a:txBody>
                    <a:bodyPr/>
                    <a:lstStyle/>
                    <a:p>
                      <a:pPr algn="r"/>
                      <a:r>
                        <a:rPr kumimoji="1" lang="en-US" altLang="ja-JP" sz="1600" u="sng" dirty="0">
                          <a:solidFill>
                            <a:schemeClr val="tx1"/>
                          </a:solidFill>
                        </a:rPr>
                        <a:t>26.9</a:t>
                      </a:r>
                      <a:r>
                        <a:rPr kumimoji="1" lang="ja-JP" altLang="en-US" sz="1600" u="sng" dirty="0">
                          <a:solidFill>
                            <a:schemeClr val="tx1"/>
                          </a:solidFill>
                        </a:rPr>
                        <a:t>％</a:t>
                      </a:r>
                    </a:p>
                  </a:txBody>
                  <a:tcPr/>
                </a:tc>
                <a:extLst>
                  <a:ext uri="{0D108BD9-81ED-4DB2-BD59-A6C34878D82A}">
                    <a16:rowId xmlns:a16="http://schemas.microsoft.com/office/drawing/2014/main" val="10011"/>
                  </a:ext>
                </a:extLst>
              </a:tr>
              <a:tr h="327790">
                <a:tc vMerge="1">
                  <a:txBody>
                    <a:bodyPr/>
                    <a:lstStyle/>
                    <a:p>
                      <a:endParaRPr kumimoji="1" lang="ja-JP" altLang="en-US" dirty="0"/>
                    </a:p>
                  </a:txBody>
                  <a:tcPr/>
                </a:tc>
                <a:tc>
                  <a:txBody>
                    <a:bodyPr/>
                    <a:lstStyle/>
                    <a:p>
                      <a:r>
                        <a:rPr kumimoji="1" lang="ja-JP" altLang="en-US" sz="1400" b="1" dirty="0">
                          <a:solidFill>
                            <a:schemeClr val="tx1"/>
                          </a:solidFill>
                        </a:rPr>
                        <a:t>学校での不適応・不登校</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dirty="0">
                          <a:solidFill>
                            <a:schemeClr val="tx1"/>
                          </a:solidFill>
                        </a:rPr>
                        <a:t>76</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81</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157</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3.2</a:t>
                      </a:r>
                      <a:r>
                        <a:rPr kumimoji="1" lang="ja-JP" altLang="en-US" sz="1600" dirty="0">
                          <a:solidFill>
                            <a:schemeClr val="tx1"/>
                          </a:solidFill>
                        </a:rPr>
                        <a:t>％</a:t>
                      </a:r>
                    </a:p>
                  </a:txBody>
                  <a:tcPr/>
                </a:tc>
                <a:extLst>
                  <a:ext uri="{0D108BD9-81ED-4DB2-BD59-A6C34878D82A}">
                    <a16:rowId xmlns:a16="http://schemas.microsoft.com/office/drawing/2014/main" val="10012"/>
                  </a:ext>
                </a:extLst>
              </a:tr>
              <a:tr h="327790">
                <a:tc vMerge="1">
                  <a:txBody>
                    <a:bodyPr/>
                    <a:lstStyle/>
                    <a:p>
                      <a:endParaRPr kumimoji="1" lang="ja-JP" altLang="en-US" dirty="0"/>
                    </a:p>
                  </a:txBody>
                  <a:tcPr/>
                </a:tc>
                <a:tc>
                  <a:txBody>
                    <a:bodyPr/>
                    <a:lstStyle/>
                    <a:p>
                      <a:r>
                        <a:rPr kumimoji="1" lang="ja-JP" altLang="en-US" sz="1400" b="1" dirty="0">
                          <a:solidFill>
                            <a:schemeClr val="tx1"/>
                          </a:solidFill>
                        </a:rPr>
                        <a:t>学校就学・通学</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dirty="0">
                          <a:solidFill>
                            <a:schemeClr val="tx1"/>
                          </a:solidFill>
                        </a:rPr>
                        <a:t>484</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265</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749</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15.5</a:t>
                      </a:r>
                      <a:r>
                        <a:rPr kumimoji="1" lang="ja-JP" altLang="en-US" sz="1600" dirty="0">
                          <a:solidFill>
                            <a:schemeClr val="tx1"/>
                          </a:solidFill>
                        </a:rPr>
                        <a:t>％</a:t>
                      </a:r>
                    </a:p>
                  </a:txBody>
                  <a:tcPr/>
                </a:tc>
                <a:extLst>
                  <a:ext uri="{0D108BD9-81ED-4DB2-BD59-A6C34878D82A}">
                    <a16:rowId xmlns:a16="http://schemas.microsoft.com/office/drawing/2014/main" val="10013"/>
                  </a:ext>
                </a:extLst>
              </a:tr>
              <a:tr h="327790">
                <a:tc vMerge="1">
                  <a:txBody>
                    <a:bodyPr/>
                    <a:lstStyle/>
                    <a:p>
                      <a:pPr algn="r"/>
                      <a:endParaRPr kumimoji="1" lang="ja-JP" altLang="en-US" sz="1400" dirty="0"/>
                    </a:p>
                  </a:txBody>
                  <a:tcPr>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tcPr>
                </a:tc>
                <a:tc>
                  <a:txBody>
                    <a:bodyPr/>
                    <a:lstStyle/>
                    <a:p>
                      <a:r>
                        <a:rPr kumimoji="1" lang="ja-JP" altLang="en-US" sz="1400" b="1" dirty="0"/>
                        <a:t>その他</a:t>
                      </a:r>
                    </a:p>
                  </a:txBody>
                  <a:tcPr>
                    <a:lnL w="12700" cap="flat" cmpd="sng" algn="ctr">
                      <a:solidFill>
                        <a:srgbClr val="FF0000"/>
                      </a:solidFill>
                      <a:prstDash val="solid"/>
                      <a:round/>
                      <a:headEnd type="none" w="med" len="med"/>
                      <a:tailEnd type="none" w="med" len="med"/>
                    </a:lnL>
                  </a:tcPr>
                </a:tc>
                <a:tc>
                  <a:txBody>
                    <a:bodyPr/>
                    <a:lstStyle/>
                    <a:p>
                      <a:pPr algn="r"/>
                      <a:r>
                        <a:rPr kumimoji="1" lang="en-US" altLang="ja-JP" sz="1600" dirty="0">
                          <a:solidFill>
                            <a:schemeClr val="tx1"/>
                          </a:solidFill>
                        </a:rPr>
                        <a:t>149</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91</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240</a:t>
                      </a:r>
                      <a:endParaRPr kumimoji="1" lang="ja-JP" altLang="en-US" sz="1600" dirty="0">
                        <a:solidFill>
                          <a:schemeClr val="tx1"/>
                        </a:solidFill>
                      </a:endParaRPr>
                    </a:p>
                  </a:txBody>
                  <a:tcPr/>
                </a:tc>
                <a:tc>
                  <a:txBody>
                    <a:bodyPr/>
                    <a:lstStyle/>
                    <a:p>
                      <a:pPr algn="r"/>
                      <a:r>
                        <a:rPr kumimoji="1" lang="en-US" altLang="ja-JP" sz="1600" dirty="0">
                          <a:solidFill>
                            <a:schemeClr val="tx1"/>
                          </a:solidFill>
                        </a:rPr>
                        <a:t>5.0</a:t>
                      </a:r>
                      <a:r>
                        <a:rPr kumimoji="1" lang="ja-JP" altLang="en-US" sz="1600" dirty="0">
                          <a:solidFill>
                            <a:schemeClr val="tx1"/>
                          </a:solidFill>
                        </a:rPr>
                        <a:t>％</a:t>
                      </a:r>
                    </a:p>
                  </a:txBody>
                  <a:tcPr/>
                </a:tc>
                <a:extLst>
                  <a:ext uri="{0D108BD9-81ED-4DB2-BD59-A6C34878D82A}">
                    <a16:rowId xmlns:a16="http://schemas.microsoft.com/office/drawing/2014/main" val="10014"/>
                  </a:ext>
                </a:extLst>
              </a:tr>
            </a:tbl>
          </a:graphicData>
        </a:graphic>
      </p:graphicFrame>
      <p:sp>
        <p:nvSpPr>
          <p:cNvPr id="5" name="角丸四角形 4"/>
          <p:cNvSpPr/>
          <p:nvPr/>
        </p:nvSpPr>
        <p:spPr>
          <a:xfrm>
            <a:off x="179512" y="548680"/>
            <a:ext cx="8640960" cy="504056"/>
          </a:xfrm>
          <a:prstGeom prst="roundRect">
            <a:avLst/>
          </a:prstGeom>
        </p:spPr>
        <p:style>
          <a:lnRef idx="3">
            <a:schemeClr val="lt1"/>
          </a:lnRef>
          <a:fillRef idx="1">
            <a:schemeClr val="accent2"/>
          </a:fillRef>
          <a:effectRef idx="1">
            <a:schemeClr val="accent2"/>
          </a:effectRef>
          <a:fontRef idx="minor">
            <a:schemeClr val="lt1"/>
          </a:fontRef>
        </p:style>
        <p:txBody>
          <a:bodyPr rtlCol="0" anchor="ctr"/>
          <a:lstStyle/>
          <a:p>
            <a:pPr algn="ctr"/>
            <a:r>
              <a:rPr lang="ja-JP" altLang="en-US" sz="1800" b="1" dirty="0">
                <a:solidFill>
                  <a:prstClr val="white"/>
                </a:solidFill>
              </a:rPr>
              <a:t>児童期の様々な問題は、「障害児入所施設への入所理由」に集約されている</a:t>
            </a:r>
            <a:r>
              <a:rPr lang="en-US" altLang="ja-JP" sz="1800" b="1" dirty="0">
                <a:solidFill>
                  <a:prstClr val="white"/>
                </a:solidFill>
              </a:rPr>
              <a:t>!?</a:t>
            </a:r>
            <a:endParaRPr lang="ja-JP" altLang="en-US" sz="1800" b="1" dirty="0">
              <a:solidFill>
                <a:prstClr val="white"/>
              </a:solidFill>
            </a:endParaRPr>
          </a:p>
        </p:txBody>
      </p:sp>
      <p:sp>
        <p:nvSpPr>
          <p:cNvPr id="6" name="テキスト ボックス 5"/>
          <p:cNvSpPr txBox="1"/>
          <p:nvPr/>
        </p:nvSpPr>
        <p:spPr>
          <a:xfrm>
            <a:off x="2267744" y="0"/>
            <a:ext cx="4705134" cy="400110"/>
          </a:xfrm>
          <a:prstGeom prst="rect">
            <a:avLst/>
          </a:prstGeom>
        </p:spPr>
        <p:style>
          <a:lnRef idx="3">
            <a:schemeClr val="lt1"/>
          </a:lnRef>
          <a:fillRef idx="1">
            <a:schemeClr val="dk1"/>
          </a:fillRef>
          <a:effectRef idx="1">
            <a:schemeClr val="dk1"/>
          </a:effectRef>
          <a:fontRef idx="minor">
            <a:schemeClr val="lt1"/>
          </a:fontRef>
        </p:style>
        <p:txBody>
          <a:bodyPr wrap="none" rtlCol="0">
            <a:spAutoFit/>
          </a:bodyPr>
          <a:lstStyle/>
          <a:p>
            <a:r>
              <a:rPr kumimoji="1" lang="ja-JP" altLang="en-US" sz="2000" b="1" dirty="0"/>
              <a:t>アセスメントを実施する</a:t>
            </a:r>
            <a:r>
              <a:rPr lang="ja-JP" altLang="en-US" sz="2000" b="1" dirty="0"/>
              <a:t>際</a:t>
            </a:r>
            <a:r>
              <a:rPr kumimoji="1" lang="ja-JP" altLang="en-US" sz="2000" b="1" dirty="0"/>
              <a:t>の基本的な視点</a:t>
            </a:r>
          </a:p>
        </p:txBody>
      </p:sp>
      <p:sp>
        <p:nvSpPr>
          <p:cNvPr id="7" name="テキスト ボックス 6"/>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29338237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テキスト ボックス 28"/>
          <p:cNvSpPr txBox="1">
            <a:spLocks noChangeArrowheads="1"/>
          </p:cNvSpPr>
          <p:nvPr/>
        </p:nvSpPr>
        <p:spPr bwMode="auto">
          <a:xfrm>
            <a:off x="5436099" y="4814392"/>
            <a:ext cx="492443" cy="1854968"/>
          </a:xfrm>
          <a:prstGeom prst="rect">
            <a:avLst/>
          </a:prstGeom>
          <a:ln/>
          <a:extLst>
            <a:ext uri="{91240B29-F687-4F45-9708-019B960494DF}">
              <a14:hiddenLine xmlns:a14="http://schemas.microsoft.com/office/drawing/2010/main" w="9525">
                <a:solidFill>
                  <a:srgbClr val="000000"/>
                </a:solidFill>
                <a:miter lim="800000"/>
                <a:headEnd/>
                <a:tailEnd/>
              </a14:hiddenLine>
            </a:ext>
          </a:extLst>
        </p:spPr>
        <p:style>
          <a:lnRef idx="0">
            <a:schemeClr val="accent4"/>
          </a:lnRef>
          <a:fillRef idx="3">
            <a:schemeClr val="accent4"/>
          </a:fillRef>
          <a:effectRef idx="3">
            <a:schemeClr val="accent4"/>
          </a:effectRef>
          <a:fontRef idx="minor">
            <a:schemeClr val="lt1"/>
          </a:fontRef>
        </p:style>
        <p:txBody>
          <a:bodyPr vert="eaVert"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dirty="0">
                <a:ln w="18415" cmpd="sng">
                  <a:solidFill>
                    <a:srgbClr val="FFFFFF"/>
                  </a:solidFill>
                  <a:prstDash val="solid"/>
                </a:ln>
                <a:solidFill>
                  <a:srgbClr val="FFFFFF"/>
                </a:solidFill>
                <a:effectLst>
                  <a:outerShdw blurRad="63500" dir="3600000" algn="tl" rotWithShape="0">
                    <a:srgbClr val="000000">
                      <a:alpha val="70000"/>
                    </a:srgbClr>
                  </a:outerShdw>
                </a:effectLst>
              </a:rPr>
              <a:t>体制　　　</a:t>
            </a:r>
            <a:r>
              <a:rPr lang="ja-JP" altLang="en-US" sz="2000" dirty="0" err="1">
                <a:ln w="18415" cmpd="sng">
                  <a:solidFill>
                    <a:srgbClr val="FFFFFF"/>
                  </a:solidFill>
                  <a:prstDash val="solid"/>
                </a:ln>
                <a:solidFill>
                  <a:srgbClr val="FFFFFF"/>
                </a:solidFill>
                <a:effectLst>
                  <a:outerShdw blurRad="63500" dir="3600000" algn="tl" rotWithShape="0">
                    <a:srgbClr val="000000">
                      <a:alpha val="70000"/>
                    </a:srgbClr>
                  </a:outerShdw>
                </a:effectLst>
              </a:rPr>
              <a:t>づ</a:t>
            </a:r>
            <a:r>
              <a:rPr lang="ja-JP" altLang="en-US" sz="2000" dirty="0">
                <a:ln w="18415" cmpd="sng">
                  <a:solidFill>
                    <a:srgbClr val="FFFFFF"/>
                  </a:solidFill>
                  <a:prstDash val="solid"/>
                </a:ln>
                <a:solidFill>
                  <a:srgbClr val="FFFFFF"/>
                </a:solidFill>
                <a:effectLst>
                  <a:outerShdw blurRad="63500" dir="3600000" algn="tl" rotWithShape="0">
                    <a:srgbClr val="000000">
                      <a:alpha val="70000"/>
                    </a:srgbClr>
                  </a:outerShdw>
                </a:effectLst>
              </a:rPr>
              <a:t>くり</a:t>
            </a:r>
          </a:p>
        </p:txBody>
      </p:sp>
      <p:sp>
        <p:nvSpPr>
          <p:cNvPr id="28" name="角丸四角形 27"/>
          <p:cNvSpPr/>
          <p:nvPr/>
        </p:nvSpPr>
        <p:spPr bwMode="auto">
          <a:xfrm>
            <a:off x="6372200" y="980728"/>
            <a:ext cx="2400300" cy="5683027"/>
          </a:xfrm>
          <a:prstGeom prst="roundRect">
            <a:avLst/>
          </a:prstGeom>
          <a:solidFill>
            <a:srgbClr val="CEEAB0"/>
          </a:solidFill>
          <a:ln>
            <a:solidFill>
              <a:srgbClr val="92D050"/>
            </a:solidFill>
            <a:headEnd type="none" w="med" len="med"/>
            <a:tailEnd type="none" w="med" len="med"/>
          </a:ln>
          <a:scene3d>
            <a:camera prst="orthographicFront"/>
            <a:lightRig rig="threePt" dir="t"/>
          </a:scene3d>
          <a:sp3d>
            <a:bevelT prst="slope"/>
          </a:sp3d>
        </p:spPr>
        <p:style>
          <a:lnRef idx="2">
            <a:schemeClr val="dk1"/>
          </a:lnRef>
          <a:fillRef idx="1">
            <a:schemeClr val="lt1"/>
          </a:fillRef>
          <a:effectRef idx="0">
            <a:schemeClr val="dk1"/>
          </a:effectRef>
          <a:fontRef idx="minor">
            <a:schemeClr val="dk1"/>
          </a:fontRef>
        </p:style>
        <p:txBody>
          <a:bodyPr/>
          <a:lstStyle/>
          <a:p>
            <a:pPr fontAlgn="base">
              <a:spcBef>
                <a:spcPct val="0"/>
              </a:spcBef>
              <a:spcAft>
                <a:spcPct val="0"/>
              </a:spcAft>
              <a:defRPr/>
            </a:pPr>
            <a:endParaRPr kumimoji="0" lang="ja-JP" altLang="en-US" sz="4000">
              <a:solidFill>
                <a:srgbClr val="000000"/>
              </a:solidFill>
            </a:endParaRPr>
          </a:p>
        </p:txBody>
      </p:sp>
      <p:sp>
        <p:nvSpPr>
          <p:cNvPr id="4100" name="テキスト ボックス 12"/>
          <p:cNvSpPr txBox="1">
            <a:spLocks noChangeArrowheads="1"/>
          </p:cNvSpPr>
          <p:nvPr/>
        </p:nvSpPr>
        <p:spPr bwMode="auto">
          <a:xfrm>
            <a:off x="6516216" y="4941168"/>
            <a:ext cx="221615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dirty="0">
                <a:solidFill>
                  <a:srgbClr val="000000"/>
                </a:solidFill>
              </a:rPr>
              <a:t>保育所、幼稚園、認定こども園</a:t>
            </a:r>
            <a:endParaRPr lang="en-US" altLang="ja-JP" sz="2000" b="1" dirty="0">
              <a:solidFill>
                <a:srgbClr val="000000"/>
              </a:solidFill>
            </a:endParaRPr>
          </a:p>
          <a:p>
            <a:pPr eaLnBrk="1" fontAlgn="base" hangingPunct="1">
              <a:spcBef>
                <a:spcPct val="0"/>
              </a:spcBef>
              <a:spcAft>
                <a:spcPct val="0"/>
              </a:spcAft>
              <a:buFontTx/>
              <a:buNone/>
            </a:pPr>
            <a:r>
              <a:rPr lang="ja-JP" altLang="en-US" sz="2000" b="1" dirty="0">
                <a:solidFill>
                  <a:srgbClr val="000000"/>
                </a:solidFill>
              </a:rPr>
              <a:t>学　校</a:t>
            </a:r>
            <a:endParaRPr lang="en-US" altLang="ja-JP" sz="2000" b="1" dirty="0">
              <a:solidFill>
                <a:srgbClr val="000000"/>
              </a:solidFill>
            </a:endParaRPr>
          </a:p>
          <a:p>
            <a:pPr eaLnBrk="1" fontAlgn="base" hangingPunct="1">
              <a:spcBef>
                <a:spcPct val="0"/>
              </a:spcBef>
              <a:spcAft>
                <a:spcPct val="0"/>
              </a:spcAft>
              <a:buFontTx/>
              <a:buNone/>
            </a:pPr>
            <a:r>
              <a:rPr lang="ja-JP" altLang="en-US" sz="2000" b="1" dirty="0">
                <a:solidFill>
                  <a:srgbClr val="000000"/>
                </a:solidFill>
              </a:rPr>
              <a:t>放課後児童クラブ</a:t>
            </a:r>
            <a:endParaRPr lang="en-US" altLang="ja-JP" sz="2800" b="1" dirty="0">
              <a:solidFill>
                <a:srgbClr val="000000"/>
              </a:solidFill>
            </a:endParaRPr>
          </a:p>
        </p:txBody>
      </p:sp>
      <p:sp>
        <p:nvSpPr>
          <p:cNvPr id="4101" name="テキスト ボックス 52245"/>
          <p:cNvSpPr txBox="1">
            <a:spLocks noChangeArrowheads="1"/>
          </p:cNvSpPr>
          <p:nvPr/>
        </p:nvSpPr>
        <p:spPr bwMode="auto">
          <a:xfrm>
            <a:off x="6444208" y="3429000"/>
            <a:ext cx="2224088"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800" b="1" dirty="0">
                <a:solidFill>
                  <a:srgbClr val="000000"/>
                </a:solidFill>
              </a:rPr>
              <a:t>ともに育つ</a:t>
            </a:r>
            <a:endParaRPr lang="en-US" altLang="ja-JP" sz="2800" b="1" dirty="0">
              <a:solidFill>
                <a:srgbClr val="000000"/>
              </a:solidFill>
            </a:endParaRPr>
          </a:p>
          <a:p>
            <a:pPr eaLnBrk="1" fontAlgn="base" hangingPunct="1">
              <a:spcBef>
                <a:spcPct val="0"/>
              </a:spcBef>
              <a:spcAft>
                <a:spcPct val="0"/>
              </a:spcAft>
              <a:buFontTx/>
              <a:buNone/>
            </a:pPr>
            <a:r>
              <a:rPr lang="ja-JP" altLang="en-US" sz="2800" b="1" dirty="0">
                <a:solidFill>
                  <a:srgbClr val="000000"/>
                </a:solidFill>
              </a:rPr>
              <a:t>ともに学ぶ</a:t>
            </a:r>
            <a:endParaRPr lang="en-US" altLang="ja-JP" sz="2800" b="1" dirty="0">
              <a:solidFill>
                <a:srgbClr val="000000"/>
              </a:solidFill>
            </a:endParaRPr>
          </a:p>
          <a:p>
            <a:pPr eaLnBrk="1" fontAlgn="base" hangingPunct="1">
              <a:spcBef>
                <a:spcPct val="0"/>
              </a:spcBef>
              <a:spcAft>
                <a:spcPct val="0"/>
              </a:spcAft>
              <a:buFontTx/>
              <a:buNone/>
            </a:pPr>
            <a:r>
              <a:rPr lang="ja-JP" altLang="en-US" sz="2800" b="1" dirty="0">
                <a:solidFill>
                  <a:srgbClr val="000000"/>
                </a:solidFill>
              </a:rPr>
              <a:t>ともに生きる</a:t>
            </a:r>
          </a:p>
        </p:txBody>
      </p:sp>
      <p:sp>
        <p:nvSpPr>
          <p:cNvPr id="3" name="円/楕円 2"/>
          <p:cNvSpPr/>
          <p:nvPr/>
        </p:nvSpPr>
        <p:spPr bwMode="auto">
          <a:xfrm>
            <a:off x="251520" y="1052736"/>
            <a:ext cx="3519487" cy="2490691"/>
          </a:xfrm>
          <a:prstGeom prst="ellipse">
            <a:avLst/>
          </a:prstGeom>
          <a:noFill/>
          <a:ln w="28575">
            <a:solidFill>
              <a:srgbClr val="FF0000"/>
            </a:solidFill>
            <a:prstDash val="sysDash"/>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fontAlgn="base">
              <a:spcBef>
                <a:spcPct val="0"/>
              </a:spcBef>
              <a:spcAft>
                <a:spcPct val="0"/>
              </a:spcAft>
              <a:defRPr/>
            </a:pPr>
            <a:endParaRPr kumimoji="0" lang="ja-JP" altLang="en-US" sz="4000">
              <a:solidFill>
                <a:srgbClr val="000000"/>
              </a:solidFill>
            </a:endParaRPr>
          </a:p>
        </p:txBody>
      </p:sp>
      <p:pic>
        <p:nvPicPr>
          <p:cNvPr id="4103" name="Picture 3" descr="C:\Users\kirara\AppData\Local\Microsoft\Windows\Temporary Internet Files\Content.IE5\I9RSBJ16\lgi01a20140205160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12360" y="1988840"/>
            <a:ext cx="720080" cy="1122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4" name="テキスト ボックス 1"/>
          <p:cNvSpPr txBox="1">
            <a:spLocks noChangeArrowheads="1"/>
          </p:cNvSpPr>
          <p:nvPr/>
        </p:nvSpPr>
        <p:spPr bwMode="auto">
          <a:xfrm>
            <a:off x="683568" y="1916832"/>
            <a:ext cx="25066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400" b="1" dirty="0">
                <a:solidFill>
                  <a:srgbClr val="000000"/>
                </a:solidFill>
              </a:rPr>
              <a:t>児童発達支援</a:t>
            </a:r>
            <a:endParaRPr lang="en-US" altLang="ja-JP" sz="2400" b="1" dirty="0">
              <a:solidFill>
                <a:srgbClr val="000000"/>
              </a:solidFill>
            </a:endParaRPr>
          </a:p>
        </p:txBody>
      </p:sp>
      <p:pic>
        <p:nvPicPr>
          <p:cNvPr id="4105" name="図 14"/>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16216" y="2132856"/>
            <a:ext cx="1008739" cy="8939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 name="テキスト ボックス 17"/>
          <p:cNvSpPr txBox="1">
            <a:spLocks noChangeArrowheads="1"/>
          </p:cNvSpPr>
          <p:nvPr/>
        </p:nvSpPr>
        <p:spPr bwMode="auto">
          <a:xfrm>
            <a:off x="683568" y="1484784"/>
            <a:ext cx="23772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400" b="1" dirty="0">
                <a:solidFill>
                  <a:srgbClr val="000000"/>
                </a:solidFill>
              </a:rPr>
              <a:t>障害児入所支援</a:t>
            </a:r>
          </a:p>
        </p:txBody>
      </p:sp>
      <p:cxnSp>
        <p:nvCxnSpPr>
          <p:cNvPr id="30" name="直線コネクタ 29"/>
          <p:cNvCxnSpPr/>
          <p:nvPr/>
        </p:nvCxnSpPr>
        <p:spPr bwMode="auto">
          <a:xfrm flipV="1">
            <a:off x="3635896" y="1988840"/>
            <a:ext cx="2651125" cy="20637"/>
          </a:xfrm>
          <a:prstGeom prst="line">
            <a:avLst/>
          </a:prstGeom>
          <a:ln w="101600">
            <a:solidFill>
              <a:srgbClr val="FFCCCC"/>
            </a:solidFill>
            <a:headEnd type="triangle" w="med" len="med"/>
            <a:tailEnd type="triangle" w="med" len="med"/>
          </a:ln>
        </p:spPr>
        <p:style>
          <a:lnRef idx="2">
            <a:schemeClr val="dk1"/>
          </a:lnRef>
          <a:fillRef idx="0">
            <a:schemeClr val="dk1"/>
          </a:fillRef>
          <a:effectRef idx="1">
            <a:schemeClr val="dk1"/>
          </a:effectRef>
          <a:fontRef idx="minor">
            <a:schemeClr val="tx1"/>
          </a:fontRef>
        </p:style>
      </p:cxnSp>
      <p:sp>
        <p:nvSpPr>
          <p:cNvPr id="4108" name="テキスト ボックス 30"/>
          <p:cNvSpPr txBox="1">
            <a:spLocks noChangeArrowheads="1"/>
          </p:cNvSpPr>
          <p:nvPr/>
        </p:nvSpPr>
        <p:spPr bwMode="auto">
          <a:xfrm>
            <a:off x="4211960" y="836712"/>
            <a:ext cx="129614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600" b="1" dirty="0">
                <a:solidFill>
                  <a:srgbClr val="000000"/>
                </a:solidFill>
              </a:rPr>
              <a:t>相　　　談</a:t>
            </a:r>
            <a:endParaRPr lang="en-US" altLang="ja-JP" sz="1600" b="1" dirty="0">
              <a:solidFill>
                <a:srgbClr val="000000"/>
              </a:solidFill>
            </a:endParaRPr>
          </a:p>
          <a:p>
            <a:pPr eaLnBrk="1" fontAlgn="base" hangingPunct="1">
              <a:spcBef>
                <a:spcPct val="0"/>
              </a:spcBef>
              <a:spcAft>
                <a:spcPct val="0"/>
              </a:spcAft>
              <a:buFontTx/>
              <a:buNone/>
            </a:pPr>
            <a:r>
              <a:rPr lang="ja-JP" altLang="en-US" sz="1600" b="1" dirty="0">
                <a:solidFill>
                  <a:srgbClr val="000000"/>
                </a:solidFill>
              </a:rPr>
              <a:t>育児支援</a:t>
            </a:r>
            <a:endParaRPr lang="en-US" altLang="ja-JP" sz="1600" b="1" dirty="0">
              <a:solidFill>
                <a:srgbClr val="000000"/>
              </a:solidFill>
            </a:endParaRPr>
          </a:p>
          <a:p>
            <a:pPr eaLnBrk="1" fontAlgn="base" hangingPunct="1">
              <a:spcBef>
                <a:spcPct val="0"/>
              </a:spcBef>
              <a:spcAft>
                <a:spcPct val="0"/>
              </a:spcAft>
              <a:buFontTx/>
              <a:buNone/>
            </a:pPr>
            <a:r>
              <a:rPr lang="ja-JP" altLang="en-US" sz="1600" b="1" dirty="0">
                <a:solidFill>
                  <a:srgbClr val="000000"/>
                </a:solidFill>
              </a:rPr>
              <a:t>家族支援</a:t>
            </a:r>
            <a:endParaRPr lang="en-US" altLang="ja-JP" sz="1600" b="1" dirty="0">
              <a:solidFill>
                <a:srgbClr val="000000"/>
              </a:solidFill>
            </a:endParaRPr>
          </a:p>
          <a:p>
            <a:pPr eaLnBrk="1" fontAlgn="base" hangingPunct="1">
              <a:spcBef>
                <a:spcPct val="0"/>
              </a:spcBef>
              <a:spcAft>
                <a:spcPct val="0"/>
              </a:spcAft>
              <a:buFontTx/>
              <a:buNone/>
            </a:pPr>
            <a:r>
              <a:rPr lang="ja-JP" altLang="en-US" sz="1600" b="1" dirty="0">
                <a:solidFill>
                  <a:srgbClr val="000000"/>
                </a:solidFill>
              </a:rPr>
              <a:t>福祉支援</a:t>
            </a:r>
            <a:endParaRPr lang="en-US" altLang="ja-JP" sz="1600" b="1" dirty="0">
              <a:solidFill>
                <a:srgbClr val="000000"/>
              </a:solidFill>
            </a:endParaRPr>
          </a:p>
        </p:txBody>
      </p:sp>
      <p:cxnSp>
        <p:nvCxnSpPr>
          <p:cNvPr id="52233" name="直線矢印コネクタ 52232"/>
          <p:cNvCxnSpPr/>
          <p:nvPr/>
        </p:nvCxnSpPr>
        <p:spPr bwMode="auto">
          <a:xfrm>
            <a:off x="3590927" y="2679700"/>
            <a:ext cx="2781273" cy="1541388"/>
          </a:xfrm>
          <a:prstGeom prst="straightConnector1">
            <a:avLst/>
          </a:prstGeom>
          <a:ln w="101600">
            <a:solidFill>
              <a:srgbClr val="FFCCCC"/>
            </a:solidFill>
            <a:headEnd type="triangle" w="med" len="med"/>
            <a:tailEnd type="triangle" w="med" len="med"/>
          </a:ln>
        </p:spPr>
        <p:style>
          <a:lnRef idx="2">
            <a:schemeClr val="dk1"/>
          </a:lnRef>
          <a:fillRef idx="0">
            <a:schemeClr val="dk1"/>
          </a:fillRef>
          <a:effectRef idx="1">
            <a:schemeClr val="dk1"/>
          </a:effectRef>
          <a:fontRef idx="minor">
            <a:schemeClr val="tx1"/>
          </a:fontRef>
        </p:style>
      </p:cxnSp>
      <p:sp>
        <p:nvSpPr>
          <p:cNvPr id="4110" name="テキスト ボックス 52240"/>
          <p:cNvSpPr txBox="1">
            <a:spLocks noChangeArrowheads="1"/>
          </p:cNvSpPr>
          <p:nvPr/>
        </p:nvSpPr>
        <p:spPr bwMode="auto">
          <a:xfrm>
            <a:off x="611560" y="3645024"/>
            <a:ext cx="25875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400" b="1" dirty="0">
                <a:solidFill>
                  <a:srgbClr val="000000"/>
                </a:solidFill>
              </a:rPr>
              <a:t>地域資源との連携</a:t>
            </a:r>
          </a:p>
        </p:txBody>
      </p:sp>
      <p:sp>
        <p:nvSpPr>
          <p:cNvPr id="4111" name="テキスト ボックス 52243"/>
          <p:cNvSpPr txBox="1">
            <a:spLocks noChangeArrowheads="1"/>
          </p:cNvSpPr>
          <p:nvPr/>
        </p:nvSpPr>
        <p:spPr bwMode="auto">
          <a:xfrm>
            <a:off x="4211960" y="2060848"/>
            <a:ext cx="134684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algn="dist" eaLnBrk="1" fontAlgn="base" hangingPunct="1">
              <a:spcBef>
                <a:spcPct val="0"/>
              </a:spcBef>
              <a:spcAft>
                <a:spcPct val="0"/>
              </a:spcAft>
              <a:buFontTx/>
              <a:buNone/>
            </a:pPr>
            <a:r>
              <a:rPr lang="ja-JP" altLang="en-US" sz="1800" b="1" dirty="0">
                <a:solidFill>
                  <a:srgbClr val="000000"/>
                </a:solidFill>
              </a:rPr>
              <a:t>発達支援</a:t>
            </a:r>
            <a:endParaRPr lang="en-US" altLang="ja-JP" sz="1800" b="1" dirty="0">
              <a:solidFill>
                <a:srgbClr val="000000"/>
              </a:solidFill>
            </a:endParaRPr>
          </a:p>
          <a:p>
            <a:pPr algn="dist" eaLnBrk="1" fontAlgn="base" hangingPunct="1">
              <a:spcBef>
                <a:spcPct val="0"/>
              </a:spcBef>
              <a:spcAft>
                <a:spcPct val="0"/>
              </a:spcAft>
              <a:buFontTx/>
              <a:buNone/>
            </a:pPr>
            <a:r>
              <a:rPr lang="ja-JP" altLang="en-US" sz="1800" b="1" dirty="0">
                <a:solidFill>
                  <a:srgbClr val="000000"/>
                </a:solidFill>
              </a:rPr>
              <a:t>医療的支援</a:t>
            </a:r>
            <a:endParaRPr lang="en-US" altLang="ja-JP" sz="1800" b="1" dirty="0">
              <a:solidFill>
                <a:srgbClr val="000000"/>
              </a:solidFill>
            </a:endParaRPr>
          </a:p>
          <a:p>
            <a:pPr algn="dist" eaLnBrk="1" fontAlgn="base" hangingPunct="1">
              <a:spcBef>
                <a:spcPct val="0"/>
              </a:spcBef>
              <a:spcAft>
                <a:spcPct val="0"/>
              </a:spcAft>
              <a:buFontTx/>
              <a:buNone/>
            </a:pPr>
            <a:r>
              <a:rPr lang="ja-JP" altLang="en-US" sz="1800" b="1" dirty="0">
                <a:solidFill>
                  <a:srgbClr val="000000"/>
                </a:solidFill>
              </a:rPr>
              <a:t>自立支援</a:t>
            </a:r>
          </a:p>
        </p:txBody>
      </p:sp>
      <p:sp>
        <p:nvSpPr>
          <p:cNvPr id="4112" name="テキスト ボックス 52241"/>
          <p:cNvSpPr txBox="1">
            <a:spLocks noChangeArrowheads="1"/>
          </p:cNvSpPr>
          <p:nvPr/>
        </p:nvSpPr>
        <p:spPr bwMode="auto">
          <a:xfrm>
            <a:off x="4139952" y="2996952"/>
            <a:ext cx="1114408" cy="369332"/>
          </a:xfrm>
          <a:prstGeom prst="rect">
            <a:avLst/>
          </a:prstGeom>
          <a:noFill/>
          <a:ln>
            <a:solidFill>
              <a:schemeClr val="tx1"/>
            </a:solidFill>
          </a:ln>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800" b="1" dirty="0">
                <a:solidFill>
                  <a:srgbClr val="000000"/>
                </a:solidFill>
              </a:rPr>
              <a:t>訪問巡回</a:t>
            </a:r>
          </a:p>
        </p:txBody>
      </p:sp>
      <p:sp>
        <p:nvSpPr>
          <p:cNvPr id="4113" name="テキスト ボックス 18"/>
          <p:cNvSpPr txBox="1">
            <a:spLocks noChangeArrowheads="1"/>
          </p:cNvSpPr>
          <p:nvPr/>
        </p:nvSpPr>
        <p:spPr bwMode="auto">
          <a:xfrm>
            <a:off x="179512" y="4725144"/>
            <a:ext cx="54276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dirty="0">
                <a:solidFill>
                  <a:srgbClr val="000000"/>
                </a:solidFill>
              </a:rPr>
              <a:t>地域の中での受け入れをバックアップ</a:t>
            </a:r>
            <a:endParaRPr lang="en-US" altLang="ja-JP" sz="2000" b="1" dirty="0">
              <a:solidFill>
                <a:srgbClr val="000000"/>
              </a:solidFill>
            </a:endParaRPr>
          </a:p>
          <a:p>
            <a:pPr eaLnBrk="1" fontAlgn="base" hangingPunct="1">
              <a:spcBef>
                <a:spcPct val="0"/>
              </a:spcBef>
              <a:spcAft>
                <a:spcPct val="0"/>
              </a:spcAft>
              <a:buFontTx/>
              <a:buNone/>
            </a:pPr>
            <a:r>
              <a:rPr lang="ja-JP" altLang="en-US" sz="2000" b="1" dirty="0">
                <a:solidFill>
                  <a:srgbClr val="000000"/>
                </a:solidFill>
              </a:rPr>
              <a:t>する後方支援として専門的な役割を担う</a:t>
            </a:r>
          </a:p>
        </p:txBody>
      </p:sp>
      <p:sp>
        <p:nvSpPr>
          <p:cNvPr id="4114" name="テキスト ボックス 28"/>
          <p:cNvSpPr txBox="1">
            <a:spLocks noChangeArrowheads="1"/>
          </p:cNvSpPr>
          <p:nvPr/>
        </p:nvSpPr>
        <p:spPr bwMode="auto">
          <a:xfrm>
            <a:off x="179512" y="5589240"/>
            <a:ext cx="4759515" cy="1016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dirty="0">
                <a:solidFill>
                  <a:srgbClr val="000000"/>
                </a:solidFill>
              </a:rPr>
              <a:t>◆特別なニーズへの具体的な手立て</a:t>
            </a:r>
            <a:endParaRPr lang="en-US" altLang="ja-JP" sz="2000" b="1" dirty="0">
              <a:solidFill>
                <a:srgbClr val="000000"/>
              </a:solidFill>
            </a:endParaRPr>
          </a:p>
          <a:p>
            <a:pPr eaLnBrk="1" fontAlgn="base" hangingPunct="1">
              <a:spcBef>
                <a:spcPct val="0"/>
              </a:spcBef>
              <a:spcAft>
                <a:spcPct val="0"/>
              </a:spcAft>
              <a:buFontTx/>
              <a:buNone/>
            </a:pPr>
            <a:r>
              <a:rPr lang="ja-JP" altLang="en-US" sz="2000" b="1" dirty="0">
                <a:solidFill>
                  <a:srgbClr val="000000"/>
                </a:solidFill>
              </a:rPr>
              <a:t>◆環境（物的、人的、形態等）への支援</a:t>
            </a:r>
            <a:endParaRPr lang="en-US" altLang="ja-JP" sz="2000" b="1" dirty="0">
              <a:solidFill>
                <a:srgbClr val="000000"/>
              </a:solidFill>
            </a:endParaRPr>
          </a:p>
          <a:p>
            <a:pPr eaLnBrk="1" fontAlgn="base" hangingPunct="1">
              <a:spcBef>
                <a:spcPct val="0"/>
              </a:spcBef>
              <a:spcAft>
                <a:spcPct val="0"/>
              </a:spcAft>
              <a:buFontTx/>
              <a:buNone/>
            </a:pPr>
            <a:r>
              <a:rPr lang="ja-JP" altLang="en-US" sz="2000" b="1" dirty="0">
                <a:solidFill>
                  <a:srgbClr val="000000"/>
                </a:solidFill>
              </a:rPr>
              <a:t>◆障害に関する知識、技術等支援スキル</a:t>
            </a:r>
          </a:p>
        </p:txBody>
      </p:sp>
      <p:sp>
        <p:nvSpPr>
          <p:cNvPr id="4115" name="テキスト ボックス 5"/>
          <p:cNvSpPr txBox="1">
            <a:spLocks noChangeArrowheads="1"/>
          </p:cNvSpPr>
          <p:nvPr/>
        </p:nvSpPr>
        <p:spPr bwMode="auto">
          <a:xfrm>
            <a:off x="611560" y="2780928"/>
            <a:ext cx="273177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dirty="0">
                <a:solidFill>
                  <a:srgbClr val="000000"/>
                </a:solidFill>
              </a:rPr>
              <a:t>放課後等デイサービス</a:t>
            </a:r>
          </a:p>
        </p:txBody>
      </p:sp>
      <p:sp>
        <p:nvSpPr>
          <p:cNvPr id="4116" name="テキスト ボックス 6"/>
          <p:cNvSpPr txBox="1">
            <a:spLocks noChangeArrowheads="1"/>
          </p:cNvSpPr>
          <p:nvPr/>
        </p:nvSpPr>
        <p:spPr bwMode="auto">
          <a:xfrm>
            <a:off x="683568" y="2348880"/>
            <a:ext cx="2659702" cy="461665"/>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400" b="1" dirty="0">
                <a:solidFill>
                  <a:srgbClr val="000000"/>
                </a:solidFill>
              </a:rPr>
              <a:t>保育所等訪問支援</a:t>
            </a:r>
          </a:p>
        </p:txBody>
      </p:sp>
      <p:sp>
        <p:nvSpPr>
          <p:cNvPr id="4117" name="テキスト ボックス 20"/>
          <p:cNvSpPr txBox="1">
            <a:spLocks noChangeArrowheads="1"/>
          </p:cNvSpPr>
          <p:nvPr/>
        </p:nvSpPr>
        <p:spPr bwMode="auto">
          <a:xfrm>
            <a:off x="3923928" y="3356992"/>
            <a:ext cx="174599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600" b="1" dirty="0">
                <a:solidFill>
                  <a:srgbClr val="000000"/>
                </a:solidFill>
              </a:rPr>
              <a:t>育ちの場における</a:t>
            </a:r>
            <a:endParaRPr lang="en-US" altLang="ja-JP" sz="1600" b="1" dirty="0">
              <a:solidFill>
                <a:srgbClr val="000000"/>
              </a:solidFill>
            </a:endParaRPr>
          </a:p>
          <a:p>
            <a:pPr eaLnBrk="1" fontAlgn="base" hangingPunct="1">
              <a:spcBef>
                <a:spcPct val="0"/>
              </a:spcBef>
              <a:spcAft>
                <a:spcPct val="0"/>
              </a:spcAft>
              <a:buFontTx/>
              <a:buNone/>
            </a:pPr>
            <a:r>
              <a:rPr lang="ja-JP" altLang="en-US" sz="1600" b="1" dirty="0">
                <a:solidFill>
                  <a:srgbClr val="000000"/>
                </a:solidFill>
              </a:rPr>
              <a:t>こどもへの支援</a:t>
            </a:r>
            <a:endParaRPr lang="en-US" altLang="ja-JP" sz="1600" b="1" dirty="0">
              <a:solidFill>
                <a:srgbClr val="000000"/>
              </a:solidFill>
            </a:endParaRPr>
          </a:p>
          <a:p>
            <a:pPr eaLnBrk="1" fontAlgn="base" hangingPunct="1">
              <a:spcBef>
                <a:spcPct val="0"/>
              </a:spcBef>
              <a:spcAft>
                <a:spcPct val="0"/>
              </a:spcAft>
              <a:buFontTx/>
              <a:buNone/>
            </a:pPr>
            <a:r>
              <a:rPr lang="ja-JP" altLang="en-US" sz="1600" b="1" dirty="0">
                <a:solidFill>
                  <a:srgbClr val="000000"/>
                </a:solidFill>
              </a:rPr>
              <a:t>スタッフへの支援</a:t>
            </a:r>
          </a:p>
        </p:txBody>
      </p:sp>
      <p:sp>
        <p:nvSpPr>
          <p:cNvPr id="22" name="正方形/長方形 21"/>
          <p:cNvSpPr/>
          <p:nvPr/>
        </p:nvSpPr>
        <p:spPr bwMode="auto">
          <a:xfrm>
            <a:off x="3923928" y="3356992"/>
            <a:ext cx="1728192" cy="792088"/>
          </a:xfrm>
          <a:prstGeom prst="rect">
            <a:avLst/>
          </a:prstGeom>
          <a:noFill/>
          <a:ln>
            <a:prstDash val="sysDot"/>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fontAlgn="base">
              <a:spcBef>
                <a:spcPct val="0"/>
              </a:spcBef>
              <a:spcAft>
                <a:spcPct val="0"/>
              </a:spcAft>
              <a:defRPr/>
            </a:pPr>
            <a:endParaRPr kumimoji="0" lang="ja-JP" altLang="en-US" sz="4000">
              <a:solidFill>
                <a:srgbClr val="000000"/>
              </a:solidFill>
            </a:endParaRPr>
          </a:p>
        </p:txBody>
      </p:sp>
      <p:sp>
        <p:nvSpPr>
          <p:cNvPr id="27" name="右矢印 26"/>
          <p:cNvSpPr/>
          <p:nvPr/>
        </p:nvSpPr>
        <p:spPr bwMode="auto">
          <a:xfrm>
            <a:off x="5076056" y="5301208"/>
            <a:ext cx="1368152" cy="648072"/>
          </a:xfrm>
          <a:prstGeom prst="rightArrow">
            <a:avLst>
              <a:gd name="adj1" fmla="val 50000"/>
              <a:gd name="adj2" fmla="val 39794"/>
            </a:avLst>
          </a:prstGeom>
          <a:solidFill>
            <a:srgbClr val="FFC000"/>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52230" name="下矢印 52229"/>
          <p:cNvSpPr/>
          <p:nvPr/>
        </p:nvSpPr>
        <p:spPr bwMode="auto">
          <a:xfrm>
            <a:off x="1475656" y="4149080"/>
            <a:ext cx="864096" cy="590124"/>
          </a:xfrm>
          <a:prstGeom prst="downArrow">
            <a:avLst/>
          </a:prstGeom>
          <a:solidFill>
            <a:srgbClr val="FFC000"/>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29" name="テキスト ボックス 28"/>
          <p:cNvSpPr txBox="1"/>
          <p:nvPr/>
        </p:nvSpPr>
        <p:spPr>
          <a:xfrm>
            <a:off x="6012160" y="908720"/>
            <a:ext cx="2938294" cy="830997"/>
          </a:xfrm>
          <a:prstGeom prst="rect">
            <a:avLst/>
          </a:prstGeom>
          <a:scene3d>
            <a:camera prst="orthographicFront">
              <a:rot lat="0" lon="0" rev="0"/>
            </a:camera>
            <a:lightRig rig="threePt" dir="t">
              <a:rot lat="0" lon="0" rev="1200000"/>
            </a:lightRig>
          </a:scene3d>
          <a:sp3d>
            <a:bevelT w="63500" h="25400" prst="softRound"/>
          </a:sp3d>
        </p:spPr>
        <p:style>
          <a:lnRef idx="0">
            <a:schemeClr val="accent6"/>
          </a:lnRef>
          <a:fillRef idx="3">
            <a:schemeClr val="accent6"/>
          </a:fillRef>
          <a:effectRef idx="3">
            <a:schemeClr val="accent6"/>
          </a:effectRef>
          <a:fontRef idx="minor">
            <a:schemeClr val="lt1"/>
          </a:fontRef>
        </p:style>
        <p:txBody>
          <a:bodyPr wrap="square" rtlCol="0">
            <a:spAutoFit/>
          </a:bodyPr>
          <a:lstStyle/>
          <a:p>
            <a:r>
              <a:rPr kumimoji="1" lang="ja-JP" altLang="en-US" sz="2400" b="1" dirty="0"/>
              <a:t>インクルーシブ</a:t>
            </a:r>
            <a:endParaRPr kumimoji="1" lang="en-US" altLang="ja-JP" sz="2400" b="1" dirty="0"/>
          </a:p>
          <a:p>
            <a:r>
              <a:rPr lang="ja-JP" altLang="en-US" sz="2400" b="1" dirty="0"/>
              <a:t>　　　　</a:t>
            </a:r>
            <a:r>
              <a:rPr kumimoji="1" lang="ja-JP" altLang="en-US" sz="2400" b="1" dirty="0"/>
              <a:t>社会の実現</a:t>
            </a:r>
          </a:p>
        </p:txBody>
      </p:sp>
      <p:sp>
        <p:nvSpPr>
          <p:cNvPr id="31" name="テキスト ボックス 30"/>
          <p:cNvSpPr txBox="1"/>
          <p:nvPr/>
        </p:nvSpPr>
        <p:spPr>
          <a:xfrm>
            <a:off x="251520" y="0"/>
            <a:ext cx="2723823"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sz="1800" dirty="0"/>
              <a:t>⑦児童期の支援の全体像</a:t>
            </a:r>
            <a:endParaRPr kumimoji="1" lang="ja-JP" altLang="en-US" sz="1800" dirty="0"/>
          </a:p>
        </p:txBody>
      </p:sp>
      <p:sp>
        <p:nvSpPr>
          <p:cNvPr id="26" name="テキスト ボックス 25"/>
          <p:cNvSpPr txBox="1"/>
          <p:nvPr/>
        </p:nvSpPr>
        <p:spPr>
          <a:xfrm>
            <a:off x="971600" y="404664"/>
            <a:ext cx="7225055" cy="400110"/>
          </a:xfrm>
          <a:prstGeom prst="rect">
            <a:avLst/>
          </a:prstGeom>
        </p:spPr>
        <p:style>
          <a:lnRef idx="3">
            <a:schemeClr val="lt1"/>
          </a:lnRef>
          <a:fillRef idx="1">
            <a:schemeClr val="dk1"/>
          </a:fillRef>
          <a:effectRef idx="1">
            <a:schemeClr val="dk1"/>
          </a:effectRef>
          <a:fontRef idx="minor">
            <a:schemeClr val="lt1"/>
          </a:fontRef>
        </p:style>
        <p:txBody>
          <a:bodyPr wrap="none" rtlCol="0">
            <a:spAutoFit/>
          </a:bodyPr>
          <a:lstStyle/>
          <a:p>
            <a:r>
              <a:rPr lang="ja-JP" altLang="en-US" sz="2000" b="1" dirty="0"/>
              <a:t>アセスメント</a:t>
            </a:r>
            <a:r>
              <a:rPr kumimoji="1" lang="ja-JP" altLang="en-US" sz="2000" b="1" dirty="0"/>
              <a:t>を実施する際の基本的な視点～児童期の支援とは？</a:t>
            </a:r>
          </a:p>
        </p:txBody>
      </p:sp>
    </p:spTree>
    <p:extLst>
      <p:ext uri="{BB962C8B-B14F-4D97-AF65-F5344CB8AC3E}">
        <p14:creationId xmlns:p14="http://schemas.microsoft.com/office/powerpoint/2010/main" val="379022486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5"/>
          <p:cNvSpPr>
            <a:spLocks noChangeArrowheads="1"/>
          </p:cNvSpPr>
          <p:nvPr/>
        </p:nvSpPr>
        <p:spPr bwMode="auto">
          <a:xfrm>
            <a:off x="4479925" y="3298825"/>
            <a:ext cx="184150" cy="261938"/>
          </a:xfrm>
          <a:prstGeom prst="rect">
            <a:avLst/>
          </a:prstGeom>
          <a:noFill/>
          <a:ln w="9525">
            <a:noFill/>
            <a:miter lim="800000"/>
            <a:headEnd/>
            <a:tailEnd/>
          </a:ln>
          <a:effectLst/>
        </p:spPr>
        <p:txBody>
          <a:bodyPr wrap="none">
            <a:spAutoFit/>
          </a:bodyPr>
          <a:lstStyle/>
          <a:p>
            <a:pPr>
              <a:lnSpc>
                <a:spcPct val="80000"/>
              </a:lnSpc>
              <a:spcBef>
                <a:spcPct val="20000"/>
              </a:spcBef>
            </a:pPr>
            <a:endParaRPr lang="ja-JP" altLang="ja-JP" sz="1400">
              <a:solidFill>
                <a:prstClr val="black"/>
              </a:solidFill>
            </a:endParaRPr>
          </a:p>
        </p:txBody>
      </p:sp>
      <p:sp>
        <p:nvSpPr>
          <p:cNvPr id="24580" name="Rectangle 6"/>
          <p:cNvSpPr>
            <a:spLocks noChangeArrowheads="1"/>
          </p:cNvSpPr>
          <p:nvPr/>
        </p:nvSpPr>
        <p:spPr bwMode="auto">
          <a:xfrm>
            <a:off x="179512" y="620688"/>
            <a:ext cx="8712968" cy="5976664"/>
          </a:xfrm>
          <a:prstGeom prst="rect">
            <a:avLst/>
          </a:prstGeom>
          <a:ln/>
        </p:spPr>
        <p:style>
          <a:lnRef idx="2">
            <a:schemeClr val="accent2"/>
          </a:lnRef>
          <a:fillRef idx="1">
            <a:schemeClr val="lt1"/>
          </a:fillRef>
          <a:effectRef idx="0">
            <a:schemeClr val="accent2"/>
          </a:effectRef>
          <a:fontRef idx="minor">
            <a:schemeClr val="dk1"/>
          </a:fontRef>
        </p:style>
        <p:txBody>
          <a:bodyPr/>
          <a:lstStyle>
            <a:lvl1pPr marL="342900" indent="-34290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lnSpc>
                <a:spcPct val="80000"/>
              </a:lnSpc>
              <a:buFontTx/>
              <a:buNone/>
              <a:defRPr/>
            </a:pPr>
            <a:r>
              <a:rPr lang="ja-JP" altLang="en-US" sz="1600" dirty="0">
                <a:solidFill>
                  <a:prstClr val="black"/>
                </a:solidFill>
              </a:rPr>
              <a:t>　　　　　　　　　　　　　　　　　　　　　　　　　　　　　　　　　　　　　　　　　　　　　　　　　　　　　　　　　　　　　　　　　　　　　　　　　　　　　　　　　　　　　　　　　　　　　　　　　　　</a:t>
            </a:r>
            <a:r>
              <a:rPr lang="ja-JP" altLang="en-US" sz="2800" b="1" u="sng" spc="50" dirty="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rPr>
              <a:t>児童期の支援</a:t>
            </a:r>
            <a:r>
              <a:rPr lang="ja-JP" altLang="en-US" sz="2800" b="1" u="sng" dirty="0">
                <a:ln w="12700" cmpd="dbl">
                  <a:solidFill>
                    <a:srgbClr val="1F497D">
                      <a:satMod val="155000"/>
                    </a:srgbClr>
                  </a:solidFill>
                  <a:prstDash val="solid"/>
                </a:ln>
                <a:solidFill>
                  <a:srgbClr val="EEECE1">
                    <a:tint val="85000"/>
                    <a:satMod val="155000"/>
                  </a:srgbClr>
                </a:solidFill>
                <a:effectLst>
                  <a:outerShdw blurRad="41275" dist="20320" dir="1800000" algn="tl" rotWithShape="0">
                    <a:srgbClr val="000000">
                      <a:alpha val="40000"/>
                    </a:srgbClr>
                  </a:outerShdw>
                </a:effectLst>
              </a:rPr>
              <a:t>の基本的な視点</a:t>
            </a:r>
            <a:endParaRPr lang="ja-JP" altLang="en-US" sz="2400" u="sng" dirty="0">
              <a:ln w="12700" cmpd="dbl">
                <a:solidFill>
                  <a:srgbClr val="1F497D">
                    <a:satMod val="155000"/>
                  </a:srgbClr>
                </a:solidFill>
                <a:prstDash val="solid"/>
              </a:ln>
              <a:solidFill>
                <a:srgbClr val="00A249"/>
              </a:solidFill>
            </a:endParaRPr>
          </a:p>
          <a:p>
            <a:pPr>
              <a:lnSpc>
                <a:spcPct val="80000"/>
              </a:lnSpc>
              <a:buFontTx/>
              <a:buNone/>
              <a:defRPr/>
            </a:pPr>
            <a:endParaRPr lang="ja-JP" altLang="en-US" sz="1300" u="sng" dirty="0">
              <a:solidFill>
                <a:prstClr val="black"/>
              </a:solidFill>
            </a:endParaRPr>
          </a:p>
          <a:p>
            <a:pPr>
              <a:lnSpc>
                <a:spcPct val="80000"/>
              </a:lnSpc>
              <a:buFontTx/>
              <a:buNone/>
              <a:defRPr/>
            </a:pPr>
            <a:r>
              <a:rPr lang="ja-JP" altLang="en-US" sz="2400" dirty="0">
                <a:solidFill>
                  <a:srgbClr val="C00000"/>
                </a:solidFill>
                <a:latin typeface="ＭＳ Ｐゴシック"/>
                <a:ea typeface="ＭＳ Ｐゴシック"/>
              </a:rPr>
              <a:t>　　</a:t>
            </a:r>
            <a:r>
              <a:rPr lang="ja-JP" altLang="en-US" sz="2000" dirty="0">
                <a:solidFill>
                  <a:prstClr val="black"/>
                </a:solidFill>
                <a:latin typeface="ＭＳ Ｐゴシック"/>
                <a:ea typeface="ＭＳ Ｐゴシック"/>
              </a:rPr>
              <a:t>①</a:t>
            </a:r>
            <a:r>
              <a:rPr lang="ja-JP" altLang="en-US" sz="2000" dirty="0">
                <a:latin typeface="+mj-ea"/>
              </a:rPr>
              <a:t>手帳を持たないグレイゾ－ンの子ども（</a:t>
            </a:r>
            <a:r>
              <a:rPr lang="ja-JP" altLang="en-US" sz="2000" u="sng" dirty="0">
                <a:effectLst>
                  <a:outerShdw blurRad="38100" dist="38100" dir="2700000" algn="tl">
                    <a:srgbClr val="000000">
                      <a:alpha val="43137"/>
                    </a:srgbClr>
                  </a:outerShdw>
                </a:effectLst>
                <a:latin typeface="+mj-ea"/>
              </a:rPr>
              <a:t>発達が気になる子ども</a:t>
            </a:r>
            <a:r>
              <a:rPr lang="ja-JP" altLang="en-US" sz="2000" dirty="0">
                <a:latin typeface="+mj-ea"/>
              </a:rPr>
              <a:t>）に対する支援も障害児支援の役割の一つである。</a:t>
            </a:r>
            <a:endParaRPr lang="en-US" altLang="ja-JP" sz="2000" dirty="0">
              <a:solidFill>
                <a:prstClr val="black"/>
              </a:solidFill>
              <a:latin typeface="ＭＳ Ｐゴシック"/>
              <a:ea typeface="ＭＳ Ｐゴシック"/>
            </a:endParaRPr>
          </a:p>
          <a:p>
            <a:pPr>
              <a:lnSpc>
                <a:spcPct val="80000"/>
              </a:lnSpc>
              <a:buFontTx/>
              <a:buNone/>
              <a:defRPr/>
            </a:pPr>
            <a:r>
              <a:rPr lang="ja-JP" altLang="en-US" sz="2000" dirty="0">
                <a:solidFill>
                  <a:prstClr val="black"/>
                </a:solidFill>
                <a:latin typeface="ＭＳ Ｐゴシック"/>
                <a:ea typeface="ＭＳ Ｐゴシック"/>
              </a:rPr>
              <a:t>　　　　　　</a:t>
            </a:r>
            <a:r>
              <a:rPr lang="ja-JP" altLang="en-US" sz="2000" dirty="0">
                <a:solidFill>
                  <a:srgbClr val="FF0000"/>
                </a:solidFill>
                <a:latin typeface="ＭＳ Ｐゴシック"/>
                <a:ea typeface="ＭＳ Ｐゴシック"/>
              </a:rPr>
              <a:t>→事業所は「気になる子ども」への支援を併せて行っていくべき</a:t>
            </a:r>
          </a:p>
          <a:p>
            <a:pPr>
              <a:lnSpc>
                <a:spcPct val="80000"/>
              </a:lnSpc>
              <a:buNone/>
              <a:defRPr/>
            </a:pPr>
            <a:r>
              <a:rPr lang="ja-JP" altLang="en-US" sz="2000" dirty="0">
                <a:solidFill>
                  <a:prstClr val="black"/>
                </a:solidFill>
                <a:latin typeface="ＭＳ Ｐゴシック"/>
                <a:ea typeface="ＭＳ Ｐゴシック"/>
              </a:rPr>
              <a:t>　　</a:t>
            </a:r>
            <a:r>
              <a:rPr lang="ja-JP" altLang="en-US" sz="2000" dirty="0">
                <a:latin typeface="+mj-ea"/>
              </a:rPr>
              <a:t>②乳幼児期は発達が未分化である。また</a:t>
            </a:r>
            <a:r>
              <a:rPr lang="ja-JP" altLang="en-US" sz="2000" u="sng" dirty="0">
                <a:effectLst>
                  <a:outerShdw blurRad="38100" dist="38100" dir="2700000" algn="tl">
                    <a:srgbClr val="000000">
                      <a:alpha val="43137"/>
                    </a:srgbClr>
                  </a:outerShdw>
                </a:effectLst>
                <a:latin typeface="+mj-ea"/>
              </a:rPr>
              <a:t>医療的な課題を多く</a:t>
            </a:r>
            <a:r>
              <a:rPr lang="ja-JP" altLang="en-US" sz="2000" dirty="0">
                <a:latin typeface="+mj-ea"/>
              </a:rPr>
              <a:t>抱えている子も多い。そのため</a:t>
            </a:r>
            <a:r>
              <a:rPr lang="ja-JP" altLang="en-US" sz="2000" dirty="0">
                <a:solidFill>
                  <a:srgbClr val="FF0000"/>
                </a:solidFill>
                <a:latin typeface="+mj-ea"/>
              </a:rPr>
              <a:t>、</a:t>
            </a:r>
            <a:r>
              <a:rPr lang="ja-JP" altLang="en-US" sz="2000" dirty="0">
                <a:latin typeface="+mj-ea"/>
              </a:rPr>
              <a:t>子どもの成長・発達は周囲の環境に左右され易く，場合によっては命さえも大きな危機にさらされている時期であるとも言える。</a:t>
            </a:r>
            <a:endParaRPr lang="en-US" altLang="ja-JP" sz="2000" dirty="0">
              <a:latin typeface="+mj-ea"/>
            </a:endParaRPr>
          </a:p>
          <a:p>
            <a:pPr>
              <a:lnSpc>
                <a:spcPct val="80000"/>
              </a:lnSpc>
              <a:buNone/>
              <a:defRPr/>
            </a:pPr>
            <a:r>
              <a:rPr lang="ja-JP" altLang="en-US" sz="2000" dirty="0">
                <a:latin typeface="+mj-ea"/>
              </a:rPr>
              <a:t>　　　　　　</a:t>
            </a:r>
            <a:r>
              <a:rPr lang="ja-JP" altLang="en-US" sz="2000" dirty="0">
                <a:solidFill>
                  <a:srgbClr val="FF0000"/>
                </a:solidFill>
                <a:latin typeface="+mj-ea"/>
              </a:rPr>
              <a:t>→医療的なケア＋発達支援により、生命の維持が図られる</a:t>
            </a:r>
            <a:endParaRPr lang="en-US" altLang="ja-JP" sz="2000" dirty="0">
              <a:solidFill>
                <a:srgbClr val="FF0000"/>
              </a:solidFill>
              <a:latin typeface="+mj-ea"/>
            </a:endParaRPr>
          </a:p>
          <a:p>
            <a:pPr>
              <a:lnSpc>
                <a:spcPct val="80000"/>
              </a:lnSpc>
              <a:buNone/>
              <a:defRPr/>
            </a:pPr>
            <a:r>
              <a:rPr lang="ja-JP" altLang="en-US" sz="2000" dirty="0">
                <a:latin typeface="+mj-ea"/>
              </a:rPr>
              <a:t>　　③</a:t>
            </a:r>
            <a:r>
              <a:rPr lang="ja-JP" altLang="en-US" sz="2000" u="sng" dirty="0">
                <a:effectLst>
                  <a:outerShdw blurRad="38100" dist="38100" dir="2700000" algn="tl">
                    <a:srgbClr val="000000">
                      <a:alpha val="43137"/>
                    </a:srgbClr>
                  </a:outerShdw>
                </a:effectLst>
                <a:latin typeface="+mj-ea"/>
              </a:rPr>
              <a:t>家族（母親を中心に）</a:t>
            </a:r>
            <a:r>
              <a:rPr lang="ja-JP" altLang="en-US" sz="2000" dirty="0">
                <a:latin typeface="+mj-ea"/>
              </a:rPr>
              <a:t>は我が子の育ちに不安を抱え，心身共に不安定状態となりやすい。人・社会・知識・情報からの</a:t>
            </a:r>
            <a:r>
              <a:rPr lang="ja-JP" altLang="en-US" sz="2000" u="sng" dirty="0">
                <a:effectLst>
                  <a:outerShdw blurRad="38100" dist="38100" dir="2700000" algn="tl">
                    <a:srgbClr val="000000">
                      <a:alpha val="43137"/>
                    </a:srgbClr>
                  </a:outerShdw>
                </a:effectLst>
                <a:latin typeface="+mj-ea"/>
              </a:rPr>
              <a:t>孤立状態</a:t>
            </a:r>
            <a:r>
              <a:rPr lang="ja-JP" altLang="en-US" sz="2000" dirty="0">
                <a:latin typeface="+mj-ea"/>
              </a:rPr>
              <a:t>に陥りやすい。</a:t>
            </a:r>
            <a:endParaRPr lang="en-US" altLang="ja-JP" sz="2000" dirty="0">
              <a:latin typeface="+mj-ea"/>
            </a:endParaRPr>
          </a:p>
          <a:p>
            <a:pPr>
              <a:lnSpc>
                <a:spcPct val="80000"/>
              </a:lnSpc>
              <a:buFontTx/>
              <a:buNone/>
              <a:defRPr/>
            </a:pPr>
            <a:r>
              <a:rPr lang="ja-JP" altLang="en-US" sz="2000" dirty="0">
                <a:solidFill>
                  <a:prstClr val="black"/>
                </a:solidFill>
                <a:latin typeface="ＭＳ Ｐゴシック"/>
                <a:ea typeface="ＭＳ Ｐゴシック"/>
              </a:rPr>
              <a:t>　　　　　　</a:t>
            </a:r>
            <a:r>
              <a:rPr lang="ja-JP" altLang="en-US" sz="2000" dirty="0">
                <a:solidFill>
                  <a:srgbClr val="FF0000"/>
                </a:solidFill>
                <a:latin typeface="ＭＳ Ｐゴシック"/>
                <a:ea typeface="ＭＳ Ｐゴシック"/>
              </a:rPr>
              <a:t>→不安定な状態から、判断しにくくなっていることへの寄り添い</a:t>
            </a:r>
          </a:p>
          <a:p>
            <a:pPr>
              <a:lnSpc>
                <a:spcPct val="80000"/>
              </a:lnSpc>
              <a:buFontTx/>
              <a:buNone/>
              <a:defRPr/>
            </a:pPr>
            <a:r>
              <a:rPr lang="ja-JP" altLang="en-US" sz="2000" dirty="0">
                <a:solidFill>
                  <a:prstClr val="black"/>
                </a:solidFill>
                <a:latin typeface="ＭＳ Ｐゴシック"/>
                <a:ea typeface="ＭＳ Ｐゴシック"/>
              </a:rPr>
              <a:t>　　</a:t>
            </a:r>
            <a:r>
              <a:rPr lang="ja-JP" altLang="en-US" sz="2000" dirty="0">
                <a:latin typeface="+mj-ea"/>
              </a:rPr>
              <a:t>④障害またはリスクのある</a:t>
            </a:r>
            <a:r>
              <a:rPr lang="ja-JP" altLang="en-US" sz="2000" u="sng" dirty="0">
                <a:effectLst>
                  <a:outerShdw blurRad="38100" dist="38100" dir="2700000" algn="tl">
                    <a:srgbClr val="000000">
                      <a:alpha val="43137"/>
                    </a:srgbClr>
                  </a:outerShdw>
                </a:effectLst>
                <a:latin typeface="+mj-ea"/>
              </a:rPr>
              <a:t>我が子の受容と前向きな養育体制づくり</a:t>
            </a:r>
            <a:r>
              <a:rPr lang="ja-JP" altLang="en-US" sz="2000" dirty="0">
                <a:latin typeface="+mj-ea"/>
              </a:rPr>
              <a:t>に親（家族）が第一歩を踏み出す時期である。</a:t>
            </a:r>
            <a:endParaRPr lang="en-US" altLang="ja-JP" sz="2000" dirty="0">
              <a:latin typeface="+mj-ea"/>
            </a:endParaRPr>
          </a:p>
          <a:p>
            <a:pPr>
              <a:lnSpc>
                <a:spcPct val="80000"/>
              </a:lnSpc>
              <a:buFontTx/>
              <a:buNone/>
              <a:defRPr/>
            </a:pPr>
            <a:r>
              <a:rPr lang="ja-JP" altLang="en-US" sz="2000" dirty="0">
                <a:solidFill>
                  <a:prstClr val="black"/>
                </a:solidFill>
                <a:latin typeface="ＭＳ Ｐゴシック"/>
                <a:ea typeface="ＭＳ Ｐゴシック"/>
              </a:rPr>
              <a:t>　　　　　　</a:t>
            </a:r>
            <a:r>
              <a:rPr lang="ja-JP" altLang="en-US" sz="2000" dirty="0">
                <a:solidFill>
                  <a:srgbClr val="FF0000"/>
                </a:solidFill>
                <a:latin typeface="ＭＳ Ｐゴシック"/>
                <a:ea typeface="ＭＳ Ｐゴシック"/>
              </a:rPr>
              <a:t>→家族と子どもの状態に合わせた子育て支援メニューを提案する　</a:t>
            </a:r>
            <a:r>
              <a:rPr lang="ja-JP" altLang="en-US" sz="2000" dirty="0">
                <a:solidFill>
                  <a:prstClr val="black"/>
                </a:solidFill>
                <a:latin typeface="ＭＳ Ｐゴシック"/>
                <a:ea typeface="ＭＳ Ｐゴシック"/>
              </a:rPr>
              <a:t>　　　　　　　　　　　　　　　　　　　　　　　　　　　　　　　</a:t>
            </a:r>
            <a:endParaRPr lang="en-US" altLang="ja-JP" sz="2000" dirty="0">
              <a:solidFill>
                <a:prstClr val="black"/>
              </a:solidFill>
              <a:latin typeface="ＭＳ Ｐゴシック"/>
              <a:ea typeface="ＭＳ Ｐゴシック"/>
            </a:endParaRPr>
          </a:p>
          <a:p>
            <a:pPr>
              <a:lnSpc>
                <a:spcPct val="80000"/>
              </a:lnSpc>
              <a:buFontTx/>
              <a:buNone/>
              <a:defRPr/>
            </a:pPr>
            <a:r>
              <a:rPr lang="ja-JP" altLang="en-US" sz="2000" dirty="0">
                <a:solidFill>
                  <a:prstClr val="black"/>
                </a:solidFill>
                <a:latin typeface="ＭＳ Ｐゴシック"/>
                <a:ea typeface="ＭＳ Ｐゴシック"/>
              </a:rPr>
              <a:t>　　</a:t>
            </a:r>
            <a:r>
              <a:rPr lang="ja-JP" altLang="en-US" sz="2000" dirty="0">
                <a:latin typeface="+mj-ea"/>
              </a:rPr>
              <a:t>⑤発達上に注意や興味の移りやすさや多動性，もたつき，発達領域間の偏りなどのある子どもは</a:t>
            </a:r>
            <a:r>
              <a:rPr lang="ja-JP" altLang="en-US" sz="2000" u="sng" dirty="0">
                <a:effectLst>
                  <a:outerShdw blurRad="38100" dist="38100" dir="2700000" algn="tl">
                    <a:srgbClr val="000000">
                      <a:alpha val="43137"/>
                    </a:srgbClr>
                  </a:outerShdw>
                </a:effectLst>
                <a:latin typeface="+mj-ea"/>
              </a:rPr>
              <a:t>被虐待児になり易い</a:t>
            </a:r>
            <a:r>
              <a:rPr lang="ja-JP" altLang="en-US" sz="2000" dirty="0">
                <a:latin typeface="+mj-ea"/>
              </a:rPr>
              <a:t>。</a:t>
            </a:r>
            <a:endParaRPr lang="en-US" altLang="ja-JP" sz="2000" dirty="0">
              <a:latin typeface="+mj-ea"/>
            </a:endParaRPr>
          </a:p>
          <a:p>
            <a:pPr>
              <a:lnSpc>
                <a:spcPct val="80000"/>
              </a:lnSpc>
              <a:buFontTx/>
              <a:buNone/>
              <a:defRPr/>
            </a:pPr>
            <a:r>
              <a:rPr lang="ja-JP" altLang="en-US" sz="2000" dirty="0">
                <a:latin typeface="+mj-ea"/>
              </a:rPr>
              <a:t>　　　　　　</a:t>
            </a:r>
            <a:r>
              <a:rPr lang="ja-JP" altLang="en-US" sz="2000" dirty="0">
                <a:solidFill>
                  <a:srgbClr val="FF0000"/>
                </a:solidFill>
                <a:latin typeface="+mj-ea"/>
              </a:rPr>
              <a:t>→事業所での母子の姿だけでは、見落としがちなことを意識する</a:t>
            </a:r>
            <a:endParaRPr lang="en-US" altLang="ja-JP" sz="2000" dirty="0">
              <a:solidFill>
                <a:srgbClr val="FF0000"/>
              </a:solidFill>
              <a:latin typeface="+mj-ea"/>
            </a:endParaRPr>
          </a:p>
        </p:txBody>
      </p:sp>
      <p:sp>
        <p:nvSpPr>
          <p:cNvPr id="4" name="テキスト ボックス 3"/>
          <p:cNvSpPr txBox="1"/>
          <p:nvPr/>
        </p:nvSpPr>
        <p:spPr>
          <a:xfrm>
            <a:off x="2123728" y="0"/>
            <a:ext cx="4705134" cy="400110"/>
          </a:xfrm>
          <a:prstGeom prst="rect">
            <a:avLst/>
          </a:prstGeom>
        </p:spPr>
        <p:style>
          <a:lnRef idx="3">
            <a:schemeClr val="lt1"/>
          </a:lnRef>
          <a:fillRef idx="1">
            <a:schemeClr val="dk1"/>
          </a:fillRef>
          <a:effectRef idx="1">
            <a:schemeClr val="dk1"/>
          </a:effectRef>
          <a:fontRef idx="minor">
            <a:schemeClr val="lt1"/>
          </a:fontRef>
        </p:style>
        <p:txBody>
          <a:bodyPr wrap="none" rtlCol="0">
            <a:spAutoFit/>
          </a:bodyPr>
          <a:lstStyle/>
          <a:p>
            <a:r>
              <a:rPr lang="ja-JP" altLang="en-US" sz="2000" b="1" dirty="0"/>
              <a:t>アセスメント</a:t>
            </a:r>
            <a:r>
              <a:rPr kumimoji="1" lang="ja-JP" altLang="en-US" sz="2000" b="1" dirty="0"/>
              <a:t>を実施する際の基本的な視点</a:t>
            </a:r>
          </a:p>
        </p:txBody>
      </p:sp>
      <p:sp>
        <p:nvSpPr>
          <p:cNvPr id="5" name="テキスト ボックス 4"/>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408744166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p:cNvSpPr>
          <p:nvPr>
            <p:ph type="title"/>
          </p:nvPr>
        </p:nvSpPr>
        <p:spPr>
          <a:xfrm>
            <a:off x="1331640" y="0"/>
            <a:ext cx="6552520" cy="692696"/>
          </a:xfrm>
          <a:solidFill>
            <a:srgbClr val="CCFFCC"/>
          </a:solidFill>
          <a:ln cap="flat" algn="ctr">
            <a:solidFill>
              <a:schemeClr val="tx1"/>
            </a:solidFill>
            <a:miter lim="800000"/>
            <a:headEnd/>
            <a:tailEnd/>
          </a:ln>
        </p:spPr>
        <p:txBody>
          <a:bodyPr>
            <a:normAutofit/>
          </a:bodyPr>
          <a:lstStyle/>
          <a:p>
            <a:pPr eaLnBrk="1" hangingPunct="1"/>
            <a:r>
              <a:rPr lang="ja-JP" altLang="en-US" sz="2800" dirty="0">
                <a:ea typeface="HGP創英角ﾎﾟｯﾌﾟ体" pitchFamily="50" charset="-128"/>
              </a:rPr>
              <a:t>障害児支援の方法</a:t>
            </a:r>
          </a:p>
        </p:txBody>
      </p:sp>
      <p:sp>
        <p:nvSpPr>
          <p:cNvPr id="279555" name="Rectangle 3"/>
          <p:cNvSpPr>
            <a:spLocks noGrp="1"/>
          </p:cNvSpPr>
          <p:nvPr>
            <p:ph idx="1"/>
          </p:nvPr>
        </p:nvSpPr>
        <p:spPr>
          <a:xfrm>
            <a:off x="179434" y="980728"/>
            <a:ext cx="8785225" cy="5616624"/>
          </a:xfrm>
          <a:ln w="57150" cmpd="thinThick">
            <a:solidFill>
              <a:schemeClr val="tx1">
                <a:alpha val="89803"/>
              </a:schemeClr>
            </a:solidFill>
            <a:miter lim="800000"/>
            <a:headEnd/>
            <a:tailEnd/>
          </a:ln>
        </p:spPr>
        <p:txBody>
          <a:bodyPr rIns="34290">
            <a:noAutofit/>
          </a:bodyPr>
          <a:lstStyle/>
          <a:p>
            <a:pPr>
              <a:buNone/>
            </a:pPr>
            <a:r>
              <a:rPr lang="ja-JP" altLang="en-US" sz="2400" dirty="0">
                <a:latin typeface="HGP創英角ｺﾞｼｯｸUB" pitchFamily="50" charset="-128"/>
                <a:ea typeface="HGP創英角ｺﾞｼｯｸUB" pitchFamily="50" charset="-128"/>
              </a:rPr>
              <a:t>ア　一人一人の子どもの状況や家庭及び地域社会での生活の実態について、アセスメントを適切に行い、子どもと保護者のニーズや課題を客観的に分析した上で支援に当たるとともに、子どもが安心感と信頼感を持って活動できるよう、子どもの主体としての思いや願いを受け止めること。</a:t>
            </a:r>
            <a:endParaRPr lang="en-US" altLang="ja-JP" sz="2400" dirty="0">
              <a:latin typeface="HGP創英角ｺﾞｼｯｸUB" pitchFamily="50" charset="-128"/>
              <a:ea typeface="HGP創英角ｺﾞｼｯｸUB" pitchFamily="50" charset="-128"/>
            </a:endParaRPr>
          </a:p>
          <a:p>
            <a:pPr>
              <a:buNone/>
            </a:pPr>
            <a:r>
              <a:rPr lang="ja-JP" altLang="en-US" sz="2400" dirty="0">
                <a:latin typeface="HGP創英角ｺﾞｼｯｸUB" pitchFamily="50" charset="-128"/>
                <a:ea typeface="HGP創英角ｺﾞｼｯｸUB" pitchFamily="50" charset="-128"/>
              </a:rPr>
              <a:t>イ　子どもの生活リズムを大切にし、健康、安全で情緒の安定した生活ができる環境や、自己を十分に発揮できる環境を整えること。</a:t>
            </a:r>
            <a:endParaRPr lang="en-US" altLang="ja-JP" sz="2400" dirty="0">
              <a:latin typeface="HGP創英角ｺﾞｼｯｸUB" pitchFamily="50" charset="-128"/>
              <a:ea typeface="HGP創英角ｺﾞｼｯｸUB" pitchFamily="50" charset="-128"/>
            </a:endParaRPr>
          </a:p>
          <a:p>
            <a:pPr>
              <a:buNone/>
            </a:pPr>
            <a:r>
              <a:rPr lang="ja-JP" altLang="en-US" sz="2400" dirty="0">
                <a:latin typeface="HGP創英角ｺﾞｼｯｸUB" pitchFamily="50" charset="-128"/>
                <a:ea typeface="HGP創英角ｺﾞｼｯｸUB" pitchFamily="50" charset="-128"/>
              </a:rPr>
              <a:t>ウ　一人一人の子どもの発達や障害の特性について理解し、発達の過程に応じて、個別又は集団における活動を通して支援を行うこと。その際、子どもの個人差に十分配慮すること。</a:t>
            </a:r>
            <a:endParaRPr lang="en-US" altLang="ja-JP" sz="2400" dirty="0">
              <a:latin typeface="HGP創英角ｺﾞｼｯｸUB" pitchFamily="50" charset="-128"/>
              <a:ea typeface="HGP創英角ｺﾞｼｯｸUB" pitchFamily="50" charset="-128"/>
            </a:endParaRPr>
          </a:p>
          <a:p>
            <a:pPr>
              <a:buNone/>
            </a:pPr>
            <a:r>
              <a:rPr lang="ja-JP" altLang="en-US" sz="2400" dirty="0">
                <a:latin typeface="HGP創英角ｺﾞｼｯｸUB" pitchFamily="50" charset="-128"/>
                <a:ea typeface="HGP創英角ｺﾞｼｯｸUB" pitchFamily="50" charset="-128"/>
              </a:rPr>
              <a:t>エ　子どもの相互の関係作りや互いに尊重する心を大切にし、集団における活動を効果あるものにするよう援助すること。</a:t>
            </a:r>
            <a:endParaRPr lang="en-US" altLang="ja-JP" sz="2400" dirty="0">
              <a:latin typeface="HGP創英角ｺﾞｼｯｸUB" pitchFamily="50" charset="-128"/>
              <a:ea typeface="HGP創英角ｺﾞｼｯｸUB" pitchFamily="50" charset="-128"/>
            </a:endParaRP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fld id="{DB5008D3-ED1F-4AAB-9D6B-AFF515E4D21E}" type="slidenum">
              <a:rPr kumimoji="0" lang="en-US" altLang="ja-JP" sz="1300" smtClean="0">
                <a:solidFill>
                  <a:srgbClr val="000000"/>
                </a:solidFill>
                <a:latin typeface="Gill Sans" pitchFamily="80" charset="0"/>
                <a:ea typeface="HGP明朝E" pitchFamily="18" charset="-128"/>
                <a:sym typeface="Gill Sans" pitchFamily="80" charset="0"/>
              </a:rPr>
              <a:pPr algn="ctr" eaLnBrk="1" hangingPunct="1">
                <a:spcBef>
                  <a:spcPct val="0"/>
                </a:spcBef>
                <a:buFontTx/>
                <a:buNone/>
              </a:pPr>
              <a:t>53</a:t>
            </a:fld>
            <a:endParaRPr kumimoji="0" lang="en-US" altLang="ja-JP" sz="1300">
              <a:solidFill>
                <a:srgbClr val="000000"/>
              </a:solidFill>
              <a:latin typeface="Gill Sans" pitchFamily="80" charset="0"/>
              <a:ea typeface="HGP明朝E" pitchFamily="18" charset="-128"/>
              <a:sym typeface="Gill Sans" pitchFamily="80" charset="0"/>
            </a:endParaRPr>
          </a:p>
        </p:txBody>
      </p:sp>
      <p:sp>
        <p:nvSpPr>
          <p:cNvPr id="5" name="角丸四角形 4"/>
          <p:cNvSpPr/>
          <p:nvPr/>
        </p:nvSpPr>
        <p:spPr>
          <a:xfrm>
            <a:off x="5044057" y="5733256"/>
            <a:ext cx="3888432" cy="432048"/>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800" dirty="0"/>
              <a:t>児童発達支援ガイドラインより</a:t>
            </a:r>
            <a:r>
              <a:rPr lang="ja-JP" altLang="en-US" sz="1800" dirty="0"/>
              <a:t>引用</a:t>
            </a:r>
            <a:endParaRPr kumimoji="1" lang="ja-JP" altLang="en-US" sz="1800" dirty="0"/>
          </a:p>
        </p:txBody>
      </p:sp>
      <p:sp>
        <p:nvSpPr>
          <p:cNvPr id="6" name="テキスト ボックス 5"/>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64362323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p:cNvSpPr>
          <p:nvPr>
            <p:ph type="title"/>
          </p:nvPr>
        </p:nvSpPr>
        <p:spPr>
          <a:xfrm>
            <a:off x="1331640" y="0"/>
            <a:ext cx="6552520" cy="692696"/>
          </a:xfrm>
          <a:solidFill>
            <a:srgbClr val="CCFFCC"/>
          </a:solidFill>
          <a:ln cap="flat" algn="ctr">
            <a:solidFill>
              <a:schemeClr val="tx1"/>
            </a:solidFill>
            <a:miter lim="800000"/>
            <a:headEnd/>
            <a:tailEnd/>
          </a:ln>
        </p:spPr>
        <p:txBody>
          <a:bodyPr>
            <a:normAutofit/>
          </a:bodyPr>
          <a:lstStyle/>
          <a:p>
            <a:pPr eaLnBrk="1" hangingPunct="1"/>
            <a:r>
              <a:rPr lang="ja-JP" altLang="en-US" sz="2800" dirty="0">
                <a:ea typeface="HGP創英角ﾎﾟｯﾌﾟ体" pitchFamily="50" charset="-128"/>
              </a:rPr>
              <a:t>障害児支援の方法</a:t>
            </a:r>
          </a:p>
        </p:txBody>
      </p:sp>
      <p:sp>
        <p:nvSpPr>
          <p:cNvPr id="279555" name="Rectangle 3"/>
          <p:cNvSpPr>
            <a:spLocks noGrp="1"/>
          </p:cNvSpPr>
          <p:nvPr>
            <p:ph idx="1"/>
          </p:nvPr>
        </p:nvSpPr>
        <p:spPr>
          <a:xfrm>
            <a:off x="179434" y="980728"/>
            <a:ext cx="8785225" cy="5616624"/>
          </a:xfrm>
          <a:ln w="57150" cmpd="thinThick">
            <a:solidFill>
              <a:schemeClr val="tx1">
                <a:alpha val="89803"/>
              </a:schemeClr>
            </a:solidFill>
            <a:miter lim="800000"/>
            <a:headEnd/>
            <a:tailEnd/>
          </a:ln>
        </p:spPr>
        <p:txBody>
          <a:bodyPr rIns="34290">
            <a:normAutofit/>
          </a:bodyPr>
          <a:lstStyle/>
          <a:p>
            <a:pPr>
              <a:buNone/>
            </a:pPr>
            <a:r>
              <a:rPr lang="ja-JP" altLang="en-US" sz="2400" dirty="0">
                <a:latin typeface="HGP創英角ｺﾞｼｯｸUB" pitchFamily="50" charset="-128"/>
                <a:ea typeface="HGP創英角ｺﾞｼｯｸUB" pitchFamily="50" charset="-128"/>
              </a:rPr>
              <a:t>オ　子どもが自発的、意欲的に関われるような環境を構成し、子どもの主体的な活動や子ども相互の関わりを大切にすること。</a:t>
            </a:r>
            <a:endParaRPr lang="en-US" altLang="ja-JP" sz="2400" dirty="0">
              <a:latin typeface="HGP創英角ｺﾞｼｯｸUB" pitchFamily="50" charset="-128"/>
              <a:ea typeface="HGP創英角ｺﾞｼｯｸUB" pitchFamily="50" charset="-128"/>
            </a:endParaRPr>
          </a:p>
          <a:p>
            <a:pPr>
              <a:buNone/>
            </a:pPr>
            <a:r>
              <a:rPr lang="ja-JP" altLang="en-US" sz="2400" dirty="0">
                <a:latin typeface="HGP創英角ｺﾞｼｯｸUB" pitchFamily="50" charset="-128"/>
                <a:ea typeface="HGP創英角ｺﾞｼｯｸUB" pitchFamily="50" charset="-128"/>
              </a:rPr>
              <a:t>カ　子どもの成長は、「遊び」を通して促されることから、周囲との関わりを深めたり、表現力を高めたりする「遊び」を通し、職員が適切に関わる中で、豊かな感性や表現する力を養い、創造性を豊かにできるように、具体的な支援を行うこと。</a:t>
            </a:r>
            <a:endParaRPr lang="en-US" altLang="ja-JP" sz="2400" dirty="0">
              <a:latin typeface="HGP創英角ｺﾞｼｯｸUB" pitchFamily="50" charset="-128"/>
              <a:ea typeface="HGP創英角ｺﾞｼｯｸUB" pitchFamily="50" charset="-128"/>
            </a:endParaRPr>
          </a:p>
          <a:p>
            <a:pPr>
              <a:buNone/>
            </a:pPr>
            <a:r>
              <a:rPr lang="ja-JP" altLang="en-US" sz="2400" dirty="0">
                <a:latin typeface="HGP創英角ｺﾞｼｯｸUB" pitchFamily="50" charset="-128"/>
                <a:ea typeface="HGP創英角ｺﾞｼｯｸUB" pitchFamily="50" charset="-128"/>
              </a:rPr>
              <a:t>キ　単に運動機能や検査上に表される知的能力にとどまらず、「育つ上での自信や意欲」、「発話だけに限定されないコミュニケーション能力の向上」、「自己選択、自己決定」等も踏まえながら、子どものできること、得意なことに着目し、それを伸ばす支援を行うこと。</a:t>
            </a:r>
            <a:endParaRPr lang="en-US" altLang="ja-JP" sz="2400" dirty="0">
              <a:latin typeface="HGP創英角ｺﾞｼｯｸUB" pitchFamily="50" charset="-128"/>
              <a:ea typeface="HGP創英角ｺﾞｼｯｸUB" pitchFamily="50" charset="-128"/>
            </a:endParaRPr>
          </a:p>
          <a:p>
            <a:pPr>
              <a:buNone/>
            </a:pPr>
            <a:r>
              <a:rPr lang="ja-JP" altLang="en-US" sz="2400" dirty="0">
                <a:latin typeface="HGP創英角ｺﾞｼｯｸUB" pitchFamily="50" charset="-128"/>
                <a:ea typeface="HGP創英角ｺﾞｼｯｸUB" pitchFamily="50" charset="-128"/>
              </a:rPr>
              <a:t>ク　一人一人の保護者の状況やその意向を理解し、受容し、それぞれの親子関係や家庭生活等に配慮しながら、様々な機会をとらえ、適切に援助すること。</a:t>
            </a: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fld id="{DB5008D3-ED1F-4AAB-9D6B-AFF515E4D21E}" type="slidenum">
              <a:rPr kumimoji="0" lang="en-US" altLang="ja-JP" sz="1300" smtClean="0">
                <a:solidFill>
                  <a:srgbClr val="000000"/>
                </a:solidFill>
                <a:latin typeface="Gill Sans" pitchFamily="80" charset="0"/>
                <a:ea typeface="HGP明朝E" pitchFamily="18" charset="-128"/>
                <a:sym typeface="Gill Sans" pitchFamily="80" charset="0"/>
              </a:rPr>
              <a:pPr algn="ctr" eaLnBrk="1" hangingPunct="1">
                <a:spcBef>
                  <a:spcPct val="0"/>
                </a:spcBef>
                <a:buFontTx/>
                <a:buNone/>
              </a:pPr>
              <a:t>54</a:t>
            </a:fld>
            <a:endParaRPr kumimoji="0" lang="en-US" altLang="ja-JP" sz="1300">
              <a:solidFill>
                <a:srgbClr val="000000"/>
              </a:solidFill>
              <a:latin typeface="Gill Sans" pitchFamily="80" charset="0"/>
              <a:ea typeface="HGP明朝E" pitchFamily="18" charset="-128"/>
              <a:sym typeface="Gill Sans" pitchFamily="80" charset="0"/>
            </a:endParaRPr>
          </a:p>
        </p:txBody>
      </p:sp>
      <p:sp>
        <p:nvSpPr>
          <p:cNvPr id="5" name="角丸四角形 4"/>
          <p:cNvSpPr/>
          <p:nvPr/>
        </p:nvSpPr>
        <p:spPr>
          <a:xfrm>
            <a:off x="5004048" y="5805264"/>
            <a:ext cx="3888432" cy="432048"/>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800" dirty="0"/>
              <a:t>児童発達支援ガイドラインより</a:t>
            </a:r>
            <a:r>
              <a:rPr lang="ja-JP" altLang="en-US" sz="1800" dirty="0"/>
              <a:t>引用</a:t>
            </a:r>
            <a:endParaRPr kumimoji="1" lang="ja-JP" altLang="en-US" sz="1800" dirty="0"/>
          </a:p>
        </p:txBody>
      </p:sp>
      <p:sp>
        <p:nvSpPr>
          <p:cNvPr id="6" name="テキスト ボックス 5"/>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09303430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図 2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88224" y="3140968"/>
            <a:ext cx="822325" cy="82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1" name="図 2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88103" y="1268760"/>
            <a:ext cx="1163455" cy="1368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2" name="角丸四角形吹き出し 45056"/>
          <p:cNvSpPr>
            <a:spLocks noChangeArrowheads="1"/>
          </p:cNvSpPr>
          <p:nvPr/>
        </p:nvSpPr>
        <p:spPr bwMode="auto">
          <a:xfrm>
            <a:off x="5868144" y="2132856"/>
            <a:ext cx="2232248" cy="864096"/>
          </a:xfrm>
          <a:prstGeom prst="wedgeRoundRectCallout">
            <a:avLst>
              <a:gd name="adj1" fmla="val -44408"/>
              <a:gd name="adj2" fmla="val -66686"/>
              <a:gd name="adj3" fmla="val 16667"/>
            </a:avLst>
          </a:prstGeom>
          <a:solidFill>
            <a:schemeClr val="bg1"/>
          </a:solidFill>
          <a:ln w="25400">
            <a:solidFill>
              <a:schemeClr val="accent1"/>
            </a:solidFill>
            <a:miter lim="800000"/>
            <a:headEnd/>
            <a:tailEnd/>
          </a:ln>
        </p:spPr>
        <p:txBody>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kumimoji="0" lang="ja-JP" altLang="en-US" sz="4000">
              <a:solidFill>
                <a:srgbClr val="000000"/>
              </a:solidFill>
            </a:endParaRPr>
          </a:p>
        </p:txBody>
      </p:sp>
      <p:sp>
        <p:nvSpPr>
          <p:cNvPr id="7173" name="角丸四角形吹き出し 45055"/>
          <p:cNvSpPr>
            <a:spLocks noChangeArrowheads="1"/>
          </p:cNvSpPr>
          <p:nvPr/>
        </p:nvSpPr>
        <p:spPr bwMode="auto">
          <a:xfrm>
            <a:off x="4644009" y="4077072"/>
            <a:ext cx="3600400" cy="2479363"/>
          </a:xfrm>
          <a:prstGeom prst="wedgeRoundRectCallout">
            <a:avLst>
              <a:gd name="adj1" fmla="val -825"/>
              <a:gd name="adj2" fmla="val -67312"/>
              <a:gd name="adj3" fmla="val 16667"/>
            </a:avLst>
          </a:prstGeom>
          <a:solidFill>
            <a:schemeClr val="bg1"/>
          </a:solidFill>
          <a:ln w="25400">
            <a:solidFill>
              <a:schemeClr val="accent1"/>
            </a:solidFill>
            <a:miter lim="800000"/>
            <a:headEnd/>
            <a:tailEnd/>
          </a:ln>
        </p:spPr>
        <p:txBody>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kumimoji="0" lang="ja-JP" altLang="en-US" dirty="0">
              <a:solidFill>
                <a:srgbClr val="000000"/>
              </a:solidFill>
            </a:endParaRPr>
          </a:p>
        </p:txBody>
      </p:sp>
      <p:sp>
        <p:nvSpPr>
          <p:cNvPr id="7174" name="円/楕円 14"/>
          <p:cNvSpPr>
            <a:spLocks noChangeArrowheads="1"/>
          </p:cNvSpPr>
          <p:nvPr/>
        </p:nvSpPr>
        <p:spPr bwMode="auto">
          <a:xfrm>
            <a:off x="179512" y="1484784"/>
            <a:ext cx="609600" cy="3973512"/>
          </a:xfrm>
          <a:prstGeom prst="ellipse">
            <a:avLst/>
          </a:prstGeom>
          <a:gradFill rotWithShape="1">
            <a:gsLst>
              <a:gs pos="0">
                <a:srgbClr val="9BB9BB">
                  <a:alpha val="64706"/>
                </a:srgbClr>
              </a:gs>
              <a:gs pos="80000">
                <a:srgbClr val="AFDEE2"/>
              </a:gs>
              <a:gs pos="100000">
                <a:srgbClr val="AFE0E4"/>
              </a:gs>
            </a:gsLst>
            <a:lin ang="5400000"/>
          </a:gradFill>
          <a:ln w="9525">
            <a:solidFill>
              <a:srgbClr val="B6DCDF"/>
            </a:solidFill>
            <a:round/>
            <a:headEnd/>
            <a:tailEnd/>
          </a:ln>
          <a:effectLst>
            <a:outerShdw dist="23000" dir="5400000" algn="ctr" rotWithShape="0">
              <a:srgbClr val="000000">
                <a:alpha val="34000"/>
              </a:srgbClr>
            </a:outerShdw>
          </a:effectLst>
        </p:spPr>
        <p:txBody>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kumimoji="0" lang="ja-JP" altLang="en-US" sz="4000">
              <a:solidFill>
                <a:srgbClr val="000000"/>
              </a:solidFill>
            </a:endParaRPr>
          </a:p>
        </p:txBody>
      </p:sp>
      <p:sp>
        <p:nvSpPr>
          <p:cNvPr id="7175" name="テキスト ボックス 3"/>
          <p:cNvSpPr txBox="1">
            <a:spLocks noChangeArrowheads="1"/>
          </p:cNvSpPr>
          <p:nvPr/>
        </p:nvSpPr>
        <p:spPr bwMode="auto">
          <a:xfrm>
            <a:off x="395536" y="764704"/>
            <a:ext cx="18732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ja-JP" altLang="en-US" sz="2800" dirty="0">
                <a:solidFill>
                  <a:srgbClr val="000000"/>
                </a:solidFill>
              </a:rPr>
              <a:t>乳幼児期</a:t>
            </a:r>
          </a:p>
        </p:txBody>
      </p:sp>
      <p:sp>
        <p:nvSpPr>
          <p:cNvPr id="7176" name="正方形/長方形 4"/>
          <p:cNvSpPr>
            <a:spLocks noChangeArrowheads="1"/>
          </p:cNvSpPr>
          <p:nvPr/>
        </p:nvSpPr>
        <p:spPr bwMode="auto">
          <a:xfrm>
            <a:off x="755576" y="2420888"/>
            <a:ext cx="126188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ja-JP" altLang="en-US" sz="2800" dirty="0">
                <a:solidFill>
                  <a:srgbClr val="000000"/>
                </a:solidFill>
              </a:rPr>
              <a:t>学齢期</a:t>
            </a:r>
          </a:p>
        </p:txBody>
      </p:sp>
      <p:sp>
        <p:nvSpPr>
          <p:cNvPr id="7177" name="正方形/長方形 6"/>
          <p:cNvSpPr>
            <a:spLocks noChangeArrowheads="1"/>
          </p:cNvSpPr>
          <p:nvPr/>
        </p:nvSpPr>
        <p:spPr bwMode="auto">
          <a:xfrm>
            <a:off x="755576" y="4725144"/>
            <a:ext cx="126188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ja-JP" altLang="en-US" sz="2800" dirty="0">
                <a:solidFill>
                  <a:srgbClr val="000000"/>
                </a:solidFill>
              </a:rPr>
              <a:t>成人期</a:t>
            </a:r>
          </a:p>
        </p:txBody>
      </p:sp>
      <p:grpSp>
        <p:nvGrpSpPr>
          <p:cNvPr id="7178" name="Group 10"/>
          <p:cNvGrpSpPr>
            <a:grpSpLocks/>
          </p:cNvGrpSpPr>
          <p:nvPr/>
        </p:nvGrpSpPr>
        <p:grpSpPr bwMode="auto">
          <a:xfrm>
            <a:off x="899592" y="2852936"/>
            <a:ext cx="841375" cy="1962720"/>
            <a:chOff x="0" y="0"/>
            <a:chExt cx="530" cy="1191"/>
          </a:xfrm>
        </p:grpSpPr>
        <p:pic>
          <p:nvPicPr>
            <p:cNvPr id="7194" name="V 字形矢印 10"/>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0" y="0"/>
              <a:ext cx="530" cy="1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95" name="Text Box 12"/>
            <p:cNvSpPr txBox="1">
              <a:spLocks noChangeArrowheads="1"/>
            </p:cNvSpPr>
            <p:nvPr/>
          </p:nvSpPr>
          <p:spPr bwMode="auto">
            <a:xfrm rot="5400000">
              <a:off x="-180" y="464"/>
              <a:ext cx="89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kumimoji="0" lang="ja-JP" altLang="en-US" sz="4000">
                <a:solidFill>
                  <a:srgbClr val="000000"/>
                </a:solidFill>
              </a:endParaRPr>
            </a:p>
          </p:txBody>
        </p:sp>
      </p:grpSp>
      <p:pic>
        <p:nvPicPr>
          <p:cNvPr id="7179"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99592" y="1196752"/>
            <a:ext cx="847725" cy="1296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0" name="Picture 5"/>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17594" y="5272088"/>
            <a:ext cx="847725" cy="137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1" name="Picture 9" descr="C:\Users\kirara\AppData\Local\Microsoft\Windows\Temporary Internet Files\Content.IE5\BS6E6CYF\MC900445176[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907704" y="1268760"/>
            <a:ext cx="933450" cy="106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2" name="Picture 7"/>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979712" y="3789040"/>
            <a:ext cx="812800" cy="125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3" name="図 1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979712" y="2564904"/>
            <a:ext cx="936104"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4" name="図 1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123728" y="5517232"/>
            <a:ext cx="744537" cy="7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85" name="テキスト ボックス 13"/>
          <p:cNvSpPr txBox="1">
            <a:spLocks noChangeArrowheads="1"/>
          </p:cNvSpPr>
          <p:nvPr/>
        </p:nvSpPr>
        <p:spPr bwMode="auto">
          <a:xfrm>
            <a:off x="179512" y="1772816"/>
            <a:ext cx="615553" cy="370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ja-JP" altLang="en-US" sz="2800" dirty="0">
                <a:solidFill>
                  <a:srgbClr val="000000"/>
                </a:solidFill>
              </a:rPr>
              <a:t>自　立　へ　の　道　筋</a:t>
            </a:r>
          </a:p>
        </p:txBody>
      </p:sp>
      <p:sp>
        <p:nvSpPr>
          <p:cNvPr id="7187" name="テキスト ボックス 18"/>
          <p:cNvSpPr txBox="1">
            <a:spLocks noChangeArrowheads="1"/>
          </p:cNvSpPr>
          <p:nvPr/>
        </p:nvSpPr>
        <p:spPr bwMode="auto">
          <a:xfrm>
            <a:off x="2915816" y="1988840"/>
            <a:ext cx="20008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ja-JP" altLang="en-US" sz="2400" dirty="0">
                <a:solidFill>
                  <a:srgbClr val="000000"/>
                </a:solidFill>
              </a:rPr>
              <a:t>自律の芽生え</a:t>
            </a:r>
          </a:p>
        </p:txBody>
      </p:sp>
      <p:sp>
        <p:nvSpPr>
          <p:cNvPr id="7188" name="テキスト ボックス 17"/>
          <p:cNvSpPr txBox="1">
            <a:spLocks noChangeArrowheads="1"/>
          </p:cNvSpPr>
          <p:nvPr/>
        </p:nvSpPr>
        <p:spPr bwMode="auto">
          <a:xfrm>
            <a:off x="6012160" y="2132856"/>
            <a:ext cx="194476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ja-JP" altLang="en-US" sz="2000" dirty="0">
                <a:solidFill>
                  <a:srgbClr val="000000"/>
                </a:solidFill>
              </a:rPr>
              <a:t>基本的信頼感</a:t>
            </a:r>
          </a:p>
          <a:p>
            <a:pPr eaLnBrk="1" fontAlgn="base" hangingPunct="1">
              <a:spcBef>
                <a:spcPct val="0"/>
              </a:spcBef>
              <a:spcAft>
                <a:spcPct val="0"/>
              </a:spcAft>
              <a:buFontTx/>
              <a:buNone/>
            </a:pPr>
            <a:r>
              <a:rPr kumimoji="0" lang="ja-JP" altLang="en-US" sz="2000" dirty="0">
                <a:solidFill>
                  <a:srgbClr val="000000"/>
                </a:solidFill>
              </a:rPr>
              <a:t>自尊感情の育ち</a:t>
            </a:r>
          </a:p>
        </p:txBody>
      </p:sp>
      <p:cxnSp>
        <p:nvCxnSpPr>
          <p:cNvPr id="7189" name="直線矢印コネクタ 24"/>
          <p:cNvCxnSpPr>
            <a:cxnSpLocks noChangeShapeType="1"/>
          </p:cNvCxnSpPr>
          <p:nvPr/>
        </p:nvCxnSpPr>
        <p:spPr bwMode="auto">
          <a:xfrm>
            <a:off x="3779912" y="2780928"/>
            <a:ext cx="0" cy="466725"/>
          </a:xfrm>
          <a:prstGeom prst="straightConnector1">
            <a:avLst/>
          </a:prstGeom>
          <a:noFill/>
          <a:ln w="38100">
            <a:solidFill>
              <a:schemeClr val="accent2"/>
            </a:solidFill>
            <a:round/>
            <a:headEnd/>
            <a:tailEnd type="arrow" w="med" len="med"/>
          </a:ln>
          <a:effectLst>
            <a:outerShdw dist="23000" dir="5400000" algn="ctr" rotWithShape="0">
              <a:srgbClr val="000000">
                <a:alpha val="34000"/>
              </a:srgbClr>
            </a:outerShdw>
          </a:effectLst>
          <a:extLst>
            <a:ext uri="{909E8E84-426E-40DD-AFC4-6F175D3DCCD1}">
              <a14:hiddenFill xmlns:a14="http://schemas.microsoft.com/office/drawing/2010/main">
                <a:noFill/>
              </a14:hiddenFill>
            </a:ext>
          </a:extLst>
        </p:spPr>
      </p:cxnSp>
      <p:sp>
        <p:nvSpPr>
          <p:cNvPr id="7190" name="テキスト ボックス 25"/>
          <p:cNvSpPr txBox="1">
            <a:spLocks noChangeArrowheads="1"/>
          </p:cNvSpPr>
          <p:nvPr/>
        </p:nvSpPr>
        <p:spPr bwMode="auto">
          <a:xfrm>
            <a:off x="3347864" y="3429000"/>
            <a:ext cx="8002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kumimoji="0" lang="ja-JP" altLang="en-US" sz="2400" dirty="0">
                <a:solidFill>
                  <a:srgbClr val="000000"/>
                </a:solidFill>
              </a:rPr>
              <a:t>自律</a:t>
            </a:r>
          </a:p>
        </p:txBody>
      </p:sp>
      <p:pic>
        <p:nvPicPr>
          <p:cNvPr id="7191" name="Picture 10"/>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563888" y="4149080"/>
            <a:ext cx="414337" cy="145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92" name="テキスト ボックス 26"/>
          <p:cNvSpPr txBox="1">
            <a:spLocks noChangeArrowheads="1"/>
          </p:cNvSpPr>
          <p:nvPr/>
        </p:nvSpPr>
        <p:spPr bwMode="auto">
          <a:xfrm>
            <a:off x="3059832" y="5301208"/>
            <a:ext cx="141577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kumimoji="0" lang="ja-JP" altLang="en-US" sz="2400" dirty="0">
                <a:solidFill>
                  <a:srgbClr val="000000"/>
                </a:solidFill>
              </a:rPr>
              <a:t>自己実現</a:t>
            </a:r>
          </a:p>
          <a:p>
            <a:pPr algn="ctr" eaLnBrk="1" fontAlgn="base" hangingPunct="1">
              <a:spcBef>
                <a:spcPct val="0"/>
              </a:spcBef>
              <a:spcAft>
                <a:spcPct val="0"/>
              </a:spcAft>
              <a:buFontTx/>
              <a:buNone/>
            </a:pPr>
            <a:r>
              <a:rPr kumimoji="0" lang="ja-JP" altLang="en-US" sz="2400" dirty="0">
                <a:solidFill>
                  <a:srgbClr val="000000"/>
                </a:solidFill>
              </a:rPr>
              <a:t>自立</a:t>
            </a:r>
          </a:p>
        </p:txBody>
      </p:sp>
      <p:sp>
        <p:nvSpPr>
          <p:cNvPr id="7193" name="テキスト ボックス 27"/>
          <p:cNvSpPr txBox="1">
            <a:spLocks noChangeArrowheads="1"/>
          </p:cNvSpPr>
          <p:nvPr/>
        </p:nvSpPr>
        <p:spPr bwMode="auto">
          <a:xfrm>
            <a:off x="4716016" y="4149080"/>
            <a:ext cx="3528392"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ja-JP" altLang="en-US" sz="2000" dirty="0">
                <a:solidFill>
                  <a:srgbClr val="000000"/>
                </a:solidFill>
              </a:rPr>
              <a:t>意思決定への参加</a:t>
            </a:r>
          </a:p>
          <a:p>
            <a:pPr eaLnBrk="1" fontAlgn="base" hangingPunct="1">
              <a:spcBef>
                <a:spcPct val="0"/>
              </a:spcBef>
              <a:spcAft>
                <a:spcPct val="0"/>
              </a:spcAft>
              <a:buFontTx/>
              <a:buNone/>
            </a:pPr>
            <a:r>
              <a:rPr kumimoji="0" lang="ja-JP" altLang="en-US" sz="2000" dirty="0">
                <a:solidFill>
                  <a:srgbClr val="000000"/>
                </a:solidFill>
              </a:rPr>
              <a:t>自主性の育ち</a:t>
            </a:r>
          </a:p>
          <a:p>
            <a:pPr eaLnBrk="1" fontAlgn="base" hangingPunct="1">
              <a:spcBef>
                <a:spcPct val="0"/>
              </a:spcBef>
              <a:spcAft>
                <a:spcPct val="0"/>
              </a:spcAft>
              <a:buFontTx/>
              <a:buNone/>
            </a:pPr>
            <a:r>
              <a:rPr kumimoji="0" lang="ja-JP" altLang="en-US" sz="2000" dirty="0">
                <a:solidFill>
                  <a:srgbClr val="000000"/>
                </a:solidFill>
              </a:rPr>
              <a:t>役割の自覚と責任意識の育成</a:t>
            </a:r>
          </a:p>
          <a:p>
            <a:pPr eaLnBrk="1" fontAlgn="base" hangingPunct="1">
              <a:spcBef>
                <a:spcPct val="0"/>
              </a:spcBef>
              <a:spcAft>
                <a:spcPct val="0"/>
              </a:spcAft>
              <a:buFontTx/>
              <a:buNone/>
            </a:pPr>
            <a:r>
              <a:rPr kumimoji="0" lang="ja-JP" altLang="en-US" sz="2000" dirty="0">
                <a:solidFill>
                  <a:srgbClr val="000000"/>
                </a:solidFill>
              </a:rPr>
              <a:t>自己決定に基づいた成功体験</a:t>
            </a:r>
          </a:p>
          <a:p>
            <a:pPr eaLnBrk="1" fontAlgn="base" hangingPunct="1">
              <a:spcBef>
                <a:spcPct val="0"/>
              </a:spcBef>
              <a:spcAft>
                <a:spcPct val="0"/>
              </a:spcAft>
              <a:buFontTx/>
              <a:buNone/>
            </a:pPr>
            <a:r>
              <a:rPr kumimoji="0" lang="ja-JP" altLang="en-US" sz="2000" dirty="0">
                <a:solidFill>
                  <a:srgbClr val="000000"/>
                </a:solidFill>
              </a:rPr>
              <a:t>自己肯定感の育成</a:t>
            </a:r>
          </a:p>
          <a:p>
            <a:pPr eaLnBrk="1" fontAlgn="base" hangingPunct="1">
              <a:spcBef>
                <a:spcPct val="0"/>
              </a:spcBef>
              <a:spcAft>
                <a:spcPct val="0"/>
              </a:spcAft>
              <a:buFontTx/>
              <a:buNone/>
            </a:pPr>
            <a:r>
              <a:rPr kumimoji="0" lang="ja-JP" altLang="en-US" sz="2000" dirty="0">
                <a:solidFill>
                  <a:srgbClr val="000000"/>
                </a:solidFill>
              </a:rPr>
              <a:t>自己概念の形成</a:t>
            </a:r>
          </a:p>
          <a:p>
            <a:pPr eaLnBrk="1" fontAlgn="base" hangingPunct="1">
              <a:spcBef>
                <a:spcPct val="0"/>
              </a:spcBef>
              <a:spcAft>
                <a:spcPct val="0"/>
              </a:spcAft>
              <a:buFontTx/>
              <a:buNone/>
            </a:pPr>
            <a:r>
              <a:rPr kumimoji="0" lang="ja-JP" altLang="en-US" sz="2000" dirty="0">
                <a:solidFill>
                  <a:srgbClr val="000000"/>
                </a:solidFill>
              </a:rPr>
              <a:t>社会の一員として活動</a:t>
            </a:r>
          </a:p>
        </p:txBody>
      </p:sp>
      <p:sp>
        <p:nvSpPr>
          <p:cNvPr id="28" name="テキスト ボックス 16"/>
          <p:cNvSpPr txBox="1">
            <a:spLocks noChangeArrowheads="1"/>
          </p:cNvSpPr>
          <p:nvPr/>
        </p:nvSpPr>
        <p:spPr bwMode="auto">
          <a:xfrm>
            <a:off x="2915816" y="908720"/>
            <a:ext cx="253193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ja-JP" altLang="en-US" sz="2400" dirty="0"/>
              <a:t>関わりそのものが発達を促す</a:t>
            </a:r>
          </a:p>
        </p:txBody>
      </p:sp>
      <p:sp>
        <p:nvSpPr>
          <p:cNvPr id="29" name="角丸四角形吹き出し 45056"/>
          <p:cNvSpPr>
            <a:spLocks noChangeArrowheads="1"/>
          </p:cNvSpPr>
          <p:nvPr/>
        </p:nvSpPr>
        <p:spPr bwMode="auto">
          <a:xfrm>
            <a:off x="5940152" y="1124744"/>
            <a:ext cx="1277144" cy="484188"/>
          </a:xfrm>
          <a:prstGeom prst="wedgeRoundRectCallout">
            <a:avLst>
              <a:gd name="adj1" fmla="val -73568"/>
              <a:gd name="adj2" fmla="val -15221"/>
              <a:gd name="adj3" fmla="val 16667"/>
            </a:avLst>
          </a:prstGeom>
          <a:solidFill>
            <a:schemeClr val="bg1"/>
          </a:solidFill>
          <a:ln w="25400">
            <a:solidFill>
              <a:schemeClr val="accent1"/>
            </a:solidFill>
            <a:miter lim="800000"/>
            <a:headEnd/>
            <a:tailEnd/>
          </a:ln>
        </p:spPr>
        <p:txBody>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ja-JP" altLang="en-US" sz="2400" dirty="0"/>
              <a:t>安心感</a:t>
            </a:r>
          </a:p>
        </p:txBody>
      </p:sp>
      <p:sp>
        <p:nvSpPr>
          <p:cNvPr id="30" name="テキスト ボックス 29"/>
          <p:cNvSpPr txBox="1"/>
          <p:nvPr/>
        </p:nvSpPr>
        <p:spPr>
          <a:xfrm>
            <a:off x="1979712" y="0"/>
            <a:ext cx="5065810" cy="400110"/>
          </a:xfrm>
          <a:prstGeom prst="rect">
            <a:avLst/>
          </a:prstGeom>
        </p:spPr>
        <p:style>
          <a:lnRef idx="3">
            <a:schemeClr val="lt1"/>
          </a:lnRef>
          <a:fillRef idx="1">
            <a:schemeClr val="dk1"/>
          </a:fillRef>
          <a:effectRef idx="1">
            <a:schemeClr val="dk1"/>
          </a:effectRef>
          <a:fontRef idx="minor">
            <a:schemeClr val="lt1"/>
          </a:fontRef>
        </p:style>
        <p:txBody>
          <a:bodyPr wrap="none" rtlCol="0">
            <a:spAutoFit/>
          </a:bodyPr>
          <a:lstStyle/>
          <a:p>
            <a:r>
              <a:rPr kumimoji="1" lang="ja-JP" altLang="en-US" sz="2000" b="1" dirty="0"/>
              <a:t>児童期の支援におけるアセスメントの</a:t>
            </a:r>
            <a:r>
              <a:rPr lang="ja-JP" altLang="en-US" sz="2000" b="1" dirty="0"/>
              <a:t>ポイント</a:t>
            </a:r>
            <a:endParaRPr kumimoji="1" lang="en-US" altLang="ja-JP" sz="2000" b="1" dirty="0"/>
          </a:p>
        </p:txBody>
      </p:sp>
      <p:cxnSp>
        <p:nvCxnSpPr>
          <p:cNvPr id="31" name="直線矢印コネクタ 24"/>
          <p:cNvCxnSpPr>
            <a:cxnSpLocks noChangeShapeType="1"/>
          </p:cNvCxnSpPr>
          <p:nvPr/>
        </p:nvCxnSpPr>
        <p:spPr bwMode="auto">
          <a:xfrm>
            <a:off x="6804248" y="1628800"/>
            <a:ext cx="0" cy="466725"/>
          </a:xfrm>
          <a:prstGeom prst="straightConnector1">
            <a:avLst/>
          </a:prstGeom>
          <a:noFill/>
          <a:ln w="38100">
            <a:solidFill>
              <a:schemeClr val="accent2"/>
            </a:solidFill>
            <a:round/>
            <a:headEnd/>
            <a:tailEnd type="arrow" w="med" len="med"/>
          </a:ln>
          <a:effectLst>
            <a:outerShdw dist="23000" dir="5400000" algn="ctr" rotWithShape="0">
              <a:srgbClr val="000000">
                <a:alpha val="34000"/>
              </a:srgbClr>
            </a:outerShdw>
          </a:effectLst>
          <a:extLst>
            <a:ext uri="{909E8E84-426E-40DD-AFC4-6F175D3DCCD1}">
              <a14:hiddenFill xmlns:a14="http://schemas.microsoft.com/office/drawing/2010/main">
                <a:noFill/>
              </a14:hiddenFill>
            </a:ext>
          </a:extLst>
        </p:spPr>
      </p:cxnSp>
      <p:pic>
        <p:nvPicPr>
          <p:cNvPr id="32" name="Picture 10"/>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868144" y="2996953"/>
            <a:ext cx="414337" cy="1080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図 32" descr="喜ぶ女.png"/>
          <p:cNvPicPr>
            <a:picLocks noChangeAspect="1"/>
          </p:cNvPicPr>
          <p:nvPr/>
        </p:nvPicPr>
        <p:blipFill>
          <a:blip r:embed="rId12" cstate="print"/>
          <a:stretch>
            <a:fillRect/>
          </a:stretch>
        </p:blipFill>
        <p:spPr>
          <a:xfrm>
            <a:off x="8244408" y="188639"/>
            <a:ext cx="720080" cy="1469551"/>
          </a:xfrm>
          <a:prstGeom prst="rect">
            <a:avLst/>
          </a:prstGeom>
        </p:spPr>
      </p:pic>
      <p:sp>
        <p:nvSpPr>
          <p:cNvPr id="36" name="下矢印 35"/>
          <p:cNvSpPr/>
          <p:nvPr/>
        </p:nvSpPr>
        <p:spPr>
          <a:xfrm>
            <a:off x="8155312" y="1484784"/>
            <a:ext cx="988688" cy="4248472"/>
          </a:xfrm>
          <a:prstGeom prst="downArrow">
            <a:avLst>
              <a:gd name="adj1" fmla="val 69325"/>
              <a:gd name="adj2" fmla="val 50000"/>
            </a:avLst>
          </a:prstGeom>
          <a:blipFill>
            <a:blip r:embed="rId13" cstate="print"/>
            <a:tile tx="0" ty="0" sx="100000" sy="100000" flip="none" algn="tl"/>
          </a:blipFill>
          <a:ln w="41275" cap="rnd"/>
          <a:effectLst>
            <a:outerShdw blurRad="50800" dist="50800" dir="5400000" algn="ctr" rotWithShape="0">
              <a:srgbClr val="FFCCFF"/>
            </a:outerShdw>
          </a:effectLst>
          <a:scene3d>
            <a:camera prst="perspectiveRelaxedModerately"/>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2800" dirty="0">
                <a:solidFill>
                  <a:schemeClr val="tx2"/>
                </a:solidFill>
              </a:rPr>
              <a:t>愛　情</a:t>
            </a:r>
            <a:r>
              <a:rPr lang="ja-JP" altLang="en-US" sz="1600" dirty="0">
                <a:solidFill>
                  <a:schemeClr val="tx2"/>
                </a:solidFill>
              </a:rPr>
              <a:t>（大人からの温かなまなざし）</a:t>
            </a:r>
            <a:endParaRPr kumimoji="1" lang="ja-JP" altLang="en-US" sz="1600" dirty="0">
              <a:solidFill>
                <a:schemeClr val="tx2"/>
              </a:solidFill>
            </a:endParaRPr>
          </a:p>
        </p:txBody>
      </p:sp>
      <p:sp>
        <p:nvSpPr>
          <p:cNvPr id="34" name="テキスト ボックス 33"/>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96522540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p:cNvSpPr>
          <p:nvPr>
            <p:ph type="title"/>
          </p:nvPr>
        </p:nvSpPr>
        <p:spPr>
          <a:xfrm>
            <a:off x="1331640" y="0"/>
            <a:ext cx="6552520" cy="692696"/>
          </a:xfrm>
          <a:solidFill>
            <a:srgbClr val="CCFFCC"/>
          </a:solidFill>
          <a:ln cap="flat" algn="ctr">
            <a:solidFill>
              <a:schemeClr val="tx1"/>
            </a:solidFill>
            <a:miter lim="800000"/>
            <a:headEnd/>
            <a:tailEnd/>
          </a:ln>
        </p:spPr>
        <p:txBody>
          <a:bodyPr>
            <a:normAutofit/>
          </a:bodyPr>
          <a:lstStyle/>
          <a:p>
            <a:pPr eaLnBrk="1" hangingPunct="1"/>
            <a:r>
              <a:rPr lang="ja-JP" altLang="en-US" sz="2800" dirty="0">
                <a:ea typeface="HGP創英角ﾎﾟｯﾌﾟ体" pitchFamily="50" charset="-128"/>
              </a:rPr>
              <a:t>「児童発達支援」の内容</a:t>
            </a:r>
          </a:p>
        </p:txBody>
      </p:sp>
      <p:sp>
        <p:nvSpPr>
          <p:cNvPr id="279555" name="Rectangle 3"/>
          <p:cNvSpPr>
            <a:spLocks noGrp="1"/>
          </p:cNvSpPr>
          <p:nvPr>
            <p:ph idx="1"/>
          </p:nvPr>
        </p:nvSpPr>
        <p:spPr>
          <a:xfrm>
            <a:off x="179434" y="1484784"/>
            <a:ext cx="8785225" cy="5112568"/>
          </a:xfrm>
          <a:ln w="57150" cmpd="thinThick">
            <a:solidFill>
              <a:schemeClr val="tx1">
                <a:alpha val="89803"/>
              </a:schemeClr>
            </a:solidFill>
            <a:miter lim="800000"/>
            <a:headEnd/>
            <a:tailEnd/>
          </a:ln>
        </p:spPr>
        <p:txBody>
          <a:bodyPr rIns="34290">
            <a:normAutofit fontScale="92500" lnSpcReduction="10000"/>
          </a:bodyPr>
          <a:lstStyle/>
          <a:p>
            <a:r>
              <a:rPr lang="ja-JP" altLang="en-US" sz="2800" dirty="0">
                <a:latin typeface="HGP創英角ｺﾞｼｯｸUB" pitchFamily="50" charset="-128"/>
                <a:ea typeface="HGP創英角ｺﾞｼｯｸUB" pitchFamily="50" charset="-128"/>
              </a:rPr>
              <a:t>　児童発達支援は、障害のある子どものニーズに応じて、「発達支援（本人支援及び移行支援）」、「家族支援」及び「地域支援」を総合的に提供していくものである。また、児童発達支援は、障害のある子どもの個々のニーズにあった質の高い支援の提供が必要であり、そのためには、児童発達支援センター等において、子どもそれぞれに児童発達支援計画を作成し、これに基づき、標準的な支援を提供していくものである。</a:t>
            </a:r>
            <a:endParaRPr lang="en-US" altLang="ja-JP" sz="2800" dirty="0">
              <a:latin typeface="HGP創英角ｺﾞｼｯｸUB" pitchFamily="50" charset="-128"/>
              <a:ea typeface="HGP創英角ｺﾞｼｯｸUB" pitchFamily="50" charset="-128"/>
            </a:endParaRPr>
          </a:p>
          <a:p>
            <a:r>
              <a:rPr lang="ja-JP" altLang="en-US" sz="2800" dirty="0">
                <a:latin typeface="HGP創英角ｺﾞｼｯｸUB" pitchFamily="50" charset="-128"/>
                <a:ea typeface="HGP創英角ｺﾞｼｯｸUB" pitchFamily="50" charset="-128"/>
              </a:rPr>
              <a:t>この児童発達支援計画の作成に当たっては、標準化されたツールの活用も含め、子どもの多様なニーズを総合的に把握するためにアセスメントを行うことが必要である。この際は、子ども本人の発達等の状況や家族・地域社会の状況のみならず、子どもや家族の意向を適切に把握することが必要である。</a:t>
            </a:r>
            <a:endParaRPr lang="en-US" altLang="ja-JP" sz="2800" dirty="0">
              <a:latin typeface="HGP創英角ｺﾞｼｯｸUB" pitchFamily="50" charset="-128"/>
              <a:ea typeface="HGP創英角ｺﾞｼｯｸUB" pitchFamily="50" charset="-128"/>
            </a:endParaRP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fld id="{DB5008D3-ED1F-4AAB-9D6B-AFF515E4D21E}" type="slidenum">
              <a:rPr kumimoji="0" lang="en-US" altLang="ja-JP" sz="1300" smtClean="0">
                <a:solidFill>
                  <a:srgbClr val="000000"/>
                </a:solidFill>
                <a:latin typeface="Gill Sans" pitchFamily="80" charset="0"/>
                <a:ea typeface="HGP明朝E" pitchFamily="18" charset="-128"/>
                <a:sym typeface="Gill Sans" pitchFamily="80" charset="0"/>
              </a:rPr>
              <a:pPr algn="ctr" eaLnBrk="1" hangingPunct="1">
                <a:spcBef>
                  <a:spcPct val="0"/>
                </a:spcBef>
                <a:buFontTx/>
                <a:buNone/>
              </a:pPr>
              <a:t>56</a:t>
            </a:fld>
            <a:endParaRPr kumimoji="0" lang="en-US" altLang="ja-JP" sz="1300">
              <a:solidFill>
                <a:srgbClr val="000000"/>
              </a:solidFill>
              <a:latin typeface="Gill Sans" pitchFamily="80" charset="0"/>
              <a:ea typeface="HGP明朝E" pitchFamily="18" charset="-128"/>
              <a:sym typeface="Gill Sans" pitchFamily="80" charset="0"/>
            </a:endParaRPr>
          </a:p>
        </p:txBody>
      </p:sp>
      <p:sp>
        <p:nvSpPr>
          <p:cNvPr id="5" name="角丸四角形 4"/>
          <p:cNvSpPr/>
          <p:nvPr/>
        </p:nvSpPr>
        <p:spPr>
          <a:xfrm>
            <a:off x="4932040" y="5949280"/>
            <a:ext cx="3888432" cy="432048"/>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800" dirty="0"/>
              <a:t>児童発達支援ガイドラインより</a:t>
            </a:r>
            <a:r>
              <a:rPr lang="ja-JP" altLang="en-US" sz="1800" dirty="0"/>
              <a:t>引用</a:t>
            </a:r>
            <a:endParaRPr kumimoji="1" lang="ja-JP" altLang="en-US" sz="1800" dirty="0"/>
          </a:p>
        </p:txBody>
      </p:sp>
      <p:sp>
        <p:nvSpPr>
          <p:cNvPr id="6" name="テキスト ボックス 5"/>
          <p:cNvSpPr txBox="1"/>
          <p:nvPr/>
        </p:nvSpPr>
        <p:spPr>
          <a:xfrm>
            <a:off x="179512" y="764704"/>
            <a:ext cx="8964488" cy="615553"/>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kumimoji="1" lang="en-US" altLang="ja-JP" sz="1700" dirty="0">
                <a:solidFill>
                  <a:srgbClr val="FF0000"/>
                </a:solidFill>
              </a:rPr>
              <a:t>※</a:t>
            </a:r>
            <a:r>
              <a:rPr kumimoji="1" lang="ja-JP" altLang="en-US" sz="1700" dirty="0">
                <a:solidFill>
                  <a:srgbClr val="FF0000"/>
                </a:solidFill>
              </a:rPr>
              <a:t>以後、資料に示す「児童発達支援」とは、児童発達支援センターや児童発達支援事業所</a:t>
            </a:r>
            <a:r>
              <a:rPr lang="ja-JP" altLang="en-US" sz="1700" dirty="0">
                <a:solidFill>
                  <a:srgbClr val="FF0000"/>
                </a:solidFill>
              </a:rPr>
              <a:t>における児童発達支援ではなく、児童発達支援管理責任者における広義の「児童発達支援」である。</a:t>
            </a:r>
            <a:endParaRPr kumimoji="1" lang="en-US" altLang="ja-JP" sz="1700" dirty="0">
              <a:solidFill>
                <a:srgbClr val="FF0000"/>
              </a:solidFill>
            </a:endParaRPr>
          </a:p>
        </p:txBody>
      </p:sp>
      <p:sp>
        <p:nvSpPr>
          <p:cNvPr id="7" name="テキスト ボックス 6"/>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98889826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5536" y="260648"/>
            <a:ext cx="8399132" cy="63772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円/楕円 7"/>
          <p:cNvSpPr/>
          <p:nvPr/>
        </p:nvSpPr>
        <p:spPr>
          <a:xfrm>
            <a:off x="6660232" y="2564904"/>
            <a:ext cx="1584176" cy="7920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t>移行支援</a:t>
            </a:r>
            <a:endParaRPr kumimoji="1" lang="ja-JP" altLang="en-US" dirty="0"/>
          </a:p>
        </p:txBody>
      </p:sp>
      <p:sp>
        <p:nvSpPr>
          <p:cNvPr id="7" name="テキスト ボックス 6"/>
          <p:cNvSpPr txBox="1"/>
          <p:nvPr/>
        </p:nvSpPr>
        <p:spPr>
          <a:xfrm>
            <a:off x="1187624" y="332656"/>
            <a:ext cx="7056784" cy="707886"/>
          </a:xfrm>
          <a:prstGeom prst="rect">
            <a:avLst/>
          </a:prstGeom>
          <a:solidFill>
            <a:schemeClr val="bg1"/>
          </a:solidFill>
        </p:spPr>
        <p:txBody>
          <a:bodyPr wrap="square" rtlCol="0">
            <a:spAutoFit/>
          </a:bodyPr>
          <a:lstStyle/>
          <a:p>
            <a:r>
              <a:rPr kumimoji="1" lang="ja-JP" altLang="en-US" sz="4000" b="1" dirty="0">
                <a:latin typeface="HGｺﾞｼｯｸM" pitchFamily="49" charset="-128"/>
                <a:ea typeface="HGｺﾞｼｯｸM" pitchFamily="49" charset="-128"/>
              </a:rPr>
              <a:t>児童発達支援の３つの要素</a:t>
            </a:r>
          </a:p>
        </p:txBody>
      </p:sp>
      <p:pic>
        <p:nvPicPr>
          <p:cNvPr id="10" name="図 9" descr="男の子３.gif"/>
          <p:cNvPicPr>
            <a:picLocks noChangeAspect="1"/>
          </p:cNvPicPr>
          <p:nvPr/>
        </p:nvPicPr>
        <p:blipFill>
          <a:blip r:embed="rId4" cstate="print"/>
          <a:stretch>
            <a:fillRect/>
          </a:stretch>
        </p:blipFill>
        <p:spPr>
          <a:xfrm>
            <a:off x="3995936" y="3754067"/>
            <a:ext cx="1080120" cy="953872"/>
          </a:xfrm>
          <a:prstGeom prst="rect">
            <a:avLst/>
          </a:prstGeom>
        </p:spPr>
      </p:pic>
      <p:sp>
        <p:nvSpPr>
          <p:cNvPr id="12" name="右矢印 11"/>
          <p:cNvSpPr/>
          <p:nvPr/>
        </p:nvSpPr>
        <p:spPr>
          <a:xfrm rot="20615192">
            <a:off x="5731968" y="2195075"/>
            <a:ext cx="978408" cy="196600"/>
          </a:xfrm>
          <a:prstGeom prst="right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kumimoji="1" lang="ja-JP" altLang="en-US"/>
          </a:p>
        </p:txBody>
      </p:sp>
      <p:sp>
        <p:nvSpPr>
          <p:cNvPr id="13" name="右矢印 12"/>
          <p:cNvSpPr/>
          <p:nvPr/>
        </p:nvSpPr>
        <p:spPr>
          <a:xfrm rot="1336005">
            <a:off x="5724896" y="2526918"/>
            <a:ext cx="978408" cy="196600"/>
          </a:xfrm>
          <a:prstGeom prst="right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kumimoji="1" lang="ja-JP" altLang="en-US"/>
          </a:p>
        </p:txBody>
      </p:sp>
      <p:sp>
        <p:nvSpPr>
          <p:cNvPr id="14" name="円/楕円 13"/>
          <p:cNvSpPr/>
          <p:nvPr/>
        </p:nvSpPr>
        <p:spPr>
          <a:xfrm>
            <a:off x="6660232" y="1700808"/>
            <a:ext cx="1584176" cy="7920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t>本人支援</a:t>
            </a:r>
          </a:p>
        </p:txBody>
      </p:sp>
      <p:sp>
        <p:nvSpPr>
          <p:cNvPr id="9" name="テキスト ボックス 8"/>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54794831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p:cNvSpPr>
          <p:nvPr>
            <p:ph type="title"/>
          </p:nvPr>
        </p:nvSpPr>
        <p:spPr>
          <a:xfrm>
            <a:off x="1331640" y="0"/>
            <a:ext cx="6552520" cy="692696"/>
          </a:xfrm>
          <a:solidFill>
            <a:srgbClr val="CCFFCC"/>
          </a:solidFill>
          <a:ln cap="flat" algn="ctr">
            <a:solidFill>
              <a:schemeClr val="tx1"/>
            </a:solidFill>
            <a:miter lim="800000"/>
            <a:headEnd/>
            <a:tailEnd/>
          </a:ln>
        </p:spPr>
        <p:txBody>
          <a:bodyPr>
            <a:normAutofit/>
          </a:bodyPr>
          <a:lstStyle/>
          <a:p>
            <a:pPr eaLnBrk="1" hangingPunct="1"/>
            <a:r>
              <a:rPr lang="ja-JP" altLang="en-US" sz="2800" dirty="0">
                <a:ea typeface="HGP創英角ﾎﾟｯﾌﾟ体" pitchFamily="50" charset="-128"/>
              </a:rPr>
              <a:t>児童発達支援の内容</a:t>
            </a:r>
          </a:p>
        </p:txBody>
      </p:sp>
      <p:sp>
        <p:nvSpPr>
          <p:cNvPr id="279555" name="Rectangle 3"/>
          <p:cNvSpPr>
            <a:spLocks noGrp="1"/>
          </p:cNvSpPr>
          <p:nvPr>
            <p:ph idx="1"/>
          </p:nvPr>
        </p:nvSpPr>
        <p:spPr>
          <a:xfrm>
            <a:off x="179434" y="1124744"/>
            <a:ext cx="8785225" cy="5472608"/>
          </a:xfrm>
          <a:ln w="57150" cmpd="thinThick">
            <a:solidFill>
              <a:schemeClr val="tx1">
                <a:alpha val="89803"/>
              </a:schemeClr>
            </a:solidFill>
            <a:miter lim="800000"/>
            <a:headEnd/>
            <a:tailEnd/>
          </a:ln>
        </p:spPr>
        <p:txBody>
          <a:bodyPr rIns="34290">
            <a:normAutofit fontScale="92500" lnSpcReduction="10000"/>
          </a:bodyPr>
          <a:lstStyle/>
          <a:p>
            <a:r>
              <a:rPr lang="ja-JP" altLang="en-US" sz="2800" dirty="0">
                <a:latin typeface="HGP創英角ｺﾞｼｯｸUB" pitchFamily="50" charset="-128"/>
                <a:ea typeface="HGP創英角ｺﾞｼｯｸUB" pitchFamily="50" charset="-128"/>
              </a:rPr>
              <a:t>　このアセスメントを踏まえ、児童発達支援計画に、子ども本人のニーズに応じた「支援目標」を設定し、それを達成するために必要な支援について、</a:t>
            </a:r>
            <a:r>
              <a:rPr lang="ja-JP" altLang="en-US" sz="2800" b="1" dirty="0">
                <a:latin typeface="HGP創英角ｺﾞｼｯｸUB" pitchFamily="50" charset="-128"/>
                <a:ea typeface="HGP創英角ｺﾞｼｯｸUB" pitchFamily="50" charset="-128"/>
              </a:rPr>
              <a:t>「発達支援（本人支援及び移行支援）」</a:t>
            </a:r>
            <a:r>
              <a:rPr lang="ja-JP" altLang="en-US" sz="2800" dirty="0">
                <a:latin typeface="HGP創英角ｺﾞｼｯｸUB" pitchFamily="50" charset="-128"/>
                <a:ea typeface="HGP創英角ｺﾞｼｯｸUB" pitchFamily="50" charset="-128"/>
              </a:rPr>
              <a:t>、</a:t>
            </a:r>
            <a:r>
              <a:rPr lang="ja-JP" altLang="en-US" sz="2800" b="1" dirty="0">
                <a:latin typeface="HGP創英角ｺﾞｼｯｸUB" pitchFamily="50" charset="-128"/>
                <a:ea typeface="HGP創英角ｺﾞｼｯｸUB" pitchFamily="50" charset="-128"/>
              </a:rPr>
              <a:t>「家族支援」</a:t>
            </a:r>
            <a:r>
              <a:rPr lang="ja-JP" altLang="en-US" sz="2800" dirty="0">
                <a:latin typeface="HGP創英角ｺﾞｼｯｸUB" pitchFamily="50" charset="-128"/>
                <a:ea typeface="HGP創英角ｺﾞｼｯｸUB" pitchFamily="50" charset="-128"/>
              </a:rPr>
              <a:t>及び</a:t>
            </a:r>
            <a:r>
              <a:rPr lang="ja-JP" altLang="en-US" sz="2800" b="1" dirty="0">
                <a:latin typeface="HGP創英角ｺﾞｼｯｸUB" pitchFamily="50" charset="-128"/>
                <a:ea typeface="HGP創英角ｺﾞｼｯｸUB" pitchFamily="50" charset="-128"/>
              </a:rPr>
              <a:t>「地域支援」</a:t>
            </a:r>
            <a:r>
              <a:rPr lang="ja-JP" altLang="en-US" sz="2800" dirty="0">
                <a:latin typeface="HGP創英角ｺﾞｼｯｸUB" pitchFamily="50" charset="-128"/>
                <a:ea typeface="HGP創英角ｺﾞｼｯｸUB" pitchFamily="50" charset="-128"/>
              </a:rPr>
              <a:t>で示す支援内容から子どもの支援に必要な項目を適切に選択し、その上で、具体的な支援内容を設定するものである。また、「いつ」、「どこで」、「誰が」、「どのように」、「どのくらい」支援するかということが、</a:t>
            </a:r>
            <a:r>
              <a:rPr lang="ja-JP" altLang="en-US" sz="2800" dirty="0" smtClean="0">
                <a:latin typeface="HGP創英角ｺﾞｼｯｸUB" pitchFamily="50" charset="-128"/>
                <a:ea typeface="HGP創英角ｺﾞｼｯｸUB" pitchFamily="50" charset="-128"/>
              </a:rPr>
              <a:t>児童発　　　　　　　　　　　　　　　　　　　　　　　　　　　　　　　　　　　　　　　　　　　　　　　　　　　　　達</a:t>
            </a:r>
            <a:r>
              <a:rPr lang="ja-JP" altLang="en-US" sz="2800" dirty="0">
                <a:latin typeface="HGP創英角ｺﾞｼｯｸUB" pitchFamily="50" charset="-128"/>
                <a:ea typeface="HGP創英角ｺﾞｼｯｸUB" pitchFamily="50" charset="-128"/>
              </a:rPr>
              <a:t>支援計画の中に常に明確になっていることが必要である。適切な支援を提供するためには、適時のモニタリングにより、必要な支援の検討・改善を行うことが必要である。このためには、児童発達支援計画の見直し等を行う支援の一連の流れ、すなわちＰＤ ＣＡ サイクル（</a:t>
            </a:r>
            <a:r>
              <a:rPr lang="en-US" altLang="ja-JP" sz="2800" dirty="0">
                <a:latin typeface="HGP創英角ｺﾞｼｯｸUB" pitchFamily="50" charset="-128"/>
                <a:ea typeface="HGP創英角ｺﾞｼｯｸUB" pitchFamily="50" charset="-128"/>
              </a:rPr>
              <a:t>Plan</a:t>
            </a:r>
            <a:r>
              <a:rPr lang="ja-JP" altLang="en-US" sz="2800" dirty="0">
                <a:latin typeface="HGP創英角ｺﾞｼｯｸUB" pitchFamily="50" charset="-128"/>
                <a:ea typeface="HGP創英角ｺﾞｼｯｸUB" pitchFamily="50" charset="-128"/>
              </a:rPr>
              <a:t>（計画）→</a:t>
            </a:r>
            <a:r>
              <a:rPr lang="en-US" altLang="ja-JP" sz="2800" dirty="0">
                <a:latin typeface="HGP創英角ｺﾞｼｯｸUB" pitchFamily="50" charset="-128"/>
                <a:ea typeface="HGP創英角ｺﾞｼｯｸUB" pitchFamily="50" charset="-128"/>
              </a:rPr>
              <a:t>Do</a:t>
            </a:r>
            <a:r>
              <a:rPr lang="ja-JP" altLang="en-US" sz="2800" dirty="0">
                <a:latin typeface="HGP創英角ｺﾞｼｯｸUB" pitchFamily="50" charset="-128"/>
                <a:ea typeface="HGP創英角ｺﾞｼｯｸUB" pitchFamily="50" charset="-128"/>
              </a:rPr>
              <a:t>（実行）→</a:t>
            </a:r>
            <a:r>
              <a:rPr lang="en-US" altLang="ja-JP" sz="2800" dirty="0">
                <a:latin typeface="HGP創英角ｺﾞｼｯｸUB" pitchFamily="50" charset="-128"/>
                <a:ea typeface="HGP創英角ｺﾞｼｯｸUB" pitchFamily="50" charset="-128"/>
              </a:rPr>
              <a:t>Check</a:t>
            </a:r>
            <a:r>
              <a:rPr lang="ja-JP" altLang="en-US" sz="2800" dirty="0">
                <a:latin typeface="HGP創英角ｺﾞｼｯｸUB" pitchFamily="50" charset="-128"/>
                <a:ea typeface="HGP創英角ｺﾞｼｯｸUB" pitchFamily="50" charset="-128"/>
              </a:rPr>
              <a:t>（評価）→</a:t>
            </a:r>
            <a:r>
              <a:rPr lang="en-US" altLang="ja-JP" sz="2800" dirty="0">
                <a:latin typeface="HGP創英角ｺﾞｼｯｸUB" pitchFamily="50" charset="-128"/>
                <a:ea typeface="HGP創英角ｺﾞｼｯｸUB" pitchFamily="50" charset="-128"/>
              </a:rPr>
              <a:t>Action</a:t>
            </a:r>
            <a:r>
              <a:rPr lang="ja-JP" altLang="en-US" sz="2800" dirty="0">
                <a:latin typeface="HGP創英角ｺﾞｼｯｸUB" pitchFamily="50" charset="-128"/>
                <a:ea typeface="HGP創英角ｺﾞｼｯｸUB" pitchFamily="50" charset="-128"/>
              </a:rPr>
              <a:t>（改善）で構成されるプロセス）が必要である。</a:t>
            </a: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fld id="{DB5008D3-ED1F-4AAB-9D6B-AFF515E4D21E}" type="slidenum">
              <a:rPr kumimoji="0" lang="en-US" altLang="ja-JP" sz="1300" smtClean="0">
                <a:solidFill>
                  <a:srgbClr val="000000"/>
                </a:solidFill>
                <a:latin typeface="Gill Sans" pitchFamily="80" charset="0"/>
                <a:ea typeface="HGP明朝E" pitchFamily="18" charset="-128"/>
                <a:sym typeface="Gill Sans" pitchFamily="80" charset="0"/>
              </a:rPr>
              <a:pPr algn="ctr" eaLnBrk="1" hangingPunct="1">
                <a:spcBef>
                  <a:spcPct val="0"/>
                </a:spcBef>
                <a:buFontTx/>
                <a:buNone/>
              </a:pPr>
              <a:t>58</a:t>
            </a:fld>
            <a:endParaRPr kumimoji="0" lang="en-US" altLang="ja-JP" sz="1300">
              <a:solidFill>
                <a:srgbClr val="000000"/>
              </a:solidFill>
              <a:latin typeface="Gill Sans" pitchFamily="80" charset="0"/>
              <a:ea typeface="HGP明朝E" pitchFamily="18" charset="-128"/>
              <a:sym typeface="Gill Sans" pitchFamily="80" charset="0"/>
            </a:endParaRPr>
          </a:p>
        </p:txBody>
      </p:sp>
      <p:sp>
        <p:nvSpPr>
          <p:cNvPr id="5" name="角丸四角形 4"/>
          <p:cNvSpPr/>
          <p:nvPr/>
        </p:nvSpPr>
        <p:spPr>
          <a:xfrm>
            <a:off x="4788024" y="6169686"/>
            <a:ext cx="3888432" cy="432048"/>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800" dirty="0"/>
              <a:t>児童発達支援ガイドラインより</a:t>
            </a:r>
            <a:r>
              <a:rPr lang="ja-JP" altLang="en-US" sz="1800" dirty="0"/>
              <a:t>引用</a:t>
            </a:r>
            <a:endParaRPr kumimoji="1" lang="ja-JP" altLang="en-US" sz="1800" dirty="0"/>
          </a:p>
        </p:txBody>
      </p:sp>
      <p:sp>
        <p:nvSpPr>
          <p:cNvPr id="6" name="テキスト ボックス 5"/>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a:t>
            </a:r>
            <a:r>
              <a:rPr kumimoji="1" lang="ja-JP" altLang="en-US" sz="1800" dirty="0" smtClean="0"/>
              <a:t>資料）</a:t>
            </a:r>
            <a:endParaRPr kumimoji="1" lang="ja-JP" altLang="en-US" sz="1800" dirty="0"/>
          </a:p>
        </p:txBody>
      </p:sp>
    </p:spTree>
    <p:extLst>
      <p:ext uri="{BB962C8B-B14F-4D97-AF65-F5344CB8AC3E}">
        <p14:creationId xmlns:p14="http://schemas.microsoft.com/office/powerpoint/2010/main" val="361718229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左カーブ矢印 40"/>
          <p:cNvSpPr/>
          <p:nvPr/>
        </p:nvSpPr>
        <p:spPr>
          <a:xfrm rot="10800000" flipH="1">
            <a:off x="7164288" y="1412776"/>
            <a:ext cx="897330" cy="4680520"/>
          </a:xfrm>
          <a:prstGeom prst="curvedLeftArrow">
            <a:avLst>
              <a:gd name="adj1" fmla="val 11496"/>
              <a:gd name="adj2" fmla="val 25762"/>
              <a:gd name="adj3" fmla="val 25000"/>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ja-JP" altLang="en-US">
              <a:solidFill>
                <a:prstClr val="black"/>
              </a:solidFill>
            </a:endParaRPr>
          </a:p>
        </p:txBody>
      </p:sp>
      <p:sp>
        <p:nvSpPr>
          <p:cNvPr id="4" name="タイトル 3"/>
          <p:cNvSpPr>
            <a:spLocks noGrp="1"/>
          </p:cNvSpPr>
          <p:nvPr>
            <p:ph type="title"/>
          </p:nvPr>
        </p:nvSpPr>
        <p:spPr>
          <a:xfrm>
            <a:off x="0" y="908720"/>
            <a:ext cx="9143998" cy="360040"/>
          </a:xfrm>
        </p:spPr>
        <p:txBody>
          <a:bodyPr>
            <a:noAutofit/>
          </a:bodyPr>
          <a:lstStyle/>
          <a:p>
            <a:r>
              <a:rPr lang="ja-JP" altLang="en-US" sz="2400" b="1" dirty="0">
                <a:latin typeface="ＤＨＰ平成ゴシックW5" panose="020B0500000000000000" pitchFamily="50" charset="-128"/>
                <a:ea typeface="ＤＨＰ平成ゴシックW5" panose="020B0500000000000000" pitchFamily="50" charset="-128"/>
              </a:rPr>
              <a:t>子どもの支援のプロセス</a:t>
            </a:r>
            <a:endParaRPr kumimoji="1" lang="ja-JP" altLang="en-US" sz="2400" dirty="0"/>
          </a:p>
        </p:txBody>
      </p:sp>
      <p:grpSp>
        <p:nvGrpSpPr>
          <p:cNvPr id="5" name="グループ化 36"/>
          <p:cNvGrpSpPr/>
          <p:nvPr/>
        </p:nvGrpSpPr>
        <p:grpSpPr>
          <a:xfrm>
            <a:off x="251520" y="1268760"/>
            <a:ext cx="6699594" cy="672109"/>
            <a:chOff x="272480" y="836711"/>
            <a:chExt cx="7257894" cy="672109"/>
          </a:xfrm>
        </p:grpSpPr>
        <p:sp>
          <p:nvSpPr>
            <p:cNvPr id="3" name="角丸四角形 2"/>
            <p:cNvSpPr/>
            <p:nvPr/>
          </p:nvSpPr>
          <p:spPr>
            <a:xfrm>
              <a:off x="272480" y="836711"/>
              <a:ext cx="6264696" cy="672109"/>
            </a:xfrm>
            <a:prstGeom prst="roundRect">
              <a:avLst/>
            </a:prstGeom>
          </p:spPr>
          <p:style>
            <a:lnRef idx="1">
              <a:schemeClr val="accent5"/>
            </a:lnRef>
            <a:fillRef idx="2">
              <a:schemeClr val="accent5"/>
            </a:fillRef>
            <a:effectRef idx="1">
              <a:schemeClr val="accent5"/>
            </a:effectRef>
            <a:fontRef idx="minor">
              <a:schemeClr val="dk1"/>
            </a:fontRef>
          </p:style>
          <p:txBody>
            <a:bodyPr lIns="36000" tIns="36000" rIns="36000" bIns="36000" rtlCol="0" anchor="ctr"/>
            <a:lstStyle/>
            <a:p>
              <a:pPr algn="ctr"/>
              <a:r>
                <a:rPr lang="ja-JP" altLang="en-US" sz="1600" dirty="0">
                  <a:solidFill>
                    <a:prstClr val="black"/>
                  </a:solidFill>
                </a:rPr>
                <a:t>子どもが示す現状をありのままにとらえる</a:t>
              </a:r>
              <a:endParaRPr lang="en-US" altLang="ja-JP" sz="1600" dirty="0">
                <a:solidFill>
                  <a:prstClr val="black"/>
                </a:solidFill>
              </a:endParaRPr>
            </a:p>
            <a:p>
              <a:pPr algn="ctr"/>
              <a:r>
                <a:rPr lang="ja-JP" altLang="en-US" sz="1600" dirty="0">
                  <a:solidFill>
                    <a:prstClr val="black"/>
                  </a:solidFill>
                </a:rPr>
                <a:t>（知識と客観的視点）</a:t>
              </a:r>
            </a:p>
          </p:txBody>
        </p:sp>
        <p:sp>
          <p:nvSpPr>
            <p:cNvPr id="2" name="円/楕円 1"/>
            <p:cNvSpPr/>
            <p:nvPr/>
          </p:nvSpPr>
          <p:spPr>
            <a:xfrm>
              <a:off x="6609184" y="958403"/>
              <a:ext cx="921190" cy="510728"/>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a:solidFill>
                    <a:prstClr val="black"/>
                  </a:solidFill>
                </a:rPr>
                <a:t>把握</a:t>
              </a:r>
            </a:p>
          </p:txBody>
        </p:sp>
      </p:grpSp>
      <p:grpSp>
        <p:nvGrpSpPr>
          <p:cNvPr id="7" name="グループ化 35"/>
          <p:cNvGrpSpPr/>
          <p:nvPr/>
        </p:nvGrpSpPr>
        <p:grpSpPr>
          <a:xfrm>
            <a:off x="251520" y="5013176"/>
            <a:ext cx="6682916" cy="672109"/>
            <a:chOff x="350554" y="5013175"/>
            <a:chExt cx="7239826" cy="672109"/>
          </a:xfrm>
        </p:grpSpPr>
        <p:sp>
          <p:nvSpPr>
            <p:cNvPr id="6" name="角丸四角形 5"/>
            <p:cNvSpPr/>
            <p:nvPr/>
          </p:nvSpPr>
          <p:spPr>
            <a:xfrm>
              <a:off x="350554" y="5013175"/>
              <a:ext cx="6264696" cy="672109"/>
            </a:xfrm>
            <a:prstGeom prst="roundRect">
              <a:avLst/>
            </a:prstGeom>
          </p:spPr>
          <p:style>
            <a:lnRef idx="1">
              <a:schemeClr val="accent5"/>
            </a:lnRef>
            <a:fillRef idx="2">
              <a:schemeClr val="accent5"/>
            </a:fillRef>
            <a:effectRef idx="1">
              <a:schemeClr val="accent5"/>
            </a:effectRef>
            <a:fontRef idx="minor">
              <a:schemeClr val="dk1"/>
            </a:fontRef>
          </p:style>
          <p:txBody>
            <a:bodyPr lIns="36000" tIns="36000" rIns="36000" bIns="36000" rtlCol="0" anchor="ctr"/>
            <a:lstStyle/>
            <a:p>
              <a:pPr algn="ctr"/>
              <a:r>
                <a:rPr lang="ja-JP" altLang="en-US" sz="1800" dirty="0">
                  <a:solidFill>
                    <a:prstClr val="black"/>
                  </a:solidFill>
                </a:rPr>
                <a:t>とらえた状況を障害特性、発達段階、生活環境と照合する</a:t>
              </a:r>
              <a:endParaRPr lang="en-US" altLang="ja-JP" sz="1800" dirty="0">
                <a:solidFill>
                  <a:prstClr val="black"/>
                </a:solidFill>
              </a:endParaRPr>
            </a:p>
            <a:p>
              <a:pPr algn="ctr"/>
              <a:r>
                <a:rPr lang="ja-JP" altLang="en-US" sz="1800" dirty="0">
                  <a:solidFill>
                    <a:prstClr val="black"/>
                  </a:solidFill>
                </a:rPr>
                <a:t>（情報収集と評価と想定）</a:t>
              </a:r>
            </a:p>
          </p:txBody>
        </p:sp>
        <p:sp>
          <p:nvSpPr>
            <p:cNvPr id="31" name="円/楕円 30"/>
            <p:cNvSpPr/>
            <p:nvPr/>
          </p:nvSpPr>
          <p:spPr>
            <a:xfrm>
              <a:off x="6747265" y="5085183"/>
              <a:ext cx="843115" cy="510728"/>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a:solidFill>
                    <a:prstClr val="black"/>
                  </a:solidFill>
                </a:rPr>
                <a:t>分析</a:t>
              </a:r>
            </a:p>
          </p:txBody>
        </p:sp>
      </p:grpSp>
      <p:grpSp>
        <p:nvGrpSpPr>
          <p:cNvPr id="10" name="グループ化 37"/>
          <p:cNvGrpSpPr/>
          <p:nvPr/>
        </p:nvGrpSpPr>
        <p:grpSpPr>
          <a:xfrm>
            <a:off x="251520" y="5805264"/>
            <a:ext cx="6754985" cy="672109"/>
            <a:chOff x="-2301752" y="6335836"/>
            <a:chExt cx="7317901" cy="672109"/>
          </a:xfrm>
        </p:grpSpPr>
        <p:sp>
          <p:nvSpPr>
            <p:cNvPr id="9" name="角丸四角形 8"/>
            <p:cNvSpPr/>
            <p:nvPr/>
          </p:nvSpPr>
          <p:spPr>
            <a:xfrm>
              <a:off x="-2301752" y="6335836"/>
              <a:ext cx="6264696" cy="672109"/>
            </a:xfrm>
            <a:prstGeom prst="roundRect">
              <a:avLst/>
            </a:prstGeom>
          </p:spPr>
          <p:style>
            <a:lnRef idx="1">
              <a:schemeClr val="accent5"/>
            </a:lnRef>
            <a:fillRef idx="2">
              <a:schemeClr val="accent5"/>
            </a:fillRef>
            <a:effectRef idx="1">
              <a:schemeClr val="accent5"/>
            </a:effectRef>
            <a:fontRef idx="minor">
              <a:schemeClr val="dk1"/>
            </a:fontRef>
          </p:style>
          <p:txBody>
            <a:bodyPr lIns="36000" tIns="36000" rIns="36000" bIns="36000" rtlCol="0" anchor="ctr"/>
            <a:lstStyle/>
            <a:p>
              <a:pPr algn="ctr"/>
              <a:r>
                <a:rPr lang="ja-JP" altLang="en-US" sz="1600" dirty="0">
                  <a:solidFill>
                    <a:prstClr val="black"/>
                  </a:solidFill>
                </a:rPr>
                <a:t>年齢相応の姿の想定と状況を照合し、次の段階（姿）を創造する</a:t>
              </a:r>
              <a:endParaRPr lang="en-US" altLang="ja-JP" sz="1600" dirty="0">
                <a:solidFill>
                  <a:prstClr val="black"/>
                </a:solidFill>
              </a:endParaRPr>
            </a:p>
            <a:p>
              <a:pPr algn="ctr"/>
              <a:r>
                <a:rPr lang="ja-JP" altLang="en-US" sz="1600" dirty="0">
                  <a:solidFill>
                    <a:prstClr val="black"/>
                  </a:solidFill>
                </a:rPr>
                <a:t>（創造と方針の決定）</a:t>
              </a:r>
            </a:p>
          </p:txBody>
        </p:sp>
        <p:sp>
          <p:nvSpPr>
            <p:cNvPr id="32" name="円/楕円 31"/>
            <p:cNvSpPr/>
            <p:nvPr/>
          </p:nvSpPr>
          <p:spPr>
            <a:xfrm>
              <a:off x="4094959" y="6407844"/>
              <a:ext cx="921190" cy="510728"/>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a:solidFill>
                    <a:prstClr val="black"/>
                  </a:solidFill>
                </a:rPr>
                <a:t>計画</a:t>
              </a:r>
            </a:p>
          </p:txBody>
        </p:sp>
      </p:grpSp>
      <p:grpSp>
        <p:nvGrpSpPr>
          <p:cNvPr id="13" name="グループ化 34"/>
          <p:cNvGrpSpPr/>
          <p:nvPr/>
        </p:nvGrpSpPr>
        <p:grpSpPr>
          <a:xfrm>
            <a:off x="899592" y="1988840"/>
            <a:ext cx="5774478" cy="2928292"/>
            <a:chOff x="1784648" y="1508820"/>
            <a:chExt cx="6255684" cy="2928292"/>
          </a:xfrm>
        </p:grpSpPr>
        <p:sp>
          <p:nvSpPr>
            <p:cNvPr id="8" name="角丸四角形 7"/>
            <p:cNvSpPr/>
            <p:nvPr/>
          </p:nvSpPr>
          <p:spPr>
            <a:xfrm>
              <a:off x="1784648" y="1508820"/>
              <a:ext cx="6255684" cy="2928292"/>
            </a:xfrm>
            <a:prstGeom prst="roundRect">
              <a:avLst>
                <a:gd name="adj" fmla="val 9271"/>
              </a:avLst>
            </a:prstGeom>
          </p:spPr>
          <p:style>
            <a:lnRef idx="1">
              <a:schemeClr val="accent3"/>
            </a:lnRef>
            <a:fillRef idx="2">
              <a:schemeClr val="accent3"/>
            </a:fillRef>
            <a:effectRef idx="1">
              <a:schemeClr val="accent3"/>
            </a:effectRef>
            <a:fontRef idx="minor">
              <a:schemeClr val="dk1"/>
            </a:fontRef>
          </p:style>
          <p:txBody>
            <a:bodyPr rtlCol="0" anchor="t" anchorCtr="0"/>
            <a:lstStyle/>
            <a:p>
              <a:pPr algn="ctr"/>
              <a:r>
                <a:rPr lang="ja-JP" altLang="en-US" sz="1600" dirty="0">
                  <a:solidFill>
                    <a:prstClr val="black"/>
                  </a:solidFill>
                </a:rPr>
                <a:t>因子を分類し、それぞれに分析しながら、深める</a:t>
              </a:r>
            </a:p>
          </p:txBody>
        </p:sp>
        <p:grpSp>
          <p:nvGrpSpPr>
            <p:cNvPr id="16" name="グループ化 21"/>
            <p:cNvGrpSpPr/>
            <p:nvPr/>
          </p:nvGrpSpPr>
          <p:grpSpPr>
            <a:xfrm>
              <a:off x="1880560" y="2060848"/>
              <a:ext cx="2916216" cy="1031200"/>
              <a:chOff x="3476944" y="4605506"/>
              <a:chExt cx="2916216" cy="1031200"/>
            </a:xfrm>
          </p:grpSpPr>
          <p:sp>
            <p:nvSpPr>
              <p:cNvPr id="23" name="角丸四角形 22"/>
              <p:cNvSpPr/>
              <p:nvPr/>
            </p:nvSpPr>
            <p:spPr>
              <a:xfrm>
                <a:off x="3476944" y="4605506"/>
                <a:ext cx="2913512" cy="1031200"/>
              </a:xfrm>
              <a:prstGeom prst="roundRect">
                <a:avLst/>
              </a:prstGeom>
            </p:spPr>
            <p:style>
              <a:lnRef idx="1">
                <a:schemeClr val="accent2"/>
              </a:lnRef>
              <a:fillRef idx="2">
                <a:schemeClr val="accent2"/>
              </a:fillRef>
              <a:effectRef idx="1">
                <a:schemeClr val="accent2"/>
              </a:effectRef>
              <a:fontRef idx="minor">
                <a:schemeClr val="dk1"/>
              </a:fontRef>
            </p:style>
            <p:txBody>
              <a:bodyPr rtlCol="0" anchor="t" anchorCtr="0"/>
              <a:lstStyle/>
              <a:p>
                <a:pPr algn="ctr"/>
                <a:r>
                  <a:rPr lang="ja-JP" altLang="en-US" sz="1600" dirty="0">
                    <a:solidFill>
                      <a:prstClr val="black"/>
                    </a:solidFill>
                  </a:rPr>
                  <a:t>発達段階による因子</a:t>
                </a:r>
              </a:p>
            </p:txBody>
          </p:sp>
          <p:sp>
            <p:nvSpPr>
              <p:cNvPr id="24" name="角丸四角形 23"/>
              <p:cNvSpPr/>
              <p:nvPr/>
            </p:nvSpPr>
            <p:spPr>
              <a:xfrm>
                <a:off x="3476944" y="5055006"/>
                <a:ext cx="972000" cy="57495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生活年齢</a:t>
                </a:r>
              </a:p>
            </p:txBody>
          </p:sp>
          <p:sp>
            <p:nvSpPr>
              <p:cNvPr id="25" name="角丸四角形 24"/>
              <p:cNvSpPr/>
              <p:nvPr/>
            </p:nvSpPr>
            <p:spPr>
              <a:xfrm>
                <a:off x="4448944" y="5061755"/>
                <a:ext cx="972000" cy="57495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年齢特徴</a:t>
                </a:r>
              </a:p>
            </p:txBody>
          </p:sp>
          <p:sp>
            <p:nvSpPr>
              <p:cNvPr id="26" name="角丸四角形 25"/>
              <p:cNvSpPr/>
              <p:nvPr/>
            </p:nvSpPr>
            <p:spPr>
              <a:xfrm>
                <a:off x="5421160" y="5061755"/>
                <a:ext cx="972000" cy="57495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認知特性</a:t>
                </a:r>
              </a:p>
            </p:txBody>
          </p:sp>
        </p:grpSp>
        <p:grpSp>
          <p:nvGrpSpPr>
            <p:cNvPr id="17" name="グループ化 29"/>
            <p:cNvGrpSpPr/>
            <p:nvPr/>
          </p:nvGrpSpPr>
          <p:grpSpPr>
            <a:xfrm>
              <a:off x="5049241" y="2060848"/>
              <a:ext cx="2916216" cy="1031200"/>
              <a:chOff x="3476944" y="4269668"/>
              <a:chExt cx="2916216" cy="1031200"/>
            </a:xfrm>
          </p:grpSpPr>
          <p:grpSp>
            <p:nvGrpSpPr>
              <p:cNvPr id="21" name="グループ化 20"/>
              <p:cNvGrpSpPr/>
              <p:nvPr/>
            </p:nvGrpSpPr>
            <p:grpSpPr>
              <a:xfrm>
                <a:off x="3476944" y="4269668"/>
                <a:ext cx="2916216" cy="1031200"/>
                <a:chOff x="3476944" y="4638470"/>
                <a:chExt cx="2916216" cy="1031200"/>
              </a:xfrm>
            </p:grpSpPr>
            <p:sp>
              <p:nvSpPr>
                <p:cNvPr id="11" name="角丸四角形 10"/>
                <p:cNvSpPr/>
                <p:nvPr/>
              </p:nvSpPr>
              <p:spPr>
                <a:xfrm>
                  <a:off x="3476944" y="4638470"/>
                  <a:ext cx="2913512" cy="1031200"/>
                </a:xfrm>
                <a:prstGeom prst="roundRect">
                  <a:avLst/>
                </a:prstGeom>
              </p:spPr>
              <p:style>
                <a:lnRef idx="1">
                  <a:schemeClr val="accent2"/>
                </a:lnRef>
                <a:fillRef idx="2">
                  <a:schemeClr val="accent2"/>
                </a:fillRef>
                <a:effectRef idx="1">
                  <a:schemeClr val="accent2"/>
                </a:effectRef>
                <a:fontRef idx="minor">
                  <a:schemeClr val="dk1"/>
                </a:fontRef>
              </p:style>
              <p:txBody>
                <a:bodyPr rtlCol="0" anchor="t" anchorCtr="0"/>
                <a:lstStyle/>
                <a:p>
                  <a:pPr algn="ctr"/>
                  <a:r>
                    <a:rPr lang="ja-JP" altLang="en-US" sz="1600" dirty="0">
                      <a:solidFill>
                        <a:prstClr val="black"/>
                      </a:solidFill>
                    </a:rPr>
                    <a:t>障害特性による因子</a:t>
                  </a:r>
                </a:p>
              </p:txBody>
            </p:sp>
            <p:sp>
              <p:nvSpPr>
                <p:cNvPr id="18" name="角丸四角形 17"/>
                <p:cNvSpPr/>
                <p:nvPr/>
              </p:nvSpPr>
              <p:spPr>
                <a:xfrm>
                  <a:off x="3476944" y="5100779"/>
                  <a:ext cx="972000" cy="27445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発達年齢</a:t>
                  </a:r>
                </a:p>
              </p:txBody>
            </p:sp>
            <p:sp>
              <p:nvSpPr>
                <p:cNvPr id="19" name="角丸四角形 18"/>
                <p:cNvSpPr/>
                <p:nvPr/>
              </p:nvSpPr>
              <p:spPr>
                <a:xfrm>
                  <a:off x="4448944" y="5107528"/>
                  <a:ext cx="972000" cy="27445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運動特性</a:t>
                  </a:r>
                </a:p>
              </p:txBody>
            </p:sp>
            <p:sp>
              <p:nvSpPr>
                <p:cNvPr id="20" name="角丸四角形 19"/>
                <p:cNvSpPr/>
                <p:nvPr/>
              </p:nvSpPr>
              <p:spPr>
                <a:xfrm>
                  <a:off x="5421160" y="5107528"/>
                  <a:ext cx="972000" cy="27445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感覚特性</a:t>
                  </a:r>
                </a:p>
              </p:txBody>
            </p:sp>
          </p:grpSp>
          <p:sp>
            <p:nvSpPr>
              <p:cNvPr id="27" name="角丸四角形 26"/>
              <p:cNvSpPr/>
              <p:nvPr/>
            </p:nvSpPr>
            <p:spPr>
              <a:xfrm>
                <a:off x="3476944" y="5013176"/>
                <a:ext cx="972000" cy="27445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認知特性</a:t>
                </a:r>
              </a:p>
            </p:txBody>
          </p:sp>
          <p:sp>
            <p:nvSpPr>
              <p:cNvPr id="28" name="角丸四角形 27"/>
              <p:cNvSpPr/>
              <p:nvPr/>
            </p:nvSpPr>
            <p:spPr>
              <a:xfrm>
                <a:off x="4448944" y="5019925"/>
                <a:ext cx="972000" cy="27445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学習形態</a:t>
                </a:r>
              </a:p>
            </p:txBody>
          </p:sp>
          <p:sp>
            <p:nvSpPr>
              <p:cNvPr id="29" name="角丸四角形 28"/>
              <p:cNvSpPr/>
              <p:nvPr/>
            </p:nvSpPr>
            <p:spPr>
              <a:xfrm>
                <a:off x="5421160" y="5019925"/>
                <a:ext cx="972000" cy="27445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ja-JP" altLang="en-US" sz="1400" dirty="0">
                  <a:solidFill>
                    <a:prstClr val="black"/>
                  </a:solidFill>
                </a:endParaRPr>
              </a:p>
            </p:txBody>
          </p:sp>
        </p:grpSp>
        <p:grpSp>
          <p:nvGrpSpPr>
            <p:cNvPr id="22" name="グループ化 33"/>
            <p:cNvGrpSpPr/>
            <p:nvPr/>
          </p:nvGrpSpPr>
          <p:grpSpPr>
            <a:xfrm>
              <a:off x="3482902" y="3217598"/>
              <a:ext cx="2908660" cy="1019826"/>
              <a:chOff x="1888116" y="3273270"/>
              <a:chExt cx="2908660" cy="1019826"/>
            </a:xfrm>
          </p:grpSpPr>
          <p:grpSp>
            <p:nvGrpSpPr>
              <p:cNvPr id="30" name="グループ化 16"/>
              <p:cNvGrpSpPr/>
              <p:nvPr/>
            </p:nvGrpSpPr>
            <p:grpSpPr>
              <a:xfrm>
                <a:off x="1888116" y="3273270"/>
                <a:ext cx="2905955" cy="1019826"/>
                <a:chOff x="6847656" y="4599531"/>
                <a:chExt cx="2905955" cy="1019826"/>
              </a:xfrm>
            </p:grpSpPr>
            <p:grpSp>
              <p:nvGrpSpPr>
                <p:cNvPr id="34" name="グループ化 15"/>
                <p:cNvGrpSpPr/>
                <p:nvPr/>
              </p:nvGrpSpPr>
              <p:grpSpPr>
                <a:xfrm>
                  <a:off x="6847656" y="4599531"/>
                  <a:ext cx="2905955" cy="1019826"/>
                  <a:chOff x="5623520" y="4750296"/>
                  <a:chExt cx="2905955" cy="1019826"/>
                </a:xfrm>
              </p:grpSpPr>
              <p:sp>
                <p:nvSpPr>
                  <p:cNvPr id="12" name="角丸四角形 11"/>
                  <p:cNvSpPr/>
                  <p:nvPr/>
                </p:nvSpPr>
                <p:spPr>
                  <a:xfrm>
                    <a:off x="5623520" y="4750296"/>
                    <a:ext cx="2905955" cy="1019826"/>
                  </a:xfrm>
                  <a:prstGeom prst="roundRect">
                    <a:avLst/>
                  </a:prstGeom>
                </p:spPr>
                <p:style>
                  <a:lnRef idx="1">
                    <a:schemeClr val="accent2"/>
                  </a:lnRef>
                  <a:fillRef idx="2">
                    <a:schemeClr val="accent2"/>
                  </a:fillRef>
                  <a:effectRef idx="1">
                    <a:schemeClr val="accent2"/>
                  </a:effectRef>
                  <a:fontRef idx="minor">
                    <a:schemeClr val="dk1"/>
                  </a:fontRef>
                </p:style>
                <p:txBody>
                  <a:bodyPr rtlCol="0" anchor="t" anchorCtr="0"/>
                  <a:lstStyle/>
                  <a:p>
                    <a:pPr algn="ctr"/>
                    <a:r>
                      <a:rPr lang="ja-JP" altLang="en-US" sz="1400" dirty="0">
                        <a:solidFill>
                          <a:prstClr val="black"/>
                        </a:solidFill>
                      </a:rPr>
                      <a:t>環境</a:t>
                    </a:r>
                    <a:r>
                      <a:rPr lang="en-US" altLang="ja-JP" sz="1400" dirty="0">
                        <a:solidFill>
                          <a:prstClr val="black"/>
                        </a:solidFill>
                      </a:rPr>
                      <a:t>(</a:t>
                    </a:r>
                    <a:r>
                      <a:rPr lang="ja-JP" altLang="en-US" sz="1400" dirty="0">
                        <a:solidFill>
                          <a:prstClr val="black"/>
                        </a:solidFill>
                      </a:rPr>
                      <a:t>人</a:t>
                    </a:r>
                    <a:r>
                      <a:rPr lang="en-US" altLang="ja-JP" sz="1400" dirty="0">
                        <a:solidFill>
                          <a:prstClr val="black"/>
                        </a:solidFill>
                      </a:rPr>
                      <a:t>,</a:t>
                    </a:r>
                    <a:r>
                      <a:rPr lang="ja-JP" altLang="en-US" sz="1400" dirty="0">
                        <a:solidFill>
                          <a:prstClr val="black"/>
                        </a:solidFill>
                      </a:rPr>
                      <a:t>場所</a:t>
                    </a:r>
                    <a:r>
                      <a:rPr lang="en-US" altLang="ja-JP" sz="1400" dirty="0">
                        <a:solidFill>
                          <a:prstClr val="black"/>
                        </a:solidFill>
                      </a:rPr>
                      <a:t>,</a:t>
                    </a:r>
                    <a:r>
                      <a:rPr lang="ja-JP" altLang="en-US" sz="1400" dirty="0">
                        <a:solidFill>
                          <a:prstClr val="black"/>
                        </a:solidFill>
                      </a:rPr>
                      <a:t>時間</a:t>
                    </a:r>
                    <a:r>
                      <a:rPr lang="en-US" altLang="ja-JP" sz="1400" dirty="0">
                        <a:solidFill>
                          <a:prstClr val="black"/>
                        </a:solidFill>
                      </a:rPr>
                      <a:t>)</a:t>
                    </a:r>
                    <a:r>
                      <a:rPr lang="ja-JP" altLang="en-US" sz="1400" dirty="0">
                        <a:solidFill>
                          <a:prstClr val="black"/>
                        </a:solidFill>
                      </a:rPr>
                      <a:t>による因子</a:t>
                    </a:r>
                  </a:p>
                </p:txBody>
              </p:sp>
              <p:sp>
                <p:nvSpPr>
                  <p:cNvPr id="14" name="角丸四角形 13"/>
                  <p:cNvSpPr/>
                  <p:nvPr/>
                </p:nvSpPr>
                <p:spPr>
                  <a:xfrm>
                    <a:off x="5623521" y="5205772"/>
                    <a:ext cx="964444" cy="56435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家庭環境</a:t>
                    </a:r>
                  </a:p>
                </p:txBody>
              </p:sp>
            </p:grpSp>
            <p:sp>
              <p:nvSpPr>
                <p:cNvPr id="15" name="角丸四角形 14"/>
                <p:cNvSpPr/>
                <p:nvPr/>
              </p:nvSpPr>
              <p:spPr>
                <a:xfrm>
                  <a:off x="7812100" y="5055007"/>
                  <a:ext cx="957355" cy="56435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友達関係</a:t>
                  </a:r>
                </a:p>
              </p:txBody>
            </p:sp>
          </p:grpSp>
          <p:sp>
            <p:nvSpPr>
              <p:cNvPr id="33" name="角丸四角形 32"/>
              <p:cNvSpPr/>
              <p:nvPr/>
            </p:nvSpPr>
            <p:spPr>
              <a:xfrm>
                <a:off x="3824560" y="3728746"/>
                <a:ext cx="972216" cy="56435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solidFill>
                      <a:prstClr val="black"/>
                    </a:solidFill>
                  </a:rPr>
                  <a:t>活動の場</a:t>
                </a:r>
              </a:p>
            </p:txBody>
          </p:sp>
        </p:grpSp>
      </p:grpSp>
      <p:sp>
        <p:nvSpPr>
          <p:cNvPr id="40" name="左カーブ矢印 39"/>
          <p:cNvSpPr/>
          <p:nvPr/>
        </p:nvSpPr>
        <p:spPr>
          <a:xfrm>
            <a:off x="7020272" y="5157192"/>
            <a:ext cx="465282" cy="1080120"/>
          </a:xfrm>
          <a:prstGeom prst="curvedLeftArrow">
            <a:avLst>
              <a:gd name="adj1" fmla="val 20194"/>
              <a:gd name="adj2" fmla="val 55913"/>
              <a:gd name="adj3" fmla="val 25000"/>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39" name="左カーブ矢印 38"/>
          <p:cNvSpPr/>
          <p:nvPr/>
        </p:nvSpPr>
        <p:spPr>
          <a:xfrm>
            <a:off x="6948264" y="1484784"/>
            <a:ext cx="465282" cy="3888432"/>
          </a:xfrm>
          <a:prstGeom prst="curvedLeftArrow">
            <a:avLst>
              <a:gd name="adj1" fmla="val 35766"/>
              <a:gd name="adj2" fmla="val 70697"/>
              <a:gd name="adj3" fmla="val 25000"/>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42" name="テキスト ボックス 41"/>
          <p:cNvSpPr txBox="1"/>
          <p:nvPr/>
        </p:nvSpPr>
        <p:spPr>
          <a:xfrm>
            <a:off x="8348310" y="908720"/>
            <a:ext cx="677108" cy="5616624"/>
          </a:xfrm>
          <a:prstGeom prst="rect">
            <a:avLst/>
          </a:prstGeom>
          <a:noFill/>
        </p:spPr>
        <p:txBody>
          <a:bodyPr vert="eaVert" wrap="square" rtlCol="0">
            <a:spAutoFit/>
          </a:bodyPr>
          <a:lstStyle/>
          <a:p>
            <a:r>
              <a:rPr lang="ja-JP" altLang="en-US" sz="1600" dirty="0">
                <a:solidFill>
                  <a:prstClr val="black"/>
                </a:solidFill>
              </a:rPr>
              <a:t>毎回の支援でも、一年間の関わりでもこのプロセスを繰り返す。</a:t>
            </a:r>
            <a:endParaRPr lang="en-US" altLang="ja-JP" sz="1600" dirty="0">
              <a:solidFill>
                <a:prstClr val="black"/>
              </a:solidFill>
            </a:endParaRPr>
          </a:p>
          <a:p>
            <a:r>
              <a:rPr lang="ja-JP" altLang="en-US" sz="1600" dirty="0">
                <a:solidFill>
                  <a:prstClr val="black"/>
                </a:solidFill>
              </a:rPr>
              <a:t>（意図をもって過ごすと自然と　</a:t>
            </a:r>
            <a:r>
              <a:rPr lang="ja-JP" altLang="en-US" sz="1600" b="1" dirty="0">
                <a:solidFill>
                  <a:prstClr val="black"/>
                </a:solidFill>
              </a:rPr>
              <a:t>ＰＤＣＡ</a:t>
            </a:r>
            <a:r>
              <a:rPr lang="ja-JP" altLang="en-US" sz="1600" dirty="0">
                <a:solidFill>
                  <a:prstClr val="black"/>
                </a:solidFill>
              </a:rPr>
              <a:t>サイクルが生じる）</a:t>
            </a:r>
          </a:p>
        </p:txBody>
      </p:sp>
      <p:sp>
        <p:nvSpPr>
          <p:cNvPr id="43" name="円/楕円 42"/>
          <p:cNvSpPr/>
          <p:nvPr/>
        </p:nvSpPr>
        <p:spPr>
          <a:xfrm>
            <a:off x="7524328" y="3429000"/>
            <a:ext cx="850329" cy="510728"/>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a:solidFill>
                  <a:prstClr val="black"/>
                </a:solidFill>
              </a:rPr>
              <a:t>活動</a:t>
            </a:r>
          </a:p>
        </p:txBody>
      </p:sp>
      <p:sp>
        <p:nvSpPr>
          <p:cNvPr id="44" name="テキスト ボックス 43"/>
          <p:cNvSpPr txBox="1"/>
          <p:nvPr/>
        </p:nvSpPr>
        <p:spPr>
          <a:xfrm>
            <a:off x="251520" y="476672"/>
            <a:ext cx="8568952" cy="307777"/>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r>
              <a:rPr lang="ja-JP" altLang="en-US" sz="1400" dirty="0">
                <a:latin typeface="HGP創英角ｺﾞｼｯｸUB" pitchFamily="50" charset="-128"/>
                <a:ea typeface="HGP創英角ｺﾞｼｯｸUB" pitchFamily="50" charset="-128"/>
              </a:rPr>
              <a:t>アセスメント</a:t>
            </a:r>
            <a:r>
              <a:rPr kumimoji="1" lang="ja-JP" altLang="en-US" sz="1400" dirty="0">
                <a:latin typeface="HGP創英角ｺﾞｼｯｸUB" pitchFamily="50" charset="-128"/>
                <a:ea typeface="HGP創英角ｺﾞｼｯｸUB" pitchFamily="50" charset="-128"/>
              </a:rPr>
              <a:t>を実施する際の基本的な視点～子どもへの関わりに不可欠な視点とその支援プロセス</a:t>
            </a:r>
          </a:p>
        </p:txBody>
      </p:sp>
      <p:sp>
        <p:nvSpPr>
          <p:cNvPr id="45" name="テキスト ボックス 44"/>
          <p:cNvSpPr txBox="1"/>
          <p:nvPr/>
        </p:nvSpPr>
        <p:spPr>
          <a:xfrm>
            <a:off x="251520" y="0"/>
            <a:ext cx="2853666"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sz="1800" dirty="0"/>
              <a:t>⑧児童期の支援のプロセス</a:t>
            </a:r>
            <a:endParaRPr kumimoji="1" lang="ja-JP" altLang="en-US" sz="1800" dirty="0"/>
          </a:p>
        </p:txBody>
      </p:sp>
    </p:spTree>
    <p:extLst>
      <p:ext uri="{BB962C8B-B14F-4D97-AF65-F5344CB8AC3E}">
        <p14:creationId xmlns:p14="http://schemas.microsoft.com/office/powerpoint/2010/main" val="76112975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1403648" y="260473"/>
            <a:ext cx="7489533" cy="576263"/>
          </a:xfrm>
          <a:solidFill>
            <a:srgbClr val="CCFFFF"/>
          </a:solidFill>
        </p:spPr>
        <p:txBody>
          <a:bodyPr/>
          <a:lstStyle/>
          <a:p>
            <a:pPr eaLnBrk="1" hangingPunct="1"/>
            <a:r>
              <a:rPr lang="ja-JP" altLang="en-US" sz="2400" b="1" dirty="0" smtClean="0">
                <a:solidFill>
                  <a:schemeClr val="tx1"/>
                </a:solidFill>
                <a:latin typeface="ＤＨＰ特太ゴシック体" pitchFamily="50" charset="-128"/>
                <a:ea typeface="ＤＨＰ特太ゴシック体" pitchFamily="50" charset="-128"/>
              </a:rPr>
              <a:t>サービスマニュアルの必要性</a:t>
            </a:r>
            <a:r>
              <a:rPr lang="en-US" altLang="ja-JP" sz="2400" b="1" dirty="0" smtClean="0">
                <a:solidFill>
                  <a:schemeClr val="tx1"/>
                </a:solidFill>
                <a:latin typeface="ＤＨＰ特太ゴシック体" pitchFamily="50" charset="-128"/>
                <a:ea typeface="ＤＨＰ特太ゴシック体" pitchFamily="50" charset="-128"/>
              </a:rPr>
              <a:t>(</a:t>
            </a:r>
            <a:r>
              <a:rPr lang="ja-JP" altLang="en-US" sz="2400" b="1" dirty="0" smtClean="0">
                <a:solidFill>
                  <a:schemeClr val="tx1"/>
                </a:solidFill>
                <a:latin typeface="ＤＨＰ特太ゴシック体" pitchFamily="50" charset="-128"/>
                <a:ea typeface="ＤＨＰ特太ゴシック体" pitchFamily="50" charset="-128"/>
              </a:rPr>
              <a:t>生活介護・療養介護）</a:t>
            </a:r>
          </a:p>
        </p:txBody>
      </p:sp>
      <p:sp>
        <p:nvSpPr>
          <p:cNvPr id="28675" name="Rectangle 3"/>
          <p:cNvSpPr>
            <a:spLocks noGrp="1" noChangeArrowheads="1"/>
          </p:cNvSpPr>
          <p:nvPr>
            <p:ph type="body" idx="1"/>
          </p:nvPr>
        </p:nvSpPr>
        <p:spPr>
          <a:xfrm>
            <a:off x="468313" y="3068638"/>
            <a:ext cx="8280400" cy="576262"/>
          </a:xfrm>
          <a:ln>
            <a:solidFill>
              <a:schemeClr val="tx1"/>
            </a:solidFill>
            <a:miter lim="800000"/>
            <a:headEnd/>
            <a:tailEnd/>
          </a:ln>
        </p:spPr>
        <p:txBody>
          <a:bodyPr anchor="ctr"/>
          <a:lstStyle/>
          <a:p>
            <a:pPr marL="0" indent="0" algn="ctr" eaLnBrk="1" hangingPunct="1">
              <a:lnSpc>
                <a:spcPct val="80000"/>
              </a:lnSpc>
              <a:buFontTx/>
              <a:buNone/>
            </a:pPr>
            <a:r>
              <a:rPr lang="ja-JP" altLang="en-US" sz="2000" dirty="0" smtClean="0">
                <a:latin typeface="+mn-ea"/>
              </a:rPr>
              <a:t>施設や在宅での利用者の支援を図っていくことが求められている</a:t>
            </a:r>
            <a:endParaRPr lang="en-US" altLang="ja-JP" sz="2000" dirty="0" smtClean="0">
              <a:latin typeface="+mn-ea"/>
            </a:endParaRPr>
          </a:p>
        </p:txBody>
      </p:sp>
      <p:sp>
        <p:nvSpPr>
          <p:cNvPr id="28676" name="Text Box 4"/>
          <p:cNvSpPr txBox="1">
            <a:spLocks noChangeArrowheads="1"/>
          </p:cNvSpPr>
          <p:nvPr/>
        </p:nvSpPr>
        <p:spPr bwMode="auto">
          <a:xfrm>
            <a:off x="503304" y="1160463"/>
            <a:ext cx="2700337"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○マニュアル</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ＭＳ Ｐゴシック"/>
                <a:ea typeface="ＭＳ Ｐゴシック"/>
                <a:cs typeface="+mn-cs"/>
              </a:rPr>
              <a:t>　・サービスを</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ＭＳ Ｐゴシック"/>
                <a:ea typeface="ＭＳ Ｐゴシック"/>
                <a:cs typeface="+mn-cs"/>
              </a:rPr>
              <a:t>　　標準化するもの</a:t>
            </a:r>
          </a:p>
        </p:txBody>
      </p:sp>
      <p:sp>
        <p:nvSpPr>
          <p:cNvPr id="28677" name="Text Box 5"/>
          <p:cNvSpPr txBox="1">
            <a:spLocks noChangeArrowheads="1"/>
          </p:cNvSpPr>
          <p:nvPr/>
        </p:nvSpPr>
        <p:spPr bwMode="auto">
          <a:xfrm>
            <a:off x="5724529" y="1160463"/>
            <a:ext cx="2736850"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a:ea typeface="ＭＳ Ｐゴシック"/>
                <a:cs typeface="+mn-cs"/>
              </a:rPr>
              <a:t>○個別支援計画</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ＭＳ Ｐゴシック"/>
                <a:ea typeface="ＭＳ Ｐゴシック"/>
                <a:cs typeface="+mn-cs"/>
              </a:rPr>
              <a:t>　・サービスを</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ＭＳ Ｐゴシック"/>
                <a:ea typeface="ＭＳ Ｐゴシック"/>
                <a:cs typeface="+mn-cs"/>
              </a:rPr>
              <a:t>　　個別化するもの</a:t>
            </a:r>
          </a:p>
        </p:txBody>
      </p:sp>
      <p:sp>
        <p:nvSpPr>
          <p:cNvPr id="28678" name="AutoShape 6"/>
          <p:cNvSpPr>
            <a:spLocks noChangeArrowheads="1"/>
          </p:cNvSpPr>
          <p:nvPr/>
        </p:nvSpPr>
        <p:spPr bwMode="auto">
          <a:xfrm>
            <a:off x="3851275" y="2276607"/>
            <a:ext cx="1512888" cy="720725"/>
          </a:xfrm>
          <a:prstGeom prst="downArrow">
            <a:avLst>
              <a:gd name="adj1" fmla="val 50000"/>
              <a:gd name="adj2" fmla="val 25000"/>
            </a:avLst>
          </a:prstGeom>
          <a:solidFill>
            <a:srgbClr val="FFFF99"/>
          </a:solidFill>
          <a:ln w="9525" algn="ctr">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1F497D"/>
              </a:solidFill>
              <a:effectLst/>
              <a:uLnTx/>
              <a:uFillTx/>
              <a:latin typeface="Arial" charset="0"/>
              <a:ea typeface="ＭＳ Ｐゴシック" pitchFamily="50" charset="-128"/>
              <a:cs typeface="+mn-cs"/>
            </a:endParaRPr>
          </a:p>
        </p:txBody>
      </p:sp>
      <p:sp>
        <p:nvSpPr>
          <p:cNvPr id="28679" name="Rectangle 7"/>
          <p:cNvSpPr>
            <a:spLocks noChangeArrowheads="1"/>
          </p:cNvSpPr>
          <p:nvPr/>
        </p:nvSpPr>
        <p:spPr bwMode="auto">
          <a:xfrm>
            <a:off x="503238" y="1160463"/>
            <a:ext cx="2844800" cy="1331912"/>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1F497D"/>
              </a:solidFill>
              <a:effectLst/>
              <a:uLnTx/>
              <a:uFillTx/>
              <a:latin typeface="Arial" charset="0"/>
              <a:ea typeface="HGP創英角ｺﾞｼｯｸUB" pitchFamily="50" charset="-128"/>
              <a:cs typeface="+mn-cs"/>
            </a:endParaRPr>
          </a:p>
        </p:txBody>
      </p:sp>
      <p:sp>
        <p:nvSpPr>
          <p:cNvPr id="28680" name="Rectangle 8"/>
          <p:cNvSpPr>
            <a:spLocks noChangeArrowheads="1"/>
          </p:cNvSpPr>
          <p:nvPr/>
        </p:nvSpPr>
        <p:spPr bwMode="auto">
          <a:xfrm>
            <a:off x="5651500" y="1125538"/>
            <a:ext cx="2881313" cy="1331912"/>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1F497D"/>
              </a:solidFill>
              <a:effectLst/>
              <a:uLnTx/>
              <a:uFillTx/>
              <a:latin typeface="Arial" charset="0"/>
              <a:ea typeface="HGP創英角ｺﾞｼｯｸUB" pitchFamily="50" charset="-128"/>
              <a:cs typeface="+mn-cs"/>
            </a:endParaRPr>
          </a:p>
        </p:txBody>
      </p:sp>
      <p:sp>
        <p:nvSpPr>
          <p:cNvPr id="28681" name="AutoShape 9"/>
          <p:cNvSpPr>
            <a:spLocks noChangeArrowheads="1"/>
          </p:cNvSpPr>
          <p:nvPr/>
        </p:nvSpPr>
        <p:spPr bwMode="auto">
          <a:xfrm>
            <a:off x="3708403" y="1268413"/>
            <a:ext cx="1692275" cy="1079500"/>
          </a:xfrm>
          <a:prstGeom prst="leftRightArrow">
            <a:avLst>
              <a:gd name="adj1" fmla="val 50000"/>
              <a:gd name="adj2" fmla="val 31353"/>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ＭＳ Ｐゴシック"/>
                <a:ea typeface="ＭＳ Ｐゴシック"/>
                <a:cs typeface="+mn-cs"/>
              </a:rPr>
              <a:t>相互に補完</a:t>
            </a:r>
          </a:p>
        </p:txBody>
      </p:sp>
      <p:sp>
        <p:nvSpPr>
          <p:cNvPr id="28682" name="Oval 10"/>
          <p:cNvSpPr>
            <a:spLocks noChangeArrowheads="1"/>
          </p:cNvSpPr>
          <p:nvPr/>
        </p:nvSpPr>
        <p:spPr bwMode="auto">
          <a:xfrm>
            <a:off x="3059113" y="3892190"/>
            <a:ext cx="3097212" cy="900113"/>
          </a:xfrm>
          <a:prstGeom prst="ellipse">
            <a:avLst/>
          </a:prstGeom>
          <a:ln>
            <a:headEnd/>
            <a:tailEnd/>
          </a:ln>
        </p:spPr>
        <p:style>
          <a:lnRef idx="2">
            <a:schemeClr val="accent1"/>
          </a:lnRef>
          <a:fillRef idx="1">
            <a:schemeClr val="lt1"/>
          </a:fillRef>
          <a:effectRef idx="0">
            <a:schemeClr val="accent1"/>
          </a:effectRef>
          <a:fontRef idx="minor">
            <a:schemeClr val="dk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ＭＳ Ｐゴシック"/>
                <a:ea typeface="ＭＳ Ｐゴシック"/>
                <a:cs typeface="+mn-cs"/>
              </a:rPr>
              <a:t>利用者満足「安心感」</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a:ea typeface="ＭＳ Ｐゴシック"/>
                <a:cs typeface="+mn-cs"/>
              </a:rPr>
              <a:t>サービス実践</a:t>
            </a:r>
          </a:p>
        </p:txBody>
      </p:sp>
      <p:sp>
        <p:nvSpPr>
          <p:cNvPr id="28683" name="Oval 11"/>
          <p:cNvSpPr>
            <a:spLocks noChangeArrowheads="1"/>
          </p:cNvSpPr>
          <p:nvPr/>
        </p:nvSpPr>
        <p:spPr bwMode="auto">
          <a:xfrm>
            <a:off x="5256219" y="5192845"/>
            <a:ext cx="3132137" cy="973137"/>
          </a:xfrm>
          <a:prstGeom prst="ellipse">
            <a:avLst/>
          </a:prstGeom>
          <a:ln>
            <a:headEnd/>
            <a:tailEnd/>
          </a:ln>
        </p:spPr>
        <p:style>
          <a:lnRef idx="2">
            <a:schemeClr val="accent1"/>
          </a:lnRef>
          <a:fillRef idx="1">
            <a:schemeClr val="lt1"/>
          </a:fillRef>
          <a:effectRef idx="0">
            <a:schemeClr val="accent1"/>
          </a:effectRef>
          <a:fontRef idx="minor">
            <a:schemeClr val="dk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ＭＳ Ｐゴシック"/>
                <a:ea typeface="ＭＳ Ｐゴシック"/>
                <a:cs typeface="+mn-cs"/>
              </a:rPr>
              <a:t>経営満足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a:ea typeface="ＭＳ Ｐゴシック"/>
                <a:cs typeface="+mn-cs"/>
              </a:rPr>
              <a:t>組織の維持発展</a:t>
            </a:r>
          </a:p>
        </p:txBody>
      </p:sp>
      <p:sp>
        <p:nvSpPr>
          <p:cNvPr id="28684" name="Oval 12"/>
          <p:cNvSpPr>
            <a:spLocks noChangeArrowheads="1"/>
          </p:cNvSpPr>
          <p:nvPr/>
        </p:nvSpPr>
        <p:spPr bwMode="auto">
          <a:xfrm>
            <a:off x="611188" y="5259034"/>
            <a:ext cx="2952750" cy="1044575"/>
          </a:xfrm>
          <a:prstGeom prst="ellipse">
            <a:avLst/>
          </a:prstGeom>
          <a:ln>
            <a:headEnd/>
            <a:tailEnd/>
          </a:ln>
        </p:spPr>
        <p:style>
          <a:lnRef idx="2">
            <a:schemeClr val="accent1"/>
          </a:lnRef>
          <a:fillRef idx="1">
            <a:schemeClr val="lt1"/>
          </a:fillRef>
          <a:effectRef idx="0">
            <a:schemeClr val="accent1"/>
          </a:effectRef>
          <a:fontRef idx="minor">
            <a:schemeClr val="dk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ＭＳ Ｐゴシック"/>
                <a:ea typeface="ＭＳ Ｐゴシック"/>
                <a:cs typeface="+mn-cs"/>
              </a:rPr>
              <a:t>職員満足「やりがい」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a:ea typeface="ＭＳ Ｐゴシック"/>
                <a:cs typeface="+mn-cs"/>
              </a:rPr>
              <a:t>能力開発</a:t>
            </a:r>
          </a:p>
        </p:txBody>
      </p:sp>
      <p:sp>
        <p:nvSpPr>
          <p:cNvPr id="28685" name="AutoShape 14"/>
          <p:cNvSpPr>
            <a:spLocks noChangeArrowheads="1"/>
          </p:cNvSpPr>
          <p:nvPr/>
        </p:nvSpPr>
        <p:spPr bwMode="auto">
          <a:xfrm rot="-1928354">
            <a:off x="2627316" y="4724532"/>
            <a:ext cx="865187" cy="485775"/>
          </a:xfrm>
          <a:prstGeom prst="leftRightArrow">
            <a:avLst>
              <a:gd name="adj1" fmla="val 50000"/>
              <a:gd name="adj2" fmla="val 35621"/>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1F497D"/>
              </a:solidFill>
              <a:effectLst/>
              <a:uLnTx/>
              <a:uFillTx/>
              <a:latin typeface="Arial" charset="0"/>
              <a:ea typeface="ＭＳ Ｐゴシック" pitchFamily="50" charset="-128"/>
              <a:cs typeface="+mn-cs"/>
            </a:endParaRPr>
          </a:p>
        </p:txBody>
      </p:sp>
      <p:sp>
        <p:nvSpPr>
          <p:cNvPr id="28686" name="AutoShape 15"/>
          <p:cNvSpPr>
            <a:spLocks noChangeArrowheads="1"/>
          </p:cNvSpPr>
          <p:nvPr/>
        </p:nvSpPr>
        <p:spPr bwMode="auto">
          <a:xfrm>
            <a:off x="3779842" y="5589720"/>
            <a:ext cx="1368425" cy="485775"/>
          </a:xfrm>
          <a:prstGeom prst="leftRightArrow">
            <a:avLst>
              <a:gd name="adj1" fmla="val 50000"/>
              <a:gd name="adj2" fmla="val 56340"/>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1F497D"/>
              </a:solidFill>
              <a:effectLst/>
              <a:uLnTx/>
              <a:uFillTx/>
              <a:latin typeface="Arial" charset="0"/>
              <a:ea typeface="ＭＳ Ｐゴシック" pitchFamily="50" charset="-128"/>
              <a:cs typeface="+mn-cs"/>
            </a:endParaRPr>
          </a:p>
        </p:txBody>
      </p:sp>
      <p:sp>
        <p:nvSpPr>
          <p:cNvPr id="28687" name="AutoShape 16"/>
          <p:cNvSpPr>
            <a:spLocks noChangeArrowheads="1"/>
          </p:cNvSpPr>
          <p:nvPr/>
        </p:nvSpPr>
        <p:spPr bwMode="auto">
          <a:xfrm rot="1456133">
            <a:off x="6084900" y="4545145"/>
            <a:ext cx="1214437" cy="485775"/>
          </a:xfrm>
          <a:prstGeom prst="leftRightArrow">
            <a:avLst>
              <a:gd name="adj1" fmla="val 50000"/>
              <a:gd name="adj2" fmla="val 50000"/>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1F497D"/>
              </a:solidFill>
              <a:effectLst/>
              <a:uLnTx/>
              <a:uFillTx/>
              <a:latin typeface="Arial" charset="0"/>
              <a:ea typeface="ＭＳ Ｐゴシック" pitchFamily="50" charset="-128"/>
              <a:cs typeface="+mn-cs"/>
            </a:endParaRPr>
          </a:p>
        </p:txBody>
      </p:sp>
      <p:sp>
        <p:nvSpPr>
          <p:cNvPr id="28688" name="Text Box 17"/>
          <p:cNvSpPr txBox="1">
            <a:spLocks noChangeArrowheads="1"/>
          </p:cNvSpPr>
          <p:nvPr/>
        </p:nvSpPr>
        <p:spPr bwMode="auto">
          <a:xfrm>
            <a:off x="287339" y="4221163"/>
            <a:ext cx="2520950" cy="52705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a:ea typeface="ＭＳ Ｐゴシック"/>
                <a:cs typeface="+mn-cs"/>
              </a:rPr>
              <a:t>どの職員も同じサービスを提供してくれるという安心感</a:t>
            </a:r>
          </a:p>
        </p:txBody>
      </p:sp>
      <p:sp>
        <p:nvSpPr>
          <p:cNvPr id="28689" name="Text Box 18"/>
          <p:cNvSpPr txBox="1">
            <a:spLocks noChangeArrowheads="1"/>
          </p:cNvSpPr>
          <p:nvPr/>
        </p:nvSpPr>
        <p:spPr bwMode="auto">
          <a:xfrm>
            <a:off x="6760742" y="4257807"/>
            <a:ext cx="1531189" cy="307777"/>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a:ea typeface="ＭＳ Ｐゴシック"/>
                <a:cs typeface="+mn-cs"/>
              </a:rPr>
              <a:t>施設の選択・契約</a:t>
            </a:r>
          </a:p>
        </p:txBody>
      </p:sp>
      <p:sp>
        <p:nvSpPr>
          <p:cNvPr id="2" name="角丸四角形吹き出し 1"/>
          <p:cNvSpPr/>
          <p:nvPr/>
        </p:nvSpPr>
        <p:spPr bwMode="auto">
          <a:xfrm>
            <a:off x="0" y="61020"/>
            <a:ext cx="1224136" cy="980728"/>
          </a:xfrm>
          <a:prstGeom prst="wedgeRoundRectCallout">
            <a:avLst>
              <a:gd name="adj1" fmla="val 90868"/>
              <a:gd name="adj2" fmla="val -19082"/>
              <a:gd name="adj3" fmla="val 16667"/>
            </a:avLst>
          </a:prstGeom>
          <a:solidFill>
            <a:srgbClr val="99FF99"/>
          </a:solidFill>
          <a:ln w="127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srgbClr val="000000"/>
                </a:solidFill>
                <a:effectLst/>
                <a:uLnTx/>
                <a:uFillTx/>
                <a:latin typeface="HG創英角ｺﾞｼｯｸUB" panose="020B0909000000000000" pitchFamily="49" charset="-128"/>
                <a:ea typeface="HG創英角ｺﾞｼｯｸUB" panose="020B0909000000000000" pitchFamily="49" charset="-128"/>
                <a:cs typeface="+mn-cs"/>
              </a:rPr>
              <a:t>ちょっと頭の中を整理</a:t>
            </a:r>
          </a:p>
        </p:txBody>
      </p:sp>
    </p:spTree>
    <p:extLst>
      <p:ext uri="{BB962C8B-B14F-4D97-AF65-F5344CB8AC3E}">
        <p14:creationId xmlns:p14="http://schemas.microsoft.com/office/powerpoint/2010/main" val="298890603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91FCF5F-6116-4518-A9AD-4219F5CA177A}"/>
              </a:ext>
            </a:extLst>
          </p:cNvPr>
          <p:cNvSpPr>
            <a:spLocks noGrp="1"/>
          </p:cNvSpPr>
          <p:nvPr>
            <p:ph type="title"/>
          </p:nvPr>
        </p:nvSpPr>
        <p:spPr>
          <a:xfrm>
            <a:off x="457200" y="274638"/>
            <a:ext cx="8229600" cy="850106"/>
          </a:xfrm>
        </p:spPr>
        <p:style>
          <a:lnRef idx="3">
            <a:schemeClr val="lt1"/>
          </a:lnRef>
          <a:fillRef idx="1">
            <a:schemeClr val="accent3"/>
          </a:fillRef>
          <a:effectRef idx="1">
            <a:schemeClr val="accent3"/>
          </a:effectRef>
          <a:fontRef idx="minor">
            <a:schemeClr val="lt1"/>
          </a:fontRef>
        </p:style>
        <p:txBody>
          <a:bodyPr>
            <a:noAutofit/>
          </a:bodyPr>
          <a:lstStyle/>
          <a:p>
            <a:r>
              <a:rPr kumimoji="1" lang="ja-JP" altLang="en-US" sz="2800" b="1" dirty="0">
                <a:solidFill>
                  <a:schemeClr val="tx1"/>
                </a:solidFill>
              </a:rPr>
              <a:t>児童期の特徴の一つは、アセスメントの細かさ！</a:t>
            </a:r>
          </a:p>
        </p:txBody>
      </p:sp>
      <p:sp>
        <p:nvSpPr>
          <p:cNvPr id="4" name="角丸四角形 7">
            <a:extLst>
              <a:ext uri="{FF2B5EF4-FFF2-40B4-BE49-F238E27FC236}">
                <a16:creationId xmlns:a16="http://schemas.microsoft.com/office/drawing/2014/main" id="{54AA0259-FF41-440B-AD14-F10CD5A92C6A}"/>
              </a:ext>
            </a:extLst>
          </p:cNvPr>
          <p:cNvSpPr>
            <a:spLocks noGrp="1"/>
          </p:cNvSpPr>
          <p:nvPr>
            <p:ph idx="1"/>
          </p:nvPr>
        </p:nvSpPr>
        <p:spPr>
          <a:xfrm>
            <a:off x="457200" y="1267668"/>
            <a:ext cx="8229600" cy="5314601"/>
          </a:xfrm>
          <a:prstGeom prst="roundRect">
            <a:avLst>
              <a:gd name="adj" fmla="val 9271"/>
            </a:avLst>
          </a:prstGeom>
        </p:spPr>
        <p:style>
          <a:lnRef idx="1">
            <a:schemeClr val="accent3"/>
          </a:lnRef>
          <a:fillRef idx="2">
            <a:schemeClr val="accent3"/>
          </a:fillRef>
          <a:effectRef idx="1">
            <a:schemeClr val="accent3"/>
          </a:effectRef>
          <a:fontRef idx="minor">
            <a:schemeClr val="dk1"/>
          </a:fontRef>
        </p:style>
        <p:txBody>
          <a:bodyPr rtlCol="0" anchor="t" anchorCtr="0">
            <a:normAutofit/>
          </a:bodyPr>
          <a:lstStyle/>
          <a:p>
            <a:pPr marL="0" indent="0" algn="ctr">
              <a:buNone/>
            </a:pPr>
            <a:r>
              <a:rPr lang="ja-JP" altLang="en-US" sz="2800" dirty="0">
                <a:solidFill>
                  <a:prstClr val="black"/>
                </a:solidFill>
              </a:rPr>
              <a:t>「因子を分類し、それぞれに分析しながら、深める」</a:t>
            </a:r>
          </a:p>
        </p:txBody>
      </p:sp>
      <p:sp>
        <p:nvSpPr>
          <p:cNvPr id="5" name="角丸四角形 22">
            <a:extLst>
              <a:ext uri="{FF2B5EF4-FFF2-40B4-BE49-F238E27FC236}">
                <a16:creationId xmlns:a16="http://schemas.microsoft.com/office/drawing/2014/main" id="{E0776D3A-AD6D-4775-BCC3-E2F6EC84D5AA}"/>
              </a:ext>
            </a:extLst>
          </p:cNvPr>
          <p:cNvSpPr/>
          <p:nvPr/>
        </p:nvSpPr>
        <p:spPr>
          <a:xfrm>
            <a:off x="755576" y="3017519"/>
            <a:ext cx="7704856" cy="7715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t" anchorCtr="0"/>
          <a:lstStyle/>
          <a:p>
            <a:r>
              <a:rPr lang="ja-JP" altLang="en-US" sz="2000" dirty="0">
                <a:solidFill>
                  <a:prstClr val="black"/>
                </a:solidFill>
              </a:rPr>
              <a:t>子どもだからこそ、できないことはたくさんある！「できないこと」の主となる要因は、いくつかに絞られる。</a:t>
            </a:r>
          </a:p>
        </p:txBody>
      </p:sp>
      <p:sp>
        <p:nvSpPr>
          <p:cNvPr id="6" name="角丸四角形 10">
            <a:extLst>
              <a:ext uri="{FF2B5EF4-FFF2-40B4-BE49-F238E27FC236}">
                <a16:creationId xmlns:a16="http://schemas.microsoft.com/office/drawing/2014/main" id="{5FCF7BB8-5E6A-4B5A-83EB-7E5F43A54293}"/>
              </a:ext>
            </a:extLst>
          </p:cNvPr>
          <p:cNvSpPr/>
          <p:nvPr/>
        </p:nvSpPr>
        <p:spPr>
          <a:xfrm>
            <a:off x="755576" y="3997026"/>
            <a:ext cx="7704855" cy="1139648"/>
          </a:xfrm>
          <a:prstGeom prst="roundRect">
            <a:avLst/>
          </a:prstGeom>
        </p:spPr>
        <p:style>
          <a:lnRef idx="1">
            <a:schemeClr val="accent2"/>
          </a:lnRef>
          <a:fillRef idx="2">
            <a:schemeClr val="accent2"/>
          </a:fillRef>
          <a:effectRef idx="1">
            <a:schemeClr val="accent2"/>
          </a:effectRef>
          <a:fontRef idx="minor">
            <a:schemeClr val="dk1"/>
          </a:fontRef>
        </p:style>
        <p:txBody>
          <a:bodyPr rtlCol="0" anchor="t" anchorCtr="0"/>
          <a:lstStyle/>
          <a:p>
            <a:r>
              <a:rPr lang="ja-JP" altLang="en-US" sz="2000" dirty="0">
                <a:solidFill>
                  <a:prstClr val="black"/>
                </a:solidFill>
              </a:rPr>
              <a:t>発達検査は必要に応じて行い、実生活の中でその結果が適切かどうかを確認しながら、どの部分を伸ばしていくと良いのか、ケース検討を重ねていく。</a:t>
            </a:r>
          </a:p>
        </p:txBody>
      </p:sp>
      <p:sp>
        <p:nvSpPr>
          <p:cNvPr id="7" name="角丸四角形 11">
            <a:extLst>
              <a:ext uri="{FF2B5EF4-FFF2-40B4-BE49-F238E27FC236}">
                <a16:creationId xmlns:a16="http://schemas.microsoft.com/office/drawing/2014/main" id="{AD8F8F55-8ABA-4C05-B170-B9FD51ADB96E}"/>
              </a:ext>
            </a:extLst>
          </p:cNvPr>
          <p:cNvSpPr/>
          <p:nvPr/>
        </p:nvSpPr>
        <p:spPr>
          <a:xfrm>
            <a:off x="755576" y="5344659"/>
            <a:ext cx="7704854" cy="866935"/>
          </a:xfrm>
          <a:prstGeom prst="roundRect">
            <a:avLst/>
          </a:prstGeom>
        </p:spPr>
        <p:style>
          <a:lnRef idx="1">
            <a:schemeClr val="accent2"/>
          </a:lnRef>
          <a:fillRef idx="2">
            <a:schemeClr val="accent2"/>
          </a:fillRef>
          <a:effectRef idx="1">
            <a:schemeClr val="accent2"/>
          </a:effectRef>
          <a:fontRef idx="minor">
            <a:schemeClr val="dk1"/>
          </a:fontRef>
        </p:style>
        <p:txBody>
          <a:bodyPr rtlCol="0" anchor="t" anchorCtr="0"/>
          <a:lstStyle/>
          <a:p>
            <a:r>
              <a:rPr lang="ja-JP" altLang="en-US" sz="2000" dirty="0">
                <a:solidFill>
                  <a:prstClr val="black"/>
                </a:solidFill>
              </a:rPr>
              <a:t>各因子が相互に影響し合いながら、障害が形成されているが、短期間でその影響の度合いに変化が生じることに留意する。</a:t>
            </a:r>
          </a:p>
        </p:txBody>
      </p:sp>
      <p:sp>
        <p:nvSpPr>
          <p:cNvPr id="8" name="四角形: 角を丸くする 7">
            <a:extLst>
              <a:ext uri="{FF2B5EF4-FFF2-40B4-BE49-F238E27FC236}">
                <a16:creationId xmlns:a16="http://schemas.microsoft.com/office/drawing/2014/main" id="{390015B1-D2D3-4A4C-917C-EA596939B710}"/>
              </a:ext>
            </a:extLst>
          </p:cNvPr>
          <p:cNvSpPr/>
          <p:nvPr/>
        </p:nvSpPr>
        <p:spPr>
          <a:xfrm>
            <a:off x="457200" y="1945484"/>
            <a:ext cx="8229600" cy="907451"/>
          </a:xfrm>
          <a:prstGeom prst="roundRect">
            <a:avLst/>
          </a:prstGeom>
        </p:spPr>
        <p:style>
          <a:lnRef idx="3">
            <a:schemeClr val="lt1"/>
          </a:lnRef>
          <a:fillRef idx="1">
            <a:schemeClr val="accent2"/>
          </a:fillRef>
          <a:effectRef idx="1">
            <a:schemeClr val="accent2"/>
          </a:effectRef>
          <a:fontRef idx="minor">
            <a:schemeClr val="lt1"/>
          </a:fontRef>
        </p:style>
        <p:txBody>
          <a:bodyPr rtlCol="0" anchor="ctr"/>
          <a:lstStyle/>
          <a:p>
            <a:pPr algn="ctr"/>
            <a:r>
              <a:rPr kumimoji="1" lang="ja-JP" altLang="en-US" sz="2000" b="1" dirty="0"/>
              <a:t>「深める」とは、見極めることであり、</a:t>
            </a:r>
            <a:endParaRPr kumimoji="1" lang="en-US" altLang="ja-JP" sz="2000" b="1" dirty="0"/>
          </a:p>
          <a:p>
            <a:pPr algn="ctr"/>
            <a:r>
              <a:rPr kumimoji="1" lang="ja-JP" altLang="en-US" sz="2000" b="1" dirty="0"/>
              <a:t>子どもの頭と体で起きていることを知ろうとすること</a:t>
            </a:r>
          </a:p>
        </p:txBody>
      </p:sp>
      <p:sp>
        <p:nvSpPr>
          <p:cNvPr id="9" name="テキスト ボックス 8"/>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40612538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body" idx="4294967295"/>
          </p:nvPr>
        </p:nvSpPr>
        <p:spPr>
          <a:xfrm>
            <a:off x="179512" y="980728"/>
            <a:ext cx="5040560" cy="3024336"/>
          </a:xfrm>
          <a:ln>
            <a:solidFill>
              <a:schemeClr val="tx1"/>
            </a:solidFill>
          </a:ln>
        </p:spPr>
        <p:txBody>
          <a:bodyPr>
            <a:normAutofit lnSpcReduction="10000"/>
          </a:bodyPr>
          <a:lstStyle/>
          <a:p>
            <a:pPr eaLnBrk="1" hangingPunct="1">
              <a:lnSpc>
                <a:spcPct val="90000"/>
              </a:lnSpc>
            </a:pPr>
            <a:r>
              <a:rPr lang="ja-JP" altLang="en-US" sz="1600" dirty="0">
                <a:latin typeface="HGP創英角ｺﾞｼｯｸUB" panose="020B0900000000000000" pitchFamily="50" charset="-128"/>
                <a:ea typeface="HGP創英角ｺﾞｼｯｸUB" panose="020B0900000000000000" pitchFamily="50" charset="-128"/>
              </a:rPr>
              <a:t>障害の重い方を支援しているため、</a:t>
            </a:r>
            <a:r>
              <a:rPr lang="en-US" altLang="ja-JP" sz="1600" dirty="0">
                <a:latin typeface="HGP創英角ｺﾞｼｯｸUB" panose="020B0900000000000000" pitchFamily="50" charset="-128"/>
                <a:ea typeface="HGP創英角ｺﾞｼｯｸUB" panose="020B0900000000000000" pitchFamily="50" charset="-128"/>
              </a:rPr>
              <a:t>ADL</a:t>
            </a:r>
            <a:r>
              <a:rPr lang="ja-JP" altLang="en-US" sz="1600" dirty="0">
                <a:latin typeface="HGP創英角ｺﾞｼｯｸUB" panose="020B0900000000000000" pitchFamily="50" charset="-128"/>
                <a:ea typeface="HGP創英角ｺﾞｼｯｸUB" panose="020B0900000000000000" pitchFamily="50" charset="-128"/>
              </a:rPr>
              <a:t>・課題行動に関して</a:t>
            </a:r>
            <a:r>
              <a:rPr lang="ja-JP" altLang="en-US" sz="1600" dirty="0">
                <a:solidFill>
                  <a:srgbClr val="0066FF"/>
                </a:solidFill>
                <a:latin typeface="HGP創英角ｺﾞｼｯｸUB" panose="020B0900000000000000" pitchFamily="50" charset="-128"/>
                <a:ea typeface="HGP創英角ｺﾞｼｯｸUB" panose="020B0900000000000000" pitchFamily="50" charset="-128"/>
              </a:rPr>
              <a:t>能力評価</a:t>
            </a:r>
            <a:r>
              <a:rPr lang="en-US" altLang="ja-JP" sz="1600" dirty="0">
                <a:solidFill>
                  <a:srgbClr val="0066FF"/>
                </a:solidFill>
                <a:latin typeface="HGP創英角ｺﾞｼｯｸUB" panose="020B0900000000000000" pitchFamily="50" charset="-128"/>
                <a:ea typeface="HGP創英角ｺﾞｼｯｸUB" panose="020B0900000000000000" pitchFamily="50" charset="-128"/>
              </a:rPr>
              <a:t>(</a:t>
            </a:r>
            <a:r>
              <a:rPr lang="ja-JP" altLang="en-US" sz="1600" dirty="0">
                <a:solidFill>
                  <a:srgbClr val="0066FF"/>
                </a:solidFill>
                <a:latin typeface="HGP創英角ｺﾞｼｯｸUB" panose="020B0900000000000000" pitchFamily="50" charset="-128"/>
                <a:ea typeface="HGP創英角ｺﾞｼｯｸUB" panose="020B0900000000000000" pitchFamily="50" charset="-128"/>
              </a:rPr>
              <a:t>出来ない事探し）をする傾向にある</a:t>
            </a:r>
            <a:r>
              <a:rPr lang="ja-JP" altLang="en-US" sz="1600" dirty="0">
                <a:latin typeface="HGP創英角ｺﾞｼｯｸUB" panose="020B0900000000000000" pitchFamily="50" charset="-128"/>
                <a:ea typeface="HGP創英角ｺﾞｼｯｸUB" panose="020B0900000000000000" pitchFamily="50" charset="-128"/>
              </a:rPr>
              <a:t>。</a:t>
            </a:r>
          </a:p>
          <a:p>
            <a:pPr eaLnBrk="1" hangingPunct="1">
              <a:lnSpc>
                <a:spcPct val="90000"/>
              </a:lnSpc>
            </a:pPr>
            <a:r>
              <a:rPr lang="ja-JP" altLang="en-US" sz="1600" dirty="0">
                <a:latin typeface="HGP創英角ｺﾞｼｯｸUB" panose="020B0900000000000000" pitchFamily="50" charset="-128"/>
                <a:ea typeface="HGP創英角ｺﾞｼｯｸUB" panose="020B0900000000000000" pitchFamily="50" charset="-128"/>
              </a:rPr>
              <a:t>安全性ばかりに着目した、</a:t>
            </a:r>
            <a:r>
              <a:rPr lang="ja-JP" altLang="en-US" sz="1600" dirty="0">
                <a:solidFill>
                  <a:srgbClr val="0066FF"/>
                </a:solidFill>
                <a:latin typeface="HGP創英角ｺﾞｼｯｸUB" panose="020B0900000000000000" pitchFamily="50" charset="-128"/>
                <a:ea typeface="HGP創英角ｺﾞｼｯｸUB" panose="020B0900000000000000" pitchFamily="50" charset="-128"/>
              </a:rPr>
              <a:t>リスクマネジメントにならないように</a:t>
            </a:r>
            <a:r>
              <a:rPr lang="ja-JP" altLang="en-US" sz="1600" dirty="0">
                <a:latin typeface="HGP創英角ｺﾞｼｯｸUB" panose="020B0900000000000000" pitchFamily="50" charset="-128"/>
                <a:ea typeface="HGP創英角ｺﾞｼｯｸUB" panose="020B0900000000000000" pitchFamily="50" charset="-128"/>
              </a:rPr>
              <a:t>する</a:t>
            </a:r>
            <a:endParaRPr lang="en-US" altLang="ja-JP" sz="1600" dirty="0">
              <a:latin typeface="HGP創英角ｺﾞｼｯｸUB" panose="020B0900000000000000" pitchFamily="50" charset="-128"/>
              <a:ea typeface="HGP創英角ｺﾞｼｯｸUB" panose="020B0900000000000000" pitchFamily="50" charset="-128"/>
            </a:endParaRPr>
          </a:p>
          <a:p>
            <a:pPr eaLnBrk="1" hangingPunct="1">
              <a:lnSpc>
                <a:spcPct val="90000"/>
              </a:lnSpc>
            </a:pPr>
            <a:r>
              <a:rPr lang="ja-JP" altLang="en-US" sz="1600" dirty="0">
                <a:latin typeface="HGP創英角ｺﾞｼｯｸUB" panose="020B0900000000000000" pitchFamily="50" charset="-128"/>
                <a:ea typeface="HGP創英角ｺﾞｼｯｸUB" panose="020B0900000000000000" pitchFamily="50" charset="-128"/>
              </a:rPr>
              <a:t>能力評価等は、決して間違ったアセスメントではないが、これからは、</a:t>
            </a:r>
            <a:r>
              <a:rPr lang="ja-JP" altLang="en-US" sz="1600" dirty="0">
                <a:solidFill>
                  <a:srgbClr val="0066FF"/>
                </a:solidFill>
                <a:latin typeface="HGP創英角ｺﾞｼｯｸUB" panose="020B0900000000000000" pitchFamily="50" charset="-128"/>
                <a:ea typeface="HGP創英角ｺﾞｼｯｸUB" panose="020B0900000000000000" pitchFamily="50" charset="-128"/>
              </a:rPr>
              <a:t>アセスメントの視点を切り替えることが求められる。</a:t>
            </a:r>
            <a:endParaRPr lang="en-US" altLang="ja-JP" sz="1600" u="sng" dirty="0">
              <a:solidFill>
                <a:srgbClr val="0066FF"/>
              </a:solidFill>
              <a:latin typeface="HGP創英角ｺﾞｼｯｸUB" panose="020B0900000000000000" pitchFamily="50" charset="-128"/>
              <a:ea typeface="HGP創英角ｺﾞｼｯｸUB" panose="020B0900000000000000" pitchFamily="50" charset="-128"/>
            </a:endParaRPr>
          </a:p>
          <a:p>
            <a:pPr eaLnBrk="1" hangingPunct="1">
              <a:lnSpc>
                <a:spcPct val="90000"/>
              </a:lnSpc>
            </a:pPr>
            <a:r>
              <a:rPr lang="ja-JP" altLang="en-US" sz="1600" dirty="0">
                <a:latin typeface="HGP創英角ｺﾞｼｯｸUB" panose="020B0900000000000000" pitchFamily="50" charset="-128"/>
                <a:ea typeface="HGP創英角ｺﾞｼｯｸUB" panose="020B0900000000000000" pitchFamily="50" charset="-128"/>
              </a:rPr>
              <a:t>自立性も考慮した、</a:t>
            </a:r>
            <a:r>
              <a:rPr lang="ja-JP" altLang="en-US" sz="1600" dirty="0">
                <a:solidFill>
                  <a:srgbClr val="0066FF"/>
                </a:solidFill>
                <a:latin typeface="HGP創英角ｺﾞｼｯｸUB" panose="020B0900000000000000" pitchFamily="50" charset="-128"/>
                <a:ea typeface="HGP創英角ｺﾞｼｯｸUB" panose="020B0900000000000000" pitchFamily="50" charset="-128"/>
              </a:rPr>
              <a:t>ストレングス（利用者の強さ）</a:t>
            </a:r>
            <a:r>
              <a:rPr lang="ja-JP" altLang="en-US" sz="1600" dirty="0">
                <a:latin typeface="HGP創英角ｺﾞｼｯｸUB" panose="020B0900000000000000" pitchFamily="50" charset="-128"/>
                <a:ea typeface="HGP創英角ｺﾞｼｯｸUB" panose="020B0900000000000000" pitchFamily="50" charset="-128"/>
              </a:rPr>
              <a:t>を常に意識する。</a:t>
            </a:r>
            <a:endParaRPr lang="en-US" altLang="ja-JP" sz="1600" dirty="0">
              <a:latin typeface="HGP創英角ｺﾞｼｯｸUB" panose="020B0900000000000000" pitchFamily="50" charset="-128"/>
              <a:ea typeface="HGP創英角ｺﾞｼｯｸUB" panose="020B0900000000000000" pitchFamily="50" charset="-128"/>
            </a:endParaRPr>
          </a:p>
          <a:p>
            <a:pPr eaLnBrk="1" hangingPunct="1">
              <a:lnSpc>
                <a:spcPct val="90000"/>
              </a:lnSpc>
            </a:pPr>
            <a:r>
              <a:rPr lang="ja-JP" altLang="en-US" sz="1600" dirty="0">
                <a:latin typeface="HGP創英角ｺﾞｼｯｸUB" panose="020B0900000000000000" pitchFamily="50" charset="-128"/>
                <a:ea typeface="HGP創英角ｺﾞｼｯｸUB" panose="020B0900000000000000" pitchFamily="50" charset="-128"/>
              </a:rPr>
              <a:t>利用者の自主性が向上するよう、</a:t>
            </a:r>
            <a:r>
              <a:rPr lang="ja-JP" altLang="en-US" sz="1600" dirty="0">
                <a:solidFill>
                  <a:srgbClr val="0066FF"/>
                </a:solidFill>
                <a:latin typeface="HGP創英角ｺﾞｼｯｸUB" panose="020B0900000000000000" pitchFamily="50" charset="-128"/>
                <a:ea typeface="HGP創英角ｺﾞｼｯｸUB" panose="020B0900000000000000" pitchFamily="50" charset="-128"/>
              </a:rPr>
              <a:t>自己決定・自己選択を基本</a:t>
            </a:r>
            <a:r>
              <a:rPr lang="ja-JP" altLang="en-US" sz="1600" dirty="0">
                <a:latin typeface="HGP創英角ｺﾞｼｯｸUB" panose="020B0900000000000000" pitchFamily="50" charset="-128"/>
                <a:ea typeface="HGP創英角ｺﾞｼｯｸUB" panose="020B0900000000000000" pitchFamily="50" charset="-128"/>
              </a:rPr>
              <a:t>とする。</a:t>
            </a:r>
            <a:endParaRPr lang="en-US" altLang="ja-JP" sz="1600" dirty="0">
              <a:latin typeface="HGP創英角ｺﾞｼｯｸUB" panose="020B0900000000000000" pitchFamily="50" charset="-128"/>
              <a:ea typeface="HGP創英角ｺﾞｼｯｸUB" panose="020B0900000000000000" pitchFamily="50" charset="-128"/>
            </a:endParaRPr>
          </a:p>
          <a:p>
            <a:pPr eaLnBrk="1" hangingPunct="1">
              <a:lnSpc>
                <a:spcPct val="90000"/>
              </a:lnSpc>
            </a:pPr>
            <a:r>
              <a:rPr lang="ja-JP" altLang="en-US" sz="1600" dirty="0">
                <a:latin typeface="HGP創英角ｺﾞｼｯｸUB" panose="020B0900000000000000" pitchFamily="50" charset="-128"/>
                <a:ea typeface="HGP創英角ｺﾞｼｯｸUB" panose="020B0900000000000000" pitchFamily="50" charset="-128"/>
              </a:rPr>
              <a:t>標準化されたサービスは事業所マニュアルで示し、</a:t>
            </a:r>
            <a:r>
              <a:rPr lang="ja-JP" altLang="en-US" sz="1600" dirty="0">
                <a:solidFill>
                  <a:srgbClr val="0066FF"/>
                </a:solidFill>
                <a:latin typeface="HGP創英角ｺﾞｼｯｸUB" panose="020B0900000000000000" pitchFamily="50" charset="-128"/>
                <a:ea typeface="HGP創英角ｺﾞｼｯｸUB" panose="020B0900000000000000" pitchFamily="50" charset="-128"/>
              </a:rPr>
              <a:t>個別化されたサービスは支援計画</a:t>
            </a:r>
            <a:r>
              <a:rPr lang="ja-JP" altLang="en-US" sz="1600" dirty="0">
                <a:latin typeface="HGP創英角ｺﾞｼｯｸUB" panose="020B0900000000000000" pitchFamily="50" charset="-128"/>
                <a:ea typeface="HGP創英角ｺﾞｼｯｸUB" panose="020B0900000000000000" pitchFamily="50" charset="-128"/>
              </a:rPr>
              <a:t>で示す。</a:t>
            </a:r>
          </a:p>
        </p:txBody>
      </p:sp>
      <p:sp>
        <p:nvSpPr>
          <p:cNvPr id="84995" name="AutoShape 3"/>
          <p:cNvSpPr>
            <a:spLocks noGrp="1" noChangeArrowheads="1"/>
          </p:cNvSpPr>
          <p:nvPr>
            <p:ph type="title" idx="4294967295"/>
          </p:nvPr>
        </p:nvSpPr>
        <p:spPr>
          <a:xfrm>
            <a:off x="251520" y="476672"/>
            <a:ext cx="5098090" cy="476672"/>
          </a:xfrm>
          <a:prstGeom prst="roundRect">
            <a:avLst>
              <a:gd name="adj" fmla="val 26537"/>
            </a:avLst>
          </a:prstGeom>
          <a:solidFill>
            <a:srgbClr val="CCFFFF"/>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normAutofit/>
          </a:bodyPr>
          <a:lstStyle/>
          <a:p>
            <a:r>
              <a:rPr lang="ja-JP" altLang="en-US" sz="1800" kern="1200" dirty="0">
                <a:latin typeface="HGP創英角ｺﾞｼｯｸUB" panose="020B0900000000000000" pitchFamily="50" charset="-128"/>
                <a:ea typeface="HGP創英角ｺﾞｼｯｸUB" panose="020B0900000000000000" pitchFamily="50" charset="-128"/>
                <a:cs typeface="+mn-cs"/>
              </a:rPr>
              <a:t>アセスメントの留意点①（生活介護・療養介護）</a:t>
            </a:r>
          </a:p>
        </p:txBody>
      </p:sp>
      <p:sp>
        <p:nvSpPr>
          <p:cNvPr id="4" name="右中かっこ 3"/>
          <p:cNvSpPr/>
          <p:nvPr/>
        </p:nvSpPr>
        <p:spPr>
          <a:xfrm>
            <a:off x="5220072" y="980728"/>
            <a:ext cx="576064" cy="1512168"/>
          </a:xfrm>
          <a:prstGeom prst="rightBrace">
            <a:avLst>
              <a:gd name="adj1" fmla="val 29018"/>
              <a:gd name="adj2" fmla="val 50000"/>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 name="正方形/長方形 4"/>
          <p:cNvSpPr/>
          <p:nvPr/>
        </p:nvSpPr>
        <p:spPr>
          <a:xfrm>
            <a:off x="5868144" y="404664"/>
            <a:ext cx="2880320" cy="1512168"/>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kumimoji="1" lang="ja-JP" altLang="en-US" sz="1400" dirty="0"/>
              <a:t>これらの点は、児童期も同様である。</a:t>
            </a:r>
            <a:endParaRPr kumimoji="1" lang="en-US" altLang="ja-JP" sz="1400" dirty="0"/>
          </a:p>
          <a:p>
            <a:r>
              <a:rPr lang="ja-JP" altLang="en-US" sz="1400" dirty="0"/>
              <a:t>ＡＤＬと協調性に偏重した支援目標を立ててばかりでは、発達支援ではない。</a:t>
            </a:r>
            <a:endParaRPr kumimoji="1" lang="ja-JP" altLang="en-US" sz="1400" dirty="0"/>
          </a:p>
        </p:txBody>
      </p:sp>
      <p:sp>
        <p:nvSpPr>
          <p:cNvPr id="6" name="正方形/長方形 5"/>
          <p:cNvSpPr/>
          <p:nvPr/>
        </p:nvSpPr>
        <p:spPr>
          <a:xfrm>
            <a:off x="5868144" y="2132856"/>
            <a:ext cx="2880320" cy="2016224"/>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400" dirty="0"/>
              <a:t>児童期でも大切だが、どの子どもにも提供する共通した支援内容という部分は成人期より圧倒的に少ない。支援のほとんどが個別化されたサービスであると認識するべき。</a:t>
            </a:r>
            <a:endParaRPr kumimoji="1" lang="ja-JP" altLang="en-US" sz="1400" dirty="0"/>
          </a:p>
        </p:txBody>
      </p:sp>
      <p:sp>
        <p:nvSpPr>
          <p:cNvPr id="7" name="正方形/長方形 6"/>
          <p:cNvSpPr/>
          <p:nvPr/>
        </p:nvSpPr>
        <p:spPr>
          <a:xfrm>
            <a:off x="179512" y="4309930"/>
            <a:ext cx="8568952" cy="2287421"/>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400" dirty="0">
                <a:latin typeface="+mn-ea"/>
              </a:rPr>
              <a:t>児童期</a:t>
            </a:r>
            <a:r>
              <a:rPr lang="ja-JP" altLang="en-US" sz="1400" dirty="0" smtClean="0">
                <a:latin typeface="+mn-ea"/>
              </a:rPr>
              <a:t>は、</a:t>
            </a:r>
            <a:r>
              <a:rPr kumimoji="1" lang="ja-JP" altLang="en-US" sz="1400" dirty="0" smtClean="0">
                <a:latin typeface="+mn-ea"/>
              </a:rPr>
              <a:t>得意</a:t>
            </a:r>
            <a:r>
              <a:rPr kumimoji="1" lang="ja-JP" altLang="en-US" sz="1400" dirty="0">
                <a:latin typeface="+mn-ea"/>
              </a:rPr>
              <a:t>な</a:t>
            </a:r>
            <a:r>
              <a:rPr lang="ja-JP" altLang="en-US" sz="1400" dirty="0">
                <a:latin typeface="+mn-ea"/>
              </a:rPr>
              <a:t>ことを育てる時期であり、現在の興味や関心ごとは、これから広がっていく興味や関心ごとの「卵」でしかない。</a:t>
            </a:r>
            <a:endParaRPr lang="en-US" altLang="ja-JP" sz="1400" dirty="0">
              <a:latin typeface="+mn-ea"/>
            </a:endParaRPr>
          </a:p>
          <a:p>
            <a:r>
              <a:rPr lang="ja-JP" altLang="en-US" sz="1400" dirty="0">
                <a:latin typeface="+mn-ea"/>
              </a:rPr>
              <a:t>目の前の子どもの得意なこと、興味や関心ごとを大切にすることにより、支援は始まり、支援は展開するが、最も大切なのは、どのアプローチにより、得意なこと、興味や関心ごとが生じていくかということにある。現状としては観察できていないものの、適切な働きかけをしながら、子どものいいところを発見していく支援である。</a:t>
            </a:r>
            <a:endParaRPr lang="en-US" altLang="ja-JP" sz="1400" dirty="0">
              <a:latin typeface="+mn-ea"/>
            </a:endParaRPr>
          </a:p>
        </p:txBody>
      </p:sp>
      <p:sp>
        <p:nvSpPr>
          <p:cNvPr id="8" name="右矢印 7"/>
          <p:cNvSpPr/>
          <p:nvPr/>
        </p:nvSpPr>
        <p:spPr>
          <a:xfrm rot="19981641">
            <a:off x="4987157" y="3173697"/>
            <a:ext cx="875692" cy="4016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右カーブ矢印 8"/>
          <p:cNvSpPr/>
          <p:nvPr/>
        </p:nvSpPr>
        <p:spPr>
          <a:xfrm>
            <a:off x="179512" y="2708920"/>
            <a:ext cx="432048" cy="1800200"/>
          </a:xfrm>
          <a:prstGeom prst="curvedRightArrow">
            <a:avLst>
              <a:gd name="adj1" fmla="val 42588"/>
              <a:gd name="adj2" fmla="val 100802"/>
              <a:gd name="adj3" fmla="val 4767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0" name="テキスト ボックス 9"/>
          <p:cNvSpPr txBox="1"/>
          <p:nvPr/>
        </p:nvSpPr>
        <p:spPr>
          <a:xfrm>
            <a:off x="251520" y="0"/>
            <a:ext cx="6976590"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dirty="0"/>
              <a:t>⑨介護分野資料に対し、児童期のアセスメントにおいて留意すべきこと</a:t>
            </a:r>
            <a:endParaRPr kumimoji="1" lang="ja-JP" altLang="en-US" dirty="0"/>
          </a:p>
        </p:txBody>
      </p:sp>
    </p:spTree>
    <p:extLst>
      <p:ext uri="{BB962C8B-B14F-4D97-AF65-F5344CB8AC3E}">
        <p14:creationId xmlns:p14="http://schemas.microsoft.com/office/powerpoint/2010/main" val="269645645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251520" y="908720"/>
            <a:ext cx="8568952" cy="720080"/>
          </a:xfrm>
        </p:spPr>
        <p:txBody>
          <a:bodyPr>
            <a:normAutofit/>
          </a:bodyPr>
          <a:lstStyle/>
          <a:p>
            <a:r>
              <a:rPr lang="ja-JP" altLang="en-US" sz="32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50800" algn="tl" rotWithShape="0">
                    <a:srgbClr val="000000"/>
                  </a:outerShdw>
                </a:effectLst>
              </a:rPr>
              <a:t>発達支援におけるアセスメントの意義</a:t>
            </a:r>
          </a:p>
        </p:txBody>
      </p:sp>
      <p:sp>
        <p:nvSpPr>
          <p:cNvPr id="2" name="正方形/長方形 1"/>
          <p:cNvSpPr/>
          <p:nvPr/>
        </p:nvSpPr>
        <p:spPr bwMode="auto">
          <a:xfrm>
            <a:off x="683568" y="2996952"/>
            <a:ext cx="7989359" cy="1296144"/>
          </a:xfrm>
          <a:prstGeom prst="rect">
            <a:avLst/>
          </a:prstGeom>
          <a:solidFill>
            <a:srgbClr val="F9D7F3"/>
          </a:solidFill>
          <a:ln>
            <a:headEnd type="triangle" w="med" len="med"/>
            <a:tailEnd type="triangle" w="med" len="med"/>
          </a:ln>
        </p:spPr>
        <p:style>
          <a:lnRef idx="1">
            <a:schemeClr val="accent6"/>
          </a:lnRef>
          <a:fillRef idx="2">
            <a:schemeClr val="accent6"/>
          </a:fillRef>
          <a:effectRef idx="1">
            <a:schemeClr val="accent6"/>
          </a:effectRef>
          <a:fontRef idx="minor">
            <a:schemeClr val="dk1"/>
          </a:fontRef>
        </p:style>
        <p:txBody>
          <a:bodyPr vert="horz" wrap="square" lIns="74295" tIns="8890" rIns="74295" bIns="8890" numCol="1" rtlCol="0" anchor="ctr" anchorCtr="0" compatLnSpc="1">
            <a:prstTxWarp prst="textNoShape">
              <a:avLst/>
            </a:prstTxWarp>
          </a:bodyPr>
          <a:lstStyle/>
          <a:p>
            <a:pPr algn="ctr" fontAlgn="base">
              <a:spcBef>
                <a:spcPct val="0"/>
              </a:spcBef>
              <a:spcAft>
                <a:spcPct val="0"/>
              </a:spcAft>
            </a:pPr>
            <a:endParaRPr lang="ja-JP" altLang="en-US" b="1">
              <a:solidFill>
                <a:prstClr val="black"/>
              </a:solidFill>
              <a:latin typeface="Arial" charset="0"/>
            </a:endParaRPr>
          </a:p>
        </p:txBody>
      </p:sp>
      <p:sp>
        <p:nvSpPr>
          <p:cNvPr id="8" name="円/楕円 7"/>
          <p:cNvSpPr/>
          <p:nvPr/>
        </p:nvSpPr>
        <p:spPr>
          <a:xfrm>
            <a:off x="1259632" y="2276872"/>
            <a:ext cx="1008112" cy="576064"/>
          </a:xfrm>
          <a:prstGeom prst="ellipse">
            <a:avLst/>
          </a:prstGeom>
          <a:solidFill>
            <a:srgbClr val="F79646">
              <a:alpha val="14902"/>
            </a:srgbClr>
          </a:solidFill>
        </p:spPr>
        <p:style>
          <a:lnRef idx="3">
            <a:schemeClr val="lt1"/>
          </a:lnRef>
          <a:fillRef idx="1">
            <a:schemeClr val="accent6"/>
          </a:fillRef>
          <a:effectRef idx="1">
            <a:schemeClr val="accent6"/>
          </a:effectRef>
          <a:fontRef idx="minor">
            <a:schemeClr val="lt1"/>
          </a:fontRef>
        </p:style>
        <p:txBody>
          <a:bodyPr rtlCol="0" anchor="ctr"/>
          <a:lstStyle/>
          <a:p>
            <a:pPr algn="ctr"/>
            <a:endParaRPr lang="ja-JP" altLang="en-US">
              <a:solidFill>
                <a:prstClr val="white"/>
              </a:solidFill>
            </a:endParaRPr>
          </a:p>
        </p:txBody>
      </p:sp>
      <p:sp>
        <p:nvSpPr>
          <p:cNvPr id="10" name="円/楕円 9"/>
          <p:cNvSpPr/>
          <p:nvPr/>
        </p:nvSpPr>
        <p:spPr>
          <a:xfrm>
            <a:off x="2411760" y="2276872"/>
            <a:ext cx="2376264" cy="576064"/>
          </a:xfrm>
          <a:prstGeom prst="ellipse">
            <a:avLst/>
          </a:prstGeom>
          <a:solidFill>
            <a:srgbClr val="F79646">
              <a:alpha val="14902"/>
            </a:srgbClr>
          </a:solidFill>
        </p:spPr>
        <p:style>
          <a:lnRef idx="3">
            <a:schemeClr val="lt1"/>
          </a:lnRef>
          <a:fillRef idx="1">
            <a:schemeClr val="accent6"/>
          </a:fillRef>
          <a:effectRef idx="1">
            <a:schemeClr val="accent6"/>
          </a:effectRef>
          <a:fontRef idx="minor">
            <a:schemeClr val="lt1"/>
          </a:fontRef>
        </p:style>
        <p:txBody>
          <a:bodyPr rtlCol="0" anchor="ctr"/>
          <a:lstStyle/>
          <a:p>
            <a:pPr algn="ctr"/>
            <a:endParaRPr lang="ja-JP" altLang="en-US">
              <a:solidFill>
                <a:prstClr val="white"/>
              </a:solidFill>
            </a:endParaRPr>
          </a:p>
        </p:txBody>
      </p:sp>
      <p:sp>
        <p:nvSpPr>
          <p:cNvPr id="11" name="円/楕円 10"/>
          <p:cNvSpPr/>
          <p:nvPr/>
        </p:nvSpPr>
        <p:spPr>
          <a:xfrm>
            <a:off x="4860032" y="2276872"/>
            <a:ext cx="2448272" cy="576064"/>
          </a:xfrm>
          <a:prstGeom prst="ellipse">
            <a:avLst/>
          </a:prstGeom>
          <a:solidFill>
            <a:srgbClr val="F79646">
              <a:alpha val="14902"/>
            </a:srgbClr>
          </a:solidFill>
        </p:spPr>
        <p:style>
          <a:lnRef idx="3">
            <a:schemeClr val="lt1"/>
          </a:lnRef>
          <a:fillRef idx="1">
            <a:schemeClr val="accent6"/>
          </a:fillRef>
          <a:effectRef idx="1">
            <a:schemeClr val="accent6"/>
          </a:effectRef>
          <a:fontRef idx="minor">
            <a:schemeClr val="lt1"/>
          </a:fontRef>
        </p:style>
        <p:txBody>
          <a:bodyPr rtlCol="0" anchor="ctr"/>
          <a:lstStyle/>
          <a:p>
            <a:pPr algn="ctr"/>
            <a:endParaRPr lang="ja-JP" altLang="en-US">
              <a:solidFill>
                <a:prstClr val="white"/>
              </a:solidFill>
            </a:endParaRPr>
          </a:p>
        </p:txBody>
      </p:sp>
      <p:sp>
        <p:nvSpPr>
          <p:cNvPr id="12" name="円/楕円 11"/>
          <p:cNvSpPr/>
          <p:nvPr/>
        </p:nvSpPr>
        <p:spPr>
          <a:xfrm>
            <a:off x="7596336" y="2276872"/>
            <a:ext cx="1008112" cy="576064"/>
          </a:xfrm>
          <a:prstGeom prst="ellipse">
            <a:avLst/>
          </a:prstGeom>
          <a:solidFill>
            <a:srgbClr val="F79646">
              <a:alpha val="14902"/>
            </a:srgbClr>
          </a:solidFill>
        </p:spPr>
        <p:style>
          <a:lnRef idx="3">
            <a:schemeClr val="lt1"/>
          </a:lnRef>
          <a:fillRef idx="1">
            <a:schemeClr val="accent6"/>
          </a:fillRef>
          <a:effectRef idx="1">
            <a:schemeClr val="accent6"/>
          </a:effectRef>
          <a:fontRef idx="minor">
            <a:schemeClr val="lt1"/>
          </a:fontRef>
        </p:style>
        <p:txBody>
          <a:bodyPr rtlCol="0" anchor="ctr"/>
          <a:lstStyle/>
          <a:p>
            <a:pPr algn="ctr"/>
            <a:endParaRPr lang="ja-JP" altLang="en-US">
              <a:solidFill>
                <a:prstClr val="white"/>
              </a:solidFill>
            </a:endParaRPr>
          </a:p>
        </p:txBody>
      </p:sp>
      <p:sp>
        <p:nvSpPr>
          <p:cNvPr id="13" name="Rectangle 3"/>
          <p:cNvSpPr txBox="1">
            <a:spLocks noChangeArrowheads="1"/>
          </p:cNvSpPr>
          <p:nvPr/>
        </p:nvSpPr>
        <p:spPr bwMode="auto">
          <a:xfrm>
            <a:off x="539552" y="1484784"/>
            <a:ext cx="8208912" cy="486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0" tIns="45714" rIns="91430" bIns="45714"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30188"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r>
              <a:rPr lang="ja-JP" altLang="en-US" sz="2400" b="1" kern="0" dirty="0">
                <a:solidFill>
                  <a:prstClr val="black"/>
                </a:solidFill>
              </a:rPr>
              <a:t>支援に向けた対象の</a:t>
            </a:r>
            <a:endParaRPr lang="en-US" altLang="ja-JP" sz="2400" b="1" kern="0" dirty="0">
              <a:solidFill>
                <a:prstClr val="black"/>
              </a:solidFill>
            </a:endParaRPr>
          </a:p>
          <a:p>
            <a:pPr>
              <a:buFontTx/>
              <a:buNone/>
            </a:pPr>
            <a:endParaRPr lang="en-US" altLang="ja-JP" sz="2400" b="1" kern="0" spc="300" dirty="0">
              <a:ln w="11430" cmpd="sng">
                <a:solidFill>
                  <a:srgbClr val="4F81BD">
                    <a:tint val="10000"/>
                  </a:srgbClr>
                </a:solidFill>
                <a:prstDash val="solid"/>
                <a:miter lim="800000"/>
              </a:ln>
              <a:solidFill>
                <a:srgbClr val="1F497D">
                  <a:lumMod val="75000"/>
                </a:srgbClr>
              </a:solidFill>
              <a:effectLst>
                <a:glow rad="45500">
                  <a:srgbClr val="4F81BD">
                    <a:satMod val="220000"/>
                    <a:alpha val="35000"/>
                  </a:srgbClr>
                </a:glow>
              </a:effectLst>
            </a:endParaRPr>
          </a:p>
          <a:p>
            <a:pPr>
              <a:buFontTx/>
              <a:buNone/>
            </a:pPr>
            <a:r>
              <a:rPr lang="en-US" altLang="ja-JP" sz="2400" b="1" kern="0" spc="300" dirty="0">
                <a:ln w="11430" cmpd="sng">
                  <a:solidFill>
                    <a:srgbClr val="4F81BD">
                      <a:tint val="10000"/>
                    </a:srgbClr>
                  </a:solidFill>
                  <a:prstDash val="solid"/>
                  <a:miter lim="800000"/>
                </a:ln>
                <a:solidFill>
                  <a:srgbClr val="1F497D">
                    <a:lumMod val="75000"/>
                  </a:srgbClr>
                </a:solidFill>
                <a:effectLst>
                  <a:glow rad="45500">
                    <a:srgbClr val="4F81BD">
                      <a:satMod val="220000"/>
                      <a:alpha val="35000"/>
                    </a:srgbClr>
                  </a:glow>
                </a:effectLst>
              </a:rPr>
              <a:t>        </a:t>
            </a:r>
            <a:r>
              <a:rPr lang="ja-JP" altLang="en-US" sz="2400" b="1" kern="0" spc="300" dirty="0">
                <a:ln w="11430" cmpd="sng">
                  <a:solidFill>
                    <a:srgbClr val="4F81BD">
                      <a:tint val="10000"/>
                    </a:srgbClr>
                  </a:solidFill>
                  <a:prstDash val="solid"/>
                  <a:miter lim="800000"/>
                </a:ln>
                <a:solidFill>
                  <a:srgbClr val="1F497D">
                    <a:lumMod val="75000"/>
                  </a:srgbClr>
                </a:solidFill>
                <a:effectLst>
                  <a:glow rad="45500">
                    <a:srgbClr val="4F81BD">
                      <a:satMod val="220000"/>
                      <a:alpha val="35000"/>
                    </a:srgbClr>
                  </a:glow>
                </a:effectLst>
              </a:rPr>
              <a:t>理解　　</a:t>
            </a:r>
            <a:r>
              <a:rPr lang="ja-JP" altLang="en-US" sz="2400" b="1" kern="0" spc="300" dirty="0">
                <a:ln w="11430" cmpd="sng">
                  <a:solidFill>
                    <a:srgbClr val="4F81BD">
                      <a:tint val="10000"/>
                    </a:srgbClr>
                  </a:solidFill>
                  <a:prstDash val="solid"/>
                  <a:miter lim="800000"/>
                </a:ln>
                <a:solidFill>
                  <a:srgbClr val="C0504D">
                    <a:lumMod val="50000"/>
                  </a:srgbClr>
                </a:solidFill>
                <a:effectLst>
                  <a:glow rad="45500">
                    <a:srgbClr val="4F81BD">
                      <a:satMod val="220000"/>
                      <a:alpha val="35000"/>
                    </a:srgbClr>
                  </a:glow>
                </a:effectLst>
              </a:rPr>
              <a:t>解釈（見立て）</a:t>
            </a:r>
            <a:r>
              <a:rPr lang="ja-JP" altLang="en-US" sz="2400" kern="0" dirty="0">
                <a:solidFill>
                  <a:prstClr val="black"/>
                </a:solidFill>
              </a:rPr>
              <a:t>　　</a:t>
            </a:r>
            <a:r>
              <a:rPr lang="ja-JP" altLang="en-US" sz="2400" b="1" kern="0" spc="300" dirty="0">
                <a:ln w="11430" cmpd="sng">
                  <a:solidFill>
                    <a:srgbClr val="4F81BD">
                      <a:tint val="10000"/>
                    </a:srgbClr>
                  </a:solidFill>
                  <a:prstDash val="solid"/>
                  <a:miter lim="800000"/>
                </a:ln>
                <a:solidFill>
                  <a:srgbClr val="1F497D">
                    <a:lumMod val="50000"/>
                  </a:srgbClr>
                </a:solidFill>
                <a:effectLst>
                  <a:glow rad="45500">
                    <a:srgbClr val="4F81BD">
                      <a:satMod val="220000"/>
                      <a:alpha val="35000"/>
                    </a:srgbClr>
                  </a:glow>
                </a:effectLst>
              </a:rPr>
              <a:t>仮説（手立て）</a:t>
            </a:r>
            <a:r>
              <a:rPr lang="ja-JP" altLang="en-US" sz="2400" kern="0" dirty="0">
                <a:solidFill>
                  <a:prstClr val="black"/>
                </a:solidFill>
              </a:rPr>
              <a:t>　　　</a:t>
            </a:r>
            <a:r>
              <a:rPr lang="ja-JP" altLang="en-US" sz="2400" b="1" kern="0" spc="300" dirty="0">
                <a:ln w="11430" cmpd="sng">
                  <a:solidFill>
                    <a:srgbClr val="4F81BD">
                      <a:tint val="10000"/>
                    </a:srgbClr>
                  </a:solidFill>
                  <a:prstDash val="solid"/>
                  <a:miter lim="800000"/>
                </a:ln>
                <a:solidFill>
                  <a:prstClr val="black">
                    <a:lumMod val="95000"/>
                    <a:lumOff val="5000"/>
                  </a:prstClr>
                </a:solidFill>
                <a:effectLst>
                  <a:glow rad="45500">
                    <a:srgbClr val="4F81BD">
                      <a:satMod val="220000"/>
                      <a:alpha val="35000"/>
                    </a:srgbClr>
                  </a:glow>
                </a:effectLst>
              </a:rPr>
              <a:t>検証</a:t>
            </a:r>
            <a:endParaRPr lang="en-US" altLang="ja-JP" sz="2400" kern="0" dirty="0">
              <a:solidFill>
                <a:prstClr val="black"/>
              </a:solidFill>
            </a:endParaRPr>
          </a:p>
          <a:p>
            <a:pPr marL="622300" indent="-622300">
              <a:spcBef>
                <a:spcPts val="1200"/>
              </a:spcBef>
              <a:buFontTx/>
              <a:buNone/>
            </a:pPr>
            <a:r>
              <a:rPr lang="ja-JP" altLang="en-US" sz="2400" kern="0" dirty="0">
                <a:solidFill>
                  <a:prstClr val="black"/>
                </a:solidFill>
              </a:rPr>
              <a:t>　</a:t>
            </a:r>
            <a:r>
              <a:rPr lang="ja-JP" altLang="en-US" sz="1800" kern="0" dirty="0">
                <a:solidFill>
                  <a:prstClr val="black"/>
                </a:solidFill>
              </a:rPr>
              <a:t>「一つ一つの情報を自分なりに解釈し、それらを組み立て、生じている問題の成り立ち </a:t>
            </a:r>
            <a:r>
              <a:rPr lang="en-US" altLang="ja-JP" sz="1800" kern="0" dirty="0">
                <a:solidFill>
                  <a:prstClr val="black"/>
                </a:solidFill>
              </a:rPr>
              <a:t>mechanism </a:t>
            </a:r>
            <a:r>
              <a:rPr lang="ja-JP" altLang="en-US" sz="1800" kern="0" dirty="0">
                <a:solidFill>
                  <a:prstClr val="black"/>
                </a:solidFill>
              </a:rPr>
              <a:t>を構成し（まとめ上げ）、支援課題を抽出すること、あるいは、その人がどんな人で、どんな支援を必要としているのかを明らかにすること」</a:t>
            </a:r>
            <a:endParaRPr lang="ja-JP" altLang="en-US" sz="2400" kern="0" dirty="0">
              <a:solidFill>
                <a:prstClr val="black"/>
              </a:solidFill>
            </a:endParaRPr>
          </a:p>
          <a:p>
            <a:pPr marL="0" indent="0" algn="r">
              <a:buFontTx/>
              <a:buNone/>
            </a:pPr>
            <a:r>
              <a:rPr lang="ja-JP" altLang="en-US" sz="1600" kern="0" dirty="0">
                <a:solidFill>
                  <a:prstClr val="black"/>
                </a:solidFill>
              </a:rPr>
              <a:t>近藤直司（</a:t>
            </a:r>
            <a:r>
              <a:rPr lang="en-US" altLang="ja-JP" sz="1600" kern="0" dirty="0">
                <a:solidFill>
                  <a:prstClr val="black"/>
                </a:solidFill>
              </a:rPr>
              <a:t>2012</a:t>
            </a:r>
            <a:r>
              <a:rPr lang="ja-JP" altLang="en-US" sz="1600" kern="0" dirty="0">
                <a:solidFill>
                  <a:prstClr val="black"/>
                </a:solidFill>
              </a:rPr>
              <a:t>）：アセスメント技術を高めるハンドブック．明石書店）</a:t>
            </a:r>
            <a:endParaRPr lang="en-US" altLang="ja-JP" sz="2800" kern="0" dirty="0">
              <a:solidFill>
                <a:prstClr val="black"/>
              </a:solidFill>
            </a:endParaRPr>
          </a:p>
          <a:p>
            <a:pPr>
              <a:spcBef>
                <a:spcPts val="1800"/>
              </a:spcBef>
            </a:pPr>
            <a:r>
              <a:rPr lang="ja-JP" altLang="en-US" sz="2000" b="1" kern="0" dirty="0">
                <a:solidFill>
                  <a:prstClr val="black"/>
                </a:solidFill>
              </a:rPr>
              <a:t>包括的アセスメント</a:t>
            </a:r>
            <a:r>
              <a:rPr lang="ja-JP" altLang="en-US" sz="2000" kern="0" dirty="0">
                <a:solidFill>
                  <a:prstClr val="black"/>
                </a:solidFill>
              </a:rPr>
              <a:t>：多面的な情報収集する</a:t>
            </a:r>
            <a:endParaRPr lang="en-US" altLang="ja-JP" sz="2000" kern="0" dirty="0">
              <a:solidFill>
                <a:prstClr val="black"/>
              </a:solidFill>
            </a:endParaRPr>
          </a:p>
          <a:p>
            <a:pPr marL="0" indent="0">
              <a:spcBef>
                <a:spcPts val="0"/>
              </a:spcBef>
              <a:buFontTx/>
              <a:buNone/>
            </a:pPr>
            <a:r>
              <a:rPr lang="ja-JP" altLang="en-US" sz="2000" kern="0" dirty="0">
                <a:solidFill>
                  <a:prstClr val="black"/>
                </a:solidFill>
              </a:rPr>
              <a:t>　　　　　　　　　　　　　　各情報の関連性を捉える</a:t>
            </a:r>
          </a:p>
          <a:p>
            <a:pPr>
              <a:spcBef>
                <a:spcPts val="1800"/>
              </a:spcBef>
            </a:pPr>
            <a:r>
              <a:rPr lang="ja-JP" altLang="en-US" sz="2000" b="1" kern="0" dirty="0">
                <a:solidFill>
                  <a:prstClr val="black"/>
                </a:solidFill>
              </a:rPr>
              <a:t>発達的変化、支援の効果を評価し、</a:t>
            </a:r>
            <a:r>
              <a:rPr lang="ja-JP" altLang="en-US" sz="2000" b="1" kern="0" dirty="0"/>
              <a:t>その時期にあった支援内容への修正、</a:t>
            </a:r>
            <a:r>
              <a:rPr lang="ja-JP" altLang="en-US" sz="2000" b="1" kern="0" dirty="0">
                <a:solidFill>
                  <a:prstClr val="black"/>
                </a:solidFill>
              </a:rPr>
              <a:t>次の支援目標・内容の作成・変更を行う</a:t>
            </a:r>
          </a:p>
          <a:p>
            <a:pPr>
              <a:spcBef>
                <a:spcPts val="1800"/>
              </a:spcBef>
            </a:pPr>
            <a:r>
              <a:rPr lang="ja-JP" altLang="en-US" sz="2000" b="1" kern="0" dirty="0">
                <a:solidFill>
                  <a:prstClr val="black"/>
                </a:solidFill>
              </a:rPr>
              <a:t>家族を含めた多様な関係者との共通理解を図る</a:t>
            </a:r>
          </a:p>
        </p:txBody>
      </p:sp>
      <p:sp>
        <p:nvSpPr>
          <p:cNvPr id="14" name="下矢印 13"/>
          <p:cNvSpPr/>
          <p:nvPr/>
        </p:nvSpPr>
        <p:spPr>
          <a:xfrm>
            <a:off x="179512" y="1556792"/>
            <a:ext cx="484632" cy="5112568"/>
          </a:xfrm>
          <a:prstGeom prst="down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ja-JP" altLang="en-US" b="1">
              <a:ln w="18000">
                <a:solidFill>
                  <a:srgbClr val="C0504D">
                    <a:satMod val="140000"/>
                  </a:srgbClr>
                </a:solidFill>
                <a:prstDash val="solid"/>
                <a:miter lim="800000"/>
              </a:ln>
              <a:noFill/>
              <a:effectLst>
                <a:outerShdw blurRad="25500" dist="23000" dir="7020000" algn="tl">
                  <a:srgbClr val="000000">
                    <a:alpha val="50000"/>
                  </a:srgbClr>
                </a:outerShdw>
              </a:effectLst>
            </a:endParaRPr>
          </a:p>
        </p:txBody>
      </p:sp>
      <p:sp>
        <p:nvSpPr>
          <p:cNvPr id="15" name="片側の 2 つの角を切り取った四角形 14"/>
          <p:cNvSpPr/>
          <p:nvPr/>
        </p:nvSpPr>
        <p:spPr>
          <a:xfrm>
            <a:off x="323528" y="980728"/>
            <a:ext cx="8568952" cy="576064"/>
          </a:xfrm>
          <a:prstGeom prst="snip2SameRect">
            <a:avLst/>
          </a:prstGeom>
          <a:solidFill>
            <a:srgbClr val="FFFF00">
              <a:alpha val="15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テキスト ボックス 15"/>
          <p:cNvSpPr txBox="1"/>
          <p:nvPr/>
        </p:nvSpPr>
        <p:spPr>
          <a:xfrm>
            <a:off x="0" y="0"/>
            <a:ext cx="9079730" cy="646331"/>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（参考資料）・・・但し</a:t>
            </a:r>
            <a:r>
              <a:rPr lang="ja-JP" altLang="en-US" sz="1800" dirty="0"/>
              <a:t>このスライド以降の「参考資料」は児童期のアセスメントのポイントの中心</a:t>
            </a:r>
            <a:endParaRPr lang="en-US" altLang="ja-JP" sz="1800" dirty="0"/>
          </a:p>
          <a:p>
            <a:r>
              <a:rPr lang="ja-JP" altLang="en-US" sz="1800" dirty="0"/>
              <a:t>となる資料なので、都道府県研修では可能な限り説明を加える必要あり。</a:t>
            </a:r>
            <a:endParaRPr kumimoji="1" lang="ja-JP" altLang="en-US" sz="1800" dirty="0"/>
          </a:p>
        </p:txBody>
      </p:sp>
    </p:spTree>
    <p:extLst>
      <p:ext uri="{BB962C8B-B14F-4D97-AF65-F5344CB8AC3E}">
        <p14:creationId xmlns:p14="http://schemas.microsoft.com/office/powerpoint/2010/main" val="149646083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755576" y="5129808"/>
            <a:ext cx="3744416" cy="172819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r>
              <a:rPr lang="ja-JP" altLang="en-US" sz="1600" b="1" dirty="0"/>
              <a:t>（ウ</a:t>
            </a:r>
            <a:r>
              <a:rPr lang="en-US" altLang="ja-JP" sz="1600" b="1" dirty="0"/>
              <a:t>)</a:t>
            </a:r>
            <a:r>
              <a:rPr lang="ja-JP" altLang="en-US" sz="1600" b="1" dirty="0"/>
              <a:t>認知・行動</a:t>
            </a:r>
          </a:p>
          <a:p>
            <a:r>
              <a:rPr lang="ja-JP" altLang="en-US" sz="1400" dirty="0"/>
              <a:t>（ａ）視覚、聴覚、触覚等の感覚や認知の活用</a:t>
            </a:r>
          </a:p>
          <a:p>
            <a:r>
              <a:rPr lang="ja-JP" altLang="en-US" sz="1400" dirty="0"/>
              <a:t>（ｂ）知覚から行動への認知過程の発達</a:t>
            </a:r>
          </a:p>
          <a:p>
            <a:r>
              <a:rPr lang="ja-JP" altLang="en-US" sz="1400" dirty="0"/>
              <a:t>（ｃ）認知や行動の手掛かりとなる概念の形成</a:t>
            </a:r>
          </a:p>
          <a:p>
            <a:r>
              <a:rPr lang="ja-JP" altLang="en-US" sz="1400" dirty="0"/>
              <a:t>（ｄ）数量、大小、色等の習得</a:t>
            </a:r>
          </a:p>
          <a:p>
            <a:r>
              <a:rPr lang="ja-JP" altLang="en-US" sz="1400" dirty="0"/>
              <a:t>（ｅ）認知の偏りへの対応</a:t>
            </a:r>
          </a:p>
          <a:p>
            <a:r>
              <a:rPr lang="ja-JP" altLang="en-US" sz="1400" dirty="0"/>
              <a:t>（ｆ）行動障害への予防及び対応</a:t>
            </a:r>
            <a:endParaRPr kumimoji="1" lang="ja-JP" altLang="en-US" sz="1400" dirty="0"/>
          </a:p>
        </p:txBody>
      </p:sp>
      <p:sp>
        <p:nvSpPr>
          <p:cNvPr id="9" name="角丸四角形 8"/>
          <p:cNvSpPr/>
          <p:nvPr/>
        </p:nvSpPr>
        <p:spPr>
          <a:xfrm>
            <a:off x="179512" y="3429000"/>
            <a:ext cx="4104456" cy="1656184"/>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r>
              <a:rPr lang="ja-JP" altLang="en-US" sz="1600" b="1" dirty="0"/>
              <a:t>（イ）運動・感覚</a:t>
            </a:r>
          </a:p>
          <a:p>
            <a:r>
              <a:rPr lang="ja-JP" altLang="en-US" sz="1400" dirty="0"/>
              <a:t>（ａ）姿勢と運動・動作の基本的技能の向上</a:t>
            </a:r>
          </a:p>
          <a:p>
            <a:r>
              <a:rPr lang="ja-JP" altLang="en-US" sz="1400" dirty="0"/>
              <a:t>（ｂ）姿勢保持と運動・動作の補助的手段の活用</a:t>
            </a:r>
          </a:p>
          <a:p>
            <a:r>
              <a:rPr lang="ja-JP" altLang="en-US" sz="1400" dirty="0"/>
              <a:t>（ｃ）身体の移動能力の向上</a:t>
            </a:r>
          </a:p>
          <a:p>
            <a:r>
              <a:rPr lang="ja-JP" altLang="en-US" sz="1400" dirty="0"/>
              <a:t>（ｄ）保有する感覚の活用</a:t>
            </a:r>
          </a:p>
          <a:p>
            <a:r>
              <a:rPr lang="ja-JP" altLang="en-US" sz="1400" dirty="0"/>
              <a:t>（ｅ）感覚の補助及び代行手段の活用</a:t>
            </a:r>
          </a:p>
          <a:p>
            <a:r>
              <a:rPr lang="ja-JP" altLang="en-US" sz="1400" dirty="0"/>
              <a:t>（ｆ）感覚の特性（感覚の過敏や鈍麻）への対応</a:t>
            </a:r>
            <a:endParaRPr kumimoji="1" lang="ja-JP" altLang="en-US" sz="1400" dirty="0"/>
          </a:p>
        </p:txBody>
      </p:sp>
      <p:sp>
        <p:nvSpPr>
          <p:cNvPr id="10" name="角丸四角形 9"/>
          <p:cNvSpPr/>
          <p:nvPr/>
        </p:nvSpPr>
        <p:spPr>
          <a:xfrm>
            <a:off x="467544" y="1988840"/>
            <a:ext cx="3240360" cy="1440160"/>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r>
              <a:rPr lang="ja-JP" altLang="en-US" sz="1600" b="1" dirty="0"/>
              <a:t>（ア）健康・生活</a:t>
            </a:r>
          </a:p>
          <a:p>
            <a:r>
              <a:rPr lang="ja-JP" altLang="en-US" sz="1400" dirty="0"/>
              <a:t>（ａ）健康状態の把握</a:t>
            </a:r>
          </a:p>
          <a:p>
            <a:r>
              <a:rPr lang="ja-JP" altLang="en-US" sz="1400" dirty="0"/>
              <a:t>（ｂ）健康の増進</a:t>
            </a:r>
          </a:p>
          <a:p>
            <a:r>
              <a:rPr lang="ja-JP" altLang="en-US" sz="1400" dirty="0"/>
              <a:t>（ｃ）リハビリテーションの実施</a:t>
            </a:r>
          </a:p>
          <a:p>
            <a:r>
              <a:rPr lang="ja-JP" altLang="en-US" sz="1400" dirty="0"/>
              <a:t>（ｄ）基本的生活スキルの獲得</a:t>
            </a:r>
          </a:p>
          <a:p>
            <a:r>
              <a:rPr lang="ja-JP" altLang="en-US" sz="1400" dirty="0"/>
              <a:t>（ｅ）構造化等により生活環境を整える</a:t>
            </a:r>
            <a:endParaRPr kumimoji="1" lang="ja-JP" altLang="en-US" sz="3200" dirty="0"/>
          </a:p>
        </p:txBody>
      </p:sp>
      <p:sp>
        <p:nvSpPr>
          <p:cNvPr id="1025" name="Rectangle 1"/>
          <p:cNvSpPr>
            <a:spLocks noChangeArrowheads="1"/>
          </p:cNvSpPr>
          <p:nvPr/>
        </p:nvSpPr>
        <p:spPr bwMode="auto">
          <a:xfrm>
            <a:off x="251520" y="980728"/>
            <a:ext cx="8640960" cy="923330"/>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spAutoFit/>
          </a:bodyPr>
          <a:lstStyle/>
          <a:p>
            <a:pPr marL="0" marR="0" lvl="0" indent="133350" algn="l" defTabSz="914400" rtl="0" eaLnBrk="1" fontAlgn="base" latinLnBrk="0" hangingPunct="1">
              <a:lnSpc>
                <a:spcPct val="100000"/>
              </a:lnSpc>
              <a:spcBef>
                <a:spcPct val="0"/>
              </a:spcBef>
              <a:spcAft>
                <a:spcPct val="0"/>
              </a:spcAft>
              <a:buClrTx/>
              <a:buSzTx/>
              <a:buFontTx/>
              <a:buNone/>
              <a:tabLst/>
            </a:pPr>
            <a:r>
              <a:rPr kumimoji="1" lang="ja-JP" sz="1800" b="1" i="0" u="none" strike="noStrike" cap="none" normalizeH="0" baseline="0" dirty="0">
                <a:ln>
                  <a:noFill/>
                </a:ln>
                <a:solidFill>
                  <a:schemeClr val="tx1"/>
                </a:solidFill>
                <a:effectLst/>
                <a:latin typeface="+mj-ea"/>
                <a:ea typeface="+mj-ea"/>
                <a:cs typeface="Times New Roman" pitchFamily="18" charset="0"/>
              </a:rPr>
              <a:t>障害のある子どもの発達の側面から、「健康・生活」、「運動・感覚」、「認知・行動」、「言語・コミュニケーション」、「人間関係・社会性」の５領域において、将来、 日常生活や社会生活を円滑に営めるようにすることを大きな目標として支援。</a:t>
            </a:r>
            <a:endParaRPr kumimoji="1" lang="ja-JP" sz="1800" b="1" i="0" u="none" strike="noStrike" cap="none" normalizeH="0" baseline="0" dirty="0">
              <a:ln>
                <a:noFill/>
              </a:ln>
              <a:solidFill>
                <a:schemeClr val="tx1"/>
              </a:solidFill>
              <a:effectLst/>
              <a:latin typeface="+mj-ea"/>
              <a:ea typeface="+mj-ea"/>
              <a:cs typeface="ＭＳ Ｐゴシック" pitchFamily="50" charset="-128"/>
            </a:endParaRPr>
          </a:p>
        </p:txBody>
      </p:sp>
      <p:sp>
        <p:nvSpPr>
          <p:cNvPr id="15" name="角丸四角形 14"/>
          <p:cNvSpPr/>
          <p:nvPr/>
        </p:nvSpPr>
        <p:spPr>
          <a:xfrm>
            <a:off x="5076056" y="4293096"/>
            <a:ext cx="3744416" cy="172819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r>
              <a:rPr lang="ja-JP" altLang="en-US" sz="1600" b="1" dirty="0"/>
              <a:t>（オ）人間関係・社会性</a:t>
            </a:r>
            <a:endParaRPr lang="en-US" altLang="ja-JP" sz="1600" b="1" dirty="0"/>
          </a:p>
          <a:p>
            <a:r>
              <a:rPr lang="ja-JP" altLang="en-US" sz="1400" dirty="0"/>
              <a:t>（ａ）アタッチメント（愛着行動）の形成</a:t>
            </a:r>
          </a:p>
          <a:p>
            <a:r>
              <a:rPr lang="ja-JP" altLang="en-US" sz="1400" dirty="0"/>
              <a:t>（ｂ）模倣行動の支援</a:t>
            </a:r>
          </a:p>
          <a:p>
            <a:r>
              <a:rPr lang="ja-JP" altLang="en-US" sz="1400" dirty="0"/>
              <a:t>（ｃ）感覚運動遊びから象徴遊びへの支援</a:t>
            </a:r>
          </a:p>
          <a:p>
            <a:r>
              <a:rPr lang="ja-JP" altLang="en-US" sz="1400" dirty="0"/>
              <a:t>（ｄ）一人遊びから協同遊びへの支援</a:t>
            </a:r>
          </a:p>
          <a:p>
            <a:r>
              <a:rPr lang="ja-JP" altLang="en-US" sz="1400" dirty="0"/>
              <a:t>（ｅ）自己の理解とコントロールのための支援</a:t>
            </a:r>
          </a:p>
          <a:p>
            <a:r>
              <a:rPr lang="ja-JP" altLang="en-US" sz="1400" dirty="0"/>
              <a:t>（ｆ）集団への参加への支援</a:t>
            </a:r>
          </a:p>
        </p:txBody>
      </p:sp>
      <p:sp>
        <p:nvSpPr>
          <p:cNvPr id="16" name="角丸四角形 15"/>
          <p:cNvSpPr/>
          <p:nvPr/>
        </p:nvSpPr>
        <p:spPr>
          <a:xfrm>
            <a:off x="3887416" y="2204864"/>
            <a:ext cx="5077072" cy="1800200"/>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r>
              <a:rPr lang="ja-JP" altLang="en-US" sz="1600" b="1" dirty="0"/>
              <a:t>（エ）言語・コミュニケーション</a:t>
            </a:r>
          </a:p>
          <a:p>
            <a:r>
              <a:rPr lang="ja-JP" altLang="en-US" sz="1400" dirty="0"/>
              <a:t>（ａ）言語の形成と活用</a:t>
            </a:r>
          </a:p>
          <a:p>
            <a:r>
              <a:rPr lang="ja-JP" altLang="en-US" sz="1400" dirty="0"/>
              <a:t>（ｂ）受容言語と表出言語の支援</a:t>
            </a:r>
          </a:p>
          <a:p>
            <a:r>
              <a:rPr lang="ja-JP" altLang="en-US" sz="1400" dirty="0"/>
              <a:t>（ｃ）人との相互作用によるコミュニケーション能力の獲得</a:t>
            </a:r>
          </a:p>
          <a:p>
            <a:r>
              <a:rPr lang="ja-JP" altLang="en-US" sz="1400" dirty="0"/>
              <a:t>（ｄ）指差し、身振り、サイン等の活用</a:t>
            </a:r>
          </a:p>
          <a:p>
            <a:r>
              <a:rPr lang="ja-JP" altLang="en-US" sz="1400" dirty="0"/>
              <a:t>（ｅ）読み書き能力の向上のための支援</a:t>
            </a:r>
          </a:p>
          <a:p>
            <a:r>
              <a:rPr lang="ja-JP" altLang="en-US" sz="1400" dirty="0"/>
              <a:t>（ｆ）コミュニケーション機器の活用</a:t>
            </a:r>
          </a:p>
          <a:p>
            <a:r>
              <a:rPr lang="ja-JP" altLang="en-US" sz="1400" dirty="0"/>
              <a:t>（ｇ）手話、点字、音声、文字等のコミュニケーション手段の活用</a:t>
            </a:r>
          </a:p>
        </p:txBody>
      </p:sp>
      <p:pic>
        <p:nvPicPr>
          <p:cNvPr id="18" name="図 17" descr="女の子やったー.gif"/>
          <p:cNvPicPr>
            <a:picLocks noChangeAspect="1"/>
          </p:cNvPicPr>
          <p:nvPr/>
        </p:nvPicPr>
        <p:blipFill>
          <a:blip r:embed="rId3" cstate="print"/>
          <a:stretch>
            <a:fillRect/>
          </a:stretch>
        </p:blipFill>
        <p:spPr>
          <a:xfrm>
            <a:off x="3779912" y="4005064"/>
            <a:ext cx="1296144" cy="1094522"/>
          </a:xfrm>
          <a:prstGeom prst="rect">
            <a:avLst/>
          </a:prstGeom>
        </p:spPr>
      </p:pic>
      <p:sp>
        <p:nvSpPr>
          <p:cNvPr id="11" name="角丸四角形 10"/>
          <p:cNvSpPr/>
          <p:nvPr/>
        </p:nvSpPr>
        <p:spPr>
          <a:xfrm>
            <a:off x="4860032" y="6165304"/>
            <a:ext cx="4032448" cy="476672"/>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400" dirty="0"/>
              <a:t>児童発達支援ガイドラインに示された「本人支援」</a:t>
            </a:r>
          </a:p>
        </p:txBody>
      </p:sp>
      <p:sp>
        <p:nvSpPr>
          <p:cNvPr id="12" name="テキスト ボックス 11"/>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
        <p:nvSpPr>
          <p:cNvPr id="7" name="テキスト ボックス 6"/>
          <p:cNvSpPr txBox="1"/>
          <p:nvPr/>
        </p:nvSpPr>
        <p:spPr>
          <a:xfrm>
            <a:off x="539552" y="332656"/>
            <a:ext cx="7834196" cy="646331"/>
          </a:xfrm>
          <a:prstGeom prst="rect">
            <a:avLst/>
          </a:prstGeom>
        </p:spPr>
        <p:style>
          <a:lnRef idx="3">
            <a:schemeClr val="lt1"/>
          </a:lnRef>
          <a:fillRef idx="1">
            <a:schemeClr val="accent1"/>
          </a:fillRef>
          <a:effectRef idx="1">
            <a:schemeClr val="accent1"/>
          </a:effectRef>
          <a:fontRef idx="minor">
            <a:schemeClr val="lt1"/>
          </a:fontRef>
        </p:style>
        <p:txBody>
          <a:bodyPr wrap="none" rtlCol="0">
            <a:spAutoFit/>
          </a:bodyPr>
          <a:lstStyle/>
          <a:p>
            <a:r>
              <a:rPr lang="ja-JP" altLang="en-US" sz="1800" b="1" dirty="0">
                <a:latin typeface="HGP創英角ｺﾞｼｯｸUB" pitchFamily="50" charset="-128"/>
                <a:ea typeface="HGP創英角ｺﾞｼｯｸUB" pitchFamily="50" charset="-128"/>
              </a:rPr>
              <a:t>児童</a:t>
            </a:r>
            <a:r>
              <a:rPr kumimoji="1" lang="ja-JP" altLang="en-US" sz="1800" b="1" dirty="0">
                <a:latin typeface="HGP創英角ｺﾞｼｯｸUB" pitchFamily="50" charset="-128"/>
                <a:ea typeface="HGP創英角ｺﾞｼｯｸUB" pitchFamily="50" charset="-128"/>
              </a:rPr>
              <a:t>発達支援におけるアセスメントの</a:t>
            </a:r>
            <a:r>
              <a:rPr lang="ja-JP" altLang="en-US" sz="1800" b="1" dirty="0">
                <a:latin typeface="HGP創英角ｺﾞｼｯｸUB" pitchFamily="50" charset="-128"/>
                <a:ea typeface="HGP創英角ｺﾞｼｯｸUB" pitchFamily="50" charset="-128"/>
              </a:rPr>
              <a:t>ポイント</a:t>
            </a:r>
            <a:endParaRPr kumimoji="1" lang="en-US" altLang="ja-JP" sz="1800" b="1" dirty="0">
              <a:latin typeface="HGP創英角ｺﾞｼｯｸUB" pitchFamily="50" charset="-128"/>
              <a:ea typeface="HGP創英角ｺﾞｼｯｸUB" pitchFamily="50" charset="-128"/>
            </a:endParaRPr>
          </a:p>
          <a:p>
            <a:r>
              <a:rPr lang="ja-JP" altLang="en-US" sz="1800" b="1" dirty="0">
                <a:latin typeface="HGP創英角ｺﾞｼｯｸUB" pitchFamily="50" charset="-128"/>
                <a:ea typeface="HGP創英角ｺﾞｼｯｸUB" pitchFamily="50" charset="-128"/>
              </a:rPr>
              <a:t>　　　　　　　　</a:t>
            </a:r>
            <a:r>
              <a:rPr kumimoji="1" lang="ja-JP" altLang="en-US" sz="1800" b="1" dirty="0">
                <a:latin typeface="HGP創英角ｺﾞｼｯｸUB" pitchFamily="50" charset="-128"/>
                <a:ea typeface="HGP創英角ｺﾞｼｯｸUB" pitchFamily="50" charset="-128"/>
              </a:rPr>
              <a:t>～中核的な機能は、将来の自立に向けた発達支援・・・本人支援</a:t>
            </a:r>
          </a:p>
        </p:txBody>
      </p:sp>
    </p:spTree>
    <p:extLst>
      <p:ext uri="{BB962C8B-B14F-4D97-AF65-F5344CB8AC3E}">
        <p14:creationId xmlns:p14="http://schemas.microsoft.com/office/powerpoint/2010/main" val="33216235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FC9EEC5-F101-4F86-A733-DCE54DC4B517}"/>
              </a:ext>
            </a:extLst>
          </p:cNvPr>
          <p:cNvSpPr>
            <a:spLocks noGrp="1"/>
          </p:cNvSpPr>
          <p:nvPr>
            <p:ph type="title"/>
          </p:nvPr>
        </p:nvSpPr>
        <p:spPr>
          <a:xfrm>
            <a:off x="457200" y="274638"/>
            <a:ext cx="8229600" cy="706090"/>
          </a:xfrm>
          <a:solidFill>
            <a:srgbClr val="CCFFCC"/>
          </a:solidFill>
          <a:ln>
            <a:solidFill>
              <a:schemeClr val="accent1"/>
            </a:solidFill>
          </a:ln>
        </p:spPr>
        <p:txBody>
          <a:bodyPr>
            <a:noAutofit/>
          </a:bodyPr>
          <a:lstStyle/>
          <a:p>
            <a:r>
              <a:rPr kumimoji="1" lang="ja-JP" altLang="en-US" sz="2400" dirty="0">
                <a:latin typeface="HGS創英角ｺﾞｼｯｸUB" panose="020B0900000000000000" pitchFamily="50" charset="-128"/>
                <a:ea typeface="HGS創英角ｺﾞｼｯｸUB" panose="020B0900000000000000" pitchFamily="50" charset="-128"/>
              </a:rPr>
              <a:t>児童期における発達アセスメント</a:t>
            </a:r>
          </a:p>
        </p:txBody>
      </p:sp>
      <p:sp>
        <p:nvSpPr>
          <p:cNvPr id="3" name="コンテンツ プレースホルダー 2">
            <a:extLst>
              <a:ext uri="{FF2B5EF4-FFF2-40B4-BE49-F238E27FC236}">
                <a16:creationId xmlns:a16="http://schemas.microsoft.com/office/drawing/2014/main" id="{E35953CD-EA77-4F4D-8D54-53C608453482}"/>
              </a:ext>
            </a:extLst>
          </p:cNvPr>
          <p:cNvSpPr>
            <a:spLocks noGrp="1"/>
          </p:cNvSpPr>
          <p:nvPr>
            <p:ph idx="1"/>
          </p:nvPr>
        </p:nvSpPr>
        <p:spPr>
          <a:xfrm>
            <a:off x="457200" y="1268760"/>
            <a:ext cx="8229600" cy="4857403"/>
          </a:xfrm>
          <a:ln>
            <a:solidFill>
              <a:schemeClr val="accent1"/>
            </a:solidFill>
          </a:ln>
        </p:spPr>
        <p:txBody>
          <a:bodyPr>
            <a:normAutofit fontScale="92500" lnSpcReduction="20000"/>
          </a:bodyPr>
          <a:lstStyle/>
          <a:p>
            <a:r>
              <a:rPr kumimoji="1" lang="ja-JP" altLang="en-US" dirty="0">
                <a:latin typeface="HGS創英角ｺﾞｼｯｸUB" panose="020B0900000000000000" pitchFamily="50" charset="-128"/>
                <a:ea typeface="HGS創英角ｺﾞｼｯｸUB" panose="020B0900000000000000" pitchFamily="50" charset="-128"/>
              </a:rPr>
              <a:t>児童発達支援ガイドラインに示された本人支援の項目は、５領域、３０項目。それぞれの項目ごとに、子どもの状態がどうなのかを記録できているかは、子どもを支援していく事業所として機能しているかどうかの目安。</a:t>
            </a:r>
            <a:endParaRPr kumimoji="1" lang="en-US" altLang="ja-JP" dirty="0">
              <a:latin typeface="HGS創英角ｺﾞｼｯｸUB" panose="020B0900000000000000" pitchFamily="50" charset="-128"/>
              <a:ea typeface="HGS創英角ｺﾞｼｯｸUB" panose="020B0900000000000000" pitchFamily="50" charset="-128"/>
            </a:endParaRPr>
          </a:p>
          <a:p>
            <a:r>
              <a:rPr kumimoji="1" lang="ja-JP" altLang="en-US" dirty="0">
                <a:latin typeface="HGS創英角ｺﾞｼｯｸUB" panose="020B0900000000000000" pitchFamily="50" charset="-128"/>
                <a:ea typeface="HGS創英角ｺﾞｼｯｸUB" panose="020B0900000000000000" pitchFamily="50" charset="-128"/>
              </a:rPr>
              <a:t>事業所が提供する支援内容に</a:t>
            </a:r>
            <a:r>
              <a:rPr lang="ja-JP" altLang="en-US" dirty="0">
                <a:latin typeface="HGS創英角ｺﾞｼｯｸUB" panose="020B0900000000000000" pitchFamily="50" charset="-128"/>
                <a:ea typeface="HGS創英角ｺﾞｼｯｸUB" panose="020B0900000000000000" pitchFamily="50" charset="-128"/>
              </a:rPr>
              <a:t>ついて</a:t>
            </a:r>
            <a:r>
              <a:rPr kumimoji="1" lang="ja-JP" altLang="en-US" dirty="0">
                <a:latin typeface="HGS創英角ｺﾞｼｯｸUB" panose="020B0900000000000000" pitchFamily="50" charset="-128"/>
                <a:ea typeface="HGS創英角ｺﾞｼｯｸUB" panose="020B0900000000000000" pitchFamily="50" charset="-128"/>
              </a:rPr>
              <a:t>、楽しめたか、参加できたか、他の子どもと協調できたかだけの評価であったり、「おやつを食べました」「トイレに行きました」「落ち着いて過ごされていました」「笑顔が見られました」といった報告しか家族にできないのでは、児童期の支援としてどうなのか？</a:t>
            </a:r>
          </a:p>
        </p:txBody>
      </p:sp>
      <p:sp>
        <p:nvSpPr>
          <p:cNvPr id="4" name="テキスト ボックス 3"/>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6595217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AutoShape 2"/>
          <p:cNvSpPr>
            <a:spLocks noChangeArrowheads="1"/>
          </p:cNvSpPr>
          <p:nvPr/>
        </p:nvSpPr>
        <p:spPr bwMode="auto">
          <a:xfrm>
            <a:off x="323528" y="1052736"/>
            <a:ext cx="8574492" cy="5400600"/>
          </a:xfrm>
          <a:prstGeom prst="roundRect">
            <a:avLst>
              <a:gd name="adj" fmla="val 0"/>
            </a:avLst>
          </a:prstGeom>
          <a:solidFill>
            <a:srgbClr val="FFFFFF"/>
          </a:solidFill>
          <a:ln>
            <a:noFill/>
          </a:ln>
          <a:extLst>
            <a:ext uri="{91240B29-F687-4F45-9708-019B960494DF}">
              <a14:hiddenLine xmlns:a14="http://schemas.microsoft.com/office/drawing/2010/main" w="38100" algn="ctr">
                <a:solidFill>
                  <a:srgbClr val="000000"/>
                </a:solidFill>
                <a:round/>
                <a:headEnd/>
                <a:tailEnd/>
              </a14:hiddenLine>
            </a:ext>
          </a:extLst>
        </p:spPr>
        <p:txBody>
          <a:bodyPr anchor="t" anchorCtr="0"/>
          <a:lstStyle/>
          <a:p>
            <a:pPr marL="342900" indent="-342900" fontAlgn="base">
              <a:spcBef>
                <a:spcPct val="0"/>
              </a:spcBef>
              <a:spcAft>
                <a:spcPct val="0"/>
              </a:spcAft>
              <a:buFont typeface="Wingdings" pitchFamily="2" charset="2"/>
              <a:buNone/>
            </a:pPr>
            <a:r>
              <a:rPr lang="ja-JP" altLang="en-US" sz="2400" b="1" u="sng" dirty="0"/>
              <a:t>◎課題の整理で大切な視点</a:t>
            </a:r>
            <a:endParaRPr lang="en-US" altLang="ja-JP" sz="1100" b="1" u="sng" dirty="0"/>
          </a:p>
          <a:p>
            <a:pPr marL="342900" indent="-342900" fontAlgn="base">
              <a:spcAft>
                <a:spcPct val="0"/>
              </a:spcAft>
              <a:buFont typeface="Wingdings" pitchFamily="2" charset="2"/>
              <a:buNone/>
            </a:pPr>
            <a:r>
              <a:rPr lang="ja-JP" altLang="en-US" sz="1800" dirty="0"/>
              <a:t>　　</a:t>
            </a:r>
            <a:r>
              <a:rPr lang="ja-JP" altLang="en-US" sz="1800" b="1" dirty="0"/>
              <a:t>・ 主語を明確にすること</a:t>
            </a:r>
            <a:endParaRPr lang="en-US" altLang="ja-JP" sz="1800" b="1" dirty="0"/>
          </a:p>
          <a:p>
            <a:pPr marL="342900" indent="-342900" fontAlgn="base">
              <a:spcBef>
                <a:spcPts val="600"/>
              </a:spcBef>
              <a:spcAft>
                <a:spcPct val="0"/>
              </a:spcAft>
              <a:buFont typeface="Wingdings" pitchFamily="2" charset="2"/>
              <a:buNone/>
            </a:pPr>
            <a:r>
              <a:rPr lang="ja-JP" altLang="en-US" sz="1800" b="1" dirty="0"/>
              <a:t>　　・ 事実と思い・推測を区別すること</a:t>
            </a:r>
            <a:endParaRPr lang="en-US" altLang="ja-JP" sz="1800" b="1" dirty="0"/>
          </a:p>
          <a:p>
            <a:pPr marL="342900" indent="-342900" fontAlgn="base">
              <a:spcBef>
                <a:spcPts val="600"/>
              </a:spcBef>
              <a:spcAft>
                <a:spcPct val="0"/>
              </a:spcAft>
              <a:buFont typeface="Wingdings" pitchFamily="2" charset="2"/>
              <a:buNone/>
            </a:pPr>
            <a:r>
              <a:rPr lang="ja-JP" altLang="en-US" sz="1800" b="1" dirty="0"/>
              <a:t>　　・ </a:t>
            </a:r>
            <a:r>
              <a:rPr lang="ja-JP" altLang="ja-JP" sz="1800" b="1" dirty="0"/>
              <a:t>全体と</a:t>
            </a:r>
            <a:r>
              <a:rPr lang="ja-JP" altLang="en-US" sz="1800" b="1" dirty="0"/>
              <a:t>部分（生活、発達等の要素）をみること</a:t>
            </a:r>
            <a:endParaRPr lang="en-US" altLang="ja-JP" sz="1800" b="1" dirty="0"/>
          </a:p>
          <a:p>
            <a:pPr marL="342900" indent="-342900" fontAlgn="base">
              <a:spcBef>
                <a:spcPts val="600"/>
              </a:spcBef>
              <a:spcAft>
                <a:spcPct val="0"/>
              </a:spcAft>
              <a:buFont typeface="Wingdings" pitchFamily="2" charset="2"/>
              <a:buNone/>
            </a:pPr>
            <a:r>
              <a:rPr lang="ja-JP" altLang="en-US" sz="1800" b="1" dirty="0"/>
              <a:t>　　・ 発達の順序性と非順序性（非定型）の視点</a:t>
            </a:r>
            <a:endParaRPr lang="en-US" altLang="ja-JP" sz="1800" b="1" dirty="0"/>
          </a:p>
          <a:p>
            <a:pPr marL="342900" indent="-342900" fontAlgn="base">
              <a:spcBef>
                <a:spcPts val="600"/>
              </a:spcBef>
              <a:spcAft>
                <a:spcPct val="0"/>
              </a:spcAft>
              <a:buFont typeface="Wingdings" pitchFamily="2" charset="2"/>
              <a:buNone/>
            </a:pPr>
            <a:r>
              <a:rPr lang="ja-JP" altLang="en-US" sz="1800" b="1" dirty="0"/>
              <a:t>　　・発達における関係性のベースづくり、発達の方向性、相互関　　</a:t>
            </a:r>
            <a:endParaRPr lang="en-US" altLang="ja-JP" sz="1800" b="1" dirty="0"/>
          </a:p>
          <a:p>
            <a:pPr marL="342900" indent="-342900" fontAlgn="base">
              <a:spcBef>
                <a:spcPts val="600"/>
              </a:spcBef>
              <a:spcAft>
                <a:spcPct val="0"/>
              </a:spcAft>
              <a:buFont typeface="Wingdings" pitchFamily="2" charset="2"/>
              <a:buNone/>
            </a:pPr>
            <a:r>
              <a:rPr lang="ja-JP" altLang="en-US" sz="1800" b="1" dirty="0"/>
              <a:t>　　　連性の視点</a:t>
            </a:r>
            <a:endParaRPr lang="en-US" altLang="ja-JP" sz="1800" b="1" dirty="0"/>
          </a:p>
          <a:p>
            <a:pPr marL="342900" indent="-342900" fontAlgn="base">
              <a:spcBef>
                <a:spcPts val="600"/>
              </a:spcBef>
              <a:spcAft>
                <a:spcPct val="0"/>
              </a:spcAft>
              <a:buFont typeface="Wingdings" pitchFamily="2" charset="2"/>
              <a:buNone/>
            </a:pPr>
            <a:r>
              <a:rPr lang="ja-JP" altLang="en-US" sz="1800" b="1" dirty="0"/>
              <a:t>　　・ 学習（誤学習と未学習）の視点</a:t>
            </a:r>
          </a:p>
          <a:p>
            <a:pPr marL="342900" indent="-342900" fontAlgn="base">
              <a:lnSpc>
                <a:spcPct val="80000"/>
              </a:lnSpc>
              <a:spcBef>
                <a:spcPts val="600"/>
              </a:spcBef>
              <a:spcAft>
                <a:spcPct val="0"/>
              </a:spcAft>
              <a:buFont typeface="Wingdings" pitchFamily="2" charset="2"/>
              <a:buNone/>
            </a:pPr>
            <a:r>
              <a:rPr lang="ja-JP" altLang="en-US" sz="1800" b="1" dirty="0"/>
              <a:t>　　・ 得意・強みと苦手・弱さの視点</a:t>
            </a:r>
            <a:endParaRPr lang="en-US" altLang="ja-JP" sz="1800" b="1" dirty="0"/>
          </a:p>
          <a:p>
            <a:pPr marL="1169988" indent="-1169988" fontAlgn="base">
              <a:lnSpc>
                <a:spcPct val="80000"/>
              </a:lnSpc>
              <a:spcBef>
                <a:spcPts val="600"/>
              </a:spcBef>
              <a:spcAft>
                <a:spcPct val="0"/>
              </a:spcAft>
              <a:buFont typeface="Wingdings" pitchFamily="2" charset="2"/>
              <a:buNone/>
            </a:pPr>
            <a:r>
              <a:rPr lang="ja-JP" altLang="en-US" sz="1800" dirty="0"/>
              <a:t>　　　　⇒苦手・弱さをリフレーミングすることで</a:t>
            </a:r>
            <a:r>
              <a:rPr lang="en-US" altLang="ja-JP" sz="1800" dirty="0"/>
              <a:t>､</a:t>
            </a:r>
            <a:r>
              <a:rPr lang="ja-JP" altLang="en-US" sz="1800" dirty="0"/>
              <a:t>支援の視点に気づくことがある：必ずしも悪いことではない、できている部分もある、　支援に活用できるいい部分がある・・・）</a:t>
            </a:r>
            <a:endParaRPr lang="en-US" altLang="ja-JP" sz="1800" dirty="0"/>
          </a:p>
          <a:p>
            <a:pPr marL="981075" indent="-981075" fontAlgn="base">
              <a:lnSpc>
                <a:spcPct val="80000"/>
              </a:lnSpc>
              <a:spcBef>
                <a:spcPts val="600"/>
              </a:spcBef>
              <a:spcAft>
                <a:spcPct val="0"/>
              </a:spcAft>
              <a:buFont typeface="Wingdings" pitchFamily="2" charset="2"/>
              <a:buNone/>
            </a:pPr>
            <a:r>
              <a:rPr lang="ja-JP" altLang="en-US" sz="1800" dirty="0"/>
              <a:t>　　　　⇒できている部分を伸ばす、活用する、発展させる</a:t>
            </a:r>
          </a:p>
          <a:p>
            <a:pPr marL="342900" indent="-342900" fontAlgn="base">
              <a:lnSpc>
                <a:spcPct val="80000"/>
              </a:lnSpc>
              <a:spcBef>
                <a:spcPts val="1200"/>
              </a:spcBef>
              <a:spcAft>
                <a:spcPct val="0"/>
              </a:spcAft>
              <a:buFont typeface="Wingdings" pitchFamily="2" charset="2"/>
              <a:buNone/>
            </a:pPr>
            <a:r>
              <a:rPr lang="ja-JP" altLang="en-US" sz="1800" dirty="0"/>
              <a:t>　　</a:t>
            </a:r>
            <a:r>
              <a:rPr lang="ja-JP" altLang="en-US" sz="1800" b="1" dirty="0"/>
              <a:t>・ 多様な関係機関との役割分担と協働の視点</a:t>
            </a:r>
            <a:endParaRPr lang="en-US" altLang="ja-JP" sz="1800" b="1" dirty="0"/>
          </a:p>
          <a:p>
            <a:pPr marL="342900" indent="-342900" fontAlgn="base">
              <a:lnSpc>
                <a:spcPct val="80000"/>
              </a:lnSpc>
              <a:spcBef>
                <a:spcPts val="1200"/>
              </a:spcBef>
              <a:spcAft>
                <a:spcPct val="0"/>
              </a:spcAft>
              <a:buFont typeface="Wingdings" pitchFamily="2" charset="2"/>
              <a:buNone/>
            </a:pPr>
            <a:r>
              <a:rPr lang="ja-JP" altLang="en-US" sz="1800" dirty="0"/>
              <a:t>　　　　⇒ 事業所としてのコンセプトと照らし合わせること</a:t>
            </a:r>
            <a:endParaRPr lang="en-US" altLang="ja-JP" sz="1800" dirty="0"/>
          </a:p>
          <a:p>
            <a:pPr marL="342900" indent="-342900" fontAlgn="base">
              <a:lnSpc>
                <a:spcPct val="80000"/>
              </a:lnSpc>
              <a:spcBef>
                <a:spcPts val="2400"/>
              </a:spcBef>
              <a:spcAft>
                <a:spcPct val="0"/>
              </a:spcAft>
              <a:buFont typeface="Wingdings" pitchFamily="2" charset="2"/>
              <a:buNone/>
            </a:pPr>
            <a:r>
              <a:rPr lang="ja-JP" altLang="en-US" sz="1800" b="1" dirty="0"/>
              <a:t>　⇒ アセスメントの要約をする</a:t>
            </a:r>
            <a:r>
              <a:rPr lang="ja-JP" altLang="en-US" sz="1800" dirty="0"/>
              <a:t>（</a:t>
            </a:r>
            <a:r>
              <a:rPr lang="en-US" altLang="ja-JP" sz="1800" dirty="0"/>
              <a:t>100</a:t>
            </a:r>
            <a:r>
              <a:rPr lang="ja-JP" altLang="en-US" sz="1800" dirty="0"/>
              <a:t>～</a:t>
            </a:r>
            <a:r>
              <a:rPr lang="en-US" altLang="ja-JP" sz="1800" dirty="0"/>
              <a:t>200</a:t>
            </a:r>
            <a:r>
              <a:rPr lang="ja-JP" altLang="en-US" sz="1800" dirty="0"/>
              <a:t>文字程度）</a:t>
            </a:r>
            <a:endParaRPr lang="ja-JP" altLang="ja-JP" sz="1800" dirty="0"/>
          </a:p>
        </p:txBody>
      </p:sp>
      <p:sp>
        <p:nvSpPr>
          <p:cNvPr id="5" name="Rectangle 2"/>
          <p:cNvSpPr txBox="1">
            <a:spLocks noChangeArrowheads="1"/>
          </p:cNvSpPr>
          <p:nvPr/>
        </p:nvSpPr>
        <p:spPr>
          <a:xfrm>
            <a:off x="251520" y="548680"/>
            <a:ext cx="8568952" cy="432048"/>
          </a:xfrm>
          <a:prstGeom prst="rect">
            <a:avLst/>
          </a:prstGeom>
          <a:solidFill>
            <a:srgbClr val="CCFFFF"/>
          </a:solidFill>
          <a:ln>
            <a:solidFill>
              <a:schemeClr val="tx1"/>
            </a:solidFill>
          </a:ln>
          <a:extLst/>
        </p:spPr>
        <p:txBody>
          <a:bodyPr vert="horz" lIns="91440" tIns="45720" rIns="91440" bIns="45720" rtlCol="0" anchor="ctr">
            <a:normAutofit lnSpcReduction="10000"/>
          </a:bodyPr>
          <a:lstStyle/>
          <a:p>
            <a:pPr algn="ctr">
              <a:spcBef>
                <a:spcPct val="0"/>
              </a:spcBef>
            </a:pPr>
            <a:r>
              <a:rPr lang="ja-JP" altLang="en-US" sz="2400" b="1" dirty="0">
                <a:latin typeface="HGP創英角ｺﾞｼｯｸUB" pitchFamily="50" charset="-128"/>
                <a:ea typeface="HGP創英角ｺﾞｼｯｸUB" pitchFamily="50" charset="-128"/>
              </a:rPr>
              <a:t>児童期の個別支援計画の作成におけるアセスメント～課題の整理</a:t>
            </a:r>
            <a:endParaRPr kumimoji="1" lang="ja-JP" altLang="en-US" sz="2400" b="0" i="0" u="none" strike="noStrike" kern="1200" cap="none" spc="0" normalizeH="0" baseline="0" noProof="0" dirty="0">
              <a:ln>
                <a:noFill/>
              </a:ln>
              <a:solidFill>
                <a:schemeClr val="tx1"/>
              </a:solidFill>
              <a:effectLst/>
              <a:uLnTx/>
              <a:uFillTx/>
              <a:latin typeface="HGP創英角ｺﾞｼｯｸUB" panose="020B0900000000000000" pitchFamily="50" charset="-128"/>
              <a:ea typeface="HGP創英角ｺﾞｼｯｸUB" panose="020B0900000000000000" pitchFamily="50" charset="-128"/>
              <a:cs typeface="+mj-cs"/>
            </a:endParaRPr>
          </a:p>
        </p:txBody>
      </p:sp>
      <p:sp>
        <p:nvSpPr>
          <p:cNvPr id="4" name="テキスト ボックス 3"/>
          <p:cNvSpPr txBox="1"/>
          <p:nvPr/>
        </p:nvSpPr>
        <p:spPr>
          <a:xfrm>
            <a:off x="251520" y="0"/>
            <a:ext cx="5195653"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sz="1800" dirty="0"/>
              <a:t>⑩児童期のアセスメントとは？～課題の整理の視点</a:t>
            </a:r>
            <a:endParaRPr kumimoji="1" lang="ja-JP" altLang="en-US" sz="1800" dirty="0"/>
          </a:p>
        </p:txBody>
      </p:sp>
    </p:spTree>
    <p:extLst>
      <p:ext uri="{BB962C8B-B14F-4D97-AF65-F5344CB8AC3E}">
        <p14:creationId xmlns:p14="http://schemas.microsoft.com/office/powerpoint/2010/main" val="221594939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2234" name="Group 2794"/>
          <p:cNvGraphicFramePr>
            <a:graphicFrameLocks noGrp="1"/>
          </p:cNvGraphicFramePr>
          <p:nvPr>
            <p:ph idx="1"/>
            <p:extLst/>
          </p:nvPr>
        </p:nvGraphicFramePr>
        <p:xfrm>
          <a:off x="179406" y="1490177"/>
          <a:ext cx="8712965" cy="5171959"/>
        </p:xfrm>
        <a:graphic>
          <a:graphicData uri="http://schemas.openxmlformats.org/drawingml/2006/table">
            <a:tbl>
              <a:tblPr/>
              <a:tblGrid>
                <a:gridCol w="593245">
                  <a:extLst>
                    <a:ext uri="{9D8B030D-6E8A-4147-A177-3AD203B41FA5}">
                      <a16:colId xmlns:a16="http://schemas.microsoft.com/office/drawing/2014/main" val="20000"/>
                    </a:ext>
                  </a:extLst>
                </a:gridCol>
                <a:gridCol w="1783018">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2218540">
                  <a:extLst>
                    <a:ext uri="{9D8B030D-6E8A-4147-A177-3AD203B41FA5}">
                      <a16:colId xmlns:a16="http://schemas.microsoft.com/office/drawing/2014/main" val="20003"/>
                    </a:ext>
                  </a:extLst>
                </a:gridCol>
                <a:gridCol w="2029930">
                  <a:extLst>
                    <a:ext uri="{9D8B030D-6E8A-4147-A177-3AD203B41FA5}">
                      <a16:colId xmlns:a16="http://schemas.microsoft.com/office/drawing/2014/main" val="20004"/>
                    </a:ext>
                  </a:extLst>
                </a:gridCol>
              </a:tblGrid>
              <a:tr h="69070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800" b="0" i="0" u="none" strike="noStrike" cap="none" normalizeH="0" baseline="0" dirty="0">
                          <a:ln>
                            <a:noFill/>
                          </a:ln>
                          <a:solidFill>
                            <a:schemeClr val="tx1"/>
                          </a:solidFill>
                          <a:effectLst/>
                          <a:latin typeface="Arial" charset="0"/>
                          <a:ea typeface="ＭＳ Ｐゴシック" pitchFamily="50" charset="-128"/>
                        </a:rPr>
                        <a:t>№</a:t>
                      </a:r>
                      <a:endParaRPr kumimoji="1" lang="ja-JP" altLang="ja-JP" sz="1800" b="0" i="0" u="none" strike="noStrike" cap="none" normalizeH="0" baseline="0" dirty="0">
                        <a:ln>
                          <a:noFill/>
                        </a:ln>
                        <a:solidFill>
                          <a:schemeClr val="tx1"/>
                        </a:solidFill>
                        <a:effectLst/>
                        <a:latin typeface="Arial" charset="0"/>
                        <a:ea typeface="ＭＳ Ｐゴシック" pitchFamily="50" charset="-128"/>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発達ニーズ・意向等</a:t>
                      </a:r>
                      <a:endParaRPr kumimoji="1" lang="en-US" altLang="ja-JP" sz="12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の把握</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初期状態の評価</a:t>
                      </a:r>
                      <a:endParaRPr kumimoji="1" lang="en-US" altLang="ja-JP" sz="12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（利用者の状況</a:t>
                      </a:r>
                      <a:endParaRPr kumimoji="1" lang="en-US" altLang="ja-JP" sz="12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・環境の状況）</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支援者の気になること</a:t>
                      </a:r>
                      <a:endParaRPr kumimoji="1" lang="en-US" altLang="ja-JP" sz="12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・推測できること</a:t>
                      </a:r>
                      <a:endParaRPr kumimoji="1" lang="en-US" altLang="ja-JP" sz="12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（事例の強み・可能性）</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charset="0"/>
                          <a:ea typeface="ＭＳ Ｐゴシック" pitchFamily="50" charset="-128"/>
                        </a:rPr>
                        <a:t>解決すべき課題</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extLst>
                  <a:ext uri="{0D108BD9-81ED-4DB2-BD59-A6C34878D82A}">
                    <a16:rowId xmlns:a16="http://schemas.microsoft.com/office/drawing/2014/main" val="10000"/>
                  </a:ext>
                </a:extLst>
              </a:tr>
              <a:tr h="23129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発</a:t>
                      </a:r>
                      <a:endParaRPr kumimoji="1" lang="en-US" altLang="ja-JP" sz="14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達</a:t>
                      </a:r>
                      <a:endParaRPr kumimoji="1" lang="en-US" altLang="ja-JP" sz="14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支</a:t>
                      </a:r>
                      <a:endParaRPr kumimoji="1" lang="en-US" altLang="ja-JP" sz="14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援</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627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家</a:t>
                      </a:r>
                      <a:endParaRPr kumimoji="1" lang="en-US" altLang="ja-JP" sz="14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族</a:t>
                      </a:r>
                      <a:endParaRPr kumimoji="1" lang="en-US" altLang="ja-JP" sz="14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支</a:t>
                      </a:r>
                      <a:endParaRPr kumimoji="1" lang="en-US" altLang="ja-JP" sz="14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援</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3900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地</a:t>
                      </a:r>
                      <a:endParaRPr kumimoji="1" lang="en-US" altLang="ja-JP" sz="14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域</a:t>
                      </a:r>
                      <a:endParaRPr kumimoji="1" lang="en-US" altLang="ja-JP" sz="14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連</a:t>
                      </a:r>
                      <a:endParaRPr kumimoji="1" lang="en-US" altLang="ja-JP" sz="14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charset="0"/>
                          <a:ea typeface="ＭＳ Ｐゴシック" pitchFamily="50" charset="-128"/>
                        </a:rPr>
                        <a:t>携</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2800" b="0" i="0" u="none" strike="noStrike" cap="none" normalizeH="0" baseline="0" dirty="0">
                        <a:ln>
                          <a:noFill/>
                        </a:ln>
                        <a:solidFill>
                          <a:schemeClr val="tx1"/>
                        </a:solidFill>
                        <a:effectLst/>
                        <a:latin typeface="Arial" charset="0"/>
                        <a:ea typeface="ＭＳ Ｐゴシック" pitchFamily="50"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6659" name="Rectangle 2786"/>
          <p:cNvSpPr>
            <a:spLocks noChangeArrowheads="1"/>
          </p:cNvSpPr>
          <p:nvPr/>
        </p:nvSpPr>
        <p:spPr bwMode="auto">
          <a:xfrm>
            <a:off x="1331640" y="836712"/>
            <a:ext cx="6381016" cy="432246"/>
          </a:xfrm>
          <a:prstGeom prst="rect">
            <a:avLst/>
          </a:prstGeom>
          <a:noFill/>
          <a:ln w="12700" algn="ctr">
            <a:noFill/>
            <a:miter lim="800000"/>
            <a:headEnd/>
            <a:tailEnd/>
          </a:ln>
        </p:spPr>
        <p:txBody>
          <a:bodyPr anchor="ctr"/>
          <a:lstStyle/>
          <a:p>
            <a:pPr algn="ctr" fontAlgn="base">
              <a:spcBef>
                <a:spcPct val="0"/>
              </a:spcBef>
              <a:spcAft>
                <a:spcPct val="0"/>
              </a:spcAft>
            </a:pPr>
            <a:r>
              <a:rPr lang="ja-JP" altLang="en-US" sz="2400" b="1" dirty="0">
                <a:solidFill>
                  <a:srgbClr val="000000"/>
                </a:solidFill>
              </a:rPr>
              <a:t>ニーズ・課題の整理表作成時の留意点（例）</a:t>
            </a:r>
            <a:endParaRPr lang="ja-JP" altLang="en-US" sz="1400" b="1" dirty="0">
              <a:solidFill>
                <a:srgbClr val="000000"/>
              </a:solidFill>
            </a:endParaRPr>
          </a:p>
        </p:txBody>
      </p:sp>
      <p:sp>
        <p:nvSpPr>
          <p:cNvPr id="26661" name="Rectangle 2786"/>
          <p:cNvSpPr>
            <a:spLocks noChangeArrowheads="1"/>
          </p:cNvSpPr>
          <p:nvPr/>
        </p:nvSpPr>
        <p:spPr bwMode="auto">
          <a:xfrm>
            <a:off x="5768441" y="1196752"/>
            <a:ext cx="3375559" cy="346075"/>
          </a:xfrm>
          <a:prstGeom prst="rect">
            <a:avLst/>
          </a:prstGeom>
          <a:noFill/>
          <a:ln w="12700" algn="ctr">
            <a:noFill/>
            <a:miter lim="800000"/>
            <a:headEnd/>
            <a:tailEnd/>
          </a:ln>
        </p:spPr>
        <p:txBody>
          <a:bodyPr anchor="ctr"/>
          <a:lstStyle/>
          <a:p>
            <a:pPr fontAlgn="base">
              <a:spcBef>
                <a:spcPct val="0"/>
              </a:spcBef>
              <a:spcAft>
                <a:spcPct val="0"/>
              </a:spcAft>
            </a:pPr>
            <a:r>
              <a:rPr lang="ja-JP" altLang="en-US" sz="1400" b="1" dirty="0">
                <a:solidFill>
                  <a:srgbClr val="000000"/>
                </a:solidFill>
              </a:rPr>
              <a:t>　　　　　　　　　　　　　　　　　　　　　　　　　　　　　　　　　　　　　　　　　　　</a:t>
            </a:r>
            <a:r>
              <a:rPr lang="ja-JP" altLang="en-US" sz="1400" b="1" u="sng" dirty="0">
                <a:solidFill>
                  <a:srgbClr val="000000"/>
                </a:solidFill>
              </a:rPr>
              <a:t>利用者名　　　　　　　　　　　　　　さん</a:t>
            </a:r>
            <a:r>
              <a:rPr lang="ja-JP" altLang="en-US" sz="1600" b="1" dirty="0">
                <a:solidFill>
                  <a:srgbClr val="000000"/>
                </a:solidFill>
              </a:rPr>
              <a:t/>
            </a:r>
            <a:br>
              <a:rPr lang="ja-JP" altLang="en-US" sz="1600" b="1" dirty="0">
                <a:solidFill>
                  <a:srgbClr val="000000"/>
                </a:solidFill>
              </a:rPr>
            </a:br>
            <a:endParaRPr lang="ja-JP" altLang="en-US" sz="1600" b="1" dirty="0">
              <a:solidFill>
                <a:srgbClr val="000000"/>
              </a:solidFill>
            </a:endParaRPr>
          </a:p>
        </p:txBody>
      </p:sp>
      <p:grpSp>
        <p:nvGrpSpPr>
          <p:cNvPr id="2" name="グループ化 2"/>
          <p:cNvGrpSpPr/>
          <p:nvPr/>
        </p:nvGrpSpPr>
        <p:grpSpPr>
          <a:xfrm>
            <a:off x="899592" y="2564904"/>
            <a:ext cx="2376264" cy="1687290"/>
            <a:chOff x="826607" y="2276872"/>
            <a:chExt cx="2856484" cy="1937248"/>
          </a:xfrm>
        </p:grpSpPr>
        <p:sp>
          <p:nvSpPr>
            <p:cNvPr id="14" name="角丸四角形吹き出し 13"/>
            <p:cNvSpPr/>
            <p:nvPr/>
          </p:nvSpPr>
          <p:spPr>
            <a:xfrm>
              <a:off x="826608" y="2492894"/>
              <a:ext cx="2850597" cy="1721225"/>
            </a:xfrm>
            <a:prstGeom prst="wedgeRoundRectCallout">
              <a:avLst>
                <a:gd name="adj1" fmla="val -37892"/>
                <a:gd name="adj2" fmla="val 180435"/>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endParaRPr lang="en-US" altLang="ja-JP" sz="1400" b="1" dirty="0">
                <a:solidFill>
                  <a:srgbClr val="FF0000"/>
                </a:solidFill>
              </a:endParaRPr>
            </a:p>
          </p:txBody>
        </p:sp>
        <p:sp>
          <p:nvSpPr>
            <p:cNvPr id="13" name="角丸四角形吹き出し 12"/>
            <p:cNvSpPr/>
            <p:nvPr/>
          </p:nvSpPr>
          <p:spPr>
            <a:xfrm>
              <a:off x="832494" y="2492895"/>
              <a:ext cx="2850597" cy="1721225"/>
            </a:xfrm>
            <a:prstGeom prst="wedgeRoundRectCallout">
              <a:avLst>
                <a:gd name="adj1" fmla="val -40494"/>
                <a:gd name="adj2" fmla="val 106491"/>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endParaRPr lang="en-US" altLang="ja-JP" sz="1400" b="1" dirty="0">
                <a:solidFill>
                  <a:srgbClr val="FF0000"/>
                </a:solidFill>
              </a:endParaRPr>
            </a:p>
          </p:txBody>
        </p:sp>
        <p:sp>
          <p:nvSpPr>
            <p:cNvPr id="9" name="角丸四角形吹き出し 8"/>
            <p:cNvSpPr/>
            <p:nvPr/>
          </p:nvSpPr>
          <p:spPr>
            <a:xfrm>
              <a:off x="826607" y="2276872"/>
              <a:ext cx="2850597" cy="1937248"/>
            </a:xfrm>
            <a:prstGeom prst="wedgeRoundRectCallout">
              <a:avLst>
                <a:gd name="adj1" fmla="val -41794"/>
                <a:gd name="adj2" fmla="val -59110"/>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r>
                <a:rPr lang="ja-JP" altLang="en-US" sz="1200" b="1" dirty="0">
                  <a:solidFill>
                    <a:srgbClr val="FF0000"/>
                  </a:solidFill>
                  <a:latin typeface="+mn-ea"/>
                </a:rPr>
                <a:t>・「誰」欲したニーズ」</a:t>
              </a:r>
              <a:r>
                <a:rPr lang="ja-JP" altLang="en-US" sz="1200" b="1" dirty="0" err="1">
                  <a:solidFill>
                    <a:srgbClr val="FF0000"/>
                  </a:solidFill>
                  <a:latin typeface="+mn-ea"/>
                </a:rPr>
                <a:t>かを</a:t>
              </a:r>
              <a:r>
                <a:rPr lang="ja-JP" altLang="en-US" sz="1200" b="1" dirty="0">
                  <a:solidFill>
                    <a:srgbClr val="FF0000"/>
                  </a:solidFill>
                  <a:latin typeface="+mn-ea"/>
                </a:rPr>
                <a:t>明確に記載し整理することがポイント．</a:t>
              </a:r>
              <a:endParaRPr lang="en-US" altLang="ja-JP" sz="1200" b="1" dirty="0">
                <a:solidFill>
                  <a:srgbClr val="FF0000"/>
                </a:solidFill>
                <a:latin typeface="+mn-ea"/>
              </a:endParaRPr>
            </a:p>
            <a:p>
              <a:pPr marL="93663" indent="-93663"/>
              <a:r>
                <a:rPr lang="ja-JP" altLang="en-US" sz="1200" b="1" dirty="0">
                  <a:solidFill>
                    <a:srgbClr val="FF0000"/>
                  </a:solidFill>
                  <a:latin typeface="+mn-ea"/>
                </a:rPr>
                <a:t>　例えば、①保護者のニーズを子どもの</a:t>
              </a:r>
              <a:r>
                <a:rPr lang="ja-JP" altLang="en-US" sz="1200" b="1" dirty="0" err="1">
                  <a:solidFill>
                    <a:srgbClr val="FF0000"/>
                  </a:solidFill>
                  <a:latin typeface="+mn-ea"/>
                </a:rPr>
                <a:t>が</a:t>
              </a:r>
              <a:r>
                <a:rPr lang="ja-JP" altLang="en-US" sz="1200" b="1" dirty="0">
                  <a:solidFill>
                    <a:srgbClr val="FF0000"/>
                  </a:solidFill>
                  <a:latin typeface="+mn-ea"/>
                </a:rPr>
                <a:t>欲したように書かないこと、②支援者から見た発達ニーズ（感覚ニーズや運動ニーズ）もわけること</a:t>
              </a:r>
              <a:endParaRPr lang="en-US" altLang="ja-JP" sz="1200" b="1" dirty="0">
                <a:solidFill>
                  <a:srgbClr val="FF0000"/>
                </a:solidFill>
                <a:latin typeface="+mn-ea"/>
              </a:endParaRPr>
            </a:p>
          </p:txBody>
        </p:sp>
      </p:grpSp>
      <p:grpSp>
        <p:nvGrpSpPr>
          <p:cNvPr id="3" name="グループ化 3"/>
          <p:cNvGrpSpPr/>
          <p:nvPr/>
        </p:nvGrpSpPr>
        <p:grpSpPr>
          <a:xfrm>
            <a:off x="1835696" y="4365104"/>
            <a:ext cx="2232248" cy="2178260"/>
            <a:chOff x="1880491" y="4365104"/>
            <a:chExt cx="2856485" cy="2016223"/>
          </a:xfrm>
        </p:grpSpPr>
        <p:sp>
          <p:nvSpPr>
            <p:cNvPr id="17" name="角丸四角形吹き出し 16"/>
            <p:cNvSpPr/>
            <p:nvPr/>
          </p:nvSpPr>
          <p:spPr>
            <a:xfrm>
              <a:off x="1886379" y="4588095"/>
              <a:ext cx="2850597" cy="1721225"/>
            </a:xfrm>
            <a:prstGeom prst="wedgeRoundRectCallout">
              <a:avLst>
                <a:gd name="adj1" fmla="val 36821"/>
                <a:gd name="adj2" fmla="val -129036"/>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endParaRPr lang="en-US" altLang="ja-JP" sz="1400" b="1" dirty="0">
                <a:solidFill>
                  <a:srgbClr val="FF0000"/>
                </a:solidFill>
              </a:endParaRPr>
            </a:p>
          </p:txBody>
        </p:sp>
        <p:sp>
          <p:nvSpPr>
            <p:cNvPr id="16" name="角丸四角形吹き出し 15"/>
            <p:cNvSpPr/>
            <p:nvPr/>
          </p:nvSpPr>
          <p:spPr>
            <a:xfrm>
              <a:off x="1886379" y="4588094"/>
              <a:ext cx="2850597" cy="1721225"/>
            </a:xfrm>
            <a:prstGeom prst="wedgeRoundRectCallout">
              <a:avLst>
                <a:gd name="adj1" fmla="val 65817"/>
                <a:gd name="adj2" fmla="val -15044"/>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endParaRPr lang="en-US" altLang="ja-JP" sz="1400" b="1" dirty="0">
                <a:solidFill>
                  <a:srgbClr val="FF0000"/>
                </a:solidFill>
              </a:endParaRPr>
            </a:p>
          </p:txBody>
        </p:sp>
        <p:sp>
          <p:nvSpPr>
            <p:cNvPr id="15" name="角丸四角形吹き出し 14"/>
            <p:cNvSpPr/>
            <p:nvPr/>
          </p:nvSpPr>
          <p:spPr>
            <a:xfrm>
              <a:off x="1880491" y="4365104"/>
              <a:ext cx="2850597" cy="2016223"/>
            </a:xfrm>
            <a:prstGeom prst="wedgeRoundRectCallout">
              <a:avLst>
                <a:gd name="adj1" fmla="val 63757"/>
                <a:gd name="adj2" fmla="val 32723"/>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r>
                <a:rPr lang="ja-JP" altLang="en-US" sz="1200" b="1" dirty="0">
                  <a:solidFill>
                    <a:srgbClr val="FF0000"/>
                  </a:solidFill>
                  <a:latin typeface="+mn-ea"/>
                </a:rPr>
                <a:t>・まずは、聞き取り表、モニタリング情報等に記載されている状況で左記に挙げたニーズに該当する文言をそのまま抽出する。</a:t>
              </a:r>
              <a:endParaRPr lang="en-US" altLang="ja-JP" sz="1200" b="1" dirty="0">
                <a:solidFill>
                  <a:srgbClr val="FF0000"/>
                </a:solidFill>
                <a:latin typeface="+mn-ea"/>
              </a:endParaRPr>
            </a:p>
            <a:p>
              <a:pPr marL="93663" indent="-93663"/>
              <a:r>
                <a:rPr lang="ja-JP" altLang="en-US" sz="1200" b="1" dirty="0">
                  <a:solidFill>
                    <a:srgbClr val="FF0000"/>
                  </a:solidFill>
                  <a:latin typeface="+mn-ea"/>
                </a:rPr>
                <a:t>・すでに参考とする書類の記載者（保護者、相談支援専門員、職員等）の主観のもとに記載されている可能性が高いことに留意して読み取る</a:t>
              </a:r>
              <a:endParaRPr lang="en-US" altLang="ja-JP" sz="1200" b="1" dirty="0">
                <a:solidFill>
                  <a:srgbClr val="FF0000"/>
                </a:solidFill>
                <a:latin typeface="+mn-ea"/>
              </a:endParaRPr>
            </a:p>
          </p:txBody>
        </p:sp>
      </p:grpSp>
      <p:grpSp>
        <p:nvGrpSpPr>
          <p:cNvPr id="4" name="グループ化 19"/>
          <p:cNvGrpSpPr/>
          <p:nvPr/>
        </p:nvGrpSpPr>
        <p:grpSpPr>
          <a:xfrm>
            <a:off x="4139952" y="3140968"/>
            <a:ext cx="2448272" cy="1646848"/>
            <a:chOff x="1880491" y="4365104"/>
            <a:chExt cx="2856485" cy="2016223"/>
          </a:xfrm>
        </p:grpSpPr>
        <p:sp>
          <p:nvSpPr>
            <p:cNvPr id="21" name="角丸四角形吹き出し 20"/>
            <p:cNvSpPr/>
            <p:nvPr/>
          </p:nvSpPr>
          <p:spPr>
            <a:xfrm>
              <a:off x="1886379" y="4588095"/>
              <a:ext cx="2850597" cy="1721225"/>
            </a:xfrm>
            <a:prstGeom prst="wedgeRoundRectCallout">
              <a:avLst>
                <a:gd name="adj1" fmla="val 54867"/>
                <a:gd name="adj2" fmla="val -19354"/>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endParaRPr lang="en-US" altLang="ja-JP" sz="1400" b="1" dirty="0">
                <a:solidFill>
                  <a:srgbClr val="FF0000"/>
                </a:solidFill>
              </a:endParaRPr>
            </a:p>
          </p:txBody>
        </p:sp>
        <p:sp>
          <p:nvSpPr>
            <p:cNvPr id="22" name="角丸四角形吹き出し 21"/>
            <p:cNvSpPr/>
            <p:nvPr/>
          </p:nvSpPr>
          <p:spPr>
            <a:xfrm>
              <a:off x="1886379" y="4588094"/>
              <a:ext cx="2850597" cy="1721225"/>
            </a:xfrm>
            <a:prstGeom prst="wedgeRoundRectCallout">
              <a:avLst>
                <a:gd name="adj1" fmla="val 22793"/>
                <a:gd name="adj2" fmla="val 76588"/>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endParaRPr lang="en-US" altLang="ja-JP" sz="1400" b="1" dirty="0">
                <a:solidFill>
                  <a:srgbClr val="FF0000"/>
                </a:solidFill>
              </a:endParaRPr>
            </a:p>
          </p:txBody>
        </p:sp>
        <p:sp>
          <p:nvSpPr>
            <p:cNvPr id="23" name="角丸四角形吹き出し 22"/>
            <p:cNvSpPr/>
            <p:nvPr/>
          </p:nvSpPr>
          <p:spPr>
            <a:xfrm>
              <a:off x="1880491" y="4365104"/>
              <a:ext cx="2850597" cy="2016223"/>
            </a:xfrm>
            <a:prstGeom prst="wedgeRoundRectCallout">
              <a:avLst>
                <a:gd name="adj1" fmla="val -14827"/>
                <a:gd name="adj2" fmla="val 135259"/>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r>
                <a:rPr lang="ja-JP" altLang="en-US" sz="1200" b="1" dirty="0">
                  <a:solidFill>
                    <a:srgbClr val="FF0000"/>
                  </a:solidFill>
                  <a:latin typeface="+mn-ea"/>
                </a:rPr>
                <a:t>・「支援者が気になる」等と思う根拠は何！</a:t>
              </a:r>
              <a:endParaRPr lang="en-US" altLang="ja-JP" sz="1200" b="1" dirty="0">
                <a:solidFill>
                  <a:srgbClr val="FF0000"/>
                </a:solidFill>
                <a:latin typeface="+mn-ea"/>
              </a:endParaRPr>
            </a:p>
            <a:p>
              <a:pPr marL="93663" indent="-93663"/>
              <a:r>
                <a:rPr lang="ja-JP" altLang="en-US" sz="1200" b="1" dirty="0">
                  <a:solidFill>
                    <a:srgbClr val="FF0000"/>
                  </a:solidFill>
                  <a:latin typeface="+mn-ea"/>
                </a:rPr>
                <a:t>・障害特性や家族像、地域資源等の一般的なイメージから推察される「強み・可能性」の記載にとどまらないこと</a:t>
              </a:r>
              <a:endParaRPr lang="en-US" altLang="ja-JP" sz="1200" b="1" dirty="0">
                <a:solidFill>
                  <a:srgbClr val="FF0000"/>
                </a:solidFill>
                <a:latin typeface="+mn-ea"/>
              </a:endParaRPr>
            </a:p>
            <a:p>
              <a:pPr marL="93663" indent="-93663"/>
              <a:r>
                <a:rPr lang="ja-JP" altLang="en-US" sz="1200" b="1" dirty="0">
                  <a:solidFill>
                    <a:srgbClr val="FF0000"/>
                  </a:solidFill>
                  <a:latin typeface="+mn-ea"/>
                </a:rPr>
                <a:t>・より個別性を持たせるため、具体的に記載する</a:t>
              </a:r>
              <a:endParaRPr lang="en-US" altLang="ja-JP" sz="1200" b="1" dirty="0">
                <a:solidFill>
                  <a:srgbClr val="FF0000"/>
                </a:solidFill>
                <a:latin typeface="+mn-ea"/>
              </a:endParaRPr>
            </a:p>
          </p:txBody>
        </p:sp>
      </p:grpSp>
      <p:grpSp>
        <p:nvGrpSpPr>
          <p:cNvPr id="5" name="グループ化 23"/>
          <p:cNvGrpSpPr/>
          <p:nvPr/>
        </p:nvGrpSpPr>
        <p:grpSpPr>
          <a:xfrm>
            <a:off x="5004048" y="2348880"/>
            <a:ext cx="3888432" cy="706076"/>
            <a:chOff x="1310315" y="4563006"/>
            <a:chExt cx="3426661" cy="2016224"/>
          </a:xfrm>
        </p:grpSpPr>
        <p:sp>
          <p:nvSpPr>
            <p:cNvPr id="25" name="角丸四角形吹き出し 24"/>
            <p:cNvSpPr/>
            <p:nvPr/>
          </p:nvSpPr>
          <p:spPr>
            <a:xfrm>
              <a:off x="1886379" y="4588095"/>
              <a:ext cx="2850597" cy="1721224"/>
            </a:xfrm>
            <a:prstGeom prst="wedgeRoundRectCallout">
              <a:avLst>
                <a:gd name="adj1" fmla="val 33759"/>
                <a:gd name="adj2" fmla="val -89938"/>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endParaRPr lang="en-US" altLang="ja-JP" sz="1400" b="1" dirty="0">
                <a:solidFill>
                  <a:srgbClr val="FF0000"/>
                </a:solidFill>
              </a:endParaRPr>
            </a:p>
          </p:txBody>
        </p:sp>
        <p:sp>
          <p:nvSpPr>
            <p:cNvPr id="27" name="角丸四角形吹き出し 26"/>
            <p:cNvSpPr/>
            <p:nvPr/>
          </p:nvSpPr>
          <p:spPr>
            <a:xfrm>
              <a:off x="1310315" y="4563006"/>
              <a:ext cx="3426661" cy="2016224"/>
            </a:xfrm>
            <a:prstGeom prst="wedgeRoundRectCallout">
              <a:avLst>
                <a:gd name="adj1" fmla="val -35417"/>
                <a:gd name="adj2" fmla="val -79789"/>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r>
                <a:rPr lang="ja-JP" altLang="en-US" sz="1400" b="1" dirty="0">
                  <a:solidFill>
                    <a:srgbClr val="FF0000"/>
                  </a:solidFill>
                </a:rPr>
                <a:t>「支援者の知識と技量があからさまになる」</a:t>
              </a:r>
              <a:endParaRPr lang="en-US" altLang="ja-JP" sz="1400" b="1" dirty="0">
                <a:solidFill>
                  <a:srgbClr val="FF0000"/>
                </a:solidFill>
              </a:endParaRPr>
            </a:p>
            <a:p>
              <a:pPr marL="93663" indent="-93663"/>
              <a:r>
                <a:rPr lang="ja-JP" altLang="en-US" sz="1200" b="1" dirty="0">
                  <a:solidFill>
                    <a:srgbClr val="FF0000"/>
                  </a:solidFill>
                </a:rPr>
                <a:t>・左記のニーズの把握、状態の評価の内容を基に論理的に記載できるか！</a:t>
              </a:r>
              <a:endParaRPr lang="en-US" altLang="ja-JP" sz="1200" b="1" dirty="0">
                <a:solidFill>
                  <a:srgbClr val="FF0000"/>
                </a:solidFill>
              </a:endParaRPr>
            </a:p>
          </p:txBody>
        </p:sp>
      </p:grpSp>
      <p:grpSp>
        <p:nvGrpSpPr>
          <p:cNvPr id="6" name="グループ化 27"/>
          <p:cNvGrpSpPr/>
          <p:nvPr/>
        </p:nvGrpSpPr>
        <p:grpSpPr>
          <a:xfrm>
            <a:off x="6732240" y="3789040"/>
            <a:ext cx="1859672" cy="2448272"/>
            <a:chOff x="1880491" y="4365104"/>
            <a:chExt cx="2856485" cy="2016223"/>
          </a:xfrm>
        </p:grpSpPr>
        <p:sp>
          <p:nvSpPr>
            <p:cNvPr id="29" name="角丸四角形吹き出し 28"/>
            <p:cNvSpPr/>
            <p:nvPr/>
          </p:nvSpPr>
          <p:spPr>
            <a:xfrm>
              <a:off x="1886379" y="4588095"/>
              <a:ext cx="2850597" cy="1721225"/>
            </a:xfrm>
            <a:prstGeom prst="wedgeRoundRectCallout">
              <a:avLst>
                <a:gd name="adj1" fmla="val 25102"/>
                <a:gd name="adj2" fmla="val -77162"/>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endParaRPr lang="en-US" altLang="ja-JP" sz="1400" b="1" dirty="0">
                <a:solidFill>
                  <a:srgbClr val="FF0000"/>
                </a:solidFill>
              </a:endParaRPr>
            </a:p>
          </p:txBody>
        </p:sp>
        <p:sp>
          <p:nvSpPr>
            <p:cNvPr id="30" name="角丸四角形吹き出し 29"/>
            <p:cNvSpPr/>
            <p:nvPr/>
          </p:nvSpPr>
          <p:spPr>
            <a:xfrm>
              <a:off x="1886379" y="4588094"/>
              <a:ext cx="2850597" cy="1721225"/>
            </a:xfrm>
            <a:prstGeom prst="wedgeRoundRectCallout">
              <a:avLst>
                <a:gd name="adj1" fmla="val 54369"/>
                <a:gd name="adj2" fmla="val -2614"/>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endParaRPr lang="en-US" altLang="ja-JP" sz="1400" b="1" dirty="0">
                <a:solidFill>
                  <a:srgbClr val="FF0000"/>
                </a:solidFill>
              </a:endParaRPr>
            </a:p>
          </p:txBody>
        </p:sp>
        <p:sp>
          <p:nvSpPr>
            <p:cNvPr id="31" name="角丸四角形吹き出し 30"/>
            <p:cNvSpPr/>
            <p:nvPr/>
          </p:nvSpPr>
          <p:spPr>
            <a:xfrm>
              <a:off x="1880491" y="4365104"/>
              <a:ext cx="2850597" cy="2016223"/>
            </a:xfrm>
            <a:prstGeom prst="wedgeRoundRectCallout">
              <a:avLst>
                <a:gd name="adj1" fmla="val -13934"/>
                <a:gd name="adj2" fmla="val 61513"/>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r>
                <a:rPr lang="ja-JP" altLang="en-US" sz="1200" b="1" dirty="0">
                  <a:solidFill>
                    <a:srgbClr val="FF0000"/>
                  </a:solidFill>
                  <a:latin typeface="+mn-ea"/>
                </a:rPr>
                <a:t>・左記のニーズの記載内容と主語が一致するとは限らない。解決すべき課題の主語を明確化することでどこにアプローチすべきかが定まる</a:t>
              </a:r>
              <a:endParaRPr lang="en-US" altLang="ja-JP" sz="1200" b="1" dirty="0">
                <a:solidFill>
                  <a:srgbClr val="FF0000"/>
                </a:solidFill>
                <a:latin typeface="+mn-ea"/>
              </a:endParaRPr>
            </a:p>
            <a:p>
              <a:pPr marL="93663" indent="-93663"/>
              <a:r>
                <a:rPr lang="ja-JP" altLang="en-US" sz="1200" b="1" dirty="0">
                  <a:solidFill>
                    <a:srgbClr val="FF0000"/>
                  </a:solidFill>
                  <a:latin typeface="+mn-ea"/>
                </a:rPr>
                <a:t>・ここで挙げられた記載内容が、「個別支援計画」の具体的な到達目標となりうる</a:t>
              </a:r>
              <a:endParaRPr lang="en-US" altLang="ja-JP" sz="1200" b="1" dirty="0">
                <a:solidFill>
                  <a:srgbClr val="FF0000"/>
                </a:solidFill>
                <a:latin typeface="+mn-ea"/>
              </a:endParaRPr>
            </a:p>
          </p:txBody>
        </p:sp>
      </p:grpSp>
      <p:sp>
        <p:nvSpPr>
          <p:cNvPr id="28" name="Rectangle 2"/>
          <p:cNvSpPr txBox="1">
            <a:spLocks noChangeArrowheads="1"/>
          </p:cNvSpPr>
          <p:nvPr/>
        </p:nvSpPr>
        <p:spPr>
          <a:xfrm>
            <a:off x="323528" y="404664"/>
            <a:ext cx="8568952" cy="432048"/>
          </a:xfrm>
          <a:prstGeom prst="rect">
            <a:avLst/>
          </a:prstGeom>
          <a:solidFill>
            <a:srgbClr val="CCFFFF"/>
          </a:solidFill>
          <a:ln>
            <a:solidFill>
              <a:schemeClr val="tx1"/>
            </a:solidFill>
          </a:ln>
          <a:extLst/>
        </p:spPr>
        <p:txBody>
          <a:bodyPr vert="horz" lIns="91440" tIns="45720" rIns="91440" bIns="45720" rtlCol="0" anchor="ctr">
            <a:normAutofit/>
          </a:bodyPr>
          <a:lstStyle/>
          <a:p>
            <a:pPr algn="ctr">
              <a:spcBef>
                <a:spcPct val="0"/>
              </a:spcBef>
            </a:pPr>
            <a:r>
              <a:rPr lang="ja-JP" altLang="en-US" sz="2000" b="1" dirty="0">
                <a:latin typeface="HGP創英角ｺﾞｼｯｸUB" pitchFamily="50" charset="-128"/>
                <a:ea typeface="HGP創英角ｺﾞｼｯｸUB" pitchFamily="50" charset="-128"/>
              </a:rPr>
              <a:t>児童期の個別支援計画の作成におけるアセスメント～課題の整理</a:t>
            </a:r>
            <a:endParaRPr kumimoji="1" lang="ja-JP" altLang="en-US" sz="2000" b="0" i="0" u="none" strike="noStrike" kern="1200" cap="none" spc="0" normalizeH="0" baseline="0" noProof="0" dirty="0">
              <a:ln>
                <a:noFill/>
              </a:ln>
              <a:solidFill>
                <a:schemeClr val="tx1"/>
              </a:solidFill>
              <a:effectLst/>
              <a:uLnTx/>
              <a:uFillTx/>
              <a:latin typeface="HGP創英角ｺﾞｼｯｸUB" panose="020B0900000000000000" pitchFamily="50" charset="-128"/>
              <a:ea typeface="HGP創英角ｺﾞｼｯｸUB" panose="020B0900000000000000" pitchFamily="50" charset="-128"/>
              <a:cs typeface="+mj-cs"/>
            </a:endParaRPr>
          </a:p>
        </p:txBody>
      </p:sp>
      <p:sp>
        <p:nvSpPr>
          <p:cNvPr id="26" name="テキスト ボックス 25"/>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dirty="0"/>
              <a:t>（参考資料）</a:t>
            </a:r>
          </a:p>
        </p:txBody>
      </p:sp>
    </p:spTree>
    <p:extLst>
      <p:ext uri="{BB962C8B-B14F-4D97-AF65-F5344CB8AC3E}">
        <p14:creationId xmlns:p14="http://schemas.microsoft.com/office/powerpoint/2010/main" val="143654996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9512" y="3429000"/>
            <a:ext cx="8568952" cy="3168352"/>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b="1" dirty="0"/>
              <a:t>「意思決定支援」について、少なくとも、乳幼児期、学童期前半の子どもにおいてはどう考えていけば良いのでしょう？そもそも、意志のない子どもはいないことは、子どもの支援の現場の職員は十分理解しています。重度重複障害児、医療的ケア児と言われている子どもたちとの関わりにおいては、まばたきや呼吸の仕方、声色、目の動き、筋肉の動き、発汗等を観察し、こちらの声の届き方、見えている範囲などに気をつけながら、笑顔でやりとりを楽しむ場面によく出会います。食事にしても、ひとさじ口に運ぶごとに、おいしいか、もういらないかどうかなどを常に確認しながら、対峙していくことは当たり前のことです。</a:t>
            </a:r>
            <a:endParaRPr lang="en-US" altLang="ja-JP" sz="1800" b="1" dirty="0"/>
          </a:p>
          <a:p>
            <a:r>
              <a:rPr lang="ja-JP" altLang="en-US" sz="1800" b="1" dirty="0"/>
              <a:t>子どもの意思を確認できないのであれば、支援の現場から去らなければならない雰囲気が、児童の現場にはあります。</a:t>
            </a:r>
            <a:endParaRPr lang="en-US" altLang="ja-JP" sz="1800" b="1" dirty="0"/>
          </a:p>
        </p:txBody>
      </p:sp>
      <p:sp>
        <p:nvSpPr>
          <p:cNvPr id="6" name="右カーブ矢印 5"/>
          <p:cNvSpPr/>
          <p:nvPr/>
        </p:nvSpPr>
        <p:spPr>
          <a:xfrm>
            <a:off x="179512" y="1772816"/>
            <a:ext cx="432048" cy="1844824"/>
          </a:xfrm>
          <a:prstGeom prst="curvedRightArrow">
            <a:avLst>
              <a:gd name="adj1" fmla="val 42588"/>
              <a:gd name="adj2" fmla="val 100802"/>
              <a:gd name="adj3" fmla="val 4767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 name="タイトル 1"/>
          <p:cNvSpPr txBox="1">
            <a:spLocks/>
          </p:cNvSpPr>
          <p:nvPr/>
        </p:nvSpPr>
        <p:spPr>
          <a:xfrm>
            <a:off x="611560" y="404664"/>
            <a:ext cx="4752528" cy="548680"/>
          </a:xfrm>
          <a:prstGeom prst="rect">
            <a:avLst/>
          </a:prstGeom>
          <a:solidFill>
            <a:srgbClr val="CCFFFF"/>
          </a:solidFill>
          <a:ln cmpd="sng">
            <a:solidFill>
              <a:schemeClr val="tx1"/>
            </a:solidFill>
          </a:ln>
          <a:extLst/>
        </p:spPr>
        <p:txBody>
          <a:bodyPr vert="horz" wrap="square" lIns="91440" tIns="45720" rIns="91440" bIns="45720" numCol="1" anchor="ctr" anchorCtr="0" compatLnSpc="1">
            <a:prstTxWarp prst="textNoShape">
              <a:avLst/>
            </a:prstTxWarp>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schemeClr val="tx1"/>
                </a:solidFill>
                <a:effectLst/>
                <a:uLnTx/>
                <a:uFillTx/>
                <a:latin typeface="HGP創英角ｺﾞｼｯｸUB" panose="020B0900000000000000" pitchFamily="50" charset="-128"/>
                <a:ea typeface="HGP創英角ｺﾞｼｯｸUB" panose="020B0900000000000000" pitchFamily="50" charset="-128"/>
                <a:cs typeface="+mj-cs"/>
              </a:rPr>
              <a:t>アセスメントの留意点②～意思決定支援への配慮～</a:t>
            </a:r>
          </a:p>
        </p:txBody>
      </p:sp>
      <p:sp>
        <p:nvSpPr>
          <p:cNvPr id="8" name="コンテンツ プレースホルダー 2"/>
          <p:cNvSpPr txBox="1">
            <a:spLocks/>
          </p:cNvSpPr>
          <p:nvPr/>
        </p:nvSpPr>
        <p:spPr>
          <a:xfrm>
            <a:off x="611560" y="980728"/>
            <a:ext cx="4747084" cy="2293599"/>
          </a:xfrm>
          <a:prstGeom prst="rect">
            <a:avLst/>
          </a:prstGeom>
          <a:ln>
            <a:solidFill>
              <a:schemeClr val="tx1"/>
            </a:solidFill>
            <a:miter lim="800000"/>
            <a:headEnd/>
            <a:tailEnd/>
          </a:ln>
        </p:spPr>
        <p:txBody>
          <a:bodyPr/>
          <a:lstStyle/>
          <a:p>
            <a:pPr marL="342900" marR="0" lvl="0" indent="-342900" algn="l" defTabSz="914400" rtl="0" eaLnBrk="1" fontAlgn="auto" latinLnBrk="0" hangingPunct="1">
              <a:lnSpc>
                <a:spcPct val="100000"/>
              </a:lnSpc>
              <a:spcBef>
                <a:spcPct val="20000"/>
              </a:spcBef>
              <a:spcAft>
                <a:spcPts val="0"/>
              </a:spcAft>
              <a:buClrTx/>
              <a:buSzTx/>
              <a:buFont typeface="Wingdings" pitchFamily="2" charset="2"/>
              <a:buChar char="l"/>
              <a:tabLst/>
              <a:defRPr/>
            </a:pPr>
            <a:r>
              <a:rPr kumimoji="1" lang="ja-JP" altLang="en-US" sz="1800" b="0" i="0" u="none" strike="noStrike" kern="1200" cap="none" spc="0" normalizeH="0" baseline="0" noProof="0" dirty="0">
                <a:ln>
                  <a:noFill/>
                </a:ln>
                <a:solidFill>
                  <a:schemeClr val="tx1"/>
                </a:solidFill>
                <a:effectLst/>
                <a:uLnTx/>
                <a:uFillTx/>
                <a:latin typeface="HGP創英角ｺﾞｼｯｸUB" pitchFamily="50" charset="-128"/>
                <a:ea typeface="HGP創英角ｺﾞｼｯｸUB" pitchFamily="50" charset="-128"/>
                <a:cs typeface="+mn-cs"/>
              </a:rPr>
              <a:t>意思のない人はいない。</a:t>
            </a:r>
            <a:endParaRPr kumimoji="1" lang="en-US" altLang="ja-JP" sz="1800" b="0" i="0" u="none" strike="noStrike" kern="1200" cap="none" spc="0" normalizeH="0" baseline="0" noProof="0" dirty="0">
              <a:ln>
                <a:noFill/>
              </a:ln>
              <a:solidFill>
                <a:schemeClr val="tx1"/>
              </a:solidFill>
              <a:effectLst/>
              <a:uLnTx/>
              <a:uFillTx/>
              <a:latin typeface="HGP創英角ｺﾞｼｯｸUB" pitchFamily="50" charset="-128"/>
              <a:ea typeface="HGP創英角ｺﾞｼｯｸUB" pitchFamily="50" charset="-128"/>
              <a:cs typeface="+mn-cs"/>
            </a:endParaRPr>
          </a:p>
          <a:p>
            <a:pPr marL="342900" marR="0" lvl="0" indent="-342900" algn="l" defTabSz="914400" rtl="0" eaLnBrk="1" fontAlgn="auto" latinLnBrk="0" hangingPunct="1">
              <a:lnSpc>
                <a:spcPct val="100000"/>
              </a:lnSpc>
              <a:spcBef>
                <a:spcPct val="20000"/>
              </a:spcBef>
              <a:spcAft>
                <a:spcPts val="0"/>
              </a:spcAft>
              <a:buClrTx/>
              <a:buSzTx/>
              <a:buFont typeface="Wingdings" pitchFamily="2" charset="2"/>
              <a:buChar char="l"/>
              <a:tabLst/>
              <a:defRPr/>
            </a:pPr>
            <a:r>
              <a:rPr kumimoji="1" lang="ja-JP" altLang="en-US" sz="1800" b="0" i="0" u="none" strike="noStrike" kern="1200" cap="none" spc="0" normalizeH="0" baseline="0" noProof="0" dirty="0">
                <a:ln>
                  <a:noFill/>
                </a:ln>
                <a:solidFill>
                  <a:schemeClr val="tx1"/>
                </a:solidFill>
                <a:effectLst/>
                <a:uLnTx/>
                <a:uFillTx/>
                <a:latin typeface="HGP創英角ｺﾞｼｯｸUB" pitchFamily="50" charset="-128"/>
                <a:ea typeface="HGP創英角ｺﾞｼｯｸUB" pitchFamily="50" charset="-128"/>
                <a:cs typeface="+mn-cs"/>
              </a:rPr>
              <a:t>障がいの重い人でも、必ず</a:t>
            </a:r>
            <a:r>
              <a:rPr kumimoji="1" lang="en-US" altLang="ja-JP" sz="1800" b="0" i="0" u="none" strike="noStrike" kern="1200" cap="none" spc="0" normalizeH="0" baseline="0" noProof="0" dirty="0">
                <a:ln>
                  <a:noFill/>
                </a:ln>
                <a:solidFill>
                  <a:schemeClr val="tx1"/>
                </a:solidFill>
                <a:effectLst/>
                <a:uLnTx/>
                <a:uFillTx/>
                <a:latin typeface="HGP創英角ｺﾞｼｯｸUB" pitchFamily="50" charset="-128"/>
                <a:ea typeface="HGP創英角ｺﾞｼｯｸUB" pitchFamily="50" charset="-128"/>
                <a:cs typeface="+mn-cs"/>
              </a:rPr>
              <a:t>『</a:t>
            </a:r>
            <a:r>
              <a:rPr kumimoji="1" lang="ja-JP" altLang="en-US" sz="1800" b="0" i="0" u="none" strike="noStrike" kern="1200" cap="none" spc="0" normalizeH="0" baseline="0" noProof="0" dirty="0">
                <a:ln>
                  <a:noFill/>
                </a:ln>
                <a:solidFill>
                  <a:schemeClr val="tx1"/>
                </a:solidFill>
                <a:effectLst/>
                <a:uLnTx/>
                <a:uFillTx/>
                <a:latin typeface="HGP創英角ｺﾞｼｯｸUB" pitchFamily="50" charset="-128"/>
                <a:ea typeface="HGP創英角ｺﾞｼｯｸUB" pitchFamily="50" charset="-128"/>
                <a:cs typeface="+mn-cs"/>
              </a:rPr>
              <a:t>意思</a:t>
            </a:r>
            <a:r>
              <a:rPr kumimoji="1" lang="en-US" altLang="ja-JP" sz="1800" b="0" i="0" u="none" strike="noStrike" kern="1200" cap="none" spc="0" normalizeH="0" baseline="0" noProof="0" dirty="0">
                <a:ln>
                  <a:noFill/>
                </a:ln>
                <a:solidFill>
                  <a:schemeClr val="tx1"/>
                </a:solidFill>
                <a:effectLst/>
                <a:uLnTx/>
                <a:uFillTx/>
                <a:latin typeface="HGP創英角ｺﾞｼｯｸUB" pitchFamily="50" charset="-128"/>
                <a:ea typeface="HGP創英角ｺﾞｼｯｸUB" pitchFamily="50" charset="-128"/>
                <a:cs typeface="+mn-cs"/>
              </a:rPr>
              <a:t>』</a:t>
            </a:r>
            <a:r>
              <a:rPr kumimoji="1" lang="ja-JP" altLang="en-US" sz="1800" b="0" i="0" u="none" strike="noStrike" kern="1200" cap="none" spc="0" normalizeH="0" baseline="0" noProof="0" dirty="0">
                <a:ln>
                  <a:noFill/>
                </a:ln>
                <a:solidFill>
                  <a:schemeClr val="tx1"/>
                </a:solidFill>
                <a:effectLst/>
                <a:uLnTx/>
                <a:uFillTx/>
                <a:latin typeface="HGP創英角ｺﾞｼｯｸUB" pitchFamily="50" charset="-128"/>
                <a:ea typeface="HGP創英角ｺﾞｼｯｸUB" pitchFamily="50" charset="-128"/>
                <a:cs typeface="+mn-cs"/>
              </a:rPr>
              <a:t>はあり、考えや気持ちを持ち自分で決める事が出来る。</a:t>
            </a:r>
            <a:endParaRPr kumimoji="1" lang="en-US" altLang="ja-JP" sz="1800" b="0" i="0" u="none" strike="noStrike" kern="1200" cap="none" spc="0" normalizeH="0" baseline="0" noProof="0" dirty="0">
              <a:ln>
                <a:noFill/>
              </a:ln>
              <a:solidFill>
                <a:schemeClr val="tx1"/>
              </a:solidFill>
              <a:effectLst/>
              <a:uLnTx/>
              <a:uFillTx/>
              <a:latin typeface="HGP創英角ｺﾞｼｯｸUB" pitchFamily="50" charset="-128"/>
              <a:ea typeface="HGP創英角ｺﾞｼｯｸUB" pitchFamily="50" charset="-128"/>
              <a:cs typeface="+mn-cs"/>
            </a:endParaRPr>
          </a:p>
          <a:p>
            <a:pPr marL="342900" marR="0" lvl="0" indent="-342900" algn="l" defTabSz="914400" rtl="0" eaLnBrk="1" fontAlgn="auto" latinLnBrk="0" hangingPunct="1">
              <a:lnSpc>
                <a:spcPct val="100000"/>
              </a:lnSpc>
              <a:spcBef>
                <a:spcPct val="20000"/>
              </a:spcBef>
              <a:spcAft>
                <a:spcPts val="0"/>
              </a:spcAft>
              <a:buClrTx/>
              <a:buSzTx/>
              <a:buFont typeface="Wingdings" pitchFamily="2" charset="2"/>
              <a:buChar char="l"/>
              <a:tabLst/>
              <a:defRPr/>
            </a:pPr>
            <a:r>
              <a:rPr kumimoji="1" lang="ja-JP" altLang="en-US" sz="1800" b="0" i="0" u="none" strike="noStrike" kern="1200" cap="none" spc="0" normalizeH="0" baseline="0" noProof="0" dirty="0">
                <a:ln>
                  <a:noFill/>
                </a:ln>
                <a:solidFill>
                  <a:schemeClr val="tx1"/>
                </a:solidFill>
                <a:effectLst/>
                <a:uLnTx/>
                <a:uFillTx/>
                <a:latin typeface="HGP創英角ｺﾞｼｯｸUB" pitchFamily="50" charset="-128"/>
                <a:ea typeface="HGP創英角ｺﾞｼｯｸUB" pitchFamily="50" charset="-128"/>
                <a:cs typeface="+mn-cs"/>
              </a:rPr>
              <a:t>このことを大前提に支援をしていく必要があり、それぞれ違う形で表現・表出する意思決定のどの部分を、どのように支援をしていくのか模索していく事が大切である。</a:t>
            </a:r>
          </a:p>
        </p:txBody>
      </p:sp>
      <p:sp>
        <p:nvSpPr>
          <p:cNvPr id="9" name="正方形/長方形 8">
            <a:extLst>
              <a:ext uri="{FF2B5EF4-FFF2-40B4-BE49-F238E27FC236}">
                <a16:creationId xmlns:a16="http://schemas.microsoft.com/office/drawing/2014/main" id="{0091608A-D77E-425A-BD76-A8FE56382CBC}"/>
              </a:ext>
            </a:extLst>
          </p:cNvPr>
          <p:cNvSpPr/>
          <p:nvPr/>
        </p:nvSpPr>
        <p:spPr>
          <a:xfrm>
            <a:off x="5588496" y="971223"/>
            <a:ext cx="3159968" cy="2293599"/>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1800" b="1" dirty="0"/>
              <a:t>その人のあるがまま</a:t>
            </a:r>
            <a:r>
              <a:rPr lang="ja-JP" altLang="en-US" sz="1800" b="1" dirty="0" err="1"/>
              <a:t>を</a:t>
            </a:r>
            <a:r>
              <a:rPr lang="ja-JP" altLang="en-US" sz="1800" b="1" dirty="0"/>
              <a:t>受け止め、現在の状態から生活の質の向上を目指していく成人期の支援に対し、児童期は、成長できるところ、機能的に改善できるところ、伸びしろのあるところへのアプローチなどを考えなければなりません。</a:t>
            </a:r>
            <a:endParaRPr lang="en-US" altLang="ja-JP" sz="1800" b="1" dirty="0"/>
          </a:p>
        </p:txBody>
      </p:sp>
      <p:sp>
        <p:nvSpPr>
          <p:cNvPr id="10" name="テキスト ボックス 9">
            <a:extLst>
              <a:ext uri="{FF2B5EF4-FFF2-40B4-BE49-F238E27FC236}">
                <a16:creationId xmlns:a16="http://schemas.microsoft.com/office/drawing/2014/main" id="{D238EA64-EA7F-42F6-A68D-3F63D5FDDC14}"/>
              </a:ext>
            </a:extLst>
          </p:cNvPr>
          <p:cNvSpPr txBox="1"/>
          <p:nvPr/>
        </p:nvSpPr>
        <p:spPr>
          <a:xfrm>
            <a:off x="5940152" y="404664"/>
            <a:ext cx="2448272" cy="523220"/>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r>
              <a:rPr kumimoji="1" lang="ja-JP" altLang="en-US" sz="2800" dirty="0"/>
              <a:t>児童期は・・・</a:t>
            </a:r>
          </a:p>
        </p:txBody>
      </p:sp>
      <p:sp>
        <p:nvSpPr>
          <p:cNvPr id="11" name="テキスト ボックス 10"/>
          <p:cNvSpPr txBox="1"/>
          <p:nvPr/>
        </p:nvSpPr>
        <p:spPr>
          <a:xfrm>
            <a:off x="251520" y="0"/>
            <a:ext cx="6976590"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sz="1800" dirty="0"/>
              <a:t>⑪介護分野資料に対し、児童期のアセスメントにおいて留意すべきこと</a:t>
            </a:r>
            <a:endParaRPr kumimoji="1" lang="ja-JP" altLang="en-US" sz="1800" dirty="0"/>
          </a:p>
        </p:txBody>
      </p:sp>
    </p:spTree>
    <p:extLst>
      <p:ext uri="{BB962C8B-B14F-4D97-AF65-F5344CB8AC3E}">
        <p14:creationId xmlns:p14="http://schemas.microsoft.com/office/powerpoint/2010/main" val="117735792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Oval 2"/>
          <p:cNvSpPr>
            <a:spLocks noChangeArrowheads="1"/>
          </p:cNvSpPr>
          <p:nvPr/>
        </p:nvSpPr>
        <p:spPr bwMode="auto">
          <a:xfrm>
            <a:off x="827584" y="1268760"/>
            <a:ext cx="7375525" cy="504825"/>
          </a:xfrm>
          <a:prstGeom prst="ellipse">
            <a:avLst/>
          </a:prstGeom>
          <a:gradFill rotWithShape="1">
            <a:gsLst>
              <a:gs pos="0">
                <a:srgbClr val="FFFFE9"/>
              </a:gs>
              <a:gs pos="100000">
                <a:srgbClr val="FFFFB9"/>
              </a:gs>
            </a:gsLst>
            <a:lin ang="5400000" scaled="1"/>
          </a:gradFill>
          <a:ln w="12700" algn="ctr">
            <a:noFill/>
            <a:round/>
            <a:headEnd/>
            <a:tailEnd/>
          </a:ln>
        </p:spPr>
        <p:txBody>
          <a:bodyPr wrap="none" lIns="74295" tIns="8890" rIns="74295" bIns="8890" anchor="ctr"/>
          <a:lstStyle/>
          <a:p>
            <a:pPr algn="ctr" fontAlgn="base">
              <a:spcBef>
                <a:spcPct val="0"/>
              </a:spcBef>
              <a:spcAft>
                <a:spcPct val="0"/>
              </a:spcAft>
            </a:pPr>
            <a:endParaRPr lang="ja-JP" altLang="en-US" sz="1200">
              <a:solidFill>
                <a:srgbClr val="000000"/>
              </a:solidFill>
            </a:endParaRPr>
          </a:p>
        </p:txBody>
      </p:sp>
      <p:sp>
        <p:nvSpPr>
          <p:cNvPr id="41" name="Rectangle 3"/>
          <p:cNvSpPr txBox="1">
            <a:spLocks noChangeArrowheads="1"/>
          </p:cNvSpPr>
          <p:nvPr/>
        </p:nvSpPr>
        <p:spPr bwMode="auto">
          <a:xfrm>
            <a:off x="827584" y="1268760"/>
            <a:ext cx="7443788" cy="720725"/>
          </a:xfrm>
          <a:prstGeom prst="rect">
            <a:avLst/>
          </a:prstGeom>
          <a:noFill/>
          <a:ln w="9525">
            <a:noFill/>
            <a:miter lim="800000"/>
            <a:headEnd/>
            <a:tailEnd/>
          </a:ln>
        </p:spPr>
        <p:txBody>
          <a:bodyPr lIns="91430" tIns="45714" rIns="91430" bIns="45714" anchor="ctr"/>
          <a:lstStyle/>
          <a:p>
            <a:pPr algn="ctr" eaLnBrk="0" fontAlgn="base" hangingPunct="0">
              <a:spcBef>
                <a:spcPct val="0"/>
              </a:spcBef>
              <a:spcAft>
                <a:spcPct val="0"/>
              </a:spcAft>
              <a:defRPr/>
            </a:pPr>
            <a:r>
              <a:rPr lang="ja-JP" altLang="en-US" sz="3200" kern="0" dirty="0">
                <a:solidFill>
                  <a:srgbClr val="000000"/>
                </a:solidFill>
              </a:rPr>
              <a:t>ニーズの把握、課題の整理</a:t>
            </a:r>
          </a:p>
        </p:txBody>
      </p:sp>
      <p:sp>
        <p:nvSpPr>
          <p:cNvPr id="7" name="コンテンツ プレースホルダ 4"/>
          <p:cNvSpPr txBox="1">
            <a:spLocks/>
          </p:cNvSpPr>
          <p:nvPr/>
        </p:nvSpPr>
        <p:spPr bwMode="auto">
          <a:xfrm>
            <a:off x="251520" y="2060848"/>
            <a:ext cx="8689975" cy="4464496"/>
          </a:xfrm>
          <a:prstGeom prst="rect">
            <a:avLst/>
          </a:prstGeom>
          <a:noFill/>
          <a:ln w="9525">
            <a:noFill/>
            <a:miter lim="800000"/>
            <a:headEnd/>
            <a:tailEnd/>
          </a:ln>
        </p:spPr>
        <p:txBody>
          <a:bodyPr lIns="91430" tIns="45714" rIns="91430" bIns="45714"/>
          <a:lstStyle/>
          <a:p>
            <a:pPr marL="342900" indent="-342900" eaLnBrk="0" fontAlgn="base" hangingPunct="0">
              <a:lnSpc>
                <a:spcPct val="200000"/>
              </a:lnSpc>
              <a:spcAft>
                <a:spcPct val="0"/>
              </a:spcAft>
              <a:buFontTx/>
              <a:buChar char="•"/>
              <a:defRPr/>
            </a:pPr>
            <a:r>
              <a:rPr lang="ja-JP" altLang="en-US" sz="1800" b="1" kern="0" dirty="0">
                <a:solidFill>
                  <a:srgbClr val="000000"/>
                </a:solidFill>
              </a:rPr>
              <a:t>本人のニーズ（</a:t>
            </a:r>
            <a:r>
              <a:rPr lang="ja-JP" altLang="en-US" sz="1800" b="1" u="sng" kern="0" dirty="0">
                <a:solidFill>
                  <a:srgbClr val="FF0000"/>
                </a:solidFill>
              </a:rPr>
              <a:t>本人が求めること、経験させるべきこと</a:t>
            </a:r>
            <a:r>
              <a:rPr lang="ja-JP" altLang="en-US" sz="1800" b="1" kern="0" dirty="0">
                <a:solidFill>
                  <a:srgbClr val="000000"/>
                </a:solidFill>
              </a:rPr>
              <a:t>）をとらえる。</a:t>
            </a:r>
            <a:endParaRPr lang="en-US" altLang="ja-JP" sz="1800" b="1" kern="0" dirty="0">
              <a:solidFill>
                <a:srgbClr val="000000"/>
              </a:solidFill>
            </a:endParaRPr>
          </a:p>
          <a:p>
            <a:pPr marL="342900" indent="-342900" eaLnBrk="0" fontAlgn="base" hangingPunct="0">
              <a:lnSpc>
                <a:spcPct val="200000"/>
              </a:lnSpc>
              <a:spcAft>
                <a:spcPct val="0"/>
              </a:spcAft>
              <a:buFontTx/>
              <a:buChar char="•"/>
              <a:defRPr/>
            </a:pPr>
            <a:r>
              <a:rPr lang="ja-JP" altLang="en-US" sz="1800" b="1" kern="0" dirty="0">
                <a:solidFill>
                  <a:srgbClr val="FF0000"/>
                </a:solidFill>
              </a:rPr>
              <a:t>家族のニーズ</a:t>
            </a:r>
            <a:r>
              <a:rPr lang="ja-JP" altLang="en-US" sz="1800" b="1" kern="0" dirty="0">
                <a:solidFill>
                  <a:srgbClr val="000000"/>
                </a:solidFill>
              </a:rPr>
              <a:t>をとらえる。</a:t>
            </a:r>
            <a:endParaRPr lang="en-US" altLang="ja-JP" sz="1800" b="1" kern="0" dirty="0">
              <a:solidFill>
                <a:srgbClr val="000000"/>
              </a:solidFill>
            </a:endParaRPr>
          </a:p>
          <a:p>
            <a:pPr marL="342900" indent="-342900" eaLnBrk="0" fontAlgn="base" hangingPunct="0">
              <a:lnSpc>
                <a:spcPct val="200000"/>
              </a:lnSpc>
              <a:spcAft>
                <a:spcPct val="0"/>
              </a:spcAft>
              <a:buFontTx/>
              <a:buChar char="•"/>
              <a:defRPr/>
            </a:pPr>
            <a:r>
              <a:rPr lang="ja-JP" altLang="en-US" sz="1800" b="1" kern="0" dirty="0">
                <a:solidFill>
                  <a:srgbClr val="000000"/>
                </a:solidFill>
              </a:rPr>
              <a:t>生活の中から、「ありのままの」現状をとらえる。</a:t>
            </a:r>
            <a:endParaRPr lang="en-US" altLang="ja-JP" sz="1800" b="1" kern="0" dirty="0">
              <a:solidFill>
                <a:srgbClr val="000000"/>
              </a:solidFill>
            </a:endParaRPr>
          </a:p>
          <a:p>
            <a:pPr marL="342900" indent="-342900" eaLnBrk="0" fontAlgn="base" hangingPunct="0">
              <a:lnSpc>
                <a:spcPct val="200000"/>
              </a:lnSpc>
              <a:spcAft>
                <a:spcPct val="0"/>
              </a:spcAft>
              <a:buFontTx/>
              <a:buChar char="•"/>
              <a:defRPr/>
            </a:pPr>
            <a:r>
              <a:rPr lang="ja-JP" altLang="en-US" sz="1800" u="sng" kern="0" dirty="0">
                <a:solidFill>
                  <a:srgbClr val="FF0000"/>
                </a:solidFill>
              </a:rPr>
              <a:t>背景となる</a:t>
            </a:r>
            <a:r>
              <a:rPr lang="ja-JP" altLang="en-US" sz="1800" b="1" u="sng" kern="0" dirty="0">
                <a:solidFill>
                  <a:srgbClr val="000000"/>
                </a:solidFill>
              </a:rPr>
              <a:t>発達上の課題、障害特性</a:t>
            </a:r>
            <a:r>
              <a:rPr lang="ja-JP" altLang="en-US" sz="1800" b="1" kern="0" dirty="0">
                <a:solidFill>
                  <a:srgbClr val="000000"/>
                </a:solidFill>
              </a:rPr>
              <a:t>による課題をとらえる。</a:t>
            </a:r>
            <a:endParaRPr lang="en-US" altLang="ja-JP" sz="1800" b="1" kern="0" dirty="0">
              <a:solidFill>
                <a:srgbClr val="000000"/>
              </a:solidFill>
            </a:endParaRPr>
          </a:p>
          <a:p>
            <a:pPr marL="342900" indent="-342900" eaLnBrk="0" fontAlgn="base" hangingPunct="0">
              <a:lnSpc>
                <a:spcPct val="200000"/>
              </a:lnSpc>
              <a:spcAft>
                <a:spcPct val="0"/>
              </a:spcAft>
              <a:buFontTx/>
              <a:buChar char="•"/>
              <a:defRPr/>
            </a:pPr>
            <a:r>
              <a:rPr lang="ja-JP" altLang="en-US" sz="1800" b="1" kern="0" dirty="0">
                <a:solidFill>
                  <a:srgbClr val="000000"/>
                </a:solidFill>
              </a:rPr>
              <a:t>家族での生活の現実的、具体的場面を想像する。</a:t>
            </a:r>
            <a:endParaRPr lang="en-US" altLang="ja-JP" sz="1800" b="1" kern="0" dirty="0">
              <a:solidFill>
                <a:srgbClr val="000000"/>
              </a:solidFill>
            </a:endParaRPr>
          </a:p>
          <a:p>
            <a:pPr marL="342900" indent="-342900" eaLnBrk="0" fontAlgn="base" hangingPunct="0">
              <a:lnSpc>
                <a:spcPct val="200000"/>
              </a:lnSpc>
              <a:spcAft>
                <a:spcPct val="0"/>
              </a:spcAft>
              <a:buFontTx/>
              <a:buChar char="•"/>
              <a:defRPr/>
            </a:pPr>
            <a:r>
              <a:rPr lang="ja-JP" altLang="en-US" sz="1800" b="1" kern="0" dirty="0">
                <a:solidFill>
                  <a:srgbClr val="000000"/>
                </a:solidFill>
              </a:rPr>
              <a:t>こどもの力や強みをとらえる。</a:t>
            </a:r>
            <a:endParaRPr lang="en-US" altLang="ja-JP" sz="1800" b="1" kern="0" dirty="0">
              <a:solidFill>
                <a:srgbClr val="000000"/>
              </a:solidFill>
            </a:endParaRPr>
          </a:p>
          <a:p>
            <a:pPr marL="342900" indent="-342900" eaLnBrk="0" fontAlgn="base" hangingPunct="0">
              <a:lnSpc>
                <a:spcPct val="200000"/>
              </a:lnSpc>
              <a:spcAft>
                <a:spcPct val="0"/>
              </a:spcAft>
              <a:buFontTx/>
              <a:buChar char="•"/>
              <a:defRPr/>
            </a:pPr>
            <a:r>
              <a:rPr lang="ja-JP" altLang="en-US" sz="1800" b="1" kern="0" dirty="0">
                <a:solidFill>
                  <a:srgbClr val="FF0000"/>
                </a:solidFill>
              </a:rPr>
              <a:t>家族の持つ力</a:t>
            </a:r>
            <a:r>
              <a:rPr lang="ja-JP" altLang="en-US" sz="1800" b="1" kern="0" dirty="0">
                <a:solidFill>
                  <a:srgbClr val="000000"/>
                </a:solidFill>
              </a:rPr>
              <a:t>をとらえ、子育て環境をとらえる。</a:t>
            </a:r>
            <a:endParaRPr lang="en-US" altLang="ja-JP" sz="1800" b="1" kern="0" dirty="0">
              <a:solidFill>
                <a:srgbClr val="000000"/>
              </a:solidFill>
            </a:endParaRPr>
          </a:p>
          <a:p>
            <a:pPr marL="342900" indent="-342900" eaLnBrk="0" fontAlgn="base" hangingPunct="0">
              <a:lnSpc>
                <a:spcPct val="200000"/>
              </a:lnSpc>
              <a:spcAft>
                <a:spcPct val="0"/>
              </a:spcAft>
              <a:buFontTx/>
              <a:buChar char="•"/>
              <a:defRPr/>
            </a:pPr>
            <a:r>
              <a:rPr lang="ja-JP" altLang="en-US" sz="1800" b="1" kern="0" dirty="0">
                <a:solidFill>
                  <a:srgbClr val="000000"/>
                </a:solidFill>
              </a:rPr>
              <a:t>「なぜ！」を意識して分析する。　なぜ、課題と思うか？　</a:t>
            </a:r>
            <a:r>
              <a:rPr lang="ja-JP" altLang="en-US" sz="1800" b="1" kern="0" dirty="0">
                <a:solidFill>
                  <a:srgbClr val="FF0000"/>
                </a:solidFill>
              </a:rPr>
              <a:t>なぜ、できないか？　</a:t>
            </a:r>
            <a:endParaRPr lang="en-US" altLang="ja-JP" sz="1800" b="1" kern="0" dirty="0">
              <a:solidFill>
                <a:srgbClr val="FF0000"/>
              </a:solidFill>
            </a:endParaRPr>
          </a:p>
        </p:txBody>
      </p:sp>
      <p:sp>
        <p:nvSpPr>
          <p:cNvPr id="8" name="Rectangle 2"/>
          <p:cNvSpPr txBox="1">
            <a:spLocks noChangeArrowheads="1"/>
          </p:cNvSpPr>
          <p:nvPr/>
        </p:nvSpPr>
        <p:spPr>
          <a:xfrm>
            <a:off x="251520" y="620688"/>
            <a:ext cx="8568952" cy="432048"/>
          </a:xfrm>
          <a:prstGeom prst="rect">
            <a:avLst/>
          </a:prstGeom>
          <a:solidFill>
            <a:srgbClr val="CCFFFF"/>
          </a:solidFill>
          <a:ln>
            <a:solidFill>
              <a:schemeClr val="tx1"/>
            </a:solidFill>
          </a:ln>
          <a:extLst/>
        </p:spPr>
        <p:txBody>
          <a:bodyPr vert="horz" lIns="91440" tIns="45720" rIns="91440" bIns="45720" rtlCol="0" anchor="ctr">
            <a:normAutofit fontScale="92500"/>
          </a:bodyPr>
          <a:lstStyle/>
          <a:p>
            <a:pPr algn="ctr">
              <a:spcBef>
                <a:spcPct val="0"/>
              </a:spcBef>
            </a:pPr>
            <a:r>
              <a:rPr lang="ja-JP" altLang="en-US" sz="2400" b="1" dirty="0">
                <a:latin typeface="HGP創英角ｺﾞｼｯｸUB" pitchFamily="50" charset="-128"/>
                <a:ea typeface="HGP創英角ｺﾞｼｯｸUB" pitchFamily="50" charset="-128"/>
              </a:rPr>
              <a:t>児童期の個別支援計画の作成におけるアセスメント～ニーズの把握</a:t>
            </a:r>
            <a:endParaRPr kumimoji="1" lang="ja-JP" altLang="en-US" sz="2400" b="0" i="0" u="none" strike="noStrike" kern="1200" cap="none" spc="0" normalizeH="0" baseline="0" noProof="0" dirty="0">
              <a:ln>
                <a:noFill/>
              </a:ln>
              <a:solidFill>
                <a:schemeClr val="tx1"/>
              </a:solidFill>
              <a:effectLst/>
              <a:uLnTx/>
              <a:uFillTx/>
              <a:latin typeface="HGP創英角ｺﾞｼｯｸUB" panose="020B0900000000000000" pitchFamily="50" charset="-128"/>
              <a:ea typeface="HGP創英角ｺﾞｼｯｸUB" panose="020B0900000000000000" pitchFamily="50" charset="-128"/>
              <a:cs typeface="+mj-cs"/>
            </a:endParaRPr>
          </a:p>
        </p:txBody>
      </p:sp>
      <p:sp>
        <p:nvSpPr>
          <p:cNvPr id="6" name="テキスト ボックス 5"/>
          <p:cNvSpPr txBox="1"/>
          <p:nvPr/>
        </p:nvSpPr>
        <p:spPr>
          <a:xfrm>
            <a:off x="251520" y="0"/>
            <a:ext cx="8414483"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sz="1800" dirty="0"/>
              <a:t>⑫児童期のアセスメントとは？～児童期では簡単に「ニーズ」という言葉は使わない！</a:t>
            </a:r>
            <a:endParaRPr kumimoji="1" lang="ja-JP" altLang="en-US" sz="1800" dirty="0"/>
          </a:p>
        </p:txBody>
      </p:sp>
    </p:spTree>
    <p:extLst>
      <p:ext uri="{BB962C8B-B14F-4D97-AF65-F5344CB8AC3E}">
        <p14:creationId xmlns:p14="http://schemas.microsoft.com/office/powerpoint/2010/main" val="383243180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971600" y="1052736"/>
            <a:ext cx="7344816" cy="710952"/>
          </a:xfrm>
        </p:spPr>
        <p:style>
          <a:lnRef idx="1">
            <a:schemeClr val="accent1"/>
          </a:lnRef>
          <a:fillRef idx="2">
            <a:schemeClr val="accent1"/>
          </a:fillRef>
          <a:effectRef idx="1">
            <a:schemeClr val="accent1"/>
          </a:effectRef>
          <a:fontRef idx="minor">
            <a:schemeClr val="dk1"/>
          </a:fontRef>
        </p:style>
        <p:txBody>
          <a:bodyPr>
            <a:normAutofit/>
          </a:bodyPr>
          <a:lstStyle/>
          <a:p>
            <a:r>
              <a:rPr lang="ja-JP" altLang="en-US" sz="4000" b="1" dirty="0">
                <a:ln w="31550" cmpd="sng">
                  <a:gradFill>
                    <a:gsLst>
                      <a:gs pos="25000">
                        <a:schemeClr val="accent1">
                          <a:shade val="25000"/>
                          <a:satMod val="190000"/>
                        </a:schemeClr>
                      </a:gs>
                      <a:gs pos="80000">
                        <a:schemeClr val="accent1">
                          <a:tint val="75000"/>
                          <a:satMod val="190000"/>
                        </a:schemeClr>
                      </a:gs>
                    </a:gsLst>
                    <a:lin ang="5400000"/>
                  </a:gradFill>
                  <a:prstDash val="solid"/>
                </a:ln>
                <a:solidFill>
                  <a:srgbClr val="FFFFFF"/>
                </a:solidFill>
                <a:effectLst>
                  <a:outerShdw blurRad="41275" dist="12700" dir="12000000" algn="tl" rotWithShape="0">
                    <a:srgbClr val="000000">
                      <a:alpha val="40000"/>
                    </a:srgbClr>
                  </a:outerShdw>
                </a:effectLst>
              </a:rPr>
              <a:t>児童期における</a:t>
            </a:r>
            <a:r>
              <a:rPr kumimoji="1" lang="ja-JP" altLang="en-US" sz="4000" b="1" dirty="0">
                <a:ln w="31550" cmpd="sng">
                  <a:gradFill>
                    <a:gsLst>
                      <a:gs pos="25000">
                        <a:schemeClr val="accent1">
                          <a:shade val="25000"/>
                          <a:satMod val="190000"/>
                        </a:schemeClr>
                      </a:gs>
                      <a:gs pos="80000">
                        <a:schemeClr val="accent1">
                          <a:tint val="75000"/>
                          <a:satMod val="190000"/>
                        </a:schemeClr>
                      </a:gs>
                    </a:gsLst>
                    <a:lin ang="5400000"/>
                  </a:gradFill>
                  <a:prstDash val="solid"/>
                </a:ln>
                <a:solidFill>
                  <a:srgbClr val="FFFFFF"/>
                </a:solidFill>
                <a:effectLst>
                  <a:outerShdw blurRad="41275" dist="12700" dir="12000000" algn="tl" rotWithShape="0">
                    <a:srgbClr val="000000">
                      <a:alpha val="40000"/>
                    </a:srgbClr>
                  </a:outerShdw>
                </a:effectLst>
              </a:rPr>
              <a:t>主訴とは？</a:t>
            </a:r>
          </a:p>
        </p:txBody>
      </p:sp>
      <p:pic>
        <p:nvPicPr>
          <p:cNvPr id="4" name="コンテンツ プレースホルダ 3" descr="考えている母.jpg"/>
          <p:cNvPicPr>
            <a:picLocks noGrp="1" noChangeAspect="1"/>
          </p:cNvPicPr>
          <p:nvPr>
            <p:ph idx="1"/>
          </p:nvPr>
        </p:nvPicPr>
        <p:blipFill>
          <a:blip r:embed="rId3" cstate="print"/>
          <a:stretch>
            <a:fillRect/>
          </a:stretch>
        </p:blipFill>
        <p:spPr>
          <a:xfrm>
            <a:off x="1187624" y="4636856"/>
            <a:ext cx="1023367" cy="1815364"/>
          </a:xfrm>
        </p:spPr>
      </p:pic>
      <p:sp>
        <p:nvSpPr>
          <p:cNvPr id="5" name="角丸四角形吹き出し 4"/>
          <p:cNvSpPr/>
          <p:nvPr/>
        </p:nvSpPr>
        <p:spPr>
          <a:xfrm>
            <a:off x="179512" y="2780928"/>
            <a:ext cx="2592288" cy="1328023"/>
          </a:xfrm>
          <a:prstGeom prst="wedgeRoundRectCallout">
            <a:avLst>
              <a:gd name="adj1" fmla="val -11903"/>
              <a:gd name="adj2" fmla="val 104380"/>
              <a:gd name="adj3" fmla="val 16667"/>
            </a:avLst>
          </a:prstGeom>
        </p:spPr>
        <p:style>
          <a:lnRef idx="2">
            <a:schemeClr val="accent1"/>
          </a:lnRef>
          <a:fillRef idx="1">
            <a:schemeClr val="lt1"/>
          </a:fillRef>
          <a:effectRef idx="0">
            <a:schemeClr val="accent1"/>
          </a:effectRef>
          <a:fontRef idx="minor">
            <a:schemeClr val="dk1"/>
          </a:fontRef>
        </p:style>
        <p:txBody>
          <a:bodyPr wrap="square" rtlCol="0" anchor="t" anchorCtr="0">
            <a:spAutoFit/>
          </a:bodyPr>
          <a:lstStyle/>
          <a:p>
            <a:r>
              <a:rPr lang="ja-JP" altLang="en-US" sz="1800" dirty="0">
                <a:solidFill>
                  <a:prstClr val="black"/>
                </a:solidFill>
              </a:rPr>
              <a:t>ことばが遅いのではと、親戚に言われました。私は心配していないのですが</a:t>
            </a:r>
            <a:r>
              <a:rPr lang="en-US" altLang="ja-JP" sz="1800" dirty="0">
                <a:solidFill>
                  <a:prstClr val="black"/>
                </a:solidFill>
              </a:rPr>
              <a:t>…</a:t>
            </a:r>
            <a:r>
              <a:rPr lang="ja-JP" altLang="en-US" sz="1800" dirty="0" err="1">
                <a:solidFill>
                  <a:prstClr val="black"/>
                </a:solidFill>
              </a:rPr>
              <a:t>。</a:t>
            </a:r>
            <a:endParaRPr lang="ja-JP" altLang="en-US" sz="1800" dirty="0">
              <a:solidFill>
                <a:prstClr val="black"/>
              </a:solidFill>
            </a:endParaRPr>
          </a:p>
        </p:txBody>
      </p:sp>
      <p:pic>
        <p:nvPicPr>
          <p:cNvPr id="6" name="図 5" descr="男の子３.gif"/>
          <p:cNvPicPr>
            <a:picLocks noChangeAspect="1"/>
          </p:cNvPicPr>
          <p:nvPr/>
        </p:nvPicPr>
        <p:blipFill>
          <a:blip r:embed="rId4" cstate="print"/>
          <a:stretch>
            <a:fillRect/>
          </a:stretch>
        </p:blipFill>
        <p:spPr>
          <a:xfrm>
            <a:off x="7092280" y="5186182"/>
            <a:ext cx="1597521" cy="1410798"/>
          </a:xfrm>
          <a:prstGeom prst="rect">
            <a:avLst/>
          </a:prstGeom>
        </p:spPr>
      </p:pic>
      <p:sp>
        <p:nvSpPr>
          <p:cNvPr id="7" name="角丸四角形吹き出し 6"/>
          <p:cNvSpPr/>
          <p:nvPr/>
        </p:nvSpPr>
        <p:spPr>
          <a:xfrm>
            <a:off x="6588224" y="3861048"/>
            <a:ext cx="2304256" cy="1188712"/>
          </a:xfrm>
          <a:prstGeom prst="wedgeRoundRectCallout">
            <a:avLst>
              <a:gd name="adj1" fmla="val -20833"/>
              <a:gd name="adj2" fmla="val 76357"/>
              <a:gd name="adj3" fmla="val 16667"/>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sz="1800" dirty="0">
                <a:solidFill>
                  <a:prstClr val="black"/>
                </a:solidFill>
              </a:rPr>
              <a:t>ジュースおかわり！</a:t>
            </a:r>
            <a:endParaRPr lang="en-US" altLang="ja-JP" sz="1800" dirty="0">
              <a:solidFill>
                <a:prstClr val="black"/>
              </a:solidFill>
            </a:endParaRPr>
          </a:p>
          <a:p>
            <a:pPr algn="ctr"/>
            <a:r>
              <a:rPr lang="ja-JP" altLang="en-US" sz="1800" dirty="0">
                <a:solidFill>
                  <a:prstClr val="black"/>
                </a:solidFill>
              </a:rPr>
              <a:t>車に乗せて！</a:t>
            </a:r>
            <a:endParaRPr lang="en-US" altLang="ja-JP" sz="1800" dirty="0">
              <a:solidFill>
                <a:prstClr val="black"/>
              </a:solidFill>
            </a:endParaRPr>
          </a:p>
          <a:p>
            <a:pPr algn="ctr"/>
            <a:r>
              <a:rPr lang="ja-JP" altLang="en-US" sz="1800" dirty="0">
                <a:solidFill>
                  <a:prstClr val="black"/>
                </a:solidFill>
              </a:rPr>
              <a:t>抱っこして！・・・</a:t>
            </a:r>
          </a:p>
        </p:txBody>
      </p:sp>
      <p:sp>
        <p:nvSpPr>
          <p:cNvPr id="10" name="角丸四角形 9"/>
          <p:cNvSpPr/>
          <p:nvPr/>
        </p:nvSpPr>
        <p:spPr>
          <a:xfrm>
            <a:off x="3059832" y="2636912"/>
            <a:ext cx="3384376" cy="403244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r>
              <a:rPr lang="ja-JP" altLang="en-US" sz="1800" dirty="0">
                <a:solidFill>
                  <a:prstClr val="black"/>
                </a:solidFill>
              </a:rPr>
              <a:t>とは言っているお母さんの頭の中は・・・</a:t>
            </a:r>
            <a:endParaRPr lang="en-US" altLang="ja-JP" sz="1800" dirty="0">
              <a:solidFill>
                <a:prstClr val="black"/>
              </a:solidFill>
            </a:endParaRPr>
          </a:p>
          <a:p>
            <a:r>
              <a:rPr lang="ja-JP" altLang="en-US" sz="1800" dirty="0">
                <a:solidFill>
                  <a:prstClr val="black"/>
                </a:solidFill>
              </a:rPr>
              <a:t>★ホントは私も心配！</a:t>
            </a:r>
            <a:endParaRPr lang="en-US" altLang="ja-JP" sz="1800" dirty="0">
              <a:solidFill>
                <a:prstClr val="black"/>
              </a:solidFill>
            </a:endParaRPr>
          </a:p>
          <a:p>
            <a:r>
              <a:rPr lang="ja-JP" altLang="en-US" sz="1800" dirty="0">
                <a:solidFill>
                  <a:prstClr val="black"/>
                </a:solidFill>
              </a:rPr>
              <a:t>★もっと夫も気にしてほしい！</a:t>
            </a:r>
            <a:endParaRPr lang="en-US" altLang="ja-JP" sz="1800" dirty="0">
              <a:solidFill>
                <a:prstClr val="black"/>
              </a:solidFill>
            </a:endParaRPr>
          </a:p>
          <a:p>
            <a:r>
              <a:rPr lang="ja-JP" altLang="en-US" sz="1800" dirty="0">
                <a:solidFill>
                  <a:prstClr val="black"/>
                </a:solidFill>
              </a:rPr>
              <a:t>★言葉のことより、買い物の時に大変なの！</a:t>
            </a:r>
            <a:endParaRPr lang="en-US" altLang="ja-JP" sz="1800" dirty="0">
              <a:solidFill>
                <a:prstClr val="black"/>
              </a:solidFill>
            </a:endParaRPr>
          </a:p>
          <a:p>
            <a:r>
              <a:rPr lang="ja-JP" altLang="en-US" sz="1800" dirty="0">
                <a:solidFill>
                  <a:prstClr val="black"/>
                </a:solidFill>
              </a:rPr>
              <a:t>★私一人で子育てしているような気がするの！</a:t>
            </a:r>
            <a:endParaRPr lang="en-US" altLang="ja-JP" sz="1800" dirty="0">
              <a:solidFill>
                <a:prstClr val="black"/>
              </a:solidFill>
            </a:endParaRPr>
          </a:p>
          <a:p>
            <a:r>
              <a:rPr lang="ja-JP" altLang="en-US" sz="1800" dirty="0">
                <a:solidFill>
                  <a:prstClr val="black"/>
                </a:solidFill>
              </a:rPr>
              <a:t>★今度同窓会があるけど、参加したい！</a:t>
            </a:r>
            <a:endParaRPr lang="en-US" altLang="ja-JP" sz="1800" dirty="0">
              <a:solidFill>
                <a:prstClr val="black"/>
              </a:solidFill>
            </a:endParaRPr>
          </a:p>
          <a:p>
            <a:r>
              <a:rPr lang="ja-JP" altLang="en-US" sz="1800" dirty="0">
                <a:solidFill>
                  <a:prstClr val="black"/>
                </a:solidFill>
              </a:rPr>
              <a:t>★眠い！たっぷり寝たい！</a:t>
            </a:r>
            <a:endParaRPr lang="en-US" altLang="ja-JP" sz="1800" dirty="0">
              <a:solidFill>
                <a:prstClr val="black"/>
              </a:solidFill>
            </a:endParaRPr>
          </a:p>
          <a:p>
            <a:r>
              <a:rPr lang="ja-JP" altLang="en-US" sz="1800" dirty="0">
                <a:solidFill>
                  <a:prstClr val="black"/>
                </a:solidFill>
              </a:rPr>
              <a:t>★姑とうまくいかない！　　　　　　　　　　　</a:t>
            </a:r>
            <a:endParaRPr lang="en-US" altLang="ja-JP" sz="1800" dirty="0">
              <a:solidFill>
                <a:prstClr val="black"/>
              </a:solidFill>
            </a:endParaRPr>
          </a:p>
          <a:p>
            <a:r>
              <a:rPr lang="ja-JP" altLang="en-US" sz="1800" dirty="0">
                <a:solidFill>
                  <a:prstClr val="black"/>
                </a:solidFill>
              </a:rPr>
              <a:t>　　　　　　　　　　　　　　等々</a:t>
            </a:r>
            <a:endParaRPr lang="en-US" altLang="ja-JP" sz="1800" dirty="0">
              <a:solidFill>
                <a:prstClr val="black"/>
              </a:solidFill>
            </a:endParaRPr>
          </a:p>
        </p:txBody>
      </p:sp>
      <p:sp>
        <p:nvSpPr>
          <p:cNvPr id="11" name="右矢印 10"/>
          <p:cNvSpPr/>
          <p:nvPr/>
        </p:nvSpPr>
        <p:spPr>
          <a:xfrm>
            <a:off x="2699792" y="2924944"/>
            <a:ext cx="576064" cy="1080120"/>
          </a:xfrm>
          <a:prstGeom prst="rightArrow">
            <a:avLst/>
          </a:prstGeom>
        </p:spPr>
        <p:style>
          <a:lnRef idx="1">
            <a:schemeClr val="accent4"/>
          </a:lnRef>
          <a:fillRef idx="3">
            <a:schemeClr val="accent4"/>
          </a:fillRef>
          <a:effectRef idx="2">
            <a:schemeClr val="accent4"/>
          </a:effectRef>
          <a:fontRef idx="minor">
            <a:schemeClr val="lt1"/>
          </a:fontRef>
        </p:style>
        <p:txBody>
          <a:bodyPr rtlCol="0" anchor="ctr"/>
          <a:lstStyle/>
          <a:p>
            <a:pPr algn="ctr"/>
            <a:endParaRPr lang="ja-JP" altLang="en-US">
              <a:solidFill>
                <a:prstClr val="white"/>
              </a:solidFill>
            </a:endParaRPr>
          </a:p>
        </p:txBody>
      </p:sp>
      <p:sp>
        <p:nvSpPr>
          <p:cNvPr id="12" name="フローチャート : 端子 11"/>
          <p:cNvSpPr/>
          <p:nvPr/>
        </p:nvSpPr>
        <p:spPr>
          <a:xfrm>
            <a:off x="791580" y="1890628"/>
            <a:ext cx="7704856" cy="576064"/>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800" b="1" dirty="0">
                <a:solidFill>
                  <a:prstClr val="white"/>
                </a:solidFill>
              </a:rPr>
              <a:t>解決すべき順番は？支援すべき相手は？寄り添うべき相手は誰？</a:t>
            </a:r>
          </a:p>
        </p:txBody>
      </p:sp>
      <p:sp>
        <p:nvSpPr>
          <p:cNvPr id="13" name="Rectangle 2"/>
          <p:cNvSpPr txBox="1">
            <a:spLocks noChangeArrowheads="1"/>
          </p:cNvSpPr>
          <p:nvPr/>
        </p:nvSpPr>
        <p:spPr>
          <a:xfrm>
            <a:off x="251520" y="476672"/>
            <a:ext cx="8568952" cy="432048"/>
          </a:xfrm>
          <a:prstGeom prst="rect">
            <a:avLst/>
          </a:prstGeom>
          <a:solidFill>
            <a:srgbClr val="CCFFFF"/>
          </a:solidFill>
          <a:ln>
            <a:solidFill>
              <a:schemeClr val="tx1"/>
            </a:solidFill>
          </a:ln>
          <a:extLst/>
        </p:spPr>
        <p:txBody>
          <a:bodyPr vert="horz" lIns="91440" tIns="45720" rIns="91440" bIns="45720" rtlCol="0" anchor="ctr">
            <a:normAutofit fontScale="92500"/>
          </a:bodyPr>
          <a:lstStyle/>
          <a:p>
            <a:pPr algn="ctr">
              <a:spcBef>
                <a:spcPct val="0"/>
              </a:spcBef>
            </a:pPr>
            <a:r>
              <a:rPr lang="ja-JP" altLang="en-US" sz="2400" b="1" dirty="0">
                <a:latin typeface="HGP創英角ｺﾞｼｯｸUB" pitchFamily="50" charset="-128"/>
                <a:ea typeface="HGP創英角ｺﾞｼｯｸUB" pitchFamily="50" charset="-128"/>
              </a:rPr>
              <a:t>児童期の個別支援計画の作成におけるアセスメント～ニーズの把握</a:t>
            </a:r>
            <a:endParaRPr kumimoji="1" lang="ja-JP" altLang="en-US" sz="2400" b="0" i="0" u="none" strike="noStrike" kern="1200" cap="none" spc="0" normalizeH="0" baseline="0" noProof="0" dirty="0">
              <a:ln>
                <a:noFill/>
              </a:ln>
              <a:solidFill>
                <a:schemeClr val="tx1"/>
              </a:solidFill>
              <a:effectLst/>
              <a:uLnTx/>
              <a:uFillTx/>
              <a:latin typeface="HGP創英角ｺﾞｼｯｸUB" panose="020B0900000000000000" pitchFamily="50" charset="-128"/>
              <a:ea typeface="HGP創英角ｺﾞｼｯｸUB" panose="020B0900000000000000" pitchFamily="50" charset="-128"/>
              <a:cs typeface="+mj-cs"/>
            </a:endParaRPr>
          </a:p>
        </p:txBody>
      </p:sp>
      <p:sp>
        <p:nvSpPr>
          <p:cNvPr id="14" name="テキスト ボックス 13"/>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39328127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nvSpPr>
        <p:spPr bwMode="auto">
          <a:xfrm>
            <a:off x="232679" y="115889"/>
            <a:ext cx="15856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000000"/>
                </a:solidFill>
                <a:effectLst/>
                <a:uLnTx/>
                <a:uFillTx/>
                <a:latin typeface="ＤＨＰ特太ゴシック体" pitchFamily="50" charset="-128"/>
                <a:ea typeface="ＤＨＰ特太ゴシック体" pitchFamily="50" charset="-128"/>
                <a:cs typeface="+mn-cs"/>
              </a:rPr>
              <a:t>（例えば）</a:t>
            </a:r>
          </a:p>
        </p:txBody>
      </p:sp>
      <p:sp>
        <p:nvSpPr>
          <p:cNvPr id="30723" name="AutoShape 3"/>
          <p:cNvSpPr>
            <a:spLocks noChangeArrowheads="1"/>
          </p:cNvSpPr>
          <p:nvPr/>
        </p:nvSpPr>
        <p:spPr bwMode="auto">
          <a:xfrm>
            <a:off x="179388" y="4941888"/>
            <a:ext cx="3816350" cy="1079500"/>
          </a:xfrm>
          <a:prstGeom prst="can">
            <a:avLst>
              <a:gd name="adj" fmla="val 48528"/>
            </a:avLst>
          </a:prstGeom>
          <a:solidFill>
            <a:srgbClr val="6699FF">
              <a:alpha val="16862"/>
            </a:srgbClr>
          </a:solidFill>
          <a:ln w="9525">
            <a:solidFill>
              <a:schemeClr val="tx1"/>
            </a:solidFill>
            <a:round/>
            <a:headEnd/>
            <a:tailEnd/>
          </a:ln>
        </p:spPr>
        <p:txBody>
          <a:bodyPr wrap="none" tIns="0" bIns="360000" anchor="ctr" anchorCtr="1"/>
          <a:lstStyle/>
          <a:p>
            <a:pPr marL="0" marR="0" lvl="0" indent="0" algn="ctr" defTabSz="914400" rtl="0" eaLnBrk="1" fontAlgn="base" latinLnBrk="0" hangingPunct="1">
              <a:lnSpc>
                <a:spcPct val="100000"/>
              </a:lnSpc>
              <a:spcBef>
                <a:spcPct val="20000"/>
              </a:spcBef>
              <a:spcAft>
                <a:spcPct val="0"/>
              </a:spcAft>
              <a:buClr>
                <a:srgbClr val="4F81BD"/>
              </a:buClr>
              <a:buSzPct val="80000"/>
              <a:buFont typeface="Wingdings" pitchFamily="2" charset="2"/>
              <a:buNone/>
              <a:tabLst/>
              <a:defRPr/>
            </a:pPr>
            <a:r>
              <a:rPr kumimoji="1" lang="ja-JP" altLang="en-US" sz="24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標準化されたサービス</a:t>
            </a:r>
          </a:p>
          <a:p>
            <a:pPr marL="0" marR="0" lvl="0" indent="0" algn="ctr" defTabSz="914400" rtl="0" eaLnBrk="1" fontAlgn="base" latinLnBrk="0" hangingPunct="1">
              <a:lnSpc>
                <a:spcPct val="100000"/>
              </a:lnSpc>
              <a:spcBef>
                <a:spcPct val="20000"/>
              </a:spcBef>
              <a:spcAft>
                <a:spcPct val="0"/>
              </a:spcAft>
              <a:buClr>
                <a:srgbClr val="4F81BD"/>
              </a:buClr>
              <a:buSzPct val="80000"/>
              <a:buFont typeface="Wingdings" pitchFamily="2" charset="2"/>
              <a:buNone/>
              <a:tabLst/>
              <a:defRPr/>
            </a:pPr>
            <a:r>
              <a:rPr kumimoji="1" lang="ja-JP" altLang="en-US" sz="24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（マニュアル化）</a:t>
            </a:r>
          </a:p>
        </p:txBody>
      </p:sp>
      <p:sp>
        <p:nvSpPr>
          <p:cNvPr id="30724" name="AutoShape 4"/>
          <p:cNvSpPr>
            <a:spLocks noChangeArrowheads="1"/>
          </p:cNvSpPr>
          <p:nvPr/>
        </p:nvSpPr>
        <p:spPr bwMode="auto">
          <a:xfrm>
            <a:off x="611251" y="765175"/>
            <a:ext cx="2973387" cy="4248150"/>
          </a:xfrm>
          <a:prstGeom prst="downArrowCallout">
            <a:avLst>
              <a:gd name="adj1" fmla="val 25000"/>
              <a:gd name="adj2" fmla="val 25000"/>
              <a:gd name="adj3" fmla="val 23812"/>
              <a:gd name="adj4" fmla="val 73333"/>
            </a:avLst>
          </a:prstGeom>
          <a:noFill/>
          <a:ln w="28575">
            <a:solidFill>
              <a:srgbClr val="FF0000"/>
            </a:solidFill>
            <a:prstDash val="lgDash"/>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20000"/>
              </a:spcBef>
              <a:spcAft>
                <a:spcPct val="0"/>
              </a:spcAft>
              <a:buClr>
                <a:srgbClr val="4F81BD"/>
              </a:buClr>
              <a:buSzPct val="80000"/>
              <a:buFont typeface="Wingdings" pitchFamily="2" charset="2"/>
              <a:buNone/>
              <a:tabLst/>
              <a:defRPr/>
            </a:pPr>
            <a:endPar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endParaRPr>
          </a:p>
          <a:p>
            <a:pPr marL="0" marR="0" lvl="0" indent="0" algn="ctr" defTabSz="914400" rtl="0" eaLnBrk="1" fontAlgn="base" latinLnBrk="0" hangingPunct="1">
              <a:lnSpc>
                <a:spcPct val="100000"/>
              </a:lnSpc>
              <a:spcBef>
                <a:spcPct val="20000"/>
              </a:spcBef>
              <a:spcAft>
                <a:spcPct val="0"/>
              </a:spcAft>
              <a:buClr>
                <a:srgbClr val="4F81BD"/>
              </a:buClr>
              <a:buSzPct val="80000"/>
              <a:buFont typeface="Wingdings" pitchFamily="2" charset="2"/>
              <a:buNone/>
              <a:tabLst/>
              <a:defRPr/>
            </a:pPr>
            <a:endPar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endParaRPr>
          </a:p>
          <a:p>
            <a:pPr marL="0" marR="0" lvl="0" indent="0" algn="ctr" defTabSz="914400" rtl="0" eaLnBrk="1" fontAlgn="base" latinLnBrk="0" hangingPunct="1">
              <a:lnSpc>
                <a:spcPct val="100000"/>
              </a:lnSpc>
              <a:spcBef>
                <a:spcPct val="20000"/>
              </a:spcBef>
              <a:spcAft>
                <a:spcPct val="0"/>
              </a:spcAft>
              <a:buClr>
                <a:srgbClr val="4F81BD"/>
              </a:buClr>
              <a:buSzPct val="80000"/>
              <a:buFont typeface="Wingdings" pitchFamily="2" charset="2"/>
              <a:buNone/>
              <a:tabLst/>
              <a:defRPr/>
            </a:pPr>
            <a:endParaRPr kumimoji="1" lang="ja-JP" altLang="ja-JP"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endParaRPr>
          </a:p>
        </p:txBody>
      </p:sp>
      <p:sp>
        <p:nvSpPr>
          <p:cNvPr id="30725" name="Rectangle 5"/>
          <p:cNvSpPr>
            <a:spLocks noChangeArrowheads="1"/>
          </p:cNvSpPr>
          <p:nvPr/>
        </p:nvSpPr>
        <p:spPr bwMode="auto">
          <a:xfrm>
            <a:off x="1042988" y="620713"/>
            <a:ext cx="2057400" cy="304800"/>
          </a:xfrm>
          <a:prstGeom prst="rect">
            <a:avLst/>
          </a:prstGeom>
          <a:solidFill>
            <a:srgbClr val="FF66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
                <a:srgbClr val="4F81BD"/>
              </a:buClr>
              <a:buSzPct val="80000"/>
              <a:buFont typeface="Wingdings" pitchFamily="2" charset="2"/>
              <a:buNone/>
              <a:tabLst/>
              <a:defRPr/>
            </a:pPr>
            <a:r>
              <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標準化していく　</a:t>
            </a:r>
            <a:r>
              <a:rPr kumimoji="1" lang="en-US" altLang="ja-JP"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a:t>
            </a:r>
          </a:p>
        </p:txBody>
      </p:sp>
      <p:sp>
        <p:nvSpPr>
          <p:cNvPr id="30726" name="Oval 7"/>
          <p:cNvSpPr>
            <a:spLocks noChangeArrowheads="1"/>
          </p:cNvSpPr>
          <p:nvPr/>
        </p:nvSpPr>
        <p:spPr bwMode="auto">
          <a:xfrm>
            <a:off x="4572000" y="1628775"/>
            <a:ext cx="2160588" cy="719138"/>
          </a:xfrm>
          <a:prstGeom prst="ellipse">
            <a:avLst/>
          </a:prstGeom>
          <a:ln>
            <a:headEnd/>
            <a:tailEnd/>
          </a:ln>
        </p:spPr>
        <p:style>
          <a:lnRef idx="2">
            <a:schemeClr val="accent1"/>
          </a:lnRef>
          <a:fillRef idx="1">
            <a:schemeClr val="lt1"/>
          </a:fillRef>
          <a:effectRef idx="0">
            <a:schemeClr val="accent1"/>
          </a:effectRef>
          <a:fontRef idx="minor">
            <a:schemeClr val="dk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個人のニーズに応じたサービス</a:t>
            </a:r>
          </a:p>
        </p:txBody>
      </p:sp>
      <p:sp>
        <p:nvSpPr>
          <p:cNvPr id="30727" name="Oval 8"/>
          <p:cNvSpPr>
            <a:spLocks noChangeArrowheads="1"/>
          </p:cNvSpPr>
          <p:nvPr/>
        </p:nvSpPr>
        <p:spPr bwMode="auto">
          <a:xfrm>
            <a:off x="1042988" y="981075"/>
            <a:ext cx="2057400" cy="533400"/>
          </a:xfrm>
          <a:prstGeom prst="ellipse">
            <a:avLst/>
          </a:prstGeom>
          <a:solidFill>
            <a:srgbClr val="FFCC66"/>
          </a:solidFill>
          <a:ln w="9525">
            <a:solidFill>
              <a:schemeClr val="tx1"/>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衣類の着脱介助</a:t>
            </a:r>
          </a:p>
        </p:txBody>
      </p:sp>
      <p:sp>
        <p:nvSpPr>
          <p:cNvPr id="30728" name="Oval 9"/>
          <p:cNvSpPr>
            <a:spLocks noChangeArrowheads="1"/>
          </p:cNvSpPr>
          <p:nvPr/>
        </p:nvSpPr>
        <p:spPr bwMode="auto">
          <a:xfrm>
            <a:off x="1042988" y="1628775"/>
            <a:ext cx="2057400" cy="533400"/>
          </a:xfrm>
          <a:prstGeom prst="ellipse">
            <a:avLst/>
          </a:prstGeom>
          <a:solidFill>
            <a:srgbClr val="FFCC66"/>
          </a:solidFill>
          <a:ln w="9525">
            <a:solidFill>
              <a:schemeClr val="tx1"/>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食事介助</a:t>
            </a:r>
          </a:p>
        </p:txBody>
      </p:sp>
      <p:sp>
        <p:nvSpPr>
          <p:cNvPr id="30729" name="Oval 10"/>
          <p:cNvSpPr>
            <a:spLocks noChangeArrowheads="1"/>
          </p:cNvSpPr>
          <p:nvPr/>
        </p:nvSpPr>
        <p:spPr bwMode="auto">
          <a:xfrm>
            <a:off x="1042988" y="2276475"/>
            <a:ext cx="2057400" cy="533400"/>
          </a:xfrm>
          <a:prstGeom prst="ellipse">
            <a:avLst/>
          </a:prstGeom>
          <a:solidFill>
            <a:srgbClr val="FFCC66"/>
          </a:solidFill>
          <a:ln w="9525">
            <a:solidFill>
              <a:schemeClr val="tx1"/>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入浴介助</a:t>
            </a:r>
          </a:p>
        </p:txBody>
      </p:sp>
      <p:sp>
        <p:nvSpPr>
          <p:cNvPr id="30730" name="AutoShape 11"/>
          <p:cNvSpPr>
            <a:spLocks noChangeArrowheads="1"/>
          </p:cNvSpPr>
          <p:nvPr/>
        </p:nvSpPr>
        <p:spPr bwMode="auto">
          <a:xfrm>
            <a:off x="6948548" y="1557338"/>
            <a:ext cx="1728787" cy="793750"/>
          </a:xfrm>
          <a:prstGeom prst="roundRect">
            <a:avLst>
              <a:gd name="adj" fmla="val 16667"/>
            </a:avLst>
          </a:prstGeom>
          <a:solidFill>
            <a:srgbClr val="CCCCCC"/>
          </a:solidFill>
          <a:ln w="9525">
            <a:solidFill>
              <a:schemeClr val="tx1"/>
            </a:solidFill>
            <a:round/>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HGP創英角ｺﾞｼｯｸUB" pitchFamily="50" charset="-128"/>
                <a:ea typeface="HGP創英角ｺﾞｼｯｸUB" pitchFamily="50" charset="-128"/>
                <a:cs typeface="+mn-cs"/>
              </a:rPr>
              <a:t>個人のニーズに応じたサービス</a:t>
            </a:r>
          </a:p>
        </p:txBody>
      </p:sp>
      <p:sp>
        <p:nvSpPr>
          <p:cNvPr id="30731" name="Oval 12"/>
          <p:cNvSpPr>
            <a:spLocks noChangeArrowheads="1"/>
          </p:cNvSpPr>
          <p:nvPr/>
        </p:nvSpPr>
        <p:spPr bwMode="auto">
          <a:xfrm>
            <a:off x="6877110" y="2565400"/>
            <a:ext cx="1871663" cy="1143000"/>
          </a:xfrm>
          <a:prstGeom prst="ellipse">
            <a:avLst/>
          </a:prstGeom>
          <a:solidFill>
            <a:srgbClr val="FFFF00"/>
          </a:solidFill>
          <a:ln w="9525">
            <a:solidFill>
              <a:schemeClr val="tx1"/>
            </a:solidFill>
            <a:round/>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charset="0"/>
                <a:ea typeface="HG創英角ｺﾞｼｯｸUB" pitchFamily="49" charset="-128"/>
                <a:cs typeface="+mn-cs"/>
              </a:rPr>
              <a:t>個人のニーズに応じたサービス</a:t>
            </a:r>
          </a:p>
        </p:txBody>
      </p:sp>
      <p:sp>
        <p:nvSpPr>
          <p:cNvPr id="30732" name="Rectangle 13"/>
          <p:cNvSpPr>
            <a:spLocks noChangeArrowheads="1"/>
          </p:cNvSpPr>
          <p:nvPr/>
        </p:nvSpPr>
        <p:spPr bwMode="auto">
          <a:xfrm>
            <a:off x="4787900" y="2636838"/>
            <a:ext cx="1800225" cy="914400"/>
          </a:xfrm>
          <a:prstGeom prst="rect">
            <a:avLst/>
          </a:prstGeom>
          <a:solidFill>
            <a:srgbClr val="00CCFF"/>
          </a:solidFill>
          <a:ln w="9525">
            <a:solidFill>
              <a:schemeClr val="tx1"/>
            </a:solid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charset="0"/>
                <a:ea typeface="HG創英角ｺﾞｼｯｸUB" pitchFamily="49" charset="-128"/>
                <a:cs typeface="+mn-cs"/>
              </a:rPr>
              <a:t>個人のニーズに応じたサービス</a:t>
            </a:r>
          </a:p>
        </p:txBody>
      </p:sp>
      <p:sp>
        <p:nvSpPr>
          <p:cNvPr id="30733" name="AutoShape 15"/>
          <p:cNvSpPr>
            <a:spLocks noChangeArrowheads="1"/>
          </p:cNvSpPr>
          <p:nvPr/>
        </p:nvSpPr>
        <p:spPr bwMode="auto">
          <a:xfrm>
            <a:off x="4392615" y="1628779"/>
            <a:ext cx="976312" cy="485775"/>
          </a:xfrm>
          <a:prstGeom prst="rightArrow">
            <a:avLst>
              <a:gd name="adj1" fmla="val 50000"/>
              <a:gd name="adj2" fmla="val 5024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srgbClr val="1F497D"/>
              </a:solidFill>
              <a:effectLst/>
              <a:uLnTx/>
              <a:uFillTx/>
              <a:latin typeface="Arial" charset="0"/>
              <a:ea typeface="HGP創英角ｺﾞｼｯｸUB" pitchFamily="50" charset="-128"/>
              <a:cs typeface="+mn-cs"/>
            </a:endParaRPr>
          </a:p>
        </p:txBody>
      </p:sp>
      <p:sp>
        <p:nvSpPr>
          <p:cNvPr id="30734" name="AutoShape 17"/>
          <p:cNvSpPr>
            <a:spLocks noChangeArrowheads="1"/>
          </p:cNvSpPr>
          <p:nvPr/>
        </p:nvSpPr>
        <p:spPr bwMode="auto">
          <a:xfrm>
            <a:off x="8172450" y="2024063"/>
            <a:ext cx="976313" cy="774700"/>
          </a:xfrm>
          <a:prstGeom prst="rightArrow">
            <a:avLst>
              <a:gd name="adj1" fmla="val 50000"/>
              <a:gd name="adj2" fmla="val 31506"/>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1F497D"/>
              </a:solidFill>
              <a:effectLst/>
              <a:uLnTx/>
              <a:uFillTx/>
              <a:latin typeface="Arial" charset="0"/>
              <a:ea typeface="ＭＳ Ｐゴシック" pitchFamily="50" charset="-128"/>
              <a:cs typeface="+mn-cs"/>
            </a:endParaRPr>
          </a:p>
        </p:txBody>
      </p:sp>
      <p:sp>
        <p:nvSpPr>
          <p:cNvPr id="30735" name="AutoShape 19"/>
          <p:cNvSpPr>
            <a:spLocks noChangeArrowheads="1"/>
          </p:cNvSpPr>
          <p:nvPr/>
        </p:nvSpPr>
        <p:spPr bwMode="auto">
          <a:xfrm>
            <a:off x="539762" y="4653095"/>
            <a:ext cx="733425" cy="1214437"/>
          </a:xfrm>
          <a:prstGeom prst="curvedRightArrow">
            <a:avLst>
              <a:gd name="adj1" fmla="val 33117"/>
              <a:gd name="adj2" fmla="val 66234"/>
              <a:gd name="adj3" fmla="val 33333"/>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srgbClr val="1F497D"/>
              </a:solidFill>
              <a:effectLst/>
              <a:uLnTx/>
              <a:uFillTx/>
              <a:latin typeface="Arial" charset="0"/>
              <a:ea typeface="ＭＳ Ｐゴシック" pitchFamily="50" charset="-128"/>
              <a:cs typeface="+mn-cs"/>
            </a:endParaRPr>
          </a:p>
        </p:txBody>
      </p:sp>
      <p:sp>
        <p:nvSpPr>
          <p:cNvPr id="30736" name="Oval 10"/>
          <p:cNvSpPr>
            <a:spLocks noChangeArrowheads="1"/>
          </p:cNvSpPr>
          <p:nvPr/>
        </p:nvSpPr>
        <p:spPr bwMode="auto">
          <a:xfrm>
            <a:off x="1042988" y="2924175"/>
            <a:ext cx="2057400" cy="533400"/>
          </a:xfrm>
          <a:prstGeom prst="ellipse">
            <a:avLst/>
          </a:prstGeom>
          <a:solidFill>
            <a:srgbClr val="FFCC66"/>
          </a:solidFill>
          <a:ln w="9525">
            <a:solidFill>
              <a:schemeClr val="tx1"/>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歩行介助</a:t>
            </a:r>
          </a:p>
        </p:txBody>
      </p:sp>
      <p:sp>
        <p:nvSpPr>
          <p:cNvPr id="30737" name="Rectangle 17"/>
          <p:cNvSpPr>
            <a:spLocks noChangeArrowheads="1"/>
          </p:cNvSpPr>
          <p:nvPr/>
        </p:nvSpPr>
        <p:spPr bwMode="auto">
          <a:xfrm>
            <a:off x="755650" y="3573463"/>
            <a:ext cx="2716213" cy="527050"/>
          </a:xfrm>
          <a:prstGeom prst="rect">
            <a:avLst/>
          </a:prstGeom>
          <a:solidFill>
            <a:srgbClr val="CCFFFF"/>
          </a:solidFill>
          <a:ln w="9525" algn="ctr">
            <a:solidFill>
              <a:schemeClr val="tx1"/>
            </a:solid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1400" b="1" i="0" u="none" strike="noStrike" kern="1200" cap="none" spc="0" normalizeH="0" baseline="0" noProof="0">
                <a:ln>
                  <a:noFill/>
                </a:ln>
                <a:solidFill>
                  <a:srgbClr val="000000"/>
                </a:solidFill>
                <a:effectLst/>
                <a:uLnTx/>
                <a:uFillTx/>
                <a:latin typeface="HG創英角ｺﾞｼｯｸUB" pitchFamily="49" charset="-128"/>
                <a:ea typeface="HG創英角ｺﾞｼｯｸUB" pitchFamily="49" charset="-128"/>
                <a:cs typeface="+mn-cs"/>
              </a:rPr>
              <a:t>ADLに関する基本的な</a:t>
            </a:r>
            <a:endParaRPr kumimoji="1" lang="ja-JP" altLang="en-US" sz="1400" b="1" i="0" u="none" strike="noStrike" kern="1200" cap="none" spc="0" normalizeH="0" baseline="0" noProof="0">
              <a:ln>
                <a:noFill/>
              </a:ln>
              <a:solidFill>
                <a:srgbClr val="000000"/>
              </a:solidFill>
              <a:effectLst/>
              <a:uLnTx/>
              <a:uFillTx/>
              <a:latin typeface="HG創英角ｺﾞｼｯｸUB" pitchFamily="49" charset="-128"/>
              <a:ea typeface="HG創英角ｺﾞｼｯｸUB" pitchFamily="49"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1400" b="1" i="0" u="none" strike="noStrike" kern="1200" cap="none" spc="0" normalizeH="0" baseline="0" noProof="0">
                <a:ln>
                  <a:noFill/>
                </a:ln>
                <a:solidFill>
                  <a:srgbClr val="000000"/>
                </a:solidFill>
                <a:effectLst/>
                <a:uLnTx/>
                <a:uFillTx/>
                <a:latin typeface="HG創英角ｺﾞｼｯｸUB" pitchFamily="49" charset="-128"/>
                <a:ea typeface="HG創英角ｺﾞｼｯｸUB" pitchFamily="49" charset="-128"/>
                <a:cs typeface="+mn-cs"/>
              </a:rPr>
              <a:t>施設のサービスなど</a:t>
            </a:r>
            <a:endParaRPr kumimoji="1" lang="ja-JP" altLang="en-US" sz="1400" b="1" i="0" u="none" strike="noStrike" kern="1200" cap="none" spc="0" normalizeH="0" baseline="0" noProof="0">
              <a:ln>
                <a:noFill/>
              </a:ln>
              <a:solidFill>
                <a:srgbClr val="000000"/>
              </a:solidFill>
              <a:effectLst/>
              <a:uLnTx/>
              <a:uFillTx/>
              <a:latin typeface="HG創英角ｺﾞｼｯｸUB" pitchFamily="49" charset="-128"/>
              <a:ea typeface="HG創英角ｺﾞｼｯｸUB" pitchFamily="49" charset="-128"/>
              <a:cs typeface="+mn-cs"/>
            </a:endParaRPr>
          </a:p>
        </p:txBody>
      </p:sp>
      <p:sp>
        <p:nvSpPr>
          <p:cNvPr id="30738" name="AutoShape 4"/>
          <p:cNvSpPr>
            <a:spLocks noChangeArrowheads="1"/>
          </p:cNvSpPr>
          <p:nvPr/>
        </p:nvSpPr>
        <p:spPr bwMode="auto">
          <a:xfrm>
            <a:off x="4211638" y="1412998"/>
            <a:ext cx="4679950" cy="3311525"/>
          </a:xfrm>
          <a:prstGeom prst="downArrowCallout">
            <a:avLst>
              <a:gd name="adj1" fmla="val 35331"/>
              <a:gd name="adj2" fmla="val 35331"/>
              <a:gd name="adj3" fmla="val 16667"/>
              <a:gd name="adj4" fmla="val 73333"/>
            </a:avLst>
          </a:prstGeom>
          <a:noFill/>
          <a:ln w="28575">
            <a:solidFill>
              <a:srgbClr val="FF0000"/>
            </a:solidFill>
            <a:prstDash val="lgDash"/>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20000"/>
              </a:spcBef>
              <a:spcAft>
                <a:spcPct val="0"/>
              </a:spcAft>
              <a:buClr>
                <a:srgbClr val="4F81BD"/>
              </a:buClr>
              <a:buSzPct val="80000"/>
              <a:buFont typeface="Wingdings" pitchFamily="2" charset="2"/>
              <a:buNone/>
              <a:tabLst/>
              <a:defRPr/>
            </a:pPr>
            <a:endPar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endParaRPr>
          </a:p>
          <a:p>
            <a:pPr marL="0" marR="0" lvl="0" indent="0" algn="ctr" defTabSz="914400" rtl="0" eaLnBrk="1" fontAlgn="base" latinLnBrk="0" hangingPunct="1">
              <a:lnSpc>
                <a:spcPct val="100000"/>
              </a:lnSpc>
              <a:spcBef>
                <a:spcPct val="20000"/>
              </a:spcBef>
              <a:spcAft>
                <a:spcPct val="0"/>
              </a:spcAft>
              <a:buClr>
                <a:srgbClr val="4F81BD"/>
              </a:buClr>
              <a:buSzPct val="80000"/>
              <a:buFont typeface="Wingdings" pitchFamily="2" charset="2"/>
              <a:buNone/>
              <a:tabLst/>
              <a:defRPr/>
            </a:pPr>
            <a:endParaRPr kumimoji="1" lang="ja-JP" altLang="en-US"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endParaRPr>
          </a:p>
          <a:p>
            <a:pPr marL="0" marR="0" lvl="0" indent="0" algn="ctr" defTabSz="914400" rtl="0" eaLnBrk="1" fontAlgn="base" latinLnBrk="0" hangingPunct="1">
              <a:lnSpc>
                <a:spcPct val="100000"/>
              </a:lnSpc>
              <a:spcBef>
                <a:spcPct val="20000"/>
              </a:spcBef>
              <a:spcAft>
                <a:spcPct val="0"/>
              </a:spcAft>
              <a:buClr>
                <a:srgbClr val="4F81BD"/>
              </a:buClr>
              <a:buSzPct val="80000"/>
              <a:buFont typeface="Wingdings" pitchFamily="2" charset="2"/>
              <a:buNone/>
              <a:tabLst/>
              <a:defRPr/>
            </a:pPr>
            <a:endParaRPr kumimoji="1" lang="ja-JP" altLang="ja-JP" sz="16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endParaRPr>
          </a:p>
        </p:txBody>
      </p:sp>
      <p:sp>
        <p:nvSpPr>
          <p:cNvPr id="30739" name="AutoShape 19"/>
          <p:cNvSpPr>
            <a:spLocks noChangeArrowheads="1"/>
          </p:cNvSpPr>
          <p:nvPr/>
        </p:nvSpPr>
        <p:spPr bwMode="auto">
          <a:xfrm>
            <a:off x="3779843" y="116011"/>
            <a:ext cx="4968875" cy="1152525"/>
          </a:xfrm>
          <a:prstGeom prst="wedgeRoundRectCallout">
            <a:avLst>
              <a:gd name="adj1" fmla="val -62171"/>
              <a:gd name="adj2" fmla="val -6060"/>
              <a:gd name="adj3" fmla="val 16667"/>
            </a:avLst>
          </a:prstGeom>
          <a:solidFill>
            <a:srgbClr val="CCFFCC"/>
          </a:solidFill>
          <a:ln w="9525" algn="ctr">
            <a:solidFill>
              <a:schemeClr val="tx1"/>
            </a:solidFill>
            <a:miter lim="800000"/>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mn-cs"/>
              </a:rPr>
              <a:t>※ </a:t>
            </a:r>
            <a:r>
              <a:rPr kumimoji="1" lang="ja-JP" altLang="en-US" sz="16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mn-cs"/>
              </a:rPr>
              <a:t>同じようなサービスや複数の人々が希望する個別的なサービスを整理統合していけば、標準化されたサービスに置き換えて行くことができる。</a:t>
            </a:r>
            <a:r>
              <a:rPr kumimoji="1" lang="ja-JP" altLang="en-US" sz="1600" b="0" i="0" u="sng"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mn-cs"/>
              </a:rPr>
              <a:t>　→サービスの質の向上</a:t>
            </a:r>
            <a:endParaRPr kumimoji="1" lang="ja-JP" altLang="en-US" sz="1600" b="0" i="0" u="sng" strike="noStrike" kern="1200" cap="none" spc="0" normalizeH="0" baseline="0" noProof="0" dirty="0">
              <a:ln>
                <a:noFill/>
              </a:ln>
              <a:solidFill>
                <a:srgbClr val="1F497D"/>
              </a:solidFill>
              <a:effectLst/>
              <a:uLnTx/>
              <a:uFillTx/>
              <a:latin typeface="HGP創英角ｺﾞｼｯｸUB" pitchFamily="50" charset="-128"/>
              <a:ea typeface="HGP創英角ｺﾞｼｯｸUB" pitchFamily="50" charset="-128"/>
              <a:cs typeface="+mn-cs"/>
            </a:endParaRPr>
          </a:p>
        </p:txBody>
      </p:sp>
      <p:sp>
        <p:nvSpPr>
          <p:cNvPr id="30740" name="AutoShape 20"/>
          <p:cNvSpPr>
            <a:spLocks noChangeArrowheads="1"/>
          </p:cNvSpPr>
          <p:nvPr/>
        </p:nvSpPr>
        <p:spPr bwMode="auto">
          <a:xfrm>
            <a:off x="4211639" y="4653095"/>
            <a:ext cx="4704556" cy="1296987"/>
          </a:xfrm>
          <a:prstGeom prst="horizontalScroll">
            <a:avLst>
              <a:gd name="adj" fmla="val 12500"/>
            </a:avLst>
          </a:prstGeom>
          <a:solidFill>
            <a:srgbClr val="CCFFCC"/>
          </a:solidFill>
          <a:ln w="9525">
            <a:solidFill>
              <a:schemeClr val="tx1"/>
            </a:solidFill>
            <a:round/>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a:ln>
                  <a:noFill/>
                </a:ln>
                <a:solidFill>
                  <a:srgbClr val="1F497D"/>
                </a:solidFill>
                <a:effectLst/>
                <a:uLnTx/>
                <a:uFillTx/>
                <a:latin typeface="Arial" charset="0"/>
                <a:ea typeface="HG創英角ﾎﾟｯﾌﾟ体" pitchFamily="49" charset="-128"/>
                <a:cs typeface="+mn-cs"/>
              </a:rPr>
              <a:t>利用者のニーズに着目した個別支援計画</a:t>
            </a:r>
          </a:p>
        </p:txBody>
      </p:sp>
      <p:sp>
        <p:nvSpPr>
          <p:cNvPr id="30741" name="AutoShape 21"/>
          <p:cNvSpPr>
            <a:spLocks noChangeArrowheads="1"/>
          </p:cNvSpPr>
          <p:nvPr/>
        </p:nvSpPr>
        <p:spPr bwMode="auto">
          <a:xfrm>
            <a:off x="1736942" y="5805488"/>
            <a:ext cx="701242" cy="431800"/>
          </a:xfrm>
          <a:prstGeom prst="downArrow">
            <a:avLst>
              <a:gd name="adj1" fmla="val 50000"/>
              <a:gd name="adj2" fmla="val 25000"/>
            </a:avLst>
          </a:prstGeom>
          <a:solidFill>
            <a:srgbClr val="00FF00"/>
          </a:solidFill>
          <a:ln w="38100" cmpd="thickThin" algn="ctr">
            <a:solidFill>
              <a:schemeClr val="tx1"/>
            </a:solidFill>
            <a:miter lim="800000"/>
            <a:headEnd/>
            <a:tailEnd/>
          </a:ln>
          <a:effectLst>
            <a:outerShdw dist="107763" dir="2700000" algn="ctr" rotWithShape="0">
              <a:schemeClr val="bg2">
                <a:alpha val="50000"/>
              </a:schemeClr>
            </a:outerShdw>
          </a:effectLst>
        </p:spPr>
        <p:txBody>
          <a:bodyPr wrap="none" lIns="91407" tIns="45704" rIns="91407" bIns="457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1F497D"/>
              </a:solidFill>
              <a:effectLst/>
              <a:uLnTx/>
              <a:uFillTx/>
              <a:latin typeface="Arial" charset="0"/>
              <a:ea typeface="ＭＳ Ｐゴシック" pitchFamily="50" charset="-128"/>
              <a:cs typeface="+mn-cs"/>
            </a:endParaRPr>
          </a:p>
        </p:txBody>
      </p:sp>
      <p:sp>
        <p:nvSpPr>
          <p:cNvPr id="30742" name="Rectangle 13"/>
          <p:cNvSpPr>
            <a:spLocks noChangeArrowheads="1"/>
          </p:cNvSpPr>
          <p:nvPr/>
        </p:nvSpPr>
        <p:spPr bwMode="auto">
          <a:xfrm>
            <a:off x="250825" y="6237288"/>
            <a:ext cx="7272338" cy="411162"/>
          </a:xfrm>
          <a:prstGeom prst="rect">
            <a:avLst/>
          </a:prstGeom>
          <a:ln>
            <a:headEnd/>
            <a:tailEnd/>
          </a:ln>
        </p:spPr>
        <p:style>
          <a:lnRef idx="2">
            <a:schemeClr val="accent1"/>
          </a:lnRef>
          <a:fillRef idx="1">
            <a:schemeClr val="lt1"/>
          </a:fillRef>
          <a:effectRef idx="0">
            <a:schemeClr val="accent1"/>
          </a:effectRef>
          <a:fontRef idx="minor">
            <a:schemeClr val="dk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a:ln>
                  <a:noFill/>
                </a:ln>
                <a:solidFill>
                  <a:srgbClr val="000000"/>
                </a:solidFill>
                <a:effectLst/>
                <a:uLnTx/>
                <a:uFillTx/>
                <a:latin typeface="Arial" charset="0"/>
                <a:ea typeface="HGP創英角ｺﾞｼｯｸUB" pitchFamily="50" charset="-128"/>
                <a:cs typeface="+mn-cs"/>
              </a:rPr>
              <a:t>地域の事業所へ利用者の関わり方の指針となる。</a:t>
            </a:r>
          </a:p>
        </p:txBody>
      </p:sp>
    </p:spTree>
    <p:extLst>
      <p:ext uri="{BB962C8B-B14F-4D97-AF65-F5344CB8AC3E}">
        <p14:creationId xmlns:p14="http://schemas.microsoft.com/office/powerpoint/2010/main" val="130148537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3" name="Rectangle 2"/>
          <p:cNvSpPr>
            <a:spLocks noGrp="1" noChangeArrowheads="1"/>
          </p:cNvSpPr>
          <p:nvPr>
            <p:ph type="title"/>
          </p:nvPr>
        </p:nvSpPr>
        <p:spPr>
          <a:xfrm>
            <a:off x="1763688" y="1052736"/>
            <a:ext cx="5725257" cy="432048"/>
          </a:xfrm>
          <a:solidFill>
            <a:srgbClr val="E5F5FF"/>
          </a:solidFill>
          <a:ln w="57150">
            <a:solidFill>
              <a:schemeClr val="accent6">
                <a:lumMod val="75000"/>
              </a:schemeClr>
            </a:solidFill>
          </a:ln>
        </p:spPr>
        <p:txBody>
          <a:bodyPr>
            <a:normAutofit fontScale="90000"/>
          </a:bodyPr>
          <a:lstStyle/>
          <a:p>
            <a:pPr eaLnBrk="1" hangingPunct="1">
              <a:defRPr/>
            </a:pPr>
            <a:r>
              <a:rPr lang="ja-JP" altLang="en-US" sz="3600" b="1" dirty="0">
                <a:solidFill>
                  <a:srgbClr val="006666"/>
                </a:solidFill>
              </a:rPr>
              <a:t>移行支援</a:t>
            </a:r>
          </a:p>
        </p:txBody>
      </p:sp>
      <p:sp>
        <p:nvSpPr>
          <p:cNvPr id="839683" name="Rectangle 3"/>
          <p:cNvSpPr>
            <a:spLocks noGrp="1" noChangeArrowheads="1"/>
          </p:cNvSpPr>
          <p:nvPr>
            <p:ph type="body" idx="1"/>
          </p:nvPr>
        </p:nvSpPr>
        <p:spPr>
          <a:xfrm>
            <a:off x="467544" y="2708920"/>
            <a:ext cx="8109438" cy="3867225"/>
          </a:xfrm>
          <a:ln>
            <a:solidFill>
              <a:srgbClr val="002060"/>
            </a:solidFill>
          </a:ln>
        </p:spPr>
        <p:txBody>
          <a:bodyPr anchor="ctr">
            <a:normAutofit lnSpcReduction="10000"/>
          </a:bodyPr>
          <a:lstStyle/>
          <a:p>
            <a:pPr marL="432000" indent="457200" eaLnBrk="1" hangingPunct="1">
              <a:defRPr/>
            </a:pPr>
            <a:r>
              <a:rPr lang="ja-JP" altLang="en-US" sz="2000" b="1" dirty="0">
                <a:solidFill>
                  <a:schemeClr val="accent2">
                    <a:lumMod val="75000"/>
                  </a:schemeClr>
                </a:solidFill>
              </a:rPr>
              <a:t>障害理解と受容</a:t>
            </a:r>
          </a:p>
          <a:p>
            <a:pPr marL="432000" indent="457200" eaLnBrk="1" hangingPunct="1">
              <a:defRPr/>
            </a:pPr>
            <a:r>
              <a:rPr lang="ja-JP" altLang="en-US" sz="2000" b="1" dirty="0">
                <a:solidFill>
                  <a:schemeClr val="accent2">
                    <a:lumMod val="75000"/>
                  </a:schemeClr>
                </a:solidFill>
              </a:rPr>
              <a:t>家族・本人のエンパワメント</a:t>
            </a:r>
          </a:p>
          <a:p>
            <a:pPr marL="432000" indent="457200" eaLnBrk="1" hangingPunct="1">
              <a:defRPr/>
            </a:pPr>
            <a:r>
              <a:rPr lang="ja-JP" altLang="en-US" sz="2000" b="1" dirty="0">
                <a:solidFill>
                  <a:schemeClr val="accent2">
                    <a:lumMod val="75000"/>
                  </a:schemeClr>
                </a:solidFill>
              </a:rPr>
              <a:t>家族機能の育成・回復</a:t>
            </a:r>
            <a:endParaRPr lang="en-US" altLang="ja-JP" sz="2000" b="1" dirty="0">
              <a:solidFill>
                <a:schemeClr val="accent2">
                  <a:lumMod val="75000"/>
                </a:schemeClr>
              </a:solidFill>
            </a:endParaRPr>
          </a:p>
          <a:p>
            <a:pPr marL="432000" indent="457200" eaLnBrk="1" hangingPunct="1">
              <a:buFontTx/>
              <a:buNone/>
              <a:defRPr/>
            </a:pPr>
            <a:endParaRPr lang="en-US" altLang="ja-JP" sz="2400" b="1" dirty="0">
              <a:solidFill>
                <a:schemeClr val="hlink"/>
              </a:solidFill>
            </a:endParaRPr>
          </a:p>
          <a:p>
            <a:pPr marL="432000" indent="0" eaLnBrk="1" hangingPunct="1">
              <a:buFontTx/>
              <a:buNone/>
              <a:defRPr/>
            </a:pPr>
            <a:r>
              <a:rPr lang="ja-JP" altLang="en-US" sz="2400" b="1" dirty="0">
                <a:solidFill>
                  <a:schemeClr val="accent2">
                    <a:lumMod val="50000"/>
                  </a:schemeClr>
                </a:solidFill>
              </a:rPr>
              <a:t>なぜ「移行支援」を重視すべきか？</a:t>
            </a:r>
          </a:p>
          <a:p>
            <a:pPr marL="432000" indent="457200" eaLnBrk="1" hangingPunct="1">
              <a:defRPr/>
            </a:pPr>
            <a:r>
              <a:rPr lang="ja-JP" altLang="en-US" sz="1800" b="1" u="sng" dirty="0">
                <a:solidFill>
                  <a:srgbClr val="006600"/>
                </a:solidFill>
              </a:rPr>
              <a:t>全員が通過</a:t>
            </a:r>
            <a:r>
              <a:rPr lang="ja-JP" altLang="en-US" sz="1800" u="sng" dirty="0">
                <a:solidFill>
                  <a:srgbClr val="006600"/>
                </a:solidFill>
              </a:rPr>
              <a:t>する</a:t>
            </a:r>
            <a:r>
              <a:rPr lang="ja-JP" altLang="en-US" sz="1800" dirty="0">
                <a:solidFill>
                  <a:srgbClr val="006600"/>
                </a:solidFill>
              </a:rPr>
              <a:t>課題</a:t>
            </a:r>
          </a:p>
          <a:p>
            <a:pPr marL="432000" indent="457200" eaLnBrk="1" hangingPunct="1">
              <a:defRPr/>
            </a:pPr>
            <a:r>
              <a:rPr lang="ja-JP" altLang="en-US" sz="1800" dirty="0">
                <a:solidFill>
                  <a:srgbClr val="006600"/>
                </a:solidFill>
              </a:rPr>
              <a:t>テーマと目標（学校等行き先を決めること）が明確</a:t>
            </a:r>
          </a:p>
          <a:p>
            <a:pPr marL="432000" indent="457200" eaLnBrk="1" hangingPunct="1">
              <a:defRPr/>
            </a:pPr>
            <a:r>
              <a:rPr lang="ja-JP" altLang="en-US" sz="1800" dirty="0">
                <a:solidFill>
                  <a:srgbClr val="006600"/>
                </a:solidFill>
              </a:rPr>
              <a:t>選択肢（学校等）が絞られている～</a:t>
            </a:r>
            <a:r>
              <a:rPr lang="ja-JP" altLang="en-US" sz="1800" b="1" u="sng" dirty="0">
                <a:solidFill>
                  <a:srgbClr val="006600"/>
                </a:solidFill>
              </a:rPr>
              <a:t>現実的な視点</a:t>
            </a:r>
            <a:r>
              <a:rPr lang="ja-JP" altLang="en-US" sz="1800" dirty="0">
                <a:solidFill>
                  <a:srgbClr val="006600"/>
                </a:solidFill>
              </a:rPr>
              <a:t>に立たされる</a:t>
            </a:r>
          </a:p>
          <a:p>
            <a:pPr marL="432000" indent="457200" eaLnBrk="1" hangingPunct="1">
              <a:defRPr/>
            </a:pPr>
            <a:r>
              <a:rPr lang="ja-JP" altLang="en-US" sz="1800" dirty="0">
                <a:solidFill>
                  <a:srgbClr val="006600"/>
                </a:solidFill>
              </a:rPr>
              <a:t>日程と期間が定められている</a:t>
            </a:r>
          </a:p>
          <a:p>
            <a:pPr marL="432000" indent="457200" eaLnBrk="1" hangingPunct="1">
              <a:defRPr/>
            </a:pPr>
            <a:r>
              <a:rPr lang="ja-JP" altLang="en-US" sz="1800" dirty="0">
                <a:solidFill>
                  <a:srgbClr val="006600"/>
                </a:solidFill>
              </a:rPr>
              <a:t>家族全体の現実とそれぞれの方の思いを確認できるチャンス</a:t>
            </a:r>
          </a:p>
          <a:p>
            <a:pPr marL="432000" indent="457200" eaLnBrk="1" hangingPunct="1">
              <a:defRPr/>
            </a:pPr>
            <a:r>
              <a:rPr lang="ja-JP" altLang="en-US" sz="1800" b="1" u="sng" dirty="0">
                <a:solidFill>
                  <a:srgbClr val="006600"/>
                </a:solidFill>
              </a:rPr>
              <a:t>継続的に振り返り</a:t>
            </a:r>
            <a:r>
              <a:rPr lang="ja-JP" altLang="en-US" sz="1800" dirty="0">
                <a:solidFill>
                  <a:srgbClr val="006600"/>
                </a:solidFill>
              </a:rPr>
              <a:t>ができる（結果検証）</a:t>
            </a:r>
          </a:p>
        </p:txBody>
      </p:sp>
      <p:sp>
        <p:nvSpPr>
          <p:cNvPr id="5" name="V 字形矢印 4"/>
          <p:cNvSpPr/>
          <p:nvPr/>
        </p:nvSpPr>
        <p:spPr bwMode="auto">
          <a:xfrm>
            <a:off x="4499992" y="2708920"/>
            <a:ext cx="792088" cy="1080120"/>
          </a:xfrm>
          <a:prstGeom prst="notchedRightArrow">
            <a:avLst/>
          </a:prstGeom>
          <a:ln>
            <a:headEnd type="triangle" w="med" len="med"/>
            <a:tailEnd type="triangle" w="med" len="med"/>
          </a:ln>
        </p:spPr>
        <p:style>
          <a:lnRef idx="1">
            <a:schemeClr val="accent1"/>
          </a:lnRef>
          <a:fillRef idx="3">
            <a:schemeClr val="accent1"/>
          </a:fillRef>
          <a:effectRef idx="2">
            <a:schemeClr val="accent1"/>
          </a:effectRef>
          <a:fontRef idx="minor">
            <a:schemeClr val="lt1"/>
          </a:fontRef>
        </p:style>
        <p:txBody>
          <a:bodyPr lIns="74295" tIns="8890" rIns="74295" bIns="8890" anchor="ctr"/>
          <a:lstStyle/>
          <a:p>
            <a:pPr algn="ctr">
              <a:defRPr/>
            </a:pPr>
            <a:endParaRPr lang="ja-JP" altLang="en-US">
              <a:solidFill>
                <a:srgbClr val="000000"/>
              </a:solidFill>
            </a:endParaRPr>
          </a:p>
        </p:txBody>
      </p:sp>
      <p:sp>
        <p:nvSpPr>
          <p:cNvPr id="62469" name="テキスト ボックス 5"/>
          <p:cNvSpPr txBox="1">
            <a:spLocks noChangeArrowheads="1"/>
          </p:cNvSpPr>
          <p:nvPr/>
        </p:nvSpPr>
        <p:spPr bwMode="auto">
          <a:xfrm rot="10800000" flipV="1">
            <a:off x="5292080" y="2420888"/>
            <a:ext cx="3672408" cy="1815882"/>
          </a:xfrm>
          <a:prstGeom prst="rect">
            <a:avLst/>
          </a:prstGeom>
          <a:ln>
            <a:headEnd/>
            <a:tailEnd/>
          </a:ln>
        </p:spPr>
        <p:style>
          <a:lnRef idx="2">
            <a:schemeClr val="accent4"/>
          </a:lnRef>
          <a:fillRef idx="1">
            <a:schemeClr val="lt1"/>
          </a:fillRef>
          <a:effectRef idx="0">
            <a:schemeClr val="accent4"/>
          </a:effectRef>
          <a:fontRef idx="minor">
            <a:schemeClr val="dk1"/>
          </a:fontRef>
        </p:style>
        <p:txBody>
          <a:bodyPr wrap="square">
            <a:spAutoFit/>
          </a:bodyPr>
          <a:lstStyle/>
          <a:p>
            <a:r>
              <a:rPr lang="ja-JP" altLang="en-US" sz="1600" dirty="0">
                <a:solidFill>
                  <a:srgbClr val="000000"/>
                </a:solidFill>
              </a:rPr>
              <a:t>子どものことで気持ちの整理ができ、落ち着いてきた家族においても、</a:t>
            </a:r>
            <a:r>
              <a:rPr lang="ja-JP" altLang="en-US" sz="1600" b="1" u="sng" dirty="0">
                <a:solidFill>
                  <a:srgbClr val="000000"/>
                </a:solidFill>
              </a:rPr>
              <a:t>移行期の時に新たな混乱が生じていくこと</a:t>
            </a:r>
            <a:r>
              <a:rPr lang="ja-JP" altLang="en-US" sz="1600" dirty="0">
                <a:solidFill>
                  <a:srgbClr val="000000"/>
                </a:solidFill>
              </a:rPr>
              <a:t>が少なくありません。また、両親の生活・就労状況の変化、兄弟姉妹の進学等も含め、</a:t>
            </a:r>
            <a:r>
              <a:rPr lang="ja-JP" altLang="en-US" sz="1600" b="1" u="sng" dirty="0">
                <a:solidFill>
                  <a:srgbClr val="000000"/>
                </a:solidFill>
              </a:rPr>
              <a:t>様々な気付きや家族の結びつきを振り返っていく</a:t>
            </a:r>
            <a:r>
              <a:rPr lang="ja-JP" altLang="en-US" sz="1600" dirty="0">
                <a:solidFill>
                  <a:srgbClr val="000000"/>
                </a:solidFill>
              </a:rPr>
              <a:t>、大切な機会と考えましょう。</a:t>
            </a:r>
          </a:p>
        </p:txBody>
      </p:sp>
      <p:sp>
        <p:nvSpPr>
          <p:cNvPr id="7" name="テキスト ボックス 6"/>
          <p:cNvSpPr txBox="1"/>
          <p:nvPr/>
        </p:nvSpPr>
        <p:spPr>
          <a:xfrm>
            <a:off x="179512" y="332656"/>
            <a:ext cx="8784976"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algn="ctr"/>
            <a:r>
              <a:rPr lang="ja-JP" altLang="en-US" sz="1800" b="1" dirty="0">
                <a:latin typeface="HGP創英角ｺﾞｼｯｸUB" pitchFamily="50" charset="-128"/>
                <a:ea typeface="HGP創英角ｺﾞｼｯｸUB" pitchFamily="50" charset="-128"/>
              </a:rPr>
              <a:t>児童発達支援におけるアセスメントのポイント</a:t>
            </a:r>
            <a:endParaRPr lang="en-US" altLang="ja-JP" sz="1800" b="1" dirty="0">
              <a:latin typeface="HGP創英角ｺﾞｼｯｸUB" pitchFamily="50" charset="-128"/>
              <a:ea typeface="HGP創英角ｺﾞｼｯｸUB" pitchFamily="50" charset="-128"/>
            </a:endParaRPr>
          </a:p>
          <a:p>
            <a:pPr algn="ctr"/>
            <a:r>
              <a:rPr lang="ja-JP" altLang="en-US" sz="1800" b="1" dirty="0">
                <a:latin typeface="HGP創英角ｺﾞｼｯｸUB" pitchFamily="50" charset="-128"/>
                <a:ea typeface="HGP創英角ｺﾞｼｯｸUB" pitchFamily="50" charset="-128"/>
              </a:rPr>
              <a:t>中核的な機能は、将来の自立に向けた発達支援</a:t>
            </a:r>
            <a:r>
              <a:rPr kumimoji="1" lang="ja-JP" altLang="en-US" sz="1800" b="1" dirty="0">
                <a:latin typeface="HGP創英角ｺﾞｼｯｸUB" pitchFamily="50" charset="-128"/>
                <a:ea typeface="HGP創英角ｺﾞｼｯｸUB" pitchFamily="50" charset="-128"/>
              </a:rPr>
              <a:t>・・・移行支援</a:t>
            </a:r>
          </a:p>
        </p:txBody>
      </p:sp>
      <p:sp>
        <p:nvSpPr>
          <p:cNvPr id="8" name="テキスト ボックス 7"/>
          <p:cNvSpPr txBox="1"/>
          <p:nvPr/>
        </p:nvSpPr>
        <p:spPr>
          <a:xfrm>
            <a:off x="251520" y="1628800"/>
            <a:ext cx="8568952" cy="70788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ja-JP" altLang="en-US" sz="2000" b="1" dirty="0"/>
              <a:t>可能な限り、地域の保育、教育等の支援を受けられるようしていくとともに、同年代の子どもとの仲間作りを図っていくことが必要</a:t>
            </a:r>
            <a:endParaRPr kumimoji="1" lang="ja-JP" altLang="en-US" sz="2000" b="1" dirty="0"/>
          </a:p>
        </p:txBody>
      </p:sp>
      <p:sp>
        <p:nvSpPr>
          <p:cNvPr id="9" name="テキスト ボックス 8"/>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810066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39683">
                                            <p:bg/>
                                          </p:spTgt>
                                        </p:tgtEl>
                                        <p:attrNameLst>
                                          <p:attrName>style.visibility</p:attrName>
                                        </p:attrNameLst>
                                      </p:cBhvr>
                                      <p:to>
                                        <p:strVal val="visible"/>
                                      </p:to>
                                    </p:set>
                                    <p:anim calcmode="lin" valueType="num">
                                      <p:cBhvr>
                                        <p:cTn id="7" dur="500" fill="hold"/>
                                        <p:tgtEl>
                                          <p:spTgt spid="839683">
                                            <p:bg/>
                                          </p:spTgt>
                                        </p:tgtEl>
                                        <p:attrNameLst>
                                          <p:attrName>ppt_w</p:attrName>
                                        </p:attrNameLst>
                                      </p:cBhvr>
                                      <p:tavLst>
                                        <p:tav tm="0">
                                          <p:val>
                                            <p:fltVal val="0"/>
                                          </p:val>
                                        </p:tav>
                                        <p:tav tm="100000">
                                          <p:val>
                                            <p:strVal val="#ppt_w"/>
                                          </p:val>
                                        </p:tav>
                                      </p:tavLst>
                                    </p:anim>
                                    <p:anim calcmode="lin" valueType="num">
                                      <p:cBhvr>
                                        <p:cTn id="8" dur="500" fill="hold"/>
                                        <p:tgtEl>
                                          <p:spTgt spid="839683">
                                            <p:bg/>
                                          </p:spTgt>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839683">
                                            <p:txEl>
                                              <p:pRg st="0" end="0"/>
                                            </p:txEl>
                                          </p:spTgt>
                                        </p:tgtEl>
                                        <p:attrNameLst>
                                          <p:attrName>style.visibility</p:attrName>
                                        </p:attrNameLst>
                                      </p:cBhvr>
                                      <p:to>
                                        <p:strVal val="visible"/>
                                      </p:to>
                                    </p:set>
                                    <p:anim calcmode="lin" valueType="num">
                                      <p:cBhvr>
                                        <p:cTn id="13" dur="500" fill="hold"/>
                                        <p:tgtEl>
                                          <p:spTgt spid="839683">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83968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839683">
                                            <p:txEl>
                                              <p:pRg st="1" end="1"/>
                                            </p:txEl>
                                          </p:spTgt>
                                        </p:tgtEl>
                                        <p:attrNameLst>
                                          <p:attrName>style.visibility</p:attrName>
                                        </p:attrNameLst>
                                      </p:cBhvr>
                                      <p:to>
                                        <p:strVal val="visible"/>
                                      </p:to>
                                    </p:set>
                                    <p:anim calcmode="lin" valueType="num">
                                      <p:cBhvr>
                                        <p:cTn id="19" dur="500" fill="hold"/>
                                        <p:tgtEl>
                                          <p:spTgt spid="839683">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83968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839683">
                                            <p:txEl>
                                              <p:pRg st="2" end="2"/>
                                            </p:txEl>
                                          </p:spTgt>
                                        </p:tgtEl>
                                        <p:attrNameLst>
                                          <p:attrName>style.visibility</p:attrName>
                                        </p:attrNameLst>
                                      </p:cBhvr>
                                      <p:to>
                                        <p:strVal val="visible"/>
                                      </p:to>
                                    </p:set>
                                    <p:anim calcmode="lin" valueType="num">
                                      <p:cBhvr>
                                        <p:cTn id="25" dur="500" fill="hold"/>
                                        <p:tgtEl>
                                          <p:spTgt spid="839683">
                                            <p:txEl>
                                              <p:pRg st="2" end="2"/>
                                            </p:txEl>
                                          </p:spTgt>
                                        </p:tgtEl>
                                        <p:attrNameLst>
                                          <p:attrName>ppt_w</p:attrName>
                                        </p:attrNameLst>
                                      </p:cBhvr>
                                      <p:tavLst>
                                        <p:tav tm="0">
                                          <p:val>
                                            <p:fltVal val="0"/>
                                          </p:val>
                                        </p:tav>
                                        <p:tav tm="100000">
                                          <p:val>
                                            <p:strVal val="#ppt_w"/>
                                          </p:val>
                                        </p:tav>
                                      </p:tavLst>
                                    </p:anim>
                                    <p:anim calcmode="lin" valueType="num">
                                      <p:cBhvr>
                                        <p:cTn id="26" dur="500" fill="hold"/>
                                        <p:tgtEl>
                                          <p:spTgt spid="83968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839683">
                                            <p:txEl>
                                              <p:pRg st="4" end="4"/>
                                            </p:txEl>
                                          </p:spTgt>
                                        </p:tgtEl>
                                        <p:attrNameLst>
                                          <p:attrName>style.visibility</p:attrName>
                                        </p:attrNameLst>
                                      </p:cBhvr>
                                      <p:to>
                                        <p:strVal val="visible"/>
                                      </p:to>
                                    </p:set>
                                    <p:anim calcmode="lin" valueType="num">
                                      <p:cBhvr>
                                        <p:cTn id="31" dur="500" fill="hold"/>
                                        <p:tgtEl>
                                          <p:spTgt spid="839683">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839683">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grpId="0" nodeType="clickEffect">
                                  <p:stCondLst>
                                    <p:cond delay="0"/>
                                  </p:stCondLst>
                                  <p:childTnLst>
                                    <p:set>
                                      <p:cBhvr>
                                        <p:cTn id="36" dur="1" fill="hold">
                                          <p:stCondLst>
                                            <p:cond delay="0"/>
                                          </p:stCondLst>
                                        </p:cTn>
                                        <p:tgtEl>
                                          <p:spTgt spid="839683">
                                            <p:txEl>
                                              <p:pRg st="5" end="5"/>
                                            </p:txEl>
                                          </p:spTgt>
                                        </p:tgtEl>
                                        <p:attrNameLst>
                                          <p:attrName>style.visibility</p:attrName>
                                        </p:attrNameLst>
                                      </p:cBhvr>
                                      <p:to>
                                        <p:strVal val="visible"/>
                                      </p:to>
                                    </p:set>
                                    <p:anim calcmode="lin" valueType="num">
                                      <p:cBhvr>
                                        <p:cTn id="37" dur="500" fill="hold"/>
                                        <p:tgtEl>
                                          <p:spTgt spid="839683">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83968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7" presetClass="entr" presetSubtype="10" fill="hold" grpId="0" nodeType="clickEffect">
                                  <p:stCondLst>
                                    <p:cond delay="0"/>
                                  </p:stCondLst>
                                  <p:childTnLst>
                                    <p:set>
                                      <p:cBhvr>
                                        <p:cTn id="42" dur="1" fill="hold">
                                          <p:stCondLst>
                                            <p:cond delay="0"/>
                                          </p:stCondLst>
                                        </p:cTn>
                                        <p:tgtEl>
                                          <p:spTgt spid="839683">
                                            <p:txEl>
                                              <p:pRg st="6" end="6"/>
                                            </p:txEl>
                                          </p:spTgt>
                                        </p:tgtEl>
                                        <p:attrNameLst>
                                          <p:attrName>style.visibility</p:attrName>
                                        </p:attrNameLst>
                                      </p:cBhvr>
                                      <p:to>
                                        <p:strVal val="visible"/>
                                      </p:to>
                                    </p:set>
                                    <p:anim calcmode="lin" valueType="num">
                                      <p:cBhvr>
                                        <p:cTn id="43" dur="500" fill="hold"/>
                                        <p:tgtEl>
                                          <p:spTgt spid="839683">
                                            <p:txEl>
                                              <p:pRg st="6" end="6"/>
                                            </p:txEl>
                                          </p:spTgt>
                                        </p:tgtEl>
                                        <p:attrNameLst>
                                          <p:attrName>ppt_w</p:attrName>
                                        </p:attrNameLst>
                                      </p:cBhvr>
                                      <p:tavLst>
                                        <p:tav tm="0">
                                          <p:val>
                                            <p:fltVal val="0"/>
                                          </p:val>
                                        </p:tav>
                                        <p:tav tm="100000">
                                          <p:val>
                                            <p:strVal val="#ppt_w"/>
                                          </p:val>
                                        </p:tav>
                                      </p:tavLst>
                                    </p:anim>
                                    <p:anim calcmode="lin" valueType="num">
                                      <p:cBhvr>
                                        <p:cTn id="44" dur="500" fill="hold"/>
                                        <p:tgtEl>
                                          <p:spTgt spid="83968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7" presetClass="entr" presetSubtype="10" fill="hold" grpId="0" nodeType="clickEffect">
                                  <p:stCondLst>
                                    <p:cond delay="0"/>
                                  </p:stCondLst>
                                  <p:childTnLst>
                                    <p:set>
                                      <p:cBhvr>
                                        <p:cTn id="48" dur="1" fill="hold">
                                          <p:stCondLst>
                                            <p:cond delay="0"/>
                                          </p:stCondLst>
                                        </p:cTn>
                                        <p:tgtEl>
                                          <p:spTgt spid="839683">
                                            <p:txEl>
                                              <p:pRg st="7" end="7"/>
                                            </p:txEl>
                                          </p:spTgt>
                                        </p:tgtEl>
                                        <p:attrNameLst>
                                          <p:attrName>style.visibility</p:attrName>
                                        </p:attrNameLst>
                                      </p:cBhvr>
                                      <p:to>
                                        <p:strVal val="visible"/>
                                      </p:to>
                                    </p:set>
                                    <p:anim calcmode="lin" valueType="num">
                                      <p:cBhvr>
                                        <p:cTn id="49" dur="500" fill="hold"/>
                                        <p:tgtEl>
                                          <p:spTgt spid="839683">
                                            <p:txEl>
                                              <p:pRg st="7" end="7"/>
                                            </p:txEl>
                                          </p:spTgt>
                                        </p:tgtEl>
                                        <p:attrNameLst>
                                          <p:attrName>ppt_w</p:attrName>
                                        </p:attrNameLst>
                                      </p:cBhvr>
                                      <p:tavLst>
                                        <p:tav tm="0">
                                          <p:val>
                                            <p:fltVal val="0"/>
                                          </p:val>
                                        </p:tav>
                                        <p:tav tm="100000">
                                          <p:val>
                                            <p:strVal val="#ppt_w"/>
                                          </p:val>
                                        </p:tav>
                                      </p:tavLst>
                                    </p:anim>
                                    <p:anim calcmode="lin" valueType="num">
                                      <p:cBhvr>
                                        <p:cTn id="50" dur="500" fill="hold"/>
                                        <p:tgtEl>
                                          <p:spTgt spid="839683">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7" presetClass="entr" presetSubtype="10" fill="hold" grpId="0" nodeType="clickEffect">
                                  <p:stCondLst>
                                    <p:cond delay="0"/>
                                  </p:stCondLst>
                                  <p:childTnLst>
                                    <p:set>
                                      <p:cBhvr>
                                        <p:cTn id="54" dur="1" fill="hold">
                                          <p:stCondLst>
                                            <p:cond delay="0"/>
                                          </p:stCondLst>
                                        </p:cTn>
                                        <p:tgtEl>
                                          <p:spTgt spid="839683">
                                            <p:txEl>
                                              <p:pRg st="8" end="8"/>
                                            </p:txEl>
                                          </p:spTgt>
                                        </p:tgtEl>
                                        <p:attrNameLst>
                                          <p:attrName>style.visibility</p:attrName>
                                        </p:attrNameLst>
                                      </p:cBhvr>
                                      <p:to>
                                        <p:strVal val="visible"/>
                                      </p:to>
                                    </p:set>
                                    <p:anim calcmode="lin" valueType="num">
                                      <p:cBhvr>
                                        <p:cTn id="55" dur="500" fill="hold"/>
                                        <p:tgtEl>
                                          <p:spTgt spid="839683">
                                            <p:txEl>
                                              <p:pRg st="8" end="8"/>
                                            </p:txEl>
                                          </p:spTgt>
                                        </p:tgtEl>
                                        <p:attrNameLst>
                                          <p:attrName>ppt_w</p:attrName>
                                        </p:attrNameLst>
                                      </p:cBhvr>
                                      <p:tavLst>
                                        <p:tav tm="0">
                                          <p:val>
                                            <p:fltVal val="0"/>
                                          </p:val>
                                        </p:tav>
                                        <p:tav tm="100000">
                                          <p:val>
                                            <p:strVal val="#ppt_w"/>
                                          </p:val>
                                        </p:tav>
                                      </p:tavLst>
                                    </p:anim>
                                    <p:anim calcmode="lin" valueType="num">
                                      <p:cBhvr>
                                        <p:cTn id="56" dur="500" fill="hold"/>
                                        <p:tgtEl>
                                          <p:spTgt spid="839683">
                                            <p:txEl>
                                              <p:pRg st="8" end="8"/>
                                            </p:txEl>
                                          </p:spTgt>
                                        </p:tgtEl>
                                        <p:attrNameLst>
                                          <p:attrName>ppt_h</p:attrName>
                                        </p:attrNameLst>
                                      </p:cBhvr>
                                      <p:tavLst>
                                        <p:tav tm="0">
                                          <p:val>
                                            <p:strVal val="#ppt_h"/>
                                          </p:val>
                                        </p:tav>
                                        <p:tav tm="100000">
                                          <p:val>
                                            <p:strVal val="#ppt_h"/>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7" presetClass="entr" presetSubtype="10" fill="hold" grpId="0" nodeType="clickEffect">
                                  <p:stCondLst>
                                    <p:cond delay="0"/>
                                  </p:stCondLst>
                                  <p:childTnLst>
                                    <p:set>
                                      <p:cBhvr>
                                        <p:cTn id="60" dur="1" fill="hold">
                                          <p:stCondLst>
                                            <p:cond delay="0"/>
                                          </p:stCondLst>
                                        </p:cTn>
                                        <p:tgtEl>
                                          <p:spTgt spid="839683">
                                            <p:txEl>
                                              <p:pRg st="9" end="9"/>
                                            </p:txEl>
                                          </p:spTgt>
                                        </p:tgtEl>
                                        <p:attrNameLst>
                                          <p:attrName>style.visibility</p:attrName>
                                        </p:attrNameLst>
                                      </p:cBhvr>
                                      <p:to>
                                        <p:strVal val="visible"/>
                                      </p:to>
                                    </p:set>
                                    <p:anim calcmode="lin" valueType="num">
                                      <p:cBhvr>
                                        <p:cTn id="61" dur="500" fill="hold"/>
                                        <p:tgtEl>
                                          <p:spTgt spid="839683">
                                            <p:txEl>
                                              <p:pRg st="9" end="9"/>
                                            </p:txEl>
                                          </p:spTgt>
                                        </p:tgtEl>
                                        <p:attrNameLst>
                                          <p:attrName>ppt_w</p:attrName>
                                        </p:attrNameLst>
                                      </p:cBhvr>
                                      <p:tavLst>
                                        <p:tav tm="0">
                                          <p:val>
                                            <p:fltVal val="0"/>
                                          </p:val>
                                        </p:tav>
                                        <p:tav tm="100000">
                                          <p:val>
                                            <p:strVal val="#ppt_w"/>
                                          </p:val>
                                        </p:tav>
                                      </p:tavLst>
                                    </p:anim>
                                    <p:anim calcmode="lin" valueType="num">
                                      <p:cBhvr>
                                        <p:cTn id="62" dur="500" fill="hold"/>
                                        <p:tgtEl>
                                          <p:spTgt spid="839683">
                                            <p:txEl>
                                              <p:pRg st="9" end="9"/>
                                            </p:txEl>
                                          </p:spTgt>
                                        </p:tgtEl>
                                        <p:attrNameLst>
                                          <p:attrName>ppt_h</p:attrName>
                                        </p:attrNameLst>
                                      </p:cBhvr>
                                      <p:tavLst>
                                        <p:tav tm="0">
                                          <p:val>
                                            <p:strVal val="#ppt_h"/>
                                          </p:val>
                                        </p:tav>
                                        <p:tav tm="100000">
                                          <p:val>
                                            <p:strVal val="#ppt_h"/>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7" presetClass="entr" presetSubtype="10" fill="hold" grpId="0" nodeType="clickEffect">
                                  <p:stCondLst>
                                    <p:cond delay="0"/>
                                  </p:stCondLst>
                                  <p:childTnLst>
                                    <p:set>
                                      <p:cBhvr>
                                        <p:cTn id="66" dur="1" fill="hold">
                                          <p:stCondLst>
                                            <p:cond delay="0"/>
                                          </p:stCondLst>
                                        </p:cTn>
                                        <p:tgtEl>
                                          <p:spTgt spid="839683">
                                            <p:txEl>
                                              <p:pRg st="10" end="10"/>
                                            </p:txEl>
                                          </p:spTgt>
                                        </p:tgtEl>
                                        <p:attrNameLst>
                                          <p:attrName>style.visibility</p:attrName>
                                        </p:attrNameLst>
                                      </p:cBhvr>
                                      <p:to>
                                        <p:strVal val="visible"/>
                                      </p:to>
                                    </p:set>
                                    <p:anim calcmode="lin" valueType="num">
                                      <p:cBhvr>
                                        <p:cTn id="67" dur="500" fill="hold"/>
                                        <p:tgtEl>
                                          <p:spTgt spid="839683">
                                            <p:txEl>
                                              <p:pRg st="10" end="10"/>
                                            </p:txEl>
                                          </p:spTgt>
                                        </p:tgtEl>
                                        <p:attrNameLst>
                                          <p:attrName>ppt_w</p:attrName>
                                        </p:attrNameLst>
                                      </p:cBhvr>
                                      <p:tavLst>
                                        <p:tav tm="0">
                                          <p:val>
                                            <p:fltVal val="0"/>
                                          </p:val>
                                        </p:tav>
                                        <p:tav tm="100000">
                                          <p:val>
                                            <p:strVal val="#ppt_w"/>
                                          </p:val>
                                        </p:tav>
                                      </p:tavLst>
                                    </p:anim>
                                    <p:anim calcmode="lin" valueType="num">
                                      <p:cBhvr>
                                        <p:cTn id="68" dur="500" fill="hold"/>
                                        <p:tgtEl>
                                          <p:spTgt spid="839683">
                                            <p:txEl>
                                              <p:pRg st="10" end="1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683" grpId="0" build="p"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 2"/>
          <p:cNvSpPr>
            <a:spLocks noGrp="1"/>
          </p:cNvSpPr>
          <p:nvPr>
            <p:ph idx="1"/>
          </p:nvPr>
        </p:nvSpPr>
        <p:spPr>
          <a:xfrm>
            <a:off x="251520" y="2276872"/>
            <a:ext cx="8229600" cy="720080"/>
          </a:xfrm>
          <a:solidFill>
            <a:srgbClr val="FDF9CB"/>
          </a:solidFill>
        </p:spPr>
        <p:style>
          <a:lnRef idx="2">
            <a:schemeClr val="accent4"/>
          </a:lnRef>
          <a:fillRef idx="1">
            <a:schemeClr val="lt1"/>
          </a:fillRef>
          <a:effectRef idx="0">
            <a:schemeClr val="accent4"/>
          </a:effectRef>
          <a:fontRef idx="minor">
            <a:schemeClr val="dk1"/>
          </a:fontRef>
        </p:style>
        <p:txBody>
          <a:bodyPr>
            <a:normAutofit/>
          </a:bodyPr>
          <a:lstStyle/>
          <a:p>
            <a:pPr>
              <a:buNone/>
            </a:pPr>
            <a:r>
              <a:rPr lang="ja-JP" altLang="en-US" sz="2000" dirty="0"/>
              <a:t>◆発達課題や障害特性への理解を深め、具体的な手立てと見通しを持った取り組みを通して、「障害受容」を支える。</a:t>
            </a:r>
            <a:endParaRPr lang="en-US" altLang="ja-JP" sz="2800" dirty="0"/>
          </a:p>
          <a:p>
            <a:pPr>
              <a:buNone/>
            </a:pPr>
            <a:endParaRPr kumimoji="1" lang="ja-JP" altLang="en-US" dirty="0"/>
          </a:p>
        </p:txBody>
      </p:sp>
      <p:sp>
        <p:nvSpPr>
          <p:cNvPr id="4" name="テキスト ボックス 3"/>
          <p:cNvSpPr txBox="1"/>
          <p:nvPr/>
        </p:nvSpPr>
        <p:spPr>
          <a:xfrm>
            <a:off x="179512" y="404664"/>
            <a:ext cx="8712968"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algn="ctr"/>
            <a:r>
              <a:rPr lang="ja-JP" altLang="en-US" sz="1800" b="1" dirty="0">
                <a:latin typeface="HGP創英角ｺﾞｼｯｸUB" pitchFamily="50" charset="-128"/>
                <a:ea typeface="HGP創英角ｺﾞｼｯｸUB" pitchFamily="50" charset="-128"/>
              </a:rPr>
              <a:t>児童</a:t>
            </a:r>
            <a:r>
              <a:rPr kumimoji="1" lang="ja-JP" altLang="en-US" sz="1800" b="1" dirty="0">
                <a:latin typeface="HGP創英角ｺﾞｼｯｸUB" pitchFamily="50" charset="-128"/>
                <a:ea typeface="HGP創英角ｺﾞｼｯｸUB" pitchFamily="50" charset="-128"/>
              </a:rPr>
              <a:t>発達支援におけるアセスメントの</a:t>
            </a:r>
            <a:r>
              <a:rPr lang="ja-JP" altLang="en-US" sz="1800" b="1" dirty="0">
                <a:latin typeface="HGP創英角ｺﾞｼｯｸUB" pitchFamily="50" charset="-128"/>
                <a:ea typeface="HGP創英角ｺﾞｼｯｸUB" pitchFamily="50" charset="-128"/>
              </a:rPr>
              <a:t>ポイント</a:t>
            </a:r>
            <a:endParaRPr lang="en-US" altLang="ja-JP" sz="1800" b="1" dirty="0">
              <a:latin typeface="HGP創英角ｺﾞｼｯｸUB" pitchFamily="50" charset="-128"/>
              <a:ea typeface="HGP創英角ｺﾞｼｯｸUB" pitchFamily="50" charset="-128"/>
            </a:endParaRPr>
          </a:p>
          <a:p>
            <a:pPr algn="ctr"/>
            <a:r>
              <a:rPr kumimoji="1" lang="ja-JP" altLang="en-US" sz="1800" b="1" dirty="0">
                <a:latin typeface="HGP創英角ｺﾞｼｯｸUB" pitchFamily="50" charset="-128"/>
                <a:ea typeface="HGP創英角ｺﾞｼｯｸUB" pitchFamily="50" charset="-128"/>
              </a:rPr>
              <a:t>家族支援・・・親・家族を含めたトータルな支援</a:t>
            </a:r>
          </a:p>
        </p:txBody>
      </p:sp>
      <p:sp>
        <p:nvSpPr>
          <p:cNvPr id="5" name="テキスト ボックス 4"/>
          <p:cNvSpPr txBox="1"/>
          <p:nvPr/>
        </p:nvSpPr>
        <p:spPr>
          <a:xfrm>
            <a:off x="1403648" y="1196752"/>
            <a:ext cx="6237605" cy="646331"/>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r>
              <a:rPr lang="ja-JP" altLang="en-US" sz="1800" b="1" dirty="0"/>
              <a:t>子どもの適切な発達環境を整えるために、</a:t>
            </a:r>
            <a:endParaRPr lang="en-US" altLang="ja-JP" sz="1800" b="1" dirty="0"/>
          </a:p>
          <a:p>
            <a:r>
              <a:rPr lang="en-US" altLang="ja-JP" sz="1800" b="1" dirty="0"/>
              <a:t>                                              </a:t>
            </a:r>
            <a:r>
              <a:rPr lang="ja-JP" altLang="en-US" sz="1800" b="1" dirty="0"/>
              <a:t>親・家族支援を大きな柱とする。</a:t>
            </a:r>
            <a:endParaRPr lang="en-US" altLang="ja-JP" sz="1800" b="1" dirty="0"/>
          </a:p>
        </p:txBody>
      </p:sp>
      <p:sp>
        <p:nvSpPr>
          <p:cNvPr id="6" name="角丸四角形 5"/>
          <p:cNvSpPr/>
          <p:nvPr/>
        </p:nvSpPr>
        <p:spPr>
          <a:xfrm>
            <a:off x="395536" y="4725144"/>
            <a:ext cx="4104456" cy="1152128"/>
          </a:xfrm>
          <a:prstGeom prst="roundRect">
            <a:avLst/>
          </a:prstGeom>
          <a:solidFill>
            <a:srgbClr val="D7F9FD"/>
          </a:solidFill>
          <a:effectLst>
            <a:glow rad="101600">
              <a:schemeClr val="accent5">
                <a:satMod val="175000"/>
                <a:alpha val="40000"/>
              </a:schemeClr>
            </a:glow>
            <a:outerShdw blurRad="40000" dist="20000" dir="5400000" rotWithShape="0">
              <a:srgbClr val="000000">
                <a:alpha val="38000"/>
              </a:srgbClr>
            </a:outerShdw>
          </a:effectLst>
        </p:spPr>
        <p:style>
          <a:lnRef idx="1">
            <a:schemeClr val="accent5"/>
          </a:lnRef>
          <a:fillRef idx="2">
            <a:schemeClr val="accent5"/>
          </a:fillRef>
          <a:effectRef idx="1">
            <a:schemeClr val="accent5"/>
          </a:effectRef>
          <a:fontRef idx="minor">
            <a:schemeClr val="dk1"/>
          </a:fontRef>
        </p:style>
        <p:txBody>
          <a:bodyPr rtlCol="0" anchor="ctr"/>
          <a:lstStyle/>
          <a:p>
            <a:r>
              <a:rPr lang="ja-JP" altLang="en-US" sz="1600" dirty="0"/>
              <a:t>親・保護者が子どもの成長の要であることを自覚し、家庭生活の中にこそ、成人期以降に生活していく力を培う機会があることを、温かく何度でも伝えていく支援</a:t>
            </a:r>
            <a:endParaRPr kumimoji="1" lang="ja-JP" altLang="en-US" sz="1600" dirty="0"/>
          </a:p>
        </p:txBody>
      </p:sp>
      <p:sp>
        <p:nvSpPr>
          <p:cNvPr id="7" name="角丸四角形 6"/>
          <p:cNvSpPr/>
          <p:nvPr/>
        </p:nvSpPr>
        <p:spPr>
          <a:xfrm>
            <a:off x="4716016" y="4797152"/>
            <a:ext cx="4032448" cy="1628800"/>
          </a:xfrm>
          <a:prstGeom prst="roundRect">
            <a:avLst/>
          </a:prstGeom>
          <a:solidFill>
            <a:srgbClr val="D7F9FD"/>
          </a:solidFill>
          <a:effectLst>
            <a:glow rad="101600">
              <a:schemeClr val="accent5">
                <a:satMod val="175000"/>
                <a:alpha val="40000"/>
              </a:schemeClr>
            </a:glow>
            <a:outerShdw blurRad="40000" dist="20000" dir="5400000" rotWithShape="0">
              <a:srgbClr val="000000">
                <a:alpha val="38000"/>
              </a:srgbClr>
            </a:outerShdw>
          </a:effectLst>
        </p:spPr>
        <p:style>
          <a:lnRef idx="1">
            <a:schemeClr val="accent5"/>
          </a:lnRef>
          <a:fillRef idx="2">
            <a:schemeClr val="accent5"/>
          </a:fillRef>
          <a:effectRef idx="1">
            <a:schemeClr val="accent5"/>
          </a:effectRef>
          <a:fontRef idx="minor">
            <a:schemeClr val="dk1"/>
          </a:fontRef>
        </p:style>
        <p:txBody>
          <a:bodyPr rtlCol="0" anchor="ctr"/>
          <a:lstStyle/>
          <a:p>
            <a:r>
              <a:rPr lang="ja-JP" altLang="en-US" sz="1600" dirty="0"/>
              <a:t>親・家族が抱えている生活上の問題、親自身の価値観や子ども状態の受け止め方や理解の仕方、兄弟姉妹も含めた様々な悩み等も考慮した上で、ベストではなく、ケースに応じたよりベターな選択肢や暮らしの工夫を提案していく支援</a:t>
            </a:r>
            <a:endParaRPr kumimoji="1" lang="ja-JP" altLang="en-US" sz="1600" dirty="0"/>
          </a:p>
        </p:txBody>
      </p:sp>
      <p:sp>
        <p:nvSpPr>
          <p:cNvPr id="8" name="角丸四角形 7"/>
          <p:cNvSpPr/>
          <p:nvPr/>
        </p:nvSpPr>
        <p:spPr>
          <a:xfrm>
            <a:off x="4355976" y="3573016"/>
            <a:ext cx="4392488" cy="1080120"/>
          </a:xfrm>
          <a:prstGeom prst="roundRect">
            <a:avLst/>
          </a:prstGeom>
          <a:solidFill>
            <a:srgbClr val="D7F9FD"/>
          </a:solidFill>
          <a:effectLst>
            <a:glow rad="101600">
              <a:schemeClr val="accent5">
                <a:satMod val="175000"/>
                <a:alpha val="40000"/>
              </a:schemeClr>
            </a:glow>
            <a:outerShdw blurRad="40000" dist="20000" dir="5400000" rotWithShape="0">
              <a:srgbClr val="000000">
                <a:alpha val="38000"/>
              </a:srgbClr>
            </a:outerShdw>
          </a:effectLst>
        </p:spPr>
        <p:style>
          <a:lnRef idx="1">
            <a:schemeClr val="accent5"/>
          </a:lnRef>
          <a:fillRef idx="2">
            <a:schemeClr val="accent5"/>
          </a:fillRef>
          <a:effectRef idx="1">
            <a:schemeClr val="accent5"/>
          </a:effectRef>
          <a:fontRef idx="minor">
            <a:schemeClr val="dk1"/>
          </a:fontRef>
        </p:style>
        <p:txBody>
          <a:bodyPr rtlCol="0" anchor="ctr"/>
          <a:lstStyle/>
          <a:p>
            <a:r>
              <a:rPr lang="ja-JP" altLang="en-US" sz="1800" dirty="0"/>
              <a:t>障害のある我が子の発達支援の意味と意義を理解し、子どもの緩やかな成長を喜びとして受け止められるようになる支援</a:t>
            </a:r>
            <a:endParaRPr kumimoji="1" lang="ja-JP" altLang="en-US" sz="1800" dirty="0"/>
          </a:p>
        </p:txBody>
      </p:sp>
      <p:sp>
        <p:nvSpPr>
          <p:cNvPr id="9" name="角丸四角形 8"/>
          <p:cNvSpPr/>
          <p:nvPr/>
        </p:nvSpPr>
        <p:spPr>
          <a:xfrm>
            <a:off x="611560" y="3645024"/>
            <a:ext cx="3384376" cy="864096"/>
          </a:xfrm>
          <a:prstGeom prst="roundRect">
            <a:avLst/>
          </a:prstGeom>
          <a:solidFill>
            <a:srgbClr val="D7F9FD"/>
          </a:solidFill>
          <a:effectLst>
            <a:glow rad="101600">
              <a:schemeClr val="accent5">
                <a:satMod val="175000"/>
                <a:alpha val="40000"/>
              </a:schemeClr>
            </a:glow>
            <a:outerShdw blurRad="40000" dist="20000" dir="5400000" rotWithShape="0">
              <a:srgbClr val="000000">
                <a:alpha val="38000"/>
              </a:srgbClr>
            </a:outerShdw>
          </a:effectLst>
        </p:spPr>
        <p:style>
          <a:lnRef idx="1">
            <a:schemeClr val="accent5"/>
          </a:lnRef>
          <a:fillRef idx="2">
            <a:schemeClr val="accent5"/>
          </a:fillRef>
          <a:effectRef idx="1">
            <a:schemeClr val="accent5"/>
          </a:effectRef>
          <a:fontRef idx="minor">
            <a:schemeClr val="dk1"/>
          </a:fontRef>
        </p:style>
        <p:txBody>
          <a:bodyPr rtlCol="0" anchor="ctr"/>
          <a:lstStyle/>
          <a:p>
            <a:r>
              <a:rPr lang="ja-JP" altLang="en-US" sz="1800" dirty="0"/>
              <a:t>親が我が子の障害とその特徴を理解していくための支援</a:t>
            </a:r>
            <a:endParaRPr kumimoji="1" lang="ja-JP" altLang="en-US" sz="1800" dirty="0"/>
          </a:p>
        </p:txBody>
      </p:sp>
      <p:sp>
        <p:nvSpPr>
          <p:cNvPr id="10" name="テキスト ボックス 9"/>
          <p:cNvSpPr txBox="1"/>
          <p:nvPr/>
        </p:nvSpPr>
        <p:spPr>
          <a:xfrm>
            <a:off x="323528" y="1844824"/>
            <a:ext cx="2520280" cy="400110"/>
          </a:xfrm>
          <a:prstGeom prst="rect">
            <a:avLst/>
          </a:prstGeom>
          <a:noFill/>
        </p:spPr>
        <p:txBody>
          <a:bodyPr wrap="square" rtlCol="0">
            <a:spAutoFit/>
          </a:bodyPr>
          <a:lstStyle/>
          <a:p>
            <a:r>
              <a:rPr kumimoji="1" lang="ja-JP" altLang="en-US" sz="2000" b="1" dirty="0">
                <a:ln w="900" cmpd="sng">
                  <a:solidFill>
                    <a:schemeClr val="accent1">
                      <a:satMod val="190000"/>
                      <a:alpha val="55000"/>
                    </a:schemeClr>
                  </a:solidFill>
                  <a:prstDash val="solid"/>
                </a:ln>
                <a:solidFill>
                  <a:schemeClr val="accent1">
                    <a:satMod val="200000"/>
                    <a:tint val="3000"/>
                  </a:schemeClr>
                </a:solidFill>
                <a:effectLst>
                  <a:innerShdw blurRad="101600" dist="76200" dir="5400000">
                    <a:schemeClr val="accent1">
                      <a:satMod val="190000"/>
                      <a:tint val="100000"/>
                      <a:alpha val="74000"/>
                    </a:schemeClr>
                  </a:innerShdw>
                </a:effectLst>
              </a:rPr>
              <a:t>そのために・・・</a:t>
            </a:r>
          </a:p>
        </p:txBody>
      </p:sp>
      <p:sp>
        <p:nvSpPr>
          <p:cNvPr id="12" name="角丸四角形 11"/>
          <p:cNvSpPr/>
          <p:nvPr/>
        </p:nvSpPr>
        <p:spPr>
          <a:xfrm>
            <a:off x="280648" y="3283243"/>
            <a:ext cx="8784976" cy="3384376"/>
          </a:xfrm>
          <a:prstGeom prst="roundRect">
            <a:avLst/>
          </a:prstGeom>
          <a:solidFill>
            <a:srgbClr val="F1A1E7">
              <a:alpha val="14118"/>
            </a:srgbClr>
          </a:solidFill>
          <a:ln w="571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フローチャート : せん孔テープ 12"/>
          <p:cNvSpPr/>
          <p:nvPr/>
        </p:nvSpPr>
        <p:spPr>
          <a:xfrm>
            <a:off x="395536" y="6093296"/>
            <a:ext cx="4176464" cy="764704"/>
          </a:xfrm>
          <a:prstGeom prst="flowChartPunchedTap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800" dirty="0"/>
              <a:t>子どもがより成長していくために！</a:t>
            </a:r>
          </a:p>
        </p:txBody>
      </p:sp>
      <p:sp>
        <p:nvSpPr>
          <p:cNvPr id="14" name="テキスト ボックス 13"/>
          <p:cNvSpPr txBox="1"/>
          <p:nvPr/>
        </p:nvSpPr>
        <p:spPr>
          <a:xfrm>
            <a:off x="1475656" y="3068960"/>
            <a:ext cx="5658921" cy="369332"/>
          </a:xfrm>
          <a:prstGeom prst="rect">
            <a:avLst/>
          </a:prstGeom>
        </p:spPr>
        <p:style>
          <a:lnRef idx="1">
            <a:schemeClr val="accent1"/>
          </a:lnRef>
          <a:fillRef idx="3">
            <a:schemeClr val="accent1"/>
          </a:fillRef>
          <a:effectRef idx="2">
            <a:schemeClr val="accent1"/>
          </a:effectRef>
          <a:fontRef idx="minor">
            <a:schemeClr val="lt1"/>
          </a:fontRef>
        </p:style>
        <p:txBody>
          <a:bodyPr wrap="none" rtlCol="0">
            <a:spAutoFit/>
          </a:bodyPr>
          <a:lstStyle/>
          <a:p>
            <a:r>
              <a:rPr lang="ja-JP" altLang="en-US" sz="1800" dirty="0"/>
              <a:t>複数名以上で検討を重ね、適切なアセスメントの後に・・・</a:t>
            </a:r>
            <a:endParaRPr kumimoji="1" lang="ja-JP" altLang="en-US" sz="1800" dirty="0"/>
          </a:p>
        </p:txBody>
      </p:sp>
      <p:sp>
        <p:nvSpPr>
          <p:cNvPr id="15" name="テキスト ボックス 14"/>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2754594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323528" y="1052737"/>
            <a:ext cx="8424936" cy="646331"/>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r>
              <a:rPr lang="ja-JP" altLang="en-US" sz="1800" b="1" dirty="0"/>
              <a:t>家族支援・・・親・家族を含めたトータルな支援</a:t>
            </a:r>
            <a:endParaRPr lang="en-US" altLang="ja-JP" sz="1800" b="1" dirty="0"/>
          </a:p>
          <a:p>
            <a:r>
              <a:rPr lang="ja-JP" altLang="en-US" sz="1800" b="1" dirty="0"/>
              <a:t>　　　　　　　　　　　　　　　　　　　　　を実施する上で必要なアセスメントとは？</a:t>
            </a:r>
            <a:endParaRPr lang="en-US" altLang="ja-JP" sz="1800" b="1" dirty="0"/>
          </a:p>
        </p:txBody>
      </p:sp>
      <p:sp>
        <p:nvSpPr>
          <p:cNvPr id="18" name="テキスト ボックス 17"/>
          <p:cNvSpPr txBox="1"/>
          <p:nvPr/>
        </p:nvSpPr>
        <p:spPr>
          <a:xfrm>
            <a:off x="251520" y="1700808"/>
            <a:ext cx="8073044" cy="369332"/>
          </a:xfrm>
          <a:prstGeom prst="rect">
            <a:avLst/>
          </a:prstGeom>
          <a:solidFill>
            <a:srgbClr val="FEEFE6"/>
          </a:solidFill>
        </p:spPr>
        <p:style>
          <a:lnRef idx="2">
            <a:schemeClr val="accent4"/>
          </a:lnRef>
          <a:fillRef idx="1">
            <a:schemeClr val="lt1"/>
          </a:fillRef>
          <a:effectRef idx="0">
            <a:schemeClr val="accent4"/>
          </a:effectRef>
          <a:fontRef idx="minor">
            <a:schemeClr val="dk1"/>
          </a:fontRef>
        </p:style>
        <p:txBody>
          <a:bodyPr wrap="none" rtlCol="0">
            <a:spAutoFit/>
          </a:bodyPr>
          <a:lstStyle/>
          <a:p>
            <a:r>
              <a:rPr lang="ja-JP" altLang="en-US" sz="1800" dirty="0"/>
              <a:t>◆保護者のニーズは、子どもの発達のために必要な支援に結びついていくのか？</a:t>
            </a:r>
            <a:endParaRPr lang="en-US" altLang="ja-JP" sz="1800" dirty="0"/>
          </a:p>
        </p:txBody>
      </p:sp>
      <p:sp>
        <p:nvSpPr>
          <p:cNvPr id="20" name="テキスト ボックス 19"/>
          <p:cNvSpPr txBox="1"/>
          <p:nvPr/>
        </p:nvSpPr>
        <p:spPr>
          <a:xfrm>
            <a:off x="251520" y="3717032"/>
            <a:ext cx="5392823" cy="369332"/>
          </a:xfrm>
          <a:prstGeom prst="rect">
            <a:avLst/>
          </a:prstGeom>
          <a:solidFill>
            <a:srgbClr val="FEEFE6"/>
          </a:solidFill>
        </p:spPr>
        <p:style>
          <a:lnRef idx="2">
            <a:schemeClr val="accent4"/>
          </a:lnRef>
          <a:fillRef idx="1">
            <a:schemeClr val="lt1"/>
          </a:fillRef>
          <a:effectRef idx="0">
            <a:schemeClr val="accent4"/>
          </a:effectRef>
          <a:fontRef idx="minor">
            <a:schemeClr val="dk1"/>
          </a:fontRef>
        </p:style>
        <p:txBody>
          <a:bodyPr wrap="none" rtlCol="0">
            <a:spAutoFit/>
          </a:bodyPr>
          <a:lstStyle/>
          <a:p>
            <a:pPr lvl="0"/>
            <a:r>
              <a:rPr lang="ja-JP" altLang="en-US" sz="1800" dirty="0"/>
              <a:t>◆保護者を中心とした支援は、いつまで必要なのか？</a:t>
            </a:r>
            <a:endParaRPr lang="en-US" altLang="ja-JP" sz="1800" dirty="0"/>
          </a:p>
        </p:txBody>
      </p:sp>
      <p:sp>
        <p:nvSpPr>
          <p:cNvPr id="21" name="テキスト ボックス 20"/>
          <p:cNvSpPr txBox="1"/>
          <p:nvPr/>
        </p:nvSpPr>
        <p:spPr>
          <a:xfrm>
            <a:off x="251520" y="5229200"/>
            <a:ext cx="6893234" cy="369332"/>
          </a:xfrm>
          <a:prstGeom prst="rect">
            <a:avLst/>
          </a:prstGeom>
          <a:solidFill>
            <a:srgbClr val="FEEFE6"/>
          </a:solidFill>
        </p:spPr>
        <p:style>
          <a:lnRef idx="2">
            <a:schemeClr val="accent4"/>
          </a:lnRef>
          <a:fillRef idx="1">
            <a:schemeClr val="lt1"/>
          </a:fillRef>
          <a:effectRef idx="0">
            <a:schemeClr val="accent4"/>
          </a:effectRef>
          <a:fontRef idx="minor">
            <a:schemeClr val="dk1"/>
          </a:fontRef>
        </p:style>
        <p:txBody>
          <a:bodyPr wrap="none" rtlCol="0">
            <a:spAutoFit/>
          </a:bodyPr>
          <a:lstStyle/>
          <a:p>
            <a:pPr lvl="0"/>
            <a:r>
              <a:rPr lang="ja-JP" altLang="en-US" sz="1800" dirty="0"/>
              <a:t>◆保護者への支援は、地域の中でどう展開され、連携されているか？</a:t>
            </a:r>
            <a:endParaRPr lang="en-US" altLang="ja-JP" sz="1800" dirty="0"/>
          </a:p>
        </p:txBody>
      </p:sp>
      <p:sp>
        <p:nvSpPr>
          <p:cNvPr id="22" name="テキスト ボックス 21"/>
          <p:cNvSpPr txBox="1"/>
          <p:nvPr/>
        </p:nvSpPr>
        <p:spPr>
          <a:xfrm>
            <a:off x="755576" y="5589240"/>
            <a:ext cx="7834196" cy="1077218"/>
          </a:xfrm>
          <a:prstGeom prst="rect">
            <a:avLst/>
          </a:prstGeom>
          <a:noFill/>
          <a:ln w="12700">
            <a:solidFill>
              <a:schemeClr val="tx1"/>
            </a:solidFill>
          </a:ln>
        </p:spPr>
        <p:txBody>
          <a:bodyPr wrap="square" rtlCol="0">
            <a:spAutoFit/>
          </a:bodyPr>
          <a:lstStyle/>
          <a:p>
            <a:pPr lvl="0"/>
            <a:r>
              <a:rPr lang="ja-JP" altLang="en-US" sz="1600" dirty="0"/>
              <a:t>☆子育て支援のための関係機関や地域の社会資源との連携の中で、自事業所の役割はどの部分を担っているのかが、事業計画等で示されているのか？</a:t>
            </a:r>
            <a:endParaRPr lang="en-US" altLang="ja-JP" sz="1600" dirty="0"/>
          </a:p>
          <a:p>
            <a:pPr lvl="0"/>
            <a:r>
              <a:rPr lang="ja-JP" altLang="en-US" sz="1600" dirty="0"/>
              <a:t>☆これまでに地域で機能していた有効な支援が、自事業所が機能したために後退してしまうようなことはなかったか？</a:t>
            </a:r>
            <a:endParaRPr kumimoji="1" lang="ja-JP" altLang="en-US" sz="1600" dirty="0"/>
          </a:p>
        </p:txBody>
      </p:sp>
      <p:sp>
        <p:nvSpPr>
          <p:cNvPr id="23" name="テキスト ボックス 22"/>
          <p:cNvSpPr txBox="1"/>
          <p:nvPr/>
        </p:nvSpPr>
        <p:spPr>
          <a:xfrm>
            <a:off x="755576" y="2060848"/>
            <a:ext cx="7834196" cy="1569660"/>
          </a:xfrm>
          <a:prstGeom prst="rect">
            <a:avLst/>
          </a:prstGeom>
          <a:noFill/>
          <a:ln w="12700">
            <a:solidFill>
              <a:schemeClr val="tx1"/>
            </a:solidFill>
          </a:ln>
        </p:spPr>
        <p:txBody>
          <a:bodyPr wrap="square" rtlCol="0">
            <a:spAutoFit/>
          </a:bodyPr>
          <a:lstStyle/>
          <a:p>
            <a:pPr lvl="0"/>
            <a:r>
              <a:rPr lang="ja-JP" altLang="en-US" sz="1600" dirty="0"/>
              <a:t>☆保護者の訴えに対応することで、子どもが得られることは何か？</a:t>
            </a:r>
            <a:endParaRPr lang="en-US" altLang="ja-JP" sz="1600" dirty="0"/>
          </a:p>
          <a:p>
            <a:pPr lvl="0"/>
            <a:r>
              <a:rPr lang="ja-JP" altLang="en-US" sz="1600" dirty="0"/>
              <a:t>☆保護者の悩みや心配事に丁寧に対応することが、子どもが本当に必要としている支援は何であるかを一緒に考えていく機会となっているのか？</a:t>
            </a:r>
            <a:endParaRPr lang="en-US" altLang="ja-JP" sz="1600" dirty="0"/>
          </a:p>
          <a:p>
            <a:r>
              <a:rPr lang="ja-JP" altLang="en-US" sz="1600" dirty="0"/>
              <a:t>☆子どもの発達状況と、子どもの将来像を見通したうえで、いつまでが自事業所のゴールなのか、職員間で確認できているか？またその支援は、自事業所でしか受けられない支援なのか？</a:t>
            </a:r>
            <a:endParaRPr lang="en-US" altLang="ja-JP" sz="1600" dirty="0"/>
          </a:p>
        </p:txBody>
      </p:sp>
      <p:sp>
        <p:nvSpPr>
          <p:cNvPr id="24" name="テキスト ボックス 23"/>
          <p:cNvSpPr txBox="1"/>
          <p:nvPr/>
        </p:nvSpPr>
        <p:spPr>
          <a:xfrm>
            <a:off x="755576" y="4077072"/>
            <a:ext cx="7834196" cy="1077218"/>
          </a:xfrm>
          <a:prstGeom prst="rect">
            <a:avLst/>
          </a:prstGeom>
          <a:noFill/>
          <a:ln w="12700">
            <a:solidFill>
              <a:schemeClr val="tx1"/>
            </a:solidFill>
          </a:ln>
        </p:spPr>
        <p:txBody>
          <a:bodyPr wrap="square" rtlCol="0">
            <a:spAutoFit/>
          </a:bodyPr>
          <a:lstStyle/>
          <a:p>
            <a:pPr lvl="0"/>
            <a:r>
              <a:rPr lang="ja-JP" altLang="en-US" sz="1600" dirty="0"/>
              <a:t>☆保護者の訴えや悩みを適切な頻度で、直接面談をして聴き取っているか？</a:t>
            </a:r>
            <a:endParaRPr lang="en-US" altLang="ja-JP" sz="1600" dirty="0"/>
          </a:p>
          <a:p>
            <a:pPr lvl="0"/>
            <a:r>
              <a:rPr lang="ja-JP" altLang="en-US" sz="1600" dirty="0"/>
              <a:t>☆保護者のストレスの状態とその変化について、職員間で話し合っているか？</a:t>
            </a:r>
            <a:endParaRPr lang="en-US" altLang="ja-JP" sz="1600" dirty="0"/>
          </a:p>
          <a:p>
            <a:pPr lvl="0"/>
            <a:r>
              <a:rPr lang="ja-JP" altLang="en-US" sz="1600" dirty="0"/>
              <a:t>☆今後生じると予想される保護者のストレスや悩みに対し、事前にその対応策を考えているか？</a:t>
            </a:r>
            <a:endParaRPr lang="en-US" altLang="ja-JP" sz="1600" dirty="0"/>
          </a:p>
        </p:txBody>
      </p:sp>
      <p:sp>
        <p:nvSpPr>
          <p:cNvPr id="10" name="テキスト ボックス 9"/>
          <p:cNvSpPr txBox="1"/>
          <p:nvPr/>
        </p:nvSpPr>
        <p:spPr>
          <a:xfrm>
            <a:off x="251520" y="332656"/>
            <a:ext cx="8640960"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algn="ctr"/>
            <a:r>
              <a:rPr lang="ja-JP" altLang="en-US" sz="1800" b="1" dirty="0">
                <a:latin typeface="HGP創英角ｺﾞｼｯｸUB" pitchFamily="50" charset="-128"/>
                <a:ea typeface="HGP創英角ｺﾞｼｯｸUB" pitchFamily="50" charset="-128"/>
              </a:rPr>
              <a:t>児童</a:t>
            </a:r>
            <a:r>
              <a:rPr kumimoji="1" lang="ja-JP" altLang="en-US" sz="1800" b="1" dirty="0">
                <a:latin typeface="HGP創英角ｺﾞｼｯｸUB" pitchFamily="50" charset="-128"/>
                <a:ea typeface="HGP創英角ｺﾞｼｯｸUB" pitchFamily="50" charset="-128"/>
              </a:rPr>
              <a:t>発達支援におけるアセスメントの</a:t>
            </a:r>
            <a:r>
              <a:rPr lang="ja-JP" altLang="en-US" sz="1800" b="1" dirty="0">
                <a:latin typeface="HGP創英角ｺﾞｼｯｸUB" pitchFamily="50" charset="-128"/>
                <a:ea typeface="HGP創英角ｺﾞｼｯｸUB" pitchFamily="50" charset="-128"/>
              </a:rPr>
              <a:t>ポイント</a:t>
            </a:r>
            <a:endParaRPr lang="en-US" altLang="ja-JP" sz="1800" b="1" dirty="0">
              <a:latin typeface="HGP創英角ｺﾞｼｯｸUB" pitchFamily="50" charset="-128"/>
              <a:ea typeface="HGP創英角ｺﾞｼｯｸUB" pitchFamily="50" charset="-128"/>
            </a:endParaRPr>
          </a:p>
          <a:p>
            <a:pPr algn="ctr"/>
            <a:r>
              <a:rPr kumimoji="1" lang="ja-JP" altLang="en-US" sz="1800" b="1" dirty="0">
                <a:latin typeface="HGP創英角ｺﾞｼｯｸUB" pitchFamily="50" charset="-128"/>
                <a:ea typeface="HGP創英角ｺﾞｼｯｸUB" pitchFamily="50" charset="-128"/>
              </a:rPr>
              <a:t>家族支援・・・親・家族を含めたトータルな支援</a:t>
            </a:r>
          </a:p>
        </p:txBody>
      </p:sp>
      <p:sp>
        <p:nvSpPr>
          <p:cNvPr id="11" name="テキスト ボックス 10"/>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143239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2175" y="836712"/>
            <a:ext cx="7568257" cy="233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3" name="グループ化 29"/>
          <p:cNvGrpSpPr>
            <a:grpSpLocks/>
          </p:cNvGrpSpPr>
          <p:nvPr/>
        </p:nvGrpSpPr>
        <p:grpSpPr bwMode="auto">
          <a:xfrm>
            <a:off x="900237" y="3429032"/>
            <a:ext cx="7416723" cy="2797175"/>
            <a:chOff x="808060" y="3821436"/>
            <a:chExt cx="7415933" cy="2796505"/>
          </a:xfrm>
        </p:grpSpPr>
        <p:sp>
          <p:nvSpPr>
            <p:cNvPr id="10271" name="テキスト ボックス 1"/>
            <p:cNvSpPr txBox="1">
              <a:spLocks noChangeArrowheads="1"/>
            </p:cNvSpPr>
            <p:nvPr/>
          </p:nvSpPr>
          <p:spPr bwMode="auto">
            <a:xfrm>
              <a:off x="808060" y="3821436"/>
              <a:ext cx="492391" cy="1352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a:solidFill>
                    <a:srgbClr val="000000"/>
                  </a:solidFill>
                </a:rPr>
                <a:t>乳幼児期</a:t>
              </a:r>
            </a:p>
          </p:txBody>
        </p:sp>
        <p:sp>
          <p:nvSpPr>
            <p:cNvPr id="10272" name="テキスト ボックス 2"/>
            <p:cNvSpPr txBox="1">
              <a:spLocks noChangeArrowheads="1"/>
            </p:cNvSpPr>
            <p:nvPr/>
          </p:nvSpPr>
          <p:spPr bwMode="auto">
            <a:xfrm>
              <a:off x="1311942" y="4469352"/>
              <a:ext cx="1292524" cy="980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800" b="1">
                  <a:solidFill>
                    <a:srgbClr val="000000"/>
                  </a:solidFill>
                </a:rPr>
                <a:t>幼稚園</a:t>
              </a:r>
              <a:endParaRPr lang="en-US" altLang="ja-JP" sz="1800" b="1">
                <a:solidFill>
                  <a:srgbClr val="000000"/>
                </a:solidFill>
              </a:endParaRPr>
            </a:p>
            <a:p>
              <a:pPr eaLnBrk="1" fontAlgn="base" hangingPunct="1">
                <a:spcBef>
                  <a:spcPct val="0"/>
                </a:spcBef>
                <a:spcAft>
                  <a:spcPct val="0"/>
                </a:spcAft>
                <a:buFontTx/>
                <a:buNone/>
              </a:pPr>
              <a:r>
                <a:rPr lang="ja-JP" altLang="en-US" sz="1800" b="1">
                  <a:solidFill>
                    <a:srgbClr val="000000"/>
                  </a:solidFill>
                </a:rPr>
                <a:t>　　・</a:t>
              </a:r>
              <a:endParaRPr lang="en-US" altLang="ja-JP" sz="1800" b="1">
                <a:solidFill>
                  <a:srgbClr val="000000"/>
                </a:solidFill>
              </a:endParaRPr>
            </a:p>
            <a:p>
              <a:pPr eaLnBrk="1" fontAlgn="base" hangingPunct="1">
                <a:spcBef>
                  <a:spcPct val="0"/>
                </a:spcBef>
                <a:spcAft>
                  <a:spcPct val="0"/>
                </a:spcAft>
                <a:buFontTx/>
                <a:buNone/>
              </a:pPr>
              <a:r>
                <a:rPr lang="ja-JP" altLang="en-US" sz="1800" b="1">
                  <a:solidFill>
                    <a:srgbClr val="000000"/>
                  </a:solidFill>
                </a:rPr>
                <a:t>保育所</a:t>
              </a:r>
              <a:endParaRPr lang="en-US" altLang="ja-JP" sz="1800" b="1">
                <a:solidFill>
                  <a:srgbClr val="000000"/>
                </a:solidFill>
              </a:endParaRPr>
            </a:p>
            <a:p>
              <a:pPr eaLnBrk="1" fontAlgn="base" hangingPunct="1">
                <a:spcBef>
                  <a:spcPct val="0"/>
                </a:spcBef>
                <a:spcAft>
                  <a:spcPct val="0"/>
                </a:spcAft>
                <a:buFontTx/>
                <a:buNone/>
              </a:pPr>
              <a:endParaRPr lang="ja-JP" altLang="en-US" sz="1800" b="1">
                <a:solidFill>
                  <a:srgbClr val="000000"/>
                </a:solidFill>
              </a:endParaRPr>
            </a:p>
          </p:txBody>
        </p:sp>
        <p:sp>
          <p:nvSpPr>
            <p:cNvPr id="10273" name="テキスト ボックス 8"/>
            <p:cNvSpPr txBox="1">
              <a:spLocks noChangeArrowheads="1"/>
            </p:cNvSpPr>
            <p:nvPr/>
          </p:nvSpPr>
          <p:spPr bwMode="auto">
            <a:xfrm>
              <a:off x="2680068" y="3821437"/>
              <a:ext cx="492391" cy="99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a:solidFill>
                    <a:srgbClr val="000000"/>
                  </a:solidFill>
                </a:rPr>
                <a:t>学 齢 期</a:t>
              </a:r>
            </a:p>
          </p:txBody>
        </p:sp>
        <p:sp>
          <p:nvSpPr>
            <p:cNvPr id="13" name="円/楕円 12"/>
            <p:cNvSpPr/>
            <p:nvPr/>
          </p:nvSpPr>
          <p:spPr bwMode="auto">
            <a:xfrm>
              <a:off x="2535989" y="4824718"/>
              <a:ext cx="720080" cy="1772634"/>
            </a:xfrm>
            <a:prstGeom prst="ellipse">
              <a:avLst/>
            </a:prstGeom>
            <a:solidFill>
              <a:srgbClr val="FFC000"/>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10277" name="テキスト ボックス 9"/>
            <p:cNvSpPr txBox="1">
              <a:spLocks noChangeArrowheads="1"/>
            </p:cNvSpPr>
            <p:nvPr/>
          </p:nvSpPr>
          <p:spPr bwMode="auto">
            <a:xfrm>
              <a:off x="2680067" y="5025890"/>
              <a:ext cx="492391" cy="1358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a:solidFill>
                    <a:srgbClr val="000000"/>
                  </a:solidFill>
                </a:rPr>
                <a:t>移行期支援</a:t>
              </a:r>
            </a:p>
          </p:txBody>
        </p:sp>
        <p:sp>
          <p:nvSpPr>
            <p:cNvPr id="10278" name="テキスト ボックス 13"/>
            <p:cNvSpPr txBox="1">
              <a:spLocks noChangeArrowheads="1"/>
            </p:cNvSpPr>
            <p:nvPr/>
          </p:nvSpPr>
          <p:spPr bwMode="auto">
            <a:xfrm>
              <a:off x="3544054" y="4445361"/>
              <a:ext cx="461616" cy="959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800" b="1">
                  <a:solidFill>
                    <a:srgbClr val="000000"/>
                  </a:solidFill>
                </a:rPr>
                <a:t>小学校</a:t>
              </a:r>
            </a:p>
          </p:txBody>
        </p:sp>
        <p:sp>
          <p:nvSpPr>
            <p:cNvPr id="10279" name="テキスト ボックス 14"/>
            <p:cNvSpPr txBox="1">
              <a:spLocks noChangeArrowheads="1"/>
            </p:cNvSpPr>
            <p:nvPr/>
          </p:nvSpPr>
          <p:spPr bwMode="auto">
            <a:xfrm>
              <a:off x="5026388" y="4414048"/>
              <a:ext cx="461616" cy="77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800" b="1">
                  <a:solidFill>
                    <a:srgbClr val="000000"/>
                  </a:solidFill>
                </a:rPr>
                <a:t>中学校</a:t>
              </a:r>
            </a:p>
          </p:txBody>
        </p:sp>
        <p:sp>
          <p:nvSpPr>
            <p:cNvPr id="10280" name="テキスト ボックス 15"/>
            <p:cNvSpPr txBox="1">
              <a:spLocks noChangeArrowheads="1"/>
            </p:cNvSpPr>
            <p:nvPr/>
          </p:nvSpPr>
          <p:spPr bwMode="auto">
            <a:xfrm>
              <a:off x="6538386" y="4458648"/>
              <a:ext cx="461616" cy="892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800" b="1">
                  <a:solidFill>
                    <a:srgbClr val="000000"/>
                  </a:solidFill>
                </a:rPr>
                <a:t>高　校　</a:t>
              </a:r>
            </a:p>
          </p:txBody>
        </p:sp>
        <p:sp>
          <p:nvSpPr>
            <p:cNvPr id="18" name="円/楕円 17"/>
            <p:cNvSpPr/>
            <p:nvPr/>
          </p:nvSpPr>
          <p:spPr bwMode="auto">
            <a:xfrm>
              <a:off x="4191990" y="4872887"/>
              <a:ext cx="653885" cy="1724465"/>
            </a:xfrm>
            <a:prstGeom prst="ellipse">
              <a:avLst/>
            </a:prstGeom>
            <a:solidFill>
              <a:srgbClr val="FFC000"/>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10284" name="テキスト ボックス 16"/>
            <p:cNvSpPr txBox="1">
              <a:spLocks noChangeArrowheads="1"/>
            </p:cNvSpPr>
            <p:nvPr/>
          </p:nvSpPr>
          <p:spPr bwMode="auto">
            <a:xfrm>
              <a:off x="4264065" y="5033765"/>
              <a:ext cx="492391" cy="1584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a:solidFill>
                    <a:srgbClr val="000000"/>
                  </a:solidFill>
                </a:rPr>
                <a:t>移行期支援</a:t>
              </a:r>
            </a:p>
          </p:txBody>
        </p:sp>
        <p:grpSp>
          <p:nvGrpSpPr>
            <p:cNvPr id="10285" name="グループ化 26"/>
            <p:cNvGrpSpPr>
              <a:grpSpLocks/>
            </p:cNvGrpSpPr>
            <p:nvPr/>
          </p:nvGrpSpPr>
          <p:grpSpPr bwMode="auto">
            <a:xfrm>
              <a:off x="5614932" y="4845307"/>
              <a:ext cx="800076" cy="1772634"/>
              <a:chOff x="5475648" y="4845307"/>
              <a:chExt cx="800076" cy="1772634"/>
            </a:xfrm>
          </p:grpSpPr>
          <p:sp>
            <p:nvSpPr>
              <p:cNvPr id="20" name="円/楕円 19"/>
              <p:cNvSpPr/>
              <p:nvPr/>
            </p:nvSpPr>
            <p:spPr bwMode="auto">
              <a:xfrm>
                <a:off x="5475648" y="4845307"/>
                <a:ext cx="800076" cy="1772634"/>
              </a:xfrm>
              <a:prstGeom prst="ellipse">
                <a:avLst/>
              </a:prstGeom>
              <a:solidFill>
                <a:srgbClr val="FFC000"/>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10294" name="テキスト ボックス 18"/>
              <p:cNvSpPr txBox="1">
                <a:spLocks noChangeArrowheads="1"/>
              </p:cNvSpPr>
              <p:nvPr/>
            </p:nvSpPr>
            <p:spPr bwMode="auto">
              <a:xfrm>
                <a:off x="5629579" y="5033721"/>
                <a:ext cx="492391" cy="1358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a:solidFill>
                      <a:srgbClr val="000000"/>
                    </a:solidFill>
                  </a:rPr>
                  <a:t>移行期支援</a:t>
                </a:r>
              </a:p>
            </p:txBody>
          </p:sp>
        </p:grpSp>
        <p:sp>
          <p:nvSpPr>
            <p:cNvPr id="10286" name="テキスト ボックス 20"/>
            <p:cNvSpPr txBox="1">
              <a:spLocks noChangeArrowheads="1"/>
            </p:cNvSpPr>
            <p:nvPr/>
          </p:nvSpPr>
          <p:spPr bwMode="auto">
            <a:xfrm>
              <a:off x="7227636" y="3836324"/>
              <a:ext cx="492391" cy="99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a:solidFill>
                    <a:srgbClr val="000000"/>
                  </a:solidFill>
                </a:rPr>
                <a:t>成 人 期</a:t>
              </a:r>
            </a:p>
          </p:txBody>
        </p:sp>
        <p:sp>
          <p:nvSpPr>
            <p:cNvPr id="23" name="円/楕円 22"/>
            <p:cNvSpPr/>
            <p:nvPr/>
          </p:nvSpPr>
          <p:spPr bwMode="auto">
            <a:xfrm>
              <a:off x="7094663" y="4803998"/>
              <a:ext cx="1129330" cy="1772634"/>
            </a:xfrm>
            <a:prstGeom prst="ellipse">
              <a:avLst/>
            </a:prstGeom>
            <a:solidFill>
              <a:srgbClr val="FFC000"/>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10290" name="テキスト ボックス 21"/>
            <p:cNvSpPr txBox="1">
              <a:spLocks noChangeArrowheads="1"/>
            </p:cNvSpPr>
            <p:nvPr/>
          </p:nvSpPr>
          <p:spPr bwMode="auto">
            <a:xfrm>
              <a:off x="7259297" y="4979900"/>
              <a:ext cx="800134" cy="1503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algn="dist" eaLnBrk="1" fontAlgn="base" hangingPunct="1">
                <a:spcBef>
                  <a:spcPct val="0"/>
                </a:spcBef>
                <a:spcAft>
                  <a:spcPct val="0"/>
                </a:spcAft>
                <a:buFontTx/>
                <a:buNone/>
              </a:pPr>
              <a:r>
                <a:rPr lang="ja-JP" altLang="en-US" sz="2000" b="1">
                  <a:solidFill>
                    <a:srgbClr val="000000"/>
                  </a:solidFill>
                </a:rPr>
                <a:t>就労支援等</a:t>
              </a:r>
              <a:endParaRPr lang="en-US" altLang="ja-JP" sz="2000" b="1">
                <a:solidFill>
                  <a:srgbClr val="000000"/>
                </a:solidFill>
              </a:endParaRPr>
            </a:p>
            <a:p>
              <a:pPr algn="dist" eaLnBrk="1" fontAlgn="base" hangingPunct="1">
                <a:spcBef>
                  <a:spcPct val="0"/>
                </a:spcBef>
                <a:spcAft>
                  <a:spcPct val="0"/>
                </a:spcAft>
                <a:buFontTx/>
                <a:buNone/>
              </a:pPr>
              <a:r>
                <a:rPr lang="ja-JP" altLang="en-US" sz="2000" b="1">
                  <a:solidFill>
                    <a:srgbClr val="000000"/>
                  </a:solidFill>
                </a:rPr>
                <a:t>移行期支援</a:t>
              </a:r>
            </a:p>
          </p:txBody>
        </p:sp>
      </p:grpSp>
      <p:sp>
        <p:nvSpPr>
          <p:cNvPr id="10244" name="テキスト ボックス 30"/>
          <p:cNvSpPr txBox="1">
            <a:spLocks noChangeArrowheads="1"/>
          </p:cNvSpPr>
          <p:nvPr/>
        </p:nvSpPr>
        <p:spPr bwMode="auto">
          <a:xfrm>
            <a:off x="899592" y="6309320"/>
            <a:ext cx="77768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800" b="1" dirty="0">
                <a:solidFill>
                  <a:srgbClr val="000000"/>
                </a:solidFill>
              </a:rPr>
              <a:t>子どもの将来の幸せを考えた個別の支援計画、サポートファイルの活用</a:t>
            </a:r>
          </a:p>
        </p:txBody>
      </p:sp>
      <p:grpSp>
        <p:nvGrpSpPr>
          <p:cNvPr id="10245" name="グループ化 1"/>
          <p:cNvGrpSpPr>
            <a:grpSpLocks/>
          </p:cNvGrpSpPr>
          <p:nvPr/>
        </p:nvGrpSpPr>
        <p:grpSpPr bwMode="auto">
          <a:xfrm>
            <a:off x="1087445" y="2649538"/>
            <a:ext cx="7517003" cy="931862"/>
            <a:chOff x="1225996" y="2924944"/>
            <a:chExt cx="7228514" cy="931754"/>
          </a:xfrm>
        </p:grpSpPr>
        <p:sp>
          <p:nvSpPr>
            <p:cNvPr id="3" name="ストライプ矢印 2"/>
            <p:cNvSpPr/>
            <p:nvPr/>
          </p:nvSpPr>
          <p:spPr bwMode="auto">
            <a:xfrm>
              <a:off x="1225996" y="2924944"/>
              <a:ext cx="6397580" cy="931754"/>
            </a:xfrm>
            <a:prstGeom prst="stripedRightArrow">
              <a:avLst/>
            </a:prstGeom>
            <a:solidFill>
              <a:srgbClr val="FF0000"/>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10270" name="テキスト ボックス 1"/>
            <p:cNvSpPr txBox="1">
              <a:spLocks noChangeArrowheads="1"/>
            </p:cNvSpPr>
            <p:nvPr/>
          </p:nvSpPr>
          <p:spPr bwMode="auto">
            <a:xfrm>
              <a:off x="2295525" y="3128318"/>
              <a:ext cx="615898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800">
                  <a:solidFill>
                    <a:srgbClr val="FFFFFF"/>
                  </a:solidFill>
                </a:rPr>
                <a:t>縦の連携（切れ目のない支援）</a:t>
              </a:r>
            </a:p>
          </p:txBody>
        </p:sp>
      </p:grpSp>
      <p:grpSp>
        <p:nvGrpSpPr>
          <p:cNvPr id="10246" name="グループ化 6"/>
          <p:cNvGrpSpPr>
            <a:grpSpLocks/>
          </p:cNvGrpSpPr>
          <p:nvPr/>
        </p:nvGrpSpPr>
        <p:grpSpPr bwMode="auto">
          <a:xfrm>
            <a:off x="13" y="908720"/>
            <a:ext cx="1000125" cy="2592288"/>
            <a:chOff x="0" y="815444"/>
            <a:chExt cx="1000695" cy="2659671"/>
          </a:xfrm>
        </p:grpSpPr>
        <p:sp>
          <p:nvSpPr>
            <p:cNvPr id="5" name="上下矢印 4"/>
            <p:cNvSpPr/>
            <p:nvPr/>
          </p:nvSpPr>
          <p:spPr bwMode="auto">
            <a:xfrm>
              <a:off x="0" y="815444"/>
              <a:ext cx="1000695" cy="2659671"/>
            </a:xfrm>
            <a:prstGeom prst="upDownArrow">
              <a:avLst/>
            </a:prstGeom>
            <a:solidFill>
              <a:srgbClr val="FF0000"/>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10266" name="テキスト ボックス 3"/>
            <p:cNvSpPr txBox="1">
              <a:spLocks noChangeArrowheads="1"/>
            </p:cNvSpPr>
            <p:nvPr/>
          </p:nvSpPr>
          <p:spPr bwMode="auto">
            <a:xfrm>
              <a:off x="178024" y="1168264"/>
              <a:ext cx="615904" cy="2006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algn="dist" eaLnBrk="1" fontAlgn="base" hangingPunct="1">
                <a:spcBef>
                  <a:spcPct val="0"/>
                </a:spcBef>
                <a:spcAft>
                  <a:spcPct val="0"/>
                </a:spcAft>
                <a:buFontTx/>
                <a:buNone/>
              </a:pPr>
              <a:r>
                <a:rPr lang="ja-JP" altLang="en-US" sz="2800" dirty="0">
                  <a:solidFill>
                    <a:srgbClr val="FFFFFF"/>
                  </a:solidFill>
                </a:rPr>
                <a:t>横の連携</a:t>
              </a:r>
            </a:p>
          </p:txBody>
        </p:sp>
      </p:grpSp>
      <p:sp>
        <p:nvSpPr>
          <p:cNvPr id="37" name="円/楕円 36"/>
          <p:cNvSpPr/>
          <p:nvPr/>
        </p:nvSpPr>
        <p:spPr bwMode="auto">
          <a:xfrm>
            <a:off x="971600" y="4520931"/>
            <a:ext cx="720159" cy="1773058"/>
          </a:xfrm>
          <a:prstGeom prst="ellipse">
            <a:avLst/>
          </a:prstGeom>
          <a:solidFill>
            <a:srgbClr val="FFC000"/>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38" name="右矢印 37"/>
          <p:cNvSpPr/>
          <p:nvPr/>
        </p:nvSpPr>
        <p:spPr bwMode="auto">
          <a:xfrm>
            <a:off x="3491880" y="5120538"/>
            <a:ext cx="741738" cy="248055"/>
          </a:xfrm>
          <a:prstGeom prst="rightArrow">
            <a:avLst/>
          </a:prstGeom>
          <a:solidFill>
            <a:srgbClr val="FFC000"/>
          </a:solidFill>
          <a:ln>
            <a:noFill/>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39" name="右矢印 38"/>
          <p:cNvSpPr/>
          <p:nvPr/>
        </p:nvSpPr>
        <p:spPr bwMode="auto">
          <a:xfrm>
            <a:off x="5054398" y="5125161"/>
            <a:ext cx="597722" cy="243316"/>
          </a:xfrm>
          <a:prstGeom prst="rightArrow">
            <a:avLst/>
          </a:prstGeom>
          <a:solidFill>
            <a:srgbClr val="FFC000"/>
          </a:solidFill>
          <a:ln>
            <a:noFill/>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40" name="右矢印 39"/>
          <p:cNvSpPr/>
          <p:nvPr/>
        </p:nvSpPr>
        <p:spPr bwMode="auto">
          <a:xfrm>
            <a:off x="1786167" y="5125277"/>
            <a:ext cx="741738" cy="248055"/>
          </a:xfrm>
          <a:prstGeom prst="rightArrow">
            <a:avLst/>
          </a:prstGeom>
          <a:solidFill>
            <a:srgbClr val="FFC000"/>
          </a:solidFill>
          <a:ln>
            <a:noFill/>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41" name="右矢印 40"/>
          <p:cNvSpPr/>
          <p:nvPr/>
        </p:nvSpPr>
        <p:spPr bwMode="auto">
          <a:xfrm>
            <a:off x="6566566" y="5129900"/>
            <a:ext cx="597722" cy="243316"/>
          </a:xfrm>
          <a:prstGeom prst="rightArrow">
            <a:avLst/>
          </a:prstGeom>
          <a:solidFill>
            <a:srgbClr val="FFC000"/>
          </a:solidFill>
          <a:ln>
            <a:noFill/>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a:lstStyle/>
          <a:p>
            <a:pPr fontAlgn="base">
              <a:spcBef>
                <a:spcPct val="0"/>
              </a:spcBef>
              <a:spcAft>
                <a:spcPct val="0"/>
              </a:spcAft>
              <a:defRPr/>
            </a:pPr>
            <a:endParaRPr kumimoji="0" lang="ja-JP" altLang="en-US" sz="4000">
              <a:solidFill>
                <a:srgbClr val="000000"/>
              </a:solidFill>
            </a:endParaRPr>
          </a:p>
        </p:txBody>
      </p:sp>
      <p:sp>
        <p:nvSpPr>
          <p:cNvPr id="10262" name="テキスト ボックス 9"/>
          <p:cNvSpPr txBox="1">
            <a:spLocks noChangeArrowheads="1"/>
          </p:cNvSpPr>
          <p:nvPr/>
        </p:nvSpPr>
        <p:spPr bwMode="auto">
          <a:xfrm>
            <a:off x="1085649" y="4653078"/>
            <a:ext cx="492443" cy="1358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2000" b="1">
                <a:solidFill>
                  <a:srgbClr val="000000"/>
                </a:solidFill>
              </a:rPr>
              <a:t>移行期支援</a:t>
            </a:r>
          </a:p>
        </p:txBody>
      </p:sp>
      <p:sp>
        <p:nvSpPr>
          <p:cNvPr id="33" name="テキスト ボックス 32"/>
          <p:cNvSpPr txBox="1"/>
          <p:nvPr/>
        </p:nvSpPr>
        <p:spPr>
          <a:xfrm>
            <a:off x="8327448" y="332656"/>
            <a:ext cx="738664" cy="6192688"/>
          </a:xfrm>
          <a:prstGeom prst="rect">
            <a:avLst/>
          </a:prstGeom>
        </p:spPr>
        <p:style>
          <a:lnRef idx="2">
            <a:schemeClr val="accent4"/>
          </a:lnRef>
          <a:fillRef idx="1">
            <a:schemeClr val="lt1"/>
          </a:fillRef>
          <a:effectRef idx="0">
            <a:schemeClr val="accent4"/>
          </a:effectRef>
          <a:fontRef idx="minor">
            <a:schemeClr val="dk1"/>
          </a:fontRef>
        </p:style>
        <p:txBody>
          <a:bodyPr vert="eaVert" wrap="square" rtlCol="0">
            <a:spAutoFit/>
          </a:bodyPr>
          <a:lstStyle/>
          <a:p>
            <a:r>
              <a:rPr kumimoji="1" lang="ja-JP" altLang="en-US" sz="1800" dirty="0"/>
              <a:t>連携とは支援者同士のためではなく、子どものために</a:t>
            </a:r>
            <a:endParaRPr kumimoji="1" lang="en-US" altLang="ja-JP" sz="1800" dirty="0"/>
          </a:p>
          <a:p>
            <a:r>
              <a:rPr kumimoji="1" lang="ja-JP" altLang="en-US" sz="1800" dirty="0"/>
              <a:t>　　　　　必要な情報を、必要なだけ共有していくことに留意！</a:t>
            </a:r>
          </a:p>
        </p:txBody>
      </p:sp>
      <p:sp>
        <p:nvSpPr>
          <p:cNvPr id="35" name="テキスト ボックス 34"/>
          <p:cNvSpPr txBox="1"/>
          <p:nvPr/>
        </p:nvSpPr>
        <p:spPr>
          <a:xfrm>
            <a:off x="899592" y="332656"/>
            <a:ext cx="7056784"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algn="ctr"/>
            <a:r>
              <a:rPr lang="ja-JP" altLang="en-US" sz="1800" b="1" dirty="0">
                <a:latin typeface="HGP創英角ｺﾞｼｯｸUB" pitchFamily="50" charset="-128"/>
                <a:ea typeface="HGP創英角ｺﾞｼｯｸUB" pitchFamily="50" charset="-128"/>
              </a:rPr>
              <a:t>児童発達支援におけるアセスメントのポイント</a:t>
            </a:r>
            <a:endParaRPr kumimoji="1" lang="en-US" altLang="ja-JP" sz="1800" b="1" dirty="0">
              <a:latin typeface="HGP創英角ｺﾞｼｯｸUB" pitchFamily="50" charset="-128"/>
              <a:ea typeface="HGP創英角ｺﾞｼｯｸUB" pitchFamily="50" charset="-128"/>
            </a:endParaRPr>
          </a:p>
          <a:p>
            <a:pPr algn="ctr"/>
            <a:r>
              <a:rPr lang="ja-JP" altLang="en-US" sz="1800" b="1" dirty="0">
                <a:latin typeface="HGP創英角ｺﾞｼｯｸUB" pitchFamily="50" charset="-128"/>
                <a:ea typeface="HGP創英角ｺﾞｼｯｸUB" pitchFamily="50" charset="-128"/>
              </a:rPr>
              <a:t>　　　　　　</a:t>
            </a:r>
            <a:r>
              <a:rPr kumimoji="1" lang="ja-JP" altLang="en-US" sz="1800" b="1" dirty="0">
                <a:latin typeface="HGP創英角ｺﾞｼｯｸUB" pitchFamily="50" charset="-128"/>
                <a:ea typeface="HGP創英角ｺﾞｼｯｸUB" pitchFamily="50" charset="-128"/>
              </a:rPr>
              <a:t>～子どものライフステージに応じた一貫した支援</a:t>
            </a:r>
          </a:p>
        </p:txBody>
      </p:sp>
      <p:sp>
        <p:nvSpPr>
          <p:cNvPr id="36" name="テキスト ボックス 35"/>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94242780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3528" y="1556792"/>
            <a:ext cx="8656637" cy="512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テキスト ボックス 4"/>
          <p:cNvSpPr txBox="1">
            <a:spLocks noChangeArrowheads="1"/>
          </p:cNvSpPr>
          <p:nvPr/>
        </p:nvSpPr>
        <p:spPr bwMode="auto">
          <a:xfrm>
            <a:off x="611560" y="980728"/>
            <a:ext cx="7632848" cy="338137"/>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algn="dist" eaLnBrk="1" fontAlgn="base" hangingPunct="1">
              <a:spcBef>
                <a:spcPct val="0"/>
              </a:spcBef>
              <a:spcAft>
                <a:spcPct val="0"/>
              </a:spcAft>
              <a:buFontTx/>
              <a:buNone/>
            </a:pPr>
            <a:r>
              <a:rPr lang="ja-JP" altLang="en-US" sz="1600" dirty="0">
                <a:solidFill>
                  <a:srgbClr val="000000"/>
                </a:solidFill>
              </a:rPr>
              <a:t>障害児入所支援</a:t>
            </a:r>
          </a:p>
        </p:txBody>
      </p:sp>
      <p:sp>
        <p:nvSpPr>
          <p:cNvPr id="27654" name="テキスト ボックス 7"/>
          <p:cNvSpPr txBox="1">
            <a:spLocks noChangeArrowheads="1"/>
          </p:cNvSpPr>
          <p:nvPr/>
        </p:nvSpPr>
        <p:spPr bwMode="auto">
          <a:xfrm>
            <a:off x="539552" y="1412776"/>
            <a:ext cx="2543175" cy="338137"/>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algn="dist" eaLnBrk="1" fontAlgn="base" hangingPunct="1">
              <a:spcBef>
                <a:spcPct val="0"/>
              </a:spcBef>
              <a:spcAft>
                <a:spcPct val="0"/>
              </a:spcAft>
              <a:buFontTx/>
              <a:buNone/>
            </a:pPr>
            <a:r>
              <a:rPr lang="ja-JP" altLang="en-US" sz="1600" dirty="0">
                <a:solidFill>
                  <a:srgbClr val="000000"/>
                </a:solidFill>
              </a:rPr>
              <a:t>児童発達支援（通所支援）</a:t>
            </a:r>
          </a:p>
        </p:txBody>
      </p:sp>
      <p:sp>
        <p:nvSpPr>
          <p:cNvPr id="27656" name="テキスト ボックス 11"/>
          <p:cNvSpPr txBox="1">
            <a:spLocks noChangeArrowheads="1"/>
          </p:cNvSpPr>
          <p:nvPr/>
        </p:nvSpPr>
        <p:spPr bwMode="auto">
          <a:xfrm>
            <a:off x="3563888" y="1412776"/>
            <a:ext cx="4752975" cy="338137"/>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algn="dist" eaLnBrk="1" fontAlgn="base" hangingPunct="1">
              <a:spcBef>
                <a:spcPct val="0"/>
              </a:spcBef>
              <a:spcAft>
                <a:spcPct val="0"/>
              </a:spcAft>
              <a:buFontTx/>
              <a:buNone/>
            </a:pPr>
            <a:r>
              <a:rPr lang="ja-JP" altLang="en-US" sz="1600" dirty="0">
                <a:solidFill>
                  <a:srgbClr val="000000"/>
                </a:solidFill>
              </a:rPr>
              <a:t>放課後等デイサービス</a:t>
            </a:r>
          </a:p>
        </p:txBody>
      </p:sp>
      <p:sp>
        <p:nvSpPr>
          <p:cNvPr id="27657" name="テキスト ボックス 12"/>
          <p:cNvSpPr txBox="1">
            <a:spLocks noChangeArrowheads="1"/>
          </p:cNvSpPr>
          <p:nvPr/>
        </p:nvSpPr>
        <p:spPr bwMode="auto">
          <a:xfrm>
            <a:off x="8227386" y="3213107"/>
            <a:ext cx="430887"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600">
                <a:solidFill>
                  <a:srgbClr val="000000"/>
                </a:solidFill>
              </a:rPr>
              <a:t>自己肯定感・社会的行動の獲得</a:t>
            </a:r>
          </a:p>
        </p:txBody>
      </p:sp>
      <p:sp>
        <p:nvSpPr>
          <p:cNvPr id="27658" name="テキスト ボックス 13"/>
          <p:cNvSpPr txBox="1">
            <a:spLocks noChangeArrowheads="1"/>
          </p:cNvSpPr>
          <p:nvPr/>
        </p:nvSpPr>
        <p:spPr bwMode="auto">
          <a:xfrm>
            <a:off x="8657599" y="1439863"/>
            <a:ext cx="430887" cy="1688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ja-JP" altLang="en-US" sz="1600">
                <a:solidFill>
                  <a:srgbClr val="000000"/>
                </a:solidFill>
              </a:rPr>
              <a:t>地域における自立</a:t>
            </a:r>
          </a:p>
        </p:txBody>
      </p:sp>
      <p:sp>
        <p:nvSpPr>
          <p:cNvPr id="27659" name="テキスト ボックス 1"/>
          <p:cNvSpPr txBox="1">
            <a:spLocks noChangeArrowheads="1"/>
          </p:cNvSpPr>
          <p:nvPr/>
        </p:nvSpPr>
        <p:spPr bwMode="auto">
          <a:xfrm>
            <a:off x="544520" y="6597665"/>
            <a:ext cx="17240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ea typeface="ＭＳ Ｐゴシック" pitchFamily="50" charset="-128"/>
              </a:defRPr>
            </a:lvl1pPr>
            <a:lvl2pPr marL="742950" indent="-285750" eaLnBrk="0" hangingPunct="0">
              <a:spcBef>
                <a:spcPct val="20000"/>
              </a:spcBef>
              <a:buChar char="–"/>
              <a:defRPr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4000">
              <a:solidFill>
                <a:srgbClr val="000000"/>
              </a:solidFill>
            </a:endParaRPr>
          </a:p>
        </p:txBody>
      </p:sp>
      <p:sp>
        <p:nvSpPr>
          <p:cNvPr id="12" name="テキスト ボックス 11"/>
          <p:cNvSpPr txBox="1"/>
          <p:nvPr/>
        </p:nvSpPr>
        <p:spPr>
          <a:xfrm>
            <a:off x="755576" y="260648"/>
            <a:ext cx="8064896"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algn="ctr"/>
            <a:r>
              <a:rPr lang="ja-JP" altLang="en-US" sz="1800" b="1" dirty="0">
                <a:latin typeface="HGP創英角ｺﾞｼｯｸUB" pitchFamily="50" charset="-128"/>
                <a:ea typeface="HGP創英角ｺﾞｼｯｸUB" pitchFamily="50" charset="-128"/>
              </a:rPr>
              <a:t>児童発達支援におけるアセスメントのポイント</a:t>
            </a:r>
            <a:endParaRPr kumimoji="1" lang="en-US" altLang="ja-JP" sz="1800" b="1" dirty="0">
              <a:latin typeface="HGP創英角ｺﾞｼｯｸUB" pitchFamily="50" charset="-128"/>
              <a:ea typeface="HGP創英角ｺﾞｼｯｸUB" pitchFamily="50" charset="-128"/>
            </a:endParaRPr>
          </a:p>
          <a:p>
            <a:pPr algn="ctr"/>
            <a:r>
              <a:rPr lang="ja-JP" altLang="en-US" sz="1800" b="1" dirty="0">
                <a:latin typeface="HGP創英角ｺﾞｼｯｸUB" pitchFamily="50" charset="-128"/>
                <a:ea typeface="HGP創英角ｺﾞｼｯｸUB" pitchFamily="50" charset="-128"/>
              </a:rPr>
              <a:t>　　　　　　</a:t>
            </a:r>
            <a:r>
              <a:rPr kumimoji="1" lang="ja-JP" altLang="en-US" sz="1800" b="1" dirty="0">
                <a:latin typeface="HGP創英角ｺﾞｼｯｸUB" pitchFamily="50" charset="-128"/>
                <a:ea typeface="HGP創英角ｺﾞｼｯｸUB" pitchFamily="50" charset="-128"/>
              </a:rPr>
              <a:t>～子どものライフステージに応じた一貫した支援</a:t>
            </a:r>
          </a:p>
        </p:txBody>
      </p:sp>
      <p:sp>
        <p:nvSpPr>
          <p:cNvPr id="10" name="テキスト ボックス 9"/>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4097260196"/>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67544" y="1124744"/>
            <a:ext cx="8229600" cy="504056"/>
          </a:xfrm>
        </p:spPr>
        <p:style>
          <a:lnRef idx="1">
            <a:schemeClr val="accent5"/>
          </a:lnRef>
          <a:fillRef idx="2">
            <a:schemeClr val="accent5"/>
          </a:fillRef>
          <a:effectRef idx="1">
            <a:schemeClr val="accent5"/>
          </a:effectRef>
          <a:fontRef idx="minor">
            <a:schemeClr val="dk1"/>
          </a:fontRef>
        </p:style>
        <p:txBody>
          <a:bodyPr>
            <a:normAutofit fontScale="90000"/>
          </a:bodyPr>
          <a:lstStyle/>
          <a:p>
            <a:r>
              <a:rPr kumimoji="1" lang="ja-JP" altLang="en-US" sz="3200" dirty="0"/>
              <a:t>地域連携</a:t>
            </a:r>
            <a:r>
              <a:rPr kumimoji="1" lang="ja-JP" altLang="en-US" sz="2400" dirty="0"/>
              <a:t>について</a:t>
            </a:r>
          </a:p>
        </p:txBody>
      </p:sp>
      <p:sp>
        <p:nvSpPr>
          <p:cNvPr id="3" name="コンテンツ プレースホルダ 2"/>
          <p:cNvSpPr>
            <a:spLocks noGrp="1"/>
          </p:cNvSpPr>
          <p:nvPr>
            <p:ph idx="1"/>
          </p:nvPr>
        </p:nvSpPr>
        <p:spPr>
          <a:xfrm>
            <a:off x="457200" y="1772816"/>
            <a:ext cx="8229600" cy="4752528"/>
          </a:xfrm>
          <a:solidFill>
            <a:srgbClr val="FEE6FC"/>
          </a:solidFill>
        </p:spPr>
        <p:style>
          <a:lnRef idx="1">
            <a:schemeClr val="accent2"/>
          </a:lnRef>
          <a:fillRef idx="2">
            <a:schemeClr val="accent2"/>
          </a:fillRef>
          <a:effectRef idx="1">
            <a:schemeClr val="accent2"/>
          </a:effectRef>
          <a:fontRef idx="minor">
            <a:schemeClr val="dk1"/>
          </a:fontRef>
        </p:style>
        <p:txBody>
          <a:bodyPr>
            <a:normAutofit fontScale="70000" lnSpcReduction="20000"/>
          </a:bodyPr>
          <a:lstStyle/>
          <a:p>
            <a:pPr fontAlgn="base">
              <a:spcBef>
                <a:spcPct val="0"/>
              </a:spcBef>
              <a:spcAft>
                <a:spcPct val="0"/>
              </a:spcAft>
              <a:buNone/>
            </a:pPr>
            <a:r>
              <a:rPr kumimoji="0" lang="ja-JP" altLang="en-US" sz="2800" dirty="0">
                <a:solidFill>
                  <a:srgbClr val="000000"/>
                </a:solidFill>
                <a:latin typeface="Verdana" pitchFamily="34" charset="0"/>
              </a:rPr>
              <a:t>　　</a:t>
            </a:r>
            <a:r>
              <a:rPr kumimoji="0" lang="ja-JP" altLang="en-US" sz="2800" b="1" dirty="0">
                <a:solidFill>
                  <a:srgbClr val="000000"/>
                </a:solidFill>
                <a:latin typeface="Verdana" pitchFamily="34" charset="0"/>
              </a:rPr>
              <a:t>◇</a:t>
            </a:r>
            <a:r>
              <a:rPr kumimoji="0" lang="ja-JP" altLang="en-US" sz="3400" b="1" dirty="0">
                <a:solidFill>
                  <a:srgbClr val="000000"/>
                </a:solidFill>
                <a:latin typeface="Verdana" pitchFamily="34" charset="0"/>
              </a:rPr>
              <a:t>「気になる」段階から気軽に保護者からの相談に応じたり、子どもへの療育が提供できる身近な場となる。</a:t>
            </a:r>
            <a:endParaRPr kumimoji="0" lang="en-US" altLang="ja-JP" sz="2800" b="1"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●一つの事業所で支援は完結してはならない（子どもは地域の宝）</a:t>
            </a:r>
            <a:endParaRPr kumimoji="0" lang="en-US" altLang="ja-JP" sz="2800"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●診断を受けないと利用できないことを前提としない工夫</a:t>
            </a:r>
          </a:p>
          <a:p>
            <a:pPr fontAlgn="base">
              <a:spcBef>
                <a:spcPct val="0"/>
              </a:spcBef>
              <a:spcAft>
                <a:spcPct val="0"/>
              </a:spcAft>
              <a:buNone/>
            </a:pPr>
            <a:endParaRPr kumimoji="0" lang="ja-JP" altLang="en-US" sz="2800"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a:t>
            </a:r>
            <a:r>
              <a:rPr kumimoji="0" lang="ja-JP" altLang="en-US" sz="3400" b="1" dirty="0">
                <a:solidFill>
                  <a:srgbClr val="000000"/>
                </a:solidFill>
                <a:latin typeface="Verdana" pitchFamily="34" charset="0"/>
              </a:rPr>
              <a:t>　◇家族支援を含め個々の状況に応じた療育や発達への支援が、地域の支援システムづくりにつながることを意図して支援を提供する。</a:t>
            </a:r>
            <a:endParaRPr kumimoji="0" lang="en-US" altLang="ja-JP" sz="2800" b="1"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●子どもが通過していく機能を果たすための利用前後の時期の連携</a:t>
            </a:r>
            <a:endParaRPr kumimoji="0" lang="en-US" altLang="ja-JP" sz="2800"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●地域の中での役割の明確化（事業所の一方的な主張ではない）</a:t>
            </a:r>
            <a:endParaRPr kumimoji="0" lang="en-US" altLang="ja-JP" sz="2800" dirty="0">
              <a:solidFill>
                <a:srgbClr val="000000"/>
              </a:solidFill>
              <a:latin typeface="Verdana" pitchFamily="34" charset="0"/>
            </a:endParaRPr>
          </a:p>
          <a:p>
            <a:pPr fontAlgn="base">
              <a:spcBef>
                <a:spcPct val="0"/>
              </a:spcBef>
              <a:spcAft>
                <a:spcPct val="0"/>
              </a:spcAft>
              <a:buNone/>
            </a:pPr>
            <a:endParaRPr kumimoji="0" lang="ja-JP" altLang="en-US" sz="2800"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a:t>
            </a:r>
            <a:r>
              <a:rPr kumimoji="0" lang="ja-JP" altLang="en-US" sz="2800" b="1" dirty="0">
                <a:solidFill>
                  <a:srgbClr val="000000"/>
                </a:solidFill>
                <a:latin typeface="Verdana" pitchFamily="34" charset="0"/>
              </a:rPr>
              <a:t>◇</a:t>
            </a:r>
            <a:r>
              <a:rPr kumimoji="0" lang="ja-JP" altLang="en-US" sz="3400" b="1" dirty="0">
                <a:solidFill>
                  <a:srgbClr val="000000"/>
                </a:solidFill>
                <a:latin typeface="Verdana" pitchFamily="34" charset="0"/>
              </a:rPr>
              <a:t>サービス担当者会議への参加等、より積極的な地域連携を心がけ、発達支援の地域拠点として機能発揮する。</a:t>
            </a:r>
            <a:endParaRPr kumimoji="0" lang="en-US" altLang="ja-JP" sz="2800" b="1"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●地域と子どもとの接点を常に探っていく</a:t>
            </a:r>
            <a:endParaRPr kumimoji="0" lang="en-US" altLang="ja-JP" sz="2800"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●個別支援計画においては、集団活動での参加状況や、集団活動に　　　　</a:t>
            </a:r>
            <a:endParaRPr kumimoji="0" lang="en-US" altLang="ja-JP" sz="2800"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参加していくための効果的なやり方を常に確認し、その可能性を探る</a:t>
            </a:r>
            <a:endParaRPr kumimoji="0" lang="en-US" altLang="ja-JP" sz="2800" dirty="0">
              <a:solidFill>
                <a:srgbClr val="000000"/>
              </a:solidFill>
              <a:latin typeface="Verdana" pitchFamily="34" charset="0"/>
            </a:endParaRPr>
          </a:p>
          <a:p>
            <a:pPr fontAlgn="base">
              <a:spcBef>
                <a:spcPct val="0"/>
              </a:spcBef>
              <a:spcAft>
                <a:spcPct val="0"/>
              </a:spcAft>
              <a:buNone/>
            </a:pPr>
            <a:r>
              <a:rPr kumimoji="0" lang="ja-JP" altLang="en-US" sz="2800" dirty="0">
                <a:solidFill>
                  <a:srgbClr val="000000"/>
                </a:solidFill>
                <a:latin typeface="Verdana" pitchFamily="34" charset="0"/>
              </a:rPr>
              <a:t>　　　　●地域の中にいる子どものための人材を見つけていく</a:t>
            </a:r>
          </a:p>
        </p:txBody>
      </p:sp>
      <p:sp>
        <p:nvSpPr>
          <p:cNvPr id="5" name="テキスト ボックス 4"/>
          <p:cNvSpPr txBox="1"/>
          <p:nvPr/>
        </p:nvSpPr>
        <p:spPr>
          <a:xfrm>
            <a:off x="539552" y="332656"/>
            <a:ext cx="8064896"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algn="ctr"/>
            <a:r>
              <a:rPr lang="ja-JP" altLang="en-US" sz="1800" b="1" dirty="0">
                <a:latin typeface="HGP創英角ｺﾞｼｯｸUB" pitchFamily="50" charset="-128"/>
                <a:ea typeface="HGP創英角ｺﾞｼｯｸUB" pitchFamily="50" charset="-128"/>
              </a:rPr>
              <a:t>児童発達支援におけるアセスメントのポイント</a:t>
            </a:r>
            <a:endParaRPr kumimoji="1" lang="en-US" altLang="ja-JP" sz="1800" b="1" dirty="0">
              <a:latin typeface="HGP創英角ｺﾞｼｯｸUB" pitchFamily="50" charset="-128"/>
              <a:ea typeface="HGP創英角ｺﾞｼｯｸUB" pitchFamily="50" charset="-128"/>
            </a:endParaRPr>
          </a:p>
          <a:p>
            <a:pPr algn="ctr"/>
            <a:r>
              <a:rPr lang="ja-JP" altLang="en-US" sz="1800" b="1" dirty="0">
                <a:latin typeface="HGP創英角ｺﾞｼｯｸUB" pitchFamily="50" charset="-128"/>
                <a:ea typeface="HGP創英角ｺﾞｼｯｸUB" pitchFamily="50" charset="-128"/>
              </a:rPr>
              <a:t>　　　　　　</a:t>
            </a:r>
            <a:r>
              <a:rPr kumimoji="1" lang="ja-JP" altLang="en-US" sz="1800" b="1" dirty="0">
                <a:latin typeface="HGP創英角ｺﾞｼｯｸUB" pitchFamily="50" charset="-128"/>
                <a:ea typeface="HGP創英角ｺﾞｼｯｸUB" pitchFamily="50" charset="-128"/>
              </a:rPr>
              <a:t>～子どものライフステージに応じた一貫した支援・・・地域連携</a:t>
            </a:r>
          </a:p>
        </p:txBody>
      </p:sp>
      <p:sp>
        <p:nvSpPr>
          <p:cNvPr id="6" name="テキスト ボックス 5"/>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40894270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p:cNvSpPr>
          <p:nvPr>
            <p:ph type="title"/>
          </p:nvPr>
        </p:nvSpPr>
        <p:spPr>
          <a:xfrm>
            <a:off x="1331640" y="0"/>
            <a:ext cx="6552520" cy="692696"/>
          </a:xfrm>
          <a:solidFill>
            <a:srgbClr val="CCFFCC"/>
          </a:solidFill>
          <a:ln cap="flat" algn="ctr">
            <a:solidFill>
              <a:schemeClr val="tx1"/>
            </a:solidFill>
            <a:miter lim="800000"/>
            <a:headEnd/>
            <a:tailEnd/>
          </a:ln>
        </p:spPr>
        <p:txBody>
          <a:bodyPr>
            <a:normAutofit fontScale="90000"/>
          </a:bodyPr>
          <a:lstStyle/>
          <a:p>
            <a:pPr eaLnBrk="1" hangingPunct="1"/>
            <a:r>
              <a:rPr lang="ja-JP" altLang="en-US" sz="2800" dirty="0">
                <a:ea typeface="HGP創英角ﾎﾟｯﾌﾟ体" pitchFamily="50" charset="-128"/>
              </a:rPr>
              <a:t>児童発達支援を提供するにあたって必要な知識</a:t>
            </a: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fld id="{DB5008D3-ED1F-4AAB-9D6B-AFF515E4D21E}" type="slidenum">
              <a:rPr kumimoji="0" lang="en-US" altLang="ja-JP" sz="1300" smtClean="0">
                <a:solidFill>
                  <a:srgbClr val="000000"/>
                </a:solidFill>
                <a:latin typeface="Gill Sans" pitchFamily="80" charset="0"/>
                <a:ea typeface="HGP明朝E" pitchFamily="18" charset="-128"/>
                <a:sym typeface="Gill Sans" pitchFamily="80" charset="0"/>
              </a:rPr>
              <a:pPr algn="ctr" eaLnBrk="1" hangingPunct="1">
                <a:spcBef>
                  <a:spcPct val="0"/>
                </a:spcBef>
                <a:buFontTx/>
                <a:buNone/>
              </a:pPr>
              <a:t>76</a:t>
            </a:fld>
            <a:endParaRPr kumimoji="0" lang="en-US" altLang="ja-JP" sz="1300">
              <a:solidFill>
                <a:srgbClr val="000000"/>
              </a:solidFill>
              <a:latin typeface="Gill Sans" pitchFamily="80" charset="0"/>
              <a:ea typeface="HGP明朝E" pitchFamily="18" charset="-128"/>
              <a:sym typeface="Gill Sans" pitchFamily="80" charset="0"/>
            </a:endParaRPr>
          </a:p>
        </p:txBody>
      </p:sp>
      <p:graphicFrame>
        <p:nvGraphicFramePr>
          <p:cNvPr id="6" name="表 5">
            <a:extLst>
              <a:ext uri="{FF2B5EF4-FFF2-40B4-BE49-F238E27FC236}">
                <a16:creationId xmlns:a16="http://schemas.microsoft.com/office/drawing/2014/main" id="{D71AD1AA-2B1C-41D5-B5A5-2CCCCD39C7FF}"/>
              </a:ext>
            </a:extLst>
          </p:cNvPr>
          <p:cNvGraphicFramePr>
            <a:graphicFrameLocks noGrp="1"/>
          </p:cNvGraphicFramePr>
          <p:nvPr>
            <p:extLst/>
          </p:nvPr>
        </p:nvGraphicFramePr>
        <p:xfrm>
          <a:off x="395536" y="1340768"/>
          <a:ext cx="3682752" cy="5184575"/>
        </p:xfrm>
        <a:graphic>
          <a:graphicData uri="http://schemas.openxmlformats.org/drawingml/2006/table">
            <a:tbl>
              <a:tblPr>
                <a:effectLst>
                  <a:innerShdw blurRad="63500" dist="50800" dir="2700000">
                    <a:prstClr val="black">
                      <a:alpha val="50000"/>
                    </a:prstClr>
                  </a:innerShdw>
                </a:effectLst>
                <a:tableStyleId>{5C22544A-7EE6-4342-B048-85BDC9FD1C3A}</a:tableStyleId>
              </a:tblPr>
              <a:tblGrid>
                <a:gridCol w="3682752">
                  <a:extLst>
                    <a:ext uri="{9D8B030D-6E8A-4147-A177-3AD203B41FA5}">
                      <a16:colId xmlns:a16="http://schemas.microsoft.com/office/drawing/2014/main" val="2719616003"/>
                    </a:ext>
                  </a:extLst>
                </a:gridCol>
              </a:tblGrid>
              <a:tr h="468194">
                <a:tc>
                  <a:txBody>
                    <a:bodyPr/>
                    <a:lstStyle/>
                    <a:p>
                      <a:pPr algn="ctr" fontAlgn="ctr"/>
                      <a:r>
                        <a:rPr lang="ja-JP" altLang="en-US" sz="2000" u="none" strike="noStrike" dirty="0">
                          <a:effectLst/>
                        </a:rPr>
                        <a:t>発達支援の意味と課題</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1006400689"/>
                  </a:ext>
                </a:extLst>
              </a:tr>
              <a:tr h="468194">
                <a:tc>
                  <a:txBody>
                    <a:bodyPr/>
                    <a:lstStyle/>
                    <a:p>
                      <a:pPr algn="ctr" fontAlgn="ctr"/>
                      <a:r>
                        <a:rPr lang="ja-JP" altLang="en-US" sz="2000" u="none" strike="noStrike" dirty="0">
                          <a:effectLst/>
                        </a:rPr>
                        <a:t>子どもの権利条約と障害乳幼児</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829043690"/>
                  </a:ext>
                </a:extLst>
              </a:tr>
              <a:tr h="468194">
                <a:tc>
                  <a:txBody>
                    <a:bodyPr/>
                    <a:lstStyle/>
                    <a:p>
                      <a:pPr algn="ctr" fontAlgn="ctr"/>
                      <a:r>
                        <a:rPr lang="ja-JP" altLang="en-US" sz="2000" u="none" strike="noStrike" dirty="0">
                          <a:effectLst/>
                        </a:rPr>
                        <a:t>発達支援と児童虐待</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2305364037"/>
                  </a:ext>
                </a:extLst>
              </a:tr>
              <a:tr h="468194">
                <a:tc>
                  <a:txBody>
                    <a:bodyPr/>
                    <a:lstStyle/>
                    <a:p>
                      <a:pPr algn="ctr" fontAlgn="ctr"/>
                      <a:r>
                        <a:rPr lang="ja-JP" altLang="en-US" sz="1800" u="none" strike="noStrike" dirty="0" err="1">
                          <a:effectLst/>
                        </a:rPr>
                        <a:t>ノ－マライゼ－ション</a:t>
                      </a:r>
                      <a:r>
                        <a:rPr lang="ja-JP" altLang="en-US" sz="1800" u="none" strike="noStrike" dirty="0">
                          <a:effectLst/>
                        </a:rPr>
                        <a:t>と統合保育</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735525700"/>
                  </a:ext>
                </a:extLst>
              </a:tr>
              <a:tr h="468194">
                <a:tc>
                  <a:txBody>
                    <a:bodyPr/>
                    <a:lstStyle/>
                    <a:p>
                      <a:pPr algn="ctr" fontAlgn="ctr"/>
                      <a:r>
                        <a:rPr lang="ja-JP" altLang="en-US" sz="2000" u="none" strike="noStrike" dirty="0">
                          <a:effectLst/>
                        </a:rPr>
                        <a:t>家族支援</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1987330342"/>
                  </a:ext>
                </a:extLst>
              </a:tr>
              <a:tr h="480774">
                <a:tc>
                  <a:txBody>
                    <a:bodyPr/>
                    <a:lstStyle/>
                    <a:p>
                      <a:pPr algn="ctr" fontAlgn="ctr"/>
                      <a:r>
                        <a:rPr lang="ja-JP" altLang="en-US" sz="1800" u="none" strike="noStrike" dirty="0">
                          <a:effectLst/>
                        </a:rPr>
                        <a:t>関係機関との連携・ネットワ－キング</a:t>
                      </a:r>
                      <a:endParaRPr lang="ja-JP" altLang="en-US" sz="18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547139326"/>
                  </a:ext>
                </a:extLst>
              </a:tr>
              <a:tr h="468194">
                <a:tc>
                  <a:txBody>
                    <a:bodyPr/>
                    <a:lstStyle/>
                    <a:p>
                      <a:pPr algn="ctr" fontAlgn="ctr"/>
                      <a:r>
                        <a:rPr lang="ja-JP" altLang="en-US" sz="1800" u="none" strike="noStrike" dirty="0">
                          <a:effectLst/>
                        </a:rPr>
                        <a:t>アセスメントと</a:t>
                      </a:r>
                      <a:r>
                        <a:rPr lang="ja-JP" altLang="en-US" sz="1800" u="none" strike="noStrike" dirty="0" err="1">
                          <a:effectLst/>
                        </a:rPr>
                        <a:t>ティ－ムアプロ－チ</a:t>
                      </a:r>
                      <a:endParaRPr lang="ja-JP" altLang="en-US" sz="18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2093078704"/>
                  </a:ext>
                </a:extLst>
              </a:tr>
              <a:tr h="468194">
                <a:tc>
                  <a:txBody>
                    <a:bodyPr/>
                    <a:lstStyle/>
                    <a:p>
                      <a:pPr algn="ctr" fontAlgn="ctr"/>
                      <a:r>
                        <a:rPr lang="ja-JP" altLang="en-US" sz="2000" u="none" strike="noStrike" dirty="0">
                          <a:effectLst/>
                        </a:rPr>
                        <a:t>就学支援</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4283896716"/>
                  </a:ext>
                </a:extLst>
              </a:tr>
              <a:tr h="487075">
                <a:tc>
                  <a:txBody>
                    <a:bodyPr/>
                    <a:lstStyle/>
                    <a:p>
                      <a:pPr algn="ctr" fontAlgn="ctr"/>
                      <a:r>
                        <a:rPr lang="ja-JP" altLang="en-US" sz="2000" u="none" strike="noStrike" dirty="0">
                          <a:effectLst/>
                        </a:rPr>
                        <a:t>発達支援と障害児医療</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3784135341"/>
                  </a:ext>
                </a:extLst>
              </a:tr>
              <a:tr h="468194">
                <a:tc>
                  <a:txBody>
                    <a:bodyPr/>
                    <a:lstStyle/>
                    <a:p>
                      <a:pPr algn="ctr" fontAlgn="ctr"/>
                      <a:r>
                        <a:rPr lang="ja-JP" altLang="en-US" sz="2000" u="none" strike="noStrike" dirty="0">
                          <a:effectLst/>
                        </a:rPr>
                        <a:t>障害受容</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1108226803"/>
                  </a:ext>
                </a:extLst>
              </a:tr>
              <a:tr h="471174">
                <a:tc>
                  <a:txBody>
                    <a:bodyPr/>
                    <a:lstStyle/>
                    <a:p>
                      <a:pPr algn="ctr" fontAlgn="ctr"/>
                      <a:r>
                        <a:rPr lang="zh-TW" altLang="en-US" sz="2000" u="none" strike="noStrike" dirty="0">
                          <a:effectLst/>
                        </a:rPr>
                        <a:t>個別支援計画　　</a:t>
                      </a:r>
                      <a:endParaRPr lang="zh-TW"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3391921707"/>
                  </a:ext>
                </a:extLst>
              </a:tr>
            </a:tbl>
          </a:graphicData>
        </a:graphic>
      </p:graphicFrame>
      <p:sp>
        <p:nvSpPr>
          <p:cNvPr id="8" name="タイトル 1">
            <a:extLst>
              <a:ext uri="{FF2B5EF4-FFF2-40B4-BE49-F238E27FC236}">
                <a16:creationId xmlns:a16="http://schemas.microsoft.com/office/drawing/2014/main" id="{F2CF17D0-2E3C-434D-ACE7-37A26A9339A0}"/>
              </a:ext>
            </a:extLst>
          </p:cNvPr>
          <p:cNvSpPr txBox="1">
            <a:spLocks/>
          </p:cNvSpPr>
          <p:nvPr/>
        </p:nvSpPr>
        <p:spPr>
          <a:xfrm>
            <a:off x="395536" y="836712"/>
            <a:ext cx="3600400" cy="504056"/>
          </a:xfrm>
          <a:prstGeom prst="rect">
            <a:avLst/>
          </a:prstGeom>
        </p:spPr>
        <p:style>
          <a:lnRef idx="1">
            <a:schemeClr val="accent2"/>
          </a:lnRef>
          <a:fillRef idx="2">
            <a:schemeClr val="accent2"/>
          </a:fillRef>
          <a:effectRef idx="1">
            <a:schemeClr val="accent2"/>
          </a:effectRef>
          <a:fontRef idx="minor">
            <a:schemeClr val="dk1"/>
          </a:fontRef>
        </p:style>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400" b="1" i="0" u="none" strike="noStrike" kern="1200" cap="none" spc="0" normalizeH="0" baseline="0" noProof="0" dirty="0">
                <a:ln>
                  <a:noFill/>
                </a:ln>
                <a:solidFill>
                  <a:schemeClr val="tx1"/>
                </a:solidFill>
                <a:effectLst/>
                <a:uLnTx/>
                <a:uFillTx/>
                <a:latin typeface="+mj-lt"/>
                <a:ea typeface="+mj-ea"/>
                <a:cs typeface="+mj-cs"/>
              </a:rPr>
              <a:t>①発達支援の意味と役割</a:t>
            </a:r>
          </a:p>
        </p:txBody>
      </p:sp>
      <p:graphicFrame>
        <p:nvGraphicFramePr>
          <p:cNvPr id="10" name="コンテンツ プレースホルダー 3">
            <a:extLst>
              <a:ext uri="{FF2B5EF4-FFF2-40B4-BE49-F238E27FC236}">
                <a16:creationId xmlns:a16="http://schemas.microsoft.com/office/drawing/2014/main" id="{A490C073-D75D-45B6-9F24-08A1F7493462}"/>
              </a:ext>
            </a:extLst>
          </p:cNvPr>
          <p:cNvGraphicFramePr>
            <a:graphicFrameLocks noGrp="1"/>
          </p:cNvGraphicFramePr>
          <p:nvPr>
            <p:ph idx="1"/>
            <p:extLst/>
          </p:nvPr>
        </p:nvGraphicFramePr>
        <p:xfrm>
          <a:off x="5065714" y="1412776"/>
          <a:ext cx="3610742" cy="5121157"/>
        </p:xfrm>
        <a:graphic>
          <a:graphicData uri="http://schemas.openxmlformats.org/drawingml/2006/table">
            <a:tbl>
              <a:tblPr>
                <a:effectLst>
                  <a:innerShdw blurRad="63500" dist="50800" dir="2700000">
                    <a:prstClr val="black">
                      <a:alpha val="50000"/>
                    </a:prstClr>
                  </a:innerShdw>
                </a:effectLst>
                <a:tableStyleId>{5C22544A-7EE6-4342-B048-85BDC9FD1C3A}</a:tableStyleId>
              </a:tblPr>
              <a:tblGrid>
                <a:gridCol w="3610742">
                  <a:extLst>
                    <a:ext uri="{9D8B030D-6E8A-4147-A177-3AD203B41FA5}">
                      <a16:colId xmlns:a16="http://schemas.microsoft.com/office/drawing/2014/main" val="814577684"/>
                    </a:ext>
                  </a:extLst>
                </a:gridCol>
              </a:tblGrid>
              <a:tr h="0">
                <a:tc>
                  <a:txBody>
                    <a:bodyPr/>
                    <a:lstStyle/>
                    <a:p>
                      <a:pPr algn="ctr" fontAlgn="ctr"/>
                      <a:r>
                        <a:rPr lang="en-US" sz="2400" u="none" strike="noStrike" dirty="0">
                          <a:effectLst/>
                        </a:rPr>
                        <a:t>ＡＡＣ</a:t>
                      </a:r>
                      <a:r>
                        <a:rPr lang="ja-JP" altLang="en-US" sz="2400" u="none" strike="noStrike" dirty="0">
                          <a:effectLst/>
                        </a:rPr>
                        <a:t>とは</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3386209051"/>
                  </a:ext>
                </a:extLst>
              </a:tr>
              <a:tr h="416212">
                <a:tc>
                  <a:txBody>
                    <a:bodyPr/>
                    <a:lstStyle/>
                    <a:p>
                      <a:pPr algn="ctr" fontAlgn="ctr"/>
                      <a:r>
                        <a:rPr lang="en-US" sz="2400" u="none" strike="noStrike" dirty="0">
                          <a:effectLst/>
                        </a:rPr>
                        <a:t>TEACCH</a:t>
                      </a:r>
                      <a:r>
                        <a:rPr lang="ja-JP" altLang="en-US" sz="2400" u="none" strike="noStrike" dirty="0">
                          <a:effectLst/>
                        </a:rPr>
                        <a:t>とは</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4128248697"/>
                  </a:ext>
                </a:extLst>
              </a:tr>
              <a:tr h="416212">
                <a:tc>
                  <a:txBody>
                    <a:bodyPr/>
                    <a:lstStyle/>
                    <a:p>
                      <a:pPr algn="ctr" fontAlgn="ctr"/>
                      <a:r>
                        <a:rPr lang="ja-JP" altLang="en-US" sz="2400" u="none" strike="noStrike" dirty="0">
                          <a:effectLst/>
                        </a:rPr>
                        <a:t>マカトン法とは</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3811210482"/>
                  </a:ext>
                </a:extLst>
              </a:tr>
              <a:tr h="416212">
                <a:tc>
                  <a:txBody>
                    <a:bodyPr/>
                    <a:lstStyle/>
                    <a:p>
                      <a:pPr algn="ctr" fontAlgn="ctr"/>
                      <a:r>
                        <a:rPr lang="en-US" sz="2400" u="none" strike="noStrike" dirty="0">
                          <a:effectLst/>
                        </a:rPr>
                        <a:t>INREAL</a:t>
                      </a:r>
                      <a:r>
                        <a:rPr lang="ja-JP" altLang="en-US" sz="2400" u="none" strike="noStrike" dirty="0">
                          <a:effectLst/>
                        </a:rPr>
                        <a:t>法とは</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442411756"/>
                  </a:ext>
                </a:extLst>
              </a:tr>
              <a:tr h="416212">
                <a:tc>
                  <a:txBody>
                    <a:bodyPr/>
                    <a:lstStyle/>
                    <a:p>
                      <a:pPr algn="ctr" fontAlgn="ctr"/>
                      <a:r>
                        <a:rPr lang="en-US" sz="2400" u="none" strike="noStrike" dirty="0" err="1">
                          <a:effectLst/>
                        </a:rPr>
                        <a:t>Bobath・Vojta</a:t>
                      </a:r>
                      <a:r>
                        <a:rPr lang="ja-JP" altLang="en-US" sz="2400" u="none" strike="noStrike" dirty="0">
                          <a:effectLst/>
                        </a:rPr>
                        <a:t>とは</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1251514767"/>
                  </a:ext>
                </a:extLst>
              </a:tr>
              <a:tr h="416212">
                <a:tc>
                  <a:txBody>
                    <a:bodyPr/>
                    <a:lstStyle/>
                    <a:p>
                      <a:pPr algn="ctr" fontAlgn="ctr"/>
                      <a:r>
                        <a:rPr lang="en-US" sz="2400" u="none" strike="noStrike" dirty="0">
                          <a:effectLst/>
                        </a:rPr>
                        <a:t>ＳＩ</a:t>
                      </a:r>
                      <a:r>
                        <a:rPr lang="ja-JP" altLang="en-US" sz="2400" u="none" strike="noStrike" dirty="0">
                          <a:effectLst/>
                        </a:rPr>
                        <a:t>とは</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112124872"/>
                  </a:ext>
                </a:extLst>
              </a:tr>
              <a:tr h="416212">
                <a:tc>
                  <a:txBody>
                    <a:bodyPr/>
                    <a:lstStyle/>
                    <a:p>
                      <a:pPr algn="ctr" fontAlgn="ctr"/>
                      <a:r>
                        <a:rPr lang="ja-JP" altLang="en-US" sz="2400" u="none" strike="noStrike" dirty="0">
                          <a:effectLst/>
                        </a:rPr>
                        <a:t>行動分析法とは</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1130269610"/>
                  </a:ext>
                </a:extLst>
              </a:tr>
              <a:tr h="416212">
                <a:tc>
                  <a:txBody>
                    <a:bodyPr/>
                    <a:lstStyle/>
                    <a:p>
                      <a:pPr algn="ctr" fontAlgn="ctr"/>
                      <a:r>
                        <a:rPr lang="en-US" sz="2400" u="none" strike="noStrike" dirty="0">
                          <a:effectLst/>
                        </a:rPr>
                        <a:t>Montessori</a:t>
                      </a:r>
                      <a:r>
                        <a:rPr lang="ja-JP" altLang="en-US" sz="2400" u="none" strike="noStrike" dirty="0">
                          <a:effectLst/>
                        </a:rPr>
                        <a:t>法とは</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196668491"/>
                  </a:ext>
                </a:extLst>
              </a:tr>
              <a:tr h="416212">
                <a:tc>
                  <a:txBody>
                    <a:bodyPr/>
                    <a:lstStyle/>
                    <a:p>
                      <a:pPr algn="ctr" fontAlgn="ctr"/>
                      <a:r>
                        <a:rPr lang="ja-JP" altLang="en-US" sz="2400" u="none" strike="noStrike" dirty="0">
                          <a:effectLst/>
                        </a:rPr>
                        <a:t>音楽療法とは</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2998406825"/>
                  </a:ext>
                </a:extLst>
              </a:tr>
              <a:tr h="473273">
                <a:tc>
                  <a:txBody>
                    <a:bodyPr/>
                    <a:lstStyle/>
                    <a:p>
                      <a:pPr algn="ctr" fontAlgn="ctr"/>
                      <a:r>
                        <a:rPr lang="en-US" sz="2400" u="none" strike="noStrike" dirty="0">
                          <a:effectLst/>
                        </a:rPr>
                        <a:t>Swimming</a:t>
                      </a:r>
                      <a:r>
                        <a:rPr lang="ja-JP" altLang="en-US" sz="2400" u="none" strike="noStrike" dirty="0">
                          <a:effectLst/>
                        </a:rPr>
                        <a:t>療法とは　　　</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3520319611"/>
                  </a:ext>
                </a:extLst>
              </a:tr>
              <a:tr h="473273">
                <a:tc>
                  <a:txBody>
                    <a:bodyPr/>
                    <a:lstStyle/>
                    <a:p>
                      <a:pPr algn="ctr" fontAlgn="ctr"/>
                      <a:r>
                        <a:rPr lang="en-US" sz="2400" u="none" strike="noStrike" dirty="0">
                          <a:effectLst/>
                        </a:rPr>
                        <a:t>Positioning</a:t>
                      </a:r>
                      <a:r>
                        <a:rPr lang="ja-JP" altLang="en-US" sz="2400" u="none" strike="noStrike" dirty="0">
                          <a:effectLst/>
                        </a:rPr>
                        <a:t>と環境調整</a:t>
                      </a:r>
                      <a:endParaRPr lang="ja-JP" alt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1615651513"/>
                  </a:ext>
                </a:extLst>
              </a:tr>
              <a:tr h="473273">
                <a:tc>
                  <a:txBody>
                    <a:bodyPr/>
                    <a:lstStyle/>
                    <a:p>
                      <a:pPr algn="ctr" fontAlgn="ctr"/>
                      <a:r>
                        <a:rPr lang="en-US" sz="2400" u="none" strike="noStrike" dirty="0">
                          <a:effectLst/>
                        </a:rPr>
                        <a:t>PORTAGE　PROGRAM</a:t>
                      </a:r>
                      <a:endParaRPr lang="en-US" sz="2400" b="0" i="0" u="none" strike="noStrike" dirty="0">
                        <a:effectLst/>
                        <a:latin typeface="ＭＳ ゴシック" panose="020B0609070205080204" pitchFamily="49" charset="-128"/>
                        <a:ea typeface="ＭＳ ゴシック" panose="020B0609070205080204" pitchFamily="49" charset="-128"/>
                      </a:endParaRPr>
                    </a:p>
                  </a:txBody>
                  <a:tcPr marL="5882" marR="5882" marT="5882" marB="0" anchor="ctr"/>
                </a:tc>
                <a:extLst>
                  <a:ext uri="{0D108BD9-81ED-4DB2-BD59-A6C34878D82A}">
                    <a16:rowId xmlns:a16="http://schemas.microsoft.com/office/drawing/2014/main" val="3540771949"/>
                  </a:ext>
                </a:extLst>
              </a:tr>
            </a:tbl>
          </a:graphicData>
        </a:graphic>
      </p:graphicFrame>
      <p:sp>
        <p:nvSpPr>
          <p:cNvPr id="11" name="タイトル 1">
            <a:extLst>
              <a:ext uri="{FF2B5EF4-FFF2-40B4-BE49-F238E27FC236}">
                <a16:creationId xmlns:a16="http://schemas.microsoft.com/office/drawing/2014/main" id="{A9005F38-4A37-4936-B015-3F2F76D372C6}"/>
              </a:ext>
            </a:extLst>
          </p:cNvPr>
          <p:cNvSpPr txBox="1">
            <a:spLocks/>
          </p:cNvSpPr>
          <p:nvPr/>
        </p:nvSpPr>
        <p:spPr>
          <a:xfrm>
            <a:off x="5004048" y="836712"/>
            <a:ext cx="3682752" cy="508918"/>
          </a:xfrm>
          <a:prstGeom prst="rect">
            <a:avLst/>
          </a:prstGeom>
        </p:spPr>
        <p:style>
          <a:lnRef idx="1">
            <a:schemeClr val="accent2"/>
          </a:lnRef>
          <a:fillRef idx="2">
            <a:schemeClr val="accent2"/>
          </a:fillRef>
          <a:effectRef idx="1">
            <a:schemeClr val="accent2"/>
          </a:effectRef>
          <a:fontRef idx="minor">
            <a:schemeClr val="dk1"/>
          </a:fontRef>
        </p:style>
        <p:txBody>
          <a:bodyPr vert="horz" lIns="91440" tIns="45720" rIns="91440" bIns="45720" rtlCol="0" anchor="ctr">
            <a:normAutofit fontScale="55000" lnSpcReduction="20000"/>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4400" b="1" i="0" u="none" strike="noStrike" kern="1200" cap="none" spc="0" normalizeH="0" baseline="0" noProof="0" dirty="0">
                <a:ln>
                  <a:noFill/>
                </a:ln>
                <a:solidFill>
                  <a:schemeClr val="dk1"/>
                </a:solidFill>
                <a:effectLst/>
                <a:uLnTx/>
                <a:uFillTx/>
                <a:latin typeface="+mn-lt"/>
                <a:ea typeface="+mn-ea"/>
                <a:cs typeface="+mn-cs"/>
              </a:rPr>
              <a:t>②発達支援の技法と理論</a:t>
            </a:r>
          </a:p>
        </p:txBody>
      </p:sp>
      <p:sp>
        <p:nvSpPr>
          <p:cNvPr id="12" name="円/楕円 11"/>
          <p:cNvSpPr/>
          <p:nvPr/>
        </p:nvSpPr>
        <p:spPr>
          <a:xfrm>
            <a:off x="3563888" y="6021288"/>
            <a:ext cx="648072" cy="554360"/>
          </a:xfrm>
          <a:prstGeom prst="ellipse">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kumimoji="1" lang="ja-JP" altLang="en-US" sz="2800" dirty="0"/>
              <a:t>等</a:t>
            </a:r>
          </a:p>
        </p:txBody>
      </p:sp>
      <p:sp>
        <p:nvSpPr>
          <p:cNvPr id="13" name="円/楕円 12"/>
          <p:cNvSpPr/>
          <p:nvPr/>
        </p:nvSpPr>
        <p:spPr>
          <a:xfrm>
            <a:off x="8495928" y="5949280"/>
            <a:ext cx="648072" cy="554360"/>
          </a:xfrm>
          <a:prstGeom prst="ellipse">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kumimoji="1" lang="ja-JP" altLang="en-US" sz="2800" dirty="0"/>
              <a:t>等</a:t>
            </a:r>
          </a:p>
        </p:txBody>
      </p:sp>
      <p:sp>
        <p:nvSpPr>
          <p:cNvPr id="14" name="テキスト ボックス 13"/>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369569861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p:cNvSpPr>
          <p:nvPr>
            <p:ph type="title"/>
          </p:nvPr>
        </p:nvSpPr>
        <p:spPr>
          <a:xfrm>
            <a:off x="1331640" y="0"/>
            <a:ext cx="6552520" cy="692696"/>
          </a:xfrm>
          <a:solidFill>
            <a:srgbClr val="CCFFCC"/>
          </a:solidFill>
          <a:ln cap="flat" algn="ctr">
            <a:solidFill>
              <a:schemeClr val="tx1"/>
            </a:solidFill>
            <a:miter lim="800000"/>
            <a:headEnd/>
            <a:tailEnd/>
          </a:ln>
        </p:spPr>
        <p:txBody>
          <a:bodyPr>
            <a:normAutofit fontScale="90000"/>
          </a:bodyPr>
          <a:lstStyle/>
          <a:p>
            <a:pPr eaLnBrk="1" hangingPunct="1"/>
            <a:r>
              <a:rPr lang="ja-JP" altLang="en-US" sz="2800" dirty="0">
                <a:ea typeface="HGP創英角ﾎﾟｯﾌﾟ体" pitchFamily="50" charset="-128"/>
              </a:rPr>
              <a:t>児童発達支援を提供するにあたって必要な知識</a:t>
            </a:r>
          </a:p>
        </p:txBody>
      </p:sp>
      <p:sp>
        <p:nvSpPr>
          <p:cNvPr id="279556" name="Text Box 4"/>
          <p:cNvSpPr txBox="1">
            <a:spLocks noChangeArrowheads="1"/>
          </p:cNvSpPr>
          <p:nvPr/>
        </p:nvSpPr>
        <p:spPr bwMode="auto">
          <a:xfrm>
            <a:off x="4446588" y="6526213"/>
            <a:ext cx="239712"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82296" tIns="41148" rIns="82296" bIns="41148"/>
          <a:lstStyle>
            <a:lvl1pPr defTabSz="822325"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22325"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22325"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22325"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22325"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fld id="{DB5008D3-ED1F-4AAB-9D6B-AFF515E4D21E}" type="slidenum">
              <a:rPr kumimoji="0" lang="en-US" altLang="ja-JP" sz="1300" smtClean="0">
                <a:solidFill>
                  <a:srgbClr val="000000"/>
                </a:solidFill>
                <a:latin typeface="Gill Sans" pitchFamily="80" charset="0"/>
                <a:ea typeface="HGP明朝E" pitchFamily="18" charset="-128"/>
                <a:sym typeface="Gill Sans" pitchFamily="80" charset="0"/>
              </a:rPr>
              <a:pPr algn="ctr" eaLnBrk="1" hangingPunct="1">
                <a:spcBef>
                  <a:spcPct val="0"/>
                </a:spcBef>
                <a:buFontTx/>
                <a:buNone/>
              </a:pPr>
              <a:t>77</a:t>
            </a:fld>
            <a:endParaRPr kumimoji="0" lang="en-US" altLang="ja-JP" sz="1300">
              <a:solidFill>
                <a:srgbClr val="000000"/>
              </a:solidFill>
              <a:latin typeface="Gill Sans" pitchFamily="80" charset="0"/>
              <a:ea typeface="HGP明朝E" pitchFamily="18" charset="-128"/>
              <a:sym typeface="Gill Sans" pitchFamily="80" charset="0"/>
            </a:endParaRPr>
          </a:p>
        </p:txBody>
      </p:sp>
      <p:graphicFrame>
        <p:nvGraphicFramePr>
          <p:cNvPr id="14" name="コンテンツ プレースホルダー 3">
            <a:extLst>
              <a:ext uri="{FF2B5EF4-FFF2-40B4-BE49-F238E27FC236}">
                <a16:creationId xmlns:a16="http://schemas.microsoft.com/office/drawing/2014/main" id="{148DF7A5-05AC-4D8B-9A8F-76CDB8228690}"/>
              </a:ext>
            </a:extLst>
          </p:cNvPr>
          <p:cNvGraphicFramePr>
            <a:graphicFrameLocks/>
          </p:cNvGraphicFramePr>
          <p:nvPr>
            <p:extLst/>
          </p:nvPr>
        </p:nvGraphicFramePr>
        <p:xfrm>
          <a:off x="251520" y="1484784"/>
          <a:ext cx="4752528" cy="5195128"/>
        </p:xfrm>
        <a:graphic>
          <a:graphicData uri="http://schemas.openxmlformats.org/drawingml/2006/table">
            <a:tbl>
              <a:tblPr>
                <a:effectLst>
                  <a:innerShdw blurRad="63500" dist="50800" dir="2700000">
                    <a:prstClr val="black">
                      <a:alpha val="50000"/>
                    </a:prstClr>
                  </a:innerShdw>
                </a:effectLst>
                <a:tableStyleId>{5C22544A-7EE6-4342-B048-85BDC9FD1C3A}</a:tableStyleId>
              </a:tblPr>
              <a:tblGrid>
                <a:gridCol w="4752528">
                  <a:extLst>
                    <a:ext uri="{9D8B030D-6E8A-4147-A177-3AD203B41FA5}">
                      <a16:colId xmlns:a16="http://schemas.microsoft.com/office/drawing/2014/main" val="2482111357"/>
                    </a:ext>
                  </a:extLst>
                </a:gridCol>
              </a:tblGrid>
              <a:tr h="397363">
                <a:tc>
                  <a:txBody>
                    <a:bodyPr/>
                    <a:lstStyle/>
                    <a:p>
                      <a:pPr algn="ctr" fontAlgn="ctr"/>
                      <a:r>
                        <a:rPr lang="ja-JP" altLang="en-US" sz="2000" u="none" strike="noStrike" dirty="0">
                          <a:effectLst/>
                        </a:rPr>
                        <a:t>こころの育ちを育む</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239860498"/>
                  </a:ext>
                </a:extLst>
              </a:tr>
              <a:tr h="397363">
                <a:tc>
                  <a:txBody>
                    <a:bodyPr/>
                    <a:lstStyle/>
                    <a:p>
                      <a:pPr algn="ctr" fontAlgn="ctr"/>
                      <a:r>
                        <a:rPr lang="ja-JP" altLang="en-US" sz="2000" u="none" strike="noStrike" dirty="0">
                          <a:effectLst/>
                        </a:rPr>
                        <a:t>粗大運動面／姿勢変換や移動の力を育む</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2578770538"/>
                  </a:ext>
                </a:extLst>
              </a:tr>
              <a:tr h="397363">
                <a:tc>
                  <a:txBody>
                    <a:bodyPr/>
                    <a:lstStyle/>
                    <a:p>
                      <a:pPr algn="ctr" fontAlgn="ctr"/>
                      <a:r>
                        <a:rPr lang="ja-JP" altLang="en-US" sz="2000" u="none" strike="noStrike" dirty="0">
                          <a:effectLst/>
                        </a:rPr>
                        <a:t>巧緻動作面／ものを操作する力を育む</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2492123514"/>
                  </a:ext>
                </a:extLst>
              </a:tr>
              <a:tr h="397363">
                <a:tc>
                  <a:txBody>
                    <a:bodyPr/>
                    <a:lstStyle/>
                    <a:p>
                      <a:pPr algn="ctr" fontAlgn="ctr"/>
                      <a:r>
                        <a:rPr lang="ja-JP" altLang="en-US" sz="2000" u="none" strike="noStrike" dirty="0">
                          <a:effectLst/>
                        </a:rPr>
                        <a:t>認知面／状況を理解する力を育む</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4162953401"/>
                  </a:ext>
                </a:extLst>
              </a:tr>
              <a:tr h="426772">
                <a:tc>
                  <a:txBody>
                    <a:bodyPr/>
                    <a:lstStyle/>
                    <a:p>
                      <a:pPr algn="ctr" fontAlgn="ctr"/>
                      <a:r>
                        <a:rPr lang="ja-JP" altLang="en-US" sz="2000" u="none" strike="noStrike" dirty="0">
                          <a:effectLst/>
                        </a:rPr>
                        <a:t>言語面／ｺﾐｭﾆｹーｼｮﾝの力を育む</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3729232080"/>
                  </a:ext>
                </a:extLst>
              </a:tr>
              <a:tr h="397363">
                <a:tc>
                  <a:txBody>
                    <a:bodyPr/>
                    <a:lstStyle/>
                    <a:p>
                      <a:pPr algn="ctr" fontAlgn="ctr"/>
                      <a:r>
                        <a:rPr lang="ja-JP" altLang="en-US" sz="2000" u="none" strike="noStrike" dirty="0">
                          <a:effectLst/>
                        </a:rPr>
                        <a:t>社会性面</a:t>
                      </a:r>
                      <a:r>
                        <a:rPr lang="en-US" altLang="ja-JP" sz="2000" u="none" strike="noStrike" dirty="0">
                          <a:effectLst/>
                        </a:rPr>
                        <a:t>/</a:t>
                      </a:r>
                      <a:r>
                        <a:rPr lang="ja-JP" altLang="en-US" sz="2000" u="none" strike="noStrike" dirty="0">
                          <a:effectLst/>
                        </a:rPr>
                        <a:t>集団場面での力を育む</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1200481396"/>
                  </a:ext>
                </a:extLst>
              </a:tr>
              <a:tr h="397363">
                <a:tc>
                  <a:txBody>
                    <a:bodyPr/>
                    <a:lstStyle/>
                    <a:p>
                      <a:pPr algn="ctr" fontAlgn="ctr"/>
                      <a:r>
                        <a:rPr lang="ja-JP" altLang="en-US" sz="2000" u="none" strike="noStrike" dirty="0">
                          <a:effectLst/>
                        </a:rPr>
                        <a:t>視覚面／見る力を育む </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967170853"/>
                  </a:ext>
                </a:extLst>
              </a:tr>
              <a:tr h="397363">
                <a:tc>
                  <a:txBody>
                    <a:bodyPr/>
                    <a:lstStyle/>
                    <a:p>
                      <a:pPr algn="ctr" fontAlgn="ctr"/>
                      <a:r>
                        <a:rPr lang="ja-JP" altLang="en-US" sz="2000" u="none" strike="noStrike" dirty="0">
                          <a:effectLst/>
                        </a:rPr>
                        <a:t>聴覚面／聞く力を育む</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1150992915"/>
                  </a:ext>
                </a:extLst>
              </a:tr>
              <a:tr h="397363">
                <a:tc>
                  <a:txBody>
                    <a:bodyPr/>
                    <a:lstStyle/>
                    <a:p>
                      <a:pPr algn="ctr" fontAlgn="ctr"/>
                      <a:r>
                        <a:rPr lang="ja-JP" altLang="en-US" sz="2000" u="none" strike="noStrike" dirty="0">
                          <a:effectLst/>
                        </a:rPr>
                        <a:t>咀嚼嚥下の力を育む</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3735240992"/>
                  </a:ext>
                </a:extLst>
              </a:tr>
              <a:tr h="397363">
                <a:tc>
                  <a:txBody>
                    <a:bodyPr/>
                    <a:lstStyle/>
                    <a:p>
                      <a:pPr algn="ctr" fontAlgn="ctr"/>
                      <a:r>
                        <a:rPr lang="ja-JP" altLang="en-US" sz="2000" u="none" strike="noStrike" dirty="0">
                          <a:effectLst/>
                        </a:rPr>
                        <a:t>模倣面／まねる力を育む</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758509015"/>
                  </a:ext>
                </a:extLst>
              </a:tr>
              <a:tr h="397363">
                <a:tc>
                  <a:txBody>
                    <a:bodyPr/>
                    <a:lstStyle/>
                    <a:p>
                      <a:pPr algn="ctr" fontAlgn="ctr"/>
                      <a:r>
                        <a:rPr lang="ja-JP" altLang="en-US" sz="2000" u="none" strike="noStrike" dirty="0">
                          <a:effectLst/>
                        </a:rPr>
                        <a:t>　　　健康管理</a:t>
                      </a:r>
                      <a:r>
                        <a:rPr lang="ja-JP" altLang="en-US" sz="1800" u="none" strike="noStrike" dirty="0">
                          <a:effectLst/>
                        </a:rPr>
                        <a:t>（肥満・偏食・アレルギー・栄養）</a:t>
                      </a:r>
                      <a:r>
                        <a:rPr lang="ja-JP" altLang="en-US" sz="2000" u="none" strike="noStrike" dirty="0">
                          <a:effectLst/>
                        </a:rPr>
                        <a:t>　　　</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4264935706"/>
                  </a:ext>
                </a:extLst>
              </a:tr>
              <a:tr h="397363">
                <a:tc>
                  <a:txBody>
                    <a:bodyPr/>
                    <a:lstStyle/>
                    <a:p>
                      <a:pPr algn="ctr" fontAlgn="ctr"/>
                      <a:r>
                        <a:rPr lang="ja-JP" altLang="en-US" sz="2000" u="none" strike="noStrike" dirty="0">
                          <a:effectLst/>
                        </a:rPr>
                        <a:t>医療面／薬物・合併症・術前後など</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3322541731"/>
                  </a:ext>
                </a:extLst>
              </a:tr>
              <a:tr h="397363">
                <a:tc>
                  <a:txBody>
                    <a:bodyPr/>
                    <a:lstStyle/>
                    <a:p>
                      <a:pPr algn="ctr" fontAlgn="ctr"/>
                      <a:r>
                        <a:rPr lang="ja-JP" altLang="en-US" sz="2000" u="none" strike="noStrike" dirty="0">
                          <a:effectLst/>
                        </a:rPr>
                        <a:t>救急対応</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5615" marR="5615" marT="5615" marB="0" anchor="ctr"/>
                </a:tc>
                <a:extLst>
                  <a:ext uri="{0D108BD9-81ED-4DB2-BD59-A6C34878D82A}">
                    <a16:rowId xmlns:a16="http://schemas.microsoft.com/office/drawing/2014/main" val="2679226885"/>
                  </a:ext>
                </a:extLst>
              </a:tr>
            </a:tbl>
          </a:graphicData>
        </a:graphic>
      </p:graphicFrame>
      <p:sp>
        <p:nvSpPr>
          <p:cNvPr id="12" name="円/楕円 11"/>
          <p:cNvSpPr/>
          <p:nvPr/>
        </p:nvSpPr>
        <p:spPr>
          <a:xfrm>
            <a:off x="4427984" y="6303640"/>
            <a:ext cx="576064" cy="554360"/>
          </a:xfrm>
          <a:prstGeom prst="ellipse">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kumimoji="1" lang="ja-JP" altLang="en-US" sz="2800" dirty="0"/>
              <a:t>等</a:t>
            </a:r>
          </a:p>
        </p:txBody>
      </p:sp>
      <p:graphicFrame>
        <p:nvGraphicFramePr>
          <p:cNvPr id="17" name="コンテンツ プレースホルダー 3">
            <a:extLst>
              <a:ext uri="{FF2B5EF4-FFF2-40B4-BE49-F238E27FC236}">
                <a16:creationId xmlns:a16="http://schemas.microsoft.com/office/drawing/2014/main" id="{F1BDBAF1-867C-46C2-ABC5-4CA21A025928}"/>
              </a:ext>
            </a:extLst>
          </p:cNvPr>
          <p:cNvGraphicFramePr>
            <a:graphicFrameLocks noGrp="1"/>
          </p:cNvGraphicFramePr>
          <p:nvPr>
            <p:ph idx="1"/>
            <p:extLst/>
          </p:nvPr>
        </p:nvGraphicFramePr>
        <p:xfrm>
          <a:off x="5220072" y="1484784"/>
          <a:ext cx="3600400" cy="4824533"/>
        </p:xfrm>
        <a:graphic>
          <a:graphicData uri="http://schemas.openxmlformats.org/drawingml/2006/table">
            <a:tbl>
              <a:tblPr>
                <a:effectLst>
                  <a:innerShdw blurRad="63500" dist="50800" dir="2700000">
                    <a:prstClr val="black">
                      <a:alpha val="50000"/>
                    </a:prstClr>
                  </a:innerShdw>
                </a:effectLst>
                <a:tableStyleId>{5C22544A-7EE6-4342-B048-85BDC9FD1C3A}</a:tableStyleId>
              </a:tblPr>
              <a:tblGrid>
                <a:gridCol w="3600400">
                  <a:extLst>
                    <a:ext uri="{9D8B030D-6E8A-4147-A177-3AD203B41FA5}">
                      <a16:colId xmlns:a16="http://schemas.microsoft.com/office/drawing/2014/main" val="1090124657"/>
                    </a:ext>
                  </a:extLst>
                </a:gridCol>
              </a:tblGrid>
              <a:tr h="689219">
                <a:tc>
                  <a:txBody>
                    <a:bodyPr/>
                    <a:lstStyle/>
                    <a:p>
                      <a:pPr algn="ctr" fontAlgn="ctr"/>
                      <a:r>
                        <a:rPr lang="ja-JP" altLang="en-US" sz="2000" u="none" strike="noStrike" dirty="0">
                          <a:effectLst/>
                        </a:rPr>
                        <a:t>児童福祉制度とその動向</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2728380065"/>
                  </a:ext>
                </a:extLst>
              </a:tr>
              <a:tr h="689219">
                <a:tc>
                  <a:txBody>
                    <a:bodyPr/>
                    <a:lstStyle/>
                    <a:p>
                      <a:pPr algn="ctr" fontAlgn="ctr"/>
                      <a:r>
                        <a:rPr lang="ja-JP" altLang="en-US" sz="2000" u="none" strike="noStrike" dirty="0">
                          <a:effectLst/>
                        </a:rPr>
                        <a:t>特別支援教育の制度とその動向</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3536090158"/>
                  </a:ext>
                </a:extLst>
              </a:tr>
              <a:tr h="689219">
                <a:tc>
                  <a:txBody>
                    <a:bodyPr/>
                    <a:lstStyle/>
                    <a:p>
                      <a:pPr algn="ctr" fontAlgn="ctr"/>
                      <a:r>
                        <a:rPr lang="ja-JP" altLang="en-US" sz="2000" u="none" strike="noStrike" dirty="0">
                          <a:effectLst/>
                        </a:rPr>
                        <a:t>保健医療の制度とその動向</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3591512880"/>
                  </a:ext>
                </a:extLst>
              </a:tr>
              <a:tr h="689219">
                <a:tc>
                  <a:txBody>
                    <a:bodyPr/>
                    <a:lstStyle/>
                    <a:p>
                      <a:pPr algn="ctr" fontAlgn="ctr"/>
                      <a:r>
                        <a:rPr lang="ja-JP" altLang="en-US" sz="2000" u="none" strike="noStrike" dirty="0">
                          <a:effectLst/>
                        </a:rPr>
                        <a:t>保育の制度とその動向</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60995732"/>
                  </a:ext>
                </a:extLst>
              </a:tr>
              <a:tr h="689219">
                <a:tc>
                  <a:txBody>
                    <a:bodyPr/>
                    <a:lstStyle/>
                    <a:p>
                      <a:pPr algn="ctr" fontAlgn="ctr"/>
                      <a:r>
                        <a:rPr lang="ja-JP" altLang="en-US" sz="2000" u="none" strike="noStrike" dirty="0">
                          <a:effectLst/>
                        </a:rPr>
                        <a:t>幼児教育の制度とその動向</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4164457254"/>
                  </a:ext>
                </a:extLst>
              </a:tr>
              <a:tr h="689219">
                <a:tc>
                  <a:txBody>
                    <a:bodyPr/>
                    <a:lstStyle/>
                    <a:p>
                      <a:pPr algn="ctr" fontAlgn="ctr"/>
                      <a:r>
                        <a:rPr lang="ja-JP" altLang="en-US" sz="2000" u="none" strike="noStrike" dirty="0">
                          <a:effectLst/>
                        </a:rPr>
                        <a:t>障害のある人の権利の条約</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3999550589"/>
                  </a:ext>
                </a:extLst>
              </a:tr>
              <a:tr h="689219">
                <a:tc>
                  <a:txBody>
                    <a:bodyPr/>
                    <a:lstStyle/>
                    <a:p>
                      <a:pPr algn="ctr" fontAlgn="ctr"/>
                      <a:r>
                        <a:rPr lang="ja-JP" altLang="en-US" sz="2000" u="none" strike="noStrike" dirty="0">
                          <a:effectLst/>
                        </a:rPr>
                        <a:t>海外の制度とその動向　　　　　　</a:t>
                      </a:r>
                      <a:endParaRPr lang="ja-JP" altLang="en-US" sz="2000" b="0" i="0" u="none" strike="noStrike" dirty="0">
                        <a:effectLst/>
                        <a:latin typeface="ＭＳ ゴシック" panose="020B0609070205080204" pitchFamily="49" charset="-128"/>
                        <a:ea typeface="ＭＳ ゴシック" panose="020B0609070205080204" pitchFamily="49" charset="-128"/>
                      </a:endParaRPr>
                    </a:p>
                  </a:txBody>
                  <a:tcPr marL="6350" marR="6350" marT="6350" marB="0" anchor="ctr"/>
                </a:tc>
                <a:extLst>
                  <a:ext uri="{0D108BD9-81ED-4DB2-BD59-A6C34878D82A}">
                    <a16:rowId xmlns:a16="http://schemas.microsoft.com/office/drawing/2014/main" val="2520870338"/>
                  </a:ext>
                </a:extLst>
              </a:tr>
            </a:tbl>
          </a:graphicData>
        </a:graphic>
      </p:graphicFrame>
      <p:sp>
        <p:nvSpPr>
          <p:cNvPr id="15" name="タイトル 1">
            <a:extLst>
              <a:ext uri="{FF2B5EF4-FFF2-40B4-BE49-F238E27FC236}">
                <a16:creationId xmlns:a16="http://schemas.microsoft.com/office/drawing/2014/main" id="{A9005F38-4A37-4936-B015-3F2F76D372C6}"/>
              </a:ext>
            </a:extLst>
          </p:cNvPr>
          <p:cNvSpPr txBox="1">
            <a:spLocks/>
          </p:cNvSpPr>
          <p:nvPr/>
        </p:nvSpPr>
        <p:spPr>
          <a:xfrm>
            <a:off x="251520" y="980728"/>
            <a:ext cx="4752528" cy="508918"/>
          </a:xfrm>
          <a:prstGeom prst="rect">
            <a:avLst/>
          </a:prstGeom>
        </p:spPr>
        <p:style>
          <a:lnRef idx="1">
            <a:schemeClr val="accent2"/>
          </a:lnRef>
          <a:fillRef idx="2">
            <a:schemeClr val="accent2"/>
          </a:fillRef>
          <a:effectRef idx="1">
            <a:schemeClr val="accent2"/>
          </a:effectRef>
          <a:fontRef idx="minor">
            <a:schemeClr val="dk1"/>
          </a:fontRef>
        </p:style>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ja-JP" altLang="en-US" sz="2800" b="1" dirty="0"/>
              <a:t>③</a:t>
            </a:r>
            <a:r>
              <a:rPr kumimoji="1" lang="ja-JP" altLang="en-US" sz="2800" b="1" i="0" u="none" strike="noStrike" kern="1200" cap="none" spc="0" normalizeH="0" baseline="0" noProof="0" dirty="0">
                <a:ln>
                  <a:noFill/>
                </a:ln>
                <a:solidFill>
                  <a:schemeClr val="dk1"/>
                </a:solidFill>
                <a:effectLst/>
                <a:uLnTx/>
                <a:uFillTx/>
                <a:latin typeface="+mn-lt"/>
                <a:ea typeface="+mn-ea"/>
                <a:cs typeface="+mn-cs"/>
              </a:rPr>
              <a:t>発達支援の日常実践</a:t>
            </a:r>
          </a:p>
        </p:txBody>
      </p:sp>
      <p:sp>
        <p:nvSpPr>
          <p:cNvPr id="11" name="タイトル 1">
            <a:extLst>
              <a:ext uri="{FF2B5EF4-FFF2-40B4-BE49-F238E27FC236}">
                <a16:creationId xmlns:a16="http://schemas.microsoft.com/office/drawing/2014/main" id="{A9005F38-4A37-4936-B015-3F2F76D372C6}"/>
              </a:ext>
            </a:extLst>
          </p:cNvPr>
          <p:cNvSpPr txBox="1">
            <a:spLocks/>
          </p:cNvSpPr>
          <p:nvPr/>
        </p:nvSpPr>
        <p:spPr>
          <a:xfrm>
            <a:off x="5148064" y="980728"/>
            <a:ext cx="3682752" cy="508918"/>
          </a:xfrm>
          <a:prstGeom prst="rect">
            <a:avLst/>
          </a:prstGeom>
        </p:spPr>
        <p:style>
          <a:lnRef idx="1">
            <a:schemeClr val="accent2"/>
          </a:lnRef>
          <a:fillRef idx="2">
            <a:schemeClr val="accent2"/>
          </a:fillRef>
          <a:effectRef idx="1">
            <a:schemeClr val="accent2"/>
          </a:effectRef>
          <a:fontRef idx="minor">
            <a:schemeClr val="dk1"/>
          </a:fontRef>
        </p:style>
        <p:txBody>
          <a:bodyPr vert="horz" lIns="91440" tIns="45720" rIns="91440" bIns="45720" rtlCol="0" anchor="ctr" anchorCtr="1">
            <a:normAutofit fontScale="55000" lnSpcReduction="20000"/>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ja-JP" altLang="en-US" sz="4400" b="1" dirty="0"/>
              <a:t>④</a:t>
            </a:r>
            <a:r>
              <a:rPr kumimoji="1" lang="ja-JP" altLang="en-US" sz="4400" b="1" i="0" u="none" strike="noStrike" kern="1200" cap="none" spc="0" normalizeH="0" baseline="0" noProof="0" dirty="0">
                <a:ln>
                  <a:noFill/>
                </a:ln>
                <a:solidFill>
                  <a:schemeClr val="dk1"/>
                </a:solidFill>
                <a:effectLst/>
                <a:uLnTx/>
                <a:uFillTx/>
                <a:latin typeface="+mn-lt"/>
                <a:ea typeface="+mn-ea"/>
                <a:cs typeface="+mn-cs"/>
              </a:rPr>
              <a:t>発達支援に関わる制度</a:t>
            </a:r>
          </a:p>
        </p:txBody>
      </p:sp>
      <p:sp>
        <p:nvSpPr>
          <p:cNvPr id="13" name="円/楕円 12"/>
          <p:cNvSpPr/>
          <p:nvPr/>
        </p:nvSpPr>
        <p:spPr>
          <a:xfrm>
            <a:off x="8244408" y="5949280"/>
            <a:ext cx="648072" cy="554360"/>
          </a:xfrm>
          <a:prstGeom prst="ellipse">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kumimoji="1" lang="ja-JP" altLang="en-US" sz="2800" dirty="0"/>
              <a:t>等</a:t>
            </a:r>
          </a:p>
        </p:txBody>
      </p:sp>
      <p:sp>
        <p:nvSpPr>
          <p:cNvPr id="10" name="テキスト ボックス 9"/>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115366980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4"/>
          <p:cNvSpPr>
            <a:spLocks noChangeArrowheads="1"/>
          </p:cNvSpPr>
          <p:nvPr/>
        </p:nvSpPr>
        <p:spPr bwMode="auto">
          <a:xfrm>
            <a:off x="251520" y="620688"/>
            <a:ext cx="5256637" cy="504254"/>
          </a:xfrm>
          <a:prstGeom prst="roundRect">
            <a:avLst>
              <a:gd name="adj" fmla="val 0"/>
            </a:avLst>
          </a:prstGeom>
          <a:solidFill>
            <a:srgbClr val="CCFFFF"/>
          </a:solidFill>
          <a:ln>
            <a:solidFill>
              <a:schemeClr val="tx1"/>
            </a:solidFill>
          </a:ln>
          <a:extLst/>
        </p:spPr>
        <p:txBody>
          <a:bodyPr anchor="ctr"/>
          <a:lstStyle/>
          <a:p>
            <a:pPr algn="ctr"/>
            <a:r>
              <a:rPr lang="ja-JP" altLang="en-US" sz="1800" dirty="0">
                <a:latin typeface="HGPｺﾞｼｯｸE" panose="020B0900000000000000" pitchFamily="50" charset="-128"/>
                <a:ea typeface="HGPｺﾞｼｯｸE" panose="020B0900000000000000" pitchFamily="50" charset="-128"/>
              </a:rPr>
              <a:t>例えば重度の障害のある方のニーズのとらえかた</a:t>
            </a:r>
          </a:p>
        </p:txBody>
      </p:sp>
      <p:sp>
        <p:nvSpPr>
          <p:cNvPr id="4" name="Rectangle 2"/>
          <p:cNvSpPr txBox="1">
            <a:spLocks noChangeArrowheads="1"/>
          </p:cNvSpPr>
          <p:nvPr/>
        </p:nvSpPr>
        <p:spPr>
          <a:xfrm>
            <a:off x="179512" y="1268760"/>
            <a:ext cx="5328697" cy="3095873"/>
          </a:xfrm>
          <a:prstGeom prst="rect">
            <a:avLst/>
          </a:prstGeom>
          <a:noFill/>
          <a:ln>
            <a:solidFill>
              <a:schemeClr val="tx1"/>
            </a:solidFill>
          </a:ln>
        </p:spPr>
        <p:txBody>
          <a:bodyPr vert="horz" lIns="91440" tIns="45720" rIns="91440" bIns="45720" rtlCol="0">
            <a:normAutofit fontScale="62500" lnSpcReduction="20000"/>
          </a:bodyPr>
          <a:lstStyle/>
          <a:p>
            <a:pPr marL="342900" marR="0" lvl="0" indent="-342900" algn="l" defTabSz="914400" rtl="0" eaLnBrk="1" fontAlgn="auto" latinLnBrk="0" hangingPunct="1">
              <a:lnSpc>
                <a:spcPct val="90000"/>
              </a:lnSpc>
              <a:spcBef>
                <a:spcPct val="20000"/>
              </a:spcBef>
              <a:spcAft>
                <a:spcPts val="0"/>
              </a:spcAft>
              <a:buClrTx/>
              <a:buSzTx/>
              <a:buFontTx/>
              <a:buNone/>
              <a:tabLst/>
              <a:defRPr/>
            </a:pPr>
            <a:r>
              <a:rPr kumimoji="1" lang="en-US" altLang="ja-JP" sz="3200" b="0" i="0" u="sng"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3200" b="0" i="0" u="sng"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どんなに重度の障害者でも、本人のニーズはある･･･という前提。</a:t>
            </a:r>
          </a:p>
          <a:p>
            <a:pPr marL="342900" marR="0" lvl="0" indent="-342900" algn="l" defTabSz="914400" rtl="0" eaLnBrk="1" fontAlgn="auto" latinLnBrk="0" hangingPunct="1">
              <a:lnSpc>
                <a:spcPct val="90000"/>
              </a:lnSpc>
              <a:spcBef>
                <a:spcPct val="20000"/>
              </a:spcBef>
              <a:spcAft>
                <a:spcPts val="0"/>
              </a:spcAft>
              <a:buClrTx/>
              <a:buSzTx/>
              <a:buFontTx/>
              <a:buNone/>
              <a:tabLst/>
              <a:defRPr/>
            </a:pPr>
            <a:r>
              <a:rPr kumimoji="1" lang="ja-JP" altLang="en-US" sz="3200" b="0" i="0" u="none"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　＜ポイント＞</a:t>
            </a:r>
          </a:p>
          <a:p>
            <a:pPr marL="342900" marR="0" lvl="0" indent="-342900" algn="l" defTabSz="914400" rtl="0" eaLnBrk="1" fontAlgn="auto" latinLnBrk="0" hangingPunct="1">
              <a:lnSpc>
                <a:spcPct val="90000"/>
              </a:lnSpc>
              <a:spcBef>
                <a:spcPct val="20000"/>
              </a:spcBef>
              <a:spcAft>
                <a:spcPts val="0"/>
              </a:spcAft>
              <a:buClrTx/>
              <a:buSzTx/>
              <a:buFontTx/>
              <a:buNone/>
              <a:tabLst/>
              <a:defRPr/>
            </a:pPr>
            <a:r>
              <a:rPr kumimoji="1" lang="ja-JP" altLang="en-US" sz="3200" b="0" i="0" u="none"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　☆意思疎通の取り方がどうなのかの確認。</a:t>
            </a:r>
          </a:p>
          <a:p>
            <a:pPr marL="342900" marR="0" lvl="0" indent="-342900" algn="l" defTabSz="914400" rtl="0" eaLnBrk="1" fontAlgn="auto" latinLnBrk="0" hangingPunct="1">
              <a:lnSpc>
                <a:spcPct val="90000"/>
              </a:lnSpc>
              <a:spcBef>
                <a:spcPct val="20000"/>
              </a:spcBef>
              <a:spcAft>
                <a:spcPts val="0"/>
              </a:spcAft>
              <a:buClrTx/>
              <a:buSzTx/>
              <a:buFontTx/>
              <a:buNone/>
              <a:tabLst/>
              <a:defRPr/>
            </a:pPr>
            <a:r>
              <a:rPr kumimoji="1" lang="ja-JP" altLang="en-US" sz="3200" b="0" i="0" u="none"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　　□言語的なコミュニケーション</a:t>
            </a:r>
          </a:p>
          <a:p>
            <a:pPr marL="342900" marR="0" lvl="0" indent="-342900" algn="l" defTabSz="914400" rtl="0" eaLnBrk="1" fontAlgn="auto" latinLnBrk="0" hangingPunct="1">
              <a:lnSpc>
                <a:spcPct val="90000"/>
              </a:lnSpc>
              <a:spcBef>
                <a:spcPct val="20000"/>
              </a:spcBef>
              <a:spcAft>
                <a:spcPts val="0"/>
              </a:spcAft>
              <a:buClrTx/>
              <a:buSzTx/>
              <a:buFontTx/>
              <a:buNone/>
              <a:tabLst/>
              <a:defRPr/>
            </a:pPr>
            <a:r>
              <a:rPr kumimoji="1" lang="ja-JP" altLang="en-US" sz="3200" b="0" i="0" u="none"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　　□本人の独特なコミュニケーション</a:t>
            </a:r>
          </a:p>
          <a:p>
            <a:pPr marL="342900" marR="0" lvl="0" indent="-342900" algn="l" defTabSz="914400" rtl="0" eaLnBrk="1" fontAlgn="auto" latinLnBrk="0" hangingPunct="1">
              <a:lnSpc>
                <a:spcPct val="90000"/>
              </a:lnSpc>
              <a:spcBef>
                <a:spcPct val="20000"/>
              </a:spcBef>
              <a:spcAft>
                <a:spcPts val="0"/>
              </a:spcAft>
              <a:buClrTx/>
              <a:buSzTx/>
              <a:buFontTx/>
              <a:buNone/>
              <a:tabLst/>
              <a:defRPr/>
            </a:pPr>
            <a:r>
              <a:rPr kumimoji="1" lang="ja-JP" altLang="en-US" sz="3200" b="0" i="0" u="none"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　　□非言語的なコミュニケーション</a:t>
            </a:r>
          </a:p>
          <a:p>
            <a:pPr marL="342900" marR="0" lvl="0" indent="-342900" algn="l" defTabSz="914400" rtl="0" eaLnBrk="1" fontAlgn="auto" latinLnBrk="0" hangingPunct="1">
              <a:lnSpc>
                <a:spcPct val="90000"/>
              </a:lnSpc>
              <a:spcBef>
                <a:spcPct val="20000"/>
              </a:spcBef>
              <a:spcAft>
                <a:spcPts val="0"/>
              </a:spcAft>
              <a:buClrTx/>
              <a:buSzTx/>
              <a:buFontTx/>
              <a:buNone/>
              <a:tabLst/>
              <a:defRPr/>
            </a:pPr>
            <a:r>
              <a:rPr kumimoji="1" lang="ja-JP" altLang="en-US" sz="3200" b="0" i="0" u="none"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　　　・顔の表情・行動等など･･･</a:t>
            </a:r>
          </a:p>
          <a:p>
            <a:pPr marL="342900" marR="0" lvl="0" indent="-342900" algn="l" defTabSz="914400" rtl="0" eaLnBrk="1" fontAlgn="auto" latinLnBrk="0" hangingPunct="1">
              <a:lnSpc>
                <a:spcPct val="90000"/>
              </a:lnSpc>
              <a:spcBef>
                <a:spcPct val="20000"/>
              </a:spcBef>
              <a:spcAft>
                <a:spcPts val="0"/>
              </a:spcAft>
              <a:buClrTx/>
              <a:buSzTx/>
              <a:buFontTx/>
              <a:buNone/>
              <a:tabLst/>
              <a:defRPr/>
            </a:pPr>
            <a:r>
              <a:rPr kumimoji="1" lang="ja-JP" altLang="en-US" sz="3200" b="0" i="0" u="none"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☆支援者が、利用者の訴えを汲み取れるか、否かがニーズの把握の分かれ道。</a:t>
            </a:r>
          </a:p>
          <a:p>
            <a:pPr marL="342900" marR="0" lvl="0" indent="-342900" algn="l" defTabSz="914400" rtl="0" eaLnBrk="1" fontAlgn="auto" latinLnBrk="0" hangingPunct="1">
              <a:lnSpc>
                <a:spcPct val="90000"/>
              </a:lnSpc>
              <a:spcBef>
                <a:spcPct val="20000"/>
              </a:spcBef>
              <a:spcAft>
                <a:spcPts val="0"/>
              </a:spcAft>
              <a:buClrTx/>
              <a:buSzTx/>
              <a:buFontTx/>
              <a:buNone/>
              <a:tabLst/>
              <a:defRPr/>
            </a:pPr>
            <a:r>
              <a:rPr kumimoji="1" lang="en-US" altLang="ja-JP" sz="3200" b="0" i="0" u="none"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3200" b="0" i="0" u="none" strike="noStrike" kern="1200" cap="none" spc="0" normalizeH="0" baseline="0" noProof="0" dirty="0">
                <a:ln>
                  <a:noFill/>
                </a:ln>
                <a:solidFill>
                  <a:schemeClr val="tx1"/>
                </a:solidFill>
                <a:effectLst/>
                <a:uLnTx/>
                <a:uFillTx/>
                <a:latin typeface="HGPｺﾞｼｯｸE" panose="020B0900000000000000" pitchFamily="50" charset="-128"/>
                <a:ea typeface="HGPｺﾞｼｯｸE" panose="020B0900000000000000" pitchFamily="50" charset="-128"/>
                <a:cs typeface="+mn-cs"/>
              </a:rPr>
              <a:t>気づきが大事である。</a:t>
            </a:r>
          </a:p>
        </p:txBody>
      </p:sp>
      <p:sp>
        <p:nvSpPr>
          <p:cNvPr id="6" name="右矢印 5"/>
          <p:cNvSpPr/>
          <p:nvPr/>
        </p:nvSpPr>
        <p:spPr>
          <a:xfrm>
            <a:off x="5508104" y="1196752"/>
            <a:ext cx="504056" cy="6480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p:nvSpPr>
        <p:spPr>
          <a:xfrm>
            <a:off x="251520" y="4581128"/>
            <a:ext cx="8640960" cy="1944216"/>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2000" dirty="0"/>
              <a:t>快となるのか、不快となるのかは、子ども自身が感覚的に未発達で、始めは気持ちよかったはずなのに、その気持ちよさがきっかけで、興奮して泣き出してしまうということもあります。</a:t>
            </a:r>
            <a:endParaRPr lang="en-US" altLang="ja-JP" sz="2000" dirty="0"/>
          </a:p>
          <a:p>
            <a:r>
              <a:rPr kumimoji="1" lang="ja-JP" altLang="en-US" sz="2000" dirty="0"/>
              <a:t>未発達であり、未開発な状態ということがどういうことなのかを、支援する側は学んでおくことが大切です。</a:t>
            </a:r>
            <a:endParaRPr kumimoji="1" lang="en-US" altLang="ja-JP" sz="2000" dirty="0"/>
          </a:p>
        </p:txBody>
      </p:sp>
      <p:sp>
        <p:nvSpPr>
          <p:cNvPr id="8" name="正方形/長方形 7"/>
          <p:cNvSpPr/>
          <p:nvPr/>
        </p:nvSpPr>
        <p:spPr>
          <a:xfrm>
            <a:off x="6084168" y="908720"/>
            <a:ext cx="2880320" cy="3672408"/>
          </a:xfrm>
          <a:prstGeom prst="rect">
            <a:avLst/>
          </a:prstGeom>
        </p:spPr>
        <p:style>
          <a:lnRef idx="2">
            <a:schemeClr val="accent4"/>
          </a:lnRef>
          <a:fillRef idx="1">
            <a:schemeClr val="lt1"/>
          </a:fillRef>
          <a:effectRef idx="0">
            <a:schemeClr val="accent4"/>
          </a:effectRef>
          <a:fontRef idx="minor">
            <a:schemeClr val="dk1"/>
          </a:fontRef>
        </p:style>
        <p:txBody>
          <a:bodyPr rtlCol="0" anchor="ctr"/>
          <a:lstStyle/>
          <a:p>
            <a:r>
              <a:rPr lang="ja-JP" altLang="en-US" sz="2000" dirty="0"/>
              <a:t>コミュニケーションは、信頼できる人、愛情をもって接する人との間で、深まっていくことは、子どもも大人も同じですが、子どもの時期は、意味のない身振りや発声に、意味づけをしていくという大人の働きかけから、言葉が形成されていくということを重視していきます。</a:t>
            </a:r>
            <a:endParaRPr lang="en-US" altLang="ja-JP" sz="2000" dirty="0"/>
          </a:p>
        </p:txBody>
      </p:sp>
      <p:sp>
        <p:nvSpPr>
          <p:cNvPr id="10" name="テキスト ボックス 9"/>
          <p:cNvSpPr txBox="1"/>
          <p:nvPr/>
        </p:nvSpPr>
        <p:spPr>
          <a:xfrm>
            <a:off x="251520" y="0"/>
            <a:ext cx="6976590" cy="369332"/>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bodyPr>
          <a:lstStyle/>
          <a:p>
            <a:r>
              <a:rPr lang="ja-JP" altLang="en-US" sz="1800" dirty="0"/>
              <a:t>⑬介護分野資料に対し、児童期のアセスメントにおいて留意すべきこと</a:t>
            </a:r>
            <a:endParaRPr kumimoji="1" lang="ja-JP" altLang="en-US" sz="1800" dirty="0"/>
          </a:p>
        </p:txBody>
      </p:sp>
      <p:sp>
        <p:nvSpPr>
          <p:cNvPr id="5" name="テキスト ボックス 4"/>
          <p:cNvSpPr txBox="1"/>
          <p:nvPr/>
        </p:nvSpPr>
        <p:spPr>
          <a:xfrm>
            <a:off x="6084168" y="476672"/>
            <a:ext cx="2448272" cy="523220"/>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r>
              <a:rPr kumimoji="1" lang="ja-JP" altLang="en-US" sz="2800" dirty="0"/>
              <a:t>児童期は・・・</a:t>
            </a:r>
          </a:p>
        </p:txBody>
      </p:sp>
    </p:spTree>
    <p:extLst>
      <p:ext uri="{BB962C8B-B14F-4D97-AF65-F5344CB8AC3E}">
        <p14:creationId xmlns:p14="http://schemas.microsoft.com/office/powerpoint/2010/main" val="3095258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3"/>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6467" y="336918"/>
            <a:ext cx="8491066" cy="61972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テキスト ボックス 5"/>
          <p:cNvSpPr txBox="1"/>
          <p:nvPr/>
        </p:nvSpPr>
        <p:spPr>
          <a:xfrm>
            <a:off x="0" y="6488668"/>
            <a:ext cx="9144000" cy="369332"/>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pPr algn="ctr"/>
            <a:r>
              <a:rPr kumimoji="1" lang="ja-JP" altLang="en-US" sz="1800" b="1" dirty="0"/>
              <a:t>個別支援計画は様々な視点からアセスメントを重ねた結果であり、反映されたもの！</a:t>
            </a:r>
          </a:p>
        </p:txBody>
      </p:sp>
      <p:sp>
        <p:nvSpPr>
          <p:cNvPr id="7" name="テキスト ボックス 6"/>
          <p:cNvSpPr txBox="1"/>
          <p:nvPr/>
        </p:nvSpPr>
        <p:spPr>
          <a:xfrm>
            <a:off x="1259632" y="0"/>
            <a:ext cx="6992620" cy="369332"/>
          </a:xfrm>
          <a:prstGeom prst="rect">
            <a:avLst/>
          </a:prstGeom>
        </p:spPr>
        <p:style>
          <a:lnRef idx="3">
            <a:schemeClr val="lt1"/>
          </a:lnRef>
          <a:fillRef idx="1">
            <a:schemeClr val="accent1"/>
          </a:fillRef>
          <a:effectRef idx="1">
            <a:schemeClr val="accent1"/>
          </a:effectRef>
          <a:fontRef idx="minor">
            <a:schemeClr val="lt1"/>
          </a:fontRef>
        </p:style>
        <p:txBody>
          <a:bodyPr wrap="none" rtlCol="0">
            <a:spAutoFit/>
          </a:bodyPr>
          <a:lstStyle/>
          <a:p>
            <a:r>
              <a:rPr kumimoji="1" lang="ja-JP" altLang="en-US" sz="1800" b="1" dirty="0">
                <a:latin typeface="HGP創英角ｺﾞｼｯｸUB" pitchFamily="50" charset="-128"/>
                <a:ea typeface="HGP創英角ｺﾞｼｯｸUB" pitchFamily="50" charset="-128"/>
              </a:rPr>
              <a:t>児童期</a:t>
            </a:r>
            <a:r>
              <a:rPr lang="ja-JP" altLang="en-US" sz="1800" b="1" dirty="0">
                <a:latin typeface="HGP創英角ｺﾞｼｯｸUB" pitchFamily="50" charset="-128"/>
                <a:ea typeface="HGP創英角ｺﾞｼｯｸUB" pitchFamily="50" charset="-128"/>
              </a:rPr>
              <a:t>の</a:t>
            </a:r>
            <a:r>
              <a:rPr kumimoji="1" lang="ja-JP" altLang="en-US" sz="1800" b="1" dirty="0">
                <a:latin typeface="HGP創英角ｺﾞｼｯｸUB" pitchFamily="50" charset="-128"/>
                <a:ea typeface="HGP創英角ｺﾞｼｯｸUB" pitchFamily="50" charset="-128"/>
              </a:rPr>
              <a:t>個別支援計画の作成におけるアセスメント～個別支援計画例</a:t>
            </a:r>
          </a:p>
        </p:txBody>
      </p:sp>
      <p:sp>
        <p:nvSpPr>
          <p:cNvPr id="9" name="テキスト ボックス 8"/>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42610319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3385" name="Group 89"/>
          <p:cNvGraphicFramePr>
            <a:graphicFrameLocks noGrp="1"/>
          </p:cNvGraphicFramePr>
          <p:nvPr>
            <p:ph type="tbl" idx="1"/>
          </p:nvPr>
        </p:nvGraphicFramePr>
        <p:xfrm>
          <a:off x="395294" y="404815"/>
          <a:ext cx="8497887" cy="6048377"/>
        </p:xfrm>
        <a:graphic>
          <a:graphicData uri="http://schemas.openxmlformats.org/drawingml/2006/table">
            <a:tbl>
              <a:tblPr/>
              <a:tblGrid>
                <a:gridCol w="1025525">
                  <a:extLst>
                    <a:ext uri="{9D8B030D-6E8A-4147-A177-3AD203B41FA5}">
                      <a16:colId xmlns:a16="http://schemas.microsoft.com/office/drawing/2014/main" val="20000"/>
                    </a:ext>
                  </a:extLst>
                </a:gridCol>
                <a:gridCol w="10795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117600">
                  <a:extLst>
                    <a:ext uri="{9D8B030D-6E8A-4147-A177-3AD203B41FA5}">
                      <a16:colId xmlns:a16="http://schemas.microsoft.com/office/drawing/2014/main" val="20003"/>
                    </a:ext>
                  </a:extLst>
                </a:gridCol>
                <a:gridCol w="1138237">
                  <a:extLst>
                    <a:ext uri="{9D8B030D-6E8A-4147-A177-3AD203B41FA5}">
                      <a16:colId xmlns:a16="http://schemas.microsoft.com/office/drawing/2014/main" val="20004"/>
                    </a:ext>
                  </a:extLst>
                </a:gridCol>
                <a:gridCol w="1119188">
                  <a:extLst>
                    <a:ext uri="{9D8B030D-6E8A-4147-A177-3AD203B41FA5}">
                      <a16:colId xmlns:a16="http://schemas.microsoft.com/office/drawing/2014/main" val="20005"/>
                    </a:ext>
                  </a:extLst>
                </a:gridCol>
                <a:gridCol w="1119187">
                  <a:extLst>
                    <a:ext uri="{9D8B030D-6E8A-4147-A177-3AD203B41FA5}">
                      <a16:colId xmlns:a16="http://schemas.microsoft.com/office/drawing/2014/main" val="20006"/>
                    </a:ext>
                  </a:extLst>
                </a:gridCol>
                <a:gridCol w="831850">
                  <a:extLst>
                    <a:ext uri="{9D8B030D-6E8A-4147-A177-3AD203B41FA5}">
                      <a16:colId xmlns:a16="http://schemas.microsoft.com/office/drawing/2014/main" val="20007"/>
                    </a:ext>
                  </a:extLst>
                </a:gridCol>
              </a:tblGrid>
              <a:tr h="481013">
                <a:tc grid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2000" b="0" i="0" u="none" strike="noStrike" cap="none" normalizeH="0" baseline="0" smtClean="0">
                          <a:ln>
                            <a:noFill/>
                          </a:ln>
                          <a:solidFill>
                            <a:schemeClr val="tx1"/>
                          </a:solidFill>
                          <a:effectLst/>
                          <a:latin typeface="ＭＳ Ｐゴシック" pitchFamily="50" charset="-128"/>
                          <a:ea typeface="ＭＳ Ｐゴシック" pitchFamily="50" charset="-128"/>
                        </a:rPr>
                        <a:t>支援マニュアル</a:t>
                      </a:r>
                      <a:r>
                        <a:rPr kumimoji="1" lang="en-US" altLang="ja-JP" sz="2000" b="0" i="0" u="none" strike="noStrike" cap="none" normalizeH="0" baseline="0" smtClean="0">
                          <a:ln>
                            <a:noFill/>
                          </a:ln>
                          <a:solidFill>
                            <a:schemeClr val="tx1"/>
                          </a:solidFill>
                          <a:effectLst/>
                          <a:latin typeface="ＭＳ Ｐゴシック" pitchFamily="50" charset="-128"/>
                          <a:ea typeface="ＭＳ Ｐゴシック" pitchFamily="50" charset="-128"/>
                        </a:rPr>
                        <a:t>(</a:t>
                      </a:r>
                      <a:r>
                        <a:rPr kumimoji="1" lang="ja-JP" altLang="en-US" sz="2000" b="0" i="0" u="none" strike="noStrike" cap="none" normalizeH="0" baseline="0" smtClean="0">
                          <a:ln>
                            <a:noFill/>
                          </a:ln>
                          <a:solidFill>
                            <a:schemeClr val="tx1"/>
                          </a:solidFill>
                          <a:effectLst/>
                          <a:latin typeface="ＭＳ Ｐゴシック" pitchFamily="50" charset="-128"/>
                          <a:ea typeface="ＭＳ Ｐゴシック" pitchFamily="50" charset="-128"/>
                        </a:rPr>
                        <a:t>案）書式例</a:t>
                      </a:r>
                      <a:r>
                        <a:rPr kumimoji="1" lang="en-US" altLang="ja-JP" sz="2000" b="0" i="0" u="none" strike="noStrike" cap="none" normalizeH="0" baseline="0" smtClean="0">
                          <a:ln>
                            <a:noFill/>
                          </a:ln>
                          <a:solidFill>
                            <a:schemeClr val="tx1"/>
                          </a:solidFill>
                          <a:effectLst/>
                          <a:latin typeface="ＭＳ Ｐゴシック" pitchFamily="50" charset="-128"/>
                          <a:ea typeface="ＭＳ Ｐゴシック" pitchFamily="50" charset="-128"/>
                        </a:rPr>
                        <a:t>(</a:t>
                      </a:r>
                      <a:r>
                        <a:rPr kumimoji="1" lang="ja-JP" altLang="en-US" sz="2000" b="0" i="0" u="none" strike="noStrike" cap="none" normalizeH="0" baseline="0" smtClean="0">
                          <a:ln>
                            <a:noFill/>
                          </a:ln>
                          <a:solidFill>
                            <a:schemeClr val="tx1"/>
                          </a:solidFill>
                          <a:effectLst/>
                          <a:latin typeface="ＭＳ Ｐゴシック" pitchFamily="50" charset="-128"/>
                          <a:ea typeface="ＭＳ Ｐゴシック" pitchFamily="50" charset="-128"/>
                        </a:rPr>
                        <a:t>湘南セシリア）</a:t>
                      </a:r>
                      <a:endParaRPr kumimoji="1" lang="ja-JP" altLang="en-US" sz="20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365125">
                <a:tc grid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記入日</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更新日</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3">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1"/>
                  </a:ext>
                </a:extLst>
              </a:tr>
              <a:tr h="365125">
                <a:tc grid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利用者氏名</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記入者</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3">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2"/>
                  </a:ext>
                </a:extLst>
              </a:tr>
              <a:tr h="1370012">
                <a:tc rowSpan="8">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(Ⅰ</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）食　事</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食事</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共通内容</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5">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・毎日、朝・昼・晩の三食、美味しい食事を提供します。　　　　　　　　　　　　　　　　　　　　　　　　　　　　　　　　　　　　　　　</a:t>
                      </a:r>
                    </a:p>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・楽しく食事を食べてもらうよう、必要に応じて食事に関する支援を実施します。                                     　　　　　　　　　　　　</a:t>
                      </a:r>
                    </a:p>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・利用される方の嗜好を大事します。</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3"/>
                  </a:ext>
                </a:extLst>
              </a:tr>
              <a:tr h="360363">
                <a:tc vMerge="1">
                  <a:txBody>
                    <a:bodyPr/>
                    <a:lstStyle/>
                    <a:p>
                      <a:endParaRPr kumimoji="1" lang="ja-JP" altLang="en-US"/>
                    </a:p>
                  </a:txBody>
                  <a:tcPr/>
                </a:tc>
                <a:tc rowSpan="5">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１</a:t>
                      </a: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食事の形態</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①・主食</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１・普通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２・特別な配慮</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A</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・お粥</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12775">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B</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・ミキサー食</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C</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・その他</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17513">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留意内容</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17513">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②副食</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１・普通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２・特別な配慮</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A</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・キザミ食</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12775">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補足事項</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B</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・ミキサー食</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C</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・その他</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612775">
                <a:tc vMerge="1">
                  <a:txBody>
                    <a:bodyPr/>
                    <a:lstStyle/>
                    <a:p>
                      <a:endParaRPr kumimoji="1" lang="ja-JP" altLang="en-US"/>
                    </a:p>
                  </a:txBody>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（２）支援の必要度</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1</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・支援なし</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2</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・見守り・声掛け支援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3</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・一部間接支援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4</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・一部直接支援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5</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・全支援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433388">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留意内容</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2" name="正方形/長方形 1"/>
          <p:cNvSpPr/>
          <p:nvPr/>
        </p:nvSpPr>
        <p:spPr bwMode="auto">
          <a:xfrm>
            <a:off x="107504" y="0"/>
            <a:ext cx="864096" cy="404664"/>
          </a:xfrm>
          <a:prstGeom prst="rect">
            <a:avLst/>
          </a:prstGeom>
          <a:noFill/>
          <a:ln w="127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ja-JP" altLang="en-US" sz="1800" b="1" dirty="0">
                <a:solidFill>
                  <a:schemeClr val="tx1"/>
                </a:solidFill>
                <a:latin typeface="Arial" pitchFamily="34" charset="0"/>
              </a:rPr>
              <a:t>参考</a:t>
            </a:r>
            <a:endParaRPr kumimoji="1" lang="ja-JP" altLang="en-US" sz="1800" b="1" i="0" u="none" strike="noStrike" cap="none" normalizeH="0" baseline="0" dirty="0" smtClean="0">
              <a:ln>
                <a:noFill/>
              </a:ln>
              <a:solidFill>
                <a:schemeClr val="tx1"/>
              </a:solidFill>
              <a:effectLst/>
              <a:latin typeface="Arial" pitchFamily="34" charset="0"/>
            </a:endParaRPr>
          </a:p>
        </p:txBody>
      </p:sp>
    </p:spTree>
    <p:extLst>
      <p:ext uri="{BB962C8B-B14F-4D97-AF65-F5344CB8AC3E}">
        <p14:creationId xmlns:p14="http://schemas.microsoft.com/office/powerpoint/2010/main" val="121695207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3690" name="Group 154"/>
          <p:cNvGraphicFramePr>
            <a:graphicFrameLocks noGrp="1"/>
          </p:cNvGraphicFramePr>
          <p:nvPr>
            <p:ph idx="1"/>
          </p:nvPr>
        </p:nvGraphicFramePr>
        <p:xfrm>
          <a:off x="611560" y="2119401"/>
          <a:ext cx="8042030" cy="3562553"/>
        </p:xfrm>
        <a:graphic>
          <a:graphicData uri="http://schemas.openxmlformats.org/drawingml/2006/table">
            <a:tbl>
              <a:tblPr/>
              <a:tblGrid>
                <a:gridCol w="798198">
                  <a:extLst>
                    <a:ext uri="{9D8B030D-6E8A-4147-A177-3AD203B41FA5}">
                      <a16:colId xmlns:a16="http://schemas.microsoft.com/office/drawing/2014/main" val="20000"/>
                    </a:ext>
                  </a:extLst>
                </a:gridCol>
                <a:gridCol w="1462188">
                  <a:extLst>
                    <a:ext uri="{9D8B030D-6E8A-4147-A177-3AD203B41FA5}">
                      <a16:colId xmlns:a16="http://schemas.microsoft.com/office/drawing/2014/main" val="20001"/>
                    </a:ext>
                  </a:extLst>
                </a:gridCol>
                <a:gridCol w="2459133">
                  <a:extLst>
                    <a:ext uri="{9D8B030D-6E8A-4147-A177-3AD203B41FA5}">
                      <a16:colId xmlns:a16="http://schemas.microsoft.com/office/drawing/2014/main" val="20002"/>
                    </a:ext>
                  </a:extLst>
                </a:gridCol>
                <a:gridCol w="1462188">
                  <a:extLst>
                    <a:ext uri="{9D8B030D-6E8A-4147-A177-3AD203B41FA5}">
                      <a16:colId xmlns:a16="http://schemas.microsoft.com/office/drawing/2014/main" val="20003"/>
                    </a:ext>
                  </a:extLst>
                </a:gridCol>
                <a:gridCol w="1381193">
                  <a:extLst>
                    <a:ext uri="{9D8B030D-6E8A-4147-A177-3AD203B41FA5}">
                      <a16:colId xmlns:a16="http://schemas.microsoft.com/office/drawing/2014/main" val="20004"/>
                    </a:ext>
                  </a:extLst>
                </a:gridCol>
                <a:gridCol w="479130">
                  <a:extLst>
                    <a:ext uri="{9D8B030D-6E8A-4147-A177-3AD203B41FA5}">
                      <a16:colId xmlns:a16="http://schemas.microsoft.com/office/drawing/2014/main" val="20005"/>
                    </a:ext>
                  </a:extLst>
                </a:gridCol>
              </a:tblGrid>
              <a:tr h="406017">
                <a:tc gridSpan="4">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○具体的な到達目標及び支援計画等</a:t>
                      </a:r>
                    </a:p>
                  </a:txBody>
                  <a:tcPr marL="84399" marR="84399" marT="45715" marB="45715" anchor="ctr" horzOverflow="overflow">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200" b="0" i="0" u="sng" strike="noStrike" cap="none" normalizeH="0" baseline="0" dirty="0">
                        <a:ln>
                          <a:noFill/>
                        </a:ln>
                        <a:solidFill>
                          <a:schemeClr val="tx1"/>
                        </a:solidFill>
                        <a:effectLst/>
                        <a:latin typeface="Arial" charset="0"/>
                        <a:ea typeface="ＭＳ Ｐゴシック" pitchFamily="50" charset="-128"/>
                      </a:endParaRPr>
                    </a:p>
                  </a:txBody>
                  <a:tcPr marL="84399" marR="84399" marT="45715" marB="45715" anchor="ctr" horzOverflow="overflow">
                    <a:lnL>
                      <a:noFill/>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0"/>
                  </a:ext>
                </a:extLst>
              </a:tr>
              <a:tr h="66319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項  目　</a:t>
                      </a:r>
                    </a:p>
                  </a:txBody>
                  <a:tcPr marL="84399" marR="84399"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具体的な</a:t>
                      </a:r>
                      <a:endParaRPr kumimoji="1" lang="en-US" altLang="ja-JP" sz="12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到達目標</a:t>
                      </a:r>
                    </a:p>
                  </a:txBody>
                  <a:tcPr marL="84399" marR="84399"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支援内容</a:t>
                      </a:r>
                      <a:endParaRPr kumimoji="1" lang="en-US" altLang="ja-JP" sz="12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（内容・留意点等）</a:t>
                      </a:r>
                    </a:p>
                  </a:txBody>
                  <a:tcPr marL="84399" marR="84399"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支援期間</a:t>
                      </a:r>
                      <a:endParaRPr kumimoji="1" lang="en-US" altLang="ja-JP" sz="12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（頻度・時間・期間等）</a:t>
                      </a:r>
                    </a:p>
                  </a:txBody>
                  <a:tcPr marL="84399" marR="84399"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サービス提供機関</a:t>
                      </a:r>
                      <a:endParaRPr kumimoji="1" lang="en-US" altLang="ja-JP" sz="1200" b="0" i="0" u="none" strike="noStrike" cap="none" normalizeH="0" baseline="0" dirty="0">
                        <a:ln>
                          <a:noFill/>
                        </a:ln>
                        <a:solidFill>
                          <a:schemeClr val="tx1"/>
                        </a:solidFill>
                        <a:effectLst/>
                        <a:latin typeface="Arial" charset="0"/>
                        <a:ea typeface="ＭＳ Ｐゴシック"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（提供者・担当者等）</a:t>
                      </a:r>
                    </a:p>
                  </a:txBody>
                  <a:tcPr marL="84399" marR="84399" marT="45715" marB="457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charset="0"/>
                          <a:ea typeface="ＭＳ Ｐゴシック" pitchFamily="50" charset="-128"/>
                        </a:rPr>
                        <a:t>優先順位</a:t>
                      </a:r>
                    </a:p>
                  </a:txBody>
                  <a:tcPr marL="84399" marR="84399"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9F98F"/>
                    </a:solidFill>
                  </a:tcPr>
                </a:tc>
                <a:extLst>
                  <a:ext uri="{0D108BD9-81ED-4DB2-BD59-A6C34878D82A}">
                    <a16:rowId xmlns:a16="http://schemas.microsoft.com/office/drawing/2014/main" val="10001"/>
                  </a:ext>
                </a:extLst>
              </a:tr>
              <a:tr h="7895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4517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4517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Arial" charset="0"/>
                        <a:ea typeface="ＭＳ Ｐゴシック" pitchFamily="50" charset="-128"/>
                      </a:endParaRPr>
                    </a:p>
                  </a:txBody>
                  <a:tcPr marL="84399" marR="84399"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0219" name="Rectangle 2786"/>
          <p:cNvSpPr>
            <a:spLocks noChangeArrowheads="1"/>
          </p:cNvSpPr>
          <p:nvPr/>
        </p:nvSpPr>
        <p:spPr bwMode="auto">
          <a:xfrm>
            <a:off x="755576" y="980728"/>
            <a:ext cx="7842738" cy="36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nchor="ctr"/>
          <a:lstStyle>
            <a:lvl1pPr eaLnBrk="0" hangingPunct="0">
              <a:defRPr kumimoji="1" sz="1000">
                <a:solidFill>
                  <a:schemeClr val="tx1"/>
                </a:solidFill>
                <a:latin typeface="Arial" panose="020B0604020202020204" pitchFamily="34" charset="0"/>
                <a:ea typeface="ＭＳ Ｐゴシック" panose="020B0600070205080204" pitchFamily="50" charset="-128"/>
              </a:defRPr>
            </a:lvl1pPr>
            <a:lvl2pPr marL="742950" indent="-285750" eaLnBrk="0" hangingPunct="0">
              <a:defRPr kumimoji="1" sz="1000">
                <a:solidFill>
                  <a:schemeClr val="tx1"/>
                </a:solidFill>
                <a:latin typeface="Arial" panose="020B0604020202020204" pitchFamily="34" charset="0"/>
                <a:ea typeface="ＭＳ Ｐゴシック" panose="020B0600070205080204" pitchFamily="50" charset="-128"/>
              </a:defRPr>
            </a:lvl2pPr>
            <a:lvl3pPr marL="1143000" indent="-228600" eaLnBrk="0" hangingPunct="0">
              <a:defRPr kumimoji="1" sz="1000">
                <a:solidFill>
                  <a:schemeClr val="tx1"/>
                </a:solidFill>
                <a:latin typeface="Arial" panose="020B0604020202020204" pitchFamily="34" charset="0"/>
                <a:ea typeface="ＭＳ Ｐゴシック" panose="020B0600070205080204" pitchFamily="50" charset="-128"/>
              </a:defRPr>
            </a:lvl3pPr>
            <a:lvl4pPr marL="1600200" indent="-228600" eaLnBrk="0" hangingPunct="0">
              <a:defRPr kumimoji="1" sz="1000">
                <a:solidFill>
                  <a:schemeClr val="tx1"/>
                </a:solidFill>
                <a:latin typeface="Arial" panose="020B0604020202020204" pitchFamily="34" charset="0"/>
                <a:ea typeface="ＭＳ Ｐゴシック" panose="020B0600070205080204" pitchFamily="50" charset="-128"/>
              </a:defRPr>
            </a:lvl4pPr>
            <a:lvl5pPr marL="2057400" indent="-228600" eaLnBrk="0" hangingPunct="0">
              <a:defRPr kumimoji="1" sz="1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9pPr>
          </a:lstStyle>
          <a:p>
            <a:pPr eaLnBrk="1" fontAlgn="base" hangingPunct="1">
              <a:spcBef>
                <a:spcPct val="0"/>
              </a:spcBef>
              <a:spcAft>
                <a:spcPct val="0"/>
              </a:spcAft>
            </a:pPr>
            <a:r>
              <a:rPr lang="ja-JP" altLang="en-US" sz="1600" b="1" u="sng" dirty="0">
                <a:solidFill>
                  <a:srgbClr val="000000"/>
                </a:solidFill>
              </a:rPr>
              <a:t>利用者名　　　　　　　　　　　　　　</a:t>
            </a:r>
            <a:r>
              <a:rPr lang="ja-JP" altLang="en-US" sz="1600" b="1" dirty="0">
                <a:solidFill>
                  <a:srgbClr val="000000"/>
                </a:solidFill>
              </a:rPr>
              <a:t>　　　　　　　　　　　　　　　　　　</a:t>
            </a:r>
            <a:r>
              <a:rPr lang="ja-JP" altLang="en-US" sz="1400" b="1" u="sng" dirty="0">
                <a:solidFill>
                  <a:srgbClr val="000000"/>
                </a:solidFill>
              </a:rPr>
              <a:t>作成年月日：　　　　年　　月　　日　　</a:t>
            </a:r>
            <a:r>
              <a:rPr lang="ja-JP" altLang="en-US" sz="1400" b="1" dirty="0">
                <a:solidFill>
                  <a:srgbClr val="000000"/>
                </a:solidFill>
              </a:rPr>
              <a:t/>
            </a:r>
            <a:br>
              <a:rPr lang="ja-JP" altLang="en-US" sz="1400" b="1" dirty="0">
                <a:solidFill>
                  <a:srgbClr val="000000"/>
                </a:solidFill>
              </a:rPr>
            </a:br>
            <a:endParaRPr lang="ja-JP" altLang="en-US" sz="1400" b="1" dirty="0">
              <a:solidFill>
                <a:srgbClr val="000000"/>
              </a:solidFill>
            </a:endParaRPr>
          </a:p>
        </p:txBody>
      </p:sp>
      <p:graphicFrame>
        <p:nvGraphicFramePr>
          <p:cNvPr id="12" name="表 11"/>
          <p:cNvGraphicFramePr>
            <a:graphicFrameLocks noGrp="1"/>
          </p:cNvGraphicFramePr>
          <p:nvPr>
            <p:extLst/>
          </p:nvPr>
        </p:nvGraphicFramePr>
        <p:xfrm>
          <a:off x="1403648" y="1412776"/>
          <a:ext cx="7177454" cy="771502"/>
        </p:xfrm>
        <a:graphic>
          <a:graphicData uri="http://schemas.openxmlformats.org/drawingml/2006/table">
            <a:tbl>
              <a:tblPr/>
              <a:tblGrid>
                <a:gridCol w="1661597">
                  <a:extLst>
                    <a:ext uri="{9D8B030D-6E8A-4147-A177-3AD203B41FA5}">
                      <a16:colId xmlns:a16="http://schemas.microsoft.com/office/drawing/2014/main" val="20000"/>
                    </a:ext>
                  </a:extLst>
                </a:gridCol>
                <a:gridCol w="5515857">
                  <a:extLst>
                    <a:ext uri="{9D8B030D-6E8A-4147-A177-3AD203B41FA5}">
                      <a16:colId xmlns:a16="http://schemas.microsoft.com/office/drawing/2014/main" val="20001"/>
                    </a:ext>
                  </a:extLst>
                </a:gridCol>
              </a:tblGrid>
              <a:tr h="413668">
                <a:tc>
                  <a:txBody>
                    <a:bodyPr/>
                    <a:lstStyle/>
                    <a:p>
                      <a:r>
                        <a:rPr kumimoji="1" lang="ja-JP" altLang="en-US" sz="1200" dirty="0"/>
                        <a:t>長期（内容、期間等）</a:t>
                      </a:r>
                    </a:p>
                  </a:txBody>
                  <a:tcPr marL="84400" marR="84400"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200" dirty="0"/>
                    </a:p>
                  </a:txBody>
                  <a:tcPr marL="84400" marR="84400"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5783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短期（内容、期間等）</a:t>
                      </a:r>
                    </a:p>
                  </a:txBody>
                  <a:tcPr marL="84400" marR="84400"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solid"/>
                    </a:lnB>
                  </a:tcPr>
                </a:tc>
                <a:tc>
                  <a:txBody>
                    <a:bodyPr/>
                    <a:lstStyle/>
                    <a:p>
                      <a:endParaRPr kumimoji="1" lang="ja-JP" altLang="en-US" sz="1200" dirty="0"/>
                    </a:p>
                  </a:txBody>
                  <a:tcPr marL="84400" marR="84400"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0233" name="Rectangle 2789"/>
          <p:cNvSpPr>
            <a:spLocks noChangeArrowheads="1"/>
          </p:cNvSpPr>
          <p:nvPr/>
        </p:nvSpPr>
        <p:spPr bwMode="auto">
          <a:xfrm>
            <a:off x="611560" y="5661248"/>
            <a:ext cx="8043497" cy="86360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defRPr kumimoji="1" sz="1000">
                <a:solidFill>
                  <a:schemeClr val="tx1"/>
                </a:solidFill>
                <a:latin typeface="Arial" panose="020B0604020202020204" pitchFamily="34" charset="0"/>
                <a:ea typeface="ＭＳ Ｐゴシック" panose="020B0600070205080204" pitchFamily="50" charset="-128"/>
              </a:defRPr>
            </a:lvl1pPr>
            <a:lvl2pPr marL="742950" indent="-285750" eaLnBrk="0" hangingPunct="0">
              <a:defRPr kumimoji="1" sz="1000">
                <a:solidFill>
                  <a:schemeClr val="tx1"/>
                </a:solidFill>
                <a:latin typeface="Arial" panose="020B0604020202020204" pitchFamily="34" charset="0"/>
                <a:ea typeface="ＭＳ Ｐゴシック" panose="020B0600070205080204" pitchFamily="50" charset="-128"/>
              </a:defRPr>
            </a:lvl2pPr>
            <a:lvl3pPr marL="1143000" indent="-228600" eaLnBrk="0" hangingPunct="0">
              <a:defRPr kumimoji="1" sz="1000">
                <a:solidFill>
                  <a:schemeClr val="tx1"/>
                </a:solidFill>
                <a:latin typeface="Arial" panose="020B0604020202020204" pitchFamily="34" charset="0"/>
                <a:ea typeface="ＭＳ Ｐゴシック" panose="020B0600070205080204" pitchFamily="50" charset="-128"/>
              </a:defRPr>
            </a:lvl3pPr>
            <a:lvl4pPr marL="1600200" indent="-228600" eaLnBrk="0" hangingPunct="0">
              <a:defRPr kumimoji="1" sz="1000">
                <a:solidFill>
                  <a:schemeClr val="tx1"/>
                </a:solidFill>
                <a:latin typeface="Arial" panose="020B0604020202020204" pitchFamily="34" charset="0"/>
                <a:ea typeface="ＭＳ Ｐゴシック" panose="020B0600070205080204" pitchFamily="50" charset="-128"/>
              </a:defRPr>
            </a:lvl4pPr>
            <a:lvl5pPr marL="2057400" indent="-228600" eaLnBrk="0" hangingPunct="0">
              <a:defRPr kumimoji="1" sz="1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9pPr>
          </a:lstStyle>
          <a:p>
            <a:pPr eaLnBrk="1" fontAlgn="base" hangingPunct="1">
              <a:spcBef>
                <a:spcPct val="0"/>
              </a:spcBef>
              <a:spcAft>
                <a:spcPct val="0"/>
              </a:spcAft>
            </a:pPr>
            <a:r>
              <a:rPr lang="ja-JP" altLang="en-US" sz="1400">
                <a:solidFill>
                  <a:srgbClr val="000000"/>
                </a:solidFill>
              </a:rPr>
              <a:t>総合的な支援方針</a:t>
            </a:r>
          </a:p>
        </p:txBody>
      </p:sp>
      <p:sp>
        <p:nvSpPr>
          <p:cNvPr id="50234" name="正方形/長方形 16"/>
          <p:cNvSpPr>
            <a:spLocks noChangeArrowheads="1"/>
          </p:cNvSpPr>
          <p:nvPr/>
        </p:nvSpPr>
        <p:spPr bwMode="auto">
          <a:xfrm>
            <a:off x="395536" y="1412776"/>
            <a:ext cx="95410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chemeClr val="tx1"/>
                </a:solidFill>
                <a:latin typeface="Arial" panose="020B0604020202020204" pitchFamily="34" charset="0"/>
                <a:ea typeface="ＭＳ Ｐゴシック" panose="020B0600070205080204" pitchFamily="50" charset="-128"/>
              </a:defRPr>
            </a:lvl1pPr>
            <a:lvl2pPr marL="742950" indent="-285750" eaLnBrk="0" hangingPunct="0">
              <a:defRPr kumimoji="1" sz="1000">
                <a:solidFill>
                  <a:schemeClr val="tx1"/>
                </a:solidFill>
                <a:latin typeface="Arial" panose="020B0604020202020204" pitchFamily="34" charset="0"/>
                <a:ea typeface="ＭＳ Ｐゴシック" panose="020B0600070205080204" pitchFamily="50" charset="-128"/>
              </a:defRPr>
            </a:lvl2pPr>
            <a:lvl3pPr marL="1143000" indent="-228600" eaLnBrk="0" hangingPunct="0">
              <a:defRPr kumimoji="1" sz="1000">
                <a:solidFill>
                  <a:schemeClr val="tx1"/>
                </a:solidFill>
                <a:latin typeface="Arial" panose="020B0604020202020204" pitchFamily="34" charset="0"/>
                <a:ea typeface="ＭＳ Ｐゴシック" panose="020B0600070205080204" pitchFamily="50" charset="-128"/>
              </a:defRPr>
            </a:lvl3pPr>
            <a:lvl4pPr marL="1600200" indent="-228600" eaLnBrk="0" hangingPunct="0">
              <a:defRPr kumimoji="1" sz="1000">
                <a:solidFill>
                  <a:schemeClr val="tx1"/>
                </a:solidFill>
                <a:latin typeface="Arial" panose="020B0604020202020204" pitchFamily="34" charset="0"/>
                <a:ea typeface="ＭＳ Ｐゴシック" panose="020B0600070205080204" pitchFamily="50" charset="-128"/>
              </a:defRPr>
            </a:lvl4pPr>
            <a:lvl5pPr marL="2057400" indent="-228600" eaLnBrk="0" hangingPunct="0">
              <a:defRPr kumimoji="1" sz="1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9pPr>
          </a:lstStyle>
          <a:p>
            <a:pPr eaLnBrk="1" fontAlgn="base" hangingPunct="1">
              <a:spcBef>
                <a:spcPct val="20000"/>
              </a:spcBef>
              <a:spcAft>
                <a:spcPct val="0"/>
              </a:spcAft>
            </a:pPr>
            <a:r>
              <a:rPr lang="ja-JP" altLang="en-US" sz="1200" dirty="0">
                <a:solidFill>
                  <a:srgbClr val="000000"/>
                </a:solidFill>
              </a:rPr>
              <a:t>○到達目標</a:t>
            </a:r>
          </a:p>
        </p:txBody>
      </p:sp>
      <p:sp>
        <p:nvSpPr>
          <p:cNvPr id="50235" name="Rectangle 2786"/>
          <p:cNvSpPr>
            <a:spLocks noChangeArrowheads="1"/>
          </p:cNvSpPr>
          <p:nvPr/>
        </p:nvSpPr>
        <p:spPr bwMode="auto">
          <a:xfrm>
            <a:off x="539552" y="6353175"/>
            <a:ext cx="8424936"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nchor="b"/>
          <a:lstStyle>
            <a:lvl1pPr eaLnBrk="0" hangingPunct="0">
              <a:defRPr kumimoji="1" sz="1000">
                <a:solidFill>
                  <a:schemeClr val="tx1"/>
                </a:solidFill>
                <a:latin typeface="Arial" panose="020B0604020202020204" pitchFamily="34" charset="0"/>
                <a:ea typeface="ＭＳ Ｐゴシック" panose="020B0600070205080204" pitchFamily="50" charset="-128"/>
              </a:defRPr>
            </a:lvl1pPr>
            <a:lvl2pPr marL="742950" indent="-285750" eaLnBrk="0" hangingPunct="0">
              <a:defRPr kumimoji="1" sz="1000">
                <a:solidFill>
                  <a:schemeClr val="tx1"/>
                </a:solidFill>
                <a:latin typeface="Arial" panose="020B0604020202020204" pitchFamily="34" charset="0"/>
                <a:ea typeface="ＭＳ Ｐゴシック" panose="020B0600070205080204" pitchFamily="50" charset="-128"/>
              </a:defRPr>
            </a:lvl2pPr>
            <a:lvl3pPr marL="1143000" indent="-228600" eaLnBrk="0" hangingPunct="0">
              <a:defRPr kumimoji="1" sz="1000">
                <a:solidFill>
                  <a:schemeClr val="tx1"/>
                </a:solidFill>
                <a:latin typeface="Arial" panose="020B0604020202020204" pitchFamily="34" charset="0"/>
                <a:ea typeface="ＭＳ Ｐゴシック" panose="020B0600070205080204" pitchFamily="50" charset="-128"/>
              </a:defRPr>
            </a:lvl3pPr>
            <a:lvl4pPr marL="1600200" indent="-228600" eaLnBrk="0" hangingPunct="0">
              <a:defRPr kumimoji="1" sz="1000">
                <a:solidFill>
                  <a:schemeClr val="tx1"/>
                </a:solidFill>
                <a:latin typeface="Arial" panose="020B0604020202020204" pitchFamily="34" charset="0"/>
                <a:ea typeface="ＭＳ Ｐゴシック" panose="020B0600070205080204" pitchFamily="50" charset="-128"/>
              </a:defRPr>
            </a:lvl4pPr>
            <a:lvl5pPr marL="2057400" indent="-228600" eaLnBrk="0" hangingPunct="0">
              <a:defRPr kumimoji="1" sz="1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9pPr>
          </a:lstStyle>
          <a:p>
            <a:pPr eaLnBrk="1" fontAlgn="base" hangingPunct="1">
              <a:spcBef>
                <a:spcPct val="0"/>
              </a:spcBef>
              <a:spcAft>
                <a:spcPct val="0"/>
              </a:spcAft>
            </a:pPr>
            <a:r>
              <a:rPr lang="ja-JP" altLang="en-US" sz="1200" dirty="0">
                <a:solidFill>
                  <a:srgbClr val="000000"/>
                </a:solidFill>
              </a:rPr>
              <a:t>平成　　　年　　　月　　　日　　　</a:t>
            </a:r>
            <a:r>
              <a:rPr lang="ja-JP" altLang="en-US" sz="1200" u="sng" dirty="0">
                <a:solidFill>
                  <a:srgbClr val="000000"/>
                </a:solidFill>
              </a:rPr>
              <a:t>利用者氏名　　　　　　　　　　　　　　　　　　</a:t>
            </a:r>
            <a:r>
              <a:rPr lang="ja-JP" altLang="en-US" sz="1200" dirty="0">
                <a:solidFill>
                  <a:srgbClr val="000000"/>
                </a:solidFill>
              </a:rPr>
              <a:t>印　　　</a:t>
            </a:r>
            <a:r>
              <a:rPr lang="ja-JP" altLang="en-US" sz="1200" u="sng" dirty="0">
                <a:solidFill>
                  <a:srgbClr val="000000"/>
                </a:solidFill>
              </a:rPr>
              <a:t>児童発達支援管理責任者　　　　　　　　　　　　　</a:t>
            </a:r>
            <a:r>
              <a:rPr lang="ja-JP" altLang="en-US" sz="1200" dirty="0">
                <a:solidFill>
                  <a:srgbClr val="000000"/>
                </a:solidFill>
              </a:rPr>
              <a:t>印　　　　　　　　　　　</a:t>
            </a:r>
            <a:r>
              <a:rPr lang="ja-JP" altLang="en-US" sz="1200" b="1" dirty="0">
                <a:solidFill>
                  <a:srgbClr val="000000"/>
                </a:solidFill>
              </a:rPr>
              <a:t>　　　　　　　　　　　　　　　　　　　</a:t>
            </a:r>
            <a:r>
              <a:rPr lang="ja-JP" altLang="en-US" sz="1200" b="1" u="sng" dirty="0">
                <a:solidFill>
                  <a:srgbClr val="000000"/>
                </a:solidFill>
              </a:rPr>
              <a:t>　</a:t>
            </a:r>
            <a:endParaRPr lang="ja-JP" altLang="en-US" sz="1200" b="1" dirty="0">
              <a:solidFill>
                <a:srgbClr val="000000"/>
              </a:solidFill>
            </a:endParaRPr>
          </a:p>
        </p:txBody>
      </p:sp>
      <p:sp>
        <p:nvSpPr>
          <p:cNvPr id="13" name="角丸四角形吹き出し 12"/>
          <p:cNvSpPr/>
          <p:nvPr/>
        </p:nvSpPr>
        <p:spPr>
          <a:xfrm>
            <a:off x="5436096" y="3429000"/>
            <a:ext cx="3417820" cy="2088232"/>
          </a:xfrm>
          <a:prstGeom prst="wedgeRoundRectCallout">
            <a:avLst>
              <a:gd name="adj1" fmla="val -60347"/>
              <a:gd name="adj2" fmla="val -47507"/>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a:solidFill>
                  <a:srgbClr val="FF0000"/>
                </a:solidFill>
              </a:rPr>
              <a:t>到達目標に掲げた子どもや家族等の様子になるよう、事業所がどのような「専門的な支援」、工夫、配慮を行うのかを具体的に記載。家族支援および地域支援の場合も具体的働きかけを記載　　</a:t>
            </a:r>
            <a:r>
              <a:rPr lang="en-US" altLang="ja-JP" sz="1200" b="1" u="sng" dirty="0">
                <a:solidFill>
                  <a:srgbClr val="FF0000"/>
                </a:solidFill>
              </a:rPr>
              <a:t>【</a:t>
            </a:r>
            <a:r>
              <a:rPr lang="ja-JP" altLang="en-US" sz="1200" b="1" u="sng" dirty="0">
                <a:solidFill>
                  <a:srgbClr val="FF0000"/>
                </a:solidFill>
              </a:rPr>
              <a:t>主語は事業所</a:t>
            </a:r>
            <a:r>
              <a:rPr lang="en-US" altLang="ja-JP" sz="1200" b="1" u="sng" dirty="0">
                <a:solidFill>
                  <a:srgbClr val="FF0000"/>
                </a:solidFill>
              </a:rPr>
              <a:t>】</a:t>
            </a:r>
          </a:p>
          <a:p>
            <a:endParaRPr lang="en-US" altLang="ja-JP" sz="1200" b="1" dirty="0">
              <a:solidFill>
                <a:srgbClr val="FF0000"/>
              </a:solidFill>
            </a:endParaRPr>
          </a:p>
          <a:p>
            <a:pPr marL="182563" indent="-182563"/>
            <a:r>
              <a:rPr lang="en-US" altLang="ja-JP" sz="1200" b="1" dirty="0">
                <a:solidFill>
                  <a:srgbClr val="FF0000"/>
                </a:solidFill>
              </a:rPr>
              <a:t>※</a:t>
            </a:r>
            <a:r>
              <a:rPr lang="ja-JP" altLang="en-US" sz="1200" b="1" dirty="0">
                <a:solidFill>
                  <a:srgbClr val="FF0000"/>
                </a:solidFill>
              </a:rPr>
              <a:t>　モニタリング時に、事業所の支援の質、力量が問われる⇒達成できなかった場合は子どもや家族、地域のせいではなく、事業所の目標設定や支援内容が悪かったと評価する</a:t>
            </a:r>
          </a:p>
        </p:txBody>
      </p:sp>
      <p:sp>
        <p:nvSpPr>
          <p:cNvPr id="14" name="角丸四角形吹き出し 13"/>
          <p:cNvSpPr/>
          <p:nvPr/>
        </p:nvSpPr>
        <p:spPr>
          <a:xfrm>
            <a:off x="3059832" y="4581128"/>
            <a:ext cx="2099313" cy="945617"/>
          </a:xfrm>
          <a:prstGeom prst="wedgeRoundRectCallout">
            <a:avLst>
              <a:gd name="adj1" fmla="val -82464"/>
              <a:gd name="adj2" fmla="val -190345"/>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a:solidFill>
                  <a:srgbClr val="FF0000"/>
                </a:solidFill>
              </a:rPr>
              <a:t>言葉で発せられるニーズだけでなく、子どもの成長に必要な「発達ニーズ」も検討して目標を設定</a:t>
            </a:r>
          </a:p>
        </p:txBody>
      </p:sp>
      <p:sp>
        <p:nvSpPr>
          <p:cNvPr id="15" name="角丸四角形吹き出し 14"/>
          <p:cNvSpPr/>
          <p:nvPr/>
        </p:nvSpPr>
        <p:spPr>
          <a:xfrm>
            <a:off x="3851920" y="1340768"/>
            <a:ext cx="5146013" cy="1083335"/>
          </a:xfrm>
          <a:prstGeom prst="wedgeRoundRectCallout">
            <a:avLst>
              <a:gd name="adj1" fmla="val -59106"/>
              <a:gd name="adj2" fmla="val -31540"/>
              <a:gd name="adj3" fmla="val 16667"/>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975" indent="-180975"/>
            <a:endParaRPr lang="en-US" altLang="ja-JP" sz="1400" b="1" dirty="0">
              <a:solidFill>
                <a:srgbClr val="FF0000"/>
              </a:solidFill>
            </a:endParaRPr>
          </a:p>
        </p:txBody>
      </p:sp>
      <p:sp>
        <p:nvSpPr>
          <p:cNvPr id="16" name="角丸四角形吹き出し 15"/>
          <p:cNvSpPr/>
          <p:nvPr/>
        </p:nvSpPr>
        <p:spPr>
          <a:xfrm>
            <a:off x="2602442" y="5741987"/>
            <a:ext cx="6362046" cy="927373"/>
          </a:xfrm>
          <a:prstGeom prst="wedgeRoundRectCallout">
            <a:avLst>
              <a:gd name="adj1" fmla="val -57271"/>
              <a:gd name="adj2" fmla="val -41587"/>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9875" indent="-269875"/>
            <a:r>
              <a:rPr lang="ja-JP" altLang="en-US" sz="1200" b="1" dirty="0">
                <a:solidFill>
                  <a:srgbClr val="FF0000"/>
                </a:solidFill>
              </a:rPr>
              <a:t>◎事業所として、どのようなコンセプトで支援していくのかも含めて書けるといい</a:t>
            </a:r>
            <a:endParaRPr lang="en-US" altLang="ja-JP" sz="1200" b="1" dirty="0">
              <a:solidFill>
                <a:srgbClr val="FF0000"/>
              </a:solidFill>
            </a:endParaRPr>
          </a:p>
          <a:p>
            <a:r>
              <a:rPr lang="ja-JP" altLang="en-US" sz="1200" b="1" dirty="0">
                <a:solidFill>
                  <a:srgbClr val="FF0000"/>
                </a:solidFill>
              </a:rPr>
              <a:t>　　（どのような子どもに育ってほしいのか、育てたいのかなど）</a:t>
            </a:r>
            <a:endParaRPr lang="en-US" altLang="ja-JP" sz="1200" b="1" dirty="0">
              <a:solidFill>
                <a:srgbClr val="FF0000"/>
              </a:solidFill>
            </a:endParaRPr>
          </a:p>
          <a:p>
            <a:r>
              <a:rPr lang="ja-JP" altLang="en-US" sz="1200" b="1" dirty="0">
                <a:solidFill>
                  <a:srgbClr val="FF0000"/>
                </a:solidFill>
              </a:rPr>
              <a:t>◎全体の活動のねらいとの関係がわかるといい</a:t>
            </a:r>
            <a:endParaRPr lang="en-US" altLang="ja-JP" sz="1200" b="1" dirty="0">
              <a:solidFill>
                <a:srgbClr val="FF0000"/>
              </a:solidFill>
            </a:endParaRPr>
          </a:p>
          <a:p>
            <a:r>
              <a:rPr lang="ja-JP" altLang="en-US" sz="1200" b="1" dirty="0">
                <a:solidFill>
                  <a:srgbClr val="FF0000"/>
                </a:solidFill>
              </a:rPr>
              <a:t>◎子どもの育ちにいいことがわかるといい</a:t>
            </a:r>
            <a:endParaRPr lang="en-US" altLang="ja-JP" sz="1200" b="1" dirty="0">
              <a:solidFill>
                <a:srgbClr val="FF0000"/>
              </a:solidFill>
            </a:endParaRPr>
          </a:p>
          <a:p>
            <a:r>
              <a:rPr lang="ja-JP" altLang="en-US" sz="1200" b="1" dirty="0">
                <a:solidFill>
                  <a:srgbClr val="FF0000"/>
                </a:solidFill>
              </a:rPr>
              <a:t>◎支援の見通し、イメージが持てるように（</a:t>
            </a:r>
            <a:r>
              <a:rPr lang="en-US" altLang="ja-JP" sz="1200" b="1" dirty="0">
                <a:solidFill>
                  <a:srgbClr val="FF0000"/>
                </a:solidFill>
              </a:rPr>
              <a:t>1</a:t>
            </a:r>
            <a:r>
              <a:rPr lang="ja-JP" altLang="en-US" sz="1200" b="1" dirty="0">
                <a:solidFill>
                  <a:srgbClr val="FF0000"/>
                </a:solidFill>
              </a:rPr>
              <a:t>年ではない長いスパンでの見通しも含めて）</a:t>
            </a:r>
          </a:p>
        </p:txBody>
      </p:sp>
      <p:sp>
        <p:nvSpPr>
          <p:cNvPr id="19" name="角丸四角形吹き出し 18"/>
          <p:cNvSpPr/>
          <p:nvPr/>
        </p:nvSpPr>
        <p:spPr>
          <a:xfrm>
            <a:off x="179512" y="3621554"/>
            <a:ext cx="2592288" cy="2104572"/>
          </a:xfrm>
          <a:prstGeom prst="wedgeRoundRectCallout">
            <a:avLst>
              <a:gd name="adj1" fmla="val -14903"/>
              <a:gd name="adj2" fmla="val -66983"/>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r>
              <a:rPr lang="ja-JP" altLang="en-US" sz="1200" b="1" dirty="0">
                <a:solidFill>
                  <a:srgbClr val="FF0000"/>
                </a:solidFill>
              </a:rPr>
              <a:t>・発達支援と家族支援と地域支援の割合は３：１：１を目安に設定。</a:t>
            </a:r>
            <a:endParaRPr lang="en-US" altLang="ja-JP" sz="1200" b="1" dirty="0">
              <a:solidFill>
                <a:srgbClr val="FF0000"/>
              </a:solidFill>
            </a:endParaRPr>
          </a:p>
          <a:p>
            <a:pPr marL="93663" indent="-93663"/>
            <a:r>
              <a:rPr lang="ja-JP" altLang="en-US" sz="1200" b="1" dirty="0">
                <a:solidFill>
                  <a:srgbClr val="FF0000"/>
                </a:solidFill>
              </a:rPr>
              <a:t>　項目欄は、発達支援では発達の領域（運動、遊び・・・）で記載してもよい⇒アセスメントと直結</a:t>
            </a:r>
            <a:endParaRPr lang="en-US" altLang="ja-JP" sz="1200" b="1" dirty="0">
              <a:solidFill>
                <a:srgbClr val="FF0000"/>
              </a:solidFill>
            </a:endParaRPr>
          </a:p>
          <a:p>
            <a:pPr marL="93663" indent="-93663"/>
            <a:r>
              <a:rPr lang="ja-JP" altLang="en-US" sz="1200" b="1" dirty="0">
                <a:solidFill>
                  <a:srgbClr val="FF0000"/>
                </a:solidFill>
              </a:rPr>
              <a:t>・「ニーズの整理票」で作成したニーズ、発達課題等を書けるよう欄を追加してもよい。</a:t>
            </a:r>
            <a:endParaRPr lang="en-US" altLang="ja-JP" sz="1200" b="1" dirty="0">
              <a:solidFill>
                <a:srgbClr val="FF0000"/>
              </a:solidFill>
            </a:endParaRPr>
          </a:p>
          <a:p>
            <a:pPr marL="93663" indent="-93663"/>
            <a:r>
              <a:rPr lang="ja-JP" altLang="en-US" sz="1200" b="1" dirty="0">
                <a:solidFill>
                  <a:srgbClr val="FF0000"/>
                </a:solidFill>
              </a:rPr>
              <a:t>・ガイドラインの支援項目を意識するとよい（前頁のように表記も）</a:t>
            </a:r>
          </a:p>
        </p:txBody>
      </p:sp>
      <p:sp>
        <p:nvSpPr>
          <p:cNvPr id="18" name="Rectangle 2786"/>
          <p:cNvSpPr>
            <a:spLocks noChangeArrowheads="1"/>
          </p:cNvSpPr>
          <p:nvPr/>
        </p:nvSpPr>
        <p:spPr bwMode="auto">
          <a:xfrm>
            <a:off x="755576" y="404664"/>
            <a:ext cx="7378050" cy="53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nchor="ctr"/>
          <a:lstStyle>
            <a:lvl1pPr eaLnBrk="0" hangingPunct="0">
              <a:defRPr kumimoji="1" sz="1000">
                <a:solidFill>
                  <a:schemeClr val="tx1"/>
                </a:solidFill>
                <a:latin typeface="Arial" panose="020B0604020202020204" pitchFamily="34" charset="0"/>
                <a:ea typeface="ＭＳ Ｐゴシック" panose="020B0600070205080204" pitchFamily="50" charset="-128"/>
              </a:defRPr>
            </a:lvl1pPr>
            <a:lvl2pPr marL="742950" indent="-285750" eaLnBrk="0" hangingPunct="0">
              <a:defRPr kumimoji="1" sz="1000">
                <a:solidFill>
                  <a:schemeClr val="tx1"/>
                </a:solidFill>
                <a:latin typeface="Arial" panose="020B0604020202020204" pitchFamily="34" charset="0"/>
                <a:ea typeface="ＭＳ Ｐゴシック" panose="020B0600070205080204" pitchFamily="50" charset="-128"/>
              </a:defRPr>
            </a:lvl2pPr>
            <a:lvl3pPr marL="1143000" indent="-228600" eaLnBrk="0" hangingPunct="0">
              <a:defRPr kumimoji="1" sz="1000">
                <a:solidFill>
                  <a:schemeClr val="tx1"/>
                </a:solidFill>
                <a:latin typeface="Arial" panose="020B0604020202020204" pitchFamily="34" charset="0"/>
                <a:ea typeface="ＭＳ Ｐゴシック" panose="020B0600070205080204" pitchFamily="50" charset="-128"/>
              </a:defRPr>
            </a:lvl3pPr>
            <a:lvl4pPr marL="1600200" indent="-228600" eaLnBrk="0" hangingPunct="0">
              <a:defRPr kumimoji="1" sz="1000">
                <a:solidFill>
                  <a:schemeClr val="tx1"/>
                </a:solidFill>
                <a:latin typeface="Arial" panose="020B0604020202020204" pitchFamily="34" charset="0"/>
                <a:ea typeface="ＭＳ Ｐゴシック" panose="020B0600070205080204" pitchFamily="50" charset="-128"/>
              </a:defRPr>
            </a:lvl4pPr>
            <a:lvl5pPr marL="2057400" indent="-228600" eaLnBrk="0" hangingPunct="0">
              <a:defRPr kumimoji="1" sz="1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000">
                <a:solidFill>
                  <a:schemeClr val="tx1"/>
                </a:solidFill>
                <a:latin typeface="Arial" panose="020B0604020202020204" pitchFamily="34" charset="0"/>
                <a:ea typeface="ＭＳ Ｐゴシック" panose="020B0600070205080204" pitchFamily="50" charset="-128"/>
              </a:defRPr>
            </a:lvl9pPr>
          </a:lstStyle>
          <a:p>
            <a:pPr algn="ctr" eaLnBrk="1" fontAlgn="base" hangingPunct="1">
              <a:spcBef>
                <a:spcPct val="0"/>
              </a:spcBef>
              <a:spcAft>
                <a:spcPct val="0"/>
              </a:spcAft>
            </a:pPr>
            <a:r>
              <a:rPr lang="ja-JP" altLang="en-US" sz="2800" b="1" u="sng" dirty="0">
                <a:solidFill>
                  <a:srgbClr val="000000"/>
                </a:solidFill>
              </a:rPr>
              <a:t>個別支援計画作成時の留意点（例）</a:t>
            </a:r>
          </a:p>
        </p:txBody>
      </p:sp>
      <p:sp>
        <p:nvSpPr>
          <p:cNvPr id="20" name="角丸四角形吹き出し 19"/>
          <p:cNvSpPr/>
          <p:nvPr/>
        </p:nvSpPr>
        <p:spPr>
          <a:xfrm>
            <a:off x="3851921" y="1340768"/>
            <a:ext cx="5112568" cy="1099037"/>
          </a:xfrm>
          <a:prstGeom prst="wedgeRoundRectCallout">
            <a:avLst>
              <a:gd name="adj1" fmla="val -59347"/>
              <a:gd name="adj2" fmla="val 7991"/>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975" indent="-180975"/>
            <a:r>
              <a:rPr lang="ja-JP" altLang="en-US" sz="1300" b="1" dirty="0">
                <a:solidFill>
                  <a:srgbClr val="FF0000"/>
                </a:solidFill>
              </a:rPr>
              <a:t>◎どのような子どもに育ってほしいかを保護者とともに</a:t>
            </a:r>
            <a:endParaRPr lang="en-US" altLang="ja-JP" sz="1300" b="1" dirty="0">
              <a:solidFill>
                <a:srgbClr val="FF0000"/>
              </a:solidFill>
            </a:endParaRPr>
          </a:p>
          <a:p>
            <a:pPr indent="-180975"/>
            <a:r>
              <a:rPr lang="ja-JP" altLang="en-US" sz="1300" b="1" dirty="0">
                <a:solidFill>
                  <a:srgbClr val="FF0000"/>
                </a:solidFill>
              </a:rPr>
              <a:t>◎ワクワク、ドキドキ感のある計画になるように本人とともに</a:t>
            </a:r>
          </a:p>
          <a:p>
            <a:pPr indent="-180975"/>
            <a:r>
              <a:rPr lang="ja-JP" altLang="en-US" sz="1300" b="1" dirty="0">
                <a:solidFill>
                  <a:srgbClr val="FF0000"/>
                </a:solidFill>
              </a:rPr>
              <a:t>◎具体的な到達目標とリンクさせることが必要</a:t>
            </a:r>
            <a:endParaRPr lang="en-US" altLang="ja-JP" sz="1300" b="1" dirty="0">
              <a:solidFill>
                <a:srgbClr val="FF0000"/>
              </a:solidFill>
            </a:endParaRPr>
          </a:p>
          <a:p>
            <a:pPr indent="-180975"/>
            <a:r>
              <a:rPr lang="ja-JP" altLang="en-US" sz="1300" b="1" dirty="0">
                <a:solidFill>
                  <a:srgbClr val="FF0000"/>
                </a:solidFill>
              </a:rPr>
              <a:t>◎具体性は必要だが、気持ちの在り方や育む力など緩やかな表現も</a:t>
            </a:r>
            <a:endParaRPr lang="en-US" altLang="ja-JP" sz="1300" b="1" dirty="0">
              <a:solidFill>
                <a:srgbClr val="FF0000"/>
              </a:solidFill>
            </a:endParaRPr>
          </a:p>
          <a:p>
            <a:pPr indent="-180975"/>
            <a:r>
              <a:rPr lang="ja-JP" altLang="en-US" sz="1300" b="1" dirty="0">
                <a:solidFill>
                  <a:srgbClr val="FF0000"/>
                </a:solidFill>
              </a:rPr>
              <a:t>◎長期目標は約１年、短期目標は３～６か月で設定</a:t>
            </a:r>
            <a:endParaRPr lang="en-US" altLang="ja-JP" sz="1300" b="1" dirty="0">
              <a:solidFill>
                <a:srgbClr val="FF0000"/>
              </a:solidFill>
            </a:endParaRPr>
          </a:p>
        </p:txBody>
      </p:sp>
      <p:sp>
        <p:nvSpPr>
          <p:cNvPr id="2" name="角丸四角形吹き出し 1"/>
          <p:cNvSpPr/>
          <p:nvPr/>
        </p:nvSpPr>
        <p:spPr>
          <a:xfrm>
            <a:off x="3131840" y="3212976"/>
            <a:ext cx="1860362" cy="1193473"/>
          </a:xfrm>
          <a:prstGeom prst="wedgeRoundRectCallout">
            <a:avLst>
              <a:gd name="adj1" fmla="val -83821"/>
              <a:gd name="adj2" fmla="val -48998"/>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a:solidFill>
                  <a:srgbClr val="FF0000"/>
                </a:solidFill>
              </a:rPr>
              <a:t>支援期間終了後（モニタリング時）に到達しているであろう「子どもや家族の様子」を記載</a:t>
            </a:r>
            <a:endParaRPr lang="en-US" altLang="ja-JP" sz="1200" b="1" dirty="0">
              <a:solidFill>
                <a:srgbClr val="FF0000"/>
              </a:solidFill>
            </a:endParaRPr>
          </a:p>
          <a:p>
            <a:pPr algn="ctr"/>
            <a:r>
              <a:rPr lang="en-US" altLang="ja-JP" sz="1200" b="1" u="sng" dirty="0">
                <a:solidFill>
                  <a:srgbClr val="FF0000"/>
                </a:solidFill>
              </a:rPr>
              <a:t>【</a:t>
            </a:r>
            <a:r>
              <a:rPr lang="ja-JP" altLang="en-US" sz="1200" b="1" u="sng" dirty="0">
                <a:solidFill>
                  <a:srgbClr val="FF0000"/>
                </a:solidFill>
              </a:rPr>
              <a:t>主語は子ども・家族</a:t>
            </a:r>
            <a:r>
              <a:rPr lang="en-US" altLang="ja-JP" sz="1200" b="1" u="sng" dirty="0">
                <a:solidFill>
                  <a:srgbClr val="FF0000"/>
                </a:solidFill>
              </a:rPr>
              <a:t>】</a:t>
            </a:r>
            <a:endParaRPr lang="ja-JP" altLang="en-US" sz="1200" b="1" spc="-100" dirty="0">
              <a:solidFill>
                <a:srgbClr val="FF0000"/>
              </a:solidFill>
            </a:endParaRPr>
          </a:p>
        </p:txBody>
      </p:sp>
      <p:sp>
        <p:nvSpPr>
          <p:cNvPr id="22" name="テキスト ボックス 21"/>
          <p:cNvSpPr txBox="1"/>
          <p:nvPr/>
        </p:nvSpPr>
        <p:spPr>
          <a:xfrm>
            <a:off x="899592" y="0"/>
            <a:ext cx="7632848" cy="369332"/>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algn="ctr"/>
            <a:r>
              <a:rPr kumimoji="1" lang="ja-JP" altLang="en-US" sz="1800" b="1" dirty="0">
                <a:latin typeface="HGP創英角ｺﾞｼｯｸUB" pitchFamily="50" charset="-128"/>
                <a:ea typeface="HGP創英角ｺﾞｼｯｸUB" pitchFamily="50" charset="-128"/>
              </a:rPr>
              <a:t>児童期</a:t>
            </a:r>
            <a:r>
              <a:rPr lang="ja-JP" altLang="en-US" sz="1800" b="1" dirty="0">
                <a:latin typeface="HGP創英角ｺﾞｼｯｸUB" pitchFamily="50" charset="-128"/>
                <a:ea typeface="HGP創英角ｺﾞｼｯｸUB" pitchFamily="50" charset="-128"/>
              </a:rPr>
              <a:t>の</a:t>
            </a:r>
            <a:r>
              <a:rPr kumimoji="1" lang="ja-JP" altLang="en-US" sz="1800" b="1" dirty="0">
                <a:latin typeface="HGP創英角ｺﾞｼｯｸUB" pitchFamily="50" charset="-128"/>
                <a:ea typeface="HGP創英角ｺﾞｼｯｸUB" pitchFamily="50" charset="-128"/>
              </a:rPr>
              <a:t>個別支援計画の作成におけるアセスメント～個別支援計画</a:t>
            </a:r>
          </a:p>
        </p:txBody>
      </p:sp>
      <p:sp>
        <p:nvSpPr>
          <p:cNvPr id="17" name="テキスト ボックス 16"/>
          <p:cNvSpPr txBox="1"/>
          <p:nvPr/>
        </p:nvSpPr>
        <p:spPr>
          <a:xfrm>
            <a:off x="0" y="0"/>
            <a:ext cx="1338828" cy="369332"/>
          </a:xfrm>
          <a:prstGeom prst="rect">
            <a:avLst/>
          </a:prstGeom>
        </p:spPr>
        <p:style>
          <a:lnRef idx="1">
            <a:schemeClr val="accent2"/>
          </a:lnRef>
          <a:fillRef idx="2">
            <a:schemeClr val="accent2"/>
          </a:fillRef>
          <a:effectRef idx="1">
            <a:schemeClr val="accent2"/>
          </a:effectRef>
          <a:fontRef idx="minor">
            <a:schemeClr val="dk1"/>
          </a:fontRef>
        </p:style>
        <p:txBody>
          <a:bodyPr wrap="none" rtlCol="0">
            <a:spAutoFit/>
          </a:bodyPr>
          <a:lstStyle/>
          <a:p>
            <a:r>
              <a:rPr kumimoji="1" lang="ja-JP" altLang="en-US" sz="1800" dirty="0"/>
              <a:t>（参考資料）</a:t>
            </a:r>
          </a:p>
        </p:txBody>
      </p:sp>
    </p:spTree>
    <p:extLst>
      <p:ext uri="{BB962C8B-B14F-4D97-AF65-F5344CB8AC3E}">
        <p14:creationId xmlns:p14="http://schemas.microsoft.com/office/powerpoint/2010/main" val="227548921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476672"/>
            <a:ext cx="9091613" cy="6345887"/>
          </a:xfrm>
          <a:prstGeom prst="rect">
            <a:avLst/>
          </a:prstGeom>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style>
          <a:lnRef idx="2">
            <a:schemeClr val="accent6"/>
          </a:lnRef>
          <a:fillRef idx="1">
            <a:schemeClr val="lt1"/>
          </a:fillRef>
          <a:effectRef idx="0">
            <a:schemeClr val="accent6"/>
          </a:effectRef>
          <a:fontRef idx="minor">
            <a:schemeClr val="dk1"/>
          </a:fontRef>
        </p:style>
      </p:pic>
      <p:sp>
        <p:nvSpPr>
          <p:cNvPr id="3" name="テキスト ボックス 2"/>
          <p:cNvSpPr txBox="1"/>
          <p:nvPr/>
        </p:nvSpPr>
        <p:spPr>
          <a:xfrm>
            <a:off x="395536" y="0"/>
            <a:ext cx="8424936" cy="523220"/>
          </a:xfrm>
          <a:prstGeom prst="rect">
            <a:avLst/>
          </a:prstGeom>
          <a:solidFill>
            <a:srgbClr val="CCFFCC"/>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kumimoji="1" lang="ja-JP" altLang="en-US" sz="2800" dirty="0">
                <a:solidFill>
                  <a:schemeClr val="tx1"/>
                </a:solidFill>
                <a:latin typeface="HGP創英角ｺﾞｼｯｸUB" pitchFamily="50" charset="-128"/>
                <a:ea typeface="HGP創英角ｺﾞｼｯｸUB" pitchFamily="50" charset="-128"/>
              </a:rPr>
              <a:t>まとめ～児童期の支援におけるアセスメントのポイント</a:t>
            </a:r>
          </a:p>
        </p:txBody>
      </p:sp>
      <p:sp>
        <p:nvSpPr>
          <p:cNvPr id="4" name="正方形/長方形 3"/>
          <p:cNvSpPr/>
          <p:nvPr/>
        </p:nvSpPr>
        <p:spPr>
          <a:xfrm>
            <a:off x="6228184" y="692696"/>
            <a:ext cx="518864" cy="288032"/>
          </a:xfrm>
          <a:prstGeom prst="rect">
            <a:avLst/>
          </a:prstGeom>
          <a:solidFill>
            <a:srgbClr val="F6C8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7106066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323528" y="0"/>
            <a:ext cx="8496943" cy="523220"/>
          </a:xfrm>
          <a:prstGeom prst="rect">
            <a:avLst/>
          </a:prstGeom>
          <a:solidFill>
            <a:srgbClr val="CCFFCC"/>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kumimoji="1" lang="ja-JP" altLang="en-US" sz="2800" dirty="0">
                <a:latin typeface="HGP創英角ｺﾞｼｯｸUB" pitchFamily="50" charset="-128"/>
                <a:ea typeface="HGP創英角ｺﾞｼｯｸUB" pitchFamily="50" charset="-128"/>
              </a:rPr>
              <a:t>まとめ～児童期の支援におけるアセスメントのポイント</a:t>
            </a:r>
          </a:p>
        </p:txBody>
      </p:sp>
      <p:sp>
        <p:nvSpPr>
          <p:cNvPr id="5" name="上カーブ矢印 4"/>
          <p:cNvSpPr/>
          <p:nvPr/>
        </p:nvSpPr>
        <p:spPr>
          <a:xfrm rot="19035593">
            <a:off x="359737" y="3273481"/>
            <a:ext cx="8562667" cy="1335200"/>
          </a:xfrm>
          <a:prstGeom prst="curved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pic>
        <p:nvPicPr>
          <p:cNvPr id="10" name="図 9" descr="20.gif"/>
          <p:cNvPicPr>
            <a:picLocks noChangeAspect="1"/>
          </p:cNvPicPr>
          <p:nvPr/>
        </p:nvPicPr>
        <p:blipFill>
          <a:blip r:embed="rId3" cstate="print"/>
          <a:stretch>
            <a:fillRect/>
          </a:stretch>
        </p:blipFill>
        <p:spPr>
          <a:xfrm>
            <a:off x="2051720" y="2204864"/>
            <a:ext cx="2341984" cy="2016708"/>
          </a:xfrm>
          <a:prstGeom prst="rect">
            <a:avLst/>
          </a:prstGeom>
        </p:spPr>
      </p:pic>
      <p:sp>
        <p:nvSpPr>
          <p:cNvPr id="11" name="円/楕円 10"/>
          <p:cNvSpPr/>
          <p:nvPr/>
        </p:nvSpPr>
        <p:spPr>
          <a:xfrm>
            <a:off x="467544" y="1052736"/>
            <a:ext cx="5904656" cy="4680520"/>
          </a:xfrm>
          <a:prstGeom prst="ellipse">
            <a:avLst/>
          </a:prstGeom>
          <a:solidFill>
            <a:srgbClr val="92B1D6">
              <a:alpha val="7843"/>
            </a:srgbClr>
          </a:solidFill>
        </p:spPr>
        <p:style>
          <a:lnRef idx="3">
            <a:schemeClr val="lt1"/>
          </a:lnRef>
          <a:fillRef idx="1">
            <a:schemeClr val="accent1"/>
          </a:fillRef>
          <a:effectRef idx="1">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4067944" y="1196752"/>
            <a:ext cx="1944216" cy="576064"/>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kumimoji="1" lang="ja-JP" altLang="en-US" sz="3600" dirty="0"/>
              <a:t>環境</a:t>
            </a:r>
          </a:p>
        </p:txBody>
      </p:sp>
      <p:sp>
        <p:nvSpPr>
          <p:cNvPr id="13" name="右矢印 12"/>
          <p:cNvSpPr/>
          <p:nvPr/>
        </p:nvSpPr>
        <p:spPr>
          <a:xfrm rot="2333006">
            <a:off x="946465" y="1963999"/>
            <a:ext cx="2305363" cy="274813"/>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14" name="右矢印 13"/>
          <p:cNvSpPr/>
          <p:nvPr/>
        </p:nvSpPr>
        <p:spPr>
          <a:xfrm rot="2333006">
            <a:off x="1999016" y="1766042"/>
            <a:ext cx="1435975" cy="229571"/>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15" name="右矢印 14"/>
          <p:cNvSpPr/>
          <p:nvPr/>
        </p:nvSpPr>
        <p:spPr>
          <a:xfrm rot="714830">
            <a:off x="2211590" y="1285370"/>
            <a:ext cx="2123240" cy="271205"/>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16" name="角丸四角形 15"/>
          <p:cNvSpPr/>
          <p:nvPr/>
        </p:nvSpPr>
        <p:spPr>
          <a:xfrm>
            <a:off x="539552" y="836712"/>
            <a:ext cx="2051720" cy="864096"/>
          </a:xfrm>
          <a:prstGeom prst="round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r>
              <a:rPr lang="ja-JP" altLang="en-US" sz="2800" dirty="0"/>
              <a:t>アセスメント</a:t>
            </a:r>
            <a:endParaRPr kumimoji="1" lang="ja-JP" altLang="en-US" dirty="0"/>
          </a:p>
        </p:txBody>
      </p:sp>
      <p:sp>
        <p:nvSpPr>
          <p:cNvPr id="17" name="テキスト ボックス 16"/>
          <p:cNvSpPr txBox="1"/>
          <p:nvPr/>
        </p:nvSpPr>
        <p:spPr>
          <a:xfrm>
            <a:off x="5148064" y="5877272"/>
            <a:ext cx="3637534" cy="646331"/>
          </a:xfrm>
          <a:prstGeom prst="rect">
            <a:avLst/>
          </a:prstGeom>
        </p:spPr>
        <p:style>
          <a:lnRef idx="2">
            <a:schemeClr val="dk1"/>
          </a:lnRef>
          <a:fillRef idx="1">
            <a:schemeClr val="lt1"/>
          </a:fillRef>
          <a:effectRef idx="0">
            <a:schemeClr val="dk1"/>
          </a:effectRef>
          <a:fontRef idx="minor">
            <a:schemeClr val="dk1"/>
          </a:fontRef>
        </p:style>
        <p:txBody>
          <a:bodyPr wrap="none" rtlCol="0">
            <a:spAutoFit/>
          </a:bodyPr>
          <a:lstStyle/>
          <a:p>
            <a:r>
              <a:rPr lang="ja-JP" altLang="en-US" sz="1800" dirty="0"/>
              <a:t>事業所の自己評価結果による</a:t>
            </a:r>
            <a:endParaRPr lang="en-US" altLang="ja-JP" sz="1800" dirty="0"/>
          </a:p>
          <a:p>
            <a:r>
              <a:rPr lang="ja-JP" altLang="en-US" sz="1800" dirty="0"/>
              <a:t>児童発達支援の質の評価及び改善</a:t>
            </a:r>
            <a:endParaRPr kumimoji="1" lang="ja-JP" altLang="en-US" sz="1800" dirty="0"/>
          </a:p>
        </p:txBody>
      </p:sp>
      <p:sp>
        <p:nvSpPr>
          <p:cNvPr id="18" name="上矢印 17"/>
          <p:cNvSpPr/>
          <p:nvPr/>
        </p:nvSpPr>
        <p:spPr>
          <a:xfrm rot="18609907">
            <a:off x="4908354" y="3940979"/>
            <a:ext cx="2376779" cy="1014913"/>
          </a:xfrm>
          <a:prstGeom prst="upArrow">
            <a:avLst>
              <a:gd name="adj1" fmla="val 43347"/>
              <a:gd name="adj2" fmla="val 66904"/>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9" name="星 6 18"/>
          <p:cNvSpPr/>
          <p:nvPr/>
        </p:nvSpPr>
        <p:spPr>
          <a:xfrm>
            <a:off x="6516216" y="4509120"/>
            <a:ext cx="2304256" cy="1296144"/>
          </a:xfrm>
          <a:prstGeom prst="star6">
            <a:avLst>
              <a:gd name="adj" fmla="val 37827"/>
              <a:gd name="hf" fmla="val 115470"/>
            </a:avLst>
          </a:prstGeom>
        </p:spPr>
        <p:style>
          <a:lnRef idx="3">
            <a:schemeClr val="lt1"/>
          </a:lnRef>
          <a:fillRef idx="1">
            <a:schemeClr val="accent5"/>
          </a:fillRef>
          <a:effectRef idx="1">
            <a:schemeClr val="accent5"/>
          </a:effectRef>
          <a:fontRef idx="minor">
            <a:schemeClr val="lt1"/>
          </a:fontRef>
        </p:style>
        <p:txBody>
          <a:bodyPr rtlCol="0" anchor="ctr"/>
          <a:lstStyle/>
          <a:p>
            <a:pPr algn="ctr"/>
            <a:r>
              <a:rPr kumimoji="1" lang="ja-JP" altLang="en-US" sz="2400" b="1" dirty="0"/>
              <a:t>事業所</a:t>
            </a:r>
          </a:p>
        </p:txBody>
      </p:sp>
      <p:sp>
        <p:nvSpPr>
          <p:cNvPr id="20" name="星 6 19"/>
          <p:cNvSpPr/>
          <p:nvPr/>
        </p:nvSpPr>
        <p:spPr>
          <a:xfrm>
            <a:off x="7812360" y="1772816"/>
            <a:ext cx="1080120" cy="576064"/>
          </a:xfrm>
          <a:prstGeom prst="star6">
            <a:avLst>
              <a:gd name="adj" fmla="val 37827"/>
              <a:gd name="hf" fmla="val 115470"/>
            </a:avLst>
          </a:prstGeom>
        </p:spPr>
        <p:style>
          <a:lnRef idx="3">
            <a:schemeClr val="lt1"/>
          </a:lnRef>
          <a:fillRef idx="1">
            <a:schemeClr val="accent5"/>
          </a:fillRef>
          <a:effectRef idx="1">
            <a:schemeClr val="accent5"/>
          </a:effectRef>
          <a:fontRef idx="minor">
            <a:schemeClr val="lt1"/>
          </a:fontRef>
        </p:style>
        <p:txBody>
          <a:bodyPr rtlCol="0" anchor="ctr"/>
          <a:lstStyle/>
          <a:p>
            <a:pPr algn="ctr"/>
            <a:endParaRPr kumimoji="1" lang="ja-JP" altLang="en-US" dirty="0"/>
          </a:p>
        </p:txBody>
      </p:sp>
      <p:sp>
        <p:nvSpPr>
          <p:cNvPr id="21" name="星 6 20"/>
          <p:cNvSpPr/>
          <p:nvPr/>
        </p:nvSpPr>
        <p:spPr>
          <a:xfrm>
            <a:off x="7668344" y="3212976"/>
            <a:ext cx="1224136" cy="792088"/>
          </a:xfrm>
          <a:prstGeom prst="star6">
            <a:avLst>
              <a:gd name="adj" fmla="val 37827"/>
              <a:gd name="hf" fmla="val 115470"/>
            </a:avLst>
          </a:prstGeom>
        </p:spPr>
        <p:style>
          <a:lnRef idx="3">
            <a:schemeClr val="lt1"/>
          </a:lnRef>
          <a:fillRef idx="1">
            <a:schemeClr val="accent5"/>
          </a:fillRef>
          <a:effectRef idx="1">
            <a:schemeClr val="accent5"/>
          </a:effectRef>
          <a:fontRef idx="minor">
            <a:schemeClr val="lt1"/>
          </a:fontRef>
        </p:style>
        <p:txBody>
          <a:bodyPr rtlCol="0" anchor="ctr"/>
          <a:lstStyle/>
          <a:p>
            <a:pPr algn="ctr"/>
            <a:r>
              <a:rPr lang="ja-JP" altLang="en-US" sz="1800" b="1" dirty="0"/>
              <a:t>事業所</a:t>
            </a:r>
          </a:p>
        </p:txBody>
      </p:sp>
      <p:sp>
        <p:nvSpPr>
          <p:cNvPr id="22" name="星 6 21"/>
          <p:cNvSpPr/>
          <p:nvPr/>
        </p:nvSpPr>
        <p:spPr>
          <a:xfrm>
            <a:off x="3203848" y="6093296"/>
            <a:ext cx="1080120" cy="576064"/>
          </a:xfrm>
          <a:prstGeom prst="star6">
            <a:avLst>
              <a:gd name="adj" fmla="val 37827"/>
              <a:gd name="hf" fmla="val 115470"/>
            </a:avLst>
          </a:prstGeom>
        </p:spPr>
        <p:style>
          <a:lnRef idx="3">
            <a:schemeClr val="lt1"/>
          </a:lnRef>
          <a:fillRef idx="1">
            <a:schemeClr val="accent5"/>
          </a:fillRef>
          <a:effectRef idx="1">
            <a:schemeClr val="accent5"/>
          </a:effectRef>
          <a:fontRef idx="minor">
            <a:schemeClr val="lt1"/>
          </a:fontRef>
        </p:style>
        <p:txBody>
          <a:bodyPr rtlCol="0" anchor="ctr"/>
          <a:lstStyle/>
          <a:p>
            <a:pPr algn="ctr"/>
            <a:r>
              <a:rPr lang="ja-JP" altLang="en-US" sz="1600" b="1" dirty="0"/>
              <a:t>事業所</a:t>
            </a:r>
          </a:p>
        </p:txBody>
      </p:sp>
      <p:sp>
        <p:nvSpPr>
          <p:cNvPr id="23" name="星 6 22"/>
          <p:cNvSpPr/>
          <p:nvPr/>
        </p:nvSpPr>
        <p:spPr>
          <a:xfrm>
            <a:off x="6876256" y="2564904"/>
            <a:ext cx="1080120" cy="576064"/>
          </a:xfrm>
          <a:prstGeom prst="star6">
            <a:avLst>
              <a:gd name="adj" fmla="val 37827"/>
              <a:gd name="hf" fmla="val 115470"/>
            </a:avLst>
          </a:prstGeom>
        </p:spPr>
        <p:style>
          <a:lnRef idx="3">
            <a:schemeClr val="lt1"/>
          </a:lnRef>
          <a:fillRef idx="1">
            <a:schemeClr val="accent5"/>
          </a:fillRef>
          <a:effectRef idx="1">
            <a:schemeClr val="accent5"/>
          </a:effectRef>
          <a:fontRef idx="minor">
            <a:schemeClr val="lt1"/>
          </a:fontRef>
        </p:style>
        <p:txBody>
          <a:bodyPr rtlCol="0" anchor="ctr"/>
          <a:lstStyle/>
          <a:p>
            <a:pPr algn="ctr"/>
            <a:r>
              <a:rPr lang="ja-JP" altLang="en-US" sz="1600" b="1" dirty="0"/>
              <a:t>事業所</a:t>
            </a:r>
          </a:p>
        </p:txBody>
      </p:sp>
      <p:sp>
        <p:nvSpPr>
          <p:cNvPr id="24" name="星 6 23"/>
          <p:cNvSpPr/>
          <p:nvPr/>
        </p:nvSpPr>
        <p:spPr>
          <a:xfrm>
            <a:off x="7740352" y="908720"/>
            <a:ext cx="1080120" cy="576064"/>
          </a:xfrm>
          <a:prstGeom prst="star6">
            <a:avLst>
              <a:gd name="adj" fmla="val 37827"/>
              <a:gd name="hf" fmla="val 115470"/>
            </a:avLst>
          </a:prstGeom>
        </p:spPr>
        <p:style>
          <a:lnRef idx="3">
            <a:schemeClr val="lt1"/>
          </a:lnRef>
          <a:fillRef idx="1">
            <a:schemeClr val="accent5"/>
          </a:fillRef>
          <a:effectRef idx="1">
            <a:schemeClr val="accent5"/>
          </a:effectRef>
          <a:fontRef idx="minor">
            <a:schemeClr val="lt1"/>
          </a:fontRef>
        </p:style>
        <p:txBody>
          <a:bodyPr rtlCol="0" anchor="ctr"/>
          <a:lstStyle/>
          <a:p>
            <a:pPr algn="ctr"/>
            <a:endParaRPr kumimoji="1" lang="ja-JP" altLang="en-US" dirty="0"/>
          </a:p>
        </p:txBody>
      </p:sp>
      <p:sp>
        <p:nvSpPr>
          <p:cNvPr id="26" name="テキスト ボックス 25"/>
          <p:cNvSpPr txBox="1"/>
          <p:nvPr/>
        </p:nvSpPr>
        <p:spPr>
          <a:xfrm>
            <a:off x="282297" y="2132856"/>
            <a:ext cx="1292662" cy="4324261"/>
          </a:xfrm>
          <a:prstGeom prst="rect">
            <a:avLst/>
          </a:prstGeom>
        </p:spPr>
        <p:style>
          <a:lnRef idx="1">
            <a:schemeClr val="accent3"/>
          </a:lnRef>
          <a:fillRef idx="2">
            <a:schemeClr val="accent3"/>
          </a:fillRef>
          <a:effectRef idx="1">
            <a:schemeClr val="accent3"/>
          </a:effectRef>
          <a:fontRef idx="minor">
            <a:schemeClr val="dk1"/>
          </a:fontRef>
        </p:style>
        <p:txBody>
          <a:bodyPr vert="eaVert" wrap="none" rtlCol="0">
            <a:spAutoFit/>
          </a:bodyPr>
          <a:lstStyle/>
          <a:p>
            <a:r>
              <a:rPr lang="ja-JP" altLang="en-US" sz="1800" dirty="0"/>
              <a:t>保護者のニーズと子ども自身のニーズは</a:t>
            </a:r>
            <a:endParaRPr lang="en-US" altLang="ja-JP" sz="1800" dirty="0"/>
          </a:p>
          <a:p>
            <a:r>
              <a:rPr lang="ja-JP" altLang="en-US" sz="1800" dirty="0"/>
              <a:t>　　　　　　必ずしも一致するわけではない。</a:t>
            </a:r>
            <a:endParaRPr lang="en-US" altLang="ja-JP" sz="1800" dirty="0"/>
          </a:p>
          <a:p>
            <a:r>
              <a:rPr lang="ja-JP" altLang="en-US" sz="1800" dirty="0"/>
              <a:t>発達の段階にある子どものニーズは</a:t>
            </a:r>
            <a:endParaRPr lang="en-US" altLang="ja-JP" sz="1800" dirty="0"/>
          </a:p>
          <a:p>
            <a:r>
              <a:rPr lang="ja-JP" altLang="en-US" sz="1800" dirty="0"/>
              <a:t>　　　　　　　　　　　　　　　　　　変化しやすい。</a:t>
            </a:r>
            <a:endParaRPr kumimoji="1" lang="ja-JP" altLang="en-US" sz="1800" dirty="0"/>
          </a:p>
        </p:txBody>
      </p:sp>
      <p:sp>
        <p:nvSpPr>
          <p:cNvPr id="2" name="円/楕円 1"/>
          <p:cNvSpPr/>
          <p:nvPr/>
        </p:nvSpPr>
        <p:spPr>
          <a:xfrm rot="2571754">
            <a:off x="5296539" y="2821373"/>
            <a:ext cx="504056" cy="2160240"/>
          </a:xfrm>
          <a:prstGeom prst="ellipse">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800" dirty="0"/>
              <a:t>子どもの育ち</a:t>
            </a:r>
          </a:p>
        </p:txBody>
      </p:sp>
    </p:spTree>
    <p:extLst>
      <p:ext uri="{BB962C8B-B14F-4D97-AF65-F5344CB8AC3E}">
        <p14:creationId xmlns:p14="http://schemas.microsoft.com/office/powerpoint/2010/main" val="98641417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7042"/>
            <a:ext cx="7772400" cy="1902278"/>
          </a:xfrm>
        </p:spPr>
        <p:txBody>
          <a:bodyPr/>
          <a:lstStyle/>
          <a:p>
            <a:r>
              <a:rPr kumimoji="1" lang="ja-JP" altLang="en-US" dirty="0" smtClean="0"/>
              <a:t>身体障害における</a:t>
            </a:r>
            <a:r>
              <a:rPr kumimoji="1" lang="en-US" altLang="ja-JP" dirty="0" smtClean="0"/>
              <a:t/>
            </a:r>
            <a:br>
              <a:rPr kumimoji="1" lang="en-US" altLang="ja-JP" dirty="0" smtClean="0"/>
            </a:br>
            <a:r>
              <a:rPr kumimoji="1" lang="ja-JP" altLang="en-US" dirty="0" smtClean="0"/>
              <a:t>　　　　　　　　アセスメントのポイント</a:t>
            </a:r>
            <a:r>
              <a:rPr kumimoji="1" lang="en-US" altLang="ja-JP" dirty="0" smtClean="0"/>
              <a:t/>
            </a:r>
            <a:br>
              <a:rPr kumimoji="1" lang="en-US" altLang="ja-JP" dirty="0" smtClean="0"/>
            </a:br>
            <a:r>
              <a:rPr kumimoji="1" lang="ja-JP" altLang="en-US" dirty="0" smtClean="0"/>
              <a:t>　　　　　　　　</a:t>
            </a:r>
            <a:r>
              <a:rPr lang="ja-JP" altLang="en-US" sz="3200" dirty="0" smtClean="0"/>
              <a:t>（</a:t>
            </a:r>
            <a:r>
              <a:rPr lang="ja-JP" altLang="en-US" sz="3200" dirty="0"/>
              <a:t>機能訓練）</a:t>
            </a:r>
            <a:endParaRPr kumimoji="1" lang="ja-JP" altLang="en-US" sz="3200" dirty="0"/>
          </a:p>
        </p:txBody>
      </p:sp>
      <p:sp>
        <p:nvSpPr>
          <p:cNvPr id="3" name="テキスト プレースホルダー 2"/>
          <p:cNvSpPr>
            <a:spLocks noGrp="1"/>
          </p:cNvSpPr>
          <p:nvPr>
            <p:ph type="body" idx="1"/>
          </p:nvPr>
        </p:nvSpPr>
        <p:spPr/>
        <p:txBody>
          <a:bodyPr/>
          <a:lstStyle/>
          <a:p>
            <a:endParaRPr kumimoji="1" lang="ja-JP" altLang="en-US" dirty="0"/>
          </a:p>
        </p:txBody>
      </p:sp>
      <p:sp>
        <p:nvSpPr>
          <p:cNvPr id="5" name="スライド番号プレースホルダー 4"/>
          <p:cNvSpPr>
            <a:spLocks noGrp="1"/>
          </p:cNvSpPr>
          <p:nvPr>
            <p:ph type="sldNum" sz="quarter" idx="12"/>
          </p:nvPr>
        </p:nvSpPr>
        <p:spPr/>
        <p:txBody>
          <a:bodyPr/>
          <a:lstStyle/>
          <a:p>
            <a:pPr>
              <a:defRPr/>
            </a:pPr>
            <a:fld id="{637EF4C6-C165-48E3-B7B4-8AA7D3D087CE}" type="slidenum">
              <a:rPr lang="en-US" altLang="ja-JP" smtClean="0"/>
              <a:pPr>
                <a:defRPr/>
              </a:pPr>
              <a:t>83</a:t>
            </a:fld>
            <a:endParaRPr lang="en-US" altLang="ja-JP"/>
          </a:p>
        </p:txBody>
      </p:sp>
    </p:spTree>
    <p:extLst>
      <p:ext uri="{BB962C8B-B14F-4D97-AF65-F5344CB8AC3E}">
        <p14:creationId xmlns:p14="http://schemas.microsoft.com/office/powerpoint/2010/main" val="219033219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364208" y="1423198"/>
            <a:ext cx="8490427" cy="2123658"/>
          </a:xfrm>
          <a:prstGeom prst="rect">
            <a:avLst/>
          </a:prstGeom>
          <a:solidFill>
            <a:schemeClr val="accent4">
              <a:lumMod val="20000"/>
              <a:lumOff val="80000"/>
            </a:schemeClr>
          </a:solidFill>
          <a:ln>
            <a:solidFill>
              <a:srgbClr val="FF0000"/>
            </a:solidFill>
          </a:ln>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対象者</a:t>
            </a:r>
            <a:endParaRPr kumimoji="1" lang="en-US" altLang="ja-JP" sz="2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地域</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生活を営む上で、身体機能・生活能力の維持・向上等のため、一定の支援が必要な身体障害者</a:t>
            </a:r>
            <a:endParaRPr kumimoji="1" lang="en-US" altLang="ja-JP" sz="2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1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入所</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施設・病院を退所・退院した方であって、地域生活への移行等を図る上で、身体的リハビリテーションの継続や身体機能の維持・回復などの支援が必要な方</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特別支援学校を卒業した方であって、地域生活を営む上で、身体機能の維持・回復などの支援が必要な方</a:t>
            </a:r>
          </a:p>
        </p:txBody>
      </p:sp>
      <p:sp>
        <p:nvSpPr>
          <p:cNvPr id="8" name="AutoShape 2"/>
          <p:cNvSpPr>
            <a:spLocks noChangeArrowheads="1"/>
          </p:cNvSpPr>
          <p:nvPr/>
        </p:nvSpPr>
        <p:spPr bwMode="auto">
          <a:xfrm>
            <a:off x="290535" y="371018"/>
            <a:ext cx="8641374" cy="820686"/>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lIns="84360" tIns="42181" rIns="84360" bIns="42181" anchor="ct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4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a:t>
            </a:r>
            <a:r>
              <a:rPr kumimoji="1" lang="ja-JP" altLang="en-US" sz="4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訓練</a:t>
            </a:r>
            <a:r>
              <a:rPr kumimoji="1" lang="ja-JP" altLang="en-US" sz="4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endParaRPr kumimoji="1" lang="ja-JP" altLang="en-US" sz="4000" b="1" i="0" u="none" strike="noStrike" kern="1200" cap="none" spc="0" normalizeH="0" baseline="0" noProof="0" dirty="0">
              <a:ln>
                <a:noFill/>
              </a:ln>
              <a:solidFill>
                <a:prstClr val="black"/>
              </a:solidFill>
              <a:effectLst/>
              <a:uLnTx/>
              <a:uFillTx/>
              <a:latin typeface="Calibri" panose="020F0502020204030204"/>
              <a:ea typeface="ＭＳ Ｐゴシック" charset="-128"/>
              <a:cs typeface="+mn-cs"/>
            </a:endParaRPr>
          </a:p>
        </p:txBody>
      </p:sp>
      <p:sp>
        <p:nvSpPr>
          <p:cNvPr id="3" name="角丸四角形 2"/>
          <p:cNvSpPr/>
          <p:nvPr/>
        </p:nvSpPr>
        <p:spPr>
          <a:xfrm>
            <a:off x="364207" y="4370778"/>
            <a:ext cx="8341911" cy="832287"/>
          </a:xfrm>
          <a:prstGeom prst="round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srgbClr val="5B9BD5">
                    <a:lumMod val="50000"/>
                  </a:srgbClr>
                </a:solidFill>
                <a:effectLst/>
                <a:uLnTx/>
                <a:uFillTx/>
                <a:latin typeface="Calibri" panose="020F0502020204030204"/>
                <a:ea typeface="ＭＳ Ｐゴシック" panose="020B0600070205080204" pitchFamily="50" charset="-128"/>
                <a:cs typeface="+mn-cs"/>
              </a:rPr>
              <a:t>中途</a:t>
            </a:r>
            <a:r>
              <a:rPr kumimoji="1" lang="ja-JP" altLang="en-US" sz="1800" b="1" i="0" u="none" strike="noStrike" kern="1200" cap="none" spc="0" normalizeH="0" baseline="0" noProof="0" dirty="0">
                <a:ln>
                  <a:noFill/>
                </a:ln>
                <a:solidFill>
                  <a:srgbClr val="5B9BD5">
                    <a:lumMod val="50000"/>
                  </a:srgbClr>
                </a:solidFill>
                <a:effectLst/>
                <a:uLnTx/>
                <a:uFillTx/>
                <a:latin typeface="Calibri" panose="020F0502020204030204"/>
                <a:ea typeface="ＭＳ Ｐゴシック" panose="020B0600070205080204" pitchFamily="50" charset="-128"/>
                <a:cs typeface="+mn-cs"/>
              </a:rPr>
              <a:t>障害者・若年障害者の</a:t>
            </a:r>
            <a:r>
              <a:rPr kumimoji="1" lang="ja-JP" altLang="en-US" sz="1800" b="1" i="0" u="none" strike="noStrike" kern="1200" cap="none" spc="0" normalizeH="0" baseline="0" noProof="0" dirty="0" smtClean="0">
                <a:ln>
                  <a:noFill/>
                </a:ln>
                <a:solidFill>
                  <a:srgbClr val="5B9BD5">
                    <a:lumMod val="50000"/>
                  </a:srgbClr>
                </a:solidFill>
                <a:effectLst/>
                <a:uLnTx/>
                <a:uFillTx/>
                <a:latin typeface="Calibri" panose="020F0502020204030204"/>
                <a:ea typeface="ＭＳ Ｐゴシック" panose="020B0600070205080204" pitchFamily="50" charset="-128"/>
                <a:cs typeface="+mn-cs"/>
              </a:rPr>
              <a:t>施設・医療機関等</a:t>
            </a:r>
            <a:r>
              <a:rPr kumimoji="1" lang="ja-JP" altLang="en-US" sz="1800" b="1" i="0" u="none" strike="noStrike" kern="1200" cap="none" spc="0" normalizeH="0" baseline="0" noProof="0" dirty="0">
                <a:ln>
                  <a:noFill/>
                </a:ln>
                <a:solidFill>
                  <a:srgbClr val="5B9BD5">
                    <a:lumMod val="50000"/>
                  </a:srgbClr>
                </a:solidFill>
                <a:effectLst/>
                <a:uLnTx/>
                <a:uFillTx/>
                <a:latin typeface="Calibri" panose="020F0502020204030204"/>
                <a:ea typeface="ＭＳ Ｐゴシック" panose="020B0600070205080204" pitchFamily="50" charset="-128"/>
                <a:cs typeface="+mn-cs"/>
              </a:rPr>
              <a:t>からの地域</a:t>
            </a:r>
            <a:r>
              <a:rPr kumimoji="1" lang="ja-JP" altLang="en-US" sz="1800" b="1" i="0" u="none" strike="noStrike" kern="1200" cap="none" spc="0" normalizeH="0" baseline="0" noProof="0" dirty="0" smtClean="0">
                <a:ln>
                  <a:noFill/>
                </a:ln>
                <a:solidFill>
                  <a:srgbClr val="5B9BD5">
                    <a:lumMod val="50000"/>
                  </a:srgbClr>
                </a:solidFill>
                <a:effectLst/>
                <a:uLnTx/>
                <a:uFillTx/>
                <a:latin typeface="Calibri" panose="020F0502020204030204"/>
                <a:ea typeface="ＭＳ Ｐゴシック" panose="020B0600070205080204" pitchFamily="50" charset="-128"/>
                <a:cs typeface="+mn-cs"/>
              </a:rPr>
              <a:t>移行とライフステージ</a:t>
            </a:r>
            <a:r>
              <a:rPr kumimoji="1" lang="ja-JP" altLang="en-US" sz="1800" b="1" i="0" u="none" strike="noStrike" kern="1200" cap="none" spc="0" normalizeH="0" baseline="0" noProof="0" dirty="0">
                <a:ln>
                  <a:noFill/>
                </a:ln>
                <a:solidFill>
                  <a:srgbClr val="5B9BD5">
                    <a:lumMod val="50000"/>
                  </a:srgbClr>
                </a:solidFill>
                <a:effectLst/>
                <a:uLnTx/>
                <a:uFillTx/>
                <a:latin typeface="Calibri" panose="020F0502020204030204"/>
                <a:ea typeface="ＭＳ Ｐゴシック" panose="020B0600070205080204" pitchFamily="50" charset="-128"/>
                <a:cs typeface="+mn-cs"/>
              </a:rPr>
              <a:t>に</a:t>
            </a:r>
            <a:r>
              <a:rPr kumimoji="1" lang="ja-JP" altLang="en-US" sz="1800" b="1" i="0" u="none" strike="noStrike" kern="1200" cap="none" spc="0" normalizeH="0" baseline="0" noProof="0" dirty="0" smtClean="0">
                <a:ln>
                  <a:noFill/>
                </a:ln>
                <a:solidFill>
                  <a:srgbClr val="5B9BD5">
                    <a:lumMod val="50000"/>
                  </a:srgbClr>
                </a:solidFill>
                <a:effectLst/>
                <a:uLnTx/>
                <a:uFillTx/>
                <a:latin typeface="Calibri" panose="020F0502020204030204"/>
                <a:ea typeface="ＭＳ Ｐゴシック" panose="020B0600070205080204" pitchFamily="50" charset="-128"/>
                <a:cs typeface="+mn-cs"/>
              </a:rPr>
              <a:t>おける生活課題を意識する</a:t>
            </a:r>
            <a:endParaRPr kumimoji="1" lang="en-US" altLang="ja-JP" sz="1800" b="1" i="0" u="none" strike="noStrike" kern="1200" cap="none" spc="0" normalizeH="0" baseline="0" noProof="0" dirty="0">
              <a:ln>
                <a:noFill/>
              </a:ln>
              <a:solidFill>
                <a:srgbClr val="5B9BD5">
                  <a:lumMod val="50000"/>
                </a:srgbClr>
              </a:solidFill>
              <a:effectLst/>
              <a:uLnTx/>
              <a:uFillTx/>
              <a:latin typeface="Calibri" panose="020F0502020204030204"/>
              <a:ea typeface="ＭＳ Ｐゴシック" panose="020B0600070205080204" pitchFamily="50" charset="-128"/>
              <a:cs typeface="+mn-cs"/>
            </a:endParaRPr>
          </a:p>
        </p:txBody>
      </p:sp>
      <p:sp>
        <p:nvSpPr>
          <p:cNvPr id="6" name="角丸四角形 5"/>
          <p:cNvSpPr/>
          <p:nvPr/>
        </p:nvSpPr>
        <p:spPr>
          <a:xfrm>
            <a:off x="364207" y="5362451"/>
            <a:ext cx="8341911" cy="1066253"/>
          </a:xfrm>
          <a:prstGeom prst="round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srgbClr val="5B9BD5">
                    <a:lumMod val="50000"/>
                  </a:srgbClr>
                </a:solidFill>
                <a:effectLst/>
                <a:uLnTx/>
                <a:uFillTx/>
                <a:latin typeface="Calibri" panose="020F0502020204030204"/>
                <a:ea typeface="ＭＳ Ｐゴシック" panose="020B0600070205080204" pitchFamily="50" charset="-128"/>
                <a:cs typeface="+mn-cs"/>
              </a:rPr>
              <a:t>　　　身体障害（肢体</a:t>
            </a:r>
            <a:r>
              <a:rPr kumimoji="1" lang="ja-JP" altLang="en-US" sz="1800" b="1" i="0" u="none" strike="noStrike" kern="1200" cap="none" spc="0" normalizeH="0" baseline="0" noProof="0" dirty="0">
                <a:ln>
                  <a:noFill/>
                </a:ln>
                <a:solidFill>
                  <a:srgbClr val="5B9BD5">
                    <a:lumMod val="50000"/>
                  </a:srgbClr>
                </a:solidFill>
                <a:effectLst/>
                <a:uLnTx/>
                <a:uFillTx/>
                <a:latin typeface="Calibri" panose="020F0502020204030204"/>
                <a:ea typeface="ＭＳ Ｐゴシック" panose="020B0600070205080204" pitchFamily="50" charset="-128"/>
                <a:cs typeface="+mn-cs"/>
              </a:rPr>
              <a:t>不自由・視覚障害・聴覚</a:t>
            </a:r>
            <a:r>
              <a:rPr kumimoji="1" lang="ja-JP" altLang="en-US" sz="1800" b="1" i="0" u="none" strike="noStrike" kern="1200" cap="none" spc="0" normalizeH="0" baseline="0" noProof="0" dirty="0" smtClean="0">
                <a:ln>
                  <a:noFill/>
                </a:ln>
                <a:solidFill>
                  <a:srgbClr val="5B9BD5">
                    <a:lumMod val="50000"/>
                  </a:srgbClr>
                </a:solidFill>
                <a:effectLst/>
                <a:uLnTx/>
                <a:uFillTx/>
                <a:latin typeface="Calibri" panose="020F0502020204030204"/>
                <a:ea typeface="ＭＳ Ｐゴシック" panose="020B0600070205080204" pitchFamily="50" charset="-128"/>
                <a:cs typeface="+mn-cs"/>
              </a:rPr>
              <a:t>障害・音声言語障害・</a:t>
            </a:r>
            <a:r>
              <a:rPr kumimoji="1" lang="ja-JP" altLang="en-US" sz="1800" b="1" i="0" u="none" strike="noStrike" kern="1200" cap="none" spc="0" normalizeH="0" baseline="0" noProof="0" dirty="0">
                <a:ln>
                  <a:noFill/>
                </a:ln>
                <a:solidFill>
                  <a:srgbClr val="5B9BD5">
                    <a:lumMod val="50000"/>
                  </a:srgbClr>
                </a:solidFill>
                <a:effectLst/>
                <a:uLnTx/>
                <a:uFillTx/>
                <a:latin typeface="Calibri" panose="020F0502020204030204"/>
                <a:ea typeface="ＭＳ Ｐゴシック" panose="020B0600070205080204" pitchFamily="50" charset="-128"/>
                <a:cs typeface="+mn-cs"/>
              </a:rPr>
              <a:t>内部</a:t>
            </a:r>
            <a:r>
              <a:rPr kumimoji="1" lang="ja-JP" altLang="en-US" sz="1800" b="1" i="0" u="none" strike="noStrike" kern="1200" cap="none" spc="0" normalizeH="0" baseline="0" noProof="0" dirty="0" smtClean="0">
                <a:ln>
                  <a:noFill/>
                </a:ln>
                <a:solidFill>
                  <a:srgbClr val="5B9BD5">
                    <a:lumMod val="50000"/>
                  </a:srgbClr>
                </a:solidFill>
                <a:effectLst/>
                <a:uLnTx/>
                <a:uFillTx/>
                <a:latin typeface="Calibri" panose="020F0502020204030204"/>
                <a:ea typeface="ＭＳ Ｐゴシック" panose="020B0600070205080204" pitchFamily="50" charset="-128"/>
                <a:cs typeface="+mn-cs"/>
              </a:rPr>
              <a:t>障害等）の多様な障害特性とそれに随伴する障害（高次脳機能障害等）への理解</a:t>
            </a:r>
            <a:r>
              <a:rPr kumimoji="1" lang="ja-JP" altLang="en-US" sz="1800" b="1" i="0" u="none" strike="noStrike" kern="1200" cap="none" spc="0" normalizeH="0" baseline="0" noProof="0" smtClean="0">
                <a:ln>
                  <a:noFill/>
                </a:ln>
                <a:solidFill>
                  <a:srgbClr val="5B9BD5">
                    <a:lumMod val="50000"/>
                  </a:srgbClr>
                </a:solidFill>
                <a:effectLst/>
                <a:uLnTx/>
                <a:uFillTx/>
                <a:latin typeface="Calibri" panose="020F0502020204030204"/>
                <a:ea typeface="ＭＳ Ｐゴシック" panose="020B0600070205080204" pitchFamily="50" charset="-128"/>
                <a:cs typeface="+mn-cs"/>
              </a:rPr>
              <a:t>が必要となる</a:t>
            </a:r>
            <a:endParaRPr kumimoji="1" lang="en-US" altLang="ja-JP" sz="1800" b="1" i="0" u="none" strike="noStrike" kern="1200" cap="none" spc="0" normalizeH="0" baseline="0" noProof="0" dirty="0" smtClean="0">
              <a:ln>
                <a:noFill/>
              </a:ln>
              <a:solidFill>
                <a:srgbClr val="5B9BD5">
                  <a:lumMod val="50000"/>
                </a:srgbClr>
              </a:solidFill>
              <a:effectLst/>
              <a:uLnTx/>
              <a:uFillTx/>
              <a:latin typeface="Calibri" panose="020F0502020204030204"/>
              <a:ea typeface="ＭＳ Ｐゴシック" panose="020B0600070205080204" pitchFamily="50" charset="-128"/>
              <a:cs typeface="+mn-cs"/>
            </a:endParaRPr>
          </a:p>
        </p:txBody>
      </p:sp>
      <p:sp>
        <p:nvSpPr>
          <p:cNvPr id="4" name="下矢印 3"/>
          <p:cNvSpPr/>
          <p:nvPr/>
        </p:nvSpPr>
        <p:spPr>
          <a:xfrm>
            <a:off x="3644722" y="3706242"/>
            <a:ext cx="1262129" cy="43304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553500038"/>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8" name="AutoShape 4"/>
          <p:cNvSpPr>
            <a:spLocks noChangeArrowheads="1"/>
          </p:cNvSpPr>
          <p:nvPr/>
        </p:nvSpPr>
        <p:spPr bwMode="auto">
          <a:xfrm rot="16200000">
            <a:off x="1486328" y="3751813"/>
            <a:ext cx="1248508" cy="2789237"/>
          </a:xfrm>
          <a:prstGeom prst="rtTriangle">
            <a:avLst/>
          </a:prstGeom>
          <a:solidFill>
            <a:schemeClr val="folHlink"/>
          </a:solidFill>
          <a:ln>
            <a:noFill/>
          </a:ln>
          <a:effectLst>
            <a:outerShdw dist="35921" dir="2700000" algn="ctr" rotWithShape="0">
              <a:schemeClr val="tx1"/>
            </a:outerShdw>
          </a:effectLst>
          <a:extLst>
            <a:ext uri="{91240B29-F687-4F45-9708-019B960494DF}">
              <a14:hiddenLine xmlns:a14="http://schemas.microsoft.com/office/drawing/2010/main" w="19050">
                <a:solidFill>
                  <a:schemeClr val="tx1"/>
                </a:solidFill>
                <a:miter lim="800000"/>
                <a:headEnd/>
                <a:tailEnd/>
              </a14:hiddenLine>
            </a:ext>
          </a:extLst>
        </p:spPr>
        <p:txBody>
          <a:bodyPr vert="eaVert"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ja-JP" sz="2215" b="0" i="0" u="none" strike="noStrike" kern="1200" cap="none" spc="0" normalizeH="0" baseline="0" noProof="0">
              <a:ln>
                <a:noFill/>
              </a:ln>
              <a:solidFill>
                <a:prstClr val="black"/>
              </a:solidFill>
              <a:effectLst/>
              <a:uLnTx/>
              <a:uFillTx/>
              <a:latin typeface="Times New Roman" pitchFamily="18" charset="0"/>
              <a:ea typeface="ＭＳ Ｐゴシック" panose="020B0600070205080204" pitchFamily="50" charset="-128"/>
              <a:cs typeface="+mn-cs"/>
            </a:endParaRPr>
          </a:p>
        </p:txBody>
      </p:sp>
      <p:sp>
        <p:nvSpPr>
          <p:cNvPr id="195590" name="Freeform 6"/>
          <p:cNvSpPr>
            <a:spLocks/>
          </p:cNvSpPr>
          <p:nvPr/>
        </p:nvSpPr>
        <p:spPr bwMode="auto">
          <a:xfrm>
            <a:off x="3557589" y="3414346"/>
            <a:ext cx="2628900" cy="2356338"/>
          </a:xfrm>
          <a:custGeom>
            <a:avLst/>
            <a:gdLst>
              <a:gd name="T0" fmla="*/ 0 w 1883"/>
              <a:gd name="T1" fmla="*/ 748 h 1616"/>
              <a:gd name="T2" fmla="*/ 1882 w 1883"/>
              <a:gd name="T3" fmla="*/ 0 h 1616"/>
              <a:gd name="T4" fmla="*/ 1882 w 1883"/>
              <a:gd name="T5" fmla="*/ 1615 h 1616"/>
              <a:gd name="T6" fmla="*/ 0 w 1883"/>
              <a:gd name="T7" fmla="*/ 1615 h 1616"/>
              <a:gd name="T8" fmla="*/ 0 w 1883"/>
              <a:gd name="T9" fmla="*/ 748 h 1616"/>
            </a:gdLst>
            <a:ahLst/>
            <a:cxnLst>
              <a:cxn ang="0">
                <a:pos x="T0" y="T1"/>
              </a:cxn>
              <a:cxn ang="0">
                <a:pos x="T2" y="T3"/>
              </a:cxn>
              <a:cxn ang="0">
                <a:pos x="T4" y="T5"/>
              </a:cxn>
              <a:cxn ang="0">
                <a:pos x="T6" y="T7"/>
              </a:cxn>
              <a:cxn ang="0">
                <a:pos x="T8" y="T9"/>
              </a:cxn>
            </a:cxnLst>
            <a:rect l="0" t="0" r="r" b="b"/>
            <a:pathLst>
              <a:path w="1883" h="1616">
                <a:moveTo>
                  <a:pt x="0" y="748"/>
                </a:moveTo>
                <a:lnTo>
                  <a:pt x="1882" y="0"/>
                </a:lnTo>
                <a:lnTo>
                  <a:pt x="1882" y="1615"/>
                </a:lnTo>
                <a:lnTo>
                  <a:pt x="0" y="1615"/>
                </a:lnTo>
                <a:lnTo>
                  <a:pt x="0" y="748"/>
                </a:lnTo>
              </a:path>
            </a:pathLst>
          </a:custGeom>
          <a:solidFill>
            <a:srgbClr val="4F8C06"/>
          </a:solidFill>
          <a:ln>
            <a:noFill/>
          </a:ln>
          <a:effectLst>
            <a:outerShdw dist="35921" dir="2700000" algn="ctr" rotWithShape="0">
              <a:schemeClr val="tx1"/>
            </a:outerShdw>
          </a:effectLst>
          <a:extLst>
            <a:ext uri="{91240B29-F687-4F45-9708-019B960494DF}">
              <a14:hiddenLine xmlns:a14="http://schemas.microsoft.com/office/drawing/2010/main" w="19050" cap="rnd" cmpd="sng">
                <a:solidFill>
                  <a:schemeClr val="tx1"/>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591" name="Rectangle 7"/>
          <p:cNvSpPr>
            <a:spLocks noChangeArrowheads="1"/>
          </p:cNvSpPr>
          <p:nvPr/>
        </p:nvSpPr>
        <p:spPr bwMode="auto">
          <a:xfrm>
            <a:off x="6149976" y="3406172"/>
            <a:ext cx="2729804" cy="2364512"/>
          </a:xfrm>
          <a:prstGeom prst="rect">
            <a:avLst/>
          </a:prstGeom>
          <a:solidFill>
            <a:srgbClr val="0079D4"/>
          </a:solidFill>
          <a:ln>
            <a:noFill/>
          </a:ln>
          <a:effectLst>
            <a:outerShdw dist="35921" dir="2700000" algn="ctr" rotWithShape="0">
              <a:schemeClr val="tx1"/>
            </a:outerShdw>
          </a:effectLst>
          <a:extLst>
            <a:ext uri="{91240B29-F687-4F45-9708-019B960494DF}">
              <a14:hiddenLine xmlns:a14="http://schemas.microsoft.com/office/drawing/2010/main" w="19050">
                <a:solidFill>
                  <a:schemeClr val="tx1"/>
                </a:solidFill>
                <a:miter lim="800000"/>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592" name="Line 8"/>
          <p:cNvSpPr>
            <a:spLocks noChangeShapeType="1"/>
          </p:cNvSpPr>
          <p:nvPr/>
        </p:nvSpPr>
        <p:spPr bwMode="auto">
          <a:xfrm flipH="1">
            <a:off x="3505200" y="2538048"/>
            <a:ext cx="12700" cy="3197469"/>
          </a:xfrm>
          <a:prstGeom prst="line">
            <a:avLst/>
          </a:prstGeom>
          <a:noFill/>
          <a:ln w="28575">
            <a:solidFill>
              <a:schemeClr val="bg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593" name="Line 9"/>
          <p:cNvSpPr>
            <a:spLocks noChangeShapeType="1"/>
          </p:cNvSpPr>
          <p:nvPr/>
        </p:nvSpPr>
        <p:spPr bwMode="auto">
          <a:xfrm flipH="1">
            <a:off x="6162675" y="2096966"/>
            <a:ext cx="12700" cy="3661996"/>
          </a:xfrm>
          <a:prstGeom prst="line">
            <a:avLst/>
          </a:prstGeom>
          <a:noFill/>
          <a:ln w="28575">
            <a:solidFill>
              <a:schemeClr val="bg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594" name="Line 10"/>
          <p:cNvSpPr>
            <a:spLocks noChangeShapeType="1"/>
          </p:cNvSpPr>
          <p:nvPr/>
        </p:nvSpPr>
        <p:spPr bwMode="auto">
          <a:xfrm>
            <a:off x="730250" y="2110155"/>
            <a:ext cx="0" cy="3555023"/>
          </a:xfrm>
          <a:prstGeom prst="line">
            <a:avLst/>
          </a:prstGeom>
          <a:noFill/>
          <a:ln w="28575">
            <a:solidFill>
              <a:schemeClr val="bg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595" name="Line 11"/>
          <p:cNvSpPr>
            <a:spLocks noChangeShapeType="1"/>
          </p:cNvSpPr>
          <p:nvPr/>
        </p:nvSpPr>
        <p:spPr bwMode="auto">
          <a:xfrm>
            <a:off x="8921750" y="1963617"/>
            <a:ext cx="0" cy="3678115"/>
          </a:xfrm>
          <a:prstGeom prst="line">
            <a:avLst/>
          </a:prstGeom>
          <a:noFill/>
          <a:ln w="28575">
            <a:solidFill>
              <a:schemeClr val="bg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596" name="Rectangle 12"/>
          <p:cNvSpPr>
            <a:spLocks noChangeArrowheads="1"/>
          </p:cNvSpPr>
          <p:nvPr/>
        </p:nvSpPr>
        <p:spPr bwMode="auto">
          <a:xfrm>
            <a:off x="495300" y="1692521"/>
            <a:ext cx="876300" cy="376603"/>
          </a:xfrm>
          <a:prstGeom prst="rect">
            <a:avLst/>
          </a:prstGeom>
          <a:noFill/>
          <a:ln>
            <a:noFill/>
          </a:ln>
          <a:effectLst>
            <a:outerShdw dist="53882"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669900"/>
                </a:solidFill>
                <a:miter lim="800000"/>
                <a:headEnd/>
                <a:tailEnd/>
              </a14:hiddenLine>
            </a:ext>
          </a:extLst>
        </p:spPr>
        <p:txBody>
          <a:bodyPr lIns="83527" tIns="41031" rIns="83527" bIns="41031"/>
          <a:lstStyle>
            <a:lvl1pPr marL="342900" indent="-342900" defTabSz="762000">
              <a:defRPr kumimoji="1">
                <a:solidFill>
                  <a:schemeClr val="tx1"/>
                </a:solidFill>
                <a:latin typeface="Arial" charset="0"/>
                <a:ea typeface="ＭＳ Ｐゴシック" charset="-128"/>
              </a:defRPr>
            </a:lvl1pPr>
            <a:lvl2pPr marL="742950" indent="-285750" defTabSz="762000">
              <a:defRPr kumimoji="1">
                <a:solidFill>
                  <a:schemeClr val="tx1"/>
                </a:solidFill>
                <a:latin typeface="Arial" charset="0"/>
                <a:ea typeface="ＭＳ Ｐゴシック" charset="-128"/>
              </a:defRPr>
            </a:lvl2pPr>
            <a:lvl3pPr marL="1143000" indent="-228600" defTabSz="762000">
              <a:defRPr kumimoji="1">
                <a:solidFill>
                  <a:schemeClr val="tx1"/>
                </a:solidFill>
                <a:latin typeface="Arial" charset="0"/>
                <a:ea typeface="ＭＳ Ｐゴシック" charset="-128"/>
              </a:defRPr>
            </a:lvl3pPr>
            <a:lvl4pPr marL="1600200" indent="-228600" defTabSz="762000">
              <a:defRPr kumimoji="1">
                <a:solidFill>
                  <a:schemeClr val="tx1"/>
                </a:solidFill>
                <a:latin typeface="Arial" charset="0"/>
                <a:ea typeface="ＭＳ Ｐゴシック" charset="-128"/>
              </a:defRPr>
            </a:lvl4pPr>
            <a:lvl5pPr marL="2057400" indent="-228600" defTabSz="762000">
              <a:defRPr kumimoji="1">
                <a:solidFill>
                  <a:schemeClr val="tx1"/>
                </a:solidFill>
                <a:latin typeface="Arial" charset="0"/>
                <a:ea typeface="ＭＳ Ｐゴシック" charset="-128"/>
              </a:defRPr>
            </a:lvl5pPr>
            <a:lvl6pPr marL="2514600" indent="-228600" defTabSz="762000" fontAlgn="base">
              <a:spcBef>
                <a:spcPct val="0"/>
              </a:spcBef>
              <a:spcAft>
                <a:spcPct val="0"/>
              </a:spcAft>
              <a:defRPr kumimoji="1">
                <a:solidFill>
                  <a:schemeClr val="tx1"/>
                </a:solidFill>
                <a:latin typeface="Arial" charset="0"/>
                <a:ea typeface="ＭＳ Ｐゴシック" charset="-128"/>
              </a:defRPr>
            </a:lvl6pPr>
            <a:lvl7pPr marL="2971800" indent="-228600" defTabSz="762000" fontAlgn="base">
              <a:spcBef>
                <a:spcPct val="0"/>
              </a:spcBef>
              <a:spcAft>
                <a:spcPct val="0"/>
              </a:spcAft>
              <a:defRPr kumimoji="1">
                <a:solidFill>
                  <a:schemeClr val="tx1"/>
                </a:solidFill>
                <a:latin typeface="Arial" charset="0"/>
                <a:ea typeface="ＭＳ Ｐゴシック" charset="-128"/>
              </a:defRPr>
            </a:lvl7pPr>
            <a:lvl8pPr marL="3429000" indent="-228600" defTabSz="762000" fontAlgn="base">
              <a:spcBef>
                <a:spcPct val="0"/>
              </a:spcBef>
              <a:spcAft>
                <a:spcPct val="0"/>
              </a:spcAft>
              <a:defRPr kumimoji="1">
                <a:solidFill>
                  <a:schemeClr val="tx1"/>
                </a:solidFill>
                <a:latin typeface="Arial" charset="0"/>
                <a:ea typeface="ＭＳ Ｐゴシック" charset="-128"/>
              </a:defRPr>
            </a:lvl8pPr>
            <a:lvl9pPr marL="3886200" indent="-228600" defTabSz="762000" fontAlgn="base">
              <a:spcBef>
                <a:spcPct val="0"/>
              </a:spcBef>
              <a:spcAft>
                <a:spcPct val="0"/>
              </a:spcAft>
              <a:defRPr kumimoji="1">
                <a:solidFill>
                  <a:schemeClr val="tx1"/>
                </a:solidFill>
                <a:latin typeface="Arial" charset="0"/>
                <a:ea typeface="ＭＳ Ｐゴシック" charset="-128"/>
              </a:defRPr>
            </a:lvl9pPr>
          </a:lstStyle>
          <a:p>
            <a:pPr marL="342900" marR="0" lvl="0" indent="-342900" algn="ctr" defTabSz="762000" rtl="0" eaLnBrk="1" fontAlgn="auto" latinLnBrk="0" hangingPunct="1">
              <a:lnSpc>
                <a:spcPct val="100000"/>
              </a:lnSpc>
              <a:spcBef>
                <a:spcPct val="26000"/>
              </a:spcBef>
              <a:spcAft>
                <a:spcPts val="0"/>
              </a:spcAft>
              <a:buClrTx/>
              <a:buSzTx/>
              <a:buFontTx/>
              <a:buNone/>
              <a:tabLst/>
              <a:defRPr/>
            </a:pPr>
            <a:r>
              <a:rPr kumimoji="1" lang="ja-JP" altLang="en-US" sz="2215" b="0" i="0" u="none" strike="noStrike" kern="1200" cap="none" spc="0" normalizeH="0" baseline="0" noProof="0" dirty="0">
                <a:ln>
                  <a:noFill/>
                </a:ln>
                <a:solidFill>
                  <a:srgbClr val="669900"/>
                </a:solidFill>
                <a:effectLst/>
                <a:uLnTx/>
                <a:uFillTx/>
                <a:latin typeface="HGP創英角ﾎﾟｯﾌﾟ体" pitchFamily="50" charset="-128"/>
                <a:ea typeface="HGP創英角ﾎﾟｯﾌﾟ体" pitchFamily="50" charset="-128"/>
                <a:cs typeface="+mn-cs"/>
              </a:rPr>
              <a:t>発症</a:t>
            </a:r>
          </a:p>
        </p:txBody>
      </p:sp>
      <p:sp>
        <p:nvSpPr>
          <p:cNvPr id="195597" name="Rectangle 13"/>
          <p:cNvSpPr>
            <a:spLocks noChangeArrowheads="1"/>
          </p:cNvSpPr>
          <p:nvPr/>
        </p:nvSpPr>
        <p:spPr bwMode="auto">
          <a:xfrm>
            <a:off x="3420826" y="1418493"/>
            <a:ext cx="168750" cy="423726"/>
          </a:xfrm>
          <a:prstGeom prst="rect">
            <a:avLst/>
          </a:prstGeom>
          <a:noFill/>
          <a:ln>
            <a:noFill/>
          </a:ln>
          <a:effectLst>
            <a:outerShdw dist="53882"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3527" tIns="41031" rIns="83527" bIns="41031">
            <a:spAutoFit/>
          </a:bodyPr>
          <a:lstStyle>
            <a:lvl1pPr defTabSz="762000">
              <a:defRPr kumimoji="1">
                <a:solidFill>
                  <a:schemeClr val="tx1"/>
                </a:solidFill>
                <a:latin typeface="Arial" charset="0"/>
                <a:ea typeface="ＭＳ Ｐゴシック" charset="-128"/>
              </a:defRPr>
            </a:lvl1pPr>
            <a:lvl2pPr marL="571500" defTabSz="762000">
              <a:defRPr kumimoji="1">
                <a:solidFill>
                  <a:schemeClr val="tx1"/>
                </a:solidFill>
                <a:latin typeface="Arial" charset="0"/>
                <a:ea typeface="ＭＳ Ｐゴシック" charset="-128"/>
              </a:defRPr>
            </a:lvl2pPr>
            <a:lvl3pPr marL="1143000" defTabSz="762000">
              <a:defRPr kumimoji="1">
                <a:solidFill>
                  <a:schemeClr val="tx1"/>
                </a:solidFill>
                <a:latin typeface="Arial" charset="0"/>
                <a:ea typeface="ＭＳ Ｐゴシック" charset="-128"/>
              </a:defRPr>
            </a:lvl3pPr>
            <a:lvl4pPr marL="1714500" defTabSz="762000">
              <a:defRPr kumimoji="1">
                <a:solidFill>
                  <a:schemeClr val="tx1"/>
                </a:solidFill>
                <a:latin typeface="Arial" charset="0"/>
                <a:ea typeface="ＭＳ Ｐゴシック" charset="-128"/>
              </a:defRPr>
            </a:lvl4pPr>
            <a:lvl5pPr marL="2286000" defTabSz="762000">
              <a:defRPr kumimoji="1">
                <a:solidFill>
                  <a:schemeClr val="tx1"/>
                </a:solidFill>
                <a:latin typeface="Arial" charset="0"/>
                <a:ea typeface="ＭＳ Ｐゴシック" charset="-128"/>
              </a:defRPr>
            </a:lvl5pPr>
            <a:lvl6pPr marL="2743200" defTabSz="762000" fontAlgn="base">
              <a:spcBef>
                <a:spcPct val="0"/>
              </a:spcBef>
              <a:spcAft>
                <a:spcPct val="0"/>
              </a:spcAft>
              <a:defRPr kumimoji="1">
                <a:solidFill>
                  <a:schemeClr val="tx1"/>
                </a:solidFill>
                <a:latin typeface="Arial" charset="0"/>
                <a:ea typeface="ＭＳ Ｐゴシック" charset="-128"/>
              </a:defRPr>
            </a:lvl6pPr>
            <a:lvl7pPr marL="3200400" defTabSz="762000" fontAlgn="base">
              <a:spcBef>
                <a:spcPct val="0"/>
              </a:spcBef>
              <a:spcAft>
                <a:spcPct val="0"/>
              </a:spcAft>
              <a:defRPr kumimoji="1">
                <a:solidFill>
                  <a:schemeClr val="tx1"/>
                </a:solidFill>
                <a:latin typeface="Arial" charset="0"/>
                <a:ea typeface="ＭＳ Ｐゴシック" charset="-128"/>
              </a:defRPr>
            </a:lvl7pPr>
            <a:lvl8pPr marL="3657600" defTabSz="762000" fontAlgn="base">
              <a:spcBef>
                <a:spcPct val="0"/>
              </a:spcBef>
              <a:spcAft>
                <a:spcPct val="0"/>
              </a:spcAft>
              <a:defRPr kumimoji="1">
                <a:solidFill>
                  <a:schemeClr val="tx1"/>
                </a:solidFill>
                <a:latin typeface="Arial" charset="0"/>
                <a:ea typeface="ＭＳ Ｐゴシック" charset="-128"/>
              </a:defRPr>
            </a:lvl8pPr>
            <a:lvl9pPr marL="4114800" defTabSz="762000" fontAlgn="base">
              <a:spcBef>
                <a:spcPct val="0"/>
              </a:spcBef>
              <a:spcAft>
                <a:spcPct val="0"/>
              </a:spcAft>
              <a:defRPr kumimoji="1">
                <a:solidFill>
                  <a:schemeClr val="tx1"/>
                </a:solidFill>
                <a:latin typeface="Arial" charset="0"/>
                <a:ea typeface="ＭＳ Ｐゴシック" charset="-128"/>
              </a:defRPr>
            </a:lvl9pPr>
          </a:lstStyle>
          <a:p>
            <a:pPr marL="0" marR="0" lvl="0" indent="0" algn="ctr" defTabSz="762000" rtl="0" eaLnBrk="1" fontAlgn="auto" latinLnBrk="0" hangingPunct="1">
              <a:lnSpc>
                <a:spcPct val="100000"/>
              </a:lnSpc>
              <a:spcBef>
                <a:spcPct val="26000"/>
              </a:spcBef>
              <a:spcAft>
                <a:spcPts val="0"/>
              </a:spcAft>
              <a:buClrTx/>
              <a:buSzTx/>
              <a:buFontTx/>
              <a:buNone/>
              <a:tabLst/>
              <a:defRPr/>
            </a:pPr>
            <a:endParaRPr kumimoji="1" lang="ja-JP" altLang="ja-JP" sz="2215" b="0" i="0" u="none" strike="noStrike" kern="1200" cap="none" spc="0" normalizeH="0" baseline="0" noProof="0">
              <a:ln>
                <a:noFill/>
              </a:ln>
              <a:solidFill>
                <a:prstClr val="white"/>
              </a:solidFill>
              <a:effectLst/>
              <a:uLnTx/>
              <a:uFillTx/>
              <a:latin typeface="HGP創英角ﾎﾟｯﾌﾟ体" pitchFamily="50" charset="-128"/>
              <a:ea typeface="HGP創英角ﾎﾟｯﾌﾟ体" pitchFamily="50" charset="-128"/>
              <a:cs typeface="+mn-cs"/>
            </a:endParaRPr>
          </a:p>
        </p:txBody>
      </p:sp>
      <p:sp>
        <p:nvSpPr>
          <p:cNvPr id="195598" name="Rectangle 14"/>
          <p:cNvSpPr>
            <a:spLocks noChangeArrowheads="1"/>
          </p:cNvSpPr>
          <p:nvPr/>
        </p:nvSpPr>
        <p:spPr bwMode="auto">
          <a:xfrm>
            <a:off x="5722227" y="1691054"/>
            <a:ext cx="930112" cy="423726"/>
          </a:xfrm>
          <a:prstGeom prst="rect">
            <a:avLst/>
          </a:prstGeom>
          <a:noFill/>
          <a:ln>
            <a:noFill/>
          </a:ln>
          <a:effectLst>
            <a:outerShdw dist="53882"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3527" tIns="41031" rIns="83527" bIns="41031">
            <a:spAutoFit/>
          </a:bodyPr>
          <a:lstStyle>
            <a:lvl1pPr defTabSz="762000">
              <a:defRPr kumimoji="1">
                <a:solidFill>
                  <a:schemeClr val="tx1"/>
                </a:solidFill>
                <a:latin typeface="Arial" charset="0"/>
                <a:ea typeface="ＭＳ Ｐゴシック" charset="-128"/>
              </a:defRPr>
            </a:lvl1pPr>
            <a:lvl2pPr marL="571500" defTabSz="762000">
              <a:defRPr kumimoji="1">
                <a:solidFill>
                  <a:schemeClr val="tx1"/>
                </a:solidFill>
                <a:latin typeface="Arial" charset="0"/>
                <a:ea typeface="ＭＳ Ｐゴシック" charset="-128"/>
              </a:defRPr>
            </a:lvl2pPr>
            <a:lvl3pPr marL="1143000" defTabSz="762000">
              <a:defRPr kumimoji="1">
                <a:solidFill>
                  <a:schemeClr val="tx1"/>
                </a:solidFill>
                <a:latin typeface="Arial" charset="0"/>
                <a:ea typeface="ＭＳ Ｐゴシック" charset="-128"/>
              </a:defRPr>
            </a:lvl3pPr>
            <a:lvl4pPr marL="1714500" defTabSz="762000">
              <a:defRPr kumimoji="1">
                <a:solidFill>
                  <a:schemeClr val="tx1"/>
                </a:solidFill>
                <a:latin typeface="Arial" charset="0"/>
                <a:ea typeface="ＭＳ Ｐゴシック" charset="-128"/>
              </a:defRPr>
            </a:lvl4pPr>
            <a:lvl5pPr marL="2286000" defTabSz="762000">
              <a:defRPr kumimoji="1">
                <a:solidFill>
                  <a:schemeClr val="tx1"/>
                </a:solidFill>
                <a:latin typeface="Arial" charset="0"/>
                <a:ea typeface="ＭＳ Ｐゴシック" charset="-128"/>
              </a:defRPr>
            </a:lvl5pPr>
            <a:lvl6pPr marL="2743200" defTabSz="762000" fontAlgn="base">
              <a:spcBef>
                <a:spcPct val="0"/>
              </a:spcBef>
              <a:spcAft>
                <a:spcPct val="0"/>
              </a:spcAft>
              <a:defRPr kumimoji="1">
                <a:solidFill>
                  <a:schemeClr val="tx1"/>
                </a:solidFill>
                <a:latin typeface="Arial" charset="0"/>
                <a:ea typeface="ＭＳ Ｐゴシック" charset="-128"/>
              </a:defRPr>
            </a:lvl6pPr>
            <a:lvl7pPr marL="3200400" defTabSz="762000" fontAlgn="base">
              <a:spcBef>
                <a:spcPct val="0"/>
              </a:spcBef>
              <a:spcAft>
                <a:spcPct val="0"/>
              </a:spcAft>
              <a:defRPr kumimoji="1">
                <a:solidFill>
                  <a:schemeClr val="tx1"/>
                </a:solidFill>
                <a:latin typeface="Arial" charset="0"/>
                <a:ea typeface="ＭＳ Ｐゴシック" charset="-128"/>
              </a:defRPr>
            </a:lvl7pPr>
            <a:lvl8pPr marL="3657600" defTabSz="762000" fontAlgn="base">
              <a:spcBef>
                <a:spcPct val="0"/>
              </a:spcBef>
              <a:spcAft>
                <a:spcPct val="0"/>
              </a:spcAft>
              <a:defRPr kumimoji="1">
                <a:solidFill>
                  <a:schemeClr val="tx1"/>
                </a:solidFill>
                <a:latin typeface="Arial" charset="0"/>
                <a:ea typeface="ＭＳ Ｐゴシック" charset="-128"/>
              </a:defRPr>
            </a:lvl8pPr>
            <a:lvl9pPr marL="4114800" defTabSz="762000" fontAlgn="base">
              <a:spcBef>
                <a:spcPct val="0"/>
              </a:spcBef>
              <a:spcAft>
                <a:spcPct val="0"/>
              </a:spcAft>
              <a:defRPr kumimoji="1">
                <a:solidFill>
                  <a:schemeClr val="tx1"/>
                </a:solidFill>
                <a:latin typeface="Arial" charset="0"/>
                <a:ea typeface="ＭＳ Ｐゴシック" charset="-128"/>
              </a:defRPr>
            </a:lvl9pPr>
          </a:lstStyle>
          <a:p>
            <a:pPr marL="0" marR="0" lvl="0" indent="0" algn="ctr" defTabSz="762000" rtl="0" eaLnBrk="1" fontAlgn="auto" latinLnBrk="0" hangingPunct="1">
              <a:lnSpc>
                <a:spcPct val="100000"/>
              </a:lnSpc>
              <a:spcBef>
                <a:spcPct val="26000"/>
              </a:spcBef>
              <a:spcAft>
                <a:spcPts val="0"/>
              </a:spcAft>
              <a:buClrTx/>
              <a:buSzTx/>
              <a:buFontTx/>
              <a:buNone/>
              <a:tabLst/>
              <a:defRPr/>
            </a:pPr>
            <a:r>
              <a:rPr kumimoji="1" lang="ja-JP" altLang="en-US" sz="2215" b="0" i="0" u="none" strike="noStrike" kern="1200" cap="none" spc="0" normalizeH="0" baseline="0" noProof="0">
                <a:ln>
                  <a:noFill/>
                </a:ln>
                <a:solidFill>
                  <a:srgbClr val="669900"/>
                </a:solidFill>
                <a:effectLst/>
                <a:uLnTx/>
                <a:uFillTx/>
                <a:latin typeface="HGP創英角ﾎﾟｯﾌﾟ体" pitchFamily="50" charset="-128"/>
                <a:ea typeface="HGP創英角ﾎﾟｯﾌﾟ体" pitchFamily="50" charset="-128"/>
                <a:cs typeface="+mn-cs"/>
              </a:rPr>
              <a:t>ゴール</a:t>
            </a:r>
          </a:p>
        </p:txBody>
      </p:sp>
      <p:sp>
        <p:nvSpPr>
          <p:cNvPr id="195599" name="Rectangle 15"/>
          <p:cNvSpPr>
            <a:spLocks noChangeArrowheads="1"/>
          </p:cNvSpPr>
          <p:nvPr/>
        </p:nvSpPr>
        <p:spPr bwMode="auto">
          <a:xfrm>
            <a:off x="2058806" y="1992923"/>
            <a:ext cx="2626089" cy="480665"/>
          </a:xfrm>
          <a:prstGeom prst="rect">
            <a:avLst/>
          </a:prstGeom>
          <a:noFill/>
          <a:ln>
            <a:noFill/>
          </a:ln>
          <a:effectLst>
            <a:outerShdw dist="53882"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3527" tIns="41031" rIns="83527" bIns="41031">
            <a:spAutoFit/>
          </a:bodyPr>
          <a:lstStyle>
            <a:lvl1pPr defTabSz="762000">
              <a:defRPr kumimoji="1">
                <a:solidFill>
                  <a:schemeClr val="tx1"/>
                </a:solidFill>
                <a:latin typeface="Arial" charset="0"/>
                <a:ea typeface="ＭＳ Ｐゴシック" charset="-128"/>
              </a:defRPr>
            </a:lvl1pPr>
            <a:lvl2pPr marL="571500" defTabSz="762000">
              <a:defRPr kumimoji="1">
                <a:solidFill>
                  <a:schemeClr val="tx1"/>
                </a:solidFill>
                <a:latin typeface="Arial" charset="0"/>
                <a:ea typeface="ＭＳ Ｐゴシック" charset="-128"/>
              </a:defRPr>
            </a:lvl2pPr>
            <a:lvl3pPr marL="1143000" defTabSz="762000">
              <a:defRPr kumimoji="1">
                <a:solidFill>
                  <a:schemeClr val="tx1"/>
                </a:solidFill>
                <a:latin typeface="Arial" charset="0"/>
                <a:ea typeface="ＭＳ Ｐゴシック" charset="-128"/>
              </a:defRPr>
            </a:lvl3pPr>
            <a:lvl4pPr marL="1714500" defTabSz="762000">
              <a:defRPr kumimoji="1">
                <a:solidFill>
                  <a:schemeClr val="tx1"/>
                </a:solidFill>
                <a:latin typeface="Arial" charset="0"/>
                <a:ea typeface="ＭＳ Ｐゴシック" charset="-128"/>
              </a:defRPr>
            </a:lvl4pPr>
            <a:lvl5pPr marL="2286000" defTabSz="762000">
              <a:defRPr kumimoji="1">
                <a:solidFill>
                  <a:schemeClr val="tx1"/>
                </a:solidFill>
                <a:latin typeface="Arial" charset="0"/>
                <a:ea typeface="ＭＳ Ｐゴシック" charset="-128"/>
              </a:defRPr>
            </a:lvl5pPr>
            <a:lvl6pPr marL="2743200" defTabSz="762000" fontAlgn="base">
              <a:spcBef>
                <a:spcPct val="0"/>
              </a:spcBef>
              <a:spcAft>
                <a:spcPct val="0"/>
              </a:spcAft>
              <a:defRPr kumimoji="1">
                <a:solidFill>
                  <a:schemeClr val="tx1"/>
                </a:solidFill>
                <a:latin typeface="Arial" charset="0"/>
                <a:ea typeface="ＭＳ Ｐゴシック" charset="-128"/>
              </a:defRPr>
            </a:lvl6pPr>
            <a:lvl7pPr marL="3200400" defTabSz="762000" fontAlgn="base">
              <a:spcBef>
                <a:spcPct val="0"/>
              </a:spcBef>
              <a:spcAft>
                <a:spcPct val="0"/>
              </a:spcAft>
              <a:defRPr kumimoji="1">
                <a:solidFill>
                  <a:schemeClr val="tx1"/>
                </a:solidFill>
                <a:latin typeface="Arial" charset="0"/>
                <a:ea typeface="ＭＳ Ｐゴシック" charset="-128"/>
              </a:defRPr>
            </a:lvl7pPr>
            <a:lvl8pPr marL="3657600" defTabSz="762000" fontAlgn="base">
              <a:spcBef>
                <a:spcPct val="0"/>
              </a:spcBef>
              <a:spcAft>
                <a:spcPct val="0"/>
              </a:spcAft>
              <a:defRPr kumimoji="1">
                <a:solidFill>
                  <a:schemeClr val="tx1"/>
                </a:solidFill>
                <a:latin typeface="Arial" charset="0"/>
                <a:ea typeface="ＭＳ Ｐゴシック" charset="-128"/>
              </a:defRPr>
            </a:lvl8pPr>
            <a:lvl9pPr marL="4114800" defTabSz="762000" fontAlgn="base">
              <a:spcBef>
                <a:spcPct val="0"/>
              </a:spcBef>
              <a:spcAft>
                <a:spcPct val="0"/>
              </a:spcAft>
              <a:defRPr kumimoji="1">
                <a:solidFill>
                  <a:schemeClr val="tx1"/>
                </a:solidFill>
                <a:latin typeface="Arial" charset="0"/>
                <a:ea typeface="ＭＳ Ｐゴシック" charset="-128"/>
              </a:defRPr>
            </a:lvl9pPr>
          </a:lstStyle>
          <a:p>
            <a:pPr marL="0" marR="0" lvl="0" indent="0" algn="ctr" defTabSz="762000" rtl="0" eaLnBrk="1" fontAlgn="auto" latinLnBrk="0" hangingPunct="1">
              <a:lnSpc>
                <a:spcPct val="100000"/>
              </a:lnSpc>
              <a:spcBef>
                <a:spcPct val="26000"/>
              </a:spcBef>
              <a:spcAft>
                <a:spcPts val="0"/>
              </a:spcAft>
              <a:buClrTx/>
              <a:buSzTx/>
              <a:buFontTx/>
              <a:buNone/>
              <a:tabLst/>
              <a:defRPr/>
            </a:pPr>
            <a:r>
              <a:rPr kumimoji="1" lang="ja-JP" altLang="en-US" sz="2585" b="0" i="0" u="none" strike="noStrike" kern="1200" cap="none" spc="0" normalizeH="0" baseline="0" noProof="0">
                <a:ln>
                  <a:noFill/>
                </a:ln>
                <a:solidFill>
                  <a:srgbClr val="CC9900"/>
                </a:solidFill>
                <a:effectLst/>
                <a:uLnTx/>
                <a:uFillTx/>
                <a:latin typeface="HGP創英角ﾎﾟｯﾌﾟ体" pitchFamily="50" charset="-128"/>
                <a:ea typeface="HGP創英角ﾎﾟｯﾌﾟ体" pitchFamily="50" charset="-128"/>
                <a:cs typeface="+mn-cs"/>
              </a:rPr>
              <a:t>リハビリテーション</a:t>
            </a:r>
          </a:p>
        </p:txBody>
      </p:sp>
      <p:sp>
        <p:nvSpPr>
          <p:cNvPr id="195600" name="Line 16"/>
          <p:cNvSpPr>
            <a:spLocks noChangeShapeType="1"/>
          </p:cNvSpPr>
          <p:nvPr/>
        </p:nvSpPr>
        <p:spPr bwMode="auto">
          <a:xfrm flipV="1">
            <a:off x="877889" y="2253762"/>
            <a:ext cx="992187" cy="0"/>
          </a:xfrm>
          <a:prstGeom prst="line">
            <a:avLst/>
          </a:prstGeom>
          <a:noFill/>
          <a:ln w="28575">
            <a:solidFill>
              <a:schemeClr val="bg1"/>
            </a:solidFill>
            <a:round/>
            <a:headEnd type="triangle" w="med" len="me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01" name="Line 17"/>
          <p:cNvSpPr>
            <a:spLocks noChangeShapeType="1"/>
          </p:cNvSpPr>
          <p:nvPr/>
        </p:nvSpPr>
        <p:spPr bwMode="auto">
          <a:xfrm flipV="1">
            <a:off x="5003800" y="2265485"/>
            <a:ext cx="1117600" cy="0"/>
          </a:xfrm>
          <a:prstGeom prst="line">
            <a:avLst/>
          </a:prstGeom>
          <a:noFill/>
          <a:ln w="28575">
            <a:solidFill>
              <a:schemeClr val="bg1"/>
            </a:solidFill>
            <a:round/>
            <a:headEnd/>
            <a:tailEnd type="triangle" w="med" len="me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02" name="Line 18"/>
          <p:cNvSpPr>
            <a:spLocks noChangeShapeType="1"/>
          </p:cNvSpPr>
          <p:nvPr/>
        </p:nvSpPr>
        <p:spPr bwMode="auto">
          <a:xfrm>
            <a:off x="747659" y="2809143"/>
            <a:ext cx="665162" cy="0"/>
          </a:xfrm>
          <a:prstGeom prst="line">
            <a:avLst/>
          </a:prstGeom>
          <a:noFill/>
          <a:ln w="28575">
            <a:solidFill>
              <a:schemeClr val="bg1"/>
            </a:solidFill>
            <a:round/>
            <a:headEnd type="triangle" w="med" len="me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03" name="Line 19"/>
          <p:cNvSpPr>
            <a:spLocks noChangeShapeType="1"/>
          </p:cNvSpPr>
          <p:nvPr/>
        </p:nvSpPr>
        <p:spPr bwMode="auto">
          <a:xfrm flipV="1">
            <a:off x="3020668" y="2813518"/>
            <a:ext cx="1218988" cy="0"/>
          </a:xfrm>
          <a:prstGeom prst="line">
            <a:avLst/>
          </a:prstGeom>
          <a:noFill/>
          <a:ln w="28575">
            <a:solidFill>
              <a:schemeClr val="bg1"/>
            </a:solidFill>
            <a:round/>
            <a:headEnd/>
            <a:tailEnd type="triangle" w="med" len="me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04" name="Rectangle 20"/>
          <p:cNvSpPr>
            <a:spLocks noChangeArrowheads="1"/>
          </p:cNvSpPr>
          <p:nvPr/>
        </p:nvSpPr>
        <p:spPr bwMode="auto">
          <a:xfrm>
            <a:off x="1476666" y="2573217"/>
            <a:ext cx="1378953" cy="87846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663300"/>
                </a:solidFill>
                <a:miter lim="800000"/>
                <a:headEnd/>
                <a:tailEnd/>
              </a14:hiddenLine>
            </a:ext>
          </a:extLst>
        </p:spPr>
        <p:txBody>
          <a:bodyPr wrap="none" lIns="83527" tIns="41031" rIns="83527" bIns="41031">
            <a:spAutoFit/>
          </a:bodyPr>
          <a:lstStyle>
            <a:lvl1pPr defTabSz="762000">
              <a:defRPr kumimoji="1">
                <a:solidFill>
                  <a:schemeClr val="tx1"/>
                </a:solidFill>
                <a:latin typeface="Arial" charset="0"/>
                <a:ea typeface="ＭＳ Ｐゴシック" charset="-128"/>
              </a:defRPr>
            </a:lvl1pPr>
            <a:lvl2pPr marL="571500" defTabSz="762000">
              <a:defRPr kumimoji="1">
                <a:solidFill>
                  <a:schemeClr val="tx1"/>
                </a:solidFill>
                <a:latin typeface="Arial" charset="0"/>
                <a:ea typeface="ＭＳ Ｐゴシック" charset="-128"/>
              </a:defRPr>
            </a:lvl2pPr>
            <a:lvl3pPr marL="1143000" defTabSz="762000">
              <a:defRPr kumimoji="1">
                <a:solidFill>
                  <a:schemeClr val="tx1"/>
                </a:solidFill>
                <a:latin typeface="Arial" charset="0"/>
                <a:ea typeface="ＭＳ Ｐゴシック" charset="-128"/>
              </a:defRPr>
            </a:lvl3pPr>
            <a:lvl4pPr marL="1714500" defTabSz="762000">
              <a:defRPr kumimoji="1">
                <a:solidFill>
                  <a:schemeClr val="tx1"/>
                </a:solidFill>
                <a:latin typeface="Arial" charset="0"/>
                <a:ea typeface="ＭＳ Ｐゴシック" charset="-128"/>
              </a:defRPr>
            </a:lvl4pPr>
            <a:lvl5pPr marL="2286000" defTabSz="762000">
              <a:defRPr kumimoji="1">
                <a:solidFill>
                  <a:schemeClr val="tx1"/>
                </a:solidFill>
                <a:latin typeface="Arial" charset="0"/>
                <a:ea typeface="ＭＳ Ｐゴシック" charset="-128"/>
              </a:defRPr>
            </a:lvl5pPr>
            <a:lvl6pPr marL="2743200" defTabSz="762000" fontAlgn="base">
              <a:spcBef>
                <a:spcPct val="0"/>
              </a:spcBef>
              <a:spcAft>
                <a:spcPct val="0"/>
              </a:spcAft>
              <a:defRPr kumimoji="1">
                <a:solidFill>
                  <a:schemeClr val="tx1"/>
                </a:solidFill>
                <a:latin typeface="Arial" charset="0"/>
                <a:ea typeface="ＭＳ Ｐゴシック" charset="-128"/>
              </a:defRPr>
            </a:lvl6pPr>
            <a:lvl7pPr marL="3200400" defTabSz="762000" fontAlgn="base">
              <a:spcBef>
                <a:spcPct val="0"/>
              </a:spcBef>
              <a:spcAft>
                <a:spcPct val="0"/>
              </a:spcAft>
              <a:defRPr kumimoji="1">
                <a:solidFill>
                  <a:schemeClr val="tx1"/>
                </a:solidFill>
                <a:latin typeface="Arial" charset="0"/>
                <a:ea typeface="ＭＳ Ｐゴシック" charset="-128"/>
              </a:defRPr>
            </a:lvl7pPr>
            <a:lvl8pPr marL="3657600" defTabSz="762000" fontAlgn="base">
              <a:spcBef>
                <a:spcPct val="0"/>
              </a:spcBef>
              <a:spcAft>
                <a:spcPct val="0"/>
              </a:spcAft>
              <a:defRPr kumimoji="1">
                <a:solidFill>
                  <a:schemeClr val="tx1"/>
                </a:solidFill>
                <a:latin typeface="Arial" charset="0"/>
                <a:ea typeface="ＭＳ Ｐゴシック" charset="-128"/>
              </a:defRPr>
            </a:lvl8pPr>
            <a:lvl9pPr marL="4114800" defTabSz="762000" fontAlgn="base">
              <a:spcBef>
                <a:spcPct val="0"/>
              </a:spcBef>
              <a:spcAft>
                <a:spcPct val="0"/>
              </a:spcAft>
              <a:defRPr kumimoji="1">
                <a:solidFill>
                  <a:schemeClr val="tx1"/>
                </a:solidFill>
                <a:latin typeface="Arial" charset="0"/>
                <a:ea typeface="ＭＳ Ｐゴシック" charset="-128"/>
              </a:defRPr>
            </a:lvl9pPr>
          </a:lstStyle>
          <a:p>
            <a:pPr marL="0" marR="0" lvl="0" indent="0" algn="ctr" defTabSz="7620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srgbClr val="CCCC00"/>
                </a:solidFill>
                <a:effectLst/>
                <a:uLnTx/>
                <a:uFillTx/>
                <a:latin typeface="HGP創英角ﾎﾟｯﾌﾟ体" pitchFamily="50" charset="-128"/>
                <a:ea typeface="HGP創英角ﾎﾟｯﾌﾟ体" pitchFamily="50" charset="-128"/>
                <a:cs typeface="+mn-cs"/>
              </a:rPr>
              <a:t>医学リハ</a:t>
            </a:r>
            <a:endParaRPr kumimoji="1" lang="en-US" altLang="ja-JP" sz="2585" b="0" i="0" u="none" strike="noStrike" kern="1200" cap="none" spc="0" normalizeH="0" baseline="0" noProof="0" dirty="0">
              <a:ln>
                <a:noFill/>
              </a:ln>
              <a:solidFill>
                <a:srgbClr val="CCCC00"/>
              </a:solidFill>
              <a:effectLst/>
              <a:uLnTx/>
              <a:uFillTx/>
              <a:latin typeface="HGP創英角ﾎﾟｯﾌﾟ体" pitchFamily="50" charset="-128"/>
              <a:ea typeface="HGP創英角ﾎﾟｯﾌﾟ体" pitchFamily="50" charset="-128"/>
              <a:cs typeface="+mn-cs"/>
            </a:endParaRPr>
          </a:p>
          <a:p>
            <a:pPr marL="0" marR="0" lvl="0" indent="0" algn="ctr" defTabSz="7620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srgbClr val="CCCC00"/>
                </a:solidFill>
                <a:effectLst/>
                <a:uLnTx/>
                <a:uFillTx/>
                <a:latin typeface="HGP創英角ﾎﾟｯﾌﾟ体" pitchFamily="50" charset="-128"/>
                <a:ea typeface="HGP創英角ﾎﾟｯﾌﾟ体" pitchFamily="50" charset="-128"/>
                <a:cs typeface="+mn-cs"/>
              </a:rPr>
              <a:t>教育リハ</a:t>
            </a:r>
            <a:endParaRPr kumimoji="1" lang="en-US" altLang="ja-JP" sz="2585" b="0" i="0" u="none" strike="noStrike" kern="1200" cap="none" spc="0" normalizeH="0" baseline="0" noProof="0" dirty="0">
              <a:ln>
                <a:noFill/>
              </a:ln>
              <a:solidFill>
                <a:srgbClr val="CCCC00"/>
              </a:solidFill>
              <a:effectLst/>
              <a:uLnTx/>
              <a:uFillTx/>
              <a:latin typeface="HGP創英角ﾎﾟｯﾌﾟ体" pitchFamily="50" charset="-128"/>
              <a:ea typeface="HGP創英角ﾎﾟｯﾌﾟ体" pitchFamily="50" charset="-128"/>
              <a:cs typeface="+mn-cs"/>
            </a:endParaRPr>
          </a:p>
        </p:txBody>
      </p:sp>
      <p:sp>
        <p:nvSpPr>
          <p:cNvPr id="195605" name="Line 21"/>
          <p:cNvSpPr>
            <a:spLocks noChangeShapeType="1"/>
          </p:cNvSpPr>
          <p:nvPr/>
        </p:nvSpPr>
        <p:spPr bwMode="auto">
          <a:xfrm>
            <a:off x="3557588" y="3053821"/>
            <a:ext cx="573087" cy="0"/>
          </a:xfrm>
          <a:prstGeom prst="line">
            <a:avLst/>
          </a:prstGeom>
          <a:noFill/>
          <a:ln w="28575">
            <a:solidFill>
              <a:schemeClr val="bg1"/>
            </a:solidFill>
            <a:round/>
            <a:headEnd type="triangle" w="med" len="me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06" name="Line 22"/>
          <p:cNvSpPr>
            <a:spLocks noChangeShapeType="1"/>
          </p:cNvSpPr>
          <p:nvPr/>
        </p:nvSpPr>
        <p:spPr bwMode="auto">
          <a:xfrm>
            <a:off x="5721918" y="3049444"/>
            <a:ext cx="440756" cy="4377"/>
          </a:xfrm>
          <a:prstGeom prst="line">
            <a:avLst/>
          </a:prstGeom>
          <a:noFill/>
          <a:ln w="28575">
            <a:solidFill>
              <a:schemeClr val="bg1"/>
            </a:solidFill>
            <a:round/>
            <a:headEnd/>
            <a:tailEnd type="triangle" w="med" len="me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07" name="Rectangle 23"/>
          <p:cNvSpPr>
            <a:spLocks noChangeArrowheads="1"/>
          </p:cNvSpPr>
          <p:nvPr/>
        </p:nvSpPr>
        <p:spPr bwMode="auto">
          <a:xfrm>
            <a:off x="4292793" y="2809142"/>
            <a:ext cx="1378953" cy="76471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3527" tIns="41031" rIns="83527" bIns="41031">
            <a:spAutoFit/>
          </a:bodyPr>
          <a:lstStyle>
            <a:lvl1pPr defTabSz="762000">
              <a:defRPr kumimoji="1">
                <a:solidFill>
                  <a:schemeClr val="tx1"/>
                </a:solidFill>
                <a:latin typeface="Arial" charset="0"/>
                <a:ea typeface="ＭＳ Ｐゴシック" charset="-128"/>
              </a:defRPr>
            </a:lvl1pPr>
            <a:lvl2pPr marL="571500" defTabSz="762000">
              <a:defRPr kumimoji="1">
                <a:solidFill>
                  <a:schemeClr val="tx1"/>
                </a:solidFill>
                <a:latin typeface="Arial" charset="0"/>
                <a:ea typeface="ＭＳ Ｐゴシック" charset="-128"/>
              </a:defRPr>
            </a:lvl2pPr>
            <a:lvl3pPr marL="1143000" defTabSz="762000">
              <a:defRPr kumimoji="1">
                <a:solidFill>
                  <a:schemeClr val="tx1"/>
                </a:solidFill>
                <a:latin typeface="Arial" charset="0"/>
                <a:ea typeface="ＭＳ Ｐゴシック" charset="-128"/>
              </a:defRPr>
            </a:lvl3pPr>
            <a:lvl4pPr marL="1714500" defTabSz="762000">
              <a:defRPr kumimoji="1">
                <a:solidFill>
                  <a:schemeClr val="tx1"/>
                </a:solidFill>
                <a:latin typeface="Arial" charset="0"/>
                <a:ea typeface="ＭＳ Ｐゴシック" charset="-128"/>
              </a:defRPr>
            </a:lvl4pPr>
            <a:lvl5pPr marL="2286000" defTabSz="762000">
              <a:defRPr kumimoji="1">
                <a:solidFill>
                  <a:schemeClr val="tx1"/>
                </a:solidFill>
                <a:latin typeface="Arial" charset="0"/>
                <a:ea typeface="ＭＳ Ｐゴシック" charset="-128"/>
              </a:defRPr>
            </a:lvl5pPr>
            <a:lvl6pPr marL="2743200" defTabSz="762000" fontAlgn="base">
              <a:spcBef>
                <a:spcPct val="0"/>
              </a:spcBef>
              <a:spcAft>
                <a:spcPct val="0"/>
              </a:spcAft>
              <a:defRPr kumimoji="1">
                <a:solidFill>
                  <a:schemeClr val="tx1"/>
                </a:solidFill>
                <a:latin typeface="Arial" charset="0"/>
                <a:ea typeface="ＭＳ Ｐゴシック" charset="-128"/>
              </a:defRPr>
            </a:lvl6pPr>
            <a:lvl7pPr marL="3200400" defTabSz="762000" fontAlgn="base">
              <a:spcBef>
                <a:spcPct val="0"/>
              </a:spcBef>
              <a:spcAft>
                <a:spcPct val="0"/>
              </a:spcAft>
              <a:defRPr kumimoji="1">
                <a:solidFill>
                  <a:schemeClr val="tx1"/>
                </a:solidFill>
                <a:latin typeface="Arial" charset="0"/>
                <a:ea typeface="ＭＳ Ｐゴシック" charset="-128"/>
              </a:defRPr>
            </a:lvl7pPr>
            <a:lvl8pPr marL="3657600" defTabSz="762000" fontAlgn="base">
              <a:spcBef>
                <a:spcPct val="0"/>
              </a:spcBef>
              <a:spcAft>
                <a:spcPct val="0"/>
              </a:spcAft>
              <a:defRPr kumimoji="1">
                <a:solidFill>
                  <a:schemeClr val="tx1"/>
                </a:solidFill>
                <a:latin typeface="Arial" charset="0"/>
                <a:ea typeface="ＭＳ Ｐゴシック" charset="-128"/>
              </a:defRPr>
            </a:lvl8pPr>
            <a:lvl9pPr marL="4114800" defTabSz="762000" fontAlgn="base">
              <a:spcBef>
                <a:spcPct val="0"/>
              </a:spcBef>
              <a:spcAft>
                <a:spcPct val="0"/>
              </a:spcAft>
              <a:defRPr kumimoji="1">
                <a:solidFill>
                  <a:schemeClr val="tx1"/>
                </a:solidFill>
                <a:latin typeface="Arial" charset="0"/>
                <a:ea typeface="ＭＳ Ｐゴシック" charset="-128"/>
              </a:defRPr>
            </a:lvl9pPr>
          </a:lstStyle>
          <a:p>
            <a:pPr marL="0" marR="0" lvl="0" indent="0" algn="ctr" defTabSz="7620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srgbClr val="CCCC00"/>
                </a:solidFill>
                <a:effectLst/>
                <a:uLnTx/>
                <a:uFillTx/>
                <a:latin typeface="HGP創英角ﾎﾟｯﾌﾟ体" pitchFamily="50" charset="-128"/>
                <a:ea typeface="HGP創英角ﾎﾟｯﾌﾟ体" pitchFamily="50" charset="-128"/>
                <a:cs typeface="+mn-cs"/>
              </a:rPr>
              <a:t>社会リハ</a:t>
            </a:r>
            <a:endParaRPr kumimoji="1" lang="en-US" altLang="ja-JP" sz="2585" b="0" i="0" u="none" strike="noStrike" kern="1200" cap="none" spc="0" normalizeH="0" baseline="0" noProof="0" dirty="0">
              <a:ln>
                <a:noFill/>
              </a:ln>
              <a:solidFill>
                <a:srgbClr val="CCCC00"/>
              </a:solidFill>
              <a:effectLst/>
              <a:uLnTx/>
              <a:uFillTx/>
              <a:latin typeface="HGP創英角ﾎﾟｯﾌﾟ体" pitchFamily="50" charset="-128"/>
              <a:ea typeface="HGP創英角ﾎﾟｯﾌﾟ体" pitchFamily="50" charset="-128"/>
              <a:cs typeface="+mn-cs"/>
            </a:endParaRPr>
          </a:p>
          <a:p>
            <a:pPr marL="0" marR="0" lvl="0" indent="0" algn="ctr" defTabSz="7620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srgbClr val="CCCC00"/>
                </a:solidFill>
                <a:effectLst/>
                <a:uLnTx/>
                <a:uFillTx/>
                <a:latin typeface="HGP創英角ﾎﾟｯﾌﾟ体" pitchFamily="50" charset="-128"/>
                <a:ea typeface="HGP創英角ﾎﾟｯﾌﾟ体" pitchFamily="50" charset="-128"/>
                <a:cs typeface="+mn-cs"/>
              </a:rPr>
              <a:t>【</a:t>
            </a:r>
            <a:r>
              <a:rPr kumimoji="1" lang="ja-JP" altLang="en-US" sz="1846" b="0" i="0" u="none" strike="noStrike" kern="1200" cap="none" spc="0" normalizeH="0" baseline="0" noProof="0" dirty="0">
                <a:ln>
                  <a:noFill/>
                </a:ln>
                <a:solidFill>
                  <a:srgbClr val="CCCC00"/>
                </a:solidFill>
                <a:effectLst/>
                <a:uLnTx/>
                <a:uFillTx/>
                <a:latin typeface="HGP創英角ﾎﾟｯﾌﾟ体" pitchFamily="50" charset="-128"/>
                <a:ea typeface="HGP創英角ﾎﾟｯﾌﾟ体" pitchFamily="50" charset="-128"/>
                <a:cs typeface="+mn-cs"/>
              </a:rPr>
              <a:t>職業リハ）</a:t>
            </a:r>
            <a:endParaRPr kumimoji="1" lang="en-US" altLang="ja-JP" sz="1846" b="0" i="0" u="none" strike="noStrike" kern="1200" cap="none" spc="0" normalizeH="0" baseline="0" noProof="0" dirty="0">
              <a:ln>
                <a:noFill/>
              </a:ln>
              <a:solidFill>
                <a:srgbClr val="CCCC00"/>
              </a:solidFill>
              <a:effectLst/>
              <a:uLnTx/>
              <a:uFillTx/>
              <a:latin typeface="HGP創英角ﾎﾟｯﾌﾟ体" pitchFamily="50" charset="-128"/>
              <a:ea typeface="HGP創英角ﾎﾟｯﾌﾟ体" pitchFamily="50" charset="-128"/>
              <a:cs typeface="+mn-cs"/>
            </a:endParaRPr>
          </a:p>
        </p:txBody>
      </p:sp>
      <p:sp>
        <p:nvSpPr>
          <p:cNvPr id="195608" name="Line 24"/>
          <p:cNvSpPr>
            <a:spLocks noChangeShapeType="1"/>
          </p:cNvSpPr>
          <p:nvPr/>
        </p:nvSpPr>
        <p:spPr bwMode="auto">
          <a:xfrm>
            <a:off x="6169026" y="2265485"/>
            <a:ext cx="581025" cy="0"/>
          </a:xfrm>
          <a:prstGeom prst="line">
            <a:avLst/>
          </a:prstGeom>
          <a:noFill/>
          <a:ln w="28575">
            <a:solidFill>
              <a:schemeClr val="bg1"/>
            </a:solidFill>
            <a:round/>
            <a:headEnd type="triangle" w="med" len="me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09" name="Line 25"/>
          <p:cNvSpPr>
            <a:spLocks noChangeShapeType="1"/>
          </p:cNvSpPr>
          <p:nvPr/>
        </p:nvSpPr>
        <p:spPr bwMode="auto">
          <a:xfrm>
            <a:off x="8239126" y="2230315"/>
            <a:ext cx="665163" cy="0"/>
          </a:xfrm>
          <a:prstGeom prst="line">
            <a:avLst/>
          </a:prstGeom>
          <a:noFill/>
          <a:ln w="28575">
            <a:solidFill>
              <a:schemeClr val="bg1"/>
            </a:solidFill>
            <a:round/>
            <a:headEnd/>
            <a:tailEnd type="triangle" w="med" len="me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10" name="Rectangle 26"/>
          <p:cNvSpPr>
            <a:spLocks noChangeArrowheads="1"/>
          </p:cNvSpPr>
          <p:nvPr/>
        </p:nvSpPr>
        <p:spPr bwMode="auto">
          <a:xfrm>
            <a:off x="6568795" y="1968013"/>
            <a:ext cx="1826191" cy="1009720"/>
          </a:xfrm>
          <a:prstGeom prst="rect">
            <a:avLst/>
          </a:prstGeom>
          <a:noFill/>
          <a:ln>
            <a:noFill/>
          </a:ln>
          <a:effectLst>
            <a:outerShdw dist="53882"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3527" tIns="41031" rIns="83527" bIns="41031">
            <a:spAutoFit/>
          </a:bodyPr>
          <a:lstStyle>
            <a:lvl1pPr defTabSz="762000">
              <a:defRPr kumimoji="1">
                <a:solidFill>
                  <a:schemeClr val="tx1"/>
                </a:solidFill>
                <a:latin typeface="Arial" charset="0"/>
                <a:ea typeface="ＭＳ Ｐゴシック" charset="-128"/>
              </a:defRPr>
            </a:lvl1pPr>
            <a:lvl2pPr marL="571500" defTabSz="762000">
              <a:defRPr kumimoji="1">
                <a:solidFill>
                  <a:schemeClr val="tx1"/>
                </a:solidFill>
                <a:latin typeface="Arial" charset="0"/>
                <a:ea typeface="ＭＳ Ｐゴシック" charset="-128"/>
              </a:defRPr>
            </a:lvl2pPr>
            <a:lvl3pPr marL="1143000" defTabSz="762000">
              <a:defRPr kumimoji="1">
                <a:solidFill>
                  <a:schemeClr val="tx1"/>
                </a:solidFill>
                <a:latin typeface="Arial" charset="0"/>
                <a:ea typeface="ＭＳ Ｐゴシック" charset="-128"/>
              </a:defRPr>
            </a:lvl3pPr>
            <a:lvl4pPr marL="1714500" defTabSz="762000">
              <a:defRPr kumimoji="1">
                <a:solidFill>
                  <a:schemeClr val="tx1"/>
                </a:solidFill>
                <a:latin typeface="Arial" charset="0"/>
                <a:ea typeface="ＭＳ Ｐゴシック" charset="-128"/>
              </a:defRPr>
            </a:lvl4pPr>
            <a:lvl5pPr marL="2286000" defTabSz="762000">
              <a:defRPr kumimoji="1">
                <a:solidFill>
                  <a:schemeClr val="tx1"/>
                </a:solidFill>
                <a:latin typeface="Arial" charset="0"/>
                <a:ea typeface="ＭＳ Ｐゴシック" charset="-128"/>
              </a:defRPr>
            </a:lvl5pPr>
            <a:lvl6pPr marL="2743200" defTabSz="762000" fontAlgn="base">
              <a:spcBef>
                <a:spcPct val="0"/>
              </a:spcBef>
              <a:spcAft>
                <a:spcPct val="0"/>
              </a:spcAft>
              <a:defRPr kumimoji="1">
                <a:solidFill>
                  <a:schemeClr val="tx1"/>
                </a:solidFill>
                <a:latin typeface="Arial" charset="0"/>
                <a:ea typeface="ＭＳ Ｐゴシック" charset="-128"/>
              </a:defRPr>
            </a:lvl6pPr>
            <a:lvl7pPr marL="3200400" defTabSz="762000" fontAlgn="base">
              <a:spcBef>
                <a:spcPct val="0"/>
              </a:spcBef>
              <a:spcAft>
                <a:spcPct val="0"/>
              </a:spcAft>
              <a:defRPr kumimoji="1">
                <a:solidFill>
                  <a:schemeClr val="tx1"/>
                </a:solidFill>
                <a:latin typeface="Arial" charset="0"/>
                <a:ea typeface="ＭＳ Ｐゴシック" charset="-128"/>
              </a:defRPr>
            </a:lvl7pPr>
            <a:lvl8pPr marL="3657600" defTabSz="762000" fontAlgn="base">
              <a:spcBef>
                <a:spcPct val="0"/>
              </a:spcBef>
              <a:spcAft>
                <a:spcPct val="0"/>
              </a:spcAft>
              <a:defRPr kumimoji="1">
                <a:solidFill>
                  <a:schemeClr val="tx1"/>
                </a:solidFill>
                <a:latin typeface="Arial" charset="0"/>
                <a:ea typeface="ＭＳ Ｐゴシック" charset="-128"/>
              </a:defRPr>
            </a:lvl8pPr>
            <a:lvl9pPr marL="4114800" defTabSz="762000" fontAlgn="base">
              <a:spcBef>
                <a:spcPct val="0"/>
              </a:spcBef>
              <a:spcAft>
                <a:spcPct val="0"/>
              </a:spcAft>
              <a:defRPr kumimoji="1">
                <a:solidFill>
                  <a:schemeClr val="tx1"/>
                </a:solidFill>
                <a:latin typeface="Arial" charset="0"/>
                <a:ea typeface="ＭＳ Ｐゴシック" charset="-128"/>
              </a:defRPr>
            </a:lvl9pPr>
          </a:lstStyle>
          <a:p>
            <a:pPr marL="0" marR="0" lvl="0" indent="0" algn="ctr" defTabSz="762000" rtl="0" eaLnBrk="1" fontAlgn="auto" latinLnBrk="0" hangingPunct="1">
              <a:lnSpc>
                <a:spcPct val="100000"/>
              </a:lnSpc>
              <a:spcBef>
                <a:spcPct val="33000"/>
              </a:spcBef>
              <a:spcAft>
                <a:spcPts val="0"/>
              </a:spcAft>
              <a:buClrTx/>
              <a:buSzTx/>
              <a:buFontTx/>
              <a:buNone/>
              <a:tabLst/>
              <a:defRPr/>
            </a:pPr>
            <a:r>
              <a:rPr kumimoji="1" lang="ja-JP" altLang="en-US" sz="2585" b="0" i="0" u="none" strike="noStrike" kern="1200" cap="none" spc="0" normalizeH="0" baseline="0" noProof="0" dirty="0">
                <a:ln>
                  <a:noFill/>
                </a:ln>
                <a:solidFill>
                  <a:srgbClr val="CC9900"/>
                </a:solidFill>
                <a:effectLst/>
                <a:uLnTx/>
                <a:uFillTx/>
                <a:latin typeface="HGP創英角ﾎﾟｯﾌﾟ体" pitchFamily="50" charset="-128"/>
                <a:ea typeface="HGP創英角ﾎﾟｯﾌﾟ体" pitchFamily="50" charset="-128"/>
                <a:cs typeface="+mn-cs"/>
              </a:rPr>
              <a:t>自立生活</a:t>
            </a:r>
            <a:endParaRPr kumimoji="1" lang="en-US" altLang="ja-JP" sz="2585" b="0" i="0" u="none" strike="noStrike" kern="1200" cap="none" spc="0" normalizeH="0" baseline="0" noProof="0" dirty="0">
              <a:ln>
                <a:noFill/>
              </a:ln>
              <a:solidFill>
                <a:srgbClr val="CC9900"/>
              </a:solidFill>
              <a:effectLst/>
              <a:uLnTx/>
              <a:uFillTx/>
              <a:latin typeface="HGP創英角ﾎﾟｯﾌﾟ体" pitchFamily="50" charset="-128"/>
              <a:ea typeface="HGP創英角ﾎﾟｯﾌﾟ体" pitchFamily="50" charset="-128"/>
              <a:cs typeface="+mn-cs"/>
            </a:endParaRPr>
          </a:p>
          <a:p>
            <a:pPr marL="0" marR="0" lvl="0" indent="0" algn="ctr" defTabSz="762000" rtl="0" eaLnBrk="1" fontAlgn="auto" latinLnBrk="0" hangingPunct="1">
              <a:lnSpc>
                <a:spcPct val="100000"/>
              </a:lnSpc>
              <a:spcBef>
                <a:spcPct val="33000"/>
              </a:spcBef>
              <a:spcAft>
                <a:spcPts val="0"/>
              </a:spcAft>
              <a:buClrTx/>
              <a:buSzTx/>
              <a:buFontTx/>
              <a:buNone/>
              <a:tabLst/>
              <a:defRPr/>
            </a:pPr>
            <a:r>
              <a:rPr kumimoji="1" lang="ja-JP" altLang="en-US" sz="2585" b="0" i="0" u="none" strike="noStrike" kern="1200" cap="none" spc="0" normalizeH="0" baseline="0" noProof="0" dirty="0">
                <a:ln>
                  <a:noFill/>
                </a:ln>
                <a:solidFill>
                  <a:srgbClr val="CC9900"/>
                </a:solidFill>
                <a:effectLst/>
                <a:uLnTx/>
                <a:uFillTx/>
                <a:latin typeface="HGP創英角ﾎﾟｯﾌﾟ体" pitchFamily="50" charset="-128"/>
                <a:ea typeface="HGP創英角ﾎﾟｯﾌﾟ体" pitchFamily="50" charset="-128"/>
                <a:cs typeface="+mn-cs"/>
              </a:rPr>
              <a:t>（社会参加）</a:t>
            </a:r>
          </a:p>
        </p:txBody>
      </p:sp>
      <p:sp>
        <p:nvSpPr>
          <p:cNvPr id="195611" name="Line 27"/>
          <p:cNvSpPr>
            <a:spLocks noChangeShapeType="1"/>
          </p:cNvSpPr>
          <p:nvPr/>
        </p:nvSpPr>
        <p:spPr bwMode="auto">
          <a:xfrm flipV="1">
            <a:off x="711201" y="5829300"/>
            <a:ext cx="8432800" cy="11723"/>
          </a:xfrm>
          <a:prstGeom prst="line">
            <a:avLst/>
          </a:prstGeom>
          <a:noFill/>
          <a:ln w="28575">
            <a:solidFill>
              <a:schemeClr val="bg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12" name="Rectangle 28"/>
          <p:cNvSpPr>
            <a:spLocks noChangeArrowheads="1"/>
          </p:cNvSpPr>
          <p:nvPr/>
        </p:nvSpPr>
        <p:spPr bwMode="auto">
          <a:xfrm>
            <a:off x="749571" y="4605705"/>
            <a:ext cx="2696622" cy="42372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3527" tIns="41031" rIns="83527" bIns="41031">
            <a:spAutoFit/>
          </a:bodyPr>
          <a:lstStyle>
            <a:lvl1pPr defTabSz="762000">
              <a:defRPr kumimoji="1">
                <a:solidFill>
                  <a:schemeClr val="tx1"/>
                </a:solidFill>
                <a:latin typeface="Arial" charset="0"/>
                <a:ea typeface="ＭＳ Ｐゴシック" charset="-128"/>
              </a:defRPr>
            </a:lvl1pPr>
            <a:lvl2pPr marL="571500" defTabSz="762000">
              <a:defRPr kumimoji="1">
                <a:solidFill>
                  <a:schemeClr val="tx1"/>
                </a:solidFill>
                <a:latin typeface="Arial" charset="0"/>
                <a:ea typeface="ＭＳ Ｐゴシック" charset="-128"/>
              </a:defRPr>
            </a:lvl2pPr>
            <a:lvl3pPr marL="1143000" defTabSz="762000">
              <a:defRPr kumimoji="1">
                <a:solidFill>
                  <a:schemeClr val="tx1"/>
                </a:solidFill>
                <a:latin typeface="Arial" charset="0"/>
                <a:ea typeface="ＭＳ Ｐゴシック" charset="-128"/>
              </a:defRPr>
            </a:lvl3pPr>
            <a:lvl4pPr marL="1714500" defTabSz="762000">
              <a:defRPr kumimoji="1">
                <a:solidFill>
                  <a:schemeClr val="tx1"/>
                </a:solidFill>
                <a:latin typeface="Arial" charset="0"/>
                <a:ea typeface="ＭＳ Ｐゴシック" charset="-128"/>
              </a:defRPr>
            </a:lvl4pPr>
            <a:lvl5pPr marL="2286000" defTabSz="762000">
              <a:defRPr kumimoji="1">
                <a:solidFill>
                  <a:schemeClr val="tx1"/>
                </a:solidFill>
                <a:latin typeface="Arial" charset="0"/>
                <a:ea typeface="ＭＳ Ｐゴシック" charset="-128"/>
              </a:defRPr>
            </a:lvl5pPr>
            <a:lvl6pPr marL="2743200" defTabSz="762000" fontAlgn="base">
              <a:spcBef>
                <a:spcPct val="0"/>
              </a:spcBef>
              <a:spcAft>
                <a:spcPct val="0"/>
              </a:spcAft>
              <a:defRPr kumimoji="1">
                <a:solidFill>
                  <a:schemeClr val="tx1"/>
                </a:solidFill>
                <a:latin typeface="Arial" charset="0"/>
                <a:ea typeface="ＭＳ Ｐゴシック" charset="-128"/>
              </a:defRPr>
            </a:lvl6pPr>
            <a:lvl7pPr marL="3200400" defTabSz="762000" fontAlgn="base">
              <a:spcBef>
                <a:spcPct val="0"/>
              </a:spcBef>
              <a:spcAft>
                <a:spcPct val="0"/>
              </a:spcAft>
              <a:defRPr kumimoji="1">
                <a:solidFill>
                  <a:schemeClr val="tx1"/>
                </a:solidFill>
                <a:latin typeface="Arial" charset="0"/>
                <a:ea typeface="ＭＳ Ｐゴシック" charset="-128"/>
              </a:defRPr>
            </a:lvl7pPr>
            <a:lvl8pPr marL="3657600" defTabSz="762000" fontAlgn="base">
              <a:spcBef>
                <a:spcPct val="0"/>
              </a:spcBef>
              <a:spcAft>
                <a:spcPct val="0"/>
              </a:spcAft>
              <a:defRPr kumimoji="1">
                <a:solidFill>
                  <a:schemeClr val="tx1"/>
                </a:solidFill>
                <a:latin typeface="Arial" charset="0"/>
                <a:ea typeface="ＭＳ Ｐゴシック" charset="-128"/>
              </a:defRPr>
            </a:lvl8pPr>
            <a:lvl9pPr marL="4114800" defTabSz="762000" fontAlgn="base">
              <a:spcBef>
                <a:spcPct val="0"/>
              </a:spcBef>
              <a:spcAft>
                <a:spcPct val="0"/>
              </a:spcAft>
              <a:defRPr kumimoji="1">
                <a:solidFill>
                  <a:schemeClr val="tx1"/>
                </a:solidFill>
                <a:latin typeface="Arial" charset="0"/>
                <a:ea typeface="ＭＳ Ｐゴシック" charset="-128"/>
              </a:defRPr>
            </a:lvl9pPr>
          </a:lstStyle>
          <a:p>
            <a:pPr marL="0" marR="0" lvl="0" indent="0" algn="ctr" defTabSz="762000" rtl="0" eaLnBrk="1" fontAlgn="auto" latinLnBrk="0" hangingPunct="1">
              <a:lnSpc>
                <a:spcPct val="100000"/>
              </a:lnSpc>
              <a:spcBef>
                <a:spcPct val="14000"/>
              </a:spcBef>
              <a:spcAft>
                <a:spcPts val="0"/>
              </a:spcAft>
              <a:buClrTx/>
              <a:buSzTx/>
              <a:buFontTx/>
              <a:buNone/>
              <a:tabLst/>
              <a:defRPr/>
            </a:pPr>
            <a:r>
              <a:rPr kumimoji="1" lang="ja-JP" altLang="en-US" sz="2215" b="0" i="0" u="none" strike="noStrike" kern="1200" cap="none" spc="0" normalizeH="0" baseline="0" noProof="0">
                <a:ln>
                  <a:noFill/>
                </a:ln>
                <a:solidFill>
                  <a:srgbClr val="00CC00"/>
                </a:solidFill>
                <a:effectLst/>
                <a:uLnTx/>
                <a:uFillTx/>
                <a:latin typeface="HGP創英角ﾎﾟｯﾌﾟ体" pitchFamily="50" charset="-128"/>
                <a:ea typeface="HGP創英角ﾎﾟｯﾌﾟ体" pitchFamily="50" charset="-128"/>
                <a:cs typeface="+mn-cs"/>
              </a:rPr>
              <a:t>日常生活能力の獲得</a:t>
            </a:r>
          </a:p>
        </p:txBody>
      </p:sp>
      <p:sp>
        <p:nvSpPr>
          <p:cNvPr id="195613" name="Rectangle 29"/>
          <p:cNvSpPr>
            <a:spLocks noChangeArrowheads="1"/>
          </p:cNvSpPr>
          <p:nvPr/>
        </p:nvSpPr>
        <p:spPr bwMode="auto">
          <a:xfrm>
            <a:off x="3822313" y="4457700"/>
            <a:ext cx="2012140" cy="812294"/>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3527" tIns="41031" rIns="83527" bIns="41031">
            <a:spAutoFit/>
          </a:bodyPr>
          <a:lstStyle>
            <a:lvl1pPr defTabSz="762000">
              <a:defRPr kumimoji="1">
                <a:solidFill>
                  <a:schemeClr val="tx1"/>
                </a:solidFill>
                <a:latin typeface="Arial" charset="0"/>
                <a:ea typeface="ＭＳ Ｐゴシック" charset="-128"/>
              </a:defRPr>
            </a:lvl1pPr>
            <a:lvl2pPr marL="571500" defTabSz="762000">
              <a:defRPr kumimoji="1">
                <a:solidFill>
                  <a:schemeClr val="tx1"/>
                </a:solidFill>
                <a:latin typeface="Arial" charset="0"/>
                <a:ea typeface="ＭＳ Ｐゴシック" charset="-128"/>
              </a:defRPr>
            </a:lvl2pPr>
            <a:lvl3pPr marL="1143000" defTabSz="762000">
              <a:defRPr kumimoji="1">
                <a:solidFill>
                  <a:schemeClr val="tx1"/>
                </a:solidFill>
                <a:latin typeface="Arial" charset="0"/>
                <a:ea typeface="ＭＳ Ｐゴシック" charset="-128"/>
              </a:defRPr>
            </a:lvl3pPr>
            <a:lvl4pPr marL="1714500" defTabSz="762000">
              <a:defRPr kumimoji="1">
                <a:solidFill>
                  <a:schemeClr val="tx1"/>
                </a:solidFill>
                <a:latin typeface="Arial" charset="0"/>
                <a:ea typeface="ＭＳ Ｐゴシック" charset="-128"/>
              </a:defRPr>
            </a:lvl4pPr>
            <a:lvl5pPr marL="2286000" defTabSz="762000">
              <a:defRPr kumimoji="1">
                <a:solidFill>
                  <a:schemeClr val="tx1"/>
                </a:solidFill>
                <a:latin typeface="Arial" charset="0"/>
                <a:ea typeface="ＭＳ Ｐゴシック" charset="-128"/>
              </a:defRPr>
            </a:lvl5pPr>
            <a:lvl6pPr marL="2743200" defTabSz="762000" fontAlgn="base">
              <a:spcBef>
                <a:spcPct val="0"/>
              </a:spcBef>
              <a:spcAft>
                <a:spcPct val="0"/>
              </a:spcAft>
              <a:defRPr kumimoji="1">
                <a:solidFill>
                  <a:schemeClr val="tx1"/>
                </a:solidFill>
                <a:latin typeface="Arial" charset="0"/>
                <a:ea typeface="ＭＳ Ｐゴシック" charset="-128"/>
              </a:defRPr>
            </a:lvl6pPr>
            <a:lvl7pPr marL="3200400" defTabSz="762000" fontAlgn="base">
              <a:spcBef>
                <a:spcPct val="0"/>
              </a:spcBef>
              <a:spcAft>
                <a:spcPct val="0"/>
              </a:spcAft>
              <a:defRPr kumimoji="1">
                <a:solidFill>
                  <a:schemeClr val="tx1"/>
                </a:solidFill>
                <a:latin typeface="Arial" charset="0"/>
                <a:ea typeface="ＭＳ Ｐゴシック" charset="-128"/>
              </a:defRPr>
            </a:lvl7pPr>
            <a:lvl8pPr marL="3657600" defTabSz="762000" fontAlgn="base">
              <a:spcBef>
                <a:spcPct val="0"/>
              </a:spcBef>
              <a:spcAft>
                <a:spcPct val="0"/>
              </a:spcAft>
              <a:defRPr kumimoji="1">
                <a:solidFill>
                  <a:schemeClr val="tx1"/>
                </a:solidFill>
                <a:latin typeface="Arial" charset="0"/>
                <a:ea typeface="ＭＳ Ｐゴシック" charset="-128"/>
              </a:defRPr>
            </a:lvl8pPr>
            <a:lvl9pPr marL="4114800" defTabSz="762000" fontAlgn="base">
              <a:spcBef>
                <a:spcPct val="0"/>
              </a:spcBef>
              <a:spcAft>
                <a:spcPct val="0"/>
              </a:spcAft>
              <a:defRPr kumimoji="1">
                <a:solidFill>
                  <a:schemeClr val="tx1"/>
                </a:solidFill>
                <a:latin typeface="Arial" charset="0"/>
                <a:ea typeface="ＭＳ Ｐゴシック" charset="-128"/>
              </a:defRPr>
            </a:lvl9pPr>
          </a:lstStyle>
          <a:p>
            <a:pPr marL="0" marR="0" lvl="0" indent="0" algn="ctr" defTabSz="762000" rtl="0" eaLnBrk="1" fontAlgn="auto" latinLnBrk="0" hangingPunct="1">
              <a:lnSpc>
                <a:spcPct val="100000"/>
              </a:lnSpc>
              <a:spcBef>
                <a:spcPct val="14000"/>
              </a:spcBef>
              <a:spcAft>
                <a:spcPts val="0"/>
              </a:spcAft>
              <a:buClrTx/>
              <a:buSzTx/>
              <a:buFontTx/>
              <a:buNone/>
              <a:tabLst/>
              <a:defRPr/>
            </a:pPr>
            <a:r>
              <a:rPr kumimoji="1" lang="ja-JP" altLang="en-US" sz="2215" b="0" i="0" u="none" strike="noStrike" kern="1200" cap="none" spc="0" normalizeH="0" baseline="0" noProof="0">
                <a:ln>
                  <a:noFill/>
                </a:ln>
                <a:solidFill>
                  <a:srgbClr val="FFFFFF"/>
                </a:solidFill>
                <a:effectLst/>
                <a:uLnTx/>
                <a:uFillTx/>
                <a:latin typeface="HGP創英角ﾎﾟｯﾌﾟ体" pitchFamily="50" charset="-128"/>
                <a:ea typeface="HGP創英角ﾎﾟｯﾌﾟ体" pitchFamily="50" charset="-128"/>
                <a:cs typeface="+mn-cs"/>
              </a:rPr>
              <a:t>生活スタイルの</a:t>
            </a:r>
          </a:p>
          <a:p>
            <a:pPr marL="0" marR="0" lvl="0" indent="0" algn="ctr" defTabSz="762000" rtl="0" eaLnBrk="1" fontAlgn="auto" latinLnBrk="0" hangingPunct="1">
              <a:lnSpc>
                <a:spcPct val="100000"/>
              </a:lnSpc>
              <a:spcBef>
                <a:spcPct val="14000"/>
              </a:spcBef>
              <a:spcAft>
                <a:spcPts val="0"/>
              </a:spcAft>
              <a:buClrTx/>
              <a:buSzTx/>
              <a:buFontTx/>
              <a:buNone/>
              <a:tabLst/>
              <a:defRPr/>
            </a:pPr>
            <a:r>
              <a:rPr kumimoji="1" lang="ja-JP" altLang="en-US" sz="2215" b="0" i="0" u="none" strike="noStrike" kern="1200" cap="none" spc="0" normalizeH="0" baseline="0" noProof="0">
                <a:ln>
                  <a:noFill/>
                </a:ln>
                <a:solidFill>
                  <a:srgbClr val="FFFFFF"/>
                </a:solidFill>
                <a:effectLst/>
                <a:uLnTx/>
                <a:uFillTx/>
                <a:latin typeface="HGP創英角ﾎﾟｯﾌﾟ体" pitchFamily="50" charset="-128"/>
                <a:ea typeface="HGP創英角ﾎﾟｯﾌﾟ体" pitchFamily="50" charset="-128"/>
                <a:cs typeface="+mn-cs"/>
              </a:rPr>
              <a:t>再構築 ･定着</a:t>
            </a:r>
          </a:p>
        </p:txBody>
      </p:sp>
      <p:sp>
        <p:nvSpPr>
          <p:cNvPr id="195614" name="Rectangle 30"/>
          <p:cNvSpPr>
            <a:spLocks noChangeArrowheads="1"/>
          </p:cNvSpPr>
          <p:nvPr/>
        </p:nvSpPr>
        <p:spPr bwMode="auto">
          <a:xfrm>
            <a:off x="6307614" y="4457700"/>
            <a:ext cx="2489835" cy="812294"/>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3527" tIns="41031" rIns="83527" bIns="41031">
            <a:spAutoFit/>
          </a:bodyPr>
          <a:lstStyle>
            <a:lvl1pPr defTabSz="762000">
              <a:defRPr kumimoji="1">
                <a:solidFill>
                  <a:schemeClr val="tx1"/>
                </a:solidFill>
                <a:latin typeface="Arial" charset="0"/>
                <a:ea typeface="ＭＳ Ｐゴシック" charset="-128"/>
              </a:defRPr>
            </a:lvl1pPr>
            <a:lvl2pPr marL="571500" defTabSz="762000">
              <a:defRPr kumimoji="1">
                <a:solidFill>
                  <a:schemeClr val="tx1"/>
                </a:solidFill>
                <a:latin typeface="Arial" charset="0"/>
                <a:ea typeface="ＭＳ Ｐゴシック" charset="-128"/>
              </a:defRPr>
            </a:lvl2pPr>
            <a:lvl3pPr marL="1143000" defTabSz="762000">
              <a:defRPr kumimoji="1">
                <a:solidFill>
                  <a:schemeClr val="tx1"/>
                </a:solidFill>
                <a:latin typeface="Arial" charset="0"/>
                <a:ea typeface="ＭＳ Ｐゴシック" charset="-128"/>
              </a:defRPr>
            </a:lvl3pPr>
            <a:lvl4pPr marL="1714500" defTabSz="762000">
              <a:defRPr kumimoji="1">
                <a:solidFill>
                  <a:schemeClr val="tx1"/>
                </a:solidFill>
                <a:latin typeface="Arial" charset="0"/>
                <a:ea typeface="ＭＳ Ｐゴシック" charset="-128"/>
              </a:defRPr>
            </a:lvl4pPr>
            <a:lvl5pPr marL="2286000" defTabSz="762000">
              <a:defRPr kumimoji="1">
                <a:solidFill>
                  <a:schemeClr val="tx1"/>
                </a:solidFill>
                <a:latin typeface="Arial" charset="0"/>
                <a:ea typeface="ＭＳ Ｐゴシック" charset="-128"/>
              </a:defRPr>
            </a:lvl5pPr>
            <a:lvl6pPr marL="2743200" defTabSz="762000" fontAlgn="base">
              <a:spcBef>
                <a:spcPct val="0"/>
              </a:spcBef>
              <a:spcAft>
                <a:spcPct val="0"/>
              </a:spcAft>
              <a:defRPr kumimoji="1">
                <a:solidFill>
                  <a:schemeClr val="tx1"/>
                </a:solidFill>
                <a:latin typeface="Arial" charset="0"/>
                <a:ea typeface="ＭＳ Ｐゴシック" charset="-128"/>
              </a:defRPr>
            </a:lvl6pPr>
            <a:lvl7pPr marL="3200400" defTabSz="762000" fontAlgn="base">
              <a:spcBef>
                <a:spcPct val="0"/>
              </a:spcBef>
              <a:spcAft>
                <a:spcPct val="0"/>
              </a:spcAft>
              <a:defRPr kumimoji="1">
                <a:solidFill>
                  <a:schemeClr val="tx1"/>
                </a:solidFill>
                <a:latin typeface="Arial" charset="0"/>
                <a:ea typeface="ＭＳ Ｐゴシック" charset="-128"/>
              </a:defRPr>
            </a:lvl7pPr>
            <a:lvl8pPr marL="3657600" defTabSz="762000" fontAlgn="base">
              <a:spcBef>
                <a:spcPct val="0"/>
              </a:spcBef>
              <a:spcAft>
                <a:spcPct val="0"/>
              </a:spcAft>
              <a:defRPr kumimoji="1">
                <a:solidFill>
                  <a:schemeClr val="tx1"/>
                </a:solidFill>
                <a:latin typeface="Arial" charset="0"/>
                <a:ea typeface="ＭＳ Ｐゴシック" charset="-128"/>
              </a:defRPr>
            </a:lvl8pPr>
            <a:lvl9pPr marL="4114800" defTabSz="762000" fontAlgn="base">
              <a:spcBef>
                <a:spcPct val="0"/>
              </a:spcBef>
              <a:spcAft>
                <a:spcPct val="0"/>
              </a:spcAft>
              <a:defRPr kumimoji="1">
                <a:solidFill>
                  <a:schemeClr val="tx1"/>
                </a:solidFill>
                <a:latin typeface="Arial" charset="0"/>
                <a:ea typeface="ＭＳ Ｐゴシック" charset="-128"/>
              </a:defRPr>
            </a:lvl9pPr>
          </a:lstStyle>
          <a:p>
            <a:pPr marL="0" marR="0" lvl="0" indent="0" algn="ctr" defTabSz="762000" rtl="0" eaLnBrk="1" fontAlgn="auto" latinLnBrk="0" hangingPunct="1">
              <a:lnSpc>
                <a:spcPct val="100000"/>
              </a:lnSpc>
              <a:spcBef>
                <a:spcPct val="14000"/>
              </a:spcBef>
              <a:spcAft>
                <a:spcPts val="0"/>
              </a:spcAft>
              <a:buClrTx/>
              <a:buSzTx/>
              <a:buFontTx/>
              <a:buNone/>
              <a:tabLst/>
              <a:defRPr/>
            </a:pPr>
            <a:r>
              <a:rPr kumimoji="1" lang="ja-JP" altLang="en-US" sz="2215" b="0" i="0" u="none" strike="noStrike" kern="1200" cap="none" spc="0" normalizeH="0" baseline="0" noProof="0">
                <a:ln>
                  <a:noFill/>
                </a:ln>
                <a:solidFill>
                  <a:srgbClr val="00CC00"/>
                </a:solidFill>
                <a:effectLst/>
                <a:uLnTx/>
                <a:uFillTx/>
                <a:latin typeface="HGP創英角ﾎﾟｯﾌﾟ体" pitchFamily="50" charset="-128"/>
                <a:ea typeface="HGP創英角ﾎﾟｯﾌﾟ体" pitchFamily="50" charset="-128"/>
                <a:cs typeface="+mn-cs"/>
              </a:rPr>
              <a:t>機能･生活スタイル</a:t>
            </a:r>
          </a:p>
          <a:p>
            <a:pPr marL="0" marR="0" lvl="0" indent="0" algn="ctr" defTabSz="762000" rtl="0" eaLnBrk="1" fontAlgn="auto" latinLnBrk="0" hangingPunct="1">
              <a:lnSpc>
                <a:spcPct val="100000"/>
              </a:lnSpc>
              <a:spcBef>
                <a:spcPct val="14000"/>
              </a:spcBef>
              <a:spcAft>
                <a:spcPts val="0"/>
              </a:spcAft>
              <a:buClrTx/>
              <a:buSzTx/>
              <a:buFontTx/>
              <a:buNone/>
              <a:tabLst/>
              <a:defRPr/>
            </a:pPr>
            <a:r>
              <a:rPr kumimoji="1" lang="ja-JP" altLang="en-US" sz="2215" b="0" i="0" u="none" strike="noStrike" kern="1200" cap="none" spc="0" normalizeH="0" baseline="0" noProof="0">
                <a:ln>
                  <a:noFill/>
                </a:ln>
                <a:solidFill>
                  <a:srgbClr val="00CC00"/>
                </a:solidFill>
                <a:effectLst/>
                <a:uLnTx/>
                <a:uFillTx/>
                <a:latin typeface="HGP創英角ﾎﾟｯﾌﾟ体" pitchFamily="50" charset="-128"/>
                <a:ea typeface="HGP創英角ﾎﾟｯﾌﾟ体" pitchFamily="50" charset="-128"/>
                <a:cs typeface="+mn-cs"/>
              </a:rPr>
              <a:t>の維持</a:t>
            </a:r>
          </a:p>
        </p:txBody>
      </p:sp>
      <p:sp>
        <p:nvSpPr>
          <p:cNvPr id="195615" name="Oval 31"/>
          <p:cNvSpPr>
            <a:spLocks noChangeArrowheads="1"/>
          </p:cNvSpPr>
          <p:nvPr/>
        </p:nvSpPr>
        <p:spPr bwMode="auto">
          <a:xfrm>
            <a:off x="2339975" y="1688123"/>
            <a:ext cx="4968875" cy="4319954"/>
          </a:xfrm>
          <a:prstGeom prst="ellipse">
            <a:avLst/>
          </a:prstGeom>
          <a:noFill/>
          <a:ln>
            <a:noFill/>
          </a:ln>
          <a:effectLst/>
          <a:extLst>
            <a:ext uri="{909E8E84-426E-40DD-AFC4-6F175D3DCCD1}">
              <a14:hiddenFill xmlns:a14="http://schemas.microsoft.com/office/drawing/2010/main">
                <a:solidFill>
                  <a:srgbClr val="CE9402">
                    <a:alpha val="60001"/>
                  </a:srgbClr>
                </a:solidFill>
              </a14:hiddenFill>
            </a:ext>
            <a:ext uri="{91240B29-F687-4F45-9708-019B960494DF}">
              <a14:hiddenLine xmlns:a14="http://schemas.microsoft.com/office/drawing/2010/main" w="19050">
                <a:solidFill>
                  <a:schemeClr val="bg1"/>
                </a:solidFill>
                <a:prstDash val="dash"/>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5618" name="Oval 34"/>
          <p:cNvSpPr>
            <a:spLocks noChangeArrowheads="1"/>
          </p:cNvSpPr>
          <p:nvPr/>
        </p:nvSpPr>
        <p:spPr bwMode="auto">
          <a:xfrm>
            <a:off x="3162300" y="2473528"/>
            <a:ext cx="3530600" cy="3118338"/>
          </a:xfrm>
          <a:prstGeom prst="ellipse">
            <a:avLst/>
          </a:prstGeom>
          <a:noFill/>
          <a:ln w="57150">
            <a:solidFill>
              <a:srgbClr val="CC33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AutoShape 2"/>
          <p:cNvSpPr>
            <a:spLocks noChangeArrowheads="1"/>
          </p:cNvSpPr>
          <p:nvPr/>
        </p:nvSpPr>
        <p:spPr bwMode="auto">
          <a:xfrm>
            <a:off x="364208" y="261139"/>
            <a:ext cx="8641374" cy="930565"/>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lIns="84360" tIns="42181" rIns="84360" bIns="42181" anchor="ct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585"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１．リハビリテーション</a:t>
            </a:r>
            <a:r>
              <a:rPr kumimoji="1" lang="ja-JP" altLang="en-US" sz="25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a:t>
            </a:r>
            <a:r>
              <a:rPr kumimoji="1" lang="en-US" altLang="ja-JP" sz="25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25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25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機能訓練事業の位置付け</a:t>
            </a:r>
            <a:endParaRPr kumimoji="1" lang="ja-JP" altLang="en-US" sz="2585" b="1" i="0" u="none" strike="noStrike" kern="1200" cap="none" spc="0" normalizeH="0" baseline="0" noProof="0" dirty="0">
              <a:ln>
                <a:noFill/>
              </a:ln>
              <a:solidFill>
                <a:prstClr val="black"/>
              </a:solidFill>
              <a:effectLst/>
              <a:uLnTx/>
              <a:uFillTx/>
              <a:latin typeface="Calibri" panose="020F0502020204030204"/>
              <a:ea typeface="ＭＳ Ｐゴシック" charset="-128"/>
              <a:cs typeface="+mn-cs"/>
            </a:endParaRPr>
          </a:p>
        </p:txBody>
      </p:sp>
      <p:sp>
        <p:nvSpPr>
          <p:cNvPr id="2" name="テキスト ボックス 1"/>
          <p:cNvSpPr txBox="1"/>
          <p:nvPr/>
        </p:nvSpPr>
        <p:spPr>
          <a:xfrm>
            <a:off x="3683724" y="3848100"/>
            <a:ext cx="248530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機能訓練事業</a:t>
            </a:r>
            <a:endParaRPr kumimoji="1" lang="ja-JP" altLang="en-US" sz="280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239221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grpId="0" nodeType="withEffect" nodePh="1">
                                  <p:stCondLst>
                                    <p:cond delay="0"/>
                                  </p:stCondLst>
                                  <p:endCondLst>
                                    <p:cond evt="begin" delay="0">
                                      <p:tn val="5"/>
                                    </p:cond>
                                  </p:endCondLst>
                                  <p:childTnLst>
                                    <p:set>
                                      <p:cBhvr>
                                        <p:cTn id="6" dur="1" fill="hold">
                                          <p:stCondLst>
                                            <p:cond delay="0"/>
                                          </p:stCondLst>
                                        </p:cTn>
                                        <p:tgtEl>
                                          <p:spTgt spid="195615"/>
                                        </p:tgtEl>
                                        <p:attrNameLst>
                                          <p:attrName>style.visibility</p:attrName>
                                        </p:attrNameLst>
                                      </p:cBhvr>
                                      <p:to>
                                        <p:strVal val="visible"/>
                                      </p:to>
                                    </p:set>
                                    <p:anim calcmode="lin" valueType="num">
                                      <p:cBhvr>
                                        <p:cTn id="7" dur="500" fill="hold"/>
                                        <p:tgtEl>
                                          <p:spTgt spid="195615"/>
                                        </p:tgtEl>
                                        <p:attrNameLst>
                                          <p:attrName>ppt_w</p:attrName>
                                        </p:attrNameLst>
                                      </p:cBhvr>
                                      <p:tavLst>
                                        <p:tav tm="0">
                                          <p:val>
                                            <p:fltVal val="0"/>
                                          </p:val>
                                        </p:tav>
                                        <p:tav tm="100000">
                                          <p:val>
                                            <p:strVal val="#ppt_w"/>
                                          </p:val>
                                        </p:tav>
                                      </p:tavLst>
                                    </p:anim>
                                    <p:anim calcmode="lin" valueType="num">
                                      <p:cBhvr>
                                        <p:cTn id="8" dur="500" fill="hold"/>
                                        <p:tgtEl>
                                          <p:spTgt spid="195615"/>
                                        </p:tgtEl>
                                        <p:attrNameLst>
                                          <p:attrName>ppt_h</p:attrName>
                                        </p:attrNameLst>
                                      </p:cBhvr>
                                      <p:tavLst>
                                        <p:tav tm="0">
                                          <p:val>
                                            <p:fltVal val="0"/>
                                          </p:val>
                                        </p:tav>
                                        <p:tav tm="100000">
                                          <p:val>
                                            <p:strVal val="#ppt_h"/>
                                          </p:val>
                                        </p:tav>
                                      </p:tavLst>
                                    </p:anim>
                                    <p:animEffect transition="in" filter="fade">
                                      <p:cBhvr>
                                        <p:cTn id="9" dur="500"/>
                                        <p:tgtEl>
                                          <p:spTgt spid="195615"/>
                                        </p:tgtEl>
                                      </p:cBhvr>
                                    </p:animEffect>
                                  </p:childTnLst>
                                </p:cTn>
                              </p:par>
                              <p:par>
                                <p:cTn id="10" presetID="10" presetClass="exit" presetSubtype="0" fill="hold" grpId="1" nodeType="withEffect" nodePh="1">
                                  <p:stCondLst>
                                    <p:cond delay="0"/>
                                  </p:stCondLst>
                                  <p:endCondLst>
                                    <p:cond evt="begin" delay="0">
                                      <p:tn val="10"/>
                                    </p:cond>
                                  </p:endCondLst>
                                  <p:childTnLst>
                                    <p:animEffect transition="out" filter="fade">
                                      <p:cBhvr>
                                        <p:cTn id="11" dur="500"/>
                                        <p:tgtEl>
                                          <p:spTgt spid="195615"/>
                                        </p:tgtEl>
                                      </p:cBhvr>
                                    </p:animEffect>
                                    <p:set>
                                      <p:cBhvr>
                                        <p:cTn id="12" dur="1" fill="hold">
                                          <p:stCondLst>
                                            <p:cond delay="499"/>
                                          </p:stCondLst>
                                        </p:cTn>
                                        <p:tgtEl>
                                          <p:spTgt spid="195615"/>
                                        </p:tgtEl>
                                        <p:attrNameLst>
                                          <p:attrName>style.visibility</p:attrName>
                                        </p:attrNameLst>
                                      </p:cBhvr>
                                      <p:to>
                                        <p:strVal val="hidden"/>
                                      </p:to>
                                    </p:set>
                                  </p:childTnLst>
                                </p:cTn>
                              </p:par>
                              <p:par>
                                <p:cTn id="13" presetID="10" presetClass="entr" presetSubtype="0" fill="hold" grpId="2" nodeType="withEffect" nodePh="1">
                                  <p:stCondLst>
                                    <p:cond delay="0"/>
                                  </p:stCondLst>
                                  <p:endCondLst>
                                    <p:cond evt="begin" delay="0">
                                      <p:tn val="13"/>
                                    </p:cond>
                                  </p:endCondLst>
                                  <p:childTnLst>
                                    <p:set>
                                      <p:cBhvr>
                                        <p:cTn id="14" dur="1" fill="hold">
                                          <p:stCondLst>
                                            <p:cond delay="0"/>
                                          </p:stCondLst>
                                        </p:cTn>
                                        <p:tgtEl>
                                          <p:spTgt spid="195615"/>
                                        </p:tgtEl>
                                        <p:attrNameLst>
                                          <p:attrName>style.visibility</p:attrName>
                                        </p:attrNameLst>
                                      </p:cBhvr>
                                      <p:to>
                                        <p:strVal val="visible"/>
                                      </p:to>
                                    </p:set>
                                    <p:animEffect transition="in" filter="fade">
                                      <p:cBhvr>
                                        <p:cTn id="15" dur="500"/>
                                        <p:tgtEl>
                                          <p:spTgt spid="1956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615" grpId="0" animBg="1"/>
      <p:bldP spid="195615" grpId="1" animBg="1"/>
      <p:bldP spid="195615" grpId="2"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 2"/>
          <p:cNvSpPr>
            <a:spLocks noGrp="1"/>
          </p:cNvSpPr>
          <p:nvPr>
            <p:ph sz="quarter" idx="1"/>
          </p:nvPr>
        </p:nvSpPr>
        <p:spPr>
          <a:xfrm>
            <a:off x="457201" y="1384790"/>
            <a:ext cx="7829550" cy="3380393"/>
          </a:xfrm>
        </p:spPr>
        <p:txBody>
          <a:bodyPr>
            <a:normAutofit/>
          </a:bodyPr>
          <a:lstStyle/>
          <a:p>
            <a:pPr marL="0" indent="0">
              <a:spcBef>
                <a:spcPct val="70000"/>
              </a:spcBef>
              <a:buNone/>
              <a:defRPr/>
            </a:pPr>
            <a:r>
              <a:rPr lang="en-US" altLang="ja-JP" sz="2585" dirty="0">
                <a:latin typeface="+mn-ea"/>
              </a:rPr>
              <a:t>■ </a:t>
            </a:r>
            <a:r>
              <a:rPr lang="ja-JP" altLang="en-US" sz="2585" dirty="0">
                <a:latin typeface="+mn-ea"/>
              </a:rPr>
              <a:t>ＲＩ社会委員会の定義：</a:t>
            </a:r>
            <a:r>
              <a:rPr lang="en-US" altLang="ja-JP" sz="2585" dirty="0">
                <a:latin typeface="+mn-ea"/>
              </a:rPr>
              <a:t>1986</a:t>
            </a:r>
            <a:r>
              <a:rPr lang="ja-JP" altLang="en-US" sz="2585" dirty="0">
                <a:latin typeface="+mn-ea"/>
              </a:rPr>
              <a:t>年</a:t>
            </a:r>
            <a:endParaRPr lang="en-US" altLang="ja-JP" sz="2585" dirty="0">
              <a:latin typeface="+mn-ea"/>
            </a:endParaRPr>
          </a:p>
          <a:p>
            <a:pPr marL="0" indent="0">
              <a:spcBef>
                <a:spcPct val="70000"/>
              </a:spcBef>
              <a:buNone/>
              <a:defRPr/>
            </a:pPr>
            <a:r>
              <a:rPr lang="ja-JP" altLang="en-US" sz="2585" dirty="0">
                <a:solidFill>
                  <a:srgbClr val="008000"/>
                </a:solidFill>
                <a:latin typeface="+mn-ea"/>
              </a:rPr>
              <a:t>　</a:t>
            </a:r>
            <a:r>
              <a:rPr lang="ja-JP" altLang="en-US" sz="2585" dirty="0">
                <a:latin typeface="+mn-ea"/>
              </a:rPr>
              <a:t>社会リハビリテーションとは、</a:t>
            </a:r>
            <a:r>
              <a:rPr lang="ja-JP" altLang="en-US" sz="2585" dirty="0">
                <a:solidFill>
                  <a:srgbClr val="FF0000"/>
                </a:solidFill>
                <a:latin typeface="+mn-ea"/>
              </a:rPr>
              <a:t>社会生活力</a:t>
            </a:r>
            <a:r>
              <a:rPr lang="ja-JP" altLang="en-US" sz="2585" dirty="0">
                <a:latin typeface="+mn-ea"/>
              </a:rPr>
              <a:t>を身につけることを目的としたプロセスである。</a:t>
            </a:r>
            <a:endParaRPr lang="en-US" altLang="ja-JP" sz="2585" dirty="0">
              <a:latin typeface="+mn-ea"/>
            </a:endParaRPr>
          </a:p>
          <a:p>
            <a:pPr marL="253225" indent="-253225">
              <a:buNone/>
              <a:defRPr/>
            </a:pPr>
            <a:r>
              <a:rPr lang="ja-JP" altLang="en-US" sz="2585" dirty="0">
                <a:solidFill>
                  <a:srgbClr val="FF6600"/>
                </a:solidFill>
                <a:latin typeface="+mn-ea"/>
              </a:rPr>
              <a:t>　　</a:t>
            </a:r>
            <a:r>
              <a:rPr lang="ja-JP" altLang="en-US" sz="2585" dirty="0">
                <a:solidFill>
                  <a:srgbClr val="FF0000"/>
                </a:solidFill>
                <a:latin typeface="+mn-ea"/>
              </a:rPr>
              <a:t>社会生活力 （</a:t>
            </a:r>
            <a:r>
              <a:rPr lang="en-US" altLang="ja-JP" sz="2585" dirty="0">
                <a:solidFill>
                  <a:srgbClr val="FF0000"/>
                </a:solidFill>
                <a:latin typeface="+mn-ea"/>
              </a:rPr>
              <a:t>social functioning ability</a:t>
            </a:r>
            <a:r>
              <a:rPr lang="ja-JP" altLang="en-US" sz="2585" dirty="0">
                <a:solidFill>
                  <a:srgbClr val="FF0000"/>
                </a:solidFill>
                <a:latin typeface="+mn-ea"/>
              </a:rPr>
              <a:t>：</a:t>
            </a:r>
            <a:r>
              <a:rPr lang="en-US" altLang="ja-JP" sz="2585" dirty="0">
                <a:solidFill>
                  <a:srgbClr val="FF0000"/>
                </a:solidFill>
                <a:latin typeface="+mn-ea"/>
              </a:rPr>
              <a:t>SFA</a:t>
            </a:r>
            <a:r>
              <a:rPr lang="ja-JP" altLang="en-US" sz="2585" dirty="0">
                <a:solidFill>
                  <a:srgbClr val="FF0000"/>
                </a:solidFill>
                <a:latin typeface="+mn-ea"/>
              </a:rPr>
              <a:t>）</a:t>
            </a:r>
            <a:r>
              <a:rPr lang="ja-JP" altLang="en-US" sz="2585" dirty="0">
                <a:latin typeface="+mn-ea"/>
              </a:rPr>
              <a:t>とは、</a:t>
            </a:r>
            <a:endParaRPr lang="en-US" altLang="ja-JP" sz="2585" dirty="0">
              <a:latin typeface="+mn-ea"/>
            </a:endParaRPr>
          </a:p>
          <a:p>
            <a:pPr marL="253225" indent="-253225">
              <a:buNone/>
              <a:defRPr/>
            </a:pPr>
            <a:r>
              <a:rPr lang="ja-JP" altLang="en-US" sz="2585" dirty="0">
                <a:solidFill>
                  <a:srgbClr val="FF6600"/>
                </a:solidFill>
                <a:latin typeface="+mn-ea"/>
              </a:rPr>
              <a:t>　　</a:t>
            </a:r>
            <a:r>
              <a:rPr lang="ja-JP" altLang="en-US" sz="2585" dirty="0">
                <a:latin typeface="+mn-ea"/>
              </a:rPr>
              <a:t>さまざまな社会的な状況のなかで、自分のﾆｰｽﾞを満た し、</a:t>
            </a:r>
            <a:r>
              <a:rPr lang="ja-JP" altLang="en-US" sz="2585" u="sng" dirty="0">
                <a:latin typeface="+mn-ea"/>
              </a:rPr>
              <a:t>最も豊かな社会参加を実現する権利を行使</a:t>
            </a:r>
            <a:r>
              <a:rPr lang="ja-JP" altLang="en-US" sz="2585" dirty="0">
                <a:latin typeface="+mn-ea"/>
              </a:rPr>
              <a:t>する力（ちから）を意味する。</a:t>
            </a:r>
            <a:endParaRPr lang="en-US" altLang="ja-JP" sz="2585" dirty="0">
              <a:latin typeface="+mn-ea"/>
            </a:endParaRPr>
          </a:p>
          <a:p>
            <a:pPr marL="253225" indent="-253225">
              <a:buNone/>
              <a:defRPr/>
            </a:pPr>
            <a:endParaRPr lang="en-US" altLang="ja-JP" sz="2585" b="1" dirty="0">
              <a:latin typeface="+mn-ea"/>
            </a:endParaRPr>
          </a:p>
          <a:p>
            <a:pPr marL="253225" indent="-253225">
              <a:buNone/>
              <a:defRPr/>
            </a:pPr>
            <a:endParaRPr lang="ja-JP" altLang="en-US" sz="2585" b="1" dirty="0">
              <a:latin typeface="+mn-ea"/>
            </a:endParaRPr>
          </a:p>
          <a:p>
            <a:pPr marL="0" indent="0">
              <a:spcBef>
                <a:spcPct val="70000"/>
              </a:spcBef>
              <a:buNone/>
              <a:defRPr/>
            </a:pPr>
            <a:endParaRPr lang="ja-JP" altLang="en-US" sz="2585" b="1" dirty="0">
              <a:latin typeface="+mn-ea"/>
            </a:endParaRPr>
          </a:p>
          <a:p>
            <a:pPr marL="253225" indent="-253225">
              <a:buFont typeface="Wingdings"/>
              <a:buChar char=""/>
              <a:defRPr/>
            </a:pPr>
            <a:endParaRPr lang="ja-JP" altLang="en-US" b="1" dirty="0"/>
          </a:p>
        </p:txBody>
      </p:sp>
      <p:sp>
        <p:nvSpPr>
          <p:cNvPr id="4" name="正方形/長方形 3"/>
          <p:cNvSpPr/>
          <p:nvPr/>
        </p:nvSpPr>
        <p:spPr>
          <a:xfrm>
            <a:off x="450927" y="4957786"/>
            <a:ext cx="8175381" cy="1114921"/>
          </a:xfrm>
          <a:prstGeom prst="rect">
            <a:avLst/>
          </a:prstGeom>
          <a:solidFill>
            <a:srgbClr val="FFFF66"/>
          </a:solidFill>
          <a:ln>
            <a:solidFill>
              <a:schemeClr val="tx1"/>
            </a:solidFill>
          </a:ln>
          <a:effectLst>
            <a:outerShdw blurRad="50800" dist="38100" dir="2700000" algn="tl" rotWithShape="0">
              <a:prstClr val="black">
                <a:alpha val="40000"/>
              </a:prstClr>
            </a:outerShdw>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srgbClr val="006600"/>
                </a:solidFill>
                <a:effectLst/>
                <a:uLnTx/>
                <a:uFillTx/>
                <a:latin typeface="Calibri" panose="020F0502020204030204"/>
                <a:ea typeface="HGPｺﾞｼｯｸE" pitchFamily="50" charset="-128"/>
                <a:cs typeface="+mn-cs"/>
              </a:rPr>
              <a:t>社会生活力とは「自分の障害を</a:t>
            </a:r>
            <a:r>
              <a:rPr kumimoji="1" lang="ja-JP" altLang="en-US" sz="2215" b="0" i="0" u="none" strike="noStrike" kern="1200" cap="none" spc="0" normalizeH="0" baseline="0" noProof="0" dirty="0">
                <a:ln>
                  <a:noFill/>
                </a:ln>
                <a:solidFill>
                  <a:srgbClr val="FF0000"/>
                </a:solidFill>
                <a:effectLst/>
                <a:uLnTx/>
                <a:uFillTx/>
                <a:latin typeface="Calibri" panose="020F0502020204030204"/>
                <a:ea typeface="HGPｺﾞｼｯｸE" pitchFamily="50" charset="-128"/>
                <a:cs typeface="+mn-cs"/>
              </a:rPr>
              <a:t>的確かつ前向きに認識し</a:t>
            </a:r>
            <a:r>
              <a:rPr kumimoji="1" lang="ja-JP" altLang="en-US" sz="2215" b="0" i="0" u="none" strike="noStrike" kern="1200" cap="none" spc="0" normalizeH="0" baseline="0" noProof="0" dirty="0">
                <a:ln>
                  <a:noFill/>
                </a:ln>
                <a:solidFill>
                  <a:srgbClr val="006600"/>
                </a:solidFill>
                <a:effectLst/>
                <a:uLnTx/>
                <a:uFillTx/>
                <a:latin typeface="Calibri" panose="020F0502020204030204"/>
                <a:ea typeface="HGPｺﾞｼｯｸE" pitchFamily="50" charset="-128"/>
                <a:cs typeface="+mn-cs"/>
              </a:rPr>
              <a:t>、</a:t>
            </a:r>
            <a:r>
              <a:rPr kumimoji="1" lang="ja-JP" altLang="en-US" sz="2215" b="0" i="0" u="none" strike="noStrike" kern="1200" cap="none" spc="0" normalizeH="0" baseline="0" noProof="0" dirty="0">
                <a:ln>
                  <a:noFill/>
                </a:ln>
                <a:solidFill>
                  <a:srgbClr val="FF0000"/>
                </a:solidFill>
                <a:effectLst/>
                <a:uLnTx/>
                <a:uFillTx/>
                <a:latin typeface="Calibri" panose="020F0502020204030204"/>
                <a:ea typeface="HGPｺﾞｼｯｸE" pitchFamily="50" charset="-128"/>
                <a:cs typeface="+mn-cs"/>
              </a:rPr>
              <a:t>自分に自信をもち</a:t>
            </a:r>
            <a:r>
              <a:rPr kumimoji="1" lang="ja-JP" altLang="en-US" sz="2215" b="0" i="0" u="none" strike="noStrike" kern="1200" cap="none" spc="0" normalizeH="0" baseline="0" noProof="0" dirty="0">
                <a:ln>
                  <a:noFill/>
                </a:ln>
                <a:solidFill>
                  <a:srgbClr val="006600"/>
                </a:solidFill>
                <a:effectLst/>
                <a:uLnTx/>
                <a:uFillTx/>
                <a:latin typeface="Calibri" panose="020F0502020204030204"/>
                <a:ea typeface="HGPｺﾞｼｯｸE" pitchFamily="50" charset="-128"/>
                <a:cs typeface="+mn-cs"/>
              </a:rPr>
              <a:t>、社会の中で活用できる諸サービス（社会資源）を自ら活用して、社会参加していくための力を高めること」</a:t>
            </a:r>
            <a:endParaRPr kumimoji="1" lang="en-US" altLang="ja-JP" sz="2215" b="1" i="0" u="none" strike="noStrike" kern="1200" cap="none" spc="0" normalizeH="0" baseline="0" noProof="0" dirty="0">
              <a:ln>
                <a:noFill/>
              </a:ln>
              <a:solidFill>
                <a:prstClr val="black"/>
              </a:solidFill>
              <a:effectLst/>
              <a:uLnTx/>
              <a:uFillTx/>
              <a:latin typeface="Calibri" panose="020F0502020204030204"/>
              <a:ea typeface="ＭＳ Ｐゴシック" charset="-128"/>
              <a:cs typeface="+mn-cs"/>
            </a:endParaRPr>
          </a:p>
        </p:txBody>
      </p:sp>
      <p:sp>
        <p:nvSpPr>
          <p:cNvPr id="5" name="AutoShape 2"/>
          <p:cNvSpPr>
            <a:spLocks noChangeArrowheads="1"/>
          </p:cNvSpPr>
          <p:nvPr/>
        </p:nvSpPr>
        <p:spPr bwMode="auto">
          <a:xfrm>
            <a:off x="217930" y="178773"/>
            <a:ext cx="8641374" cy="880422"/>
          </a:xfrm>
          <a:prstGeom prst="roundRect">
            <a:avLst>
              <a:gd name="adj" fmla="val 26537"/>
            </a:avLst>
          </a:prstGeom>
          <a:noFill/>
          <a:ln w="38100" cmpd="thickThin">
            <a:solidFill>
              <a:srgbClr val="FF6600"/>
            </a:solidFill>
            <a:round/>
            <a:headEnd/>
            <a:tailEnd/>
          </a:ln>
          <a:effectLst>
            <a:outerShdw dist="107763" dir="2700000" algn="ctr" rotWithShape="0">
              <a:schemeClr val="bg2">
                <a:alpha val="50000"/>
              </a:schemeClr>
            </a:outerShdw>
          </a:effectLst>
        </p:spPr>
        <p:txBody>
          <a:bodyPr lIns="84360" tIns="42181" rIns="84360" bIns="42181" anchor="ct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585"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社会リハビリテーションにおける</a:t>
            </a:r>
            <a:endParaRPr kumimoji="1" lang="en-US" altLang="ja-JP" sz="2585"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585"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社会生</a:t>
            </a:r>
            <a:r>
              <a:rPr kumimoji="1" lang="ja-JP" altLang="en-US" sz="2585"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活力とは　</a:t>
            </a:r>
            <a:endParaRPr kumimoji="1" lang="ja-JP" altLang="en-US" sz="2585" b="1" i="0" u="none" strike="noStrike" kern="1200" cap="none" spc="0" normalizeH="0" baseline="0" noProof="0" dirty="0">
              <a:ln>
                <a:noFill/>
              </a:ln>
              <a:solidFill>
                <a:prstClr val="black"/>
              </a:solidFill>
              <a:effectLst/>
              <a:uLnTx/>
              <a:uFillTx/>
              <a:latin typeface="Calibri" panose="020F0502020204030204"/>
              <a:ea typeface="ＭＳ Ｐゴシック" charset="-128"/>
              <a:cs typeface="+mn-cs"/>
            </a:endParaRPr>
          </a:p>
        </p:txBody>
      </p:sp>
    </p:spTree>
    <p:extLst>
      <p:ext uri="{BB962C8B-B14F-4D97-AF65-F5344CB8AC3E}">
        <p14:creationId xmlns:p14="http://schemas.microsoft.com/office/powerpoint/2010/main" val="533580852"/>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円形吹き出し 5"/>
          <p:cNvSpPr/>
          <p:nvPr/>
        </p:nvSpPr>
        <p:spPr>
          <a:xfrm>
            <a:off x="188056" y="991972"/>
            <a:ext cx="3512322" cy="2074848"/>
          </a:xfrm>
          <a:prstGeom prst="wedgeEllipseCallout">
            <a:avLst>
              <a:gd name="adj1" fmla="val 54273"/>
              <a:gd name="adj2" fmla="val 83322"/>
            </a:avLst>
          </a:pr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08578" name="AutoShape 2"/>
          <p:cNvSpPr>
            <a:spLocks noChangeArrowheads="1"/>
          </p:cNvSpPr>
          <p:nvPr/>
        </p:nvSpPr>
        <p:spPr bwMode="auto">
          <a:xfrm>
            <a:off x="3910523" y="5140501"/>
            <a:ext cx="3816350" cy="1296866"/>
          </a:xfrm>
          <a:prstGeom prst="can">
            <a:avLst>
              <a:gd name="adj" fmla="val 25000"/>
            </a:avLst>
          </a:prstGeom>
          <a:solidFill>
            <a:srgbClr val="6666FF"/>
          </a:solidFill>
          <a:ln w="9525">
            <a:solidFill>
              <a:schemeClr val="tx1"/>
            </a:solidFill>
            <a:round/>
            <a:headEnd/>
            <a:tailEn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障害によって自立生活が困難となっている状況</a:t>
            </a:r>
          </a:p>
        </p:txBody>
      </p:sp>
      <p:sp>
        <p:nvSpPr>
          <p:cNvPr id="408579" name="AutoShape 3"/>
          <p:cNvSpPr>
            <a:spLocks noChangeArrowheads="1"/>
          </p:cNvSpPr>
          <p:nvPr/>
        </p:nvSpPr>
        <p:spPr bwMode="auto">
          <a:xfrm>
            <a:off x="3915187" y="4126928"/>
            <a:ext cx="3816350" cy="1296865"/>
          </a:xfrm>
          <a:prstGeom prst="can">
            <a:avLst>
              <a:gd name="adj" fmla="val 25000"/>
            </a:avLst>
          </a:prstGeom>
          <a:solidFill>
            <a:srgbClr val="3366FF"/>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治療・</a:t>
            </a:r>
            <a:r>
              <a:rPr kumimoji="1" lang="ja-JP" altLang="en-US" sz="2585" b="0" i="0" u="none" strike="noStrike" kern="1200" cap="none" spc="0" normalizeH="0" baseline="0" noProof="0" dirty="0" smtClean="0">
                <a:ln>
                  <a:noFill/>
                </a:ln>
                <a:solidFill>
                  <a:srgbClr val="000000"/>
                </a:solidFill>
                <a:effectLst/>
                <a:uLnTx/>
                <a:uFillTx/>
                <a:latin typeface="Calibri" panose="020F0502020204030204"/>
                <a:ea typeface="ＭＳ Ｐゴシック" panose="020B0600070205080204" pitchFamily="50" charset="-128"/>
                <a:cs typeface="+mn-cs"/>
              </a:rPr>
              <a:t>訓練・教育</a:t>
            </a:r>
            <a:endParaRPr kumimoji="1" lang="ja-JP" altLang="en-US" sz="2585"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endParaRPr>
          </a:p>
        </p:txBody>
      </p:sp>
      <p:sp>
        <p:nvSpPr>
          <p:cNvPr id="408580" name="AutoShape 4"/>
          <p:cNvSpPr>
            <a:spLocks noChangeArrowheads="1"/>
          </p:cNvSpPr>
          <p:nvPr/>
        </p:nvSpPr>
        <p:spPr bwMode="auto">
          <a:xfrm>
            <a:off x="3923928" y="3163124"/>
            <a:ext cx="3816350" cy="1296866"/>
          </a:xfrm>
          <a:prstGeom prst="can">
            <a:avLst>
              <a:gd name="adj" fmla="val 25000"/>
            </a:avLst>
          </a:prstGeom>
          <a:solidFill>
            <a:srgbClr val="00CCFF"/>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215" b="1"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物（福祉用具など）の活用</a:t>
            </a:r>
          </a:p>
        </p:txBody>
      </p:sp>
      <p:sp>
        <p:nvSpPr>
          <p:cNvPr id="408581" name="AutoShape 5"/>
          <p:cNvSpPr>
            <a:spLocks noChangeArrowheads="1"/>
          </p:cNvSpPr>
          <p:nvPr/>
        </p:nvSpPr>
        <p:spPr bwMode="auto">
          <a:xfrm>
            <a:off x="3926695" y="2173548"/>
            <a:ext cx="3816350" cy="1296866"/>
          </a:xfrm>
          <a:prstGeom prst="can">
            <a:avLst>
              <a:gd name="adj" fmla="val 25000"/>
            </a:avLst>
          </a:prstGeom>
          <a:solidFill>
            <a:srgbClr val="99CCFF"/>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環境の整備</a:t>
            </a:r>
          </a:p>
        </p:txBody>
      </p:sp>
      <p:sp>
        <p:nvSpPr>
          <p:cNvPr id="11" name="コンテンツ プレースホルダー 2"/>
          <p:cNvSpPr>
            <a:spLocks noGrp="1"/>
          </p:cNvSpPr>
          <p:nvPr>
            <p:ph idx="1"/>
          </p:nvPr>
        </p:nvSpPr>
        <p:spPr>
          <a:xfrm>
            <a:off x="368250" y="1356248"/>
            <a:ext cx="3272861" cy="4553120"/>
          </a:xfrm>
        </p:spPr>
        <p:txBody>
          <a:bodyPr>
            <a:normAutofit lnSpcReduction="10000"/>
          </a:bodyPr>
          <a:lstStyle/>
          <a:p>
            <a:r>
              <a:rPr kumimoji="1" lang="ja-JP" altLang="en-US" dirty="0" smtClean="0"/>
              <a:t>どこまでできる</a:t>
            </a:r>
            <a:endParaRPr kumimoji="1" lang="en-US" altLang="ja-JP" dirty="0" smtClean="0"/>
          </a:p>
          <a:p>
            <a:r>
              <a:rPr lang="ja-JP" altLang="en-US" dirty="0"/>
              <a:t>どう</a:t>
            </a:r>
            <a:r>
              <a:rPr lang="ja-JP" altLang="en-US" dirty="0" smtClean="0"/>
              <a:t>補う</a:t>
            </a:r>
            <a:endParaRPr lang="en-US" altLang="ja-JP" dirty="0" smtClean="0"/>
          </a:p>
          <a:p>
            <a:pPr marL="0" indent="0">
              <a:buNone/>
            </a:pPr>
            <a:r>
              <a:rPr kumimoji="1" lang="ja-JP" altLang="en-US" dirty="0"/>
              <a:t>　</a:t>
            </a:r>
            <a:r>
              <a:rPr kumimoji="1" lang="ja-JP" altLang="en-US" dirty="0" smtClean="0"/>
              <a:t>（</a:t>
            </a:r>
            <a:r>
              <a:rPr lang="ja-JP" altLang="en-US" dirty="0"/>
              <a:t>物</a:t>
            </a:r>
            <a:r>
              <a:rPr kumimoji="1" lang="ja-JP" altLang="en-US" dirty="0" smtClean="0"/>
              <a:t>・環境・人）</a:t>
            </a:r>
            <a:endParaRPr kumimoji="1" lang="en-US" altLang="ja-JP" dirty="0" smtClean="0"/>
          </a:p>
          <a:p>
            <a:pPr marL="0" indent="0">
              <a:buNone/>
            </a:pPr>
            <a:r>
              <a:rPr lang="ja-JP" altLang="en-US" dirty="0"/>
              <a:t>　</a:t>
            </a:r>
            <a:r>
              <a:rPr lang="ja-JP" altLang="en-US" dirty="0" smtClean="0"/>
              <a:t>　　　　</a:t>
            </a:r>
            <a:endParaRPr kumimoji="1" lang="en-US" altLang="ja-JP" dirty="0" smtClean="0"/>
          </a:p>
          <a:p>
            <a:endParaRPr lang="en-US" altLang="ja-JP" dirty="0" smtClean="0"/>
          </a:p>
          <a:p>
            <a:r>
              <a:rPr lang="ja-JP" altLang="en-US" dirty="0" smtClean="0"/>
              <a:t>関係機関との連携</a:t>
            </a:r>
            <a:endParaRPr lang="en-US" altLang="ja-JP" dirty="0" smtClean="0"/>
          </a:p>
          <a:p>
            <a:r>
              <a:rPr lang="ja-JP" altLang="en-US" dirty="0">
                <a:solidFill>
                  <a:srgbClr val="FF0000"/>
                </a:solidFill>
              </a:rPr>
              <a:t>制度</a:t>
            </a:r>
            <a:r>
              <a:rPr lang="ja-JP" altLang="en-US" dirty="0" smtClean="0">
                <a:solidFill>
                  <a:srgbClr val="FF0000"/>
                </a:solidFill>
              </a:rPr>
              <a:t>やサービスの活用</a:t>
            </a:r>
            <a:endParaRPr lang="en-US" altLang="ja-JP" dirty="0" smtClean="0">
              <a:solidFill>
                <a:srgbClr val="FF0000"/>
              </a:solidFill>
            </a:endParaRPr>
          </a:p>
          <a:p>
            <a:pPr marL="0" indent="0">
              <a:buNone/>
            </a:pPr>
            <a:r>
              <a:rPr kumimoji="1" lang="ja-JP" altLang="en-US" dirty="0"/>
              <a:t>　</a:t>
            </a:r>
            <a:r>
              <a:rPr kumimoji="1" lang="ja-JP" altLang="en-US" dirty="0" smtClean="0"/>
              <a:t>　</a:t>
            </a:r>
            <a:endParaRPr kumimoji="1" lang="en-US" altLang="ja-JP" dirty="0" smtClean="0"/>
          </a:p>
          <a:p>
            <a:pPr marL="0" indent="0">
              <a:buNone/>
            </a:pPr>
            <a:r>
              <a:rPr lang="ja-JP" altLang="en-US" dirty="0"/>
              <a:t>　</a:t>
            </a:r>
            <a:r>
              <a:rPr lang="ja-JP" altLang="en-US" dirty="0" smtClean="0"/>
              <a:t>個別支援計画へ　　</a:t>
            </a:r>
            <a:endParaRPr kumimoji="1" lang="en-US" altLang="ja-JP" dirty="0" smtClean="0"/>
          </a:p>
        </p:txBody>
      </p:sp>
      <p:grpSp>
        <p:nvGrpSpPr>
          <p:cNvPr id="4" name="グループ化 3"/>
          <p:cNvGrpSpPr/>
          <p:nvPr/>
        </p:nvGrpSpPr>
        <p:grpSpPr>
          <a:xfrm>
            <a:off x="7726872" y="1252503"/>
            <a:ext cx="1165815" cy="5118107"/>
            <a:chOff x="7724772" y="1196752"/>
            <a:chExt cx="1165816" cy="5328592"/>
          </a:xfrm>
        </p:grpSpPr>
        <p:sp>
          <p:nvSpPr>
            <p:cNvPr id="2" name="右中かっこ 1"/>
            <p:cNvSpPr/>
            <p:nvPr/>
          </p:nvSpPr>
          <p:spPr>
            <a:xfrm>
              <a:off x="7724772" y="1196752"/>
              <a:ext cx="432048" cy="5328592"/>
            </a:xfrm>
            <a:prstGeom prst="rightBrace">
              <a:avLst/>
            </a:prstGeom>
            <a:ln w="571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p:nvPr/>
          </p:nvSpPr>
          <p:spPr>
            <a:xfrm>
              <a:off x="8308120" y="1304764"/>
              <a:ext cx="582468" cy="5112568"/>
            </a:xfrm>
            <a:prstGeom prst="rect">
              <a:avLst/>
            </a:prstGeom>
            <a:noFill/>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その人にあった社会参加の具体化</a:t>
              </a:r>
            </a:p>
          </p:txBody>
        </p:sp>
      </p:grpSp>
      <p:sp>
        <p:nvSpPr>
          <p:cNvPr id="12" name="AutoShape 2"/>
          <p:cNvSpPr>
            <a:spLocks noChangeArrowheads="1"/>
          </p:cNvSpPr>
          <p:nvPr/>
        </p:nvSpPr>
        <p:spPr bwMode="auto">
          <a:xfrm>
            <a:off x="251313" y="129726"/>
            <a:ext cx="8641374" cy="546646"/>
          </a:xfrm>
          <a:prstGeom prst="roundRect">
            <a:avLst>
              <a:gd name="adj" fmla="val 26537"/>
            </a:avLst>
          </a:prstGeom>
          <a:noFill/>
          <a:ln w="38100" cmpd="thickThin">
            <a:solidFill>
              <a:srgbClr val="FF6600"/>
            </a:solidFill>
            <a:round/>
            <a:headEnd/>
            <a:tailEnd/>
          </a:ln>
          <a:effectLst>
            <a:outerShdw dist="107763" dir="2700000" algn="ctr" rotWithShape="0">
              <a:schemeClr val="bg2">
                <a:alpha val="50000"/>
              </a:schemeClr>
            </a:outerShdw>
          </a:effectLst>
        </p:spPr>
        <p:txBody>
          <a:bodyPr lIns="84360" tIns="42181" rIns="84360" bIns="42181" anchor="ct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585"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自立生活（身体障害）に</a:t>
            </a:r>
            <a:r>
              <a:rPr kumimoji="1" lang="ja-JP" altLang="en-US" sz="2585"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向けた支援</a:t>
            </a:r>
            <a:endParaRPr kumimoji="1" lang="ja-JP" altLang="en-US" sz="2585" b="1" i="0" u="none" strike="noStrike" kern="1200" cap="none" spc="0" normalizeH="0" baseline="0" noProof="0" dirty="0">
              <a:ln>
                <a:noFill/>
              </a:ln>
              <a:solidFill>
                <a:prstClr val="black"/>
              </a:solidFill>
              <a:effectLst/>
              <a:uLnTx/>
              <a:uFillTx/>
              <a:latin typeface="Calibri" panose="020F0502020204030204"/>
              <a:ea typeface="ＭＳ Ｐゴシック" charset="-128"/>
              <a:cs typeface="+mn-cs"/>
            </a:endParaRPr>
          </a:p>
        </p:txBody>
      </p:sp>
      <p:sp>
        <p:nvSpPr>
          <p:cNvPr id="5" name="下矢印 4"/>
          <p:cNvSpPr/>
          <p:nvPr/>
        </p:nvSpPr>
        <p:spPr bwMode="auto">
          <a:xfrm>
            <a:off x="1427003" y="3225789"/>
            <a:ext cx="598220" cy="398814"/>
          </a:xfrm>
          <a:prstGeom prst="downArrow">
            <a:avLst/>
          </a:prstGeom>
          <a:noFill/>
          <a:ln w="9525" cap="flat" cmpd="sng" algn="ctr">
            <a:solidFill>
              <a:schemeClr val="tx1"/>
            </a:solidFill>
            <a:prstDash val="solid"/>
            <a:round/>
            <a:headEnd type="none" w="med" len="med"/>
            <a:tailEnd type="none" w="med" len="med"/>
          </a:ln>
          <a:effectLst/>
        </p:spPr>
        <p:txBody>
          <a:bodyPr vert="horz" wrap="none" lIns="84397" tIns="42198" rIns="84397" bIns="42198" numCol="1" rtlCol="0" anchor="ctr" anchorCtr="0" compatLnSpc="1">
            <a:prstTxWarp prst="textNoShape">
              <a:avLst/>
            </a:prstTxWarp>
          </a:bodyPr>
          <a:lstStyle/>
          <a:p>
            <a:pPr marL="0" marR="0" lvl="0" indent="0" algn="ctr" defTabSz="844083" rtl="0" eaLnBrk="1" fontAlgn="base" latinLnBrk="0" hangingPunct="1">
              <a:lnSpc>
                <a:spcPct val="100000"/>
              </a:lnSpc>
              <a:spcBef>
                <a:spcPct val="20000"/>
              </a:spcBef>
              <a:spcAft>
                <a:spcPct val="0"/>
              </a:spcAft>
              <a:buClrTx/>
              <a:buSzTx/>
              <a:buFontTx/>
              <a:buNone/>
              <a:tabLst/>
              <a:defRPr/>
            </a:pPr>
            <a:endParaRPr kumimoji="1" lang="ja-JP" altLang="en-US" sz="1477"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
        <p:nvSpPr>
          <p:cNvPr id="13" name="下矢印 12"/>
          <p:cNvSpPr/>
          <p:nvPr/>
        </p:nvSpPr>
        <p:spPr bwMode="auto">
          <a:xfrm>
            <a:off x="1427003" y="4741687"/>
            <a:ext cx="598220" cy="398814"/>
          </a:xfrm>
          <a:prstGeom prst="downArrow">
            <a:avLst/>
          </a:prstGeom>
          <a:noFill/>
          <a:ln w="9525" cap="flat" cmpd="sng" algn="ctr">
            <a:solidFill>
              <a:schemeClr val="tx1"/>
            </a:solidFill>
            <a:prstDash val="solid"/>
            <a:round/>
            <a:headEnd type="none" w="med" len="med"/>
            <a:tailEnd type="none" w="med" len="med"/>
          </a:ln>
          <a:effectLst/>
        </p:spPr>
        <p:txBody>
          <a:bodyPr vert="horz" wrap="none" lIns="84397" tIns="42198" rIns="84397" bIns="42198" numCol="1" rtlCol="0" anchor="ctr" anchorCtr="0" compatLnSpc="1">
            <a:prstTxWarp prst="textNoShape">
              <a:avLst/>
            </a:prstTxWarp>
          </a:bodyPr>
          <a:lstStyle/>
          <a:p>
            <a:pPr marL="0" marR="0" lvl="0" indent="0" algn="ctr" defTabSz="844083" rtl="0" eaLnBrk="1" fontAlgn="base" latinLnBrk="0" hangingPunct="1">
              <a:lnSpc>
                <a:spcPct val="100000"/>
              </a:lnSpc>
              <a:spcBef>
                <a:spcPct val="20000"/>
              </a:spcBef>
              <a:spcAft>
                <a:spcPct val="0"/>
              </a:spcAft>
              <a:buClrTx/>
              <a:buSzTx/>
              <a:buFontTx/>
              <a:buNone/>
              <a:tabLst/>
              <a:defRPr/>
            </a:pPr>
            <a:endParaRPr kumimoji="1" lang="ja-JP" altLang="en-US" sz="1477"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grpSp>
        <p:nvGrpSpPr>
          <p:cNvPr id="8" name="グループ化 7"/>
          <p:cNvGrpSpPr/>
          <p:nvPr/>
        </p:nvGrpSpPr>
        <p:grpSpPr>
          <a:xfrm>
            <a:off x="3923928" y="1081016"/>
            <a:ext cx="3816350" cy="1384907"/>
            <a:chOff x="3923928" y="1081016"/>
            <a:chExt cx="3816350" cy="1384907"/>
          </a:xfrm>
        </p:grpSpPr>
        <p:sp>
          <p:nvSpPr>
            <p:cNvPr id="408582" name="AutoShape 6"/>
            <p:cNvSpPr>
              <a:spLocks noChangeArrowheads="1"/>
            </p:cNvSpPr>
            <p:nvPr/>
          </p:nvSpPr>
          <p:spPr bwMode="auto">
            <a:xfrm>
              <a:off x="3923928" y="1169057"/>
              <a:ext cx="3816350" cy="1296866"/>
            </a:xfrm>
            <a:prstGeom prst="can">
              <a:avLst>
                <a:gd name="adj" fmla="val 25000"/>
              </a:avLst>
            </a:prstGeom>
            <a:solidFill>
              <a:srgbClr val="CCFFFF"/>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人による援助</a:t>
              </a:r>
            </a:p>
          </p:txBody>
        </p:sp>
        <p:sp>
          <p:nvSpPr>
            <p:cNvPr id="7" name="テキスト ボックス 6"/>
            <p:cNvSpPr txBox="1"/>
            <p:nvPr/>
          </p:nvSpPr>
          <p:spPr>
            <a:xfrm>
              <a:off x="4685357" y="1081016"/>
              <a:ext cx="226668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自立生活</a:t>
              </a:r>
              <a:endParaRPr kumimoji="1" lang="ja-JP" altLang="en-US" sz="280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grpSp>
    </p:spTree>
    <p:extLst>
      <p:ext uri="{BB962C8B-B14F-4D97-AF65-F5344CB8AC3E}">
        <p14:creationId xmlns:p14="http://schemas.microsoft.com/office/powerpoint/2010/main" val="31952190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08578"/>
                                        </p:tgtEl>
                                        <p:attrNameLst>
                                          <p:attrName>style.visibility</p:attrName>
                                        </p:attrNameLst>
                                      </p:cBhvr>
                                      <p:to>
                                        <p:strVal val="visible"/>
                                      </p:to>
                                    </p:set>
                                    <p:anim calcmode="lin" valueType="num">
                                      <p:cBhvr additive="base">
                                        <p:cTn id="7" dur="500" fill="hold"/>
                                        <p:tgtEl>
                                          <p:spTgt spid="408578"/>
                                        </p:tgtEl>
                                        <p:attrNameLst>
                                          <p:attrName>ppt_x</p:attrName>
                                        </p:attrNameLst>
                                      </p:cBhvr>
                                      <p:tavLst>
                                        <p:tav tm="0">
                                          <p:val>
                                            <p:strVal val="#ppt_x"/>
                                          </p:val>
                                        </p:tav>
                                        <p:tav tm="100000">
                                          <p:val>
                                            <p:strVal val="#ppt_x"/>
                                          </p:val>
                                        </p:tav>
                                      </p:tavLst>
                                    </p:anim>
                                    <p:anim calcmode="lin" valueType="num">
                                      <p:cBhvr additive="base">
                                        <p:cTn id="8" dur="500" fill="hold"/>
                                        <p:tgtEl>
                                          <p:spTgt spid="40857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08579"/>
                                        </p:tgtEl>
                                        <p:attrNameLst>
                                          <p:attrName>style.visibility</p:attrName>
                                        </p:attrNameLst>
                                      </p:cBhvr>
                                      <p:to>
                                        <p:strVal val="visible"/>
                                      </p:to>
                                    </p:set>
                                    <p:anim calcmode="lin" valueType="num">
                                      <p:cBhvr additive="base">
                                        <p:cTn id="13" dur="500" fill="hold"/>
                                        <p:tgtEl>
                                          <p:spTgt spid="408579"/>
                                        </p:tgtEl>
                                        <p:attrNameLst>
                                          <p:attrName>ppt_x</p:attrName>
                                        </p:attrNameLst>
                                      </p:cBhvr>
                                      <p:tavLst>
                                        <p:tav tm="0">
                                          <p:val>
                                            <p:strVal val="#ppt_x"/>
                                          </p:val>
                                        </p:tav>
                                        <p:tav tm="100000">
                                          <p:val>
                                            <p:strVal val="#ppt_x"/>
                                          </p:val>
                                        </p:tav>
                                      </p:tavLst>
                                    </p:anim>
                                    <p:anim calcmode="lin" valueType="num">
                                      <p:cBhvr additive="base">
                                        <p:cTn id="14" dur="500" fill="hold"/>
                                        <p:tgtEl>
                                          <p:spTgt spid="40857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08580"/>
                                        </p:tgtEl>
                                        <p:attrNameLst>
                                          <p:attrName>style.visibility</p:attrName>
                                        </p:attrNameLst>
                                      </p:cBhvr>
                                      <p:to>
                                        <p:strVal val="visible"/>
                                      </p:to>
                                    </p:set>
                                    <p:anim calcmode="lin" valueType="num">
                                      <p:cBhvr additive="base">
                                        <p:cTn id="19" dur="500" fill="hold"/>
                                        <p:tgtEl>
                                          <p:spTgt spid="408580"/>
                                        </p:tgtEl>
                                        <p:attrNameLst>
                                          <p:attrName>ppt_x</p:attrName>
                                        </p:attrNameLst>
                                      </p:cBhvr>
                                      <p:tavLst>
                                        <p:tav tm="0">
                                          <p:val>
                                            <p:strVal val="#ppt_x"/>
                                          </p:val>
                                        </p:tav>
                                        <p:tav tm="100000">
                                          <p:val>
                                            <p:strVal val="#ppt_x"/>
                                          </p:val>
                                        </p:tav>
                                      </p:tavLst>
                                    </p:anim>
                                    <p:anim calcmode="lin" valueType="num">
                                      <p:cBhvr additive="base">
                                        <p:cTn id="20" dur="500" fill="hold"/>
                                        <p:tgtEl>
                                          <p:spTgt spid="40858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08581"/>
                                        </p:tgtEl>
                                        <p:attrNameLst>
                                          <p:attrName>style.visibility</p:attrName>
                                        </p:attrNameLst>
                                      </p:cBhvr>
                                      <p:to>
                                        <p:strVal val="visible"/>
                                      </p:to>
                                    </p:set>
                                    <p:anim calcmode="lin" valueType="num">
                                      <p:cBhvr additive="base">
                                        <p:cTn id="25" dur="500" fill="hold"/>
                                        <p:tgtEl>
                                          <p:spTgt spid="408581"/>
                                        </p:tgtEl>
                                        <p:attrNameLst>
                                          <p:attrName>ppt_x</p:attrName>
                                        </p:attrNameLst>
                                      </p:cBhvr>
                                      <p:tavLst>
                                        <p:tav tm="0">
                                          <p:val>
                                            <p:strVal val="#ppt_x"/>
                                          </p:val>
                                        </p:tav>
                                        <p:tav tm="100000">
                                          <p:val>
                                            <p:strVal val="#ppt_x"/>
                                          </p:val>
                                        </p:tav>
                                      </p:tavLst>
                                    </p:anim>
                                    <p:anim calcmode="lin" valueType="num">
                                      <p:cBhvr additive="base">
                                        <p:cTn id="26" dur="500" fill="hold"/>
                                        <p:tgtEl>
                                          <p:spTgt spid="40858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08578" grpId="0" animBg="1"/>
      <p:bldP spid="408579" grpId="0" animBg="1"/>
      <p:bldP spid="408580" grpId="0" animBg="1"/>
      <p:bldP spid="408581"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628650" y="1381884"/>
            <a:ext cx="7886700" cy="5155394"/>
          </a:xfrm>
        </p:spPr>
        <p:txBody>
          <a:bodyPr>
            <a:normAutofit fontScale="77500" lnSpcReduction="20000"/>
          </a:bodyPr>
          <a:lstStyle/>
          <a:p>
            <a:pPr>
              <a:lnSpc>
                <a:spcPct val="120000"/>
              </a:lnSpc>
            </a:pPr>
            <a:r>
              <a:rPr lang="ja-JP" altLang="en-US" dirty="0" smtClean="0"/>
              <a:t>アセスメントは、利用者へ理解を深めていく中で、どのようなニーズを持っている人なのかを明らかにしていくことである。そして、そのニーズは利用者と支援者が合意できるものでないと支援を開始することが難しくなる。</a:t>
            </a:r>
            <a:endParaRPr lang="en-US" altLang="ja-JP" dirty="0" smtClean="0"/>
          </a:p>
          <a:p>
            <a:pPr>
              <a:lnSpc>
                <a:spcPct val="120000"/>
              </a:lnSpc>
            </a:pPr>
            <a:r>
              <a:rPr lang="ja-JP" altLang="en-US" dirty="0" smtClean="0"/>
              <a:t>つまり、両者が合意できたニーズによって、利用者がめざす生活の実現に向けて協働して取り組むことができると言える。</a:t>
            </a:r>
            <a:br>
              <a:rPr lang="ja-JP" altLang="en-US" dirty="0" smtClean="0"/>
            </a:br>
            <a:r>
              <a:rPr lang="ja-JP" altLang="en-US" dirty="0" smtClean="0"/>
              <a:t>その</a:t>
            </a:r>
            <a:r>
              <a:rPr lang="ja-JP" altLang="en-US" dirty="0"/>
              <a:t>人独自の生活を尊重し</a:t>
            </a:r>
            <a:r>
              <a:rPr lang="ja-JP" altLang="en-US" dirty="0" smtClean="0"/>
              <a:t>、より良い生活を</a:t>
            </a:r>
            <a:r>
              <a:rPr lang="ja-JP" altLang="en-US" dirty="0"/>
              <a:t>目指すためには、アセスメントに</a:t>
            </a:r>
            <a:r>
              <a:rPr lang="ja-JP" altLang="en-US" dirty="0" smtClean="0"/>
              <a:t>よる適切</a:t>
            </a:r>
            <a:r>
              <a:rPr lang="ja-JP" altLang="en-US" dirty="0"/>
              <a:t>なニーズを、利用者との共通理解を</a:t>
            </a:r>
            <a:r>
              <a:rPr lang="ja-JP" altLang="en-US" dirty="0" smtClean="0"/>
              <a:t>図りながら</a:t>
            </a:r>
            <a:r>
              <a:rPr lang="ja-JP" altLang="en-US" dirty="0"/>
              <a:t>明らかに</a:t>
            </a:r>
            <a:r>
              <a:rPr lang="ja-JP" altLang="en-US" dirty="0" smtClean="0"/>
              <a:t>して</a:t>
            </a:r>
            <a:r>
              <a:rPr lang="ja-JP" altLang="en-US" dirty="0"/>
              <a:t>いくことが重要と考える。</a:t>
            </a:r>
            <a:endParaRPr lang="en-US" altLang="ja-JP" dirty="0"/>
          </a:p>
          <a:p>
            <a:pPr>
              <a:lnSpc>
                <a:spcPct val="120000"/>
              </a:lnSpc>
            </a:pPr>
            <a:r>
              <a:rPr lang="ja-JP" altLang="en-US" dirty="0"/>
              <a:t>ニーズが把握できれば、次の段階として計画の立案に入り、そのニーズごとの目標設定や目標を達成するために必要な支援やサービスの選択などが、利用者主体の視点で行われていくことになる。 </a:t>
            </a:r>
            <a:endParaRPr kumimoji="1" lang="ja-JP" altLang="en-US" dirty="0"/>
          </a:p>
        </p:txBody>
      </p:sp>
      <p:sp>
        <p:nvSpPr>
          <p:cNvPr id="4" name="AutoShape 2"/>
          <p:cNvSpPr>
            <a:spLocks noChangeArrowheads="1"/>
          </p:cNvSpPr>
          <p:nvPr/>
        </p:nvSpPr>
        <p:spPr bwMode="auto">
          <a:xfrm>
            <a:off x="251313" y="281805"/>
            <a:ext cx="8641374" cy="880422"/>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lIns="84360" tIns="42181" rIns="84360" bIns="42181" anchor="ct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２．アセスメント　</a:t>
            </a:r>
            <a:r>
              <a:rPr kumimoji="1" lang="ja-JP" altLang="en-US" sz="2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ニーズを明らかにする</a:t>
            </a:r>
            <a:r>
              <a:rPr kumimoji="1" lang="ja-JP" altLang="en-US" sz="2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プロセス～</a:t>
            </a:r>
            <a:endPar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430101876"/>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76316" y="1893359"/>
            <a:ext cx="4671483" cy="4515908"/>
          </a:xfrm>
          <a:solidFill>
            <a:schemeClr val="accent4">
              <a:lumMod val="20000"/>
              <a:lumOff val="80000"/>
            </a:schemeClr>
          </a:solidFill>
          <a:ln>
            <a:solidFill>
              <a:srgbClr val="FF0000"/>
            </a:solidFill>
          </a:ln>
        </p:spPr>
        <p:txBody>
          <a:bodyPr>
            <a:normAutofit fontScale="77500" lnSpcReduction="20000"/>
          </a:bodyPr>
          <a:lstStyle/>
          <a:p>
            <a:pPr>
              <a:lnSpc>
                <a:spcPct val="120000"/>
              </a:lnSpc>
            </a:pPr>
            <a:r>
              <a:rPr kumimoji="1" lang="ja-JP" altLang="en-US" b="1" dirty="0" smtClean="0"/>
              <a:t>障害の予後予測を見極める</a:t>
            </a:r>
            <a:endParaRPr kumimoji="1" lang="en-US" altLang="ja-JP" b="1" dirty="0" smtClean="0"/>
          </a:p>
          <a:p>
            <a:pPr marL="457200" lvl="1" indent="0">
              <a:lnSpc>
                <a:spcPct val="120000"/>
              </a:lnSpc>
              <a:buNone/>
            </a:pPr>
            <a:r>
              <a:rPr lang="ja-JP" altLang="en-US" dirty="0" smtClean="0"/>
              <a:t>機能訓練事業の対象者の多様な障害像を理解する</a:t>
            </a:r>
            <a:endParaRPr lang="en-US" altLang="ja-JP" dirty="0" smtClean="0"/>
          </a:p>
          <a:p>
            <a:pPr marL="457200" lvl="1" indent="0">
              <a:lnSpc>
                <a:spcPct val="120000"/>
              </a:lnSpc>
              <a:buNone/>
            </a:pPr>
            <a:r>
              <a:rPr kumimoji="1" lang="ja-JP" altLang="en-US" dirty="0" smtClean="0"/>
              <a:t>「していること」と「できること」　</a:t>
            </a:r>
            <a:endParaRPr kumimoji="1" lang="en-US" altLang="ja-JP" dirty="0" smtClean="0"/>
          </a:p>
          <a:p>
            <a:pPr marL="457200" lvl="1" indent="0">
              <a:lnSpc>
                <a:spcPct val="120000"/>
              </a:lnSpc>
              <a:buNone/>
            </a:pPr>
            <a:r>
              <a:rPr lang="ja-JP" altLang="en-US" dirty="0"/>
              <a:t>　</a:t>
            </a:r>
            <a:r>
              <a:rPr lang="ja-JP" altLang="en-US" dirty="0" smtClean="0"/>
              <a:t>　　　</a:t>
            </a:r>
            <a:r>
              <a:rPr lang="ja-JP" altLang="en-US" dirty="0"/>
              <a:t>　</a:t>
            </a:r>
            <a:r>
              <a:rPr kumimoji="1" lang="ja-JP" altLang="en-US" dirty="0" smtClean="0"/>
              <a:t>⇒　実際に「す</a:t>
            </a:r>
            <a:r>
              <a:rPr lang="ja-JP" altLang="en-US" dirty="0"/>
              <a:t>る</a:t>
            </a:r>
            <a:r>
              <a:rPr lang="ja-JP" altLang="en-US" dirty="0" smtClean="0"/>
              <a:t>こと」を極める</a:t>
            </a:r>
            <a:endParaRPr kumimoji="1" lang="en-US" altLang="ja-JP" dirty="0" smtClean="0"/>
          </a:p>
          <a:p>
            <a:pPr>
              <a:lnSpc>
                <a:spcPct val="120000"/>
              </a:lnSpc>
            </a:pPr>
            <a:r>
              <a:rPr lang="ja-JP" altLang="en-US" b="1" dirty="0"/>
              <a:t>代償</a:t>
            </a:r>
            <a:r>
              <a:rPr lang="ja-JP" altLang="en-US" b="1" dirty="0" smtClean="0"/>
              <a:t>手段を見極める</a:t>
            </a:r>
            <a:endParaRPr kumimoji="1" lang="en-US" altLang="ja-JP" b="1" dirty="0" smtClean="0"/>
          </a:p>
          <a:p>
            <a:pPr marL="457200" lvl="1" indent="0">
              <a:lnSpc>
                <a:spcPct val="120000"/>
              </a:lnSpc>
              <a:buNone/>
            </a:pPr>
            <a:r>
              <a:rPr lang="ja-JP" altLang="en-US" dirty="0"/>
              <a:t>　</a:t>
            </a:r>
            <a:r>
              <a:rPr lang="ja-JP" altLang="en-US" dirty="0" smtClean="0"/>
              <a:t>⇒　物</a:t>
            </a:r>
            <a:r>
              <a:rPr lang="ja-JP" altLang="en-US" dirty="0"/>
              <a:t>　</a:t>
            </a:r>
            <a:r>
              <a:rPr lang="ja-JP" altLang="en-US" dirty="0" smtClean="0"/>
              <a:t>（補装具等）　　　　　　</a:t>
            </a:r>
            <a:endParaRPr lang="en-US" altLang="ja-JP" dirty="0"/>
          </a:p>
          <a:p>
            <a:pPr marL="457200" lvl="1" indent="0">
              <a:lnSpc>
                <a:spcPct val="120000"/>
              </a:lnSpc>
              <a:buNone/>
            </a:pPr>
            <a:r>
              <a:rPr lang="ja-JP" altLang="en-US" dirty="0" smtClean="0"/>
              <a:t>　⇒　環境</a:t>
            </a:r>
            <a:r>
              <a:rPr lang="ja-JP" altLang="en-US" dirty="0"/>
              <a:t>　</a:t>
            </a:r>
            <a:r>
              <a:rPr lang="ja-JP" altLang="en-US" dirty="0" smtClean="0"/>
              <a:t>（住環境整備等）</a:t>
            </a:r>
            <a:endParaRPr lang="en-US" altLang="ja-JP" dirty="0"/>
          </a:p>
          <a:p>
            <a:pPr marL="457200" lvl="1" indent="0">
              <a:lnSpc>
                <a:spcPct val="120000"/>
              </a:lnSpc>
              <a:buNone/>
            </a:pPr>
            <a:r>
              <a:rPr kumimoji="1" lang="ja-JP" altLang="en-US" dirty="0" smtClean="0"/>
              <a:t>　⇒　人　（介助・介護力等）</a:t>
            </a:r>
            <a:endParaRPr kumimoji="1" lang="en-US" altLang="ja-JP" dirty="0" smtClean="0"/>
          </a:p>
          <a:p>
            <a:pPr>
              <a:lnSpc>
                <a:spcPct val="120000"/>
              </a:lnSpc>
            </a:pPr>
            <a:r>
              <a:rPr lang="ja-JP" altLang="en-US" b="1" dirty="0" smtClean="0"/>
              <a:t>ゴールとしての社会参加を想定する</a:t>
            </a:r>
            <a:endParaRPr lang="en-US" altLang="ja-JP" b="1" dirty="0" smtClean="0"/>
          </a:p>
          <a:p>
            <a:pPr>
              <a:lnSpc>
                <a:spcPct val="120000"/>
              </a:lnSpc>
            </a:pPr>
            <a:r>
              <a:rPr lang="ja-JP" altLang="en-US" b="1" dirty="0" smtClean="0"/>
              <a:t>ストレングスの活用を意識する</a:t>
            </a:r>
            <a:endParaRPr lang="en-US" altLang="ja-JP" b="1" dirty="0"/>
          </a:p>
        </p:txBody>
      </p:sp>
      <p:sp>
        <p:nvSpPr>
          <p:cNvPr id="4" name="AutoShape 2"/>
          <p:cNvSpPr>
            <a:spLocks noChangeArrowheads="1"/>
          </p:cNvSpPr>
          <p:nvPr/>
        </p:nvSpPr>
        <p:spPr bwMode="auto">
          <a:xfrm>
            <a:off x="186383" y="397714"/>
            <a:ext cx="8641374" cy="880422"/>
          </a:xfrm>
          <a:prstGeom prst="roundRect">
            <a:avLst>
              <a:gd name="adj" fmla="val 26537"/>
            </a:avLst>
          </a:prstGeom>
          <a:noFill/>
          <a:ln w="38100" cmpd="thickThin">
            <a:solidFill>
              <a:srgbClr val="FF6600"/>
            </a:solidFill>
            <a:round/>
            <a:headEnd/>
            <a:tailEnd/>
          </a:ln>
          <a:effectLst>
            <a:outerShdw dist="107763" dir="2700000" algn="ctr" rotWithShape="0">
              <a:schemeClr val="bg2">
                <a:alpha val="50000"/>
              </a:schemeClr>
            </a:outerShdw>
          </a:effectLst>
        </p:spPr>
        <p:txBody>
          <a:bodyPr lIns="84360" tIns="42181" rIns="84360" bIns="42181" anchor="ct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機能訓練事業におけるアセスメント留意点</a:t>
            </a: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コンテンツ プレースホルダー 2"/>
          <p:cNvSpPr txBox="1">
            <a:spLocks/>
          </p:cNvSpPr>
          <p:nvPr/>
        </p:nvSpPr>
        <p:spPr>
          <a:xfrm>
            <a:off x="5054600" y="1893359"/>
            <a:ext cx="3945467" cy="4515908"/>
          </a:xfrm>
          <a:prstGeom prst="rect">
            <a:avLst/>
          </a:prstGeom>
          <a:solidFill>
            <a:schemeClr val="accent4">
              <a:lumMod val="20000"/>
              <a:lumOff val="80000"/>
            </a:schemeClr>
          </a:solidFill>
          <a:ln>
            <a:solidFill>
              <a:srgbClr val="FF0000"/>
            </a:solidFill>
          </a:ln>
        </p:spPr>
        <p:txBody>
          <a:bodyPr vert="horz" lIns="91440" tIns="45720" rIns="91440" bIns="45720" rtlCol="0" anchor="ctr">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228600" marR="0" lvl="0" indent="-228600" algn="l" defTabSz="914400" rtl="0" eaLnBrk="1" fontAlgn="auto" latinLnBrk="0" hangingPunct="1">
              <a:lnSpc>
                <a:spcPct val="120000"/>
              </a:lnSpc>
              <a:spcBef>
                <a:spcPts val="1000"/>
              </a:spcBef>
              <a:spcAft>
                <a:spcPts val="0"/>
              </a:spcAft>
              <a:buClrTx/>
              <a:buSzTx/>
              <a:buFont typeface="Arial" panose="020B0604020202020204" pitchFamily="34" charset="0"/>
              <a:buChar char="•"/>
              <a:tabLst/>
              <a:defRPr/>
            </a:pPr>
            <a:r>
              <a:rPr kumimoji="1" lang="ja-JP" altLang="en-US"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ニーズを</a:t>
            </a:r>
            <a:r>
              <a:rPr kumimoji="1" lang="ja-JP"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明らか</a:t>
            </a:r>
            <a:r>
              <a:rPr kumimoji="1" lang="ja-JP" altLang="en-US"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にしていくプロセスでは、専門職による心身の評価が優先されることからのパターナリズムに陥らない意識が必用である</a:t>
            </a:r>
            <a:endParaRPr kumimoji="1" lang="en-US" altLang="ja-JP"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228600" marR="0" lvl="0" indent="-228600" algn="l" defTabSz="914400" rtl="0" eaLnBrk="1" fontAlgn="auto" latinLnBrk="0" hangingPunct="1">
              <a:lnSpc>
                <a:spcPct val="120000"/>
              </a:lnSpc>
              <a:spcBef>
                <a:spcPts val="1000"/>
              </a:spcBef>
              <a:spcAft>
                <a:spcPts val="0"/>
              </a:spcAft>
              <a:buClrTx/>
              <a:buSzTx/>
              <a:buFont typeface="Arial" panose="020B0604020202020204" pitchFamily="34" charset="0"/>
              <a:buChar char="•"/>
              <a:tabLst/>
              <a:defRPr/>
            </a:pPr>
            <a:r>
              <a:rPr kumimoji="1" lang="ja-JP" altLang="en-US"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説明責任と利用者の体験的理解を保障し、利用者の決定を大切にする</a:t>
            </a:r>
            <a:endParaRPr kumimoji="1" lang="en-US" altLang="ja-JP"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右矢印 7"/>
          <p:cNvSpPr/>
          <p:nvPr/>
        </p:nvSpPr>
        <p:spPr>
          <a:xfrm>
            <a:off x="4411133" y="3801533"/>
            <a:ext cx="872067" cy="59266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89400405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5456" name="Group 112"/>
          <p:cNvGraphicFramePr>
            <a:graphicFrameLocks noGrp="1"/>
          </p:cNvGraphicFramePr>
          <p:nvPr>
            <p:ph type="tbl" idx="1"/>
            <p:extLst>
              <p:ext uri="{D42A27DB-BD31-4B8C-83A1-F6EECF244321}">
                <p14:modId xmlns:p14="http://schemas.microsoft.com/office/powerpoint/2010/main" val="122790813"/>
              </p:ext>
            </p:extLst>
          </p:nvPr>
        </p:nvGraphicFramePr>
        <p:xfrm>
          <a:off x="323528" y="433799"/>
          <a:ext cx="8424863" cy="6313487"/>
        </p:xfrm>
        <a:graphic>
          <a:graphicData uri="http://schemas.openxmlformats.org/drawingml/2006/table">
            <a:tbl>
              <a:tblPr/>
              <a:tblGrid>
                <a:gridCol w="1028700">
                  <a:extLst>
                    <a:ext uri="{9D8B030D-6E8A-4147-A177-3AD203B41FA5}">
                      <a16:colId xmlns:a16="http://schemas.microsoft.com/office/drawing/2014/main" val="20000"/>
                    </a:ext>
                  </a:extLst>
                </a:gridCol>
                <a:gridCol w="1068388">
                  <a:extLst>
                    <a:ext uri="{9D8B030D-6E8A-4147-A177-3AD203B41FA5}">
                      <a16:colId xmlns:a16="http://schemas.microsoft.com/office/drawing/2014/main" val="20001"/>
                    </a:ext>
                  </a:extLst>
                </a:gridCol>
                <a:gridCol w="1054100">
                  <a:extLst>
                    <a:ext uri="{9D8B030D-6E8A-4147-A177-3AD203B41FA5}">
                      <a16:colId xmlns:a16="http://schemas.microsoft.com/office/drawing/2014/main" val="20002"/>
                    </a:ext>
                  </a:extLst>
                </a:gridCol>
                <a:gridCol w="1233487">
                  <a:extLst>
                    <a:ext uri="{9D8B030D-6E8A-4147-A177-3AD203B41FA5}">
                      <a16:colId xmlns:a16="http://schemas.microsoft.com/office/drawing/2014/main" val="20003"/>
                    </a:ext>
                  </a:extLst>
                </a:gridCol>
                <a:gridCol w="1236663">
                  <a:extLst>
                    <a:ext uri="{9D8B030D-6E8A-4147-A177-3AD203B41FA5}">
                      <a16:colId xmlns:a16="http://schemas.microsoft.com/office/drawing/2014/main" val="20004"/>
                    </a:ext>
                  </a:extLst>
                </a:gridCol>
                <a:gridCol w="1235075">
                  <a:extLst>
                    <a:ext uri="{9D8B030D-6E8A-4147-A177-3AD203B41FA5}">
                      <a16:colId xmlns:a16="http://schemas.microsoft.com/office/drawing/2014/main" val="20005"/>
                    </a:ext>
                  </a:extLst>
                </a:gridCol>
                <a:gridCol w="1233487">
                  <a:extLst>
                    <a:ext uri="{9D8B030D-6E8A-4147-A177-3AD203B41FA5}">
                      <a16:colId xmlns:a16="http://schemas.microsoft.com/office/drawing/2014/main" val="20006"/>
                    </a:ext>
                  </a:extLst>
                </a:gridCol>
                <a:gridCol w="334963">
                  <a:extLst>
                    <a:ext uri="{9D8B030D-6E8A-4147-A177-3AD203B41FA5}">
                      <a16:colId xmlns:a16="http://schemas.microsoft.com/office/drawing/2014/main" val="20007"/>
                    </a:ext>
                  </a:extLst>
                </a:gridCol>
              </a:tblGrid>
              <a:tr h="987524">
                <a:tc rowSpan="5">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ＭＳ Ｐゴシック" pitchFamily="50" charset="-128"/>
                          <a:ea typeface="ＭＳ Ｐゴシック" pitchFamily="50" charset="-128"/>
                        </a:rPr>
                        <a:t>(Ⅲ</a:t>
                      </a: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）入浴</a:t>
                      </a:r>
                      <a:endParaRPr kumimoji="1" lang="ja-JP" altLang="en-US" sz="1400" b="0" i="0" u="none" strike="noStrike" cap="none" normalizeH="0" baseline="0" dirty="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入浴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共通内容</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5">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・毎日、入浴していただく機会を提供します。　　　　　　　　　　　　　　　　　　　　　　　　　　　　　　　　　　　　　　　　　　　　　　　　　　　　</a:t>
                      </a:r>
                    </a:p>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・同性介護を基本に、利用者される方のプライバシーに十分注意し、清潔が保持できるよう支援を実施します。</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518212">
                <a:tc vMerge="1">
                  <a:txBody>
                    <a:bodyPr/>
                    <a:lstStyle/>
                    <a:p>
                      <a:endParaRPr kumimoji="1" lang="ja-JP" altLang="en-US"/>
                    </a:p>
                  </a:txBody>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（１）洗体</a:t>
                      </a:r>
                      <a:endParaRPr kumimoji="1" lang="ja-JP" altLang="en-US" sz="1400" b="0" i="0" u="none" strike="noStrike" cap="none" normalizeH="0" baseline="0" dirty="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1</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・支援なし</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2</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・見守り・声掛け支援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3</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・一部間接支援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4</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・一部直接支援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5</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・全支援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dirty="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65207">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留意内容</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18212">
                <a:tc vMerge="1">
                  <a:txBody>
                    <a:bodyPr/>
                    <a:lstStyle/>
                    <a:p>
                      <a:endParaRPr kumimoji="1" lang="ja-JP" altLang="en-US"/>
                    </a:p>
                  </a:txBody>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（２）洗髪</a:t>
                      </a:r>
                      <a:endParaRPr kumimoji="1" lang="ja-JP" altLang="en-US" sz="1400" b="0" i="0" u="none" strike="noStrike" cap="none" normalizeH="0" baseline="0" dirty="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1</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・支援なし</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2</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・見守り・声掛け支援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3</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・一部間接支援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4</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・一部直接支援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5</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・全支援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65207">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留意内容</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6840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cap="flat">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cap="flat">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50918">
                <a:tc rowSpan="5">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(Ⅳ</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）排泄</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排泄</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共通内容</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5">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・同性介護を基本に、利用者される方のプライバシーに十分注意し、清潔が保持できるよう支援を実施します。</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6"/>
                  </a:ext>
                </a:extLst>
              </a:tr>
              <a:tr h="518212">
                <a:tc vMerge="1">
                  <a:txBody>
                    <a:bodyPr/>
                    <a:lstStyle/>
                    <a:p>
                      <a:endParaRPr kumimoji="1" lang="ja-JP" altLang="en-US"/>
                    </a:p>
                  </a:txBody>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（１）排尿</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1</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・支援なし</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2</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・見守り・声掛け支援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3</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・一部間接支援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4</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・一部直接支援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5</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・全支援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52483">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留意内容</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518212">
                <a:tc vMerge="1">
                  <a:txBody>
                    <a:bodyPr/>
                    <a:lstStyle/>
                    <a:p>
                      <a:endParaRPr kumimoji="1" lang="ja-JP" altLang="en-US"/>
                    </a:p>
                  </a:txBody>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（１）排便</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1</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・支援なし</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2</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・見守り・声掛け支援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3</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・一部間接支援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4</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・一部直接支援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smtClean="0">
                          <a:ln>
                            <a:noFill/>
                          </a:ln>
                          <a:solidFill>
                            <a:schemeClr val="tx1"/>
                          </a:solidFill>
                          <a:effectLst/>
                          <a:latin typeface="ＭＳ Ｐゴシック" pitchFamily="50" charset="-128"/>
                          <a:ea typeface="ＭＳ Ｐゴシック" pitchFamily="50" charset="-128"/>
                        </a:rPr>
                        <a:t>5</a:t>
                      </a: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・全支援</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450895">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留意内容</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smtClean="0">
                        <a:ln>
                          <a:noFill/>
                        </a:ln>
                        <a:solidFill>
                          <a:schemeClr val="tx1"/>
                        </a:solidFill>
                        <a:effectLst/>
                        <a:latin typeface="Arial" charset="0"/>
                        <a:ea typeface="ＭＳ Ｐゴシック" pitchFamily="50" charset="-128"/>
                      </a:endParaRPr>
                    </a:p>
                  </a:txBody>
                  <a:tcPr marT="45725" marB="45725"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endParaRPr kumimoji="1" lang="ja-JP" altLang="en-US" sz="1400" b="0" i="0" u="none" strike="noStrike" cap="none" normalizeH="0" baseline="0" dirty="0" smtClean="0">
                        <a:ln>
                          <a:noFill/>
                        </a:ln>
                        <a:solidFill>
                          <a:schemeClr val="tx1"/>
                        </a:solidFill>
                        <a:effectLst/>
                        <a:latin typeface="Arial" charset="0"/>
                        <a:ea typeface="ＭＳ Ｐゴシック" pitchFamily="50" charset="-128"/>
                      </a:endParaRPr>
                    </a:p>
                  </a:txBody>
                  <a:tcPr marT="45725" marB="45725"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3" name="正方形/長方形 2"/>
          <p:cNvSpPr/>
          <p:nvPr/>
        </p:nvSpPr>
        <p:spPr bwMode="auto">
          <a:xfrm>
            <a:off x="107504" y="0"/>
            <a:ext cx="864096" cy="404664"/>
          </a:xfrm>
          <a:prstGeom prst="rect">
            <a:avLst/>
          </a:prstGeom>
          <a:noFill/>
          <a:ln w="127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ja-JP" altLang="en-US" sz="1800" b="1" dirty="0">
                <a:solidFill>
                  <a:schemeClr val="tx1"/>
                </a:solidFill>
                <a:latin typeface="Arial" pitchFamily="34" charset="0"/>
              </a:rPr>
              <a:t>参考</a:t>
            </a:r>
            <a:endParaRPr kumimoji="1" lang="ja-JP" altLang="en-US" sz="1800" b="1" i="0" u="none" strike="noStrike" cap="none" normalizeH="0" baseline="0" dirty="0" smtClean="0">
              <a:ln>
                <a:noFill/>
              </a:ln>
              <a:solidFill>
                <a:schemeClr val="tx1"/>
              </a:solidFill>
              <a:effectLst/>
              <a:latin typeface="Arial" pitchFamily="34" charset="0"/>
            </a:endParaRPr>
          </a:p>
        </p:txBody>
      </p:sp>
    </p:spTree>
    <p:extLst>
      <p:ext uri="{BB962C8B-B14F-4D97-AF65-F5344CB8AC3E}">
        <p14:creationId xmlns:p14="http://schemas.microsoft.com/office/powerpoint/2010/main" val="329695750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188383" y="1736708"/>
            <a:ext cx="3706283" cy="4351338"/>
          </a:xfrm>
          <a:solidFill>
            <a:schemeClr val="accent4">
              <a:lumMod val="20000"/>
              <a:lumOff val="80000"/>
            </a:schemeClr>
          </a:solidFill>
          <a:ln>
            <a:solidFill>
              <a:srgbClr val="FF0000"/>
            </a:solidFill>
          </a:ln>
        </p:spPr>
        <p:txBody>
          <a:bodyPr anchor="ctr">
            <a:normAutofit/>
          </a:bodyPr>
          <a:lstStyle/>
          <a:p>
            <a:pPr marL="0" indent="0">
              <a:buNone/>
            </a:pPr>
            <a:r>
              <a:rPr kumimoji="1" lang="ja-JP" altLang="en-US" sz="2400" dirty="0" smtClean="0"/>
              <a:t>機能訓練事業は期間限定の支援であることを意識し、サービスの提供による機能改善や代償手段の活用による</a:t>
            </a:r>
            <a:r>
              <a:rPr lang="ja-JP" altLang="en-US" sz="2400" dirty="0"/>
              <a:t>応用</a:t>
            </a:r>
            <a:r>
              <a:rPr lang="ja-JP" altLang="en-US" sz="2400" dirty="0" smtClean="0"/>
              <a:t>動作の獲得などを想定し、丁寧に個別支援計画に反映していかなくてはならない</a:t>
            </a:r>
            <a:endParaRPr kumimoji="1" lang="en-US" altLang="ja-JP" sz="2400" dirty="0" smtClean="0"/>
          </a:p>
        </p:txBody>
      </p:sp>
      <p:sp>
        <p:nvSpPr>
          <p:cNvPr id="4" name="AutoShape 2"/>
          <p:cNvSpPr>
            <a:spLocks noChangeArrowheads="1"/>
          </p:cNvSpPr>
          <p:nvPr/>
        </p:nvSpPr>
        <p:spPr bwMode="auto">
          <a:xfrm>
            <a:off x="186383" y="397714"/>
            <a:ext cx="8641374" cy="880422"/>
          </a:xfrm>
          <a:prstGeom prst="roundRect">
            <a:avLst>
              <a:gd name="adj" fmla="val 26537"/>
            </a:avLst>
          </a:prstGeom>
          <a:noFill/>
          <a:ln w="38100" cmpd="thickThin">
            <a:solidFill>
              <a:srgbClr val="FF6600"/>
            </a:solidFill>
            <a:round/>
            <a:headEnd/>
            <a:tailEnd/>
          </a:ln>
          <a:effectLst>
            <a:outerShdw dist="107763" dir="2700000" algn="ctr" rotWithShape="0">
              <a:schemeClr val="bg2">
                <a:alpha val="50000"/>
              </a:schemeClr>
            </a:outerShdw>
          </a:effectLst>
        </p:spPr>
        <p:txBody>
          <a:bodyPr lIns="84360" tIns="42181" rIns="84360" bIns="42181" anchor="ct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機能訓練事業におけるアセスメント留意点</a:t>
            </a: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5" name="グループ化 4"/>
          <p:cNvGrpSpPr/>
          <p:nvPr/>
        </p:nvGrpSpPr>
        <p:grpSpPr>
          <a:xfrm>
            <a:off x="3894666" y="1752600"/>
            <a:ext cx="5102099" cy="4648200"/>
            <a:chOff x="1120842" y="2349500"/>
            <a:chExt cx="6434855" cy="3776328"/>
          </a:xfrm>
        </p:grpSpPr>
        <p:sp>
          <p:nvSpPr>
            <p:cNvPr id="6" name="Line 3"/>
            <p:cNvSpPr>
              <a:spLocks noChangeShapeType="1"/>
            </p:cNvSpPr>
            <p:nvPr/>
          </p:nvSpPr>
          <p:spPr bwMode="auto">
            <a:xfrm flipV="1">
              <a:off x="2917908" y="2384425"/>
              <a:ext cx="2886450" cy="10810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endParaRPr>
            </a:p>
          </p:txBody>
        </p:sp>
        <p:sp>
          <p:nvSpPr>
            <p:cNvPr id="7" name="Rectangle 5"/>
            <p:cNvSpPr>
              <a:spLocks noChangeArrowheads="1"/>
            </p:cNvSpPr>
            <p:nvPr/>
          </p:nvSpPr>
          <p:spPr bwMode="auto">
            <a:xfrm>
              <a:off x="1595655" y="3465513"/>
              <a:ext cx="1323850" cy="2336800"/>
            </a:xfrm>
            <a:prstGeom prst="rect">
              <a:avLst/>
            </a:prstGeom>
            <a:solidFill>
              <a:srgbClr val="FFFF99"/>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endParaRPr>
            </a:p>
          </p:txBody>
        </p:sp>
        <p:sp>
          <p:nvSpPr>
            <p:cNvPr id="8" name="Rectangle 6"/>
            <p:cNvSpPr>
              <a:spLocks noChangeArrowheads="1"/>
            </p:cNvSpPr>
            <p:nvPr/>
          </p:nvSpPr>
          <p:spPr bwMode="auto">
            <a:xfrm>
              <a:off x="5837265" y="2349509"/>
              <a:ext cx="1718432" cy="3457575"/>
            </a:xfrm>
            <a:prstGeom prst="rect">
              <a:avLst/>
            </a:prstGeom>
            <a:solidFill>
              <a:srgbClr val="FFFF99"/>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endParaRPr>
            </a:p>
          </p:txBody>
        </p:sp>
        <p:sp>
          <p:nvSpPr>
            <p:cNvPr id="9" name="Text Box 7"/>
            <p:cNvSpPr txBox="1">
              <a:spLocks noChangeArrowheads="1"/>
            </p:cNvSpPr>
            <p:nvPr/>
          </p:nvSpPr>
          <p:spPr bwMode="auto">
            <a:xfrm>
              <a:off x="1639801" y="3933825"/>
              <a:ext cx="55043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初期状態</a:t>
              </a:r>
            </a:p>
          </p:txBody>
        </p:sp>
        <p:sp>
          <p:nvSpPr>
            <p:cNvPr id="10" name="Text Box 8"/>
            <p:cNvSpPr txBox="1">
              <a:spLocks noChangeArrowheads="1"/>
            </p:cNvSpPr>
            <p:nvPr/>
          </p:nvSpPr>
          <p:spPr bwMode="auto">
            <a:xfrm>
              <a:off x="6104561" y="2960688"/>
              <a:ext cx="55043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達成すべき状態</a:t>
              </a:r>
            </a:p>
          </p:txBody>
        </p:sp>
        <p:sp>
          <p:nvSpPr>
            <p:cNvPr id="11" name="Line 9"/>
            <p:cNvSpPr>
              <a:spLocks noChangeShapeType="1"/>
            </p:cNvSpPr>
            <p:nvPr/>
          </p:nvSpPr>
          <p:spPr bwMode="auto">
            <a:xfrm flipH="1" flipV="1">
              <a:off x="1393911" y="2349500"/>
              <a:ext cx="612888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endParaRPr>
            </a:p>
          </p:txBody>
        </p:sp>
        <p:sp>
          <p:nvSpPr>
            <p:cNvPr id="12" name="Text Box 10"/>
            <p:cNvSpPr txBox="1">
              <a:spLocks noChangeArrowheads="1"/>
            </p:cNvSpPr>
            <p:nvPr/>
          </p:nvSpPr>
          <p:spPr bwMode="auto">
            <a:xfrm>
              <a:off x="1120842" y="2414759"/>
              <a:ext cx="1668394" cy="1014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どのような支援があれば達成できるかの分析</a:t>
              </a:r>
            </a:p>
          </p:txBody>
        </p:sp>
        <p:sp>
          <p:nvSpPr>
            <p:cNvPr id="13" name="AutoShape 11"/>
            <p:cNvSpPr>
              <a:spLocks noChangeArrowheads="1"/>
            </p:cNvSpPr>
            <p:nvPr/>
          </p:nvSpPr>
          <p:spPr bwMode="auto">
            <a:xfrm rot="5400000">
              <a:off x="3676057" y="3885723"/>
              <a:ext cx="1414462" cy="1438221"/>
            </a:xfrm>
            <a:prstGeom prst="rightArrow">
              <a:avLst>
                <a:gd name="adj1" fmla="val 59417"/>
                <a:gd name="adj2" fmla="val 29042"/>
              </a:avLst>
            </a:prstGeom>
            <a:solidFill>
              <a:srgbClr val="CCECFF">
                <a:alpha val="39999"/>
              </a:srgbClr>
            </a:solidFill>
            <a:ln w="317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endParaRPr>
            </a:p>
          </p:txBody>
        </p:sp>
        <p:sp>
          <p:nvSpPr>
            <p:cNvPr id="14" name="Line 12"/>
            <p:cNvSpPr>
              <a:spLocks noChangeShapeType="1"/>
            </p:cNvSpPr>
            <p:nvPr/>
          </p:nvSpPr>
          <p:spPr bwMode="auto">
            <a:xfrm>
              <a:off x="1399625" y="5805488"/>
              <a:ext cx="6106007"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endParaRPr>
            </a:p>
          </p:txBody>
        </p:sp>
        <p:sp>
          <p:nvSpPr>
            <p:cNvPr id="15" name="Text Box 13"/>
            <p:cNvSpPr txBox="1">
              <a:spLocks noChangeArrowheads="1"/>
            </p:cNvSpPr>
            <p:nvPr/>
          </p:nvSpPr>
          <p:spPr bwMode="auto">
            <a:xfrm>
              <a:off x="6656403" y="2924175"/>
              <a:ext cx="55043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600" b="1" i="0" u="none" strike="noStrike" kern="1200" cap="none" spc="0" normalizeH="0" baseline="0" noProof="0" dirty="0">
                  <a:ln>
                    <a:noFill/>
                  </a:ln>
                  <a:solidFill>
                    <a:srgbClr val="CC0066"/>
                  </a:solidFill>
                  <a:effectLst/>
                  <a:uLnTx/>
                  <a:uFillTx/>
                  <a:latin typeface="Times New Roman" pitchFamily="18" charset="0"/>
                  <a:ea typeface="ＭＳ Ｐゴシック" pitchFamily="50" charset="-128"/>
                  <a:cs typeface="+mn-cs"/>
                </a:rPr>
                <a:t>（実現したい状況）</a:t>
              </a:r>
            </a:p>
          </p:txBody>
        </p:sp>
        <p:sp>
          <p:nvSpPr>
            <p:cNvPr id="16" name="Text Box 14"/>
            <p:cNvSpPr txBox="1">
              <a:spLocks noChangeArrowheads="1"/>
            </p:cNvSpPr>
            <p:nvPr/>
          </p:nvSpPr>
          <p:spPr bwMode="auto">
            <a:xfrm>
              <a:off x="2121574" y="3752850"/>
              <a:ext cx="550430" cy="183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600" b="1" i="0" u="none" strike="noStrike" kern="1200" cap="none" spc="0" normalizeH="0" baseline="0" noProof="0" dirty="0">
                  <a:ln>
                    <a:noFill/>
                  </a:ln>
                  <a:solidFill>
                    <a:srgbClr val="CC0066"/>
                  </a:solidFill>
                  <a:effectLst/>
                  <a:uLnTx/>
                  <a:uFillTx/>
                  <a:latin typeface="Times New Roman" pitchFamily="18" charset="0"/>
                  <a:ea typeface="ＭＳ Ｐゴシック" pitchFamily="50" charset="-128"/>
                  <a:cs typeface="+mn-cs"/>
                </a:rPr>
                <a:t>（現在の状況）</a:t>
              </a:r>
            </a:p>
          </p:txBody>
        </p:sp>
        <p:sp>
          <p:nvSpPr>
            <p:cNvPr id="17" name="Text Box 15"/>
            <p:cNvSpPr txBox="1">
              <a:spLocks noChangeArrowheads="1"/>
            </p:cNvSpPr>
            <p:nvPr/>
          </p:nvSpPr>
          <p:spPr bwMode="auto">
            <a:xfrm>
              <a:off x="3697235" y="4258377"/>
              <a:ext cx="1376747" cy="318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反　映</a:t>
              </a:r>
            </a:p>
          </p:txBody>
        </p:sp>
        <p:sp>
          <p:nvSpPr>
            <p:cNvPr id="18" name="Text Box 16"/>
            <p:cNvSpPr txBox="1">
              <a:spLocks noChangeArrowheads="1"/>
            </p:cNvSpPr>
            <p:nvPr/>
          </p:nvSpPr>
          <p:spPr bwMode="auto">
            <a:xfrm>
              <a:off x="3360543" y="3388635"/>
              <a:ext cx="2102320" cy="248903"/>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74295" tIns="8890" rIns="74295" bIns="8890">
              <a:spAutoFit/>
            </a:bodyPr>
            <a:lstStyle>
              <a:lvl1pPr eaLnBrk="0" hangingPunct="0">
                <a:defRPr kumimoji="1" sz="2800">
                  <a:solidFill>
                    <a:schemeClr val="tx2"/>
                  </a:solidFill>
                  <a:latin typeface="Arial" charset="0"/>
                  <a:ea typeface="ＭＳ Ｐゴシック" pitchFamily="50" charset="-128"/>
                </a:defRPr>
              </a:lvl1pPr>
              <a:lvl2pPr marL="742950" indent="-285750" eaLnBrk="0" hangingPunct="0">
                <a:defRPr kumimoji="1" sz="2800">
                  <a:solidFill>
                    <a:schemeClr val="tx2"/>
                  </a:solidFill>
                  <a:latin typeface="Arial" charset="0"/>
                  <a:ea typeface="ＭＳ Ｐゴシック" pitchFamily="50" charset="-128"/>
                </a:defRPr>
              </a:lvl2pPr>
              <a:lvl3pPr marL="1143000" indent="-228600" eaLnBrk="0" hangingPunct="0">
                <a:defRPr kumimoji="1" sz="2800">
                  <a:solidFill>
                    <a:schemeClr val="tx2"/>
                  </a:solidFill>
                  <a:latin typeface="Arial" charset="0"/>
                  <a:ea typeface="ＭＳ Ｐゴシック" pitchFamily="50" charset="-128"/>
                </a:defRPr>
              </a:lvl3pPr>
              <a:lvl4pPr marL="1600200" indent="-228600" eaLnBrk="0" hangingPunct="0">
                <a:defRPr kumimoji="1" sz="2800">
                  <a:solidFill>
                    <a:schemeClr val="tx2"/>
                  </a:solidFill>
                  <a:latin typeface="Arial" charset="0"/>
                  <a:ea typeface="ＭＳ Ｐゴシック" pitchFamily="50" charset="-128"/>
                </a:defRPr>
              </a:lvl4pPr>
              <a:lvl5pPr marL="2057400" indent="-228600" eaLnBrk="0" hangingPunct="0">
                <a:defRPr kumimoji="1" sz="2800">
                  <a:solidFill>
                    <a:schemeClr val="tx2"/>
                  </a:solidFill>
                  <a:latin typeface="Arial" charset="0"/>
                  <a:ea typeface="ＭＳ Ｐゴシック" pitchFamily="50" charset="-128"/>
                </a:defRPr>
              </a:lvl5pPr>
              <a:lvl6pPr marL="2514600" indent="-228600" eaLnBrk="0" fontAlgn="base" hangingPunct="0">
                <a:spcBef>
                  <a:spcPct val="0"/>
                </a:spcBef>
                <a:spcAft>
                  <a:spcPct val="0"/>
                </a:spcAft>
                <a:defRPr kumimoji="1" sz="2800">
                  <a:solidFill>
                    <a:schemeClr val="tx2"/>
                  </a:solidFill>
                  <a:latin typeface="Arial" charset="0"/>
                  <a:ea typeface="ＭＳ Ｐゴシック" pitchFamily="50" charset="-128"/>
                </a:defRPr>
              </a:lvl6pPr>
              <a:lvl7pPr marL="2971800" indent="-228600" eaLnBrk="0" fontAlgn="base" hangingPunct="0">
                <a:spcBef>
                  <a:spcPct val="0"/>
                </a:spcBef>
                <a:spcAft>
                  <a:spcPct val="0"/>
                </a:spcAft>
                <a:defRPr kumimoji="1" sz="2800">
                  <a:solidFill>
                    <a:schemeClr val="tx2"/>
                  </a:solidFill>
                  <a:latin typeface="Arial" charset="0"/>
                  <a:ea typeface="ＭＳ Ｐゴシック" pitchFamily="50" charset="-128"/>
                </a:defRPr>
              </a:lvl7pPr>
              <a:lvl8pPr marL="3429000" indent="-228600" eaLnBrk="0" fontAlgn="base" hangingPunct="0">
                <a:spcBef>
                  <a:spcPct val="0"/>
                </a:spcBef>
                <a:spcAft>
                  <a:spcPct val="0"/>
                </a:spcAft>
                <a:defRPr kumimoji="1" sz="2800">
                  <a:solidFill>
                    <a:schemeClr val="tx2"/>
                  </a:solidFill>
                  <a:latin typeface="Arial" charset="0"/>
                  <a:ea typeface="ＭＳ Ｐゴシック" pitchFamily="50" charset="-128"/>
                </a:defRPr>
              </a:lvl8pPr>
              <a:lvl9pPr marL="3886200" indent="-228600" eaLnBrk="0" fontAlgn="base" hangingPunct="0">
                <a:spcBef>
                  <a:spcPct val="0"/>
                </a:spcBef>
                <a:spcAft>
                  <a:spcPct val="0"/>
                </a:spcAft>
                <a:defRPr kumimoji="1" sz="2800">
                  <a:solidFill>
                    <a:schemeClr val="tx2"/>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利用者の意向</a:t>
              </a:r>
            </a:p>
          </p:txBody>
        </p:sp>
        <p:sp>
          <p:nvSpPr>
            <p:cNvPr id="19" name="AutoShape 17"/>
            <p:cNvSpPr>
              <a:spLocks noChangeArrowheads="1"/>
            </p:cNvSpPr>
            <p:nvPr/>
          </p:nvSpPr>
          <p:spPr bwMode="auto">
            <a:xfrm>
              <a:off x="2789235" y="2385127"/>
              <a:ext cx="238750" cy="1044575"/>
            </a:xfrm>
            <a:prstGeom prst="upDownArrow">
              <a:avLst>
                <a:gd name="adj1" fmla="val 50000"/>
                <a:gd name="adj2" fmla="val 78803"/>
              </a:avLst>
            </a:prstGeom>
            <a:solidFill>
              <a:schemeClr val="accent1"/>
            </a:solidFill>
            <a:ln w="12700" algn="ctr">
              <a:solidFill>
                <a:srgbClr val="FF9900"/>
              </a:solidFill>
              <a:miter lim="800000"/>
              <a:headEnd/>
              <a:tailEnd/>
            </a:ln>
          </p:spPr>
          <p:txBody>
            <a:bodyPr wrap="none" lIns="74295" tIns="8890" rIns="74295" bIns="889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endParaRPr>
            </a:p>
          </p:txBody>
        </p:sp>
        <p:sp>
          <p:nvSpPr>
            <p:cNvPr id="20" name="Rectangle 18"/>
            <p:cNvSpPr>
              <a:spLocks noChangeArrowheads="1"/>
            </p:cNvSpPr>
            <p:nvPr/>
          </p:nvSpPr>
          <p:spPr bwMode="auto">
            <a:xfrm>
              <a:off x="3016770" y="5314065"/>
              <a:ext cx="2852139" cy="396875"/>
            </a:xfrm>
            <a:prstGeom prst="rect">
              <a:avLst/>
            </a:prstGeom>
            <a:noFill/>
            <a:ln w="127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74295" tIns="8890" rIns="74295" bIns="889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個別支援計画</a:t>
              </a:r>
            </a:p>
          </p:txBody>
        </p:sp>
        <p:sp>
          <p:nvSpPr>
            <p:cNvPr id="21" name="Rectangle 19"/>
            <p:cNvSpPr>
              <a:spLocks noChangeArrowheads="1"/>
            </p:cNvSpPr>
            <p:nvPr/>
          </p:nvSpPr>
          <p:spPr bwMode="auto">
            <a:xfrm>
              <a:off x="1406801" y="5876925"/>
              <a:ext cx="1702895" cy="248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74295" tIns="8890" rIns="74295" bIns="889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サービス開始</a:t>
              </a:r>
            </a:p>
          </p:txBody>
        </p:sp>
        <p:sp>
          <p:nvSpPr>
            <p:cNvPr id="22" name="Rectangle 20"/>
            <p:cNvSpPr>
              <a:spLocks noChangeArrowheads="1"/>
            </p:cNvSpPr>
            <p:nvPr/>
          </p:nvSpPr>
          <p:spPr bwMode="auto">
            <a:xfrm>
              <a:off x="5837205" y="5876925"/>
              <a:ext cx="1702895" cy="248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74295" tIns="8890" rIns="74295" bIns="889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サービス終了</a:t>
              </a:r>
            </a:p>
          </p:txBody>
        </p:sp>
        <p:sp>
          <p:nvSpPr>
            <p:cNvPr id="23" name="Rectangle 21"/>
            <p:cNvSpPr>
              <a:spLocks noChangeArrowheads="1"/>
            </p:cNvSpPr>
            <p:nvPr/>
          </p:nvSpPr>
          <p:spPr bwMode="auto">
            <a:xfrm>
              <a:off x="3436893" y="5876925"/>
              <a:ext cx="1702895" cy="248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74295" tIns="8890" rIns="74295" bIns="889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サービス提供</a:t>
              </a:r>
            </a:p>
          </p:txBody>
        </p:sp>
      </p:grpSp>
    </p:spTree>
    <p:extLst>
      <p:ext uri="{BB962C8B-B14F-4D97-AF65-F5344CB8AC3E}">
        <p14:creationId xmlns:p14="http://schemas.microsoft.com/office/powerpoint/2010/main" val="795916562"/>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3"/>
          <p:cNvSpPr>
            <a:spLocks noGrp="1" noChangeArrowheads="1"/>
          </p:cNvSpPr>
          <p:nvPr>
            <p:ph type="body" idx="1"/>
          </p:nvPr>
        </p:nvSpPr>
        <p:spPr>
          <a:xfrm>
            <a:off x="356915" y="1418720"/>
            <a:ext cx="8235662" cy="3100361"/>
          </a:xfrm>
        </p:spPr>
        <p:txBody>
          <a:bodyPr>
            <a:normAutofit fontScale="92500" lnSpcReduction="10000"/>
          </a:bodyPr>
          <a:lstStyle/>
          <a:p>
            <a:pPr marL="463224" indent="-463224">
              <a:defRPr/>
            </a:pPr>
            <a:r>
              <a:rPr lang="ja-JP" altLang="en-US" sz="2702" u="sng" dirty="0">
                <a:latin typeface="ＭＳ Ｐゴシック" pitchFamily="50" charset="-128"/>
                <a:ea typeface="AR P黒丸ＰＯＰ体H"/>
                <a:cs typeface="AR P黒丸ＰＯＰ体H"/>
              </a:rPr>
              <a:t>情報収集とアセスメントは表裏一体の関係にある。</a:t>
            </a:r>
            <a:endParaRPr lang="en-US" altLang="ja-JP" sz="2702" u="sng" dirty="0">
              <a:latin typeface="ＭＳ Ｐゴシック" pitchFamily="50" charset="-128"/>
              <a:ea typeface="AR P黒丸ＰＯＰ体H"/>
              <a:cs typeface="AR P黒丸ＰＯＰ体H"/>
            </a:endParaRPr>
          </a:p>
          <a:p>
            <a:pPr marL="463224" indent="-463224">
              <a:defRPr/>
            </a:pPr>
            <a:r>
              <a:rPr lang="ja-JP" altLang="en-US" sz="2702" dirty="0">
                <a:latin typeface="ＭＳ Ｐゴシック" pitchFamily="50" charset="-128"/>
                <a:ea typeface="AR P黒丸ＰＯＰ体H"/>
                <a:cs typeface="AR P黒丸ＰＯＰ体H"/>
              </a:rPr>
              <a:t>把握できている情報を整理し、不足している情報は関係者から収集する。</a:t>
            </a:r>
            <a:endParaRPr lang="en-US" altLang="ja-JP" sz="2702" dirty="0">
              <a:latin typeface="ＭＳ Ｐゴシック" pitchFamily="50" charset="-128"/>
              <a:ea typeface="AR P黒丸ＰＯＰ体H"/>
              <a:cs typeface="AR P黒丸ＰＯＰ体H"/>
            </a:endParaRPr>
          </a:p>
          <a:p>
            <a:pPr marL="463224" indent="-463224">
              <a:defRPr/>
            </a:pPr>
            <a:r>
              <a:rPr lang="ja-JP" altLang="en-US" sz="2702" dirty="0">
                <a:latin typeface="ＭＳ Ｐゴシック" pitchFamily="50" charset="-128"/>
                <a:ea typeface="AR P黒丸ＰＯＰ体H"/>
                <a:cs typeface="AR P黒丸ＰＯＰ体H"/>
              </a:rPr>
              <a:t>必要がある場合は関係者を召集し、情報の集約・共有化を目的に会議を実施することもある。</a:t>
            </a:r>
          </a:p>
          <a:p>
            <a:pPr marL="463224" indent="-463224">
              <a:defRPr/>
            </a:pPr>
            <a:r>
              <a:rPr lang="ja-JP" altLang="en-US" sz="2702" dirty="0">
                <a:latin typeface="ＭＳ Ｐゴシック" pitchFamily="50" charset="-128"/>
                <a:ea typeface="AR P黒丸ＰＯＰ体H"/>
                <a:cs typeface="AR P黒丸ＰＯＰ体H"/>
              </a:rPr>
              <a:t>情報整理シート等の活用等も有効である。</a:t>
            </a:r>
            <a:endParaRPr lang="en-US" altLang="ja-JP" sz="2702" dirty="0">
              <a:latin typeface="ＭＳ Ｐゴシック" pitchFamily="50" charset="-128"/>
              <a:ea typeface="AR P黒丸ＰＯＰ体H"/>
              <a:cs typeface="AR P黒丸ＰＯＰ体H"/>
            </a:endParaRPr>
          </a:p>
          <a:p>
            <a:pPr marL="463224" indent="-463224">
              <a:defRPr/>
            </a:pPr>
            <a:r>
              <a:rPr lang="ja-JP" altLang="en-US" sz="2702" dirty="0">
                <a:latin typeface="ＭＳ Ｐゴシック" pitchFamily="50" charset="-128"/>
                <a:ea typeface="AR P黒丸ＰＯＰ体H"/>
                <a:cs typeface="AR P黒丸ＰＯＰ体H"/>
              </a:rPr>
              <a:t>整理した利用者情報を活用し、アセスメント（ニーズ・課題を明らかにする）をおこなうことになる。</a:t>
            </a:r>
          </a:p>
        </p:txBody>
      </p:sp>
      <p:sp>
        <p:nvSpPr>
          <p:cNvPr id="4" name="AutoShape 3"/>
          <p:cNvSpPr>
            <a:spLocks noChangeArrowheads="1"/>
          </p:cNvSpPr>
          <p:nvPr/>
        </p:nvSpPr>
        <p:spPr bwMode="auto">
          <a:xfrm>
            <a:off x="519050" y="4602483"/>
            <a:ext cx="7717216" cy="647628"/>
          </a:xfrm>
          <a:prstGeom prst="downArrow">
            <a:avLst>
              <a:gd name="adj1" fmla="val 72806"/>
              <a:gd name="adj2" fmla="val 49935"/>
            </a:avLst>
          </a:prstGeom>
          <a:solidFill>
            <a:srgbClr val="FFFFB9"/>
          </a:solidFill>
          <a:ln w="12700" algn="ctr">
            <a:solidFill>
              <a:srgbClr val="FF9900"/>
            </a:solidFill>
            <a:miter lim="800000"/>
            <a:headEnd/>
            <a:tailEnd/>
          </a:ln>
        </p:spPr>
        <p:txBody>
          <a:bodyPr wrap="none" lIns="66907" tIns="8006" rIns="66907" bIns="8006"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522"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ＩＣＦの視点に立った利用者総体の理解</a:t>
            </a:r>
          </a:p>
        </p:txBody>
      </p:sp>
      <p:sp>
        <p:nvSpPr>
          <p:cNvPr id="5" name="AutoShape 3"/>
          <p:cNvSpPr>
            <a:spLocks noChangeArrowheads="1"/>
          </p:cNvSpPr>
          <p:nvPr/>
        </p:nvSpPr>
        <p:spPr bwMode="auto">
          <a:xfrm>
            <a:off x="454002" y="5333514"/>
            <a:ext cx="7847313" cy="1286688"/>
          </a:xfrm>
          <a:prstGeom prst="foldedCorner">
            <a:avLst>
              <a:gd name="adj" fmla="val 9574"/>
            </a:avLst>
          </a:prstGeom>
          <a:solidFill>
            <a:srgbClr val="FFE6CD"/>
          </a:solidFill>
          <a:ln w="9525">
            <a:solidFill>
              <a:schemeClr val="tx1"/>
            </a:solidFill>
            <a:round/>
            <a:headEnd/>
            <a:tailEnd/>
          </a:ln>
        </p:spPr>
        <p:txBody>
          <a:bodyPr lIns="82324" tIns="41161" rIns="82324" bIns="41161" anchor="ctr"/>
          <a:lstStyle/>
          <a:p>
            <a:pPr marL="160127" marR="0" lvl="0" indent="-160127" algn="l" defTabSz="914400" rtl="0" eaLnBrk="1" fontAlgn="auto" latinLnBrk="0" hangingPunct="1">
              <a:lnSpc>
                <a:spcPct val="100000"/>
              </a:lnSpc>
              <a:spcBef>
                <a:spcPts val="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　利用者のニーズや課題は、人と環境の相互作用によって生じてくることを理解する。利用者のストレングスへの気づきも大切である。</a:t>
            </a:r>
          </a:p>
        </p:txBody>
      </p:sp>
      <p:sp>
        <p:nvSpPr>
          <p:cNvPr id="6" name="AutoShape 2"/>
          <p:cNvSpPr>
            <a:spLocks noChangeArrowheads="1"/>
          </p:cNvSpPr>
          <p:nvPr/>
        </p:nvSpPr>
        <p:spPr bwMode="auto">
          <a:xfrm>
            <a:off x="356898" y="270934"/>
            <a:ext cx="8430608" cy="952396"/>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82" b="0" i="0" u="none" strike="noStrike" kern="1200" cap="none" spc="0" normalizeH="0" baseline="0" noProof="0" dirty="0" smtClean="0">
                <a:ln>
                  <a:noFill/>
                </a:ln>
                <a:solidFill>
                  <a:srgbClr val="000000"/>
                </a:solidFill>
                <a:effectLst/>
                <a:uLnTx/>
                <a:uFillTx/>
                <a:latin typeface="ＭＳ Ｐゴシック"/>
                <a:ea typeface="ＭＳ Ｐゴシック" panose="020B0600070205080204" pitchFamily="50" charset="-128"/>
                <a:cs typeface="+mn-cs"/>
              </a:rPr>
              <a:t>３．アセスメントのための</a:t>
            </a:r>
            <a:endParaRPr kumimoji="1" lang="en-US" altLang="ja-JP" sz="2882" b="0" i="0" u="none" strike="noStrike" kern="1200" cap="none" spc="0" normalizeH="0" baseline="0" noProof="0" dirty="0" smtClean="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82" b="0" i="0" u="none" strike="noStrike" kern="1200" cap="none" spc="0" normalizeH="0" baseline="0" noProof="0" dirty="0" smtClean="0">
                <a:ln>
                  <a:noFill/>
                </a:ln>
                <a:solidFill>
                  <a:srgbClr val="000000"/>
                </a:solidFill>
                <a:effectLst/>
                <a:uLnTx/>
                <a:uFillTx/>
                <a:latin typeface="ＭＳ Ｐゴシック"/>
                <a:ea typeface="ＭＳ Ｐゴシック" panose="020B0600070205080204" pitchFamily="50" charset="-128"/>
                <a:cs typeface="+mn-cs"/>
              </a:rPr>
              <a:t>情報</a:t>
            </a:r>
            <a:r>
              <a:rPr kumimoji="1" lang="ja-JP" altLang="en-US" sz="2882"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の収集・整理を通した利用者理解</a:t>
            </a:r>
            <a:endParaRPr kumimoji="1" lang="ja-JP" altLang="en-US" sz="2882"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366053182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631896" y="1345371"/>
            <a:ext cx="2429186" cy="101501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3" name="object 3"/>
          <p:cNvSpPr txBox="1"/>
          <p:nvPr/>
        </p:nvSpPr>
        <p:spPr>
          <a:xfrm>
            <a:off x="3845183" y="1566672"/>
            <a:ext cx="2014798" cy="646331"/>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sz="2100" b="1" i="0" u="none" strike="noStrike" kern="1200" cap="none" spc="4" normalizeH="0" baseline="0" noProof="0" dirty="0">
                <a:ln>
                  <a:noFill/>
                </a:ln>
                <a:solidFill>
                  <a:srgbClr val="FFFFFF"/>
                </a:solidFill>
                <a:effectLst/>
                <a:uLnTx/>
                <a:uFillTx/>
                <a:latin typeface="+mn-lt"/>
                <a:ea typeface="+mn-ea"/>
                <a:cs typeface="Yu Gothic"/>
              </a:rPr>
              <a:t>健康条件</a:t>
            </a:r>
            <a:endParaRPr kumimoji="1" sz="2100" b="0" i="0" u="none" strike="noStrike" kern="1200" cap="none" spc="0" normalizeH="0" baseline="0" noProof="0">
              <a:ln>
                <a:noFill/>
              </a:ln>
              <a:solidFill>
                <a:prstClr val="black"/>
              </a:solidFill>
              <a:effectLst/>
              <a:uLnTx/>
              <a:uFillTx/>
              <a:latin typeface="+mn-lt"/>
              <a:ea typeface="+mn-ea"/>
              <a:cs typeface="Yu Gothic"/>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sz="2100" b="1" i="0" u="none" strike="noStrike" kern="1200" cap="none" spc="-416" normalizeH="0" baseline="0" noProof="0" dirty="0">
                <a:ln>
                  <a:noFill/>
                </a:ln>
                <a:solidFill>
                  <a:srgbClr val="FFFFFF"/>
                </a:solidFill>
                <a:effectLst/>
                <a:uLnTx/>
                <a:uFillTx/>
                <a:latin typeface="+mn-lt"/>
                <a:ea typeface="+mn-ea"/>
                <a:cs typeface="Yu Gothic"/>
              </a:rPr>
              <a:t>（変調または疾病）</a:t>
            </a:r>
            <a:endParaRPr kumimoji="1" sz="2100" b="0" i="0" u="none" strike="noStrike" kern="1200" cap="none" spc="0" normalizeH="0" baseline="0" noProof="0">
              <a:ln>
                <a:noFill/>
              </a:ln>
              <a:solidFill>
                <a:prstClr val="black"/>
              </a:solidFill>
              <a:effectLst/>
              <a:uLnTx/>
              <a:uFillTx/>
              <a:latin typeface="+mn-lt"/>
              <a:ea typeface="+mn-ea"/>
              <a:cs typeface="Yu Gothic"/>
            </a:endParaRPr>
          </a:p>
        </p:txBody>
      </p:sp>
      <p:sp>
        <p:nvSpPr>
          <p:cNvPr id="4" name="object 4"/>
          <p:cNvSpPr/>
          <p:nvPr/>
        </p:nvSpPr>
        <p:spPr>
          <a:xfrm>
            <a:off x="1129785" y="3227794"/>
            <a:ext cx="2106648" cy="96318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5" name="object 5"/>
          <p:cNvSpPr txBox="1"/>
          <p:nvPr/>
        </p:nvSpPr>
        <p:spPr>
          <a:xfrm>
            <a:off x="1676685" y="3418678"/>
            <a:ext cx="1364837" cy="646331"/>
          </a:xfrm>
          <a:prstGeom prst="rect">
            <a:avLst/>
          </a:prstGeom>
        </p:spPr>
        <p:txBody>
          <a:bodyPr vert="horz" wrap="square" lIns="0" tIns="0" rIns="0" bIns="0" rtlCol="0">
            <a:spAutoFit/>
          </a:bodyPr>
          <a:lstStyle/>
          <a:p>
            <a:pPr marL="11135" marR="4454" lvl="0" indent="0" algn="l" defTabSz="914400" rtl="0" eaLnBrk="1" fontAlgn="auto" latinLnBrk="0" hangingPunct="1">
              <a:lnSpc>
                <a:spcPct val="100000"/>
              </a:lnSpc>
              <a:spcBef>
                <a:spcPts val="0"/>
              </a:spcBef>
              <a:spcAft>
                <a:spcPts val="0"/>
              </a:spcAft>
              <a:buClrTx/>
              <a:buSzTx/>
              <a:buFontTx/>
              <a:buNone/>
              <a:tabLst/>
              <a:defRPr/>
            </a:pPr>
            <a:r>
              <a:rPr kumimoji="1" sz="2100" b="1" i="0" u="none" strike="noStrike" kern="1200" cap="none" spc="9" normalizeH="0" baseline="0" noProof="0" dirty="0">
                <a:ln>
                  <a:noFill/>
                </a:ln>
                <a:solidFill>
                  <a:srgbClr val="EDEBE0"/>
                </a:solidFill>
                <a:effectLst/>
                <a:uLnTx/>
                <a:uFillTx/>
                <a:latin typeface="+mn-lt"/>
                <a:ea typeface="+mn-ea"/>
                <a:cs typeface="Yu Gothic"/>
              </a:rPr>
              <a:t>心身機</a:t>
            </a:r>
            <a:r>
              <a:rPr kumimoji="1" sz="2100" b="1" i="0" u="none" strike="noStrike" kern="1200" cap="none" spc="0" normalizeH="0" baseline="0" noProof="0" dirty="0">
                <a:ln>
                  <a:noFill/>
                </a:ln>
                <a:solidFill>
                  <a:srgbClr val="EDEBE0"/>
                </a:solidFill>
                <a:effectLst/>
                <a:uLnTx/>
                <a:uFillTx/>
                <a:latin typeface="+mn-lt"/>
                <a:ea typeface="+mn-ea"/>
                <a:cs typeface="Yu Gothic"/>
              </a:rPr>
              <a:t>能  </a:t>
            </a:r>
            <a:r>
              <a:rPr kumimoji="1" sz="2100" b="1" i="0" u="none" strike="noStrike" kern="1200" cap="none" spc="9" normalizeH="0" baseline="0" noProof="0" dirty="0">
                <a:ln>
                  <a:noFill/>
                </a:ln>
                <a:solidFill>
                  <a:srgbClr val="EDEBE0"/>
                </a:solidFill>
                <a:effectLst/>
                <a:uLnTx/>
                <a:uFillTx/>
                <a:latin typeface="+mn-lt"/>
                <a:ea typeface="+mn-ea"/>
                <a:cs typeface="Yu Gothic"/>
              </a:rPr>
              <a:t>身体構</a:t>
            </a:r>
            <a:r>
              <a:rPr kumimoji="1" sz="2100" b="1" i="0" u="none" strike="noStrike" kern="1200" cap="none" spc="0" normalizeH="0" baseline="0" noProof="0" dirty="0">
                <a:ln>
                  <a:noFill/>
                </a:ln>
                <a:solidFill>
                  <a:srgbClr val="EDEBE0"/>
                </a:solidFill>
                <a:effectLst/>
                <a:uLnTx/>
                <a:uFillTx/>
                <a:latin typeface="+mn-lt"/>
                <a:ea typeface="+mn-ea"/>
                <a:cs typeface="Yu Gothic"/>
              </a:rPr>
              <a:t>造</a:t>
            </a:r>
            <a:endParaRPr kumimoji="1" sz="2100" b="0" i="0" u="none" strike="noStrike" kern="1200" cap="none" spc="0" normalizeH="0" baseline="0" noProof="0" dirty="0">
              <a:ln>
                <a:noFill/>
              </a:ln>
              <a:solidFill>
                <a:prstClr val="black"/>
              </a:solidFill>
              <a:effectLst/>
              <a:uLnTx/>
              <a:uFillTx/>
              <a:latin typeface="+mn-lt"/>
              <a:ea typeface="+mn-ea"/>
              <a:cs typeface="Yu Gothic"/>
            </a:endParaRPr>
          </a:p>
        </p:txBody>
      </p:sp>
      <p:sp>
        <p:nvSpPr>
          <p:cNvPr id="6" name="object 6"/>
          <p:cNvSpPr/>
          <p:nvPr/>
        </p:nvSpPr>
        <p:spPr>
          <a:xfrm>
            <a:off x="3695752" y="3227794"/>
            <a:ext cx="2297123" cy="96318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7" name="object 7"/>
          <p:cNvSpPr txBox="1"/>
          <p:nvPr/>
        </p:nvSpPr>
        <p:spPr>
          <a:xfrm>
            <a:off x="4516323" y="3584652"/>
            <a:ext cx="1015120" cy="323165"/>
          </a:xfrm>
          <a:prstGeom prst="rect">
            <a:avLst/>
          </a:prstGeom>
        </p:spPr>
        <p:txBody>
          <a:bodyPr vert="horz" wrap="square" lIns="0" tIns="0" rIns="0" bIns="0" rtlCol="0">
            <a:spAutoFit/>
          </a:bodyPr>
          <a:lstStyle/>
          <a:p>
            <a:pPr marL="11135" marR="0" lvl="0" indent="0" algn="l" defTabSz="914400" rtl="0" eaLnBrk="1" fontAlgn="auto" latinLnBrk="0" hangingPunct="1">
              <a:lnSpc>
                <a:spcPct val="100000"/>
              </a:lnSpc>
              <a:spcBef>
                <a:spcPts val="0"/>
              </a:spcBef>
              <a:spcAft>
                <a:spcPts val="0"/>
              </a:spcAft>
              <a:buClrTx/>
              <a:buSzTx/>
              <a:buFontTx/>
              <a:buNone/>
              <a:tabLst>
                <a:tab pos="457106" algn="l"/>
              </a:tabLst>
              <a:defRPr/>
            </a:pPr>
            <a:r>
              <a:rPr kumimoji="1" sz="2100" b="1" i="0" u="none" strike="noStrike" kern="1200" cap="none" spc="0" normalizeH="0" baseline="0" noProof="0" dirty="0">
                <a:ln>
                  <a:noFill/>
                </a:ln>
                <a:solidFill>
                  <a:srgbClr val="EDEBE0"/>
                </a:solidFill>
                <a:effectLst/>
                <a:uLnTx/>
                <a:uFillTx/>
                <a:latin typeface="+mn-lt"/>
                <a:ea typeface="+mn-ea"/>
                <a:cs typeface="Yu Gothic"/>
              </a:rPr>
              <a:t>活	動</a:t>
            </a:r>
            <a:endParaRPr kumimoji="1" sz="2100" b="0" i="0" u="none" strike="noStrike" kern="1200" cap="none" spc="0" normalizeH="0" baseline="0" noProof="0" dirty="0">
              <a:ln>
                <a:noFill/>
              </a:ln>
              <a:solidFill>
                <a:prstClr val="black"/>
              </a:solidFill>
              <a:effectLst/>
              <a:uLnTx/>
              <a:uFillTx/>
              <a:latin typeface="+mn-lt"/>
              <a:ea typeface="+mn-ea"/>
              <a:cs typeface="Yu Gothic"/>
            </a:endParaRPr>
          </a:p>
        </p:txBody>
      </p:sp>
      <p:sp>
        <p:nvSpPr>
          <p:cNvPr id="8" name="object 8"/>
          <p:cNvSpPr/>
          <p:nvPr/>
        </p:nvSpPr>
        <p:spPr>
          <a:xfrm>
            <a:off x="6382915" y="3227794"/>
            <a:ext cx="1982206" cy="963185"/>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9" name="object 9"/>
          <p:cNvSpPr txBox="1"/>
          <p:nvPr/>
        </p:nvSpPr>
        <p:spPr>
          <a:xfrm>
            <a:off x="7040588" y="3593181"/>
            <a:ext cx="1022202" cy="323165"/>
          </a:xfrm>
          <a:prstGeom prst="rect">
            <a:avLst/>
          </a:prstGeom>
        </p:spPr>
        <p:txBody>
          <a:bodyPr vert="horz" wrap="square" lIns="0" tIns="0" rIns="0" bIns="0" rtlCol="0">
            <a:spAutoFit/>
          </a:bodyPr>
          <a:lstStyle/>
          <a:p>
            <a:pPr marL="11135" marR="0" lvl="0" indent="0" algn="l" defTabSz="914400" rtl="0" eaLnBrk="1" fontAlgn="auto" latinLnBrk="0" hangingPunct="1">
              <a:lnSpc>
                <a:spcPct val="100000"/>
              </a:lnSpc>
              <a:spcBef>
                <a:spcPts val="0"/>
              </a:spcBef>
              <a:spcAft>
                <a:spcPts val="0"/>
              </a:spcAft>
              <a:buClrTx/>
              <a:buSzTx/>
              <a:buFontTx/>
              <a:buNone/>
              <a:tabLst>
                <a:tab pos="457106" algn="l"/>
              </a:tabLst>
              <a:defRPr/>
            </a:pPr>
            <a:r>
              <a:rPr kumimoji="1" sz="2100" b="1" i="0" u="none" strike="noStrike" kern="1200" cap="none" spc="0" normalizeH="0" baseline="0" noProof="0" dirty="0">
                <a:ln>
                  <a:noFill/>
                </a:ln>
                <a:solidFill>
                  <a:srgbClr val="EDEBE0"/>
                </a:solidFill>
                <a:effectLst/>
                <a:uLnTx/>
                <a:uFillTx/>
                <a:latin typeface="+mn-lt"/>
                <a:ea typeface="+mn-ea"/>
                <a:cs typeface="Yu Gothic"/>
              </a:rPr>
              <a:t>参	加</a:t>
            </a:r>
            <a:endParaRPr kumimoji="1" sz="2100" b="0" i="0" u="none" strike="noStrike" kern="1200" cap="none" spc="0" normalizeH="0" baseline="0" noProof="0" dirty="0">
              <a:ln>
                <a:noFill/>
              </a:ln>
              <a:solidFill>
                <a:prstClr val="black"/>
              </a:solidFill>
              <a:effectLst/>
              <a:uLnTx/>
              <a:uFillTx/>
              <a:latin typeface="+mn-lt"/>
              <a:ea typeface="+mn-ea"/>
              <a:cs typeface="Yu Gothic"/>
            </a:endParaRPr>
          </a:p>
        </p:txBody>
      </p:sp>
      <p:sp>
        <p:nvSpPr>
          <p:cNvPr id="10" name="object 10"/>
          <p:cNvSpPr/>
          <p:nvPr/>
        </p:nvSpPr>
        <p:spPr>
          <a:xfrm>
            <a:off x="2473367" y="5237476"/>
            <a:ext cx="1853952" cy="835519"/>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11" name="object 11"/>
          <p:cNvSpPr txBox="1"/>
          <p:nvPr/>
        </p:nvSpPr>
        <p:spPr>
          <a:xfrm>
            <a:off x="2889950" y="5525166"/>
            <a:ext cx="1263372" cy="323165"/>
          </a:xfrm>
          <a:prstGeom prst="rect">
            <a:avLst/>
          </a:prstGeom>
        </p:spPr>
        <p:txBody>
          <a:bodyPr vert="horz" wrap="square" lIns="0" tIns="0" rIns="0" bIns="0" rtlCol="0">
            <a:spAutoFit/>
          </a:bodyPr>
          <a:lstStyle/>
          <a:p>
            <a:pPr marL="11135" marR="0" lvl="0" indent="0" algn="l" defTabSz="914400" rtl="0" eaLnBrk="1" fontAlgn="auto" latinLnBrk="0" hangingPunct="1">
              <a:lnSpc>
                <a:spcPct val="100000"/>
              </a:lnSpc>
              <a:spcBef>
                <a:spcPts val="0"/>
              </a:spcBef>
              <a:spcAft>
                <a:spcPts val="0"/>
              </a:spcAft>
              <a:buClrTx/>
              <a:buSzTx/>
              <a:buFontTx/>
              <a:buNone/>
              <a:tabLst/>
              <a:defRPr/>
            </a:pPr>
            <a:r>
              <a:rPr kumimoji="1" sz="2100" b="1" i="0" u="none" strike="noStrike" kern="1200" cap="none" spc="9" normalizeH="0" baseline="0" noProof="0" dirty="0">
                <a:ln>
                  <a:noFill/>
                </a:ln>
                <a:solidFill>
                  <a:srgbClr val="EDEBE0"/>
                </a:solidFill>
                <a:effectLst/>
                <a:uLnTx/>
                <a:uFillTx/>
                <a:latin typeface="+mn-lt"/>
                <a:ea typeface="+mn-ea"/>
                <a:cs typeface="Yu Gothic"/>
              </a:rPr>
              <a:t>環境因</a:t>
            </a:r>
            <a:r>
              <a:rPr kumimoji="1" sz="2100" b="1" i="0" u="none" strike="noStrike" kern="1200" cap="none" spc="0" normalizeH="0" baseline="0" noProof="0" dirty="0">
                <a:ln>
                  <a:noFill/>
                </a:ln>
                <a:solidFill>
                  <a:srgbClr val="EDEBE0"/>
                </a:solidFill>
                <a:effectLst/>
                <a:uLnTx/>
                <a:uFillTx/>
                <a:latin typeface="+mn-lt"/>
                <a:ea typeface="+mn-ea"/>
                <a:cs typeface="Yu Gothic"/>
              </a:rPr>
              <a:t>子</a:t>
            </a:r>
            <a:endParaRPr kumimoji="1" sz="2100" b="0" i="0" u="none" strike="noStrike" kern="1200" cap="none" spc="0" normalizeH="0" baseline="0" noProof="0" dirty="0">
              <a:ln>
                <a:noFill/>
              </a:ln>
              <a:solidFill>
                <a:prstClr val="black"/>
              </a:solidFill>
              <a:effectLst/>
              <a:uLnTx/>
              <a:uFillTx/>
              <a:latin typeface="+mn-lt"/>
              <a:ea typeface="+mn-ea"/>
              <a:cs typeface="Yu Gothic"/>
            </a:endParaRPr>
          </a:p>
        </p:txBody>
      </p:sp>
      <p:sp>
        <p:nvSpPr>
          <p:cNvPr id="12" name="object 12"/>
          <p:cNvSpPr/>
          <p:nvPr/>
        </p:nvSpPr>
        <p:spPr>
          <a:xfrm>
            <a:off x="5579450" y="5160277"/>
            <a:ext cx="1919984" cy="835519"/>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13" name="object 13"/>
          <p:cNvSpPr txBox="1"/>
          <p:nvPr/>
        </p:nvSpPr>
        <p:spPr>
          <a:xfrm>
            <a:off x="5793441" y="5525166"/>
            <a:ext cx="1215227" cy="323165"/>
          </a:xfrm>
          <a:prstGeom prst="rect">
            <a:avLst/>
          </a:prstGeom>
        </p:spPr>
        <p:txBody>
          <a:bodyPr vert="horz" wrap="square" lIns="0" tIns="0" rIns="0" bIns="0" rtlCol="0">
            <a:spAutoFit/>
          </a:bodyPr>
          <a:lstStyle/>
          <a:p>
            <a:pPr marL="11135" marR="0" lvl="0" indent="0" algn="l" defTabSz="914400" rtl="0" eaLnBrk="1" fontAlgn="auto" latinLnBrk="0" hangingPunct="1">
              <a:lnSpc>
                <a:spcPct val="100000"/>
              </a:lnSpc>
              <a:spcBef>
                <a:spcPts val="0"/>
              </a:spcBef>
              <a:spcAft>
                <a:spcPts val="0"/>
              </a:spcAft>
              <a:buClrTx/>
              <a:buSzTx/>
              <a:buFontTx/>
              <a:buNone/>
              <a:tabLst/>
              <a:defRPr/>
            </a:pPr>
            <a:r>
              <a:rPr kumimoji="1" sz="2100" b="1" i="0" u="none" strike="noStrike" kern="1200" cap="none" spc="9" normalizeH="0" baseline="0" noProof="0" dirty="0">
                <a:ln>
                  <a:noFill/>
                </a:ln>
                <a:solidFill>
                  <a:srgbClr val="EDEBE0"/>
                </a:solidFill>
                <a:effectLst/>
                <a:uLnTx/>
                <a:uFillTx/>
                <a:latin typeface="+mn-lt"/>
                <a:ea typeface="+mn-ea"/>
                <a:cs typeface="Yu Gothic"/>
              </a:rPr>
              <a:t>個人因</a:t>
            </a:r>
            <a:r>
              <a:rPr kumimoji="1" sz="2100" b="1" i="0" u="none" strike="noStrike" kern="1200" cap="none" spc="0" normalizeH="0" baseline="0" noProof="0" dirty="0">
                <a:ln>
                  <a:noFill/>
                </a:ln>
                <a:solidFill>
                  <a:srgbClr val="EDEBE0"/>
                </a:solidFill>
                <a:effectLst/>
                <a:uLnTx/>
                <a:uFillTx/>
                <a:latin typeface="+mn-lt"/>
                <a:ea typeface="+mn-ea"/>
                <a:cs typeface="Yu Gothic"/>
              </a:rPr>
              <a:t>子</a:t>
            </a:r>
            <a:endParaRPr kumimoji="1" sz="2100" b="0" i="0" u="none" strike="noStrike" kern="1200" cap="none" spc="0" normalizeH="0" baseline="0" noProof="0" dirty="0">
              <a:ln>
                <a:noFill/>
              </a:ln>
              <a:solidFill>
                <a:prstClr val="black"/>
              </a:solidFill>
              <a:effectLst/>
              <a:uLnTx/>
              <a:uFillTx/>
              <a:latin typeface="+mn-lt"/>
              <a:ea typeface="+mn-ea"/>
              <a:cs typeface="Yu Gothic"/>
            </a:endParaRPr>
          </a:p>
        </p:txBody>
      </p:sp>
      <p:sp>
        <p:nvSpPr>
          <p:cNvPr id="14" name="object 14"/>
          <p:cNvSpPr/>
          <p:nvPr/>
        </p:nvSpPr>
        <p:spPr>
          <a:xfrm>
            <a:off x="4829520" y="2522412"/>
            <a:ext cx="63491" cy="632012"/>
          </a:xfrm>
          <a:custGeom>
            <a:avLst/>
            <a:gdLst/>
            <a:ahLst/>
            <a:cxnLst/>
            <a:rect l="l" t="t" r="r" b="b"/>
            <a:pathLst>
              <a:path w="76200" h="762000">
                <a:moveTo>
                  <a:pt x="33528" y="685800"/>
                </a:moveTo>
                <a:lnTo>
                  <a:pt x="0" y="685800"/>
                </a:lnTo>
                <a:lnTo>
                  <a:pt x="38100" y="762000"/>
                </a:lnTo>
                <a:lnTo>
                  <a:pt x="70104" y="697991"/>
                </a:lnTo>
                <a:lnTo>
                  <a:pt x="33528" y="697991"/>
                </a:lnTo>
                <a:lnTo>
                  <a:pt x="33528" y="685800"/>
                </a:lnTo>
                <a:close/>
              </a:path>
              <a:path w="76200" h="762000">
                <a:moveTo>
                  <a:pt x="44196" y="64007"/>
                </a:moveTo>
                <a:lnTo>
                  <a:pt x="33528" y="64007"/>
                </a:lnTo>
                <a:lnTo>
                  <a:pt x="33528" y="697991"/>
                </a:lnTo>
                <a:lnTo>
                  <a:pt x="44196" y="697991"/>
                </a:lnTo>
                <a:lnTo>
                  <a:pt x="44196" y="64007"/>
                </a:lnTo>
                <a:close/>
              </a:path>
              <a:path w="76200" h="762000">
                <a:moveTo>
                  <a:pt x="76200" y="685800"/>
                </a:moveTo>
                <a:lnTo>
                  <a:pt x="44196" y="685800"/>
                </a:lnTo>
                <a:lnTo>
                  <a:pt x="44196" y="697991"/>
                </a:lnTo>
                <a:lnTo>
                  <a:pt x="70104" y="697991"/>
                </a:lnTo>
                <a:lnTo>
                  <a:pt x="76200" y="685800"/>
                </a:lnTo>
                <a:close/>
              </a:path>
              <a:path w="76200" h="762000">
                <a:moveTo>
                  <a:pt x="38100" y="0"/>
                </a:moveTo>
                <a:lnTo>
                  <a:pt x="0" y="76200"/>
                </a:lnTo>
                <a:lnTo>
                  <a:pt x="33528" y="76200"/>
                </a:lnTo>
                <a:lnTo>
                  <a:pt x="33528" y="64007"/>
                </a:lnTo>
                <a:lnTo>
                  <a:pt x="70103" y="64007"/>
                </a:lnTo>
                <a:lnTo>
                  <a:pt x="38100" y="0"/>
                </a:lnTo>
                <a:close/>
              </a:path>
              <a:path w="76200" h="762000">
                <a:moveTo>
                  <a:pt x="70103" y="64007"/>
                </a:moveTo>
                <a:lnTo>
                  <a:pt x="44196" y="64007"/>
                </a:lnTo>
                <a:lnTo>
                  <a:pt x="44196" y="76200"/>
                </a:lnTo>
                <a:lnTo>
                  <a:pt x="76200" y="76200"/>
                </a:lnTo>
                <a:lnTo>
                  <a:pt x="70103" y="64007"/>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15" name="object 15"/>
          <p:cNvSpPr/>
          <p:nvPr/>
        </p:nvSpPr>
        <p:spPr>
          <a:xfrm>
            <a:off x="2255002" y="2846062"/>
            <a:ext cx="2476170" cy="45719"/>
          </a:xfrm>
          <a:custGeom>
            <a:avLst/>
            <a:gdLst/>
            <a:ahLst/>
            <a:cxnLst/>
            <a:rect l="l" t="t" r="r" b="b"/>
            <a:pathLst>
              <a:path w="2971800">
                <a:moveTo>
                  <a:pt x="0" y="0"/>
                </a:moveTo>
                <a:lnTo>
                  <a:pt x="2971799" y="0"/>
                </a:lnTo>
              </a:path>
            </a:pathLst>
          </a:custGeom>
          <a:ln w="914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16" name="object 16"/>
          <p:cNvSpPr/>
          <p:nvPr/>
        </p:nvSpPr>
        <p:spPr>
          <a:xfrm>
            <a:off x="4731172" y="2846062"/>
            <a:ext cx="2412679" cy="45719"/>
          </a:xfrm>
          <a:custGeom>
            <a:avLst/>
            <a:gdLst/>
            <a:ahLst/>
            <a:cxnLst/>
            <a:rect l="l" t="t" r="r" b="b"/>
            <a:pathLst>
              <a:path w="2895600">
                <a:moveTo>
                  <a:pt x="0" y="0"/>
                </a:moveTo>
                <a:lnTo>
                  <a:pt x="2895600" y="0"/>
                </a:lnTo>
              </a:path>
            </a:pathLst>
          </a:custGeom>
          <a:ln w="914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17" name="object 17"/>
          <p:cNvSpPr/>
          <p:nvPr/>
        </p:nvSpPr>
        <p:spPr>
          <a:xfrm>
            <a:off x="2203607" y="2846063"/>
            <a:ext cx="63491" cy="316006"/>
          </a:xfrm>
          <a:custGeom>
            <a:avLst/>
            <a:gdLst/>
            <a:ahLst/>
            <a:cxnLst/>
            <a:rect l="l" t="t" r="r" b="b"/>
            <a:pathLst>
              <a:path w="76200" h="381000">
                <a:moveTo>
                  <a:pt x="33528" y="304800"/>
                </a:moveTo>
                <a:lnTo>
                  <a:pt x="0" y="304800"/>
                </a:lnTo>
                <a:lnTo>
                  <a:pt x="38100" y="381000"/>
                </a:lnTo>
                <a:lnTo>
                  <a:pt x="69342" y="318515"/>
                </a:lnTo>
                <a:lnTo>
                  <a:pt x="33528" y="318515"/>
                </a:lnTo>
                <a:lnTo>
                  <a:pt x="33528" y="304800"/>
                </a:lnTo>
                <a:close/>
              </a:path>
              <a:path w="76200" h="381000">
                <a:moveTo>
                  <a:pt x="42672" y="0"/>
                </a:moveTo>
                <a:lnTo>
                  <a:pt x="33528" y="0"/>
                </a:lnTo>
                <a:lnTo>
                  <a:pt x="33528" y="318515"/>
                </a:lnTo>
                <a:lnTo>
                  <a:pt x="42672" y="318515"/>
                </a:lnTo>
                <a:lnTo>
                  <a:pt x="42672" y="0"/>
                </a:lnTo>
                <a:close/>
              </a:path>
              <a:path w="76200" h="381000">
                <a:moveTo>
                  <a:pt x="76200" y="304800"/>
                </a:moveTo>
                <a:lnTo>
                  <a:pt x="42672" y="304800"/>
                </a:lnTo>
                <a:lnTo>
                  <a:pt x="42672" y="318515"/>
                </a:lnTo>
                <a:lnTo>
                  <a:pt x="69342" y="318515"/>
                </a:lnTo>
                <a:lnTo>
                  <a:pt x="76200" y="30480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18" name="object 18"/>
          <p:cNvSpPr/>
          <p:nvPr/>
        </p:nvSpPr>
        <p:spPr>
          <a:xfrm>
            <a:off x="7103166" y="2832249"/>
            <a:ext cx="63491" cy="316006"/>
          </a:xfrm>
          <a:custGeom>
            <a:avLst/>
            <a:gdLst/>
            <a:ahLst/>
            <a:cxnLst/>
            <a:rect l="l" t="t" r="r" b="b"/>
            <a:pathLst>
              <a:path w="76200" h="381000">
                <a:moveTo>
                  <a:pt x="32003" y="304800"/>
                </a:moveTo>
                <a:lnTo>
                  <a:pt x="0" y="304800"/>
                </a:lnTo>
                <a:lnTo>
                  <a:pt x="38100" y="381000"/>
                </a:lnTo>
                <a:lnTo>
                  <a:pt x="69342" y="318515"/>
                </a:lnTo>
                <a:lnTo>
                  <a:pt x="32003" y="318515"/>
                </a:lnTo>
                <a:lnTo>
                  <a:pt x="32003" y="304800"/>
                </a:lnTo>
                <a:close/>
              </a:path>
              <a:path w="76200" h="381000">
                <a:moveTo>
                  <a:pt x="42671" y="0"/>
                </a:moveTo>
                <a:lnTo>
                  <a:pt x="32003" y="0"/>
                </a:lnTo>
                <a:lnTo>
                  <a:pt x="32003" y="318515"/>
                </a:lnTo>
                <a:lnTo>
                  <a:pt x="42671" y="318515"/>
                </a:lnTo>
                <a:lnTo>
                  <a:pt x="42671" y="0"/>
                </a:lnTo>
                <a:close/>
              </a:path>
              <a:path w="76200" h="381000">
                <a:moveTo>
                  <a:pt x="76200" y="304800"/>
                </a:moveTo>
                <a:lnTo>
                  <a:pt x="42671" y="304800"/>
                </a:lnTo>
                <a:lnTo>
                  <a:pt x="42671" y="318515"/>
                </a:lnTo>
                <a:lnTo>
                  <a:pt x="69342" y="318515"/>
                </a:lnTo>
                <a:lnTo>
                  <a:pt x="76200" y="30480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19" name="object 19"/>
          <p:cNvSpPr/>
          <p:nvPr/>
        </p:nvSpPr>
        <p:spPr>
          <a:xfrm>
            <a:off x="4812567" y="4416935"/>
            <a:ext cx="63491" cy="568811"/>
          </a:xfrm>
          <a:custGeom>
            <a:avLst/>
            <a:gdLst/>
            <a:ahLst/>
            <a:cxnLst/>
            <a:rect l="l" t="t" r="r" b="b"/>
            <a:pathLst>
              <a:path w="76200" h="685800">
                <a:moveTo>
                  <a:pt x="44196" y="64008"/>
                </a:moveTo>
                <a:lnTo>
                  <a:pt x="33528" y="64008"/>
                </a:lnTo>
                <a:lnTo>
                  <a:pt x="33528" y="685800"/>
                </a:lnTo>
                <a:lnTo>
                  <a:pt x="44196" y="685800"/>
                </a:lnTo>
                <a:lnTo>
                  <a:pt x="44196" y="64008"/>
                </a:lnTo>
                <a:close/>
              </a:path>
              <a:path w="76200" h="685800">
                <a:moveTo>
                  <a:pt x="38100" y="0"/>
                </a:moveTo>
                <a:lnTo>
                  <a:pt x="0" y="76200"/>
                </a:lnTo>
                <a:lnTo>
                  <a:pt x="33528" y="76200"/>
                </a:lnTo>
                <a:lnTo>
                  <a:pt x="33528" y="64008"/>
                </a:lnTo>
                <a:lnTo>
                  <a:pt x="70104" y="64008"/>
                </a:lnTo>
                <a:lnTo>
                  <a:pt x="38100" y="0"/>
                </a:lnTo>
                <a:close/>
              </a:path>
              <a:path w="76200" h="685800">
                <a:moveTo>
                  <a:pt x="70104" y="64008"/>
                </a:moveTo>
                <a:lnTo>
                  <a:pt x="44196" y="64008"/>
                </a:lnTo>
                <a:lnTo>
                  <a:pt x="44196" y="76200"/>
                </a:lnTo>
                <a:lnTo>
                  <a:pt x="76200" y="76200"/>
                </a:lnTo>
                <a:lnTo>
                  <a:pt x="70104" y="64008"/>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20" name="object 20"/>
          <p:cNvSpPr/>
          <p:nvPr/>
        </p:nvSpPr>
        <p:spPr>
          <a:xfrm>
            <a:off x="2174937" y="4597088"/>
            <a:ext cx="4952338" cy="45719"/>
          </a:xfrm>
          <a:custGeom>
            <a:avLst/>
            <a:gdLst/>
            <a:ahLst/>
            <a:cxnLst/>
            <a:rect l="l" t="t" r="r" b="b"/>
            <a:pathLst>
              <a:path w="5943600">
                <a:moveTo>
                  <a:pt x="0" y="0"/>
                </a:moveTo>
                <a:lnTo>
                  <a:pt x="5943600" y="0"/>
                </a:lnTo>
              </a:path>
            </a:pathLst>
          </a:custGeom>
          <a:ln w="914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21" name="object 21"/>
          <p:cNvSpPr/>
          <p:nvPr/>
        </p:nvSpPr>
        <p:spPr>
          <a:xfrm>
            <a:off x="2142357" y="4337061"/>
            <a:ext cx="63491" cy="252805"/>
          </a:xfrm>
          <a:custGeom>
            <a:avLst/>
            <a:gdLst/>
            <a:ahLst/>
            <a:cxnLst/>
            <a:rect l="l" t="t" r="r" b="b"/>
            <a:pathLst>
              <a:path w="76200" h="304800">
                <a:moveTo>
                  <a:pt x="42671" y="64008"/>
                </a:moveTo>
                <a:lnTo>
                  <a:pt x="33527" y="64008"/>
                </a:lnTo>
                <a:lnTo>
                  <a:pt x="33527" y="304800"/>
                </a:lnTo>
                <a:lnTo>
                  <a:pt x="42671" y="304800"/>
                </a:lnTo>
                <a:lnTo>
                  <a:pt x="42671" y="64008"/>
                </a:lnTo>
                <a:close/>
              </a:path>
              <a:path w="76200" h="304800">
                <a:moveTo>
                  <a:pt x="38100" y="0"/>
                </a:moveTo>
                <a:lnTo>
                  <a:pt x="0" y="76200"/>
                </a:lnTo>
                <a:lnTo>
                  <a:pt x="33527" y="76200"/>
                </a:lnTo>
                <a:lnTo>
                  <a:pt x="33527" y="64008"/>
                </a:lnTo>
                <a:lnTo>
                  <a:pt x="70104" y="64008"/>
                </a:lnTo>
                <a:lnTo>
                  <a:pt x="38100" y="0"/>
                </a:lnTo>
                <a:close/>
              </a:path>
              <a:path w="76200" h="304800">
                <a:moveTo>
                  <a:pt x="70104" y="64008"/>
                </a:moveTo>
                <a:lnTo>
                  <a:pt x="42671" y="64008"/>
                </a:lnTo>
                <a:lnTo>
                  <a:pt x="42671" y="76200"/>
                </a:lnTo>
                <a:lnTo>
                  <a:pt x="76200" y="76200"/>
                </a:lnTo>
                <a:lnTo>
                  <a:pt x="70104" y="64008"/>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22" name="object 22"/>
          <p:cNvSpPr/>
          <p:nvPr/>
        </p:nvSpPr>
        <p:spPr>
          <a:xfrm>
            <a:off x="7117653" y="4366115"/>
            <a:ext cx="63491" cy="252805"/>
          </a:xfrm>
          <a:custGeom>
            <a:avLst/>
            <a:gdLst/>
            <a:ahLst/>
            <a:cxnLst/>
            <a:rect l="l" t="t" r="r" b="b"/>
            <a:pathLst>
              <a:path w="76200" h="304800">
                <a:moveTo>
                  <a:pt x="42671" y="64008"/>
                </a:moveTo>
                <a:lnTo>
                  <a:pt x="32003" y="64008"/>
                </a:lnTo>
                <a:lnTo>
                  <a:pt x="32003" y="304800"/>
                </a:lnTo>
                <a:lnTo>
                  <a:pt x="42671" y="304800"/>
                </a:lnTo>
                <a:lnTo>
                  <a:pt x="42671" y="64008"/>
                </a:lnTo>
                <a:close/>
              </a:path>
              <a:path w="76200" h="304800">
                <a:moveTo>
                  <a:pt x="38100" y="0"/>
                </a:moveTo>
                <a:lnTo>
                  <a:pt x="0" y="76200"/>
                </a:lnTo>
                <a:lnTo>
                  <a:pt x="32003" y="76200"/>
                </a:lnTo>
                <a:lnTo>
                  <a:pt x="32003" y="64008"/>
                </a:lnTo>
                <a:lnTo>
                  <a:pt x="70103" y="64008"/>
                </a:lnTo>
                <a:lnTo>
                  <a:pt x="38100" y="0"/>
                </a:lnTo>
                <a:close/>
              </a:path>
              <a:path w="76200" h="304800">
                <a:moveTo>
                  <a:pt x="70103" y="64008"/>
                </a:moveTo>
                <a:lnTo>
                  <a:pt x="42671" y="64008"/>
                </a:lnTo>
                <a:lnTo>
                  <a:pt x="42671" y="76200"/>
                </a:lnTo>
                <a:lnTo>
                  <a:pt x="76200" y="76200"/>
                </a:lnTo>
                <a:lnTo>
                  <a:pt x="70103" y="64008"/>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23" name="object 23"/>
          <p:cNvSpPr/>
          <p:nvPr/>
        </p:nvSpPr>
        <p:spPr>
          <a:xfrm>
            <a:off x="3396020" y="4985746"/>
            <a:ext cx="2920610" cy="45719"/>
          </a:xfrm>
          <a:custGeom>
            <a:avLst/>
            <a:gdLst/>
            <a:ahLst/>
            <a:cxnLst/>
            <a:rect l="l" t="t" r="r" b="b"/>
            <a:pathLst>
              <a:path w="3505200">
                <a:moveTo>
                  <a:pt x="0" y="0"/>
                </a:moveTo>
                <a:lnTo>
                  <a:pt x="3505199" y="0"/>
                </a:lnTo>
              </a:path>
            </a:pathLst>
          </a:custGeom>
          <a:ln w="914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24" name="object 24"/>
          <p:cNvSpPr/>
          <p:nvPr/>
        </p:nvSpPr>
        <p:spPr>
          <a:xfrm>
            <a:off x="3363439" y="4985748"/>
            <a:ext cx="63491" cy="189604"/>
          </a:xfrm>
          <a:custGeom>
            <a:avLst/>
            <a:gdLst/>
            <a:ahLst/>
            <a:cxnLst/>
            <a:rect l="l" t="t" r="r" b="b"/>
            <a:pathLst>
              <a:path w="76200" h="228600">
                <a:moveTo>
                  <a:pt x="33528" y="152399"/>
                </a:moveTo>
                <a:lnTo>
                  <a:pt x="0" y="152399"/>
                </a:lnTo>
                <a:lnTo>
                  <a:pt x="38100" y="228599"/>
                </a:lnTo>
                <a:lnTo>
                  <a:pt x="69341" y="166115"/>
                </a:lnTo>
                <a:lnTo>
                  <a:pt x="33528" y="166115"/>
                </a:lnTo>
                <a:lnTo>
                  <a:pt x="33528" y="152399"/>
                </a:lnTo>
                <a:close/>
              </a:path>
              <a:path w="76200" h="228600">
                <a:moveTo>
                  <a:pt x="44196" y="0"/>
                </a:moveTo>
                <a:lnTo>
                  <a:pt x="33528" y="0"/>
                </a:lnTo>
                <a:lnTo>
                  <a:pt x="33528" y="166115"/>
                </a:lnTo>
                <a:lnTo>
                  <a:pt x="44196" y="166115"/>
                </a:lnTo>
                <a:lnTo>
                  <a:pt x="44196" y="0"/>
                </a:lnTo>
                <a:close/>
              </a:path>
              <a:path w="76200" h="228600">
                <a:moveTo>
                  <a:pt x="76200" y="152399"/>
                </a:moveTo>
                <a:lnTo>
                  <a:pt x="44196" y="152399"/>
                </a:lnTo>
                <a:lnTo>
                  <a:pt x="44196" y="166115"/>
                </a:lnTo>
                <a:lnTo>
                  <a:pt x="69341" y="166115"/>
                </a:lnTo>
                <a:lnTo>
                  <a:pt x="76200" y="152399"/>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25" name="object 25"/>
          <p:cNvSpPr/>
          <p:nvPr/>
        </p:nvSpPr>
        <p:spPr>
          <a:xfrm>
            <a:off x="6561924" y="4985748"/>
            <a:ext cx="63491" cy="189604"/>
          </a:xfrm>
          <a:custGeom>
            <a:avLst/>
            <a:gdLst/>
            <a:ahLst/>
            <a:cxnLst/>
            <a:rect l="l" t="t" r="r" b="b"/>
            <a:pathLst>
              <a:path w="76200" h="228600">
                <a:moveTo>
                  <a:pt x="33527" y="152399"/>
                </a:moveTo>
                <a:lnTo>
                  <a:pt x="0" y="152399"/>
                </a:lnTo>
                <a:lnTo>
                  <a:pt x="38100" y="228599"/>
                </a:lnTo>
                <a:lnTo>
                  <a:pt x="69342" y="166115"/>
                </a:lnTo>
                <a:lnTo>
                  <a:pt x="33527" y="166115"/>
                </a:lnTo>
                <a:lnTo>
                  <a:pt x="33527" y="152399"/>
                </a:lnTo>
                <a:close/>
              </a:path>
              <a:path w="76200" h="228600">
                <a:moveTo>
                  <a:pt x="42672" y="0"/>
                </a:moveTo>
                <a:lnTo>
                  <a:pt x="33527" y="0"/>
                </a:lnTo>
                <a:lnTo>
                  <a:pt x="33527" y="166115"/>
                </a:lnTo>
                <a:lnTo>
                  <a:pt x="42672" y="166115"/>
                </a:lnTo>
                <a:lnTo>
                  <a:pt x="42672" y="0"/>
                </a:lnTo>
                <a:close/>
              </a:path>
              <a:path w="76200" h="228600">
                <a:moveTo>
                  <a:pt x="76200" y="152399"/>
                </a:moveTo>
                <a:lnTo>
                  <a:pt x="42672" y="152399"/>
                </a:lnTo>
                <a:lnTo>
                  <a:pt x="42672" y="166115"/>
                </a:lnTo>
                <a:lnTo>
                  <a:pt x="69342" y="166115"/>
                </a:lnTo>
                <a:lnTo>
                  <a:pt x="76200" y="152399"/>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mn-lt"/>
              <a:ea typeface="+mn-ea"/>
              <a:cs typeface="+mn-cs"/>
            </a:endParaRPr>
          </a:p>
        </p:txBody>
      </p:sp>
      <p:sp>
        <p:nvSpPr>
          <p:cNvPr id="26" name="円/楕円 25"/>
          <p:cNvSpPr/>
          <p:nvPr/>
        </p:nvSpPr>
        <p:spPr>
          <a:xfrm>
            <a:off x="1885848" y="3236003"/>
            <a:ext cx="3191758" cy="3018355"/>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円/楕円 28"/>
          <p:cNvSpPr/>
          <p:nvPr/>
        </p:nvSpPr>
        <p:spPr>
          <a:xfrm>
            <a:off x="4491299" y="3168237"/>
            <a:ext cx="3650661" cy="3018355"/>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1" name="円/楕円 30"/>
          <p:cNvSpPr/>
          <p:nvPr/>
        </p:nvSpPr>
        <p:spPr>
          <a:xfrm>
            <a:off x="1741214" y="1294371"/>
            <a:ext cx="5878179" cy="4180344"/>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AutoShape 2"/>
          <p:cNvSpPr>
            <a:spLocks noChangeArrowheads="1"/>
          </p:cNvSpPr>
          <p:nvPr/>
        </p:nvSpPr>
        <p:spPr bwMode="auto">
          <a:xfrm>
            <a:off x="420052" y="294311"/>
            <a:ext cx="8430608" cy="647629"/>
          </a:xfrm>
          <a:prstGeom prst="roundRect">
            <a:avLst>
              <a:gd name="adj" fmla="val 26537"/>
            </a:avLst>
          </a:prstGeom>
          <a:no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8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ICF</a:t>
            </a:r>
            <a:r>
              <a:rPr kumimoji="1" lang="ja-JP"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の視点からの利用者の情報整理が</a:t>
            </a:r>
            <a:r>
              <a:rPr kumimoji="1" lang="ja-JP" altLang="en-US" sz="28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大切</a:t>
            </a:r>
            <a:endParaRPr kumimoji="1" lang="ja-JP"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 name="テキスト ボックス 29"/>
          <p:cNvSpPr txBox="1"/>
          <p:nvPr/>
        </p:nvSpPr>
        <p:spPr>
          <a:xfrm>
            <a:off x="6545822" y="1243590"/>
            <a:ext cx="230483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四角形吹き出し 27"/>
          <p:cNvSpPr/>
          <p:nvPr/>
        </p:nvSpPr>
        <p:spPr>
          <a:xfrm>
            <a:off x="6401054" y="1208643"/>
            <a:ext cx="2636909" cy="1311940"/>
          </a:xfrm>
          <a:prstGeom prst="wedgeRectCallout">
            <a:avLst>
              <a:gd name="adj1" fmla="val -39746"/>
              <a:gd name="adj2" fmla="val 70346"/>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個（点）としての</a:t>
            </a:r>
            <a:r>
              <a:rPr kumimoji="1" lang="ja-JP" altLang="en-US" sz="18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理解</a:t>
            </a:r>
            <a:endParaRPr kumimoji="1" lang="en-US" altLang="ja-JP" sz="18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あらわれて</a:t>
            </a:r>
            <a:r>
              <a:rPr kumimoji="1" lang="ja-JP" altLang="en-US"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いる状態像を理解する。健康状態、心身の状況、</a:t>
            </a:r>
            <a:r>
              <a:rPr kumimoji="1" lang="en-US" altLang="ja-JP"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ADL</a:t>
            </a:r>
            <a:r>
              <a:rPr kumimoji="1" lang="ja-JP" altLang="en-US"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a:t>
            </a:r>
            <a:r>
              <a:rPr kumimoji="1" lang="en-US" altLang="ja-JP"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IADL</a:t>
            </a:r>
            <a:r>
              <a:rPr kumimoji="1" lang="ja-JP" altLang="en-US"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等</a:t>
            </a:r>
          </a:p>
        </p:txBody>
      </p:sp>
      <p:sp>
        <p:nvSpPr>
          <p:cNvPr id="33" name="四角形吹き出し 32"/>
          <p:cNvSpPr/>
          <p:nvPr/>
        </p:nvSpPr>
        <p:spPr>
          <a:xfrm>
            <a:off x="7564568" y="4337061"/>
            <a:ext cx="1484147" cy="2432660"/>
          </a:xfrm>
          <a:prstGeom prst="wedgeRectCallout">
            <a:avLst>
              <a:gd name="adj1" fmla="val -74182"/>
              <a:gd name="adj2" fmla="val -17460"/>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時間軸（線）による</a:t>
            </a:r>
            <a:r>
              <a:rPr kumimoji="1" lang="ja-JP" altLang="en-US" sz="18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理解</a:t>
            </a:r>
            <a:endParaRPr kumimoji="1" lang="en-US" altLang="ja-JP" sz="18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過去</a:t>
            </a:r>
            <a:r>
              <a:rPr kumimoji="1" lang="ja-JP" altLang="en-US"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、現在、未来の連続体として理解する。その人のヒストリーを知る。</a:t>
            </a:r>
          </a:p>
        </p:txBody>
      </p:sp>
      <p:sp>
        <p:nvSpPr>
          <p:cNvPr id="34" name="四角形吹き出し 33"/>
          <p:cNvSpPr/>
          <p:nvPr/>
        </p:nvSpPr>
        <p:spPr>
          <a:xfrm>
            <a:off x="258626" y="4065009"/>
            <a:ext cx="1976726" cy="2644915"/>
          </a:xfrm>
          <a:prstGeom prst="wedgeRectCallout">
            <a:avLst>
              <a:gd name="adj1" fmla="val 82826"/>
              <a:gd name="adj2" fmla="val -8222"/>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環境・システム（面）による</a:t>
            </a:r>
            <a:r>
              <a:rPr kumimoji="1" lang="ja-JP" altLang="en-US" sz="18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理解</a:t>
            </a:r>
            <a:endParaRPr kumimoji="1" lang="en-US" altLang="ja-JP" sz="18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家族</a:t>
            </a:r>
            <a:r>
              <a:rPr kumimoji="1" lang="ja-JP" altLang="en-US"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、地域社会、社会資源、経済状況、サービス等との相互関係から理解する。人を環境とのかかわりで理解する。</a:t>
            </a:r>
          </a:p>
        </p:txBody>
      </p:sp>
      <p:sp>
        <p:nvSpPr>
          <p:cNvPr id="35" name="テキスト ボックス 34"/>
          <p:cNvSpPr txBox="1"/>
          <p:nvPr/>
        </p:nvSpPr>
        <p:spPr>
          <a:xfrm>
            <a:off x="292884" y="1305137"/>
            <a:ext cx="3033298" cy="369332"/>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点・線・面</a:t>
            </a:r>
            <a:r>
              <a:rPr kumimoji="1" lang="ja-JP" altLang="en-US" sz="1800" b="0"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による人の理解</a:t>
            </a:r>
            <a:endParaRPr kumimoji="1" lang="ja-JP" altLang="en-US"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3798724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6" name="AutoShape 2"/>
          <p:cNvSpPr>
            <a:spLocks noChangeArrowheads="1"/>
          </p:cNvSpPr>
          <p:nvPr/>
        </p:nvSpPr>
        <p:spPr bwMode="auto">
          <a:xfrm>
            <a:off x="292480" y="176908"/>
            <a:ext cx="8494942" cy="583295"/>
          </a:xfrm>
          <a:prstGeom prst="roundRect">
            <a:avLst>
              <a:gd name="adj" fmla="val 26537"/>
            </a:avLst>
          </a:prstGeom>
          <a:no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522"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身体</a:t>
            </a:r>
            <a:r>
              <a:rPr kumimoji="1" lang="ja-JP" altLang="en-US" sz="2522" b="0" i="0" u="none" strike="noStrike" kern="1200" cap="none" spc="0" normalizeH="0" baseline="0" noProof="0" dirty="0">
                <a:ln>
                  <a:noFill/>
                </a:ln>
                <a:solidFill>
                  <a:srgbClr val="000000"/>
                </a:solidFill>
                <a:effectLst/>
                <a:uLnTx/>
                <a:uFillTx/>
                <a:latin typeface="Arial" charset="0"/>
                <a:ea typeface="ＭＳ Ｐゴシック" charset="-128"/>
                <a:cs typeface="+mn-cs"/>
              </a:rPr>
              <a:t>機能のみならず心理状態を把握する</a:t>
            </a:r>
            <a:r>
              <a:rPr kumimoji="1" lang="ja-JP" altLang="en-US" sz="2522"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こと</a:t>
            </a:r>
            <a:r>
              <a:rPr kumimoji="1" lang="ja-JP" altLang="en-US" sz="2522" b="0" i="0" u="none" strike="noStrike" kern="1200" cap="none" spc="0" normalizeH="0" baseline="0" noProof="0" dirty="0">
                <a:ln>
                  <a:noFill/>
                </a:ln>
                <a:solidFill>
                  <a:srgbClr val="000000"/>
                </a:solidFill>
                <a:effectLst/>
                <a:uLnTx/>
                <a:uFillTx/>
                <a:latin typeface="Arial" charset="0"/>
                <a:ea typeface="ＭＳ Ｐゴシック" charset="-128"/>
                <a:cs typeface="+mn-cs"/>
              </a:rPr>
              <a:t>が</a:t>
            </a:r>
            <a:r>
              <a:rPr kumimoji="1" lang="ja-JP" altLang="en-US" sz="2522"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大切</a:t>
            </a:r>
            <a:endParaRPr kumimoji="1" lang="ja-JP" altLang="en-US" sz="2522"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53253" name="正方形/長方形 17"/>
          <p:cNvSpPr>
            <a:spLocks noChangeArrowheads="1"/>
          </p:cNvSpPr>
          <p:nvPr/>
        </p:nvSpPr>
        <p:spPr bwMode="auto">
          <a:xfrm>
            <a:off x="423172" y="956679"/>
            <a:ext cx="7975982" cy="788229"/>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522"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自立訓練（機能訓練）は、身体障害者に対するサービスではあるが、身体機能のみならず心理状態もアセスメントする必要がある</a:t>
            </a:r>
            <a:r>
              <a:rPr kumimoji="1" lang="ja-JP" altLang="en-US" sz="2000" b="0" i="0" u="none" strike="noStrike" kern="1200" cap="none" spc="0" normalizeH="0" baseline="0" noProof="0" dirty="0" smtClean="0">
                <a:ln>
                  <a:noFill/>
                </a:ln>
                <a:solidFill>
                  <a:srgbClr val="000000"/>
                </a:solidFill>
                <a:effectLst/>
                <a:uLnTx/>
                <a:uFillTx/>
                <a:latin typeface="Arial" charset="0"/>
                <a:ea typeface="ＭＳ Ｐゴシック" panose="020B0600070205080204" pitchFamily="50" charset="-128"/>
                <a:cs typeface="+mn-cs"/>
              </a:rPr>
              <a:t>。</a:t>
            </a:r>
            <a:endPar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endParaRPr>
          </a:p>
        </p:txBody>
      </p:sp>
      <p:sp>
        <p:nvSpPr>
          <p:cNvPr id="2" name="正方形/長方形 1"/>
          <p:cNvSpPr/>
          <p:nvPr/>
        </p:nvSpPr>
        <p:spPr>
          <a:xfrm>
            <a:off x="527266" y="2075108"/>
            <a:ext cx="8025370" cy="3933384"/>
          </a:xfrm>
          <a:prstGeom prst="rect">
            <a:avLst/>
          </a:prstGeom>
        </p:spPr>
        <p:txBody>
          <a:bodyPr wrap="square">
            <a:spAutoFit/>
          </a:bodyPr>
          <a:lstStyle/>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「障害受容」という言葉のうらに潜むもの　</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知らず</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知らずのうちに否定的な</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メッセージ</a:t>
            </a:r>
            <a:endPar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障害は、受容させるものではなく、する</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もの</a:t>
            </a:r>
            <a:endPar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利用者</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が、障害を「受容しているか」、「受容していないか」ではなく、障害や障害のある自己をどのように捉えているのか、理解に努めることが重要</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説得や助言よりも、「やってみること」からみえてくることもある　　</a:t>
            </a:r>
            <a:endPar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障害</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に関する知識・社会参加の状況・現実検討力・自己</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効力感</a:t>
            </a:r>
            <a:endPar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精神</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疾患、高次脳機能障害、発達障害などの合併があれば、まずはそれらの症状に対する支援の検討が優先</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認知機能の低下は、高次脳機能障害のみならず、うつに伴ってみられることも</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ある</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家族に対する心理的支援も視野に入れることが重要</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時</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には、利用者と家族との橋渡し役としての役割が職員に求められることもある</a:t>
            </a: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家族</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だからこそ、「言えない」「聞けない」ことが</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ある</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541141331"/>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510026" y="4127055"/>
            <a:ext cx="8384146" cy="2334608"/>
          </a:xfrm>
          <a:prstGeom prst="rect">
            <a:avLst/>
          </a:prstGeom>
          <a:solidFill>
            <a:schemeClr val="bg1"/>
          </a:solidFill>
          <a:ln>
            <a:headEnd/>
            <a:tailEn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lIns="82324" tIns="41161" rIns="82324" bIns="41161"/>
          <a:lstStyle/>
          <a:p>
            <a:pPr marL="160127"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342"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「障害受容」のステージ理論に対する</a:t>
            </a:r>
            <a:r>
              <a:rPr kumimoji="1" lang="ja-JP" altLang="en-US" sz="2342" b="0" i="0" u="none" strike="noStrike" kern="1200" cap="none" spc="0" normalizeH="0" baseline="0" noProof="0" dirty="0" smtClean="0">
                <a:ln>
                  <a:noFill/>
                </a:ln>
                <a:solidFill>
                  <a:srgbClr val="000000"/>
                </a:solidFill>
                <a:effectLst/>
                <a:uLnTx/>
                <a:uFillTx/>
                <a:latin typeface="Calibri" panose="020F0502020204030204"/>
                <a:ea typeface="ＭＳ Ｐゴシック" panose="020B0600070205080204" pitchFamily="50" charset="-128"/>
                <a:cs typeface="+mn-cs"/>
              </a:rPr>
              <a:t>批判」</a:t>
            </a:r>
            <a:endParaRPr kumimoji="1" lang="en-US" altLang="ja-JP" sz="2342" b="0" i="0" u="none" strike="noStrike" kern="1200" cap="none" spc="0" normalizeH="0" baseline="0" noProof="0" dirty="0" smtClean="0">
              <a:ln>
                <a:noFill/>
              </a:ln>
              <a:solidFill>
                <a:srgbClr val="000000"/>
              </a:solidFill>
              <a:effectLst/>
              <a:uLnTx/>
              <a:uFillTx/>
              <a:latin typeface="Calibri" panose="020F0502020204030204"/>
              <a:ea typeface="ＭＳ Ｐゴシック" panose="020B0600070205080204" pitchFamily="50" charset="-128"/>
              <a:cs typeface="+mn-cs"/>
            </a:endParaRPr>
          </a:p>
          <a:p>
            <a:pPr marL="503027" marR="0" lvl="0" indent="-3429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1" lang="ja-JP" altLang="en-US" sz="2342" b="0" i="0" u="none" strike="noStrike" kern="1200" cap="none" spc="0" normalizeH="0" baseline="0" noProof="0" dirty="0" smtClean="0">
                <a:ln>
                  <a:noFill/>
                </a:ln>
                <a:solidFill>
                  <a:srgbClr val="000000"/>
                </a:solidFill>
                <a:effectLst/>
                <a:uLnTx/>
                <a:uFillTx/>
                <a:latin typeface="Calibri" panose="020F0502020204030204"/>
                <a:ea typeface="ＭＳ Ｐゴシック" panose="020B0600070205080204" pitchFamily="50" charset="-128"/>
                <a:cs typeface="+mn-cs"/>
              </a:rPr>
              <a:t>ステージ</a:t>
            </a:r>
            <a:r>
              <a:rPr kumimoji="1" lang="ja-JP" altLang="en-US" sz="2342"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理論にあてはまらない事例の</a:t>
            </a:r>
            <a:r>
              <a:rPr kumimoji="1" lang="ja-JP" altLang="en-US" sz="2342" b="0" i="0" u="none" strike="noStrike" kern="1200" cap="none" spc="0" normalizeH="0" baseline="0" noProof="0" dirty="0" smtClean="0">
                <a:ln>
                  <a:noFill/>
                </a:ln>
                <a:solidFill>
                  <a:srgbClr val="000000"/>
                </a:solidFill>
                <a:effectLst/>
                <a:uLnTx/>
                <a:uFillTx/>
                <a:latin typeface="Calibri" panose="020F0502020204030204"/>
                <a:ea typeface="ＭＳ Ｐゴシック" panose="020B0600070205080204" pitchFamily="50" charset="-128"/>
                <a:cs typeface="+mn-cs"/>
              </a:rPr>
              <a:t>存在</a:t>
            </a:r>
            <a:endParaRPr kumimoji="1" lang="en-US" altLang="ja-JP" sz="2342" b="0" i="0" u="none" strike="noStrike" kern="1200" cap="none" spc="0" normalizeH="0" baseline="0" noProof="0" dirty="0" smtClean="0">
              <a:ln>
                <a:noFill/>
              </a:ln>
              <a:solidFill>
                <a:srgbClr val="000000"/>
              </a:solidFill>
              <a:effectLst/>
              <a:uLnTx/>
              <a:uFillTx/>
              <a:latin typeface="Calibri" panose="020F0502020204030204"/>
              <a:ea typeface="ＭＳ Ｐゴシック" panose="020B0600070205080204" pitchFamily="50" charset="-128"/>
              <a:cs typeface="+mn-cs"/>
            </a:endParaRPr>
          </a:p>
          <a:p>
            <a:pPr marL="503027" marR="0" lvl="0" indent="-3429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1" lang="ja-JP" altLang="en-US" sz="2342"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リハビリテーション効果が上がらない要因を、障害受容の問題にすりかえてはいないかというリハビリテーション批判</a:t>
            </a:r>
          </a:p>
          <a:p>
            <a:pPr marL="503027" marR="0" lvl="0" indent="-3429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1" lang="ja-JP" altLang="en-US" sz="2342"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障害受容に関する当事者責任への偏重と社会的責任の軽視</a:t>
            </a:r>
          </a:p>
          <a:p>
            <a:pPr marL="160127" marR="0" lvl="0" indent="0" algn="l" defTabSz="914400" rtl="0" eaLnBrk="1" fontAlgn="auto" latinLnBrk="0" hangingPunct="1">
              <a:lnSpc>
                <a:spcPct val="100000"/>
              </a:lnSpc>
              <a:spcBef>
                <a:spcPct val="20000"/>
              </a:spcBef>
              <a:spcAft>
                <a:spcPts val="0"/>
              </a:spcAft>
              <a:buClrTx/>
              <a:buSzTx/>
              <a:buFontTx/>
              <a:buNone/>
              <a:tabLst/>
              <a:defRPr/>
            </a:pPr>
            <a:endParaRPr kumimoji="1" lang="en-US" altLang="ja-JP" sz="2342" b="0" i="0" u="none" strike="noStrike" kern="1200" cap="none" spc="0" normalizeH="0" baseline="0" noProof="0" dirty="0" smtClean="0">
              <a:ln>
                <a:noFill/>
              </a:ln>
              <a:solidFill>
                <a:srgbClr val="000000"/>
              </a:solidFill>
              <a:effectLst/>
              <a:uLnTx/>
              <a:uFillTx/>
              <a:latin typeface="Calibri" panose="020F0502020204030204"/>
              <a:ea typeface="ＭＳ Ｐゴシック" panose="020B0600070205080204" pitchFamily="50" charset="-128"/>
              <a:cs typeface="+mn-cs"/>
            </a:endParaRPr>
          </a:p>
          <a:p>
            <a:pPr marL="160127" marR="0" lvl="0" indent="0" algn="l" defTabSz="914400" rtl="0" eaLnBrk="1" fontAlgn="auto" latinLnBrk="0" hangingPunct="1">
              <a:lnSpc>
                <a:spcPct val="100000"/>
              </a:lnSpc>
              <a:spcBef>
                <a:spcPct val="20000"/>
              </a:spcBef>
              <a:spcAft>
                <a:spcPts val="0"/>
              </a:spcAft>
              <a:buClrTx/>
              <a:buSzTx/>
              <a:buFontTx/>
              <a:buNone/>
              <a:tabLst/>
              <a:defRPr/>
            </a:pPr>
            <a:endParaRPr kumimoji="1" lang="ja-JP" altLang="en-US" sz="2342"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endParaRPr>
          </a:p>
        </p:txBody>
      </p:sp>
      <p:sp>
        <p:nvSpPr>
          <p:cNvPr id="55300" name="AutoShape 20"/>
          <p:cNvSpPr>
            <a:spLocks noChangeArrowheads="1"/>
          </p:cNvSpPr>
          <p:nvPr/>
        </p:nvSpPr>
        <p:spPr bwMode="auto">
          <a:xfrm rot="5400000">
            <a:off x="1362730" y="1580473"/>
            <a:ext cx="260195" cy="84349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noFill/>
          <a:ln w="9525" algn="ctr">
            <a:solidFill>
              <a:schemeClr val="tx1"/>
            </a:solidFill>
            <a:miter lim="800000"/>
            <a:headEnd/>
            <a:tailEnd/>
          </a:ln>
        </p:spPr>
        <p:txBody>
          <a:bodyPr wrap="none" lIns="82338" tIns="41168" rIns="82338" bIns="41168"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1" lang="ja-JP" altLang="en-US" sz="144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endParaRPr>
          </a:p>
        </p:txBody>
      </p:sp>
      <p:sp>
        <p:nvSpPr>
          <p:cNvPr id="55301" name="AutoShape 21"/>
          <p:cNvSpPr>
            <a:spLocks noChangeArrowheads="1"/>
          </p:cNvSpPr>
          <p:nvPr/>
        </p:nvSpPr>
        <p:spPr bwMode="auto">
          <a:xfrm rot="5400000">
            <a:off x="2723735" y="2035207"/>
            <a:ext cx="260195" cy="84349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noFill/>
          <a:ln w="9525" algn="ctr">
            <a:solidFill>
              <a:schemeClr val="tx1"/>
            </a:solidFill>
            <a:miter lim="800000"/>
            <a:headEnd/>
            <a:tailEnd/>
          </a:ln>
        </p:spPr>
        <p:txBody>
          <a:bodyPr wrap="none" lIns="82338" tIns="41168" rIns="82338" bIns="41168"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1" lang="ja-JP" altLang="en-US" sz="144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endParaRPr>
          </a:p>
        </p:txBody>
      </p:sp>
      <p:sp>
        <p:nvSpPr>
          <p:cNvPr id="55302" name="AutoShape 22"/>
          <p:cNvSpPr>
            <a:spLocks noChangeArrowheads="1"/>
          </p:cNvSpPr>
          <p:nvPr/>
        </p:nvSpPr>
        <p:spPr bwMode="auto">
          <a:xfrm rot="5400000">
            <a:off x="4020438" y="2488555"/>
            <a:ext cx="260195" cy="84349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noFill/>
          <a:ln w="9525" algn="ctr">
            <a:solidFill>
              <a:schemeClr val="tx1"/>
            </a:solidFill>
            <a:miter lim="800000"/>
            <a:headEnd/>
            <a:tailEnd/>
          </a:ln>
        </p:spPr>
        <p:txBody>
          <a:bodyPr wrap="none" lIns="82338" tIns="41168" rIns="82338" bIns="41168"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1" lang="ja-JP" altLang="en-US" sz="144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endParaRPr>
          </a:p>
        </p:txBody>
      </p:sp>
      <p:sp>
        <p:nvSpPr>
          <p:cNvPr id="55303" name="AutoShape 23"/>
          <p:cNvSpPr>
            <a:spLocks noChangeArrowheads="1"/>
          </p:cNvSpPr>
          <p:nvPr/>
        </p:nvSpPr>
        <p:spPr bwMode="auto">
          <a:xfrm rot="5400000">
            <a:off x="5998349" y="2652105"/>
            <a:ext cx="260195" cy="1296686"/>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noFill/>
          <a:ln w="9525" algn="ctr">
            <a:solidFill>
              <a:schemeClr val="tx1"/>
            </a:solidFill>
            <a:miter lim="800000"/>
            <a:headEnd/>
            <a:tailEnd/>
          </a:ln>
        </p:spPr>
        <p:txBody>
          <a:bodyPr wrap="none" lIns="82338" tIns="41168" rIns="82338" bIns="41168"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1" lang="ja-JP" altLang="en-US" sz="144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endParaRPr>
          </a:p>
        </p:txBody>
      </p:sp>
      <p:sp>
        <p:nvSpPr>
          <p:cNvPr id="12313" name="AutoShape 25"/>
          <p:cNvSpPr>
            <a:spLocks noChangeArrowheads="1"/>
          </p:cNvSpPr>
          <p:nvPr/>
        </p:nvSpPr>
        <p:spPr bwMode="auto">
          <a:xfrm rot="11940302" flipV="1">
            <a:off x="3988705" y="1549226"/>
            <a:ext cx="3825726" cy="181564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8447" y="10232"/>
                </a:moveTo>
                <a:cubicBezTo>
                  <a:pt x="18150" y="6227"/>
                  <a:pt x="14815" y="3131"/>
                  <a:pt x="10800" y="3131"/>
                </a:cubicBezTo>
                <a:cubicBezTo>
                  <a:pt x="6564" y="3131"/>
                  <a:pt x="3131" y="6564"/>
                  <a:pt x="3131" y="10800"/>
                </a:cubicBezTo>
                <a:lnTo>
                  <a:pt x="0" y="10800"/>
                </a:lnTo>
                <a:cubicBezTo>
                  <a:pt x="0" y="4835"/>
                  <a:pt x="4835" y="0"/>
                  <a:pt x="10800" y="0"/>
                </a:cubicBezTo>
                <a:cubicBezTo>
                  <a:pt x="16454" y="0"/>
                  <a:pt x="21151" y="4361"/>
                  <a:pt x="21570" y="10000"/>
                </a:cubicBezTo>
                <a:lnTo>
                  <a:pt x="24262" y="9800"/>
                </a:lnTo>
                <a:lnTo>
                  <a:pt x="20324" y="14370"/>
                </a:lnTo>
                <a:lnTo>
                  <a:pt x="15755" y="10431"/>
                </a:lnTo>
                <a:lnTo>
                  <a:pt x="18447" y="10232"/>
                </a:lnTo>
                <a:close/>
              </a:path>
            </a:pathLst>
          </a:custGeom>
          <a:solidFill>
            <a:srgbClr val="FFCC99">
              <a:alpha val="43921"/>
            </a:srgbClr>
          </a:solidFill>
          <a:ln w="9525" algn="ctr">
            <a:solidFill>
              <a:schemeClr val="tx1"/>
            </a:solidFill>
            <a:prstDash val="dash"/>
            <a:miter lim="800000"/>
            <a:headEnd/>
            <a:tailEnd/>
          </a:ln>
        </p:spPr>
        <p:txBody>
          <a:bodyPr wrap="none" lIns="82338" tIns="41168" rIns="82338" bIns="41168"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1" lang="ja-JP" altLang="en-US" sz="144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endParaRPr>
          </a:p>
        </p:txBody>
      </p:sp>
      <p:sp>
        <p:nvSpPr>
          <p:cNvPr id="12314" name="AutoShape 26"/>
          <p:cNvSpPr>
            <a:spLocks noChangeArrowheads="1"/>
          </p:cNvSpPr>
          <p:nvPr/>
        </p:nvSpPr>
        <p:spPr bwMode="auto">
          <a:xfrm rot="1082658" flipV="1">
            <a:off x="1312459" y="1909498"/>
            <a:ext cx="3835734" cy="181564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8447" y="10232"/>
                </a:moveTo>
                <a:cubicBezTo>
                  <a:pt x="18150" y="6227"/>
                  <a:pt x="14815" y="3131"/>
                  <a:pt x="10800" y="3131"/>
                </a:cubicBezTo>
                <a:cubicBezTo>
                  <a:pt x="6564" y="3131"/>
                  <a:pt x="3131" y="6564"/>
                  <a:pt x="3131" y="10800"/>
                </a:cubicBezTo>
                <a:lnTo>
                  <a:pt x="0" y="10800"/>
                </a:lnTo>
                <a:cubicBezTo>
                  <a:pt x="0" y="4835"/>
                  <a:pt x="4835" y="0"/>
                  <a:pt x="10800" y="0"/>
                </a:cubicBezTo>
                <a:cubicBezTo>
                  <a:pt x="16454" y="0"/>
                  <a:pt x="21151" y="4361"/>
                  <a:pt x="21570" y="10000"/>
                </a:cubicBezTo>
                <a:lnTo>
                  <a:pt x="24262" y="9800"/>
                </a:lnTo>
                <a:lnTo>
                  <a:pt x="20324" y="14370"/>
                </a:lnTo>
                <a:lnTo>
                  <a:pt x="15755" y="10431"/>
                </a:lnTo>
                <a:lnTo>
                  <a:pt x="18447" y="10232"/>
                </a:lnTo>
                <a:close/>
              </a:path>
            </a:pathLst>
          </a:custGeom>
          <a:solidFill>
            <a:srgbClr val="FFCC99">
              <a:alpha val="43921"/>
            </a:srgbClr>
          </a:solidFill>
          <a:ln w="9525" algn="ctr">
            <a:solidFill>
              <a:schemeClr val="tx1"/>
            </a:solidFill>
            <a:prstDash val="dash"/>
            <a:miter lim="800000"/>
            <a:headEnd/>
            <a:tailEnd/>
          </a:ln>
        </p:spPr>
        <p:txBody>
          <a:bodyPr wrap="none" lIns="82338" tIns="41168" rIns="82338" bIns="41168"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1" lang="ja-JP" altLang="en-US" sz="144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endParaRPr>
          </a:p>
        </p:txBody>
      </p:sp>
      <p:sp>
        <p:nvSpPr>
          <p:cNvPr id="55307" name="Text Box 14"/>
          <p:cNvSpPr txBox="1">
            <a:spLocks noChangeArrowheads="1"/>
          </p:cNvSpPr>
          <p:nvPr/>
        </p:nvSpPr>
        <p:spPr bwMode="auto">
          <a:xfrm>
            <a:off x="551843" y="1419441"/>
            <a:ext cx="1298116" cy="415667"/>
          </a:xfrm>
          <a:prstGeom prst="rect">
            <a:avLst/>
          </a:prstGeom>
          <a:solidFill>
            <a:schemeClr val="bg1"/>
          </a:solidFill>
          <a:ln w="9525" algn="ctr">
            <a:solidFill>
              <a:schemeClr val="tx1"/>
            </a:solidFill>
            <a:miter lim="800000"/>
            <a:headEnd/>
            <a:tailEnd/>
          </a:ln>
        </p:spPr>
        <p:txBody>
          <a:bodyPr lIns="82338" tIns="41168" rIns="82338" bIns="41168">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ショック</a:t>
            </a:r>
          </a:p>
        </p:txBody>
      </p:sp>
      <p:sp>
        <p:nvSpPr>
          <p:cNvPr id="55308" name="Text Box 15"/>
          <p:cNvSpPr txBox="1">
            <a:spLocks noChangeArrowheads="1"/>
          </p:cNvSpPr>
          <p:nvPr/>
        </p:nvSpPr>
        <p:spPr bwMode="auto">
          <a:xfrm>
            <a:off x="1978640" y="1872120"/>
            <a:ext cx="1102256" cy="415667"/>
          </a:xfrm>
          <a:prstGeom prst="rect">
            <a:avLst/>
          </a:prstGeom>
          <a:solidFill>
            <a:schemeClr val="bg1"/>
          </a:solidFill>
          <a:ln w="9525" algn="ctr">
            <a:solidFill>
              <a:schemeClr val="tx1"/>
            </a:solidFill>
            <a:miter lim="800000"/>
            <a:headEnd/>
            <a:tailEnd/>
          </a:ln>
        </p:spPr>
        <p:txBody>
          <a:bodyPr lIns="82338" tIns="41168" rIns="82338" bIns="41168">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否認</a:t>
            </a:r>
          </a:p>
        </p:txBody>
      </p:sp>
      <p:sp>
        <p:nvSpPr>
          <p:cNvPr id="55309" name="Text Box 16"/>
          <p:cNvSpPr txBox="1">
            <a:spLocks noChangeArrowheads="1"/>
          </p:cNvSpPr>
          <p:nvPr/>
        </p:nvSpPr>
        <p:spPr bwMode="auto">
          <a:xfrm>
            <a:off x="3339928" y="2327265"/>
            <a:ext cx="1037921" cy="415667"/>
          </a:xfrm>
          <a:prstGeom prst="rect">
            <a:avLst/>
          </a:prstGeom>
          <a:solidFill>
            <a:schemeClr val="bg1"/>
          </a:solidFill>
          <a:ln w="9525" algn="ctr">
            <a:solidFill>
              <a:schemeClr val="tx1"/>
            </a:solidFill>
            <a:miter lim="800000"/>
            <a:headEnd/>
            <a:tailEnd/>
          </a:ln>
        </p:spPr>
        <p:txBody>
          <a:bodyPr lIns="82338" tIns="41168" rIns="82338" bIns="41168">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混乱</a:t>
            </a:r>
          </a:p>
        </p:txBody>
      </p:sp>
      <p:sp>
        <p:nvSpPr>
          <p:cNvPr id="55310" name="Text Box 17"/>
          <p:cNvSpPr txBox="1">
            <a:spLocks noChangeArrowheads="1"/>
          </p:cNvSpPr>
          <p:nvPr/>
        </p:nvSpPr>
        <p:spPr bwMode="auto">
          <a:xfrm>
            <a:off x="4702099" y="2716128"/>
            <a:ext cx="2074412" cy="415667"/>
          </a:xfrm>
          <a:prstGeom prst="rect">
            <a:avLst/>
          </a:prstGeom>
          <a:solidFill>
            <a:schemeClr val="bg1"/>
          </a:solidFill>
          <a:ln w="9525" algn="ctr">
            <a:solidFill>
              <a:schemeClr val="tx1"/>
            </a:solidFill>
            <a:miter lim="800000"/>
            <a:headEnd/>
            <a:tailEnd/>
          </a:ln>
        </p:spPr>
        <p:txBody>
          <a:bodyPr lIns="82338" tIns="41168" rIns="82338" bIns="41168">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適応への努力</a:t>
            </a:r>
          </a:p>
        </p:txBody>
      </p:sp>
      <p:sp>
        <p:nvSpPr>
          <p:cNvPr id="55311" name="Text Box 19"/>
          <p:cNvSpPr txBox="1">
            <a:spLocks noChangeArrowheads="1"/>
          </p:cNvSpPr>
          <p:nvPr/>
        </p:nvSpPr>
        <p:spPr bwMode="auto">
          <a:xfrm>
            <a:off x="6970946" y="3170755"/>
            <a:ext cx="1168019" cy="415667"/>
          </a:xfrm>
          <a:prstGeom prst="rect">
            <a:avLst/>
          </a:prstGeom>
          <a:solidFill>
            <a:schemeClr val="bg1"/>
          </a:solidFill>
          <a:ln w="9525" algn="ctr">
            <a:solidFill>
              <a:schemeClr val="tx1"/>
            </a:solidFill>
            <a:miter lim="800000"/>
            <a:headEnd/>
            <a:tailEnd/>
          </a:ln>
        </p:spPr>
        <p:txBody>
          <a:bodyPr lIns="82338" tIns="41168" rIns="82338" bIns="41168">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適応</a:t>
            </a:r>
          </a:p>
        </p:txBody>
      </p:sp>
      <p:sp>
        <p:nvSpPr>
          <p:cNvPr id="15" name="AutoShape 2"/>
          <p:cNvSpPr>
            <a:spLocks noChangeArrowheads="1"/>
          </p:cNvSpPr>
          <p:nvPr/>
        </p:nvSpPr>
        <p:spPr bwMode="auto">
          <a:xfrm>
            <a:off x="324810" y="332115"/>
            <a:ext cx="8494942" cy="583295"/>
          </a:xfrm>
          <a:prstGeom prst="roundRect">
            <a:avLst>
              <a:gd name="adj" fmla="val 26537"/>
            </a:avLst>
          </a:prstGeom>
          <a:no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障害受容のプロセス</a:t>
            </a:r>
          </a:p>
        </p:txBody>
      </p:sp>
    </p:spTree>
    <p:extLst>
      <p:ext uri="{BB962C8B-B14F-4D97-AF65-F5344CB8AC3E}">
        <p14:creationId xmlns:p14="http://schemas.microsoft.com/office/powerpoint/2010/main" val="1727090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2314"/>
                                        </p:tgtEl>
                                        <p:attrNameLst>
                                          <p:attrName>style.visibility</p:attrName>
                                        </p:attrNameLst>
                                      </p:cBhvr>
                                      <p:to>
                                        <p:strVal val="visible"/>
                                      </p:to>
                                    </p:set>
                                    <p:animEffect transition="in" filter="barn(outHorizontal)">
                                      <p:cBhvr>
                                        <p:cTn id="7" dur="500"/>
                                        <p:tgtEl>
                                          <p:spTgt spid="123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42" fill="hold" grpId="0" nodeType="clickEffect">
                                  <p:stCondLst>
                                    <p:cond delay="0"/>
                                  </p:stCondLst>
                                  <p:childTnLst>
                                    <p:set>
                                      <p:cBhvr>
                                        <p:cTn id="11" dur="1" fill="hold">
                                          <p:stCondLst>
                                            <p:cond delay="0"/>
                                          </p:stCondLst>
                                        </p:cTn>
                                        <p:tgtEl>
                                          <p:spTgt spid="12313"/>
                                        </p:tgtEl>
                                        <p:attrNameLst>
                                          <p:attrName>style.visibility</p:attrName>
                                        </p:attrNameLst>
                                      </p:cBhvr>
                                      <p:to>
                                        <p:strVal val="visible"/>
                                      </p:to>
                                    </p:set>
                                    <p:animEffect transition="in" filter="barn(outHorizontal)">
                                      <p:cBhvr>
                                        <p:cTn id="12" dur="500"/>
                                        <p:tgtEl>
                                          <p:spTgt spid="123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checkerboard(across)">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313" grpId="0" animBg="1"/>
      <p:bldP spid="1231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AutoShape 2"/>
          <p:cNvSpPr>
            <a:spLocks noChangeArrowheads="1"/>
          </p:cNvSpPr>
          <p:nvPr/>
        </p:nvSpPr>
        <p:spPr bwMode="auto">
          <a:xfrm>
            <a:off x="291647" y="378729"/>
            <a:ext cx="8430608" cy="647629"/>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82"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４．ニーズ</a:t>
            </a:r>
            <a:r>
              <a:rPr kumimoji="1" lang="ja-JP" altLang="en-US" sz="2882" b="0" i="0" u="none" strike="noStrike" kern="1200" cap="none" spc="0" normalizeH="0" baseline="0" noProof="0" dirty="0">
                <a:ln>
                  <a:noFill/>
                </a:ln>
                <a:solidFill>
                  <a:srgbClr val="000000"/>
                </a:solidFill>
                <a:effectLst/>
                <a:uLnTx/>
                <a:uFillTx/>
                <a:latin typeface="Arial" charset="0"/>
                <a:ea typeface="ＭＳ Ｐゴシック" charset="-128"/>
                <a:cs typeface="+mn-cs"/>
              </a:rPr>
              <a:t>を明らかにする</a:t>
            </a:r>
          </a:p>
        </p:txBody>
      </p:sp>
      <p:sp>
        <p:nvSpPr>
          <p:cNvPr id="2" name="Rectangle 5"/>
          <p:cNvSpPr>
            <a:spLocks noChangeArrowheads="1"/>
          </p:cNvSpPr>
          <p:nvPr/>
        </p:nvSpPr>
        <p:spPr bwMode="auto">
          <a:xfrm>
            <a:off x="940527" y="4985346"/>
            <a:ext cx="3112691" cy="1361802"/>
          </a:xfrm>
          <a:prstGeom prst="wedgeEllipseCallout">
            <a:avLst>
              <a:gd name="adj1" fmla="val 25871"/>
              <a:gd name="adj2" fmla="val -77508"/>
            </a:avLst>
          </a:prstGeom>
          <a:ln w="9525">
            <a:solidFill>
              <a:schemeClr val="tx1"/>
            </a:solidFill>
            <a:headEnd/>
            <a:tailEn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lIns="32420" tIns="32420" rIns="32420" bIns="32420" anchor="ctr" anchorCtr="0"/>
          <a:lstStyle/>
          <a:p>
            <a:pPr marL="160127"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③本人のエンパワメントを高める支援</a:t>
            </a:r>
          </a:p>
        </p:txBody>
      </p:sp>
      <p:sp>
        <p:nvSpPr>
          <p:cNvPr id="47112" name="Rectangle 8"/>
          <p:cNvSpPr>
            <a:spLocks noChangeArrowheads="1"/>
          </p:cNvSpPr>
          <p:nvPr/>
        </p:nvSpPr>
        <p:spPr bwMode="auto">
          <a:xfrm>
            <a:off x="2756263" y="3558695"/>
            <a:ext cx="3436930" cy="1207446"/>
          </a:xfrm>
          <a:prstGeom prst="ellipse">
            <a:avLst/>
          </a:prstGeom>
          <a:ln>
            <a:headEnd/>
            <a:tailEnd/>
          </a:ln>
        </p:spPr>
        <p:style>
          <a:lnRef idx="2">
            <a:schemeClr val="accent5"/>
          </a:lnRef>
          <a:fillRef idx="1">
            <a:schemeClr val="lt1"/>
          </a:fillRef>
          <a:effectRef idx="0">
            <a:schemeClr val="accent5"/>
          </a:effectRef>
          <a:fontRef idx="minor">
            <a:schemeClr val="dk1"/>
          </a:fontRef>
        </p:style>
        <p:txBody>
          <a:bodyPr lIns="82324" tIns="41161" rIns="82324" bIns="41161" anchor="ctr"/>
          <a:lstStyle/>
          <a:p>
            <a:pPr marL="308816" marR="0" lvl="0" indent="-308816" algn="l" defTabSz="914400" rtl="0" eaLnBrk="1" fontAlgn="auto" latinLnBrk="0" hangingPunct="1">
              <a:lnSpc>
                <a:spcPct val="100000"/>
              </a:lnSpc>
              <a:spcBef>
                <a:spcPct val="20000"/>
              </a:spcBef>
              <a:spcAft>
                <a:spcPts val="0"/>
              </a:spcAft>
              <a:buClrTx/>
              <a:buSzTx/>
              <a:buFontTx/>
              <a:buNone/>
              <a:tabLst/>
              <a:defRPr/>
            </a:pPr>
            <a:r>
              <a:rPr kumimoji="1" lang="ja-JP" altLang="en-US" sz="3242" b="0" i="0" u="none" strike="noStrike" kern="1200" cap="none" spc="0" normalizeH="0" baseline="0" noProof="0" dirty="0" smtClean="0">
                <a:ln>
                  <a:noFill/>
                </a:ln>
                <a:solidFill>
                  <a:srgbClr val="000000"/>
                </a:solidFill>
                <a:effectLst/>
                <a:uLnTx/>
                <a:uFillTx/>
                <a:latin typeface="Arial" charset="0"/>
                <a:ea typeface="ＭＳ Ｐゴシック" panose="020B0600070205080204" pitchFamily="50" charset="-128"/>
                <a:cs typeface="+mn-cs"/>
              </a:rPr>
              <a:t>　　ニーズ</a:t>
            </a:r>
            <a:endParaRPr kumimoji="1" lang="en-US" altLang="ja-JP" sz="3242"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endParaRPr>
          </a:p>
          <a:p>
            <a:pPr marL="308816" marR="0" lvl="0" indent="-308816" algn="l" defTabSz="914400" rtl="0" eaLnBrk="1" fontAlgn="auto" latinLnBrk="0" hangingPunct="1">
              <a:lnSpc>
                <a:spcPct val="100000"/>
              </a:lnSpc>
              <a:spcBef>
                <a:spcPct val="20000"/>
              </a:spcBef>
              <a:spcAft>
                <a:spcPts val="0"/>
              </a:spcAft>
              <a:buClrTx/>
              <a:buSzTx/>
              <a:buFontTx/>
              <a:buNone/>
              <a:tabLst/>
              <a:defRPr/>
            </a:pPr>
            <a:r>
              <a:rPr kumimoji="1" lang="ja-JP" altLang="en-US" sz="3242" b="0" i="0" u="none" strike="noStrike" kern="1200" cap="none" spc="0" normalizeH="0" baseline="0" noProof="0" dirty="0" smtClean="0">
                <a:ln>
                  <a:noFill/>
                </a:ln>
                <a:solidFill>
                  <a:srgbClr val="000000"/>
                </a:solidFill>
                <a:effectLst/>
                <a:uLnTx/>
                <a:uFillTx/>
                <a:latin typeface="Arial" charset="0"/>
                <a:ea typeface="ＭＳ Ｐゴシック" panose="020B0600070205080204" pitchFamily="50" charset="-128"/>
                <a:cs typeface="+mn-cs"/>
              </a:rPr>
              <a:t>　　を</a:t>
            </a:r>
            <a:r>
              <a:rPr kumimoji="1" lang="ja-JP" altLang="en-US" sz="3242"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考える</a:t>
            </a:r>
          </a:p>
        </p:txBody>
      </p:sp>
      <p:sp>
        <p:nvSpPr>
          <p:cNvPr id="47113" name="Rectangle 9"/>
          <p:cNvSpPr>
            <a:spLocks noGrp="1" noChangeArrowheads="1"/>
          </p:cNvSpPr>
          <p:nvPr>
            <p:ph type="body" idx="1"/>
          </p:nvPr>
        </p:nvSpPr>
        <p:spPr>
          <a:xfrm>
            <a:off x="390264" y="1483255"/>
            <a:ext cx="8363473" cy="1495404"/>
          </a:xfrm>
          <a:solidFill>
            <a:schemeClr val="bg1"/>
          </a:solidFill>
          <a:ln>
            <a:solidFill>
              <a:schemeClr val="tx1"/>
            </a:solidFill>
          </a:ln>
        </p:spPr>
        <p:txBody>
          <a:bodyPr anchor="ctr">
            <a:normAutofit lnSpcReduction="10000"/>
          </a:bodyPr>
          <a:lstStyle/>
          <a:p>
            <a:pPr eaLnBrk="1" hangingPunct="1">
              <a:lnSpc>
                <a:spcPct val="90000"/>
              </a:lnSpc>
              <a:buFontTx/>
              <a:buNone/>
            </a:pPr>
            <a:r>
              <a:rPr lang="ja-JP" altLang="en-US" sz="2522" dirty="0"/>
              <a:t>　　アセスメントを通じ、利用者の主訴（表出されている希望）からニーズへと確定していく。</a:t>
            </a:r>
            <a:endParaRPr lang="en-US" altLang="ja-JP" sz="2522" dirty="0"/>
          </a:p>
          <a:p>
            <a:pPr eaLnBrk="1" hangingPunct="1">
              <a:lnSpc>
                <a:spcPct val="90000"/>
              </a:lnSpc>
              <a:buFontTx/>
              <a:buNone/>
            </a:pPr>
            <a:r>
              <a:rPr lang="ja-JP" altLang="en-US" sz="2522" dirty="0"/>
              <a:t>　　本人や家族の希望と専門職による評価結果をすりあわせ、利用者に合意が得られるニーズとしていくことが大切である。</a:t>
            </a:r>
          </a:p>
        </p:txBody>
      </p:sp>
      <p:sp>
        <p:nvSpPr>
          <p:cNvPr id="47114" name="正方形/長方形 11"/>
          <p:cNvSpPr>
            <a:spLocks noChangeArrowheads="1"/>
          </p:cNvSpPr>
          <p:nvPr/>
        </p:nvSpPr>
        <p:spPr bwMode="auto">
          <a:xfrm>
            <a:off x="5155630" y="4921018"/>
            <a:ext cx="3416892" cy="1065029"/>
          </a:xfrm>
          <a:prstGeom prst="wedgeEllipseCallout">
            <a:avLst>
              <a:gd name="adj1" fmla="val -40616"/>
              <a:gd name="adj2" fmla="val -72980"/>
            </a:avLst>
          </a:prstGeom>
          <a:solidFill>
            <a:schemeClr val="bg1"/>
          </a:solidFill>
          <a:ln w="9525">
            <a:solidFill>
              <a:schemeClr val="tx1"/>
            </a:solidFill>
            <a:miter lim="800000"/>
            <a:headEnd/>
            <a:tailEnd/>
          </a:ln>
          <a:effectLst>
            <a:outerShdw blurRad="50800" dist="38100" dir="2700000" algn="tl" rotWithShape="0">
              <a:prstClr val="black">
                <a:alpha val="40000"/>
              </a:prstClr>
            </a:outerShdw>
          </a:effectLst>
        </p:spPr>
        <p:txBody>
          <a:bodyPr wrap="square">
            <a:spAutoFit/>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④ニーズの変化にも留意</a:t>
            </a:r>
            <a:endParaRPr kumimoji="1" lang="ja-JP" altLang="en-US" sz="144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endParaRPr>
          </a:p>
        </p:txBody>
      </p:sp>
      <p:sp>
        <p:nvSpPr>
          <p:cNvPr id="10" name="Rectangle 4"/>
          <p:cNvSpPr>
            <a:spLocks noChangeArrowheads="1"/>
          </p:cNvSpPr>
          <p:nvPr/>
        </p:nvSpPr>
        <p:spPr bwMode="auto">
          <a:xfrm>
            <a:off x="6286287" y="3039914"/>
            <a:ext cx="2500938" cy="1361802"/>
          </a:xfrm>
          <a:prstGeom prst="wedgeEllipseCallout">
            <a:avLst>
              <a:gd name="adj1" fmla="val -59707"/>
              <a:gd name="adj2" fmla="val 12861"/>
            </a:avLst>
          </a:prstGeom>
          <a:solidFill>
            <a:schemeClr val="bg1"/>
          </a:solidFill>
          <a:ln w="9525">
            <a:solidFill>
              <a:schemeClr val="tx1"/>
            </a:solidFill>
            <a:miter lim="800000"/>
            <a:headEnd/>
            <a:tailEnd/>
          </a:ln>
          <a:effectLst>
            <a:outerShdw blurRad="50800" dist="38100" dir="2700000" algn="tl" rotWithShape="0">
              <a:prstClr val="black">
                <a:alpha val="40000"/>
              </a:prstClr>
            </a:outerShdw>
          </a:effectLst>
        </p:spPr>
        <p:txBody>
          <a:bodyPr lIns="32420" tIns="32420" rIns="32420" bIns="32420" anchor="ctr" anchorCtr="0"/>
          <a:lstStyle/>
          <a:p>
            <a:pPr marL="80063"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②提供するサービス内容を検討</a:t>
            </a:r>
          </a:p>
        </p:txBody>
      </p:sp>
      <p:sp>
        <p:nvSpPr>
          <p:cNvPr id="47110" name="Rectangle 4"/>
          <p:cNvSpPr>
            <a:spLocks noChangeArrowheads="1"/>
          </p:cNvSpPr>
          <p:nvPr/>
        </p:nvSpPr>
        <p:spPr bwMode="auto">
          <a:xfrm>
            <a:off x="292052" y="2910218"/>
            <a:ext cx="2658757" cy="1815736"/>
          </a:xfrm>
          <a:prstGeom prst="wedgeEllipseCallout">
            <a:avLst>
              <a:gd name="adj1" fmla="val 60292"/>
              <a:gd name="adj2" fmla="val 6957"/>
            </a:avLst>
          </a:prstGeom>
          <a:solidFill>
            <a:schemeClr val="bg1"/>
          </a:solidFill>
          <a:ln w="9525">
            <a:solidFill>
              <a:schemeClr val="tx1"/>
            </a:solidFill>
            <a:miter lim="800000"/>
            <a:headEnd/>
            <a:tailEnd/>
          </a:ln>
          <a:effectLst>
            <a:outerShdw blurRad="50800" dist="38100" dir="2700000" algn="tl" rotWithShape="0">
              <a:prstClr val="black">
                <a:alpha val="40000"/>
              </a:prstClr>
            </a:outerShdw>
          </a:effectLst>
        </p:spPr>
        <p:txBody>
          <a:bodyPr lIns="32420" tIns="32420" rIns="32420" bIns="32420" anchor="ctr" anchorCtr="0"/>
          <a:lstStyle/>
          <a:p>
            <a:pPr marL="80063"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161" b="0" i="0" u="none" strike="noStrike" kern="1200" cap="none" spc="0" normalizeH="0" baseline="0" noProof="0" dirty="0">
                <a:ln>
                  <a:noFill/>
                </a:ln>
                <a:solidFill>
                  <a:srgbClr val="000000"/>
                </a:solidFill>
                <a:effectLst/>
                <a:uLnTx/>
                <a:uFillTx/>
                <a:latin typeface="Arial" charset="0"/>
                <a:ea typeface="ＭＳ Ｐゴシック" panose="020B0600070205080204" pitchFamily="50" charset="-128"/>
                <a:cs typeface="+mn-cs"/>
              </a:rPr>
              <a:t>①把握したニーズや評価結果からゴールを想定</a:t>
            </a:r>
          </a:p>
        </p:txBody>
      </p:sp>
    </p:spTree>
    <p:extLst>
      <p:ext uri="{BB962C8B-B14F-4D97-AF65-F5344CB8AC3E}">
        <p14:creationId xmlns:p14="http://schemas.microsoft.com/office/powerpoint/2010/main" val="4242286070"/>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1005375" y="1860202"/>
            <a:ext cx="6873859" cy="142665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522"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ストレングスを利用者の目標の設定として活用</a:t>
            </a:r>
            <a:endParaRPr kumimoji="1" lang="en-US" altLang="ja-JP" sz="2522"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522"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　＝夢や希望も利用者の持つストレングス</a:t>
            </a:r>
            <a:endParaRPr kumimoji="1" lang="en-US" altLang="ja-JP" sz="2522"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6" name="角丸四角形 5"/>
          <p:cNvSpPr/>
          <p:nvPr/>
        </p:nvSpPr>
        <p:spPr>
          <a:xfrm>
            <a:off x="1013917" y="3408879"/>
            <a:ext cx="6873859" cy="142665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161" b="0"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ストレングスを利用者ニーズに変換し、</a:t>
            </a:r>
            <a:r>
              <a:rPr kumimoji="1" lang="ja-JP" altLang="en-US" sz="2161"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その実行に重点をおく</a:t>
            </a:r>
            <a:endParaRPr kumimoji="1" lang="en-US" altLang="ja-JP" sz="2161"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161"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　＝ストレングスを活用することから見えてくるできること、</a:t>
            </a:r>
            <a:endParaRPr kumimoji="1" lang="en-US" altLang="ja-JP" sz="2161"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161"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　　可能性があることにつなげる</a:t>
            </a:r>
            <a:endParaRPr kumimoji="1" lang="en-US" altLang="ja-JP" sz="2161"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7" name="角丸四角形 6"/>
          <p:cNvSpPr/>
          <p:nvPr/>
        </p:nvSpPr>
        <p:spPr>
          <a:xfrm>
            <a:off x="1013917" y="4957555"/>
            <a:ext cx="6873859" cy="142665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161"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プランを実行するために、利用者自身が取り組む力（役割）、支援者が利用者の力を利用すること（支援者の役割）、そのためにストレングスを活用する</a:t>
            </a:r>
          </a:p>
        </p:txBody>
      </p:sp>
      <p:sp>
        <p:nvSpPr>
          <p:cNvPr id="8" name="AutoShape 2"/>
          <p:cNvSpPr>
            <a:spLocks noChangeArrowheads="1"/>
          </p:cNvSpPr>
          <p:nvPr/>
        </p:nvSpPr>
        <p:spPr bwMode="auto">
          <a:xfrm>
            <a:off x="235542" y="597670"/>
            <a:ext cx="8430608" cy="647629"/>
          </a:xfrm>
          <a:prstGeom prst="roundRect">
            <a:avLst>
              <a:gd name="adj" fmla="val 26537"/>
            </a:avLst>
          </a:prstGeom>
          <a:no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rPr>
              <a:t>ストレングスの活用を意識する</a:t>
            </a:r>
            <a:endParaRPr kumimoji="1" lang="ja-JP" altLang="en-US" sz="2882"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617703393"/>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a:xfrm>
            <a:off x="1261531" y="3216444"/>
            <a:ext cx="2556933" cy="3386667"/>
          </a:xfrm>
          <a:prstGeom prst="round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利用者の夢や希望とその背景にある様々な想い</a:t>
            </a:r>
            <a:endParaRPr kumimoji="1" lang="en-US" altLang="ja-JP" sz="18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（フェルトニーズ）</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 name="角丸四角形 4"/>
          <p:cNvSpPr/>
          <p:nvPr/>
        </p:nvSpPr>
        <p:spPr>
          <a:xfrm>
            <a:off x="5164653" y="3204632"/>
            <a:ext cx="2556933" cy="3386667"/>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この人なら、こんな生活が送れるだろう、送って欲しい</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こんな課題をできるようになるだろう、なって欲しい</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専門的知識、経験により見つけられるﾆーズであるため、本人も気づいていない事項であることも</a:t>
            </a: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ある</a:t>
            </a:r>
            <a:endParaRPr kumimoji="1" lang="en-US" altLang="ja-JP"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（ノーマティブニーズ）</a:t>
            </a:r>
            <a:endPar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角丸四角形 5"/>
          <p:cNvSpPr/>
          <p:nvPr/>
        </p:nvSpPr>
        <p:spPr>
          <a:xfrm>
            <a:off x="2237541" y="2726265"/>
            <a:ext cx="1727200" cy="601133"/>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利用者の想い</a:t>
            </a:r>
            <a:endParaRPr kumimoji="1" lang="ja-JP" altLang="en-US" sz="18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 name="角丸四角形 6"/>
          <p:cNvSpPr/>
          <p:nvPr/>
        </p:nvSpPr>
        <p:spPr>
          <a:xfrm>
            <a:off x="4957215" y="2726266"/>
            <a:ext cx="1727200" cy="601133"/>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支援者の気づき</a:t>
            </a:r>
            <a:endPar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 name="角丸四角形 7"/>
          <p:cNvSpPr/>
          <p:nvPr/>
        </p:nvSpPr>
        <p:spPr>
          <a:xfrm>
            <a:off x="949573" y="1155740"/>
            <a:ext cx="7484534" cy="1049866"/>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利用者と支援者と合致された</a:t>
            </a:r>
            <a:r>
              <a:rPr kumimoji="1" lang="ja-JP" altLang="en-US" sz="20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ニーズ</a:t>
            </a:r>
            <a:endParaRPr kumimoji="1" lang="en-US" altLang="ja-JP" sz="20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利用者の合意と納得によるニーズを確定する</a:t>
            </a:r>
            <a:endParaRPr kumimoji="1" lang="en-US" altLang="ja-JP" sz="20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a:t>
            </a:r>
            <a:r>
              <a:rPr kumimoji="1" lang="ja-JP" altLang="en-US" sz="20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リアルニーズ）</a:t>
            </a:r>
            <a:endParaRPr kumimoji="1" lang="ja-JP" altLang="en-US" sz="20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9" name="左矢印 8"/>
          <p:cNvSpPr/>
          <p:nvPr/>
        </p:nvSpPr>
        <p:spPr>
          <a:xfrm>
            <a:off x="4334932" y="4694996"/>
            <a:ext cx="977882" cy="405937"/>
          </a:xfrm>
          <a:prstGeom prst="leftArrow">
            <a:avLst/>
          </a:prstGeom>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21"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右矢印 9"/>
          <p:cNvSpPr/>
          <p:nvPr/>
        </p:nvSpPr>
        <p:spPr>
          <a:xfrm>
            <a:off x="3710762" y="4265862"/>
            <a:ext cx="1013638" cy="429134"/>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21"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 name="上矢印 10"/>
          <p:cNvSpPr/>
          <p:nvPr/>
        </p:nvSpPr>
        <p:spPr>
          <a:xfrm>
            <a:off x="4321691" y="2845720"/>
            <a:ext cx="474133" cy="753533"/>
          </a:xfrm>
          <a:prstGeom prst="up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 name="円/楕円 11"/>
          <p:cNvSpPr/>
          <p:nvPr/>
        </p:nvSpPr>
        <p:spPr>
          <a:xfrm>
            <a:off x="719665" y="2624667"/>
            <a:ext cx="4322217" cy="40978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 name="円/楕円 12"/>
          <p:cNvSpPr/>
          <p:nvPr/>
        </p:nvSpPr>
        <p:spPr>
          <a:xfrm>
            <a:off x="3979333" y="2657877"/>
            <a:ext cx="4322217" cy="40978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AutoShape 2"/>
          <p:cNvSpPr>
            <a:spLocks noChangeArrowheads="1"/>
          </p:cNvSpPr>
          <p:nvPr/>
        </p:nvSpPr>
        <p:spPr bwMode="auto">
          <a:xfrm>
            <a:off x="356694" y="79845"/>
            <a:ext cx="8430608" cy="956432"/>
          </a:xfrm>
          <a:prstGeom prst="roundRect">
            <a:avLst>
              <a:gd name="adj" fmla="val 26537"/>
            </a:avLst>
          </a:prstGeom>
          <a:no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82"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ニーズを構造的にとらえる</a:t>
            </a:r>
            <a:endParaRPr kumimoji="1" lang="en-US" altLang="ja-JP" sz="2882" b="0" i="0" u="none" strike="noStrike" kern="1200" cap="none" spc="0" normalizeH="0" baseline="0" noProof="0" dirty="0" smtClean="0">
              <a:ln>
                <a:noFill/>
              </a:ln>
              <a:solidFill>
                <a:srgbClr val="000000"/>
              </a:solidFill>
              <a:effectLst/>
              <a:uLnTx/>
              <a:uFillTx/>
              <a:latin typeface="Arial" charset="0"/>
              <a:ea typeface="ＭＳ Ｐゴシック"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82" b="0" i="0" u="none" strike="noStrike" kern="1200" cap="none" spc="0" normalizeH="0" baseline="0" noProof="0" dirty="0">
                <a:ln>
                  <a:noFill/>
                </a:ln>
                <a:solidFill>
                  <a:srgbClr val="000000"/>
                </a:solidFill>
                <a:effectLst/>
                <a:uLnTx/>
                <a:uFillTx/>
                <a:latin typeface="Arial" charset="0"/>
                <a:ea typeface="ＭＳ Ｐゴシック" charset="-128"/>
                <a:cs typeface="+mn-cs"/>
              </a:rPr>
              <a:t>支援者</a:t>
            </a:r>
            <a:r>
              <a:rPr kumimoji="1" lang="ja-JP" altLang="en-US" sz="2882"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の役割を意識する</a:t>
            </a:r>
            <a:endParaRPr kumimoji="1" lang="ja-JP" altLang="en-US" sz="2882"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 name="角丸四角形 1"/>
          <p:cNvSpPr/>
          <p:nvPr/>
        </p:nvSpPr>
        <p:spPr>
          <a:xfrm>
            <a:off x="3564147" y="2356796"/>
            <a:ext cx="2299001" cy="35623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ストレングスの活用</a:t>
            </a:r>
            <a:endParaRPr kumimoji="1" lang="ja-JP" altLang="en-US" sz="18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3" name="上矢印 2"/>
          <p:cNvSpPr/>
          <p:nvPr/>
        </p:nvSpPr>
        <p:spPr>
          <a:xfrm>
            <a:off x="4386923" y="2083679"/>
            <a:ext cx="370149" cy="324595"/>
          </a:xfrm>
          <a:prstGeom prst="upArrow">
            <a:avLst/>
          </a:prstGeom>
        </p:spPr>
        <p:style>
          <a:lnRef idx="1">
            <a:schemeClr val="accent4"/>
          </a:lnRef>
          <a:fillRef idx="3">
            <a:schemeClr val="accent4"/>
          </a:fillRef>
          <a:effectRef idx="2">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84082615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27582" y="1331290"/>
            <a:ext cx="6990649" cy="43311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コンテンツ プレースホルダ 2"/>
          <p:cNvSpPr>
            <a:spLocks noGrp="1"/>
          </p:cNvSpPr>
          <p:nvPr>
            <p:ph idx="1"/>
          </p:nvPr>
        </p:nvSpPr>
        <p:spPr>
          <a:xfrm>
            <a:off x="427582" y="1331290"/>
            <a:ext cx="8158976" cy="5301330"/>
          </a:xfrm>
        </p:spPr>
        <p:txBody>
          <a:bodyPr>
            <a:normAutofit fontScale="77500" lnSpcReduction="20000"/>
          </a:bodyPr>
          <a:lstStyle/>
          <a:p>
            <a:pPr marL="0" indent="0">
              <a:lnSpc>
                <a:spcPct val="120000"/>
              </a:lnSpc>
              <a:buNone/>
            </a:pPr>
            <a:r>
              <a:rPr lang="ja-JP" altLang="en-US" dirty="0" smtClean="0">
                <a:ln w="0"/>
              </a:rPr>
              <a:t>利用者のニーズを醸成する　⇒　利用者の気づきの支援</a:t>
            </a:r>
            <a:endParaRPr lang="en-US" altLang="ja-JP" dirty="0" smtClean="0">
              <a:ln w="0"/>
            </a:endParaRPr>
          </a:p>
          <a:p>
            <a:pPr>
              <a:lnSpc>
                <a:spcPct val="120000"/>
              </a:lnSpc>
            </a:pPr>
            <a:r>
              <a:rPr lang="ja-JP" altLang="en-US" dirty="0" smtClean="0"/>
              <a:t>主訴（表出されている希望）は、ニーズの一つであるが、本人の想いをすべて代弁しているわけではない。</a:t>
            </a:r>
            <a:endParaRPr lang="en-US" altLang="ja-JP" dirty="0" smtClean="0"/>
          </a:p>
          <a:p>
            <a:pPr>
              <a:lnSpc>
                <a:spcPct val="120000"/>
              </a:lnSpc>
            </a:pPr>
            <a:r>
              <a:rPr lang="ja-JP" altLang="en-US" dirty="0" smtClean="0"/>
              <a:t>また、障害を負って間もない方や家族は、希望を聞かれても不安な状況にあり、その気持ちを的確に表現できないことを理解しなくてはならない。</a:t>
            </a:r>
            <a:endParaRPr lang="en-US" altLang="ja-JP" dirty="0" smtClean="0"/>
          </a:p>
          <a:p>
            <a:pPr>
              <a:lnSpc>
                <a:spcPct val="120000"/>
              </a:lnSpc>
            </a:pPr>
            <a:r>
              <a:rPr lang="ja-JP" altLang="en-US" dirty="0" smtClean="0"/>
              <a:t>サービス管理責任者は、特に初期の段階では、</a:t>
            </a:r>
            <a:r>
              <a:rPr lang="ja-JP" altLang="ja-JP" dirty="0" smtClean="0"/>
              <a:t>一つ一つ</a:t>
            </a:r>
            <a:r>
              <a:rPr lang="ja-JP" altLang="ja-JP" dirty="0" smtClean="0">
                <a:solidFill>
                  <a:srgbClr val="FF0000"/>
                </a:solidFill>
              </a:rPr>
              <a:t>成功体験を積み重ね</a:t>
            </a:r>
            <a:r>
              <a:rPr lang="ja-JP" altLang="ja-JP" dirty="0" smtClean="0"/>
              <a:t>ることで</a:t>
            </a:r>
            <a:r>
              <a:rPr lang="ja-JP" altLang="ja-JP" dirty="0" smtClean="0">
                <a:solidFill>
                  <a:srgbClr val="FF0000"/>
                </a:solidFill>
              </a:rPr>
              <a:t>意欲や自信</a:t>
            </a:r>
            <a:r>
              <a:rPr lang="ja-JP" altLang="en-US" dirty="0" smtClean="0">
                <a:solidFill>
                  <a:srgbClr val="FF0000"/>
                </a:solidFill>
              </a:rPr>
              <a:t>を持ち、</a:t>
            </a:r>
            <a:r>
              <a:rPr lang="ja-JP" altLang="ja-JP" dirty="0" smtClean="0">
                <a:solidFill>
                  <a:srgbClr val="FF0000"/>
                </a:solidFill>
              </a:rPr>
              <a:t>発動性を引き出す</a:t>
            </a:r>
            <a:r>
              <a:rPr lang="ja-JP" altLang="ja-JP" dirty="0" smtClean="0"/>
              <a:t>ことを目的とする取り組み</a:t>
            </a:r>
            <a:r>
              <a:rPr lang="ja-JP" altLang="en-US" dirty="0" smtClean="0"/>
              <a:t>を想定すべきである。</a:t>
            </a:r>
            <a:endParaRPr lang="en-US" altLang="ja-JP" dirty="0" smtClean="0"/>
          </a:p>
          <a:p>
            <a:pPr>
              <a:lnSpc>
                <a:spcPct val="120000"/>
              </a:lnSpc>
            </a:pPr>
            <a:r>
              <a:rPr lang="ja-JP" altLang="ja-JP" dirty="0" smtClean="0"/>
              <a:t>支援</a:t>
            </a:r>
            <a:r>
              <a:rPr lang="ja-JP" altLang="en-US" dirty="0" smtClean="0"/>
              <a:t>を通した</a:t>
            </a:r>
            <a:r>
              <a:rPr lang="ja-JP" altLang="ja-JP" dirty="0" smtClean="0"/>
              <a:t>小さな成功体験により少しずつ意欲が高まり、「次はこれができるようになろう」とか「これをしたい」という小さな</a:t>
            </a:r>
            <a:r>
              <a:rPr lang="ja-JP" altLang="en-US" dirty="0" smtClean="0"/>
              <a:t>目的</a:t>
            </a:r>
            <a:r>
              <a:rPr lang="ja-JP" altLang="ja-JP" dirty="0" smtClean="0"/>
              <a:t>意識が生まれ、その積み重ねで将来に目を向け</a:t>
            </a:r>
            <a:r>
              <a:rPr lang="ja-JP" altLang="en-US" dirty="0" smtClean="0"/>
              <a:t>た</a:t>
            </a:r>
            <a:r>
              <a:rPr lang="ja-JP" altLang="ja-JP" dirty="0" smtClean="0">
                <a:solidFill>
                  <a:srgbClr val="FF0000"/>
                </a:solidFill>
              </a:rPr>
              <a:t>ニーズが表明</a:t>
            </a:r>
            <a:r>
              <a:rPr lang="ja-JP" altLang="ja-JP" dirty="0" smtClean="0"/>
              <a:t>されるようにな</a:t>
            </a:r>
            <a:r>
              <a:rPr lang="ja-JP" altLang="en-US" dirty="0" smtClean="0"/>
              <a:t>る</a:t>
            </a:r>
            <a:r>
              <a:rPr lang="ja-JP" altLang="ja-JP" dirty="0" smtClean="0"/>
              <a:t>。そして、それを</a:t>
            </a:r>
            <a:r>
              <a:rPr lang="ja-JP" altLang="ja-JP" dirty="0" smtClean="0">
                <a:solidFill>
                  <a:srgbClr val="FF0000"/>
                </a:solidFill>
              </a:rPr>
              <a:t>現実的なニーズ</a:t>
            </a:r>
            <a:r>
              <a:rPr lang="ja-JP" altLang="ja-JP" dirty="0" smtClean="0"/>
              <a:t>にしていけるよう支援してい</a:t>
            </a:r>
            <a:r>
              <a:rPr lang="ja-JP" altLang="en-US" dirty="0" smtClean="0"/>
              <a:t>かなくてはならない</a:t>
            </a:r>
            <a:r>
              <a:rPr lang="ja-JP" altLang="ja-JP" dirty="0" smtClean="0"/>
              <a:t>。</a:t>
            </a:r>
            <a:endParaRPr lang="en-US" altLang="ja-JP" dirty="0" smtClean="0"/>
          </a:p>
          <a:p>
            <a:pPr>
              <a:lnSpc>
                <a:spcPct val="110000"/>
              </a:lnSpc>
            </a:pPr>
            <a:endParaRPr lang="en-US" altLang="ja-JP" dirty="0" smtClean="0"/>
          </a:p>
        </p:txBody>
      </p:sp>
      <p:sp>
        <p:nvSpPr>
          <p:cNvPr id="5" name="AutoShape 2"/>
          <p:cNvSpPr>
            <a:spLocks noChangeArrowheads="1"/>
          </p:cNvSpPr>
          <p:nvPr/>
        </p:nvSpPr>
        <p:spPr bwMode="auto">
          <a:xfrm>
            <a:off x="427582" y="125205"/>
            <a:ext cx="8517467" cy="987143"/>
          </a:xfrm>
          <a:prstGeom prst="roundRect">
            <a:avLst>
              <a:gd name="adj" fmla="val 26537"/>
            </a:avLst>
          </a:prstGeom>
          <a:solidFill>
            <a:srgbClr val="FFFFCC"/>
          </a:solidFill>
          <a:ln w="38100" cmpd="thickThin">
            <a:solidFill>
              <a:srgbClr val="FF6600"/>
            </a:solidFill>
            <a:round/>
            <a:headEnd/>
            <a:tailEnd/>
          </a:ln>
          <a:effectLst>
            <a:outerShdw dist="107763" dir="2700000" algn="ctr" rotWithShape="0">
              <a:schemeClr val="bg2">
                <a:alpha val="50000"/>
              </a:schemeClr>
            </a:outerShdw>
          </a:effectLst>
        </p:spPr>
        <p:txBody>
          <a:bodyPr lIns="82302" tIns="41152" rIns="82302" bIns="41152" anchor="ct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a:t>
            </a:r>
            <a:r>
              <a:rPr kumimoji="1" lang="ja-JP" altLang="en-US"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アセスメント</a:t>
            </a:r>
            <a:r>
              <a:rPr kumimoji="1" lang="ja-JP"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におけるサービス管理責任者の</a:t>
            </a:r>
            <a:r>
              <a:rPr kumimoji="1" lang="ja-JP" altLang="en-US"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役割</a:t>
            </a:r>
            <a:endParaRPr kumimoji="1" lang="en-US" altLang="ja-JP"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（機能訓練事業）</a:t>
            </a:r>
            <a:endParaRPr kumimoji="1" lang="ja-JP"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043761900"/>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628650" y="843565"/>
            <a:ext cx="7317615" cy="476519"/>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コンテンツ プレースホルダー 2"/>
          <p:cNvSpPr>
            <a:spLocks noGrp="1"/>
          </p:cNvSpPr>
          <p:nvPr>
            <p:ph idx="1"/>
          </p:nvPr>
        </p:nvSpPr>
        <p:spPr>
          <a:xfrm>
            <a:off x="628650" y="843565"/>
            <a:ext cx="7886700" cy="5782615"/>
          </a:xfrm>
        </p:spPr>
        <p:txBody>
          <a:bodyPr>
            <a:normAutofit fontScale="92500" lnSpcReduction="20000"/>
          </a:bodyPr>
          <a:lstStyle/>
          <a:p>
            <a:pPr marL="0" indent="0">
              <a:lnSpc>
                <a:spcPct val="120000"/>
              </a:lnSpc>
              <a:buNone/>
              <a:defRPr/>
            </a:pPr>
            <a:r>
              <a:rPr lang="ja-JP" altLang="en-US" dirty="0" smtClean="0"/>
              <a:t>支援者の気づき　⇒　利用者の理解に向けた支援</a:t>
            </a:r>
            <a:endParaRPr lang="en-US" altLang="ja-JP" dirty="0" smtClean="0"/>
          </a:p>
          <a:p>
            <a:pPr>
              <a:lnSpc>
                <a:spcPct val="120000"/>
              </a:lnSpc>
              <a:defRPr/>
            </a:pPr>
            <a:r>
              <a:rPr lang="ja-JP" altLang="en-US" u="sng" dirty="0" smtClean="0"/>
              <a:t>機能</a:t>
            </a:r>
            <a:r>
              <a:rPr lang="ja-JP" altLang="en-US" u="sng" dirty="0"/>
              <a:t>訓練事業では「身体機能の改善・回復」を多くの利用者は希望として表出する</a:t>
            </a:r>
            <a:r>
              <a:rPr lang="ja-JP" altLang="en-US" dirty="0"/>
              <a:t>。しかし、その背景には「仕事に戻らなければ」「家族として役割を果たさないと」等の様々なニーズが秘められていることが多い。そのため</a:t>
            </a:r>
            <a:r>
              <a:rPr lang="ja-JP" altLang="en-US" dirty="0">
                <a:solidFill>
                  <a:srgbClr val="FF0000"/>
                </a:solidFill>
              </a:rPr>
              <a:t>利用者の背景にあるニーズへの</a:t>
            </a:r>
            <a:r>
              <a:rPr lang="ja-JP" altLang="en-US" dirty="0" smtClean="0">
                <a:solidFill>
                  <a:srgbClr val="FF0000"/>
                </a:solidFill>
              </a:rPr>
              <a:t>気づきの支援</a:t>
            </a:r>
            <a:r>
              <a:rPr lang="ja-JP" altLang="en-US" dirty="0" smtClean="0"/>
              <a:t>も</a:t>
            </a:r>
            <a:r>
              <a:rPr lang="ja-JP" altLang="en-US" dirty="0"/>
              <a:t>サービス管理責任者の重要な役割となる</a:t>
            </a:r>
            <a:r>
              <a:rPr lang="ja-JP" altLang="en-US" dirty="0" smtClean="0"/>
              <a:t>。</a:t>
            </a:r>
            <a:endParaRPr lang="en-US" altLang="ja-JP" dirty="0" smtClean="0"/>
          </a:p>
          <a:p>
            <a:pPr>
              <a:lnSpc>
                <a:spcPct val="120000"/>
              </a:lnSpc>
              <a:defRPr/>
            </a:pPr>
            <a:r>
              <a:rPr lang="ja-JP" altLang="en-US" dirty="0" smtClean="0"/>
              <a:t>また、サービス</a:t>
            </a:r>
            <a:r>
              <a:rPr lang="ja-JP" altLang="en-US" dirty="0"/>
              <a:t>管理責任者は</a:t>
            </a:r>
            <a:r>
              <a:rPr lang="ja-JP" altLang="en-US" dirty="0" smtClean="0"/>
              <a:t>、「</a:t>
            </a:r>
            <a:r>
              <a:rPr lang="ja-JP" altLang="en-US" dirty="0"/>
              <a:t>心身の状況」、「していること・できること」、「本人を取り巻いている様々な環境」、「これまで生きてきた人生・価値観」</a:t>
            </a:r>
            <a:r>
              <a:rPr lang="ja-JP" altLang="en-US" dirty="0" smtClean="0"/>
              <a:t>などへの理解から、専門職としてのニーズを明らかにしなくてはならない。そして、その必要性について、</a:t>
            </a:r>
            <a:r>
              <a:rPr lang="ja-JP" altLang="en-US" dirty="0" smtClean="0">
                <a:solidFill>
                  <a:srgbClr val="FF0000"/>
                </a:solidFill>
              </a:rPr>
              <a:t>利用者</a:t>
            </a:r>
            <a:r>
              <a:rPr lang="ja-JP" altLang="en-US" dirty="0">
                <a:solidFill>
                  <a:srgbClr val="FF0000"/>
                </a:solidFill>
              </a:rPr>
              <a:t>と共に確認</a:t>
            </a:r>
            <a:r>
              <a:rPr lang="ja-JP" altLang="en-US" dirty="0" smtClean="0">
                <a:solidFill>
                  <a:srgbClr val="FF0000"/>
                </a:solidFill>
              </a:rPr>
              <a:t>しながら理解を深めていく</a:t>
            </a:r>
            <a:r>
              <a:rPr lang="ja-JP" altLang="en-US" dirty="0" smtClean="0"/>
              <a:t>支援も重要となる。</a:t>
            </a:r>
            <a:endParaRPr lang="en-US" altLang="ja-JP" dirty="0"/>
          </a:p>
          <a:p>
            <a:endParaRPr kumimoji="1" lang="ja-JP" altLang="en-US" dirty="0"/>
          </a:p>
        </p:txBody>
      </p:sp>
    </p:spTree>
    <p:extLst>
      <p:ext uri="{BB962C8B-B14F-4D97-AF65-F5344CB8AC3E}">
        <p14:creationId xmlns:p14="http://schemas.microsoft.com/office/powerpoint/2010/main" val="2227583623"/>
      </p:ext>
    </p:extLst>
  </p:cSld>
  <p:clrMapOvr>
    <a:masterClrMapping/>
  </p:clrMapOvr>
  <p:timing>
    <p:tnLst>
      <p:par>
        <p:cTn id="1" dur="indefinite" restart="never" nodeType="tmRoot"/>
      </p:par>
    </p:tnLst>
  </p:timing>
</p:sld>
</file>

<file path=ppt/theme/theme1.xml><?xml version="1.0" encoding="utf-8"?>
<a:theme xmlns:a="http://schemas.openxmlformats.org/drawingml/2006/main" name="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800" b="0" i="0" u="none" strike="noStrike" cap="none" normalizeH="0" baseline="0" smtClean="0">
            <a:ln>
              <a:noFill/>
            </a:ln>
            <a:solidFill>
              <a:schemeClr val="tx2"/>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800" b="0" i="0" u="none" strike="noStrike" cap="none" normalizeH="0" baseline="0" smtClean="0">
            <a:ln>
              <a:noFill/>
            </a:ln>
            <a:solidFill>
              <a:schemeClr val="tx2"/>
            </a:solidFill>
            <a:effectLst/>
            <a:latin typeface="Arial"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9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800" b="0" i="0" u="none" strike="noStrike" cap="none" normalizeH="0" baseline="0" smtClean="0">
            <a:ln>
              <a:noFill/>
            </a:ln>
            <a:solidFill>
              <a:schemeClr val="tx2"/>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800" b="0" i="0" u="none" strike="noStrike" cap="none" normalizeH="0" baseline="0" smtClean="0">
            <a:ln>
              <a:noFill/>
            </a:ln>
            <a:solidFill>
              <a:schemeClr val="tx2"/>
            </a:solidFill>
            <a:effectLst/>
            <a:latin typeface="Arial"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Office ​​テーマ">
  <a:themeElements>
    <a:clrScheme name="1_Office ​​テーマ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テーマ">
      <a:majorFont>
        <a:latin typeface="Calibri"/>
        <a:ea typeface="ＭＳ Ｐゴシック"/>
        <a:cs typeface=""/>
      </a:majorFont>
      <a:minorFont>
        <a:latin typeface="Calibri"/>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1_Office ​​テーマ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800" b="0" i="0" u="none" strike="noStrike" cap="none" normalizeH="0" baseline="0" smtClean="0">
            <a:ln>
              <a:noFill/>
            </a:ln>
            <a:solidFill>
              <a:schemeClr val="tx2"/>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800" b="0" i="0" u="none" strike="noStrike" cap="none" normalizeH="0" baseline="0" smtClean="0">
            <a:ln>
              <a:noFill/>
            </a:ln>
            <a:solidFill>
              <a:schemeClr val="tx2"/>
            </a:solidFill>
            <a:effectLst/>
            <a:latin typeface="Arial"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800" b="0" i="0" u="none" strike="noStrike" cap="none" normalizeH="0" baseline="0" smtClean="0">
            <a:ln>
              <a:noFill/>
            </a:ln>
            <a:solidFill>
              <a:schemeClr val="tx2"/>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2800" b="0" i="0" u="none" strike="noStrike" cap="none" normalizeH="0" baseline="0" smtClean="0">
            <a:ln>
              <a:noFill/>
            </a:ln>
            <a:solidFill>
              <a:schemeClr val="tx2"/>
            </a:solidFill>
            <a:effectLst/>
            <a:latin typeface="Arial"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0_Office ​​テーマ">
  <a:themeElements>
    <a:clrScheme name="1_Office ​​テーマ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テーマ">
      <a:majorFont>
        <a:latin typeface="Calibri"/>
        <a:ea typeface="ＭＳ Ｐゴシック"/>
        <a:cs typeface=""/>
      </a:majorFont>
      <a:minorFont>
        <a:latin typeface="Calibri"/>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1_Office ​​テーマ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3_標準デザイン">
  <a:themeElements>
    <a:clrScheme name="1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1_Office ​​テーマ">
  <a:themeElements>
    <a:clrScheme name="1_Office ​​テーマ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テーマ">
      <a:majorFont>
        <a:latin typeface="Calibri"/>
        <a:ea typeface="ＭＳ Ｐゴシック"/>
        <a:cs typeface=""/>
      </a:majorFont>
      <a:minorFont>
        <a:latin typeface="Calibri"/>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1_Office ​​テーマ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4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74295" tIns="8890" rIns="74295" bIns="889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74295" tIns="8890" rIns="74295" bIns="889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6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2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none" lIns="91430" tIns="45714" rIns="91430" bIns="45714" numCol="1" anchor="ctr"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1" lang="ja-JP" altLang="en-US" sz="16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none" lIns="91430" tIns="45714" rIns="91430" bIns="45714" numCol="1" anchor="ctr"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1" lang="ja-JP" altLang="en-US" sz="16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7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rgbClr val="FF9900"/>
          </a:solidFill>
          <a:prstDash val="solid"/>
          <a:round/>
          <a:headEnd type="none" w="med" len="med"/>
          <a:tailEnd type="none" w="med" len="med"/>
        </a:ln>
        <a:effectLst/>
      </a:spPr>
      <a:bodyPr vert="horz" wrap="none" lIns="74295" tIns="8890" rIns="74295" bIns="889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1"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12700" cap="flat" cmpd="sng" algn="ctr">
          <a:solidFill>
            <a:srgbClr val="FF9900"/>
          </a:solidFill>
          <a:prstDash val="solid"/>
          <a:round/>
          <a:headEnd type="none" w="med" len="med"/>
          <a:tailEnd type="none" w="med" len="med"/>
        </a:ln>
        <a:effectLst/>
      </a:spPr>
      <a:bodyPr vert="horz" wrap="none" lIns="74295" tIns="8890" rIns="74295" bIns="889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1"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2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8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8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C000"/>
        </a:solidFill>
        <a:ln w="3175">
          <a:solidFill>
            <a:srgbClr val="FF0000"/>
          </a:solidFill>
        </a:ln>
      </a:spPr>
      <a:bodyPr rtlCol="0" anchor="ctr"/>
      <a:lstStyle>
        <a:defPPr algn="ctr">
          <a:defRPr>
            <a:solidFill>
              <a:prstClr val="black"/>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Override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1_Office ​​テーマ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3.xml><?xml version="1.0" encoding="utf-8"?>
<a:themeOverride xmlns:a="http://schemas.openxmlformats.org/drawingml/2006/main">
  <a:clrScheme name="1_Office ​​テーマ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docProps/app.xml><?xml version="1.0" encoding="utf-8"?>
<Properties xmlns="http://schemas.openxmlformats.org/officeDocument/2006/extended-properties" xmlns:vt="http://schemas.openxmlformats.org/officeDocument/2006/docPropsVTypes">
  <Template>Watermark</Template>
  <TotalTime>10744</TotalTime>
  <Words>21900</Words>
  <Application>Microsoft Office PowerPoint</Application>
  <PresentationFormat>画面に合わせる (4:3)</PresentationFormat>
  <Paragraphs>2897</Paragraphs>
  <Slides>156</Slides>
  <Notes>93</Notes>
  <HiddenSlides>0</HiddenSlides>
  <MMClips>0</MMClips>
  <ScaleCrop>false</ScaleCrop>
  <HeadingPairs>
    <vt:vector size="6" baseType="variant">
      <vt:variant>
        <vt:lpstr>使用されているフォント</vt:lpstr>
      </vt:variant>
      <vt:variant>
        <vt:i4>37</vt:i4>
      </vt:variant>
      <vt:variant>
        <vt:lpstr>テーマ</vt:lpstr>
      </vt:variant>
      <vt:variant>
        <vt:i4>19</vt:i4>
      </vt:variant>
      <vt:variant>
        <vt:lpstr>スライド タイトル</vt:lpstr>
      </vt:variant>
      <vt:variant>
        <vt:i4>156</vt:i4>
      </vt:variant>
    </vt:vector>
  </HeadingPairs>
  <TitlesOfParts>
    <vt:vector size="212" baseType="lpstr">
      <vt:lpstr>AR P黒丸ＰＯＰ体H</vt:lpstr>
      <vt:lpstr>ＤＦ特太ゴシック体</vt:lpstr>
      <vt:lpstr>ＤＦ平成ゴシック体W5</vt:lpstr>
      <vt:lpstr>ＤＨＰ特太ゴシック体</vt:lpstr>
      <vt:lpstr>ＤＨＰ平成ゴシックW5</vt:lpstr>
      <vt:lpstr>Gill Sans</vt:lpstr>
      <vt:lpstr>HGPｺﾞｼｯｸE</vt:lpstr>
      <vt:lpstr>HGPｺﾞｼｯｸM</vt:lpstr>
      <vt:lpstr>HGP創英ﾌﾟﾚｾﾞﾝｽEB</vt:lpstr>
      <vt:lpstr>HGP創英角ｺﾞｼｯｸUB</vt:lpstr>
      <vt:lpstr>HGP創英角ﾎﾟｯﾌﾟ体</vt:lpstr>
      <vt:lpstr>HGP明朝E</vt:lpstr>
      <vt:lpstr>HGSｺﾞｼｯｸE</vt:lpstr>
      <vt:lpstr>HGS創英角ｺﾞｼｯｸUB</vt:lpstr>
      <vt:lpstr>HGS創英角ﾎﾟｯﾌﾟ体</vt:lpstr>
      <vt:lpstr>HGｺﾞｼｯｸE</vt:lpstr>
      <vt:lpstr>HGｺﾞｼｯｸM</vt:lpstr>
      <vt:lpstr>HG丸ｺﾞｼｯｸM-PRO</vt:lpstr>
      <vt:lpstr>HG創英角ｺﾞｼｯｸUB</vt:lpstr>
      <vt:lpstr>HG創英角ﾎﾟｯﾌﾟ体</vt:lpstr>
      <vt:lpstr>Lucida Grande</vt:lpstr>
      <vt:lpstr>Meiryo UI</vt:lpstr>
      <vt:lpstr>ＭＳ Ｐゴシック</vt:lpstr>
      <vt:lpstr>ＭＳ Ｐ明朝</vt:lpstr>
      <vt:lpstr>ＭＳ ゴシック</vt:lpstr>
      <vt:lpstr>ＭＳ 明朝</vt:lpstr>
      <vt:lpstr>ヒラギノ角ゴ Pro W3</vt:lpstr>
      <vt:lpstr>メイリオ</vt:lpstr>
      <vt:lpstr>Yu Gothic</vt:lpstr>
      <vt:lpstr>Arial</vt:lpstr>
      <vt:lpstr>Calibri</vt:lpstr>
      <vt:lpstr>Calibri Light</vt:lpstr>
      <vt:lpstr>Constantia</vt:lpstr>
      <vt:lpstr>Tahoma</vt:lpstr>
      <vt:lpstr>Times New Roman</vt:lpstr>
      <vt:lpstr>Verdana</vt:lpstr>
      <vt:lpstr>Wingdings</vt:lpstr>
      <vt:lpstr>標準デザイン</vt:lpstr>
      <vt:lpstr>2_標準デザイン</vt:lpstr>
      <vt:lpstr>2_Office ​​テーマ</vt:lpstr>
      <vt:lpstr>7_標準デザイン</vt:lpstr>
      <vt:lpstr>12_標準デザイン</vt:lpstr>
      <vt:lpstr>6_Office ​​テーマ</vt:lpstr>
      <vt:lpstr>8_標準デザイン</vt:lpstr>
      <vt:lpstr>7_Office ​​テーマ</vt:lpstr>
      <vt:lpstr>8_Office ​​テーマ</vt:lpstr>
      <vt:lpstr>9_標準デザイン</vt:lpstr>
      <vt:lpstr>9_Office ​​テーマ</vt:lpstr>
      <vt:lpstr>10_標準デザイン</vt:lpstr>
      <vt:lpstr>11_標準デザイン</vt:lpstr>
      <vt:lpstr>10_Office ​​テーマ</vt:lpstr>
      <vt:lpstr>13_標準デザイン</vt:lpstr>
      <vt:lpstr>11_Office ​​テーマ</vt:lpstr>
      <vt:lpstr>14_標準デザイン</vt:lpstr>
      <vt:lpstr>6_Office テーマ</vt:lpstr>
      <vt:lpstr>2_Office テーマ</vt:lpstr>
      <vt:lpstr>【講義５】 サービス提供事業所の利用者主体のアセスメント</vt:lpstr>
      <vt:lpstr>この講義のねらい</vt:lpstr>
      <vt:lpstr>１　アセスメントの手法や考え方について ～重度障害者への支援を基盤として～ （生活介護、療養介護）</vt:lpstr>
      <vt:lpstr>PowerPoint プレゼンテーション</vt:lpstr>
      <vt:lpstr>PowerPoint プレゼンテーション</vt:lpstr>
      <vt:lpstr>サービスマニュアルの必要性(生活介護・療養介護）</vt:lpstr>
      <vt:lpstr>PowerPoint プレゼンテーション</vt:lpstr>
      <vt:lpstr>PowerPoint プレゼンテーション</vt:lpstr>
      <vt:lpstr>PowerPoint プレゼンテーション</vt:lpstr>
      <vt:lpstr>（サービス提供の基本姿勢）①：利用者中心の考え方</vt:lpstr>
      <vt:lpstr>PowerPoint プレゼンテーション</vt:lpstr>
      <vt:lpstr>（サービス提供の基本姿勢）③事業所で提供するサービスの理解</vt:lpstr>
      <vt:lpstr>PowerPoint プレゼンテーション</vt:lpstr>
      <vt:lpstr>～アセスメント力を高めるため サービス提供の視点～</vt:lpstr>
      <vt:lpstr>（１）小さな変化に気づく観察力を</vt:lpstr>
      <vt:lpstr>（３）利用者個々に応じた活動を創る</vt:lpstr>
      <vt:lpstr>アセスメント力(観察力)を高めるため 人間のとる行動のほとんどには、理由があって行動する！</vt:lpstr>
      <vt:lpstr>行動を起こす背景（理由）は？</vt:lpstr>
      <vt:lpstr>○夜中に起きて家中の電気をつけてしまう人がいます。 ⇒何故、そんなことをするのでしょうか？</vt:lpstr>
      <vt:lpstr>アセスメントのポイント</vt:lpstr>
      <vt:lpstr>個別支援計画で自己決定を支援する</vt:lpstr>
      <vt:lpstr>アセスメント～支援の見立て力を高める</vt:lpstr>
      <vt:lpstr>PowerPoint プレゼンテーション</vt:lpstr>
      <vt:lpstr>アセスメントの留意点①(生活介護・療養介護)</vt:lpstr>
      <vt:lpstr>PowerPoint プレゼンテーション</vt:lpstr>
      <vt:lpstr>アセスメントの留意点②～意思決定支援への配慮～</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【生活する上での可能性・支援の必要性の確認（アセスメントツール）</vt:lpstr>
      <vt:lpstr>☆利用者の状態像の明確化・見える化を行うためのツールである。 〇この部分は,支援者の頭の中で暗算していた。 〇アセスメントの過程は資料の収集と分析するためのツールである。 〇本人を知るための地図は「アセスメント」の一つである。 ・本人に関わる様々な聞き取った情報（相談支援記録・アセスメント表等）がトータルな本人情報として活用されることが少ない。 ・本人の状態像等のアセスメントがないまま、計画策定に至ることが多い。 ・本人の目線で様々な情報を項目ごとに地図に整理、確認することで「支援者側の思い込み、間違った利用者像」を作ることを予防できる。</vt:lpstr>
      <vt:lpstr>PowerPoint プレゼンテーション</vt:lpstr>
      <vt:lpstr>PowerPoint プレゼンテーション</vt:lpstr>
      <vt:lpstr>PowerPoint プレゼンテーション</vt:lpstr>
      <vt:lpstr>PowerPoint プレゼンテーション</vt:lpstr>
      <vt:lpstr>２　障害種別やサービス種別による アセスメントのポイント</vt:lpstr>
      <vt:lpstr>障害児におけるアセスメントのポイント （児童発達支援、放課後等デイサービス、障害児入所支援）</vt:lpstr>
      <vt:lpstr>アセスメントの前に：児童期の特徴</vt:lpstr>
      <vt:lpstr>アセスメントの前に：児童期の特徴</vt:lpstr>
      <vt:lpstr>アセスメントの前に：児童期の特徴</vt:lpstr>
      <vt:lpstr>障害児・者のライフステージと各時期の中心的な課題の例</vt:lpstr>
      <vt:lpstr>個別支援計画で自己決定を支援する</vt:lpstr>
      <vt:lpstr>アセスメント力を高める～支援の見立て力を高める</vt:lpstr>
      <vt:lpstr>障害児支援の基本理念</vt:lpstr>
      <vt:lpstr>障害児支援の基本理念</vt:lpstr>
      <vt:lpstr>子どもを取り巻く社会は今</vt:lpstr>
      <vt:lpstr>PowerPoint プレゼンテーション</vt:lpstr>
      <vt:lpstr>PowerPoint プレゼンテーション</vt:lpstr>
      <vt:lpstr>PowerPoint プレゼンテーション</vt:lpstr>
      <vt:lpstr>障害児支援の方法</vt:lpstr>
      <vt:lpstr>障害児支援の方法</vt:lpstr>
      <vt:lpstr>PowerPoint プレゼンテーション</vt:lpstr>
      <vt:lpstr>「児童発達支援」の内容</vt:lpstr>
      <vt:lpstr>PowerPoint プレゼンテーション</vt:lpstr>
      <vt:lpstr>児童発達支援の内容</vt:lpstr>
      <vt:lpstr>子どもの支援のプロセス</vt:lpstr>
      <vt:lpstr>児童期の特徴の一つは、アセスメントの細かさ！</vt:lpstr>
      <vt:lpstr>アセスメントの留意点①（生活介護・療養介護）</vt:lpstr>
      <vt:lpstr>発達支援におけるアセスメントの意義</vt:lpstr>
      <vt:lpstr>PowerPoint プレゼンテーション</vt:lpstr>
      <vt:lpstr>児童期における発達アセスメント</vt:lpstr>
      <vt:lpstr>PowerPoint プレゼンテーション</vt:lpstr>
      <vt:lpstr>PowerPoint プレゼンテーション</vt:lpstr>
      <vt:lpstr>PowerPoint プレゼンテーション</vt:lpstr>
      <vt:lpstr>PowerPoint プレゼンテーション</vt:lpstr>
      <vt:lpstr>児童期における主訴とは？</vt:lpstr>
      <vt:lpstr>移行支援</vt:lpstr>
      <vt:lpstr>PowerPoint プレゼンテーション</vt:lpstr>
      <vt:lpstr>PowerPoint プレゼンテーション</vt:lpstr>
      <vt:lpstr>PowerPoint プレゼンテーション</vt:lpstr>
      <vt:lpstr>PowerPoint プレゼンテーション</vt:lpstr>
      <vt:lpstr>地域連携について</vt:lpstr>
      <vt:lpstr>児童発達支援を提供するにあたって必要な知識</vt:lpstr>
      <vt:lpstr>児童発達支援を提供するにあたって必要な知識</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身体障害における 　　　　　　　　アセスメントのポイント 　　　　　　　　（機能訓練）</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居住支援におけるアセスメントのポイント　 （共同生活援助、生活訓練、自立生活援助）</vt:lpstr>
      <vt:lpstr>（相談支援専門員が作成する）サービス等利用計画</vt:lpstr>
      <vt:lpstr>（サービス管理責任者が作成する）個別支援計画</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本体住居との関係と主な運営基準</vt:lpstr>
      <vt:lpstr>サテライト型住居の実際の利用者像</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（１）アセスメントとニーズの把握について</vt:lpstr>
      <vt:lpstr>（２）日常生活動作、健康、コミュニケーション、社会的活動等の生活全般にわたるアセスメント</vt:lpstr>
      <vt:lpstr>（３）その人に必要な生活訓練の軸を見立てる　　</vt:lpstr>
      <vt:lpstr>（４）地域生活移行後の自己実現と社会的関係の構築</vt:lpstr>
      <vt:lpstr>（５）権利擁護のために</vt:lpstr>
      <vt:lpstr>　　（６）地域社会資源の把握</vt:lpstr>
      <vt:lpstr>　　　（７）課題整理の工夫</vt:lpstr>
      <vt:lpstr>就労支援におけるアセスメントのポイント （就労継続支援A・B型、就労移行支援、就労定着支援）</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職業準備性のピラミッド</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B型・A型における移行のしくみ（例）</vt:lpstr>
      <vt:lpstr>PowerPoint プレゼンテーション</vt:lpstr>
      <vt:lpstr>PowerPoint プレゼンテーション</vt:lpstr>
      <vt:lpstr>就労支援サービスの提供プロセス</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sakamoto yoichi</dc:creator>
  <cp:lastModifiedBy>江端 潤(ebata-jun01)</cp:lastModifiedBy>
  <cp:revision>359</cp:revision>
  <cp:lastPrinted>2018-08-27T11:39:15Z</cp:lastPrinted>
  <dcterms:created xsi:type="dcterms:W3CDTF">2009-04-22T19:24:48Z</dcterms:created>
  <dcterms:modified xsi:type="dcterms:W3CDTF">2018-10-17T13:53:12Z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Version">
    <vt:i4>2</vt:i4>
  </property>
  <property fmtid="{D5CDD505-2E9C-101B-9397-08002B2CF9AE}" pid="3" name="LCID">
    <vt:i4>1041</vt:i4>
  </property>
</Properties>
</file>