
<file path=[Content_Types].xml><?xml version="1.0" encoding="utf-8"?>
<Types xmlns="http://schemas.openxmlformats.org/package/2006/content-types">
  <Default Extension="png" ContentType="image/png"/>
  <Default Extension="wmf" ContentType="image/x-wmf"/>
  <Default Extension="jpeg" ContentType="image/jpe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67" r:id="rId3"/>
    <p:sldMasterId id="2147484279" r:id="rId4"/>
    <p:sldMasterId id="2147484756" r:id="rId5"/>
    <p:sldMasterId id="2147485201" r:id="rId6"/>
    <p:sldMasterId id="2147485215" r:id="rId7"/>
  </p:sldMasterIdLst>
  <p:notesMasterIdLst>
    <p:notesMasterId r:id="rId35"/>
  </p:notesMasterIdLst>
  <p:handoutMasterIdLst>
    <p:handoutMasterId r:id="rId36"/>
  </p:handoutMasterIdLst>
  <p:sldIdLst>
    <p:sldId id="694" r:id="rId8"/>
    <p:sldId id="695" r:id="rId9"/>
    <p:sldId id="758" r:id="rId10"/>
    <p:sldId id="759" r:id="rId11"/>
    <p:sldId id="760" r:id="rId12"/>
    <p:sldId id="761" r:id="rId13"/>
    <p:sldId id="762" r:id="rId14"/>
    <p:sldId id="763" r:id="rId15"/>
    <p:sldId id="764" r:id="rId16"/>
    <p:sldId id="765" r:id="rId17"/>
    <p:sldId id="766" r:id="rId18"/>
    <p:sldId id="767" r:id="rId19"/>
    <p:sldId id="768" r:id="rId20"/>
    <p:sldId id="769" r:id="rId21"/>
    <p:sldId id="770" r:id="rId22"/>
    <p:sldId id="771" r:id="rId23"/>
    <p:sldId id="772" r:id="rId24"/>
    <p:sldId id="866" r:id="rId25"/>
    <p:sldId id="375" r:id="rId26"/>
    <p:sldId id="376" r:id="rId27"/>
    <p:sldId id="377" r:id="rId28"/>
    <p:sldId id="865" r:id="rId29"/>
    <p:sldId id="864" r:id="rId30"/>
    <p:sldId id="863" r:id="rId31"/>
    <p:sldId id="847" r:id="rId32"/>
    <p:sldId id="857" r:id="rId33"/>
    <p:sldId id="848" r:id="rId34"/>
  </p:sldIdLst>
  <p:sldSz cx="9906000" cy="6858000" type="A4"/>
  <p:notesSz cx="7099300" cy="10234613"/>
  <p:defaultTextStyle>
    <a:defPPr>
      <a:defRPr lang="ja-JP"/>
    </a:defPPr>
    <a:lvl1pPr algn="l" rtl="0" eaLnBrk="0" fontAlgn="base" hangingPunct="0">
      <a:spcBef>
        <a:spcPct val="0"/>
      </a:spcBef>
      <a:spcAft>
        <a:spcPct val="0"/>
      </a:spcAft>
      <a:defRPr kumimoji="1" b="1" kern="1200">
        <a:solidFill>
          <a:schemeClr val="tx1"/>
        </a:solidFill>
        <a:latin typeface="Arial" charset="0"/>
        <a:ea typeface="ＭＳ Ｐゴシック" pitchFamily="50" charset="-128"/>
        <a:cs typeface="+mn-cs"/>
      </a:defRPr>
    </a:lvl1pPr>
    <a:lvl2pPr marL="457200" algn="l" rtl="0" eaLnBrk="0" fontAlgn="base" hangingPunct="0">
      <a:spcBef>
        <a:spcPct val="0"/>
      </a:spcBef>
      <a:spcAft>
        <a:spcPct val="0"/>
      </a:spcAft>
      <a:defRPr kumimoji="1" b="1" kern="1200">
        <a:solidFill>
          <a:schemeClr val="tx1"/>
        </a:solidFill>
        <a:latin typeface="Arial" charset="0"/>
        <a:ea typeface="ＭＳ Ｐゴシック" pitchFamily="50" charset="-128"/>
        <a:cs typeface="+mn-cs"/>
      </a:defRPr>
    </a:lvl2pPr>
    <a:lvl3pPr marL="914400" algn="l" rtl="0" eaLnBrk="0" fontAlgn="base" hangingPunct="0">
      <a:spcBef>
        <a:spcPct val="0"/>
      </a:spcBef>
      <a:spcAft>
        <a:spcPct val="0"/>
      </a:spcAft>
      <a:defRPr kumimoji="1" b="1" kern="1200">
        <a:solidFill>
          <a:schemeClr val="tx1"/>
        </a:solidFill>
        <a:latin typeface="Arial" charset="0"/>
        <a:ea typeface="ＭＳ Ｐゴシック" pitchFamily="50" charset="-128"/>
        <a:cs typeface="+mn-cs"/>
      </a:defRPr>
    </a:lvl3pPr>
    <a:lvl4pPr marL="1371600" algn="l" rtl="0" eaLnBrk="0" fontAlgn="base" hangingPunct="0">
      <a:spcBef>
        <a:spcPct val="0"/>
      </a:spcBef>
      <a:spcAft>
        <a:spcPct val="0"/>
      </a:spcAft>
      <a:defRPr kumimoji="1" b="1" kern="1200">
        <a:solidFill>
          <a:schemeClr val="tx1"/>
        </a:solidFill>
        <a:latin typeface="Arial" charset="0"/>
        <a:ea typeface="ＭＳ Ｐゴシック" pitchFamily="50" charset="-128"/>
        <a:cs typeface="+mn-cs"/>
      </a:defRPr>
    </a:lvl4pPr>
    <a:lvl5pPr marL="1828800" algn="l" rtl="0" eaLnBrk="0" fontAlgn="base" hangingPunct="0">
      <a:spcBef>
        <a:spcPct val="0"/>
      </a:spcBef>
      <a:spcAft>
        <a:spcPct val="0"/>
      </a:spcAft>
      <a:defRPr kumimoji="1" b="1" kern="1200">
        <a:solidFill>
          <a:schemeClr val="tx1"/>
        </a:solidFill>
        <a:latin typeface="Arial" charset="0"/>
        <a:ea typeface="ＭＳ Ｐゴシック" pitchFamily="50" charset="-128"/>
        <a:cs typeface="+mn-cs"/>
      </a:defRPr>
    </a:lvl5pPr>
    <a:lvl6pPr marL="2286000" algn="l" defTabSz="914400" rtl="0" eaLnBrk="1" latinLnBrk="0" hangingPunct="1">
      <a:defRPr kumimoji="1" b="1" kern="1200">
        <a:solidFill>
          <a:schemeClr val="tx1"/>
        </a:solidFill>
        <a:latin typeface="Arial" charset="0"/>
        <a:ea typeface="ＭＳ Ｐゴシック" pitchFamily="50" charset="-128"/>
        <a:cs typeface="+mn-cs"/>
      </a:defRPr>
    </a:lvl6pPr>
    <a:lvl7pPr marL="2743200" algn="l" defTabSz="914400" rtl="0" eaLnBrk="1" latinLnBrk="0" hangingPunct="1">
      <a:defRPr kumimoji="1" b="1" kern="1200">
        <a:solidFill>
          <a:schemeClr val="tx1"/>
        </a:solidFill>
        <a:latin typeface="Arial" charset="0"/>
        <a:ea typeface="ＭＳ Ｐゴシック" pitchFamily="50" charset="-128"/>
        <a:cs typeface="+mn-cs"/>
      </a:defRPr>
    </a:lvl7pPr>
    <a:lvl8pPr marL="3200400" algn="l" defTabSz="914400" rtl="0" eaLnBrk="1" latinLnBrk="0" hangingPunct="1">
      <a:defRPr kumimoji="1" b="1" kern="1200">
        <a:solidFill>
          <a:schemeClr val="tx1"/>
        </a:solidFill>
        <a:latin typeface="Arial" charset="0"/>
        <a:ea typeface="ＭＳ Ｐゴシック" pitchFamily="50" charset="-128"/>
        <a:cs typeface="+mn-cs"/>
      </a:defRPr>
    </a:lvl8pPr>
    <a:lvl9pPr marL="3657600" algn="l" defTabSz="914400" rtl="0" eaLnBrk="1" latinLnBrk="0" hangingPunct="1">
      <a:defRPr kumimoji="1" b="1"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4F81BD"/>
    <a:srgbClr val="FFFF99"/>
    <a:srgbClr val="FFFFFF"/>
    <a:srgbClr val="00FF00"/>
    <a:srgbClr val="D99694"/>
    <a:srgbClr val="4BACC6"/>
    <a:srgbClr val="000000"/>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975" autoAdjust="0"/>
    <p:restoredTop sz="77352" autoAdjust="0"/>
  </p:normalViewPr>
  <p:slideViewPr>
    <p:cSldViewPr>
      <p:cViewPr varScale="1">
        <p:scale>
          <a:sx n="69" d="100"/>
          <a:sy n="69" d="100"/>
        </p:scale>
        <p:origin x="1504" y="52"/>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9" Type="http://schemas.openxmlformats.org/officeDocument/2006/relationships/theme" Target="theme/theme1.xml"/><Relationship Id="rId21" Type="http://schemas.openxmlformats.org/officeDocument/2006/relationships/slide" Target="slides/slide14.xml"/><Relationship Id="rId34" Type="http://schemas.openxmlformats.org/officeDocument/2006/relationships/slide" Target="slides/slide27.xml"/><Relationship Id="rId7" Type="http://schemas.openxmlformats.org/officeDocument/2006/relationships/slideMaster" Target="slideMasters/slideMaster5.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slide" Target="slides/slide26.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1" Type="http://schemas.openxmlformats.org/officeDocument/2006/relationships/customXml" Target="../customXml/item1.xml"/><Relationship Id="rId6" Type="http://schemas.openxmlformats.org/officeDocument/2006/relationships/slideMaster" Target="slideMasters/slideMaster4.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Master" Target="slideMasters/slideMaster3.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handoutMaster" Target="handoutMasters/handoutMaster1.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 Type="http://schemas.openxmlformats.org/officeDocument/2006/relationships/slideMaster" Target="slideMasters/slideMaster2.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notesMaster" Target="notesMasters/notesMaster1.xml"/><Relationship Id="rId8" Type="http://schemas.openxmlformats.org/officeDocument/2006/relationships/slide" Target="slides/slide1.xml"/><Relationship Id="rId3"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bwMode="auto">
          <a:xfrm>
            <a:off x="0" y="0"/>
            <a:ext cx="3076860" cy="511649"/>
          </a:xfrm>
          <a:prstGeom prst="rect">
            <a:avLst/>
          </a:prstGeom>
          <a:noFill/>
          <a:ln w="9525">
            <a:noFill/>
            <a:miter lim="800000"/>
            <a:headEnd/>
            <a:tailEnd/>
          </a:ln>
          <a:effectLst/>
        </p:spPr>
        <p:txBody>
          <a:bodyPr vert="horz" wrap="square" lIns="94634" tIns="47318" rIns="94634" bIns="47318" numCol="1" anchor="t" anchorCtr="0" compatLnSpc="1">
            <a:prstTxWarp prst="textNoShape">
              <a:avLst/>
            </a:prstTxWarp>
          </a:bodyPr>
          <a:lstStyle>
            <a:lvl1pPr algn="l" eaLnBrk="1" hangingPunct="1">
              <a:defRPr sz="1200" b="0">
                <a:latin typeface="Arial" pitchFamily="34" charset="0"/>
                <a:ea typeface="ＭＳ Ｐゴシック" pitchFamily="50" charset="-128"/>
              </a:defRPr>
            </a:lvl1pPr>
          </a:lstStyle>
          <a:p>
            <a:pPr>
              <a:defRPr/>
            </a:pPr>
            <a:endParaRPr lang="en-US" altLang="ja-JP"/>
          </a:p>
        </p:txBody>
      </p:sp>
      <p:sp>
        <p:nvSpPr>
          <p:cNvPr id="46083" name="Rectangle 3"/>
          <p:cNvSpPr>
            <a:spLocks noGrp="1" noChangeArrowheads="1"/>
          </p:cNvSpPr>
          <p:nvPr>
            <p:ph type="dt" sz="quarter" idx="1"/>
          </p:nvPr>
        </p:nvSpPr>
        <p:spPr bwMode="auto">
          <a:xfrm>
            <a:off x="4020784" y="0"/>
            <a:ext cx="3076860" cy="511649"/>
          </a:xfrm>
          <a:prstGeom prst="rect">
            <a:avLst/>
          </a:prstGeom>
          <a:noFill/>
          <a:ln w="9525">
            <a:noFill/>
            <a:miter lim="800000"/>
            <a:headEnd/>
            <a:tailEnd/>
          </a:ln>
          <a:effectLst/>
        </p:spPr>
        <p:txBody>
          <a:bodyPr vert="horz" wrap="square" lIns="94634" tIns="47318" rIns="94634" bIns="47318" numCol="1" anchor="t" anchorCtr="0" compatLnSpc="1">
            <a:prstTxWarp prst="textNoShape">
              <a:avLst/>
            </a:prstTxWarp>
          </a:bodyPr>
          <a:lstStyle>
            <a:lvl1pPr algn="r" eaLnBrk="1" hangingPunct="1">
              <a:defRPr sz="1200" b="0">
                <a:latin typeface="Arial" pitchFamily="34" charset="0"/>
                <a:ea typeface="ＭＳ Ｐゴシック" pitchFamily="50" charset="-128"/>
              </a:defRPr>
            </a:lvl1pPr>
          </a:lstStyle>
          <a:p>
            <a:pPr>
              <a:defRPr/>
            </a:pPr>
            <a:endParaRPr lang="en-US" altLang="ja-JP"/>
          </a:p>
        </p:txBody>
      </p:sp>
      <p:sp>
        <p:nvSpPr>
          <p:cNvPr id="46084" name="Rectangle 4"/>
          <p:cNvSpPr>
            <a:spLocks noGrp="1" noChangeArrowheads="1"/>
          </p:cNvSpPr>
          <p:nvPr>
            <p:ph type="ftr" sz="quarter" idx="2"/>
          </p:nvPr>
        </p:nvSpPr>
        <p:spPr bwMode="auto">
          <a:xfrm>
            <a:off x="0" y="9721330"/>
            <a:ext cx="3076860" cy="511648"/>
          </a:xfrm>
          <a:prstGeom prst="rect">
            <a:avLst/>
          </a:prstGeom>
          <a:noFill/>
          <a:ln w="9525">
            <a:noFill/>
            <a:miter lim="800000"/>
            <a:headEnd/>
            <a:tailEnd/>
          </a:ln>
          <a:effectLst/>
        </p:spPr>
        <p:txBody>
          <a:bodyPr vert="horz" wrap="square" lIns="94634" tIns="47318" rIns="94634" bIns="47318" numCol="1" anchor="b" anchorCtr="0" compatLnSpc="1">
            <a:prstTxWarp prst="textNoShape">
              <a:avLst/>
            </a:prstTxWarp>
          </a:bodyPr>
          <a:lstStyle>
            <a:lvl1pPr algn="l" eaLnBrk="1" hangingPunct="1">
              <a:defRPr sz="1200" b="0">
                <a:latin typeface="Arial" pitchFamily="34" charset="0"/>
                <a:ea typeface="ＭＳ Ｐゴシック" pitchFamily="50" charset="-128"/>
              </a:defRPr>
            </a:lvl1pPr>
          </a:lstStyle>
          <a:p>
            <a:pPr>
              <a:defRPr/>
            </a:pPr>
            <a:endParaRPr lang="en-US" altLang="ja-JP"/>
          </a:p>
        </p:txBody>
      </p:sp>
      <p:sp>
        <p:nvSpPr>
          <p:cNvPr id="46085" name="Rectangle 5"/>
          <p:cNvSpPr>
            <a:spLocks noGrp="1" noChangeArrowheads="1"/>
          </p:cNvSpPr>
          <p:nvPr>
            <p:ph type="sldNum" sz="quarter" idx="3"/>
          </p:nvPr>
        </p:nvSpPr>
        <p:spPr bwMode="auto">
          <a:xfrm>
            <a:off x="4020784" y="9721330"/>
            <a:ext cx="3076860" cy="511648"/>
          </a:xfrm>
          <a:prstGeom prst="rect">
            <a:avLst/>
          </a:prstGeom>
          <a:noFill/>
          <a:ln w="9525">
            <a:noFill/>
            <a:miter lim="800000"/>
            <a:headEnd/>
            <a:tailEnd/>
          </a:ln>
          <a:effectLst/>
        </p:spPr>
        <p:txBody>
          <a:bodyPr vert="horz" wrap="square" lIns="94634" tIns="47318" rIns="94634" bIns="47318" numCol="1" anchor="b" anchorCtr="0" compatLnSpc="1">
            <a:prstTxWarp prst="textNoShape">
              <a:avLst/>
            </a:prstTxWarp>
          </a:bodyPr>
          <a:lstStyle>
            <a:lvl1pPr algn="r" eaLnBrk="1" hangingPunct="1">
              <a:defRPr sz="1200" b="0"/>
            </a:lvl1pPr>
          </a:lstStyle>
          <a:p>
            <a:fld id="{7EF338A7-3AC8-49FB-ABDA-A40901560520}" type="slidenum">
              <a:rPr lang="en-US" altLang="ja-JP"/>
              <a:pPr/>
              <a:t>‹#›</a:t>
            </a:fld>
            <a:endParaRPr lang="en-US" altLang="ja-JP"/>
          </a:p>
        </p:txBody>
      </p:sp>
    </p:spTree>
    <p:extLst>
      <p:ext uri="{BB962C8B-B14F-4D97-AF65-F5344CB8AC3E}">
        <p14:creationId xmlns:p14="http://schemas.microsoft.com/office/powerpoint/2010/main" val="260478340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bwMode="auto">
          <a:xfrm>
            <a:off x="0" y="0"/>
            <a:ext cx="3076860" cy="511649"/>
          </a:xfrm>
          <a:prstGeom prst="rect">
            <a:avLst/>
          </a:prstGeom>
          <a:noFill/>
          <a:ln w="9525">
            <a:noFill/>
            <a:miter lim="800000"/>
            <a:headEnd/>
            <a:tailEnd/>
          </a:ln>
          <a:effectLst/>
        </p:spPr>
        <p:txBody>
          <a:bodyPr vert="horz" wrap="square" lIns="94634" tIns="47318" rIns="94634" bIns="47318" numCol="1" anchor="t" anchorCtr="0" compatLnSpc="1">
            <a:prstTxWarp prst="textNoShape">
              <a:avLst/>
            </a:prstTxWarp>
          </a:bodyPr>
          <a:lstStyle>
            <a:lvl1pPr algn="l" eaLnBrk="1" hangingPunct="1">
              <a:defRPr sz="1200" b="0">
                <a:latin typeface="Arial" pitchFamily="34" charset="0"/>
                <a:ea typeface="ＭＳ Ｐゴシック" pitchFamily="50" charset="-128"/>
              </a:defRPr>
            </a:lvl1pPr>
          </a:lstStyle>
          <a:p>
            <a:pPr>
              <a:defRPr/>
            </a:pPr>
            <a:endParaRPr lang="en-US" altLang="ja-JP"/>
          </a:p>
        </p:txBody>
      </p:sp>
      <p:sp>
        <p:nvSpPr>
          <p:cNvPr id="44035" name="Rectangle 3"/>
          <p:cNvSpPr>
            <a:spLocks noGrp="1" noChangeArrowheads="1"/>
          </p:cNvSpPr>
          <p:nvPr>
            <p:ph type="dt" idx="1"/>
          </p:nvPr>
        </p:nvSpPr>
        <p:spPr bwMode="auto">
          <a:xfrm>
            <a:off x="4020784" y="0"/>
            <a:ext cx="3076860" cy="511649"/>
          </a:xfrm>
          <a:prstGeom prst="rect">
            <a:avLst/>
          </a:prstGeom>
          <a:noFill/>
          <a:ln w="9525">
            <a:noFill/>
            <a:miter lim="800000"/>
            <a:headEnd/>
            <a:tailEnd/>
          </a:ln>
          <a:effectLst/>
        </p:spPr>
        <p:txBody>
          <a:bodyPr vert="horz" wrap="square" lIns="94634" tIns="47318" rIns="94634" bIns="47318" numCol="1" anchor="t" anchorCtr="0" compatLnSpc="1">
            <a:prstTxWarp prst="textNoShape">
              <a:avLst/>
            </a:prstTxWarp>
          </a:bodyPr>
          <a:lstStyle>
            <a:lvl1pPr algn="r" eaLnBrk="1" hangingPunct="1">
              <a:defRPr sz="1200" b="0">
                <a:latin typeface="Arial" pitchFamily="34" charset="0"/>
                <a:ea typeface="ＭＳ Ｐゴシック" pitchFamily="50" charset="-128"/>
              </a:defRPr>
            </a:lvl1pPr>
          </a:lstStyle>
          <a:p>
            <a:pPr>
              <a:defRPr/>
            </a:pPr>
            <a:endParaRPr lang="en-US" altLang="ja-JP"/>
          </a:p>
        </p:txBody>
      </p:sp>
      <p:sp>
        <p:nvSpPr>
          <p:cNvPr id="40964" name="Rectangle 4"/>
          <p:cNvSpPr>
            <a:spLocks noGrp="1" noRot="1" noChangeAspect="1" noChangeArrowheads="1" noTextEdit="1"/>
          </p:cNvSpPr>
          <p:nvPr>
            <p:ph type="sldImg" idx="2"/>
          </p:nvPr>
        </p:nvSpPr>
        <p:spPr bwMode="auto">
          <a:xfrm>
            <a:off x="779463" y="768350"/>
            <a:ext cx="5541962" cy="383698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7" name="Rectangle 5"/>
          <p:cNvSpPr>
            <a:spLocks noGrp="1" noChangeArrowheads="1"/>
          </p:cNvSpPr>
          <p:nvPr>
            <p:ph type="body" sz="quarter" idx="3"/>
          </p:nvPr>
        </p:nvSpPr>
        <p:spPr bwMode="auto">
          <a:xfrm>
            <a:off x="710428" y="4861482"/>
            <a:ext cx="5678445" cy="4604841"/>
          </a:xfrm>
          <a:prstGeom prst="rect">
            <a:avLst/>
          </a:prstGeom>
          <a:noFill/>
          <a:ln w="9525">
            <a:noFill/>
            <a:miter lim="800000"/>
            <a:headEnd/>
            <a:tailEnd/>
          </a:ln>
          <a:effectLst/>
        </p:spPr>
        <p:txBody>
          <a:bodyPr vert="horz" wrap="square" lIns="94634" tIns="47318" rIns="94634" bIns="47318"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44038" name="Rectangle 6"/>
          <p:cNvSpPr>
            <a:spLocks noGrp="1" noChangeArrowheads="1"/>
          </p:cNvSpPr>
          <p:nvPr>
            <p:ph type="ftr" sz="quarter" idx="4"/>
          </p:nvPr>
        </p:nvSpPr>
        <p:spPr bwMode="auto">
          <a:xfrm>
            <a:off x="0" y="9721330"/>
            <a:ext cx="3076860" cy="511648"/>
          </a:xfrm>
          <a:prstGeom prst="rect">
            <a:avLst/>
          </a:prstGeom>
          <a:noFill/>
          <a:ln w="9525">
            <a:noFill/>
            <a:miter lim="800000"/>
            <a:headEnd/>
            <a:tailEnd/>
          </a:ln>
          <a:effectLst/>
        </p:spPr>
        <p:txBody>
          <a:bodyPr vert="horz" wrap="square" lIns="94634" tIns="47318" rIns="94634" bIns="47318" numCol="1" anchor="b" anchorCtr="0" compatLnSpc="1">
            <a:prstTxWarp prst="textNoShape">
              <a:avLst/>
            </a:prstTxWarp>
          </a:bodyPr>
          <a:lstStyle>
            <a:lvl1pPr algn="l" eaLnBrk="1" hangingPunct="1">
              <a:defRPr sz="1200" b="0">
                <a:latin typeface="Arial" pitchFamily="34" charset="0"/>
                <a:ea typeface="ＭＳ Ｐゴシック" pitchFamily="50" charset="-128"/>
              </a:defRPr>
            </a:lvl1pPr>
          </a:lstStyle>
          <a:p>
            <a:pPr>
              <a:defRPr/>
            </a:pPr>
            <a:endParaRPr lang="en-US" altLang="ja-JP"/>
          </a:p>
        </p:txBody>
      </p:sp>
      <p:sp>
        <p:nvSpPr>
          <p:cNvPr id="44039" name="Rectangle 7"/>
          <p:cNvSpPr>
            <a:spLocks noGrp="1" noChangeArrowheads="1"/>
          </p:cNvSpPr>
          <p:nvPr>
            <p:ph type="sldNum" sz="quarter" idx="5"/>
          </p:nvPr>
        </p:nvSpPr>
        <p:spPr bwMode="auto">
          <a:xfrm>
            <a:off x="4020784" y="9721330"/>
            <a:ext cx="3076860" cy="511648"/>
          </a:xfrm>
          <a:prstGeom prst="rect">
            <a:avLst/>
          </a:prstGeom>
          <a:noFill/>
          <a:ln w="9525">
            <a:noFill/>
            <a:miter lim="800000"/>
            <a:headEnd/>
            <a:tailEnd/>
          </a:ln>
          <a:effectLst/>
        </p:spPr>
        <p:txBody>
          <a:bodyPr vert="horz" wrap="square" lIns="94634" tIns="47318" rIns="94634" bIns="47318" numCol="1" anchor="b" anchorCtr="0" compatLnSpc="1">
            <a:prstTxWarp prst="textNoShape">
              <a:avLst/>
            </a:prstTxWarp>
          </a:bodyPr>
          <a:lstStyle>
            <a:lvl1pPr algn="r" eaLnBrk="1" hangingPunct="1">
              <a:defRPr sz="1200" b="0"/>
            </a:lvl1pPr>
          </a:lstStyle>
          <a:p>
            <a:fld id="{F40D8147-283E-4544-9242-31B5D1BC3A3E}" type="slidenum">
              <a:rPr lang="en-US" altLang="ja-JP"/>
              <a:pPr/>
              <a:t>‹#›</a:t>
            </a:fld>
            <a:endParaRPr lang="en-US" altLang="ja-JP"/>
          </a:p>
        </p:txBody>
      </p:sp>
    </p:spTree>
    <p:extLst>
      <p:ext uri="{BB962C8B-B14F-4D97-AF65-F5344CB8AC3E}">
        <p14:creationId xmlns:p14="http://schemas.microsoft.com/office/powerpoint/2010/main" val="520421248"/>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kumimoji="1" sz="1200" kern="1200">
        <a:solidFill>
          <a:schemeClr val="tx1"/>
        </a:solidFill>
        <a:latin typeface="Arial" pitchFamily="34"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pitchFamily="34"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pitchFamily="34"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pitchFamily="34"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pitchFamily="34"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スライド イメージ プレースホルダー 1"/>
          <p:cNvSpPr>
            <a:spLocks noGrp="1" noRot="1" noChangeAspect="1" noTextEdit="1"/>
          </p:cNvSpPr>
          <p:nvPr>
            <p:ph type="sldImg"/>
          </p:nvPr>
        </p:nvSpPr>
        <p:spPr>
          <a:ln/>
        </p:spPr>
      </p:sp>
      <p:sp>
        <p:nvSpPr>
          <p:cNvPr id="45059" name="ノート プレースホルダー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latin typeface="Arial" charset="0"/>
              </a:rPr>
              <a:t>個別支援計画の作成手順の実際と、そのポイントについて理解し、演習への準備とする。</a:t>
            </a:r>
          </a:p>
          <a:p>
            <a:r>
              <a:rPr lang="ja-JP" altLang="en-US">
                <a:latin typeface="Arial" charset="0"/>
              </a:rPr>
              <a:t>１．個別支援計画におけるＰＤＣＡサイクルにより標準的なサービス提供にいたる過程を理解する。</a:t>
            </a:r>
            <a:endParaRPr lang="en-US" altLang="ja-JP">
              <a:latin typeface="Arial" charset="0"/>
            </a:endParaRPr>
          </a:p>
          <a:p>
            <a:r>
              <a:rPr lang="ja-JP" altLang="en-US">
                <a:latin typeface="Arial" charset="0"/>
              </a:rPr>
              <a:t>　計画を作るということは、支援プロセスを</a:t>
            </a:r>
            <a:r>
              <a:rPr lang="en-US" altLang="ja-JP">
                <a:latin typeface="Arial" charset="0"/>
              </a:rPr>
              <a:t>PDCA</a:t>
            </a:r>
            <a:r>
              <a:rPr lang="ja-JP" altLang="en-US">
                <a:latin typeface="Arial" charset="0"/>
              </a:rPr>
              <a:t>サイクルに乗せていくことを意味します。</a:t>
            </a:r>
            <a:endParaRPr lang="en-US" altLang="ja-JP">
              <a:latin typeface="Arial" charset="0"/>
            </a:endParaRPr>
          </a:p>
          <a:p>
            <a:r>
              <a:rPr lang="ja-JP" altLang="en-US">
                <a:latin typeface="Arial" charset="0"/>
              </a:rPr>
              <a:t>　また計画を作り</a:t>
            </a:r>
            <a:r>
              <a:rPr lang="en-US" altLang="ja-JP">
                <a:latin typeface="Arial" charset="0"/>
              </a:rPr>
              <a:t>PDCA</a:t>
            </a:r>
            <a:r>
              <a:rPr lang="ja-JP" altLang="en-US">
                <a:latin typeface="Arial" charset="0"/>
              </a:rPr>
              <a:t>によるサービス提供を積み重ねることで「標準的なサービス」を確立していきます。</a:t>
            </a:r>
          </a:p>
          <a:p>
            <a:r>
              <a:rPr lang="ja-JP" altLang="en-US">
                <a:latin typeface="Arial" charset="0"/>
              </a:rPr>
              <a:t>２．精神障害者の地域移行の事例を通して、個別支援計画の作成手順の実際について学ぶ。</a:t>
            </a:r>
          </a:p>
          <a:p>
            <a:r>
              <a:rPr lang="ja-JP" altLang="en-US">
                <a:latin typeface="Arial" charset="0"/>
              </a:rPr>
              <a:t>３．個別支援計画の作成手順のポイントについて、サービス管理者が配慮するポイントについて理解する。　</a:t>
            </a:r>
          </a:p>
          <a:p>
            <a:endParaRPr lang="ja-JP" altLang="en-US">
              <a:latin typeface="Arial" charset="0"/>
            </a:endParaRPr>
          </a:p>
          <a:p>
            <a:endParaRPr lang="ja-JP" altLang="en-US">
              <a:latin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7"/>
          <p:cNvSpPr txBox="1">
            <a:spLocks noGrp="1" noChangeArrowheads="1"/>
          </p:cNvSpPr>
          <p:nvPr/>
        </p:nvSpPr>
        <p:spPr bwMode="auto">
          <a:xfrm>
            <a:off x="4020784" y="9721330"/>
            <a:ext cx="3076860" cy="5116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643" tIns="47322" rIns="94643" bIns="47322" anchor="b"/>
          <a:lstStyle>
            <a:lvl1pPr>
              <a:defRPr kumimoji="1" b="1">
                <a:solidFill>
                  <a:schemeClr val="tx1"/>
                </a:solidFill>
                <a:latin typeface="Arial" charset="0"/>
                <a:ea typeface="ＭＳ Ｐゴシック" pitchFamily="50" charset="-128"/>
              </a:defRPr>
            </a:lvl1pPr>
            <a:lvl2pPr marL="742950" indent="-285750">
              <a:defRPr kumimoji="1" b="1">
                <a:solidFill>
                  <a:schemeClr val="tx1"/>
                </a:solidFill>
                <a:latin typeface="Arial" charset="0"/>
                <a:ea typeface="ＭＳ Ｐゴシック" pitchFamily="50" charset="-128"/>
              </a:defRPr>
            </a:lvl2pPr>
            <a:lvl3pPr marL="1143000" indent="-228600">
              <a:defRPr kumimoji="1" b="1">
                <a:solidFill>
                  <a:schemeClr val="tx1"/>
                </a:solidFill>
                <a:latin typeface="Arial" charset="0"/>
                <a:ea typeface="ＭＳ Ｐゴシック" pitchFamily="50" charset="-128"/>
              </a:defRPr>
            </a:lvl3pPr>
            <a:lvl4pPr marL="1600200" indent="-228600">
              <a:defRPr kumimoji="1" b="1">
                <a:solidFill>
                  <a:schemeClr val="tx1"/>
                </a:solidFill>
                <a:latin typeface="Arial" charset="0"/>
                <a:ea typeface="ＭＳ Ｐゴシック" pitchFamily="50" charset="-128"/>
              </a:defRPr>
            </a:lvl4pPr>
            <a:lvl5pPr marL="2057400" indent="-228600">
              <a:defRPr kumimoji="1" b="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b="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b="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b="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b="1">
                <a:solidFill>
                  <a:schemeClr val="tx1"/>
                </a:solidFill>
                <a:latin typeface="Arial" charset="0"/>
                <a:ea typeface="ＭＳ Ｐゴシック" pitchFamily="50" charset="-128"/>
              </a:defRPr>
            </a:lvl9pPr>
          </a:lstStyle>
          <a:p>
            <a:pPr algn="r" eaLnBrk="1" hangingPunct="1"/>
            <a:fld id="{3D87F71C-B540-4CDF-BC4A-631192AC25C4}" type="slidenum">
              <a:rPr lang="ja-JP" altLang="en-US" sz="1200" b="0">
                <a:solidFill>
                  <a:srgbClr val="000000"/>
                </a:solidFill>
              </a:rPr>
              <a:pPr algn="r" eaLnBrk="1" hangingPunct="1"/>
              <a:t>11</a:t>
            </a:fld>
            <a:endParaRPr lang="en-US" altLang="ja-JP" sz="1200" b="0">
              <a:solidFill>
                <a:srgbClr val="000000"/>
              </a:solidFill>
            </a:endParaRPr>
          </a:p>
        </p:txBody>
      </p:sp>
      <p:sp>
        <p:nvSpPr>
          <p:cNvPr id="105475" name="Rectangle 2"/>
          <p:cNvSpPr>
            <a:spLocks noGrp="1" noRot="1" noChangeAspect="1" noChangeArrowheads="1" noTextEdit="1"/>
          </p:cNvSpPr>
          <p:nvPr>
            <p:ph type="sldImg"/>
          </p:nvPr>
        </p:nvSpPr>
        <p:spPr>
          <a:xfrm>
            <a:off x="777875" y="768350"/>
            <a:ext cx="5543550" cy="3836988"/>
          </a:xfrm>
          <a:ln/>
        </p:spPr>
      </p:sp>
      <p:sp>
        <p:nvSpPr>
          <p:cNvPr id="1054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latin typeface="Arial" charset="0"/>
              </a:rPr>
              <a:t>（３）アセスメント　③課題の整理</a:t>
            </a:r>
          </a:p>
          <a:p>
            <a:r>
              <a:rPr lang="ja-JP" altLang="en-US" dirty="0">
                <a:latin typeface="Arial" charset="0"/>
              </a:rPr>
              <a:t>太郎さんの事例では、</a:t>
            </a:r>
            <a:endParaRPr lang="en-US" altLang="ja-JP" dirty="0">
              <a:latin typeface="Arial" charset="0"/>
            </a:endParaRPr>
          </a:p>
          <a:p>
            <a:r>
              <a:rPr lang="ja-JP" altLang="en-US" dirty="0">
                <a:latin typeface="Arial" charset="0"/>
              </a:rPr>
              <a:t>・菊作りが趣味であること。</a:t>
            </a:r>
          </a:p>
          <a:p>
            <a:r>
              <a:rPr lang="ja-JP" altLang="en-US" dirty="0">
                <a:latin typeface="Arial" charset="0"/>
              </a:rPr>
              <a:t>・働く気持ちはあるが、頑張り過ぎて疲れやすいこと。</a:t>
            </a:r>
          </a:p>
          <a:p>
            <a:r>
              <a:rPr lang="ja-JP" altLang="en-US" dirty="0">
                <a:latin typeface="Arial" charset="0"/>
              </a:rPr>
              <a:t>・人の役に立つボランティア活動をしたいと思っていること。</a:t>
            </a:r>
            <a:endParaRPr lang="en-US" altLang="ja-JP" dirty="0">
              <a:latin typeface="Arial" charset="0"/>
            </a:endParaRPr>
          </a:p>
          <a:p>
            <a:r>
              <a:rPr lang="ja-JP" altLang="en-US" dirty="0">
                <a:latin typeface="Arial" charset="0"/>
              </a:rPr>
              <a:t>がわかってきました。</a:t>
            </a:r>
          </a:p>
          <a:p>
            <a:r>
              <a:rPr lang="ja-JP" altLang="en-US" dirty="0">
                <a:latin typeface="Arial" charset="0"/>
              </a:rPr>
              <a:t>・これらは太郎さんが望めばすぐにできることなのでしょうか、もしできないなら、阻む阻害要因は何なのでしょうか</a:t>
            </a:r>
            <a:endParaRPr lang="en-US" altLang="ja-JP" dirty="0">
              <a:latin typeface="Arial" charset="0"/>
            </a:endParaRPr>
          </a:p>
          <a:p>
            <a:r>
              <a:rPr lang="ja-JP" altLang="en-US" dirty="0">
                <a:latin typeface="Arial" charset="0"/>
              </a:rPr>
              <a:t>・・・「課題の整理」は、これらを見極めることが重要となります。</a:t>
            </a:r>
          </a:p>
          <a:p>
            <a:endParaRPr lang="ja-JP" altLang="en-US" dirty="0">
              <a:latin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txBox="1">
            <a:spLocks noGrp="1" noChangeArrowheads="1"/>
          </p:cNvSpPr>
          <p:nvPr/>
        </p:nvSpPr>
        <p:spPr bwMode="auto">
          <a:xfrm>
            <a:off x="4020784" y="9721330"/>
            <a:ext cx="3076860" cy="5116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643" tIns="47322" rIns="94643" bIns="47322" anchor="b"/>
          <a:lstStyle>
            <a:lvl1pPr>
              <a:defRPr kumimoji="1" b="1">
                <a:solidFill>
                  <a:schemeClr val="tx1"/>
                </a:solidFill>
                <a:latin typeface="Arial" charset="0"/>
                <a:ea typeface="ＭＳ Ｐゴシック" pitchFamily="50" charset="-128"/>
              </a:defRPr>
            </a:lvl1pPr>
            <a:lvl2pPr marL="742950" indent="-285750">
              <a:defRPr kumimoji="1" b="1">
                <a:solidFill>
                  <a:schemeClr val="tx1"/>
                </a:solidFill>
                <a:latin typeface="Arial" charset="0"/>
                <a:ea typeface="ＭＳ Ｐゴシック" pitchFamily="50" charset="-128"/>
              </a:defRPr>
            </a:lvl2pPr>
            <a:lvl3pPr marL="1143000" indent="-228600">
              <a:defRPr kumimoji="1" b="1">
                <a:solidFill>
                  <a:schemeClr val="tx1"/>
                </a:solidFill>
                <a:latin typeface="Arial" charset="0"/>
                <a:ea typeface="ＭＳ Ｐゴシック" pitchFamily="50" charset="-128"/>
              </a:defRPr>
            </a:lvl3pPr>
            <a:lvl4pPr marL="1600200" indent="-228600">
              <a:defRPr kumimoji="1" b="1">
                <a:solidFill>
                  <a:schemeClr val="tx1"/>
                </a:solidFill>
                <a:latin typeface="Arial" charset="0"/>
                <a:ea typeface="ＭＳ Ｐゴシック" pitchFamily="50" charset="-128"/>
              </a:defRPr>
            </a:lvl4pPr>
            <a:lvl5pPr marL="2057400" indent="-228600">
              <a:defRPr kumimoji="1" b="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b="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b="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b="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b="1">
                <a:solidFill>
                  <a:schemeClr val="tx1"/>
                </a:solidFill>
                <a:latin typeface="Arial" charset="0"/>
                <a:ea typeface="ＭＳ Ｐゴシック" pitchFamily="50" charset="-128"/>
              </a:defRPr>
            </a:lvl9pPr>
          </a:lstStyle>
          <a:p>
            <a:pPr algn="r" eaLnBrk="1" hangingPunct="1"/>
            <a:fld id="{BEEE2459-28B6-496B-8A73-234667D6B14A}" type="slidenum">
              <a:rPr lang="ja-JP" altLang="en-US" sz="1200" b="0">
                <a:solidFill>
                  <a:srgbClr val="000000"/>
                </a:solidFill>
              </a:rPr>
              <a:pPr algn="r" eaLnBrk="1" hangingPunct="1"/>
              <a:t>12</a:t>
            </a:fld>
            <a:endParaRPr lang="en-US" altLang="ja-JP" sz="1200" b="0">
              <a:solidFill>
                <a:srgbClr val="000000"/>
              </a:solidFill>
            </a:endParaRPr>
          </a:p>
        </p:txBody>
      </p:sp>
      <p:sp>
        <p:nvSpPr>
          <p:cNvPr id="107523" name="Rectangle 2"/>
          <p:cNvSpPr>
            <a:spLocks noGrp="1" noRot="1" noChangeAspect="1" noChangeArrowheads="1" noTextEdit="1"/>
          </p:cNvSpPr>
          <p:nvPr>
            <p:ph type="sldImg"/>
          </p:nvPr>
        </p:nvSpPr>
        <p:spPr>
          <a:xfrm>
            <a:off x="777875" y="768350"/>
            <a:ext cx="5543550" cy="3836988"/>
          </a:xfrm>
          <a:ln/>
        </p:spPr>
      </p:sp>
      <p:sp>
        <p:nvSpPr>
          <p:cNvPr id="1075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latin typeface="Arial" charset="0"/>
              </a:rPr>
              <a:t>（４）個別支援計画の作成</a:t>
            </a:r>
            <a:r>
              <a:rPr lang="en-US" altLang="ja-JP" dirty="0">
                <a:latin typeface="Arial" charset="0"/>
              </a:rPr>
              <a:t>-1</a:t>
            </a:r>
            <a:r>
              <a:rPr lang="ja-JP" altLang="en-US" dirty="0">
                <a:latin typeface="Arial" charset="0"/>
              </a:rPr>
              <a:t>（サービス等利用計画との連携）</a:t>
            </a:r>
          </a:p>
          <a:p>
            <a:r>
              <a:rPr lang="ja-JP" altLang="en-US" dirty="0">
                <a:latin typeface="Arial" charset="0"/>
              </a:rPr>
              <a:t>太郎さんの事例では、サービス等利用計画において「充実した生活を送る」という到達目標を掲げ、グループホームでは、調理と金銭管理と庭での菊づくり、Ｂ型では、頑張りすぎないよう働くことを支援しつつ、社会に役立つことをしたいというニーズに対して駅前清掃活動に参加するという計画を立案しました。</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txBox="1">
            <a:spLocks noGrp="1" noChangeArrowheads="1"/>
          </p:cNvSpPr>
          <p:nvPr/>
        </p:nvSpPr>
        <p:spPr bwMode="auto">
          <a:xfrm>
            <a:off x="4020784" y="9721330"/>
            <a:ext cx="3076860" cy="5116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643" tIns="47322" rIns="94643" bIns="47322" anchor="b"/>
          <a:lstStyle>
            <a:lvl1pPr>
              <a:defRPr kumimoji="1" b="1">
                <a:solidFill>
                  <a:schemeClr val="tx1"/>
                </a:solidFill>
                <a:latin typeface="Arial" charset="0"/>
                <a:ea typeface="ＭＳ Ｐゴシック" pitchFamily="50" charset="-128"/>
              </a:defRPr>
            </a:lvl1pPr>
            <a:lvl2pPr marL="742950" indent="-285750">
              <a:defRPr kumimoji="1" b="1">
                <a:solidFill>
                  <a:schemeClr val="tx1"/>
                </a:solidFill>
                <a:latin typeface="Arial" charset="0"/>
                <a:ea typeface="ＭＳ Ｐゴシック" pitchFamily="50" charset="-128"/>
              </a:defRPr>
            </a:lvl2pPr>
            <a:lvl3pPr marL="1143000" indent="-228600">
              <a:defRPr kumimoji="1" b="1">
                <a:solidFill>
                  <a:schemeClr val="tx1"/>
                </a:solidFill>
                <a:latin typeface="Arial" charset="0"/>
                <a:ea typeface="ＭＳ Ｐゴシック" pitchFamily="50" charset="-128"/>
              </a:defRPr>
            </a:lvl3pPr>
            <a:lvl4pPr marL="1600200" indent="-228600">
              <a:defRPr kumimoji="1" b="1">
                <a:solidFill>
                  <a:schemeClr val="tx1"/>
                </a:solidFill>
                <a:latin typeface="Arial" charset="0"/>
                <a:ea typeface="ＭＳ Ｐゴシック" pitchFamily="50" charset="-128"/>
              </a:defRPr>
            </a:lvl4pPr>
            <a:lvl5pPr marL="2057400" indent="-228600">
              <a:defRPr kumimoji="1" b="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b="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b="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b="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b="1">
                <a:solidFill>
                  <a:schemeClr val="tx1"/>
                </a:solidFill>
                <a:latin typeface="Arial" charset="0"/>
                <a:ea typeface="ＭＳ Ｐゴシック" pitchFamily="50" charset="-128"/>
              </a:defRPr>
            </a:lvl9pPr>
          </a:lstStyle>
          <a:p>
            <a:pPr algn="r" eaLnBrk="1" hangingPunct="1"/>
            <a:fld id="{77C70C03-B027-40B5-AD9A-7F42D81BD880}" type="slidenum">
              <a:rPr lang="ja-JP" altLang="en-US" sz="1200" b="0">
                <a:solidFill>
                  <a:srgbClr val="000000"/>
                </a:solidFill>
              </a:rPr>
              <a:pPr algn="r" eaLnBrk="1" hangingPunct="1"/>
              <a:t>13</a:t>
            </a:fld>
            <a:endParaRPr lang="en-US" altLang="ja-JP" sz="1200" b="0">
              <a:solidFill>
                <a:srgbClr val="000000"/>
              </a:solidFill>
            </a:endParaRPr>
          </a:p>
        </p:txBody>
      </p:sp>
      <p:sp>
        <p:nvSpPr>
          <p:cNvPr id="109571" name="Rectangle 2"/>
          <p:cNvSpPr>
            <a:spLocks noGrp="1" noRot="1" noChangeAspect="1" noChangeArrowheads="1" noTextEdit="1"/>
          </p:cNvSpPr>
          <p:nvPr>
            <p:ph type="sldImg"/>
          </p:nvPr>
        </p:nvSpPr>
        <p:spPr>
          <a:xfrm>
            <a:off x="777875" y="768350"/>
            <a:ext cx="5543550" cy="3836988"/>
          </a:xfrm>
          <a:ln/>
        </p:spPr>
      </p:sp>
      <p:sp>
        <p:nvSpPr>
          <p:cNvPr id="1095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latin typeface="Arial" charset="0"/>
              </a:rPr>
              <a:t>（４）個別支援計画の作成</a:t>
            </a:r>
            <a:r>
              <a:rPr lang="en-US" altLang="ja-JP" dirty="0">
                <a:latin typeface="Arial" charset="0"/>
              </a:rPr>
              <a:t>-2</a:t>
            </a:r>
            <a:r>
              <a:rPr lang="ja-JP" altLang="en-US" dirty="0">
                <a:latin typeface="Arial" charset="0"/>
              </a:rPr>
              <a:t>（個別支援計画）</a:t>
            </a:r>
          </a:p>
          <a:p>
            <a:r>
              <a:rPr lang="ja-JP" altLang="en-US" dirty="0">
                <a:latin typeface="Arial" charset="0"/>
              </a:rPr>
              <a:t>グループホームのサービス管理責任者は、太郎さんのサービス等利用計画を土台に、個別支援計画を作成します。</a:t>
            </a:r>
            <a:endParaRPr lang="en-US" altLang="ja-JP" dirty="0">
              <a:latin typeface="Arial" charset="0"/>
            </a:endParaRPr>
          </a:p>
          <a:p>
            <a:r>
              <a:rPr lang="ja-JP" altLang="en-US" dirty="0">
                <a:latin typeface="Arial" charset="0"/>
              </a:rPr>
              <a:t>「生活上の力が身につき、楽しみが見つかり、人づきあいに広がりがみられる。」との到達目標を掲げ、</a:t>
            </a:r>
            <a:endParaRPr lang="en-US" altLang="ja-JP" dirty="0">
              <a:latin typeface="Arial" charset="0"/>
            </a:endParaRPr>
          </a:p>
          <a:p>
            <a:r>
              <a:rPr lang="ja-JP" altLang="en-US" dirty="0">
                <a:latin typeface="Arial" charset="0"/>
              </a:rPr>
              <a:t>調理、金銭管理、菊づくり、地域活動に関する支援を盛り込みました。</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txBox="1">
            <a:spLocks noGrp="1" noChangeArrowheads="1"/>
          </p:cNvSpPr>
          <p:nvPr/>
        </p:nvSpPr>
        <p:spPr bwMode="auto">
          <a:xfrm>
            <a:off x="4020784" y="9721330"/>
            <a:ext cx="3076860" cy="5116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643" tIns="47322" rIns="94643" bIns="47322" anchor="b"/>
          <a:lstStyle>
            <a:lvl1pPr>
              <a:defRPr kumimoji="1" b="1">
                <a:solidFill>
                  <a:schemeClr val="tx1"/>
                </a:solidFill>
                <a:latin typeface="Arial" charset="0"/>
                <a:ea typeface="ＭＳ Ｐゴシック" pitchFamily="50" charset="-128"/>
              </a:defRPr>
            </a:lvl1pPr>
            <a:lvl2pPr marL="742950" indent="-285750">
              <a:defRPr kumimoji="1" b="1">
                <a:solidFill>
                  <a:schemeClr val="tx1"/>
                </a:solidFill>
                <a:latin typeface="Arial" charset="0"/>
                <a:ea typeface="ＭＳ Ｐゴシック" pitchFamily="50" charset="-128"/>
              </a:defRPr>
            </a:lvl2pPr>
            <a:lvl3pPr marL="1143000" indent="-228600">
              <a:defRPr kumimoji="1" b="1">
                <a:solidFill>
                  <a:schemeClr val="tx1"/>
                </a:solidFill>
                <a:latin typeface="Arial" charset="0"/>
                <a:ea typeface="ＭＳ Ｐゴシック" pitchFamily="50" charset="-128"/>
              </a:defRPr>
            </a:lvl3pPr>
            <a:lvl4pPr marL="1600200" indent="-228600">
              <a:defRPr kumimoji="1" b="1">
                <a:solidFill>
                  <a:schemeClr val="tx1"/>
                </a:solidFill>
                <a:latin typeface="Arial" charset="0"/>
                <a:ea typeface="ＭＳ Ｐゴシック" pitchFamily="50" charset="-128"/>
              </a:defRPr>
            </a:lvl4pPr>
            <a:lvl5pPr marL="2057400" indent="-228600">
              <a:defRPr kumimoji="1" b="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b="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b="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b="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b="1">
                <a:solidFill>
                  <a:schemeClr val="tx1"/>
                </a:solidFill>
                <a:latin typeface="Arial" charset="0"/>
                <a:ea typeface="ＭＳ Ｐゴシック" pitchFamily="50" charset="-128"/>
              </a:defRPr>
            </a:lvl9pPr>
          </a:lstStyle>
          <a:p>
            <a:pPr algn="r" eaLnBrk="1" hangingPunct="1"/>
            <a:fld id="{D97A8498-241A-4DAA-B376-31CFA83A6F62}" type="slidenum">
              <a:rPr lang="ja-JP" altLang="en-US" sz="1200" b="0">
                <a:solidFill>
                  <a:srgbClr val="000000"/>
                </a:solidFill>
              </a:rPr>
              <a:pPr algn="r" eaLnBrk="1" hangingPunct="1"/>
              <a:t>14</a:t>
            </a:fld>
            <a:endParaRPr lang="en-US" altLang="ja-JP" sz="1200" b="0">
              <a:solidFill>
                <a:srgbClr val="000000"/>
              </a:solidFill>
            </a:endParaRPr>
          </a:p>
        </p:txBody>
      </p:sp>
      <p:sp>
        <p:nvSpPr>
          <p:cNvPr id="111619" name="Rectangle 1026"/>
          <p:cNvSpPr>
            <a:spLocks noGrp="1" noRot="1" noChangeAspect="1" noChangeArrowheads="1" noTextEdit="1"/>
          </p:cNvSpPr>
          <p:nvPr>
            <p:ph type="sldImg"/>
          </p:nvPr>
        </p:nvSpPr>
        <p:spPr>
          <a:xfrm>
            <a:off x="777875" y="768350"/>
            <a:ext cx="5543550" cy="3836988"/>
          </a:xfrm>
          <a:ln/>
        </p:spPr>
      </p:sp>
      <p:sp>
        <p:nvSpPr>
          <p:cNvPr id="111620"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latin typeface="Arial" charset="0"/>
              </a:rPr>
              <a:t>（５）個別支援計画の実施</a:t>
            </a:r>
            <a:r>
              <a:rPr lang="en-US" altLang="ja-JP" dirty="0">
                <a:latin typeface="Arial" charset="0"/>
              </a:rPr>
              <a:t>-1</a:t>
            </a:r>
          </a:p>
          <a:p>
            <a:r>
              <a:rPr lang="ja-JP" altLang="en-US" dirty="0">
                <a:latin typeface="Arial" charset="0"/>
              </a:rPr>
              <a:t>　グループホームでの太郎さんの支援は、まず、世話人さんと一週間の献立をつくることから始めます。</a:t>
            </a:r>
            <a:endParaRPr lang="en-US" altLang="ja-JP" dirty="0">
              <a:latin typeface="Arial" charset="0"/>
            </a:endParaRPr>
          </a:p>
          <a:p>
            <a:r>
              <a:rPr lang="ja-JP" altLang="en-US" dirty="0">
                <a:latin typeface="Arial" charset="0"/>
              </a:rPr>
              <a:t>　夕食では調理の段取りを覚え、少しずつ自分で作れるよう支援します。</a:t>
            </a:r>
            <a:endParaRPr lang="en-US" altLang="ja-JP" dirty="0">
              <a:latin typeface="Arial" charset="0"/>
            </a:endParaRPr>
          </a:p>
          <a:p>
            <a:r>
              <a:rPr lang="ja-JP" altLang="en-US" dirty="0">
                <a:latin typeface="Arial" charset="0"/>
              </a:rPr>
              <a:t>　金銭の使い方は、出納帳に記録することから始めます。</a:t>
            </a:r>
            <a:endParaRPr lang="en-US" altLang="ja-JP" dirty="0">
              <a:latin typeface="Arial" charset="0"/>
            </a:endParaRPr>
          </a:p>
          <a:p>
            <a:r>
              <a:rPr lang="ja-JP" altLang="en-US" dirty="0">
                <a:latin typeface="Arial" charset="0"/>
              </a:rPr>
              <a:t>　実際の日々の支援の中で、具体的にできることと苦手なことを確認していきます。</a:t>
            </a:r>
            <a:endParaRPr lang="en-US" altLang="ja-JP" dirty="0">
              <a:latin typeface="Arial" charset="0"/>
            </a:endParaRPr>
          </a:p>
          <a:p>
            <a:r>
              <a:rPr lang="ja-JP" altLang="en-US" dirty="0">
                <a:latin typeface="Arial" charset="0"/>
              </a:rPr>
              <a:t>　日々の支援の中でも細かなアセスメント、スモールステップでの目標設定、できたことを一緒に確認を繰り返します。</a:t>
            </a:r>
          </a:p>
          <a:p>
            <a:endParaRPr lang="ja-JP" altLang="en-US" dirty="0">
              <a:latin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p:cNvSpPr txBox="1">
            <a:spLocks noGrp="1" noChangeArrowheads="1"/>
          </p:cNvSpPr>
          <p:nvPr/>
        </p:nvSpPr>
        <p:spPr bwMode="auto">
          <a:xfrm>
            <a:off x="4020784" y="9721330"/>
            <a:ext cx="3076860" cy="5116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643" tIns="47322" rIns="94643" bIns="47322" anchor="b"/>
          <a:lstStyle>
            <a:lvl1pPr>
              <a:defRPr kumimoji="1" b="1">
                <a:solidFill>
                  <a:schemeClr val="tx1"/>
                </a:solidFill>
                <a:latin typeface="Arial" charset="0"/>
                <a:ea typeface="ＭＳ Ｐゴシック" pitchFamily="50" charset="-128"/>
              </a:defRPr>
            </a:lvl1pPr>
            <a:lvl2pPr marL="742950" indent="-285750">
              <a:defRPr kumimoji="1" b="1">
                <a:solidFill>
                  <a:schemeClr val="tx1"/>
                </a:solidFill>
                <a:latin typeface="Arial" charset="0"/>
                <a:ea typeface="ＭＳ Ｐゴシック" pitchFamily="50" charset="-128"/>
              </a:defRPr>
            </a:lvl2pPr>
            <a:lvl3pPr marL="1143000" indent="-228600">
              <a:defRPr kumimoji="1" b="1">
                <a:solidFill>
                  <a:schemeClr val="tx1"/>
                </a:solidFill>
                <a:latin typeface="Arial" charset="0"/>
                <a:ea typeface="ＭＳ Ｐゴシック" pitchFamily="50" charset="-128"/>
              </a:defRPr>
            </a:lvl3pPr>
            <a:lvl4pPr marL="1600200" indent="-228600">
              <a:defRPr kumimoji="1" b="1">
                <a:solidFill>
                  <a:schemeClr val="tx1"/>
                </a:solidFill>
                <a:latin typeface="Arial" charset="0"/>
                <a:ea typeface="ＭＳ Ｐゴシック" pitchFamily="50" charset="-128"/>
              </a:defRPr>
            </a:lvl4pPr>
            <a:lvl5pPr marL="2057400" indent="-228600">
              <a:defRPr kumimoji="1" b="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b="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b="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b="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b="1">
                <a:solidFill>
                  <a:schemeClr val="tx1"/>
                </a:solidFill>
                <a:latin typeface="Arial" charset="0"/>
                <a:ea typeface="ＭＳ Ｐゴシック" pitchFamily="50" charset="-128"/>
              </a:defRPr>
            </a:lvl9pPr>
          </a:lstStyle>
          <a:p>
            <a:pPr algn="r" eaLnBrk="1" hangingPunct="1"/>
            <a:fld id="{9B09BC91-3BA0-4F35-A4AE-1F0BE8BD10A2}" type="slidenum">
              <a:rPr lang="ja-JP" altLang="en-US" sz="1200" b="0">
                <a:solidFill>
                  <a:srgbClr val="000000"/>
                </a:solidFill>
              </a:rPr>
              <a:pPr algn="r" eaLnBrk="1" hangingPunct="1"/>
              <a:t>15</a:t>
            </a:fld>
            <a:endParaRPr lang="en-US" altLang="ja-JP" sz="1200" b="0">
              <a:solidFill>
                <a:srgbClr val="000000"/>
              </a:solidFill>
            </a:endParaRPr>
          </a:p>
        </p:txBody>
      </p:sp>
      <p:sp>
        <p:nvSpPr>
          <p:cNvPr id="113667" name="Rectangle 1026"/>
          <p:cNvSpPr>
            <a:spLocks noGrp="1" noRot="1" noChangeAspect="1" noChangeArrowheads="1" noTextEdit="1"/>
          </p:cNvSpPr>
          <p:nvPr>
            <p:ph type="sldImg"/>
          </p:nvPr>
        </p:nvSpPr>
        <p:spPr>
          <a:xfrm>
            <a:off x="777875" y="768350"/>
            <a:ext cx="5543550" cy="3836988"/>
          </a:xfrm>
          <a:ln/>
        </p:spPr>
      </p:sp>
      <p:sp>
        <p:nvSpPr>
          <p:cNvPr id="113668"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latin typeface="Arial" charset="0"/>
              </a:rPr>
              <a:t>（６）中間評価と修正　①個別支援計画の評価</a:t>
            </a:r>
          </a:p>
          <a:p>
            <a:r>
              <a:rPr lang="ja-JP" altLang="en-US" dirty="0">
                <a:latin typeface="Arial" charset="0"/>
              </a:rPr>
              <a:t>　太郎さんへの支援開始から３か月がたち、</a:t>
            </a:r>
            <a:r>
              <a:rPr lang="en-US" altLang="ja-JP" dirty="0">
                <a:latin typeface="Arial" charset="0"/>
              </a:rPr>
              <a:t>GH</a:t>
            </a:r>
            <a:r>
              <a:rPr lang="ja-JP" altLang="en-US" dirty="0">
                <a:latin typeface="Arial" charset="0"/>
              </a:rPr>
              <a:t>のサービス管理責任者は個別支援計画の評価を行います。その際は本人も一緒に評価に参加していただきます。</a:t>
            </a:r>
          </a:p>
          <a:p>
            <a:r>
              <a:rPr lang="ja-JP" altLang="en-US" dirty="0">
                <a:latin typeface="Arial" charset="0"/>
              </a:rPr>
              <a:t>　目標をクリアした点、困難な点を、本人に充分に説明し、困難な目標については、ブレイクダウンした実現可能な当面の目標設定の検討をします。</a:t>
            </a:r>
          </a:p>
          <a:p>
            <a:r>
              <a:rPr lang="ja-JP" altLang="en-US" dirty="0">
                <a:latin typeface="Arial" charset="0"/>
              </a:rPr>
              <a:t>　当初のアセスメントで見落としていたことや、日々の支援を通して変化してきたことなどがあるはずです。当初とのズレを確認し修正します。</a:t>
            </a:r>
            <a:endParaRPr lang="en-US" altLang="ja-JP" dirty="0">
              <a:latin typeface="Arial" charset="0"/>
            </a:endParaRPr>
          </a:p>
          <a:p>
            <a:r>
              <a:rPr lang="ja-JP" altLang="en-US" dirty="0">
                <a:latin typeface="Arial" charset="0"/>
              </a:rPr>
              <a:t>　ズレが大きい場合や将来目標が変化した場合は相談支援専門員にも情報提供します。（必要に応じて事業所の個別支援会議に招集します。）</a:t>
            </a:r>
          </a:p>
          <a:p>
            <a:r>
              <a:rPr lang="ja-JP" altLang="en-US" dirty="0">
                <a:latin typeface="Arial" charset="0"/>
              </a:rPr>
              <a:t>　</a:t>
            </a:r>
            <a:r>
              <a:rPr lang="en-US" altLang="ja-JP" dirty="0">
                <a:latin typeface="Arial" charset="0"/>
              </a:rPr>
              <a:t>20</a:t>
            </a:r>
            <a:r>
              <a:rPr lang="ja-JP" altLang="en-US" dirty="0">
                <a:latin typeface="Arial" charset="0"/>
              </a:rPr>
              <a:t>年間入院生活を送ってきた太郎さんですから、退院後少しずつ自分本来の力を取り戻しつつあるはずです。初期計画の評価は、本人がエンパワメントしているという視点で行いましょう。</a:t>
            </a:r>
          </a:p>
          <a:p>
            <a:endParaRPr lang="ja-JP" altLang="en-US" dirty="0">
              <a:latin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p:cNvSpPr txBox="1">
            <a:spLocks noGrp="1" noChangeArrowheads="1"/>
          </p:cNvSpPr>
          <p:nvPr/>
        </p:nvSpPr>
        <p:spPr bwMode="auto">
          <a:xfrm>
            <a:off x="4020784" y="9721330"/>
            <a:ext cx="3076860" cy="5116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643" tIns="47322" rIns="94643" bIns="47322" anchor="b"/>
          <a:lstStyle>
            <a:lvl1pPr>
              <a:defRPr kumimoji="1" b="1">
                <a:solidFill>
                  <a:schemeClr val="tx1"/>
                </a:solidFill>
                <a:latin typeface="Arial" charset="0"/>
                <a:ea typeface="ＭＳ Ｐゴシック" pitchFamily="50" charset="-128"/>
              </a:defRPr>
            </a:lvl1pPr>
            <a:lvl2pPr marL="742950" indent="-285750">
              <a:defRPr kumimoji="1" b="1">
                <a:solidFill>
                  <a:schemeClr val="tx1"/>
                </a:solidFill>
                <a:latin typeface="Arial" charset="0"/>
                <a:ea typeface="ＭＳ Ｐゴシック" pitchFamily="50" charset="-128"/>
              </a:defRPr>
            </a:lvl2pPr>
            <a:lvl3pPr marL="1143000" indent="-228600">
              <a:defRPr kumimoji="1" b="1">
                <a:solidFill>
                  <a:schemeClr val="tx1"/>
                </a:solidFill>
                <a:latin typeface="Arial" charset="0"/>
                <a:ea typeface="ＭＳ Ｐゴシック" pitchFamily="50" charset="-128"/>
              </a:defRPr>
            </a:lvl3pPr>
            <a:lvl4pPr marL="1600200" indent="-228600">
              <a:defRPr kumimoji="1" b="1">
                <a:solidFill>
                  <a:schemeClr val="tx1"/>
                </a:solidFill>
                <a:latin typeface="Arial" charset="0"/>
                <a:ea typeface="ＭＳ Ｐゴシック" pitchFamily="50" charset="-128"/>
              </a:defRPr>
            </a:lvl4pPr>
            <a:lvl5pPr marL="2057400" indent="-228600">
              <a:defRPr kumimoji="1" b="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b="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b="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b="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b="1">
                <a:solidFill>
                  <a:schemeClr val="tx1"/>
                </a:solidFill>
                <a:latin typeface="Arial" charset="0"/>
                <a:ea typeface="ＭＳ Ｐゴシック" pitchFamily="50" charset="-128"/>
              </a:defRPr>
            </a:lvl9pPr>
          </a:lstStyle>
          <a:p>
            <a:pPr algn="r" eaLnBrk="1" hangingPunct="1"/>
            <a:fld id="{C45E58F4-8630-4D5A-81C3-AA1EF7431732}" type="slidenum">
              <a:rPr lang="ja-JP" altLang="en-US" sz="1200" b="0">
                <a:solidFill>
                  <a:srgbClr val="000000"/>
                </a:solidFill>
              </a:rPr>
              <a:pPr algn="r" eaLnBrk="1" hangingPunct="1"/>
              <a:t>16</a:t>
            </a:fld>
            <a:endParaRPr lang="en-US" altLang="ja-JP" sz="1200" b="0">
              <a:solidFill>
                <a:srgbClr val="000000"/>
              </a:solidFill>
            </a:endParaRPr>
          </a:p>
        </p:txBody>
      </p:sp>
      <p:sp>
        <p:nvSpPr>
          <p:cNvPr id="115715" name="Rectangle 1026"/>
          <p:cNvSpPr>
            <a:spLocks noGrp="1" noRot="1" noChangeAspect="1" noChangeArrowheads="1" noTextEdit="1"/>
          </p:cNvSpPr>
          <p:nvPr>
            <p:ph type="sldImg"/>
          </p:nvPr>
        </p:nvSpPr>
        <p:spPr>
          <a:xfrm>
            <a:off x="777875" y="768350"/>
            <a:ext cx="5543550" cy="3836988"/>
          </a:xfrm>
          <a:ln/>
        </p:spPr>
      </p:sp>
      <p:sp>
        <p:nvSpPr>
          <p:cNvPr id="115716"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latin typeface="Arial" charset="0"/>
              </a:rPr>
              <a:t>（６）中間評価と修正　②個別支援計画の修正</a:t>
            </a:r>
          </a:p>
          <a:p>
            <a:r>
              <a:rPr lang="ja-JP" altLang="en-US" dirty="0">
                <a:latin typeface="Arial" charset="0"/>
              </a:rPr>
              <a:t>　太郎さんの初期計画とのズレを修正する必要があります。</a:t>
            </a:r>
          </a:p>
          <a:p>
            <a:r>
              <a:rPr lang="ja-JP" altLang="en-US" dirty="0">
                <a:latin typeface="Arial" charset="0"/>
              </a:rPr>
              <a:t>　太郎さんからはこのような言葉を聴くことが出来ました。</a:t>
            </a:r>
            <a:endParaRPr lang="en-US" altLang="ja-JP" dirty="0">
              <a:latin typeface="Arial" charset="0"/>
            </a:endParaRPr>
          </a:p>
          <a:p>
            <a:r>
              <a:rPr lang="ja-JP" altLang="en-US" dirty="0">
                <a:latin typeface="Arial" charset="0"/>
              </a:rPr>
              <a:t>　調理は上達した。</a:t>
            </a:r>
          </a:p>
          <a:p>
            <a:r>
              <a:rPr lang="ja-JP" altLang="en-US" dirty="0">
                <a:latin typeface="Arial" charset="0"/>
              </a:rPr>
              <a:t>　働くことにも慣れてきたけれど物足りない。</a:t>
            </a:r>
          </a:p>
          <a:p>
            <a:r>
              <a:rPr lang="ja-JP" altLang="en-US" dirty="0">
                <a:latin typeface="Arial" charset="0"/>
              </a:rPr>
              <a:t>　菊作りは楽しい、同好会に入りたい。</a:t>
            </a:r>
          </a:p>
          <a:p>
            <a:r>
              <a:rPr lang="ja-JP" altLang="en-US" dirty="0">
                <a:latin typeface="Arial" charset="0"/>
              </a:rPr>
              <a:t>　グループホームの同居の人としっくりこない。</a:t>
            </a:r>
          </a:p>
          <a:p>
            <a:r>
              <a:rPr lang="ja-JP" altLang="en-US" dirty="0">
                <a:latin typeface="Arial" charset="0"/>
              </a:rPr>
              <a:t>　変更事由が発生したら、適時個別支援会議を開催し、本人も交えて事業所内で確認します。</a:t>
            </a:r>
            <a:endParaRPr lang="en-US" altLang="ja-JP" dirty="0">
              <a:latin typeface="Arial" charset="0"/>
            </a:endParaRPr>
          </a:p>
          <a:p>
            <a:r>
              <a:rPr lang="ja-JP" altLang="en-US" dirty="0">
                <a:latin typeface="Arial" charset="0"/>
              </a:rPr>
              <a:t>　相談支援専門員へ情報提供し、サービス担当者会議に参加、計画修正に関する意見を述べます。</a:t>
            </a:r>
          </a:p>
          <a:p>
            <a:endParaRPr lang="ja-JP" altLang="en-US" dirty="0">
              <a:latin typeface="Arial"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txBox="1">
            <a:spLocks noGrp="1" noChangeArrowheads="1"/>
          </p:cNvSpPr>
          <p:nvPr/>
        </p:nvSpPr>
        <p:spPr bwMode="auto">
          <a:xfrm>
            <a:off x="4020784" y="9721330"/>
            <a:ext cx="3076860" cy="5116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643" tIns="47322" rIns="94643" bIns="47322" anchor="b"/>
          <a:lstStyle>
            <a:lvl1pPr>
              <a:defRPr kumimoji="1" b="1">
                <a:solidFill>
                  <a:schemeClr val="tx1"/>
                </a:solidFill>
                <a:latin typeface="Arial" charset="0"/>
                <a:ea typeface="ＭＳ Ｐゴシック" pitchFamily="50" charset="-128"/>
              </a:defRPr>
            </a:lvl1pPr>
            <a:lvl2pPr marL="742950" indent="-285750">
              <a:defRPr kumimoji="1" b="1">
                <a:solidFill>
                  <a:schemeClr val="tx1"/>
                </a:solidFill>
                <a:latin typeface="Arial" charset="0"/>
                <a:ea typeface="ＭＳ Ｐゴシック" pitchFamily="50" charset="-128"/>
              </a:defRPr>
            </a:lvl2pPr>
            <a:lvl3pPr marL="1143000" indent="-228600">
              <a:defRPr kumimoji="1" b="1">
                <a:solidFill>
                  <a:schemeClr val="tx1"/>
                </a:solidFill>
                <a:latin typeface="Arial" charset="0"/>
                <a:ea typeface="ＭＳ Ｐゴシック" pitchFamily="50" charset="-128"/>
              </a:defRPr>
            </a:lvl3pPr>
            <a:lvl4pPr marL="1600200" indent="-228600">
              <a:defRPr kumimoji="1" b="1">
                <a:solidFill>
                  <a:schemeClr val="tx1"/>
                </a:solidFill>
                <a:latin typeface="Arial" charset="0"/>
                <a:ea typeface="ＭＳ Ｐゴシック" pitchFamily="50" charset="-128"/>
              </a:defRPr>
            </a:lvl4pPr>
            <a:lvl5pPr marL="2057400" indent="-228600">
              <a:defRPr kumimoji="1" b="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b="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b="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b="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b="1">
                <a:solidFill>
                  <a:schemeClr val="tx1"/>
                </a:solidFill>
                <a:latin typeface="Arial" charset="0"/>
                <a:ea typeface="ＭＳ Ｐゴシック" pitchFamily="50" charset="-128"/>
              </a:defRPr>
            </a:lvl9pPr>
          </a:lstStyle>
          <a:p>
            <a:pPr algn="r" eaLnBrk="1" hangingPunct="1"/>
            <a:fld id="{EA3BAD2F-F1FA-4F6B-ADF7-6FEDEE7D7BEA}" type="slidenum">
              <a:rPr lang="ja-JP" altLang="en-US" sz="1200" b="0">
                <a:solidFill>
                  <a:srgbClr val="000000"/>
                </a:solidFill>
              </a:rPr>
              <a:pPr algn="r" eaLnBrk="1" hangingPunct="1"/>
              <a:t>17</a:t>
            </a:fld>
            <a:endParaRPr lang="en-US" altLang="ja-JP" sz="1200" b="0">
              <a:solidFill>
                <a:srgbClr val="000000"/>
              </a:solidFill>
            </a:endParaRPr>
          </a:p>
        </p:txBody>
      </p:sp>
      <p:sp>
        <p:nvSpPr>
          <p:cNvPr id="117763" name="Rectangle 2"/>
          <p:cNvSpPr>
            <a:spLocks noGrp="1" noRot="1" noChangeAspect="1" noChangeArrowheads="1" noTextEdit="1"/>
          </p:cNvSpPr>
          <p:nvPr>
            <p:ph type="sldImg"/>
          </p:nvPr>
        </p:nvSpPr>
        <p:spPr>
          <a:xfrm>
            <a:off x="777875" y="768350"/>
            <a:ext cx="5543550" cy="3836988"/>
          </a:xfrm>
          <a:ln/>
        </p:spPr>
      </p:sp>
      <p:sp>
        <p:nvSpPr>
          <p:cNvPr id="1177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zh-TW" altLang="en-US" dirty="0">
                <a:solidFill>
                  <a:srgbClr val="3333CC"/>
                </a:solidFill>
                <a:latin typeface="Arial" charset="0"/>
              </a:rPr>
              <a:t>（７）終了時評価</a:t>
            </a:r>
          </a:p>
          <a:p>
            <a:r>
              <a:rPr lang="ja-JP" altLang="en-US" dirty="0">
                <a:solidFill>
                  <a:srgbClr val="3333CC"/>
                </a:solidFill>
                <a:latin typeface="Arial" charset="0"/>
              </a:rPr>
              <a:t>　太郎さんは、グループホームを退所して、一人暮らしをしたいとの願望を持ちはじめました。</a:t>
            </a:r>
          </a:p>
          <a:p>
            <a:r>
              <a:rPr lang="ja-JP" altLang="en-US" dirty="0">
                <a:solidFill>
                  <a:srgbClr val="3333CC"/>
                </a:solidFill>
                <a:latin typeface="Arial" charset="0"/>
              </a:rPr>
              <a:t>　ＧＨのサービス管理責任者は再アセスメントし、個別支援計画を修正し、支援を行った結果、一人暮らしとなり、ＧＨの支援は終結を迎えます。</a:t>
            </a:r>
          </a:p>
          <a:p>
            <a:r>
              <a:rPr lang="ja-JP" altLang="en-US" dirty="0">
                <a:solidFill>
                  <a:srgbClr val="3333CC"/>
                </a:solidFill>
                <a:latin typeface="Arial" charset="0"/>
              </a:rPr>
              <a:t>　初期から中期（複数）の計画の変遷や日々の支援記録は、その事業所の貴重な財産です。　</a:t>
            </a:r>
            <a:endParaRPr lang="en-US" altLang="ja-JP" dirty="0">
              <a:solidFill>
                <a:srgbClr val="3333CC"/>
              </a:solidFill>
              <a:latin typeface="Arial" charset="0"/>
            </a:endParaRPr>
          </a:p>
          <a:p>
            <a:r>
              <a:rPr lang="ja-JP" altLang="en-US" dirty="0">
                <a:solidFill>
                  <a:srgbClr val="3333CC"/>
                </a:solidFill>
                <a:latin typeface="Arial" charset="0"/>
              </a:rPr>
              <a:t>　最終的な支援のふり返り（評価）のため、修了時評価をしっかり作成しておきましょう。</a:t>
            </a:r>
          </a:p>
          <a:p>
            <a:r>
              <a:rPr lang="ja-JP" altLang="en-US" dirty="0">
                <a:solidFill>
                  <a:srgbClr val="3333CC"/>
                </a:solidFill>
                <a:latin typeface="Arial" charset="0"/>
              </a:rPr>
              <a:t>　とはいえ、どのように支援をフェイディングしていくのかという視点も持たなくてはなりません。</a:t>
            </a:r>
          </a:p>
          <a:p>
            <a:r>
              <a:rPr lang="ja-JP" altLang="en-US" dirty="0">
                <a:solidFill>
                  <a:srgbClr val="3333CC"/>
                </a:solidFill>
                <a:latin typeface="Arial" charset="0"/>
              </a:rPr>
              <a:t>　相談支援専門員による見守り、つまり「地域定着支援」の活用も検討しましょう。</a:t>
            </a:r>
          </a:p>
          <a:p>
            <a:r>
              <a:rPr lang="ja-JP" altLang="en-US" dirty="0">
                <a:solidFill>
                  <a:srgbClr val="3333CC"/>
                </a:solidFill>
                <a:latin typeface="Arial" charset="0"/>
              </a:rPr>
              <a:t>　サービス管理責任者も、これまで濃密に関わったものとしてフォローアップしていく視点も必要です。</a:t>
            </a:r>
            <a:endParaRPr lang="en-US" altLang="ja-JP" dirty="0">
              <a:solidFill>
                <a:srgbClr val="3333CC"/>
              </a:solidFill>
              <a:latin typeface="Arial" charset="0"/>
            </a:endParaRPr>
          </a:p>
          <a:p>
            <a:r>
              <a:rPr lang="ja-JP" altLang="en-US" dirty="0">
                <a:solidFill>
                  <a:srgbClr val="3333CC"/>
                </a:solidFill>
                <a:latin typeface="Arial" charset="0"/>
              </a:rPr>
              <a:t>　平成</a:t>
            </a:r>
            <a:r>
              <a:rPr lang="en-US" altLang="ja-JP" dirty="0">
                <a:solidFill>
                  <a:srgbClr val="3333CC"/>
                </a:solidFill>
                <a:latin typeface="Arial" charset="0"/>
              </a:rPr>
              <a:t>30</a:t>
            </a:r>
            <a:r>
              <a:rPr lang="ja-JP" altLang="en-US" dirty="0">
                <a:solidFill>
                  <a:srgbClr val="3333CC"/>
                </a:solidFill>
                <a:latin typeface="Arial" charset="0"/>
              </a:rPr>
              <a:t>年度以降は障害者総合支援法改で「自立生活援助」の活用も可能となります。</a:t>
            </a:r>
          </a:p>
          <a:p>
            <a:r>
              <a:rPr lang="ja-JP" altLang="en-US" dirty="0">
                <a:solidFill>
                  <a:srgbClr val="3333CC"/>
                </a:solidFill>
                <a:latin typeface="Arial" charset="0"/>
              </a:rPr>
              <a:t>　地域の人的資源と関わり、太郎さんの地域生活を支えていける環境をつくる、つまり、太郎さんの地域生活におけるキーパーソンをつくっていく支援が必要です。</a:t>
            </a:r>
            <a:endParaRPr lang="en-US" altLang="ja-JP" dirty="0">
              <a:solidFill>
                <a:srgbClr val="3333CC"/>
              </a:solidFill>
              <a:latin typeface="Arial" charset="0"/>
            </a:endParaRPr>
          </a:p>
          <a:p>
            <a:endParaRPr lang="en-US" altLang="ja-JP" dirty="0">
              <a:solidFill>
                <a:srgbClr val="3333CC"/>
              </a:solidFill>
              <a:latin typeface="Arial" charset="0"/>
            </a:endParaRPr>
          </a:p>
          <a:p>
            <a:r>
              <a:rPr lang="ja-JP" altLang="en-US" dirty="0">
                <a:solidFill>
                  <a:srgbClr val="3333CC"/>
                </a:solidFill>
                <a:latin typeface="Arial" charset="0"/>
              </a:rPr>
              <a:t>以上、太郎さんのインテークから支援終結まで、サービス管理責任者が何をなすべきかという観点からみてきました。</a:t>
            </a:r>
            <a:endParaRPr lang="en-US" altLang="ja-JP" dirty="0">
              <a:solidFill>
                <a:srgbClr val="3333CC"/>
              </a:solidFill>
              <a:latin typeface="Arial" charset="0"/>
            </a:endParaRPr>
          </a:p>
          <a:p>
            <a:r>
              <a:rPr lang="ja-JP" altLang="en-US" dirty="0">
                <a:solidFill>
                  <a:srgbClr val="3333CC"/>
                </a:solidFill>
                <a:latin typeface="Arial" charset="0"/>
              </a:rPr>
              <a:t>繰り返しになりますが、初期から終結までの計画作成・見直しの過程、日々の支援記録はその事業所の財産です。</a:t>
            </a:r>
            <a:endParaRPr lang="en-US" altLang="ja-JP" dirty="0">
              <a:solidFill>
                <a:srgbClr val="3333CC"/>
              </a:solidFill>
              <a:latin typeface="Arial" charset="0"/>
            </a:endParaRPr>
          </a:p>
          <a:p>
            <a:r>
              <a:rPr lang="ja-JP" altLang="en-US" dirty="0">
                <a:solidFill>
                  <a:srgbClr val="3333CC"/>
                </a:solidFill>
                <a:latin typeface="Arial" charset="0"/>
              </a:rPr>
              <a:t>そこに新たな発見があるケースや望ましい支援ができたケース、失敗から学べるケースは、是非地域のなかで情報共有し、地域全体の支援力の底上げに役立てていって下さい。</a:t>
            </a:r>
          </a:p>
          <a:p>
            <a:endParaRPr lang="ja-JP" altLang="en-US" dirty="0">
              <a:solidFill>
                <a:srgbClr val="3333CC"/>
              </a:solidFill>
              <a:latin typeface="Arial"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8594355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スライド イメージ プレースホルダ 1"/>
          <p:cNvSpPr>
            <a:spLocks noGrp="1" noRot="1" noChangeAspect="1" noTextEdit="1"/>
          </p:cNvSpPr>
          <p:nvPr>
            <p:ph type="sldImg"/>
          </p:nvPr>
        </p:nvSpPr>
        <p:spPr>
          <a:xfrm>
            <a:off x="782638" y="768350"/>
            <a:ext cx="5543550" cy="3838575"/>
          </a:xfrm>
          <a:ln/>
        </p:spPr>
      </p:sp>
      <p:sp>
        <p:nvSpPr>
          <p:cNvPr id="7171" name="ノート プレースホルダ 2"/>
          <p:cNvSpPr>
            <a:spLocks noGrp="1"/>
          </p:cNvSpPr>
          <p:nvPr>
            <p:ph type="body" idx="1"/>
          </p:nvPr>
        </p:nvSpPr>
        <p:spPr>
          <a:xfrm>
            <a:off x="709594" y="4861236"/>
            <a:ext cx="5681769" cy="460434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95" tIns="47698" rIns="95395" bIns="47698"/>
          <a:lstStyle/>
          <a:p>
            <a:r>
              <a:rPr lang="ja-JP" altLang="en-US"/>
              <a:t>○手元に資料が別刷りであります。</a:t>
            </a:r>
          </a:p>
        </p:txBody>
      </p:sp>
      <p:sp>
        <p:nvSpPr>
          <p:cNvPr id="7172" name="スライド番号プレースホルダ 3"/>
          <p:cNvSpPr txBox="1">
            <a:spLocks noGrp="1"/>
          </p:cNvSpPr>
          <p:nvPr/>
        </p:nvSpPr>
        <p:spPr bwMode="auto">
          <a:xfrm>
            <a:off x="4023261" y="9719176"/>
            <a:ext cx="3076020" cy="5137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95" tIns="47698" rIns="95395" bIns="47698" anchor="b"/>
          <a:lstStyle>
            <a:lvl1pPr algn="l" defTabSz="922338" eaLnBrk="0" hangingPunct="0">
              <a:spcBef>
                <a:spcPct val="30000"/>
              </a:spcBef>
              <a:defRPr kumimoji="1" sz="1200">
                <a:solidFill>
                  <a:schemeClr val="tx1"/>
                </a:solidFill>
                <a:latin typeface="Arial" pitchFamily="34" charset="0"/>
                <a:ea typeface="ＭＳ Ｐ明朝" pitchFamily="18" charset="-128"/>
              </a:defRPr>
            </a:lvl1pPr>
            <a:lvl2pPr marL="742950" indent="-285750" algn="l" defTabSz="922338" eaLnBrk="0" hangingPunct="0">
              <a:spcBef>
                <a:spcPct val="30000"/>
              </a:spcBef>
              <a:defRPr kumimoji="1" sz="1200">
                <a:solidFill>
                  <a:schemeClr val="tx1"/>
                </a:solidFill>
                <a:latin typeface="Arial" pitchFamily="34" charset="0"/>
                <a:ea typeface="ＭＳ Ｐ明朝" pitchFamily="18" charset="-128"/>
              </a:defRPr>
            </a:lvl2pPr>
            <a:lvl3pPr marL="1143000" indent="-228600" algn="l" defTabSz="922338" eaLnBrk="0" hangingPunct="0">
              <a:spcBef>
                <a:spcPct val="30000"/>
              </a:spcBef>
              <a:defRPr kumimoji="1" sz="1200">
                <a:solidFill>
                  <a:schemeClr val="tx1"/>
                </a:solidFill>
                <a:latin typeface="Arial" pitchFamily="34" charset="0"/>
                <a:ea typeface="ＭＳ Ｐ明朝" pitchFamily="18" charset="-128"/>
              </a:defRPr>
            </a:lvl3pPr>
            <a:lvl4pPr marL="1600200" indent="-228600" algn="l" defTabSz="922338" eaLnBrk="0" hangingPunct="0">
              <a:spcBef>
                <a:spcPct val="30000"/>
              </a:spcBef>
              <a:defRPr kumimoji="1" sz="1200">
                <a:solidFill>
                  <a:schemeClr val="tx1"/>
                </a:solidFill>
                <a:latin typeface="Arial" pitchFamily="34" charset="0"/>
                <a:ea typeface="ＭＳ Ｐ明朝" pitchFamily="18" charset="-128"/>
              </a:defRPr>
            </a:lvl4pPr>
            <a:lvl5pPr marL="2057400" indent="-228600" algn="l" defTabSz="922338" eaLnBrk="0" hangingPunct="0">
              <a:spcBef>
                <a:spcPct val="30000"/>
              </a:spcBef>
              <a:defRPr kumimoji="1" sz="1200">
                <a:solidFill>
                  <a:schemeClr val="tx1"/>
                </a:solidFill>
                <a:latin typeface="Arial" pitchFamily="34" charset="0"/>
                <a:ea typeface="ＭＳ Ｐ明朝" pitchFamily="18" charset="-128"/>
              </a:defRPr>
            </a:lvl5pPr>
            <a:lvl6pPr marL="2514600" indent="-228600" defTabSz="922338" eaLnBrk="0" fontAlgn="base" hangingPunct="0">
              <a:spcBef>
                <a:spcPct val="30000"/>
              </a:spcBef>
              <a:spcAft>
                <a:spcPct val="0"/>
              </a:spcAft>
              <a:defRPr kumimoji="1" sz="1200">
                <a:solidFill>
                  <a:schemeClr val="tx1"/>
                </a:solidFill>
                <a:latin typeface="Arial" pitchFamily="34" charset="0"/>
                <a:ea typeface="ＭＳ Ｐ明朝" pitchFamily="18" charset="-128"/>
              </a:defRPr>
            </a:lvl6pPr>
            <a:lvl7pPr marL="2971800" indent="-228600" defTabSz="922338" eaLnBrk="0" fontAlgn="base" hangingPunct="0">
              <a:spcBef>
                <a:spcPct val="30000"/>
              </a:spcBef>
              <a:spcAft>
                <a:spcPct val="0"/>
              </a:spcAft>
              <a:defRPr kumimoji="1" sz="1200">
                <a:solidFill>
                  <a:schemeClr val="tx1"/>
                </a:solidFill>
                <a:latin typeface="Arial" pitchFamily="34" charset="0"/>
                <a:ea typeface="ＭＳ Ｐ明朝" pitchFamily="18" charset="-128"/>
              </a:defRPr>
            </a:lvl7pPr>
            <a:lvl8pPr marL="3429000" indent="-228600" defTabSz="922338" eaLnBrk="0" fontAlgn="base" hangingPunct="0">
              <a:spcBef>
                <a:spcPct val="30000"/>
              </a:spcBef>
              <a:spcAft>
                <a:spcPct val="0"/>
              </a:spcAft>
              <a:defRPr kumimoji="1" sz="1200">
                <a:solidFill>
                  <a:schemeClr val="tx1"/>
                </a:solidFill>
                <a:latin typeface="Arial" pitchFamily="34" charset="0"/>
                <a:ea typeface="ＭＳ Ｐ明朝" pitchFamily="18" charset="-128"/>
              </a:defRPr>
            </a:lvl8pPr>
            <a:lvl9pPr marL="3886200" indent="-228600" defTabSz="922338" eaLnBrk="0" fontAlgn="base" hangingPunct="0">
              <a:spcBef>
                <a:spcPct val="30000"/>
              </a:spcBef>
              <a:spcAft>
                <a:spcPct val="0"/>
              </a:spcAft>
              <a:defRPr kumimoji="1" sz="1200">
                <a:solidFill>
                  <a:schemeClr val="tx1"/>
                </a:solidFill>
                <a:latin typeface="Arial" pitchFamily="34" charset="0"/>
                <a:ea typeface="ＭＳ Ｐ明朝" pitchFamily="18" charset="-128"/>
              </a:defRPr>
            </a:lvl9pPr>
          </a:lstStyle>
          <a:p>
            <a:pPr algn="r" defTabSz="954712" eaLnBrk="1" hangingPunct="1">
              <a:spcBef>
                <a:spcPct val="0"/>
              </a:spcBef>
              <a:defRPr/>
            </a:pPr>
            <a:fld id="{0EDCE242-69DE-4C5D-9F03-32E16869CA64}" type="slidenum">
              <a:rPr lang="ja-JP" altLang="en-US" b="0">
                <a:solidFill>
                  <a:srgbClr val="000000"/>
                </a:solidFill>
                <a:ea typeface="ＭＳ Ｐゴシック" pitchFamily="50" charset="-128"/>
              </a:rPr>
              <a:pPr algn="r" defTabSz="954712" eaLnBrk="1" hangingPunct="1">
                <a:spcBef>
                  <a:spcPct val="0"/>
                </a:spcBef>
                <a:defRPr/>
              </a:pPr>
              <a:t>24</a:t>
            </a:fld>
            <a:endParaRPr lang="en-US" altLang="ja-JP" b="0">
              <a:solidFill>
                <a:srgbClr val="000000"/>
              </a:solidFill>
              <a:ea typeface="ＭＳ Ｐゴシック" pitchFamily="50"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スライド イメージ プレースホルダ 1"/>
          <p:cNvSpPr>
            <a:spLocks noGrp="1" noRot="1" noChangeAspect="1" noTextEdit="1"/>
          </p:cNvSpPr>
          <p:nvPr>
            <p:ph type="sldImg"/>
          </p:nvPr>
        </p:nvSpPr>
        <p:spPr>
          <a:xfrm>
            <a:off x="782638" y="768350"/>
            <a:ext cx="5543550" cy="3838575"/>
          </a:xfrm>
          <a:ln/>
        </p:spPr>
      </p:sp>
      <p:sp>
        <p:nvSpPr>
          <p:cNvPr id="151555" name="ノート プレースホルダ 2"/>
          <p:cNvSpPr>
            <a:spLocks noGrp="1"/>
          </p:cNvSpPr>
          <p:nvPr>
            <p:ph type="body" idx="1"/>
          </p:nvPr>
        </p:nvSpPr>
        <p:spPr>
          <a:xfrm>
            <a:off x="708772" y="4861483"/>
            <a:ext cx="5683414" cy="460484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402" tIns="47703" rIns="95402" bIns="47703"/>
          <a:lstStyle/>
          <a:p>
            <a:r>
              <a:rPr lang="ja-JP" altLang="en-US"/>
              <a:t>○手元に資料が別刷りであります。</a:t>
            </a:r>
          </a:p>
        </p:txBody>
      </p:sp>
      <p:sp>
        <p:nvSpPr>
          <p:cNvPr id="151556" name="スライド番号プレースホルダ 3"/>
          <p:cNvSpPr txBox="1">
            <a:spLocks noGrp="1"/>
          </p:cNvSpPr>
          <p:nvPr/>
        </p:nvSpPr>
        <p:spPr bwMode="auto">
          <a:xfrm>
            <a:off x="4022442" y="9719696"/>
            <a:ext cx="3076860" cy="5132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402" tIns="47703" rIns="95402" bIns="47703" anchor="b"/>
          <a:lstStyle>
            <a:lvl1pPr defTabSz="922338" eaLnBrk="0" hangingPunct="0">
              <a:defRPr kumimoji="1" sz="2800">
                <a:solidFill>
                  <a:schemeClr val="tx2"/>
                </a:solidFill>
                <a:latin typeface="Arial" charset="0"/>
                <a:ea typeface="ＭＳ Ｐゴシック" pitchFamily="50" charset="-128"/>
              </a:defRPr>
            </a:lvl1pPr>
            <a:lvl2pPr marL="742950" indent="-285750" defTabSz="922338" eaLnBrk="0" hangingPunct="0">
              <a:defRPr kumimoji="1" sz="2800">
                <a:solidFill>
                  <a:schemeClr val="tx2"/>
                </a:solidFill>
                <a:latin typeface="Arial" charset="0"/>
                <a:ea typeface="ＭＳ Ｐゴシック" pitchFamily="50" charset="-128"/>
              </a:defRPr>
            </a:lvl2pPr>
            <a:lvl3pPr marL="1143000" indent="-228600" defTabSz="922338" eaLnBrk="0" hangingPunct="0">
              <a:defRPr kumimoji="1" sz="2800">
                <a:solidFill>
                  <a:schemeClr val="tx2"/>
                </a:solidFill>
                <a:latin typeface="Arial" charset="0"/>
                <a:ea typeface="ＭＳ Ｐゴシック" pitchFamily="50" charset="-128"/>
              </a:defRPr>
            </a:lvl3pPr>
            <a:lvl4pPr marL="1600200" indent="-228600" defTabSz="922338" eaLnBrk="0" hangingPunct="0">
              <a:defRPr kumimoji="1" sz="2800">
                <a:solidFill>
                  <a:schemeClr val="tx2"/>
                </a:solidFill>
                <a:latin typeface="Arial" charset="0"/>
                <a:ea typeface="ＭＳ Ｐゴシック" pitchFamily="50" charset="-128"/>
              </a:defRPr>
            </a:lvl4pPr>
            <a:lvl5pPr marL="2057400" indent="-228600" defTabSz="922338" eaLnBrk="0" hangingPunct="0">
              <a:defRPr kumimoji="1" sz="2800">
                <a:solidFill>
                  <a:schemeClr val="tx2"/>
                </a:solidFill>
                <a:latin typeface="Arial" charset="0"/>
                <a:ea typeface="ＭＳ Ｐゴシック" pitchFamily="50" charset="-128"/>
              </a:defRPr>
            </a:lvl5pPr>
            <a:lvl6pPr marL="2514600" indent="-228600" defTabSz="922338" eaLnBrk="0" fontAlgn="base" hangingPunct="0">
              <a:spcBef>
                <a:spcPct val="0"/>
              </a:spcBef>
              <a:spcAft>
                <a:spcPct val="0"/>
              </a:spcAft>
              <a:defRPr kumimoji="1" sz="2800">
                <a:solidFill>
                  <a:schemeClr val="tx2"/>
                </a:solidFill>
                <a:latin typeface="Arial" charset="0"/>
                <a:ea typeface="ＭＳ Ｐゴシック" pitchFamily="50" charset="-128"/>
              </a:defRPr>
            </a:lvl6pPr>
            <a:lvl7pPr marL="2971800" indent="-228600" defTabSz="922338" eaLnBrk="0" fontAlgn="base" hangingPunct="0">
              <a:spcBef>
                <a:spcPct val="0"/>
              </a:spcBef>
              <a:spcAft>
                <a:spcPct val="0"/>
              </a:spcAft>
              <a:defRPr kumimoji="1" sz="2800">
                <a:solidFill>
                  <a:schemeClr val="tx2"/>
                </a:solidFill>
                <a:latin typeface="Arial" charset="0"/>
                <a:ea typeface="ＭＳ Ｐゴシック" pitchFamily="50" charset="-128"/>
              </a:defRPr>
            </a:lvl7pPr>
            <a:lvl8pPr marL="3429000" indent="-228600" defTabSz="922338" eaLnBrk="0" fontAlgn="base" hangingPunct="0">
              <a:spcBef>
                <a:spcPct val="0"/>
              </a:spcBef>
              <a:spcAft>
                <a:spcPct val="0"/>
              </a:spcAft>
              <a:defRPr kumimoji="1" sz="2800">
                <a:solidFill>
                  <a:schemeClr val="tx2"/>
                </a:solidFill>
                <a:latin typeface="Arial" charset="0"/>
                <a:ea typeface="ＭＳ Ｐゴシック" pitchFamily="50" charset="-128"/>
              </a:defRPr>
            </a:lvl8pPr>
            <a:lvl9pPr marL="3886200" indent="-228600" defTabSz="922338" eaLnBrk="0" fontAlgn="base" hangingPunct="0">
              <a:spcBef>
                <a:spcPct val="0"/>
              </a:spcBef>
              <a:spcAft>
                <a:spcPct val="0"/>
              </a:spcAft>
              <a:defRPr kumimoji="1" sz="2800">
                <a:solidFill>
                  <a:schemeClr val="tx2"/>
                </a:solidFill>
                <a:latin typeface="Arial" charset="0"/>
                <a:ea typeface="ＭＳ Ｐゴシック" pitchFamily="50" charset="-128"/>
              </a:defRPr>
            </a:lvl9pPr>
          </a:lstStyle>
          <a:p>
            <a:pPr algn="r" defTabSz="954712" eaLnBrk="1" hangingPunct="1">
              <a:defRPr/>
            </a:pPr>
            <a:fld id="{AF461492-A35F-436C-8859-5419EE6A2BCE}" type="slidenum">
              <a:rPr lang="ja-JP" altLang="en-US" sz="1200" b="0">
                <a:solidFill>
                  <a:srgbClr val="000000"/>
                </a:solidFill>
              </a:rPr>
              <a:pPr algn="r" defTabSz="954712" eaLnBrk="1" hangingPunct="1">
                <a:defRPr/>
              </a:pPr>
              <a:t>26</a:t>
            </a:fld>
            <a:endParaRPr lang="en-US" altLang="ja-JP" sz="1200" b="0">
              <a:solidFill>
                <a:srgbClr val="00000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txBox="1">
            <a:spLocks noGrp="1" noChangeArrowheads="1"/>
          </p:cNvSpPr>
          <p:nvPr/>
        </p:nvSpPr>
        <p:spPr bwMode="auto">
          <a:xfrm>
            <a:off x="4020784" y="9721330"/>
            <a:ext cx="3076860" cy="5116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643" tIns="47322" rIns="94643" bIns="47322" anchor="b"/>
          <a:lstStyle>
            <a:lvl1pPr>
              <a:defRPr kumimoji="1" b="1">
                <a:solidFill>
                  <a:schemeClr val="tx1"/>
                </a:solidFill>
                <a:latin typeface="Arial" charset="0"/>
                <a:ea typeface="ＭＳ Ｐゴシック" pitchFamily="50" charset="-128"/>
              </a:defRPr>
            </a:lvl1pPr>
            <a:lvl2pPr marL="742950" indent="-285750">
              <a:defRPr kumimoji="1" b="1">
                <a:solidFill>
                  <a:schemeClr val="tx1"/>
                </a:solidFill>
                <a:latin typeface="Arial" charset="0"/>
                <a:ea typeface="ＭＳ Ｐゴシック" pitchFamily="50" charset="-128"/>
              </a:defRPr>
            </a:lvl2pPr>
            <a:lvl3pPr marL="1143000" indent="-228600">
              <a:defRPr kumimoji="1" b="1">
                <a:solidFill>
                  <a:schemeClr val="tx1"/>
                </a:solidFill>
                <a:latin typeface="Arial" charset="0"/>
                <a:ea typeface="ＭＳ Ｐゴシック" pitchFamily="50" charset="-128"/>
              </a:defRPr>
            </a:lvl3pPr>
            <a:lvl4pPr marL="1600200" indent="-228600">
              <a:defRPr kumimoji="1" b="1">
                <a:solidFill>
                  <a:schemeClr val="tx1"/>
                </a:solidFill>
                <a:latin typeface="Arial" charset="0"/>
                <a:ea typeface="ＭＳ Ｐゴシック" pitchFamily="50" charset="-128"/>
              </a:defRPr>
            </a:lvl4pPr>
            <a:lvl5pPr marL="2057400" indent="-228600">
              <a:defRPr kumimoji="1" b="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b="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b="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b="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b="1">
                <a:solidFill>
                  <a:schemeClr val="tx1"/>
                </a:solidFill>
                <a:latin typeface="Arial" charset="0"/>
                <a:ea typeface="ＭＳ Ｐゴシック" pitchFamily="50" charset="-128"/>
              </a:defRPr>
            </a:lvl9pPr>
          </a:lstStyle>
          <a:p>
            <a:pPr algn="r" eaLnBrk="1" hangingPunct="1"/>
            <a:fld id="{DC9FBB9A-17A8-44F3-A21A-6E274E2D0DFA}" type="slidenum">
              <a:rPr lang="en-US" altLang="ja-JP" sz="1200">
                <a:solidFill>
                  <a:srgbClr val="000000"/>
                </a:solidFill>
              </a:rPr>
              <a:pPr algn="r" eaLnBrk="1" hangingPunct="1"/>
              <a:t>3</a:t>
            </a:fld>
            <a:endParaRPr lang="en-US" altLang="ja-JP" sz="1200">
              <a:solidFill>
                <a:srgbClr val="000000"/>
              </a:solidFill>
            </a:endParaRPr>
          </a:p>
        </p:txBody>
      </p:sp>
      <p:sp>
        <p:nvSpPr>
          <p:cNvPr id="90115" name="Rectangle 1026"/>
          <p:cNvSpPr>
            <a:spLocks noGrp="1" noRot="1" noChangeAspect="1" noChangeArrowheads="1" noTextEdit="1"/>
          </p:cNvSpPr>
          <p:nvPr>
            <p:ph type="sldImg"/>
          </p:nvPr>
        </p:nvSpPr>
        <p:spPr>
          <a:ln/>
        </p:spPr>
      </p:sp>
      <p:sp>
        <p:nvSpPr>
          <p:cNvPr id="90116"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latin typeface="Arial" charset="0"/>
              </a:rPr>
              <a:t>４．サービス提供プロセスの実際</a:t>
            </a:r>
            <a:endParaRPr lang="en-US" altLang="ja-JP" dirty="0">
              <a:latin typeface="Arial" charset="0"/>
            </a:endParaRPr>
          </a:p>
          <a:p>
            <a:r>
              <a:rPr lang="ja-JP" altLang="en-US" dirty="0">
                <a:latin typeface="Arial" charset="0"/>
              </a:rPr>
              <a:t>（１）サービス提供のプロセス</a:t>
            </a:r>
          </a:p>
          <a:p>
            <a:r>
              <a:rPr lang="ja-JP" altLang="en-US" dirty="0">
                <a:latin typeface="Arial" charset="0"/>
              </a:rPr>
              <a:t>（２）相談支援時の状況把握</a:t>
            </a:r>
          </a:p>
          <a:p>
            <a:r>
              <a:rPr lang="ja-JP" altLang="en-US" dirty="0">
                <a:latin typeface="Arial" charset="0"/>
              </a:rPr>
              <a:t>（３）アセスメント</a:t>
            </a:r>
          </a:p>
          <a:p>
            <a:r>
              <a:rPr lang="ja-JP" altLang="en-US" dirty="0">
                <a:latin typeface="Arial" charset="0"/>
              </a:rPr>
              <a:t>（４）個別支援計画の作成</a:t>
            </a:r>
          </a:p>
          <a:p>
            <a:r>
              <a:rPr lang="ja-JP" altLang="en-US" dirty="0">
                <a:latin typeface="Arial" charset="0"/>
              </a:rPr>
              <a:t>（５）個別支援計画の実施</a:t>
            </a:r>
          </a:p>
          <a:p>
            <a:r>
              <a:rPr lang="ja-JP" altLang="en-US" dirty="0">
                <a:latin typeface="Arial" charset="0"/>
              </a:rPr>
              <a:t>（６）中間評価と修正</a:t>
            </a:r>
          </a:p>
          <a:p>
            <a:r>
              <a:rPr lang="ja-JP" altLang="en-US" dirty="0">
                <a:latin typeface="Arial" charset="0"/>
              </a:rPr>
              <a:t>（７）終了時評価</a:t>
            </a:r>
          </a:p>
          <a:p>
            <a:endParaRPr lang="ja-JP" altLang="ja-JP" dirty="0">
              <a:latin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txBox="1">
            <a:spLocks noGrp="1" noChangeArrowheads="1"/>
          </p:cNvSpPr>
          <p:nvPr/>
        </p:nvSpPr>
        <p:spPr bwMode="auto">
          <a:xfrm>
            <a:off x="4020784" y="9721330"/>
            <a:ext cx="3076860" cy="5116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643" tIns="47322" rIns="94643" bIns="47322" anchor="b"/>
          <a:lstStyle>
            <a:lvl1pPr>
              <a:defRPr kumimoji="1" b="1">
                <a:solidFill>
                  <a:schemeClr val="tx1"/>
                </a:solidFill>
                <a:latin typeface="Arial" charset="0"/>
                <a:ea typeface="ＭＳ Ｐゴシック" pitchFamily="50" charset="-128"/>
              </a:defRPr>
            </a:lvl1pPr>
            <a:lvl2pPr marL="742950" indent="-285750">
              <a:defRPr kumimoji="1" b="1">
                <a:solidFill>
                  <a:schemeClr val="tx1"/>
                </a:solidFill>
                <a:latin typeface="Arial" charset="0"/>
                <a:ea typeface="ＭＳ Ｐゴシック" pitchFamily="50" charset="-128"/>
              </a:defRPr>
            </a:lvl2pPr>
            <a:lvl3pPr marL="1143000" indent="-228600">
              <a:defRPr kumimoji="1" b="1">
                <a:solidFill>
                  <a:schemeClr val="tx1"/>
                </a:solidFill>
                <a:latin typeface="Arial" charset="0"/>
                <a:ea typeface="ＭＳ Ｐゴシック" pitchFamily="50" charset="-128"/>
              </a:defRPr>
            </a:lvl3pPr>
            <a:lvl4pPr marL="1600200" indent="-228600">
              <a:defRPr kumimoji="1" b="1">
                <a:solidFill>
                  <a:schemeClr val="tx1"/>
                </a:solidFill>
                <a:latin typeface="Arial" charset="0"/>
                <a:ea typeface="ＭＳ Ｐゴシック" pitchFamily="50" charset="-128"/>
              </a:defRPr>
            </a:lvl4pPr>
            <a:lvl5pPr marL="2057400" indent="-228600">
              <a:defRPr kumimoji="1" b="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b="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b="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b="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b="1">
                <a:solidFill>
                  <a:schemeClr val="tx1"/>
                </a:solidFill>
                <a:latin typeface="Arial" charset="0"/>
                <a:ea typeface="ＭＳ Ｐゴシック" pitchFamily="50" charset="-128"/>
              </a:defRPr>
            </a:lvl9pPr>
          </a:lstStyle>
          <a:p>
            <a:pPr algn="r" eaLnBrk="1" hangingPunct="1"/>
            <a:fld id="{F129C96B-2680-45EB-8B78-6E06F0CE60A6}" type="slidenum">
              <a:rPr lang="en-US" altLang="ja-JP" sz="1200">
                <a:solidFill>
                  <a:srgbClr val="000000"/>
                </a:solidFill>
              </a:rPr>
              <a:pPr algn="r" eaLnBrk="1" hangingPunct="1"/>
              <a:t>4</a:t>
            </a:fld>
            <a:endParaRPr lang="en-US" altLang="ja-JP" sz="1200">
              <a:solidFill>
                <a:srgbClr val="000000"/>
              </a:solidFill>
            </a:endParaRPr>
          </a:p>
        </p:txBody>
      </p:sp>
      <p:sp>
        <p:nvSpPr>
          <p:cNvPr id="92163" name="Rectangle 2"/>
          <p:cNvSpPr>
            <a:spLocks noGrp="1" noRot="1" noChangeAspect="1" noChangeArrowheads="1" noTextEdit="1"/>
          </p:cNvSpPr>
          <p:nvPr>
            <p:ph type="sldImg"/>
          </p:nvPr>
        </p:nvSpPr>
        <p:spPr>
          <a:ln/>
        </p:spPr>
      </p:sp>
      <p:sp>
        <p:nvSpPr>
          <p:cNvPr id="921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latin typeface="Arial" charset="0"/>
              </a:rPr>
              <a:t>（１）サービス提供のプロセス</a:t>
            </a:r>
            <a:endParaRPr lang="ja-JP" altLang="ja-JP" dirty="0">
              <a:latin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スライド イメージ プレースホルダ 1"/>
          <p:cNvSpPr>
            <a:spLocks noGrp="1" noRot="1" noChangeAspect="1" noTextEdit="1"/>
          </p:cNvSpPr>
          <p:nvPr>
            <p:ph type="sldImg"/>
          </p:nvPr>
        </p:nvSpPr>
        <p:spPr>
          <a:xfrm>
            <a:off x="779463" y="768350"/>
            <a:ext cx="5543550" cy="3836988"/>
          </a:xfrm>
          <a:ln/>
        </p:spPr>
      </p:sp>
      <p:sp>
        <p:nvSpPr>
          <p:cNvPr id="94211"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641" tIns="47321" rIns="94641" bIns="47321"/>
          <a:lstStyle/>
          <a:p>
            <a:pPr eaLnBrk="1" hangingPunct="1"/>
            <a:r>
              <a:rPr lang="ja-JP" altLang="en-US" sz="1000" dirty="0">
                <a:latin typeface="ＭＳ Ｐ明朝" pitchFamily="18" charset="-128"/>
              </a:rPr>
              <a:t>ここからは、事例を通してサービス利用計画と個別支援計画の連携をみていきましょう。</a:t>
            </a:r>
            <a:endParaRPr lang="en-US" altLang="ja-JP" sz="1000" dirty="0">
              <a:latin typeface="ＭＳ Ｐ明朝" pitchFamily="18" charset="-128"/>
            </a:endParaRPr>
          </a:p>
          <a:p>
            <a:pPr eaLnBrk="1" hangingPunct="1"/>
            <a:r>
              <a:rPr lang="ja-JP" altLang="en-US" sz="1000" dirty="0">
                <a:latin typeface="ＭＳ Ｐ明朝" pitchFamily="18" charset="-128"/>
              </a:rPr>
              <a:t>精神科病院に</a:t>
            </a:r>
            <a:r>
              <a:rPr lang="en-US" altLang="ja-JP" sz="1000" dirty="0">
                <a:latin typeface="ＭＳ Ｐ明朝" pitchFamily="18" charset="-128"/>
              </a:rPr>
              <a:t>20</a:t>
            </a:r>
            <a:r>
              <a:rPr lang="ja-JP" altLang="en-US" sz="1000" dirty="0">
                <a:latin typeface="ＭＳ Ｐ明朝" pitchFamily="18" charset="-128"/>
              </a:rPr>
              <a:t>年入信していた太郎さんは、相談支援専門員からのアセスメントを受け、サービス等利用計画で、グループホームへ入居しながらＢ型事業所への通所するという希望をプランにおとしました。</a:t>
            </a:r>
            <a:endParaRPr lang="en-US" altLang="ja-JP" sz="1000" dirty="0">
              <a:latin typeface="ＭＳ Ｐ明朝" pitchFamily="18" charset="-128"/>
            </a:endParaRPr>
          </a:p>
          <a:p>
            <a:pPr eaLnBrk="1" hangingPunct="1"/>
            <a:r>
              <a:rPr lang="ja-JP" altLang="en-US" sz="1000" dirty="0">
                <a:latin typeface="ＭＳ Ｐ明朝" pitchFamily="18" charset="-128"/>
              </a:rPr>
              <a:t>２つのサービス提供事業所のサービス管理責任者は、個別支援計画を作成して、連携が取れたサービスが提供されるように調整・支援することになりました。</a:t>
            </a:r>
            <a:endParaRPr lang="en-US" altLang="ja-JP" sz="1000" dirty="0">
              <a:latin typeface="ＭＳ Ｐ明朝" pitchFamily="18" charset="-128"/>
            </a:endParaRPr>
          </a:p>
        </p:txBody>
      </p:sp>
      <p:sp>
        <p:nvSpPr>
          <p:cNvPr id="94212" name="スライド番号プレースホルダ 3"/>
          <p:cNvSpPr txBox="1">
            <a:spLocks noGrp="1"/>
          </p:cNvSpPr>
          <p:nvPr/>
        </p:nvSpPr>
        <p:spPr bwMode="auto">
          <a:xfrm>
            <a:off x="4020784" y="9721330"/>
            <a:ext cx="3076860" cy="5116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641" tIns="47321" rIns="94641" bIns="47321" anchor="b"/>
          <a:lstStyle>
            <a:lvl1pPr>
              <a:defRPr kumimoji="1" b="1">
                <a:solidFill>
                  <a:schemeClr val="tx1"/>
                </a:solidFill>
                <a:latin typeface="Arial" charset="0"/>
                <a:ea typeface="ＭＳ Ｐゴシック" pitchFamily="50" charset="-128"/>
              </a:defRPr>
            </a:lvl1pPr>
            <a:lvl2pPr marL="742950" indent="-285750">
              <a:defRPr kumimoji="1" b="1">
                <a:solidFill>
                  <a:schemeClr val="tx1"/>
                </a:solidFill>
                <a:latin typeface="Arial" charset="0"/>
                <a:ea typeface="ＭＳ Ｐゴシック" pitchFamily="50" charset="-128"/>
              </a:defRPr>
            </a:lvl2pPr>
            <a:lvl3pPr marL="1143000" indent="-228600">
              <a:defRPr kumimoji="1" b="1">
                <a:solidFill>
                  <a:schemeClr val="tx1"/>
                </a:solidFill>
                <a:latin typeface="Arial" charset="0"/>
                <a:ea typeface="ＭＳ Ｐゴシック" pitchFamily="50" charset="-128"/>
              </a:defRPr>
            </a:lvl3pPr>
            <a:lvl4pPr marL="1600200" indent="-228600">
              <a:defRPr kumimoji="1" b="1">
                <a:solidFill>
                  <a:schemeClr val="tx1"/>
                </a:solidFill>
                <a:latin typeface="Arial" charset="0"/>
                <a:ea typeface="ＭＳ Ｐゴシック" pitchFamily="50" charset="-128"/>
              </a:defRPr>
            </a:lvl4pPr>
            <a:lvl5pPr marL="2057400" indent="-228600">
              <a:defRPr kumimoji="1" b="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b="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b="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b="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b="1">
                <a:solidFill>
                  <a:schemeClr val="tx1"/>
                </a:solidFill>
                <a:latin typeface="Arial" charset="0"/>
                <a:ea typeface="ＭＳ Ｐゴシック" pitchFamily="50" charset="-128"/>
              </a:defRPr>
            </a:lvl9pPr>
          </a:lstStyle>
          <a:p>
            <a:pPr algn="r" eaLnBrk="1" hangingPunct="1"/>
            <a:fld id="{9CBEB493-44D6-4FCA-890B-240B99A2D997}" type="slidenum">
              <a:rPr lang="en-US" altLang="ja-JP" sz="1200" b="0">
                <a:solidFill>
                  <a:srgbClr val="000000"/>
                </a:solidFill>
                <a:latin typeface="Times New Roman" pitchFamily="18" charset="0"/>
              </a:rPr>
              <a:pPr algn="r" eaLnBrk="1" hangingPunct="1"/>
              <a:t>5</a:t>
            </a:fld>
            <a:endParaRPr lang="en-US" altLang="ja-JP" sz="1200" b="0">
              <a:solidFill>
                <a:srgbClr val="000000"/>
              </a:solidFill>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太郎さんの支援の流れです。</a:t>
            </a:r>
          </a:p>
        </p:txBody>
      </p:sp>
    </p:spTree>
    <p:extLst>
      <p:ext uri="{BB962C8B-B14F-4D97-AF65-F5344CB8AC3E}">
        <p14:creationId xmlns:p14="http://schemas.microsoft.com/office/powerpoint/2010/main" val="25092010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txBox="1">
            <a:spLocks noGrp="1" noChangeArrowheads="1"/>
          </p:cNvSpPr>
          <p:nvPr/>
        </p:nvSpPr>
        <p:spPr bwMode="auto">
          <a:xfrm>
            <a:off x="4020784" y="9721330"/>
            <a:ext cx="3076860" cy="5116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643" tIns="47322" rIns="94643" bIns="47322" anchor="b"/>
          <a:lstStyle>
            <a:lvl1pPr>
              <a:defRPr kumimoji="1" b="1">
                <a:solidFill>
                  <a:schemeClr val="tx1"/>
                </a:solidFill>
                <a:latin typeface="Arial" charset="0"/>
                <a:ea typeface="ＭＳ Ｐゴシック" pitchFamily="50" charset="-128"/>
              </a:defRPr>
            </a:lvl1pPr>
            <a:lvl2pPr marL="742950" indent="-285750">
              <a:defRPr kumimoji="1" b="1">
                <a:solidFill>
                  <a:schemeClr val="tx1"/>
                </a:solidFill>
                <a:latin typeface="Arial" charset="0"/>
                <a:ea typeface="ＭＳ Ｐゴシック" pitchFamily="50" charset="-128"/>
              </a:defRPr>
            </a:lvl2pPr>
            <a:lvl3pPr marL="1143000" indent="-228600">
              <a:defRPr kumimoji="1" b="1">
                <a:solidFill>
                  <a:schemeClr val="tx1"/>
                </a:solidFill>
                <a:latin typeface="Arial" charset="0"/>
                <a:ea typeface="ＭＳ Ｐゴシック" pitchFamily="50" charset="-128"/>
              </a:defRPr>
            </a:lvl3pPr>
            <a:lvl4pPr marL="1600200" indent="-228600">
              <a:defRPr kumimoji="1" b="1">
                <a:solidFill>
                  <a:schemeClr val="tx1"/>
                </a:solidFill>
                <a:latin typeface="Arial" charset="0"/>
                <a:ea typeface="ＭＳ Ｐゴシック" pitchFamily="50" charset="-128"/>
              </a:defRPr>
            </a:lvl4pPr>
            <a:lvl5pPr marL="2057400" indent="-228600">
              <a:defRPr kumimoji="1" b="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b="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b="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b="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b="1">
                <a:solidFill>
                  <a:schemeClr val="tx1"/>
                </a:solidFill>
                <a:latin typeface="Arial" charset="0"/>
                <a:ea typeface="ＭＳ Ｐゴシック" pitchFamily="50" charset="-128"/>
              </a:defRPr>
            </a:lvl9pPr>
          </a:lstStyle>
          <a:p>
            <a:pPr algn="r" eaLnBrk="1" hangingPunct="1"/>
            <a:fld id="{472BC30B-194A-41CC-9F87-D8F82E5DF7B4}" type="slidenum">
              <a:rPr lang="ja-JP" altLang="en-US" sz="1200" b="0">
                <a:solidFill>
                  <a:srgbClr val="000000"/>
                </a:solidFill>
              </a:rPr>
              <a:pPr algn="r" eaLnBrk="1" hangingPunct="1"/>
              <a:t>7</a:t>
            </a:fld>
            <a:endParaRPr lang="en-US" altLang="ja-JP" sz="1200" b="0">
              <a:solidFill>
                <a:srgbClr val="000000"/>
              </a:solidFill>
            </a:endParaRPr>
          </a:p>
        </p:txBody>
      </p:sp>
      <p:sp>
        <p:nvSpPr>
          <p:cNvPr id="97283" name="Rectangle 2"/>
          <p:cNvSpPr>
            <a:spLocks noGrp="1" noRot="1" noChangeAspect="1" noChangeArrowheads="1" noTextEdit="1"/>
          </p:cNvSpPr>
          <p:nvPr>
            <p:ph type="sldImg"/>
          </p:nvPr>
        </p:nvSpPr>
        <p:spPr>
          <a:xfrm>
            <a:off x="777875" y="768350"/>
            <a:ext cx="5543550" cy="3836988"/>
          </a:xfrm>
          <a:ln/>
        </p:spPr>
      </p:sp>
      <p:sp>
        <p:nvSpPr>
          <p:cNvPr id="972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latin typeface="Arial" charset="0"/>
              </a:rPr>
              <a:t>（２）相談支援時の状況把握</a:t>
            </a:r>
            <a:r>
              <a:rPr lang="en-US" altLang="ja-JP" dirty="0">
                <a:latin typeface="Arial" charset="0"/>
              </a:rPr>
              <a:t>--1</a:t>
            </a:r>
          </a:p>
          <a:p>
            <a:r>
              <a:rPr lang="ja-JP" altLang="en-US" dirty="0">
                <a:latin typeface="Arial" charset="0"/>
              </a:rPr>
              <a:t>　インテークでは、「思いを聴くこと」に重点を置きます。事例から</a:t>
            </a:r>
          </a:p>
          <a:p>
            <a:r>
              <a:rPr lang="ja-JP" altLang="en-US" dirty="0">
                <a:latin typeface="Arial" charset="0"/>
              </a:rPr>
              <a:t>　・「人生を取り戻す」と太郎さんが言っているのはどういう意味で言っているのか、言語化を促してみましょう。</a:t>
            </a:r>
            <a:endParaRPr lang="en-US" altLang="ja-JP" dirty="0">
              <a:latin typeface="Arial" charset="0"/>
            </a:endParaRPr>
          </a:p>
          <a:p>
            <a:r>
              <a:rPr lang="ja-JP" altLang="en-US" dirty="0">
                <a:latin typeface="Arial" charset="0"/>
              </a:rPr>
              <a:t>　・その際、共感的に聴くことが重要です。</a:t>
            </a:r>
          </a:p>
          <a:p>
            <a:r>
              <a:rPr lang="ja-JP" altLang="en-US" dirty="0">
                <a:latin typeface="Arial" charset="0"/>
              </a:rPr>
              <a:t>　・どんな暮らしをしたいのか、太郎さんの思いを傾聴しましょう。</a:t>
            </a:r>
          </a:p>
          <a:p>
            <a:r>
              <a:rPr lang="ja-JP" altLang="en-US" dirty="0">
                <a:latin typeface="Arial" charset="0"/>
              </a:rPr>
              <a:t>　・そして、整理して太郎さんに問い直してみましょう（再確認）</a:t>
            </a:r>
          </a:p>
          <a:p>
            <a:r>
              <a:rPr lang="ja-JP" altLang="en-US" dirty="0">
                <a:latin typeface="Arial" charset="0"/>
              </a:rPr>
              <a:t>　　「働くこと、楽しむこと、そして社会の役に立ちたい」ということを望んでいることがわかりました。</a:t>
            </a:r>
          </a:p>
          <a:p>
            <a:endParaRPr lang="ja-JP" altLang="en-US" dirty="0">
              <a:latin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txBox="1">
            <a:spLocks noGrp="1" noChangeArrowheads="1"/>
          </p:cNvSpPr>
          <p:nvPr/>
        </p:nvSpPr>
        <p:spPr bwMode="auto">
          <a:xfrm>
            <a:off x="4020784" y="9721330"/>
            <a:ext cx="3076860" cy="5116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643" tIns="47322" rIns="94643" bIns="47322" anchor="b"/>
          <a:lstStyle>
            <a:lvl1pPr>
              <a:defRPr kumimoji="1" b="1">
                <a:solidFill>
                  <a:schemeClr val="tx1"/>
                </a:solidFill>
                <a:latin typeface="Arial" charset="0"/>
                <a:ea typeface="ＭＳ Ｐゴシック" pitchFamily="50" charset="-128"/>
              </a:defRPr>
            </a:lvl1pPr>
            <a:lvl2pPr marL="742950" indent="-285750">
              <a:defRPr kumimoji="1" b="1">
                <a:solidFill>
                  <a:schemeClr val="tx1"/>
                </a:solidFill>
                <a:latin typeface="Arial" charset="0"/>
                <a:ea typeface="ＭＳ Ｐゴシック" pitchFamily="50" charset="-128"/>
              </a:defRPr>
            </a:lvl2pPr>
            <a:lvl3pPr marL="1143000" indent="-228600">
              <a:defRPr kumimoji="1" b="1">
                <a:solidFill>
                  <a:schemeClr val="tx1"/>
                </a:solidFill>
                <a:latin typeface="Arial" charset="0"/>
                <a:ea typeface="ＭＳ Ｐゴシック" pitchFamily="50" charset="-128"/>
              </a:defRPr>
            </a:lvl3pPr>
            <a:lvl4pPr marL="1600200" indent="-228600">
              <a:defRPr kumimoji="1" b="1">
                <a:solidFill>
                  <a:schemeClr val="tx1"/>
                </a:solidFill>
                <a:latin typeface="Arial" charset="0"/>
                <a:ea typeface="ＭＳ Ｐゴシック" pitchFamily="50" charset="-128"/>
              </a:defRPr>
            </a:lvl4pPr>
            <a:lvl5pPr marL="2057400" indent="-228600">
              <a:defRPr kumimoji="1" b="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b="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b="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b="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b="1">
                <a:solidFill>
                  <a:schemeClr val="tx1"/>
                </a:solidFill>
                <a:latin typeface="Arial" charset="0"/>
                <a:ea typeface="ＭＳ Ｐゴシック" pitchFamily="50" charset="-128"/>
              </a:defRPr>
            </a:lvl9pPr>
          </a:lstStyle>
          <a:p>
            <a:pPr algn="r" eaLnBrk="1" hangingPunct="1"/>
            <a:fld id="{D8CFDC3F-47F2-43C1-B95E-954F27C9F32B}" type="slidenum">
              <a:rPr lang="ja-JP" altLang="en-US" sz="1200" b="0">
                <a:solidFill>
                  <a:srgbClr val="000000"/>
                </a:solidFill>
              </a:rPr>
              <a:pPr algn="r" eaLnBrk="1" hangingPunct="1"/>
              <a:t>8</a:t>
            </a:fld>
            <a:endParaRPr lang="en-US" altLang="ja-JP" sz="1200" b="0">
              <a:solidFill>
                <a:srgbClr val="000000"/>
              </a:solidFill>
            </a:endParaRPr>
          </a:p>
        </p:txBody>
      </p:sp>
      <p:sp>
        <p:nvSpPr>
          <p:cNvPr id="99331" name="Rectangle 2"/>
          <p:cNvSpPr>
            <a:spLocks noGrp="1" noRot="1" noChangeAspect="1" noChangeArrowheads="1" noTextEdit="1"/>
          </p:cNvSpPr>
          <p:nvPr>
            <p:ph type="sldImg"/>
          </p:nvPr>
        </p:nvSpPr>
        <p:spPr>
          <a:xfrm>
            <a:off x="777875" y="768350"/>
            <a:ext cx="5543550" cy="3836988"/>
          </a:xfrm>
          <a:ln/>
        </p:spPr>
      </p:sp>
      <p:sp>
        <p:nvSpPr>
          <p:cNvPr id="993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latin typeface="Arial" charset="0"/>
              </a:rPr>
              <a:t>（２）相談支援時の状況把握</a:t>
            </a:r>
            <a:r>
              <a:rPr lang="en-US" altLang="ja-JP" dirty="0">
                <a:latin typeface="Arial" charset="0"/>
              </a:rPr>
              <a:t>--2</a:t>
            </a:r>
          </a:p>
          <a:p>
            <a:r>
              <a:rPr lang="ja-JP" altLang="en-US" dirty="0">
                <a:latin typeface="Arial" charset="0"/>
              </a:rPr>
              <a:t>　太郎さんの事例では、相談支援専門員が招集したＧＨ・就労継続</a:t>
            </a:r>
            <a:r>
              <a:rPr lang="en-US" altLang="ja-JP" dirty="0">
                <a:latin typeface="Arial" charset="0"/>
              </a:rPr>
              <a:t>B</a:t>
            </a:r>
            <a:r>
              <a:rPr lang="ja-JP" altLang="en-US" dirty="0">
                <a:latin typeface="Arial" charset="0"/>
              </a:rPr>
              <a:t>型のサービス管理責任者・行政・世話人・本人・家族によるサービス担当者会議に参加して、ニーズを整理し、キーパーソン・役割分担を確認しました。</a:t>
            </a:r>
            <a:endParaRPr lang="en-US" altLang="ja-JP" dirty="0">
              <a:latin typeface="Arial" charset="0"/>
            </a:endParaRPr>
          </a:p>
          <a:p>
            <a:r>
              <a:rPr lang="ja-JP" altLang="en-US" dirty="0">
                <a:latin typeface="Arial" charset="0"/>
              </a:rPr>
              <a:t>　サービス等利用計画に基づき、太郎さんの意向を確認しながら、個別支援計画の作成を準備します。</a:t>
            </a:r>
          </a:p>
          <a:p>
            <a:endParaRPr lang="ja-JP" altLang="en-US" dirty="0">
              <a:latin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txBox="1">
            <a:spLocks noGrp="1" noChangeArrowheads="1"/>
          </p:cNvSpPr>
          <p:nvPr/>
        </p:nvSpPr>
        <p:spPr bwMode="auto">
          <a:xfrm>
            <a:off x="4020784" y="9721330"/>
            <a:ext cx="3076860" cy="5116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643" tIns="47322" rIns="94643" bIns="47322" anchor="b"/>
          <a:lstStyle>
            <a:lvl1pPr>
              <a:defRPr kumimoji="1" b="1">
                <a:solidFill>
                  <a:schemeClr val="tx1"/>
                </a:solidFill>
                <a:latin typeface="Arial" charset="0"/>
                <a:ea typeface="ＭＳ Ｐゴシック" pitchFamily="50" charset="-128"/>
              </a:defRPr>
            </a:lvl1pPr>
            <a:lvl2pPr marL="742950" indent="-285750">
              <a:defRPr kumimoji="1" b="1">
                <a:solidFill>
                  <a:schemeClr val="tx1"/>
                </a:solidFill>
                <a:latin typeface="Arial" charset="0"/>
                <a:ea typeface="ＭＳ Ｐゴシック" pitchFamily="50" charset="-128"/>
              </a:defRPr>
            </a:lvl2pPr>
            <a:lvl3pPr marL="1143000" indent="-228600">
              <a:defRPr kumimoji="1" b="1">
                <a:solidFill>
                  <a:schemeClr val="tx1"/>
                </a:solidFill>
                <a:latin typeface="Arial" charset="0"/>
                <a:ea typeface="ＭＳ Ｐゴシック" pitchFamily="50" charset="-128"/>
              </a:defRPr>
            </a:lvl3pPr>
            <a:lvl4pPr marL="1600200" indent="-228600">
              <a:defRPr kumimoji="1" b="1">
                <a:solidFill>
                  <a:schemeClr val="tx1"/>
                </a:solidFill>
                <a:latin typeface="Arial" charset="0"/>
                <a:ea typeface="ＭＳ Ｐゴシック" pitchFamily="50" charset="-128"/>
              </a:defRPr>
            </a:lvl4pPr>
            <a:lvl5pPr marL="2057400" indent="-228600">
              <a:defRPr kumimoji="1" b="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b="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b="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b="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b="1">
                <a:solidFill>
                  <a:schemeClr val="tx1"/>
                </a:solidFill>
                <a:latin typeface="Arial" charset="0"/>
                <a:ea typeface="ＭＳ Ｐゴシック" pitchFamily="50" charset="-128"/>
              </a:defRPr>
            </a:lvl9pPr>
          </a:lstStyle>
          <a:p>
            <a:pPr algn="r" eaLnBrk="1" hangingPunct="1"/>
            <a:fld id="{72E15251-0371-4072-9D6B-EBD2ACE31D78}" type="slidenum">
              <a:rPr lang="ja-JP" altLang="en-US" sz="1200" b="0">
                <a:solidFill>
                  <a:srgbClr val="000000"/>
                </a:solidFill>
              </a:rPr>
              <a:pPr algn="r" eaLnBrk="1" hangingPunct="1"/>
              <a:t>9</a:t>
            </a:fld>
            <a:endParaRPr lang="en-US" altLang="ja-JP" sz="1200" b="0">
              <a:solidFill>
                <a:srgbClr val="000000"/>
              </a:solidFill>
            </a:endParaRPr>
          </a:p>
        </p:txBody>
      </p:sp>
      <p:sp>
        <p:nvSpPr>
          <p:cNvPr id="101379" name="Rectangle 2"/>
          <p:cNvSpPr>
            <a:spLocks noGrp="1" noRot="1" noChangeAspect="1" noChangeArrowheads="1" noTextEdit="1"/>
          </p:cNvSpPr>
          <p:nvPr>
            <p:ph type="sldImg"/>
          </p:nvPr>
        </p:nvSpPr>
        <p:spPr>
          <a:xfrm>
            <a:off x="777875" y="768350"/>
            <a:ext cx="5543550" cy="3836988"/>
          </a:xfrm>
          <a:ln/>
        </p:spPr>
      </p:sp>
      <p:sp>
        <p:nvSpPr>
          <p:cNvPr id="1013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latin typeface="Arial" charset="0"/>
              </a:rPr>
              <a:t>（２）アセスメント　①初期状態の把握</a:t>
            </a:r>
          </a:p>
          <a:p>
            <a:r>
              <a:rPr lang="ja-JP" altLang="en-US" dirty="0">
                <a:latin typeface="Arial" charset="0"/>
              </a:rPr>
              <a:t>グループホームの体験利用等を通して、以下の情報を得ました。</a:t>
            </a:r>
          </a:p>
          <a:p>
            <a:r>
              <a:rPr lang="ja-JP" altLang="en-US" dirty="0">
                <a:latin typeface="Arial" charset="0"/>
              </a:rPr>
              <a:t>・計画的な支出はどの程度できるか</a:t>
            </a:r>
          </a:p>
          <a:p>
            <a:r>
              <a:rPr lang="ja-JP" altLang="en-US" dirty="0">
                <a:latin typeface="Arial" charset="0"/>
              </a:rPr>
              <a:t>・預金管理は誰がしているのか？権利侵害の可能性はないか？</a:t>
            </a:r>
          </a:p>
          <a:p>
            <a:r>
              <a:rPr lang="ja-JP" altLang="en-US" dirty="0">
                <a:latin typeface="Arial" charset="0"/>
              </a:rPr>
              <a:t>・健康管理・家事はどこまでできるか？</a:t>
            </a:r>
          </a:p>
          <a:p>
            <a:r>
              <a:rPr lang="ja-JP" altLang="en-US" dirty="0">
                <a:latin typeface="Arial" charset="0"/>
              </a:rPr>
              <a:t>・余暇活動・仲間の状況確認</a:t>
            </a:r>
            <a:endParaRPr lang="en-US" altLang="ja-JP" dirty="0">
              <a:latin typeface="Arial" charset="0"/>
            </a:endParaRPr>
          </a:p>
          <a:p>
            <a:r>
              <a:rPr lang="ja-JP" altLang="en-US" dirty="0">
                <a:latin typeface="Arial" charset="0"/>
              </a:rPr>
              <a:t>その他、グループホーム、Ｂ型事業所の各評価表に基づきアセスメントを行います。</a:t>
            </a:r>
          </a:p>
          <a:p>
            <a:r>
              <a:rPr lang="ja-JP" altLang="en-US" dirty="0">
                <a:latin typeface="Arial" charset="0"/>
              </a:rPr>
              <a:t>・・・知ること（評価）</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txBox="1">
            <a:spLocks noGrp="1" noChangeArrowheads="1"/>
          </p:cNvSpPr>
          <p:nvPr/>
        </p:nvSpPr>
        <p:spPr bwMode="auto">
          <a:xfrm>
            <a:off x="4020784" y="9721330"/>
            <a:ext cx="3076860" cy="5116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643" tIns="47322" rIns="94643" bIns="47322" anchor="b"/>
          <a:lstStyle>
            <a:lvl1pPr>
              <a:defRPr kumimoji="1" b="1">
                <a:solidFill>
                  <a:schemeClr val="tx1"/>
                </a:solidFill>
                <a:latin typeface="Arial" charset="0"/>
                <a:ea typeface="ＭＳ Ｐゴシック" pitchFamily="50" charset="-128"/>
              </a:defRPr>
            </a:lvl1pPr>
            <a:lvl2pPr marL="742950" indent="-285750">
              <a:defRPr kumimoji="1" b="1">
                <a:solidFill>
                  <a:schemeClr val="tx1"/>
                </a:solidFill>
                <a:latin typeface="Arial" charset="0"/>
                <a:ea typeface="ＭＳ Ｐゴシック" pitchFamily="50" charset="-128"/>
              </a:defRPr>
            </a:lvl2pPr>
            <a:lvl3pPr marL="1143000" indent="-228600">
              <a:defRPr kumimoji="1" b="1">
                <a:solidFill>
                  <a:schemeClr val="tx1"/>
                </a:solidFill>
                <a:latin typeface="Arial" charset="0"/>
                <a:ea typeface="ＭＳ Ｐゴシック" pitchFamily="50" charset="-128"/>
              </a:defRPr>
            </a:lvl3pPr>
            <a:lvl4pPr marL="1600200" indent="-228600">
              <a:defRPr kumimoji="1" b="1">
                <a:solidFill>
                  <a:schemeClr val="tx1"/>
                </a:solidFill>
                <a:latin typeface="Arial" charset="0"/>
                <a:ea typeface="ＭＳ Ｐゴシック" pitchFamily="50" charset="-128"/>
              </a:defRPr>
            </a:lvl4pPr>
            <a:lvl5pPr marL="2057400" indent="-228600">
              <a:defRPr kumimoji="1" b="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b="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b="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b="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b="1">
                <a:solidFill>
                  <a:schemeClr val="tx1"/>
                </a:solidFill>
                <a:latin typeface="Arial" charset="0"/>
                <a:ea typeface="ＭＳ Ｐゴシック" pitchFamily="50" charset="-128"/>
              </a:defRPr>
            </a:lvl9pPr>
          </a:lstStyle>
          <a:p>
            <a:pPr algn="r" eaLnBrk="1" hangingPunct="1"/>
            <a:fld id="{64A35582-B8E4-4CAD-B304-53BBD34FFF34}" type="slidenum">
              <a:rPr lang="ja-JP" altLang="en-US" sz="1200" b="0">
                <a:solidFill>
                  <a:srgbClr val="000000"/>
                </a:solidFill>
              </a:rPr>
              <a:pPr algn="r" eaLnBrk="1" hangingPunct="1"/>
              <a:t>10</a:t>
            </a:fld>
            <a:endParaRPr lang="en-US" altLang="ja-JP" sz="1200" b="0">
              <a:solidFill>
                <a:srgbClr val="000000"/>
              </a:solidFill>
            </a:endParaRPr>
          </a:p>
        </p:txBody>
      </p:sp>
      <p:sp>
        <p:nvSpPr>
          <p:cNvPr id="103427" name="Rectangle 2"/>
          <p:cNvSpPr>
            <a:spLocks noGrp="1" noRot="1" noChangeAspect="1" noChangeArrowheads="1" noTextEdit="1"/>
          </p:cNvSpPr>
          <p:nvPr>
            <p:ph type="sldImg"/>
          </p:nvPr>
        </p:nvSpPr>
        <p:spPr>
          <a:xfrm>
            <a:off x="777875" y="768350"/>
            <a:ext cx="5543550" cy="3836988"/>
          </a:xfrm>
          <a:ln/>
        </p:spPr>
      </p:sp>
      <p:sp>
        <p:nvSpPr>
          <p:cNvPr id="1034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latin typeface="Arial" charset="0"/>
              </a:rPr>
              <a:t>（２）アセスメント　②基本的ニーズの把握</a:t>
            </a:r>
          </a:p>
          <a:p>
            <a:r>
              <a:rPr lang="ja-JP" altLang="en-US" dirty="0">
                <a:latin typeface="Arial" charset="0"/>
              </a:rPr>
              <a:t>太郎さんの事例では、サービス等利用計画で把握されているニーズを土台に、望んでいる生活を具体的に確認していきます。</a:t>
            </a:r>
            <a:endParaRPr lang="en-US" altLang="ja-JP" dirty="0">
              <a:latin typeface="Arial" charset="0"/>
            </a:endParaRPr>
          </a:p>
          <a:p>
            <a:r>
              <a:rPr lang="ja-JP" altLang="en-US" dirty="0">
                <a:latin typeface="Arial" charset="0"/>
              </a:rPr>
              <a:t>・調理ができるようになりたい。計画的な金銭の使い方を身につけたい。というニーズが具体的にわかりました。</a:t>
            </a:r>
            <a:endParaRPr lang="en-US" altLang="ja-JP" dirty="0">
              <a:latin typeface="Arial" charset="0"/>
            </a:endParaRPr>
          </a:p>
          <a:p>
            <a:r>
              <a:rPr lang="ja-JP" altLang="en-US" dirty="0">
                <a:latin typeface="Arial" charset="0"/>
              </a:rPr>
              <a:t>その他の確認事項として</a:t>
            </a:r>
          </a:p>
          <a:p>
            <a:r>
              <a:rPr lang="ja-JP" altLang="en-US" dirty="0">
                <a:latin typeface="Arial" charset="0"/>
              </a:rPr>
              <a:t>・趣味は？何をしていると楽しいか。</a:t>
            </a:r>
          </a:p>
          <a:p>
            <a:r>
              <a:rPr lang="ja-JP" altLang="en-US" dirty="0">
                <a:latin typeface="Arial" charset="0"/>
              </a:rPr>
              <a:t>・どんな環境がしっくりくるのか。</a:t>
            </a:r>
          </a:p>
          <a:p>
            <a:r>
              <a:rPr lang="ja-JP" altLang="en-US" dirty="0">
                <a:latin typeface="Arial" charset="0"/>
              </a:rPr>
              <a:t>・人とのつきあい方は？</a:t>
            </a:r>
          </a:p>
          <a:p>
            <a:r>
              <a:rPr lang="ja-JP" altLang="en-US" dirty="0">
                <a:latin typeface="Arial" charset="0"/>
              </a:rPr>
              <a:t>・役に立つってどんことなのか。</a:t>
            </a:r>
          </a:p>
          <a:p>
            <a:r>
              <a:rPr lang="ja-JP" altLang="en-US" dirty="0">
                <a:latin typeface="Arial" charset="0"/>
              </a:rPr>
              <a:t>などを確認していきます。</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4" y="2130701"/>
            <a:ext cx="84201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485904" y="3886200"/>
            <a:ext cx="6934200" cy="1752600"/>
          </a:xfrm>
        </p:spPr>
        <p:txBody>
          <a:bodyPr/>
          <a:lstStyle>
            <a:lvl1pPr marL="0" indent="0" algn="ctr">
              <a:buNone/>
              <a:defRPr/>
            </a:lvl1pPr>
            <a:lvl2pPr marL="456980" indent="0" algn="ctr">
              <a:buNone/>
              <a:defRPr/>
            </a:lvl2pPr>
            <a:lvl3pPr marL="913960" indent="0" algn="ctr">
              <a:buNone/>
              <a:defRPr/>
            </a:lvl3pPr>
            <a:lvl4pPr marL="1370940" indent="0" algn="ctr">
              <a:buNone/>
              <a:defRPr/>
            </a:lvl4pPr>
            <a:lvl5pPr marL="1827921" indent="0" algn="ctr">
              <a:buNone/>
              <a:defRPr/>
            </a:lvl5pPr>
            <a:lvl6pPr marL="2284902" indent="0" algn="ctr">
              <a:buNone/>
              <a:defRPr/>
            </a:lvl6pPr>
            <a:lvl7pPr marL="2741885" indent="0" algn="ctr">
              <a:buNone/>
              <a:defRPr/>
            </a:lvl7pPr>
            <a:lvl8pPr marL="3198861" indent="0" algn="ctr">
              <a:buNone/>
              <a:defRPr/>
            </a:lvl8pPr>
            <a:lvl9pPr marL="3655844"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p:txBody>
          <a:bodyPr/>
          <a:lstStyle>
            <a:lvl1pPr>
              <a:defRPr b="1"/>
            </a:lvl1pPr>
          </a:lstStyle>
          <a:p>
            <a:pPr>
              <a:defRPr/>
            </a:pPr>
            <a:endParaRPr lang="en-US" altLang="ja-JP"/>
          </a:p>
        </p:txBody>
      </p:sp>
      <p:sp>
        <p:nvSpPr>
          <p:cNvPr id="5" name="Rectangle 5"/>
          <p:cNvSpPr>
            <a:spLocks noGrp="1" noChangeArrowheads="1"/>
          </p:cNvSpPr>
          <p:nvPr>
            <p:ph type="ftr" sz="quarter" idx="11"/>
          </p:nvPr>
        </p:nvSpPr>
        <p:spPr/>
        <p:txBody>
          <a:bodyPr/>
          <a:lstStyle>
            <a:lvl1pPr>
              <a:defRPr b="1"/>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b="1"/>
            </a:lvl1pPr>
          </a:lstStyle>
          <a:p>
            <a:fld id="{CAE5C858-22A2-4D89-831A-E43A0533A1F6}" type="slidenum">
              <a:rPr lang="en-US" altLang="ja-JP"/>
              <a:pPr/>
              <a:t>‹#›</a:t>
            </a:fld>
            <a:endParaRPr lang="en-US" altLang="ja-JP"/>
          </a:p>
        </p:txBody>
      </p:sp>
    </p:spTree>
    <p:extLst>
      <p:ext uri="{BB962C8B-B14F-4D97-AF65-F5344CB8AC3E}">
        <p14:creationId xmlns:p14="http://schemas.microsoft.com/office/powerpoint/2010/main" val="36928890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p:txBody>
          <a:bodyPr/>
          <a:lstStyle>
            <a:lvl1pPr>
              <a:defRPr b="1"/>
            </a:lvl1pPr>
          </a:lstStyle>
          <a:p>
            <a:pPr>
              <a:defRPr/>
            </a:pPr>
            <a:endParaRPr lang="en-US" altLang="ja-JP"/>
          </a:p>
        </p:txBody>
      </p:sp>
      <p:sp>
        <p:nvSpPr>
          <p:cNvPr id="5" name="Rectangle 5"/>
          <p:cNvSpPr>
            <a:spLocks noGrp="1" noChangeArrowheads="1"/>
          </p:cNvSpPr>
          <p:nvPr>
            <p:ph type="ftr" sz="quarter" idx="11"/>
          </p:nvPr>
        </p:nvSpPr>
        <p:spPr/>
        <p:txBody>
          <a:bodyPr/>
          <a:lstStyle>
            <a:lvl1pPr>
              <a:defRPr b="1"/>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b="1"/>
            </a:lvl1pPr>
          </a:lstStyle>
          <a:p>
            <a:fld id="{2B7D99DE-6993-4EBC-B7B3-D4B2C6F7B4AE}" type="slidenum">
              <a:rPr lang="en-US" altLang="ja-JP"/>
              <a:pPr/>
              <a:t>‹#›</a:t>
            </a:fld>
            <a:endParaRPr lang="en-US" altLang="ja-JP"/>
          </a:p>
        </p:txBody>
      </p:sp>
    </p:spTree>
    <p:extLst>
      <p:ext uri="{BB962C8B-B14F-4D97-AF65-F5344CB8AC3E}">
        <p14:creationId xmlns:p14="http://schemas.microsoft.com/office/powerpoint/2010/main" val="38447644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58027" y="609600"/>
            <a:ext cx="2105025" cy="54864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742957" y="609600"/>
            <a:ext cx="6149975" cy="54864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p:txBody>
          <a:bodyPr/>
          <a:lstStyle>
            <a:lvl1pPr>
              <a:defRPr b="1"/>
            </a:lvl1pPr>
          </a:lstStyle>
          <a:p>
            <a:pPr>
              <a:defRPr/>
            </a:pPr>
            <a:endParaRPr lang="en-US" altLang="ja-JP"/>
          </a:p>
        </p:txBody>
      </p:sp>
      <p:sp>
        <p:nvSpPr>
          <p:cNvPr id="5" name="Rectangle 5"/>
          <p:cNvSpPr>
            <a:spLocks noGrp="1" noChangeArrowheads="1"/>
          </p:cNvSpPr>
          <p:nvPr>
            <p:ph type="ftr" sz="quarter" idx="11"/>
          </p:nvPr>
        </p:nvSpPr>
        <p:spPr/>
        <p:txBody>
          <a:bodyPr/>
          <a:lstStyle>
            <a:lvl1pPr>
              <a:defRPr b="1"/>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b="1"/>
            </a:lvl1pPr>
          </a:lstStyle>
          <a:p>
            <a:fld id="{8D13A38E-CE7F-4F3E-BD65-3B93AE88BE81}" type="slidenum">
              <a:rPr lang="en-US" altLang="ja-JP"/>
              <a:pPr/>
              <a:t>‹#›</a:t>
            </a:fld>
            <a:endParaRPr lang="en-US" altLang="ja-JP"/>
          </a:p>
        </p:txBody>
      </p:sp>
    </p:spTree>
    <p:extLst>
      <p:ext uri="{BB962C8B-B14F-4D97-AF65-F5344CB8AC3E}">
        <p14:creationId xmlns:p14="http://schemas.microsoft.com/office/powerpoint/2010/main" val="40157110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2" y="2130692"/>
            <a:ext cx="84201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485902"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lvl1pPr>
              <a:defRPr b="1"/>
            </a:lvl1pPr>
          </a:lstStyle>
          <a:p>
            <a:pPr>
              <a:defRPr/>
            </a:pPr>
            <a:fld id="{23FFCF9C-AC5E-48FF-A5F1-5D7299D84F75}" type="datetime1">
              <a:rPr lang="ja-JP" altLang="en-US"/>
              <a:pPr>
                <a:defRPr/>
              </a:pPr>
              <a:t>2018/8/27</a:t>
            </a:fld>
            <a:endParaRPr lang="ja-JP" altLang="en-US"/>
          </a:p>
        </p:txBody>
      </p:sp>
      <p:sp>
        <p:nvSpPr>
          <p:cNvPr id="5" name="フッター プレースホルダ 4"/>
          <p:cNvSpPr>
            <a:spLocks noGrp="1"/>
          </p:cNvSpPr>
          <p:nvPr>
            <p:ph type="ftr" sz="quarter" idx="11"/>
          </p:nvPr>
        </p:nvSpPr>
        <p:spPr/>
        <p:txBody>
          <a:bodyPr/>
          <a:lstStyle>
            <a:lvl1pPr>
              <a:defRPr b="1"/>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b="1"/>
            </a:lvl1pPr>
          </a:lstStyle>
          <a:p>
            <a:fld id="{5A7A296F-AD62-47B0-88A2-834DDDC4567E}" type="slidenum">
              <a:rPr lang="ja-JP" altLang="en-US"/>
              <a:pPr/>
              <a:t>‹#›</a:t>
            </a:fld>
            <a:endParaRPr lang="ja-JP" altLang="en-US"/>
          </a:p>
        </p:txBody>
      </p:sp>
    </p:spTree>
    <p:extLst>
      <p:ext uri="{BB962C8B-B14F-4D97-AF65-F5344CB8AC3E}">
        <p14:creationId xmlns:p14="http://schemas.microsoft.com/office/powerpoint/2010/main" val="14489830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b="1"/>
            </a:lvl1pPr>
          </a:lstStyle>
          <a:p>
            <a:pPr>
              <a:defRPr/>
            </a:pPr>
            <a:fld id="{FA9DD44A-C3E7-4A80-AEE8-1855EF33C6A1}" type="datetime1">
              <a:rPr lang="ja-JP" altLang="en-US"/>
              <a:pPr>
                <a:defRPr/>
              </a:pPr>
              <a:t>2018/8/27</a:t>
            </a:fld>
            <a:endParaRPr lang="ja-JP" altLang="en-US"/>
          </a:p>
        </p:txBody>
      </p:sp>
      <p:sp>
        <p:nvSpPr>
          <p:cNvPr id="5" name="フッター プレースホルダ 4"/>
          <p:cNvSpPr>
            <a:spLocks noGrp="1"/>
          </p:cNvSpPr>
          <p:nvPr>
            <p:ph type="ftr" sz="quarter" idx="11"/>
          </p:nvPr>
        </p:nvSpPr>
        <p:spPr/>
        <p:txBody>
          <a:bodyPr/>
          <a:lstStyle>
            <a:lvl1pPr>
              <a:defRPr b="1"/>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b="1"/>
            </a:lvl1pPr>
          </a:lstStyle>
          <a:p>
            <a:fld id="{42C2D039-6338-4E1C-8E61-A6D1E80E0416}" type="slidenum">
              <a:rPr lang="ja-JP" altLang="en-US"/>
              <a:pPr/>
              <a:t>‹#›</a:t>
            </a:fld>
            <a:endParaRPr lang="ja-JP" altLang="en-US"/>
          </a:p>
        </p:txBody>
      </p:sp>
    </p:spTree>
    <p:extLst>
      <p:ext uri="{BB962C8B-B14F-4D97-AF65-F5344CB8AC3E}">
        <p14:creationId xmlns:p14="http://schemas.microsoft.com/office/powerpoint/2010/main" val="9120066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7167"/>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b="1"/>
            </a:lvl1pPr>
          </a:lstStyle>
          <a:p>
            <a:pPr>
              <a:defRPr/>
            </a:pPr>
            <a:fld id="{41AB329B-0143-414C-A955-F28511B5D182}" type="datetime1">
              <a:rPr lang="ja-JP" altLang="en-US"/>
              <a:pPr>
                <a:defRPr/>
              </a:pPr>
              <a:t>2018/8/27</a:t>
            </a:fld>
            <a:endParaRPr lang="ja-JP" altLang="en-US"/>
          </a:p>
        </p:txBody>
      </p:sp>
      <p:sp>
        <p:nvSpPr>
          <p:cNvPr id="5" name="フッター プレースホルダ 4"/>
          <p:cNvSpPr>
            <a:spLocks noGrp="1"/>
          </p:cNvSpPr>
          <p:nvPr>
            <p:ph type="ftr" sz="quarter" idx="11"/>
          </p:nvPr>
        </p:nvSpPr>
        <p:spPr/>
        <p:txBody>
          <a:bodyPr/>
          <a:lstStyle>
            <a:lvl1pPr>
              <a:defRPr b="1"/>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b="1"/>
            </a:lvl1pPr>
          </a:lstStyle>
          <a:p>
            <a:fld id="{64891F84-2526-4F9A-998D-5F8C7B83225F}" type="slidenum">
              <a:rPr lang="ja-JP" altLang="en-US"/>
              <a:pPr/>
              <a:t>‹#›</a:t>
            </a:fld>
            <a:endParaRPr lang="ja-JP" altLang="en-US"/>
          </a:p>
        </p:txBody>
      </p:sp>
    </p:spTree>
    <p:extLst>
      <p:ext uri="{BB962C8B-B14F-4D97-AF65-F5344CB8AC3E}">
        <p14:creationId xmlns:p14="http://schemas.microsoft.com/office/powerpoint/2010/main" val="17511605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30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35552"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p:cNvSpPr>
          <p:nvPr>
            <p:ph type="dt" sz="half" idx="10"/>
          </p:nvPr>
        </p:nvSpPr>
        <p:spPr/>
        <p:txBody>
          <a:bodyPr/>
          <a:lstStyle>
            <a:lvl1pPr>
              <a:defRPr b="1"/>
            </a:lvl1pPr>
          </a:lstStyle>
          <a:p>
            <a:pPr>
              <a:defRPr/>
            </a:pPr>
            <a:fld id="{43496BFB-66C6-456F-8BE4-9938F42FE741}" type="datetime1">
              <a:rPr lang="ja-JP" altLang="en-US"/>
              <a:pPr>
                <a:defRPr/>
              </a:pPr>
              <a:t>2018/8/27</a:t>
            </a:fld>
            <a:endParaRPr lang="ja-JP" altLang="en-US"/>
          </a:p>
        </p:txBody>
      </p:sp>
      <p:sp>
        <p:nvSpPr>
          <p:cNvPr id="6" name="フッター プレースホルダ 4"/>
          <p:cNvSpPr>
            <a:spLocks noGrp="1"/>
          </p:cNvSpPr>
          <p:nvPr>
            <p:ph type="ftr" sz="quarter" idx="11"/>
          </p:nvPr>
        </p:nvSpPr>
        <p:spPr/>
        <p:txBody>
          <a:bodyPr/>
          <a:lstStyle>
            <a:lvl1pPr>
              <a:defRPr b="1"/>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b="1"/>
            </a:lvl1pPr>
          </a:lstStyle>
          <a:p>
            <a:fld id="{6888021C-E0B3-4128-9572-DFC396E80E55}" type="slidenum">
              <a:rPr lang="ja-JP" altLang="en-US"/>
              <a:pPr/>
              <a:t>‹#›</a:t>
            </a:fld>
            <a:endParaRPr lang="ja-JP" altLang="en-US"/>
          </a:p>
        </p:txBody>
      </p:sp>
    </p:spTree>
    <p:extLst>
      <p:ext uri="{BB962C8B-B14F-4D97-AF65-F5344CB8AC3E}">
        <p14:creationId xmlns:p14="http://schemas.microsoft.com/office/powerpoint/2010/main" val="4186932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117"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117"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p:cNvSpPr>
            <a:spLocks noGrp="1"/>
          </p:cNvSpPr>
          <p:nvPr>
            <p:ph type="dt" sz="half" idx="10"/>
          </p:nvPr>
        </p:nvSpPr>
        <p:spPr/>
        <p:txBody>
          <a:bodyPr/>
          <a:lstStyle>
            <a:lvl1pPr>
              <a:defRPr b="1"/>
            </a:lvl1pPr>
          </a:lstStyle>
          <a:p>
            <a:pPr>
              <a:defRPr/>
            </a:pPr>
            <a:fld id="{9D2479FF-5BC4-48C2-B5A4-CC137E0812ED}" type="datetime1">
              <a:rPr lang="ja-JP" altLang="en-US"/>
              <a:pPr>
                <a:defRPr/>
              </a:pPr>
              <a:t>2018/8/27</a:t>
            </a:fld>
            <a:endParaRPr lang="ja-JP" altLang="en-US"/>
          </a:p>
        </p:txBody>
      </p:sp>
      <p:sp>
        <p:nvSpPr>
          <p:cNvPr id="8" name="フッター プレースホルダ 4"/>
          <p:cNvSpPr>
            <a:spLocks noGrp="1"/>
          </p:cNvSpPr>
          <p:nvPr>
            <p:ph type="ftr" sz="quarter" idx="11"/>
          </p:nvPr>
        </p:nvSpPr>
        <p:spPr/>
        <p:txBody>
          <a:bodyPr/>
          <a:lstStyle>
            <a:lvl1pPr>
              <a:defRPr b="1"/>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b="1"/>
            </a:lvl1pPr>
          </a:lstStyle>
          <a:p>
            <a:fld id="{ACF0CA7D-5C49-45DE-84C3-F72B2B8A6451}" type="slidenum">
              <a:rPr lang="ja-JP" altLang="en-US"/>
              <a:pPr/>
              <a:t>‹#›</a:t>
            </a:fld>
            <a:endParaRPr lang="ja-JP" altLang="en-US"/>
          </a:p>
        </p:txBody>
      </p:sp>
    </p:spTree>
    <p:extLst>
      <p:ext uri="{BB962C8B-B14F-4D97-AF65-F5344CB8AC3E}">
        <p14:creationId xmlns:p14="http://schemas.microsoft.com/office/powerpoint/2010/main" val="36509715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p:cNvSpPr>
          <p:nvPr>
            <p:ph type="dt" sz="half" idx="10"/>
          </p:nvPr>
        </p:nvSpPr>
        <p:spPr/>
        <p:txBody>
          <a:bodyPr/>
          <a:lstStyle>
            <a:lvl1pPr>
              <a:defRPr b="1"/>
            </a:lvl1pPr>
          </a:lstStyle>
          <a:p>
            <a:pPr>
              <a:defRPr/>
            </a:pPr>
            <a:fld id="{93DC69F0-0A30-4843-8339-F3076B9C32E3}" type="datetime1">
              <a:rPr lang="ja-JP" altLang="en-US"/>
              <a:pPr>
                <a:defRPr/>
              </a:pPr>
              <a:t>2018/8/27</a:t>
            </a:fld>
            <a:endParaRPr lang="ja-JP" altLang="en-US"/>
          </a:p>
        </p:txBody>
      </p:sp>
      <p:sp>
        <p:nvSpPr>
          <p:cNvPr id="4" name="フッター プレースホルダ 4"/>
          <p:cNvSpPr>
            <a:spLocks noGrp="1"/>
          </p:cNvSpPr>
          <p:nvPr>
            <p:ph type="ftr" sz="quarter" idx="11"/>
          </p:nvPr>
        </p:nvSpPr>
        <p:spPr/>
        <p:txBody>
          <a:bodyPr/>
          <a:lstStyle>
            <a:lvl1pPr>
              <a:defRPr b="1"/>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b="1"/>
            </a:lvl1pPr>
          </a:lstStyle>
          <a:p>
            <a:fld id="{BC6FF29A-4078-4195-AEF9-C69B882BE38E}" type="slidenum">
              <a:rPr lang="ja-JP" altLang="en-US"/>
              <a:pPr/>
              <a:t>‹#›</a:t>
            </a:fld>
            <a:endParaRPr lang="ja-JP" altLang="en-US"/>
          </a:p>
        </p:txBody>
      </p:sp>
    </p:spTree>
    <p:extLst>
      <p:ext uri="{BB962C8B-B14F-4D97-AF65-F5344CB8AC3E}">
        <p14:creationId xmlns:p14="http://schemas.microsoft.com/office/powerpoint/2010/main" val="175646487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b="1"/>
            </a:lvl1pPr>
          </a:lstStyle>
          <a:p>
            <a:pPr>
              <a:defRPr/>
            </a:pPr>
            <a:fld id="{FF34F37C-9154-48E9-8690-8816D8CF1586}" type="datetime1">
              <a:rPr lang="ja-JP" altLang="en-US"/>
              <a:pPr>
                <a:defRPr/>
              </a:pPr>
              <a:t>2018/8/27</a:t>
            </a:fld>
            <a:endParaRPr lang="ja-JP" altLang="en-US"/>
          </a:p>
        </p:txBody>
      </p:sp>
      <p:sp>
        <p:nvSpPr>
          <p:cNvPr id="3" name="フッター プレースホルダ 4"/>
          <p:cNvSpPr>
            <a:spLocks noGrp="1"/>
          </p:cNvSpPr>
          <p:nvPr>
            <p:ph type="ftr" sz="quarter" idx="11"/>
          </p:nvPr>
        </p:nvSpPr>
        <p:spPr/>
        <p:txBody>
          <a:bodyPr/>
          <a:lstStyle>
            <a:lvl1pPr>
              <a:defRPr b="1"/>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b="1"/>
            </a:lvl1pPr>
          </a:lstStyle>
          <a:p>
            <a:fld id="{0B09B904-7B15-489C-B4F1-4230D4C9D664}" type="slidenum">
              <a:rPr lang="ja-JP" altLang="en-US"/>
              <a:pPr/>
              <a:t>‹#›</a:t>
            </a:fld>
            <a:endParaRPr lang="ja-JP" altLang="en-US"/>
          </a:p>
        </p:txBody>
      </p:sp>
    </p:spTree>
    <p:extLst>
      <p:ext uri="{BB962C8B-B14F-4D97-AF65-F5344CB8AC3E}">
        <p14:creationId xmlns:p14="http://schemas.microsoft.com/office/powerpoint/2010/main" val="348101023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2" y="273050"/>
            <a:ext cx="325900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2974" y="273205"/>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2"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b="1"/>
            </a:lvl1pPr>
          </a:lstStyle>
          <a:p>
            <a:pPr>
              <a:defRPr/>
            </a:pPr>
            <a:fld id="{6E0920B0-BC09-488D-996C-1A13071BDEDB}" type="datetime1">
              <a:rPr lang="ja-JP" altLang="en-US"/>
              <a:pPr>
                <a:defRPr/>
              </a:pPr>
              <a:t>2018/8/27</a:t>
            </a:fld>
            <a:endParaRPr lang="ja-JP" altLang="en-US"/>
          </a:p>
        </p:txBody>
      </p:sp>
      <p:sp>
        <p:nvSpPr>
          <p:cNvPr id="6" name="フッター プレースホルダ 4"/>
          <p:cNvSpPr>
            <a:spLocks noGrp="1"/>
          </p:cNvSpPr>
          <p:nvPr>
            <p:ph type="ftr" sz="quarter" idx="11"/>
          </p:nvPr>
        </p:nvSpPr>
        <p:spPr/>
        <p:txBody>
          <a:bodyPr/>
          <a:lstStyle>
            <a:lvl1pPr>
              <a:defRPr b="1"/>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b="1"/>
            </a:lvl1pPr>
          </a:lstStyle>
          <a:p>
            <a:fld id="{299F8757-F7C6-44E7-A219-17F4D8E48F2A}" type="slidenum">
              <a:rPr lang="ja-JP" altLang="en-US"/>
              <a:pPr/>
              <a:t>‹#›</a:t>
            </a:fld>
            <a:endParaRPr lang="ja-JP" altLang="en-US"/>
          </a:p>
        </p:txBody>
      </p:sp>
    </p:spTree>
    <p:extLst>
      <p:ext uri="{BB962C8B-B14F-4D97-AF65-F5344CB8AC3E}">
        <p14:creationId xmlns:p14="http://schemas.microsoft.com/office/powerpoint/2010/main" val="37831911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p:txBody>
          <a:bodyPr/>
          <a:lstStyle>
            <a:lvl1pPr>
              <a:defRPr b="1"/>
            </a:lvl1pPr>
          </a:lstStyle>
          <a:p>
            <a:pPr>
              <a:defRPr/>
            </a:pPr>
            <a:endParaRPr lang="en-US" altLang="ja-JP"/>
          </a:p>
        </p:txBody>
      </p:sp>
      <p:sp>
        <p:nvSpPr>
          <p:cNvPr id="5" name="Rectangle 5"/>
          <p:cNvSpPr>
            <a:spLocks noGrp="1" noChangeArrowheads="1"/>
          </p:cNvSpPr>
          <p:nvPr>
            <p:ph type="ftr" sz="quarter" idx="11"/>
          </p:nvPr>
        </p:nvSpPr>
        <p:spPr/>
        <p:txBody>
          <a:bodyPr/>
          <a:lstStyle>
            <a:lvl1pPr>
              <a:defRPr b="1"/>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b="1"/>
            </a:lvl1pPr>
          </a:lstStyle>
          <a:p>
            <a:fld id="{F7408283-CE0C-4DD8-BBCF-0961D6B5371A}" type="slidenum">
              <a:rPr lang="en-US" altLang="ja-JP"/>
              <a:pPr/>
              <a:t>‹#›</a:t>
            </a:fld>
            <a:endParaRPr lang="en-US" altLang="ja-JP"/>
          </a:p>
        </p:txBody>
      </p:sp>
    </p:spTree>
    <p:extLst>
      <p:ext uri="{BB962C8B-B14F-4D97-AF65-F5344CB8AC3E}">
        <p14:creationId xmlns:p14="http://schemas.microsoft.com/office/powerpoint/2010/main" val="301430437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b="1"/>
            </a:lvl1pPr>
          </a:lstStyle>
          <a:p>
            <a:pPr>
              <a:defRPr/>
            </a:pPr>
            <a:fld id="{529AAC02-E2BA-44C8-A842-7C453242F002}" type="datetime1">
              <a:rPr lang="ja-JP" altLang="en-US"/>
              <a:pPr>
                <a:defRPr/>
              </a:pPr>
              <a:t>2018/8/27</a:t>
            </a:fld>
            <a:endParaRPr lang="ja-JP" altLang="en-US"/>
          </a:p>
        </p:txBody>
      </p:sp>
      <p:sp>
        <p:nvSpPr>
          <p:cNvPr id="6" name="フッター プレースホルダ 4"/>
          <p:cNvSpPr>
            <a:spLocks noGrp="1"/>
          </p:cNvSpPr>
          <p:nvPr>
            <p:ph type="ftr" sz="quarter" idx="11"/>
          </p:nvPr>
        </p:nvSpPr>
        <p:spPr/>
        <p:txBody>
          <a:bodyPr/>
          <a:lstStyle>
            <a:lvl1pPr>
              <a:defRPr b="1"/>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b="1"/>
            </a:lvl1pPr>
          </a:lstStyle>
          <a:p>
            <a:fld id="{E2EC9C47-06F6-4BB8-AC18-D6702F6DDD91}" type="slidenum">
              <a:rPr lang="ja-JP" altLang="en-US"/>
              <a:pPr/>
              <a:t>‹#›</a:t>
            </a:fld>
            <a:endParaRPr lang="ja-JP" altLang="en-US"/>
          </a:p>
        </p:txBody>
      </p:sp>
    </p:spTree>
    <p:extLst>
      <p:ext uri="{BB962C8B-B14F-4D97-AF65-F5344CB8AC3E}">
        <p14:creationId xmlns:p14="http://schemas.microsoft.com/office/powerpoint/2010/main" val="381784942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b="1"/>
            </a:lvl1pPr>
          </a:lstStyle>
          <a:p>
            <a:pPr>
              <a:defRPr/>
            </a:pPr>
            <a:fld id="{419404AD-69C9-4317-82DC-B9814AA6C13C}" type="datetime1">
              <a:rPr lang="ja-JP" altLang="en-US"/>
              <a:pPr>
                <a:defRPr/>
              </a:pPr>
              <a:t>2018/8/27</a:t>
            </a:fld>
            <a:endParaRPr lang="ja-JP" altLang="en-US"/>
          </a:p>
        </p:txBody>
      </p:sp>
      <p:sp>
        <p:nvSpPr>
          <p:cNvPr id="5" name="フッター プレースホルダ 4"/>
          <p:cNvSpPr>
            <a:spLocks noGrp="1"/>
          </p:cNvSpPr>
          <p:nvPr>
            <p:ph type="ftr" sz="quarter" idx="11"/>
          </p:nvPr>
        </p:nvSpPr>
        <p:spPr/>
        <p:txBody>
          <a:bodyPr/>
          <a:lstStyle>
            <a:lvl1pPr>
              <a:defRPr b="1"/>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b="1"/>
            </a:lvl1pPr>
          </a:lstStyle>
          <a:p>
            <a:fld id="{B1CE2F3D-C100-4E37-9DAF-364574883444}" type="slidenum">
              <a:rPr lang="ja-JP" altLang="en-US"/>
              <a:pPr/>
              <a:t>‹#›</a:t>
            </a:fld>
            <a:endParaRPr lang="ja-JP" altLang="en-US"/>
          </a:p>
        </p:txBody>
      </p:sp>
    </p:spTree>
    <p:extLst>
      <p:ext uri="{BB962C8B-B14F-4D97-AF65-F5344CB8AC3E}">
        <p14:creationId xmlns:p14="http://schemas.microsoft.com/office/powerpoint/2010/main" val="21537317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4791"/>
            <a:ext cx="2414588"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536580" y="274791"/>
            <a:ext cx="7078663"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b="1"/>
            </a:lvl1pPr>
          </a:lstStyle>
          <a:p>
            <a:pPr>
              <a:defRPr/>
            </a:pPr>
            <a:fld id="{1C88B479-8362-4418-96CA-C71068F22984}" type="datetime1">
              <a:rPr lang="ja-JP" altLang="en-US"/>
              <a:pPr>
                <a:defRPr/>
              </a:pPr>
              <a:t>2018/8/27</a:t>
            </a:fld>
            <a:endParaRPr lang="ja-JP" altLang="en-US"/>
          </a:p>
        </p:txBody>
      </p:sp>
      <p:sp>
        <p:nvSpPr>
          <p:cNvPr id="5" name="フッター プレースホルダ 4"/>
          <p:cNvSpPr>
            <a:spLocks noGrp="1"/>
          </p:cNvSpPr>
          <p:nvPr>
            <p:ph type="ftr" sz="quarter" idx="11"/>
          </p:nvPr>
        </p:nvSpPr>
        <p:spPr/>
        <p:txBody>
          <a:bodyPr/>
          <a:lstStyle>
            <a:lvl1pPr>
              <a:defRPr b="1"/>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b="1"/>
            </a:lvl1pPr>
          </a:lstStyle>
          <a:p>
            <a:fld id="{A0C3485C-3F62-4EEB-A8F7-31F098074920}" type="slidenum">
              <a:rPr lang="ja-JP" altLang="en-US"/>
              <a:pPr/>
              <a:t>‹#›</a:t>
            </a:fld>
            <a:endParaRPr lang="ja-JP" altLang="en-US"/>
          </a:p>
        </p:txBody>
      </p:sp>
    </p:spTree>
    <p:extLst>
      <p:ext uri="{BB962C8B-B14F-4D97-AF65-F5344CB8AC3E}">
        <p14:creationId xmlns:p14="http://schemas.microsoft.com/office/powerpoint/2010/main" val="101420202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chart">
  <p:cSld name="タイトルとグラフ">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2" y="274638"/>
            <a:ext cx="8915400" cy="1143000"/>
          </a:xfrm>
        </p:spPr>
        <p:txBody>
          <a:bodyPr/>
          <a:lstStyle/>
          <a:p>
            <a:r>
              <a:rPr lang="ja-JP" altLang="en-US"/>
              <a:t>マスタ タイトルの書式設定</a:t>
            </a:r>
          </a:p>
        </p:txBody>
      </p:sp>
      <p:sp>
        <p:nvSpPr>
          <p:cNvPr id="3" name="グラフ プレースホルダ 2"/>
          <p:cNvSpPr>
            <a:spLocks noGrp="1"/>
          </p:cNvSpPr>
          <p:nvPr>
            <p:ph type="chart" idx="1"/>
          </p:nvPr>
        </p:nvSpPr>
        <p:spPr>
          <a:xfrm>
            <a:off x="495302" y="1600206"/>
            <a:ext cx="8915400" cy="4525963"/>
          </a:xfrm>
        </p:spPr>
        <p:txBody>
          <a:bodyPr rtlCol="0">
            <a:normAutofit/>
          </a:bodyPr>
          <a:lstStyle/>
          <a:p>
            <a:pPr lvl="0"/>
            <a:endParaRPr lang="ja-JP" altLang="en-US" noProof="0"/>
          </a:p>
        </p:txBody>
      </p:sp>
      <p:sp>
        <p:nvSpPr>
          <p:cNvPr id="4" name="Rectangle 4"/>
          <p:cNvSpPr>
            <a:spLocks noGrp="1" noChangeArrowheads="1"/>
          </p:cNvSpPr>
          <p:nvPr>
            <p:ph type="dt" sz="half" idx="10"/>
          </p:nvPr>
        </p:nvSpPr>
        <p:spPr/>
        <p:txBody>
          <a:bodyPr/>
          <a:lstStyle>
            <a:lvl1pPr>
              <a:defRPr b="1"/>
            </a:lvl1pPr>
          </a:lstStyle>
          <a:p>
            <a:pPr>
              <a:defRPr/>
            </a:pPr>
            <a:fld id="{AA89C76F-1AD0-47D5-8EBE-7F9D957E31E3}" type="datetime1">
              <a:rPr lang="ja-JP" altLang="en-US"/>
              <a:pPr>
                <a:defRPr/>
              </a:pPr>
              <a:t>2018/8/27</a:t>
            </a:fld>
            <a:endParaRPr lang="en-US" altLang="ja-JP"/>
          </a:p>
        </p:txBody>
      </p:sp>
      <p:sp>
        <p:nvSpPr>
          <p:cNvPr id="5" name="Rectangle 5"/>
          <p:cNvSpPr>
            <a:spLocks noGrp="1" noChangeArrowheads="1"/>
          </p:cNvSpPr>
          <p:nvPr>
            <p:ph type="ftr" sz="quarter" idx="11"/>
          </p:nvPr>
        </p:nvSpPr>
        <p:spPr/>
        <p:txBody>
          <a:bodyPr/>
          <a:lstStyle>
            <a:lvl1pPr>
              <a:defRPr b="1"/>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b="1"/>
            </a:lvl1pPr>
          </a:lstStyle>
          <a:p>
            <a:fld id="{B96E1D04-CCFD-4201-9885-FB42754E6731}" type="slidenum">
              <a:rPr lang="en-US" altLang="ja-JP"/>
              <a:pPr/>
              <a:t>‹#›</a:t>
            </a:fld>
            <a:endParaRPr lang="en-US" altLang="ja-JP"/>
          </a:p>
        </p:txBody>
      </p:sp>
    </p:spTree>
    <p:extLst>
      <p:ext uri="{BB962C8B-B14F-4D97-AF65-F5344CB8AC3E}">
        <p14:creationId xmlns:p14="http://schemas.microsoft.com/office/powerpoint/2010/main" val="19418514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89" y="2130555"/>
            <a:ext cx="84201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485939"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p:txBody>
          <a:bodyPr/>
          <a:lstStyle>
            <a:lvl1pPr eaLnBrk="0" hangingPunct="0">
              <a:defRPr b="1">
                <a:latin typeface="Arial" charset="0"/>
              </a:defRPr>
            </a:lvl1pPr>
          </a:lstStyle>
          <a:p>
            <a:pPr>
              <a:defRPr/>
            </a:pPr>
            <a:fld id="{6FD8FDC9-A09B-4275-B6EE-8511A5076CD1}" type="datetime1">
              <a:rPr lang="ja-JP" altLang="en-US"/>
              <a:pPr>
                <a:defRPr/>
              </a:pPr>
              <a:t>2018/8/27</a:t>
            </a:fld>
            <a:endParaRPr lang="en-US" altLang="ja-JP" dirty="0"/>
          </a:p>
        </p:txBody>
      </p:sp>
      <p:sp>
        <p:nvSpPr>
          <p:cNvPr id="5" name="Rectangle 5"/>
          <p:cNvSpPr>
            <a:spLocks noGrp="1" noChangeArrowheads="1"/>
          </p:cNvSpPr>
          <p:nvPr>
            <p:ph type="ftr" sz="quarter" idx="11"/>
          </p:nvPr>
        </p:nvSpPr>
        <p:spPr/>
        <p:txBody>
          <a:bodyPr/>
          <a:lstStyle>
            <a:lvl1pPr eaLnBrk="0" hangingPunct="0">
              <a:defRPr b="1">
                <a:latin typeface="Arial" charset="0"/>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eaLnBrk="0" hangingPunct="0">
              <a:defRPr b="1"/>
            </a:lvl1pPr>
          </a:lstStyle>
          <a:p>
            <a:fld id="{02D569E6-D7AD-445C-87D3-9591595EC816}" type="slidenum">
              <a:rPr lang="en-US" altLang="ja-JP"/>
              <a:pPr/>
              <a:t>‹#›</a:t>
            </a:fld>
            <a:endParaRPr lang="en-US" altLang="ja-JP"/>
          </a:p>
        </p:txBody>
      </p:sp>
    </p:spTree>
    <p:extLst>
      <p:ext uri="{BB962C8B-B14F-4D97-AF65-F5344CB8AC3E}">
        <p14:creationId xmlns:p14="http://schemas.microsoft.com/office/powerpoint/2010/main" val="49282297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p:txBody>
          <a:bodyPr/>
          <a:lstStyle>
            <a:lvl1pPr eaLnBrk="0" hangingPunct="0">
              <a:defRPr b="1">
                <a:latin typeface="Arial" charset="0"/>
              </a:defRPr>
            </a:lvl1pPr>
          </a:lstStyle>
          <a:p>
            <a:pPr>
              <a:defRPr/>
            </a:pPr>
            <a:fld id="{0C3FC664-CC06-4D53-BE61-5149A328071B}" type="datetime1">
              <a:rPr lang="ja-JP" altLang="en-US"/>
              <a:pPr>
                <a:defRPr/>
              </a:pPr>
              <a:t>2018/8/27</a:t>
            </a:fld>
            <a:endParaRPr lang="en-US" altLang="ja-JP" dirty="0"/>
          </a:p>
        </p:txBody>
      </p:sp>
      <p:sp>
        <p:nvSpPr>
          <p:cNvPr id="5" name="Rectangle 5"/>
          <p:cNvSpPr>
            <a:spLocks noGrp="1" noChangeArrowheads="1"/>
          </p:cNvSpPr>
          <p:nvPr>
            <p:ph type="ftr" sz="quarter" idx="11"/>
          </p:nvPr>
        </p:nvSpPr>
        <p:spPr/>
        <p:txBody>
          <a:bodyPr/>
          <a:lstStyle>
            <a:lvl1pPr eaLnBrk="0" hangingPunct="0">
              <a:defRPr b="1">
                <a:latin typeface="Arial" charset="0"/>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eaLnBrk="0" hangingPunct="0">
              <a:defRPr b="1"/>
            </a:lvl1pPr>
          </a:lstStyle>
          <a:p>
            <a:fld id="{0D949F9D-E6FF-45EF-9054-B44127F59A21}" type="slidenum">
              <a:rPr lang="en-US" altLang="ja-JP"/>
              <a:pPr/>
              <a:t>‹#›</a:t>
            </a:fld>
            <a:endParaRPr lang="en-US" altLang="ja-JP"/>
          </a:p>
        </p:txBody>
      </p:sp>
    </p:spTree>
    <p:extLst>
      <p:ext uri="{BB962C8B-B14F-4D97-AF65-F5344CB8AC3E}">
        <p14:creationId xmlns:p14="http://schemas.microsoft.com/office/powerpoint/2010/main" val="346509297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44" y="4407030"/>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544"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p:txBody>
          <a:bodyPr/>
          <a:lstStyle>
            <a:lvl1pPr eaLnBrk="0" hangingPunct="0">
              <a:defRPr b="1">
                <a:latin typeface="Arial" charset="0"/>
              </a:defRPr>
            </a:lvl1pPr>
          </a:lstStyle>
          <a:p>
            <a:pPr>
              <a:defRPr/>
            </a:pPr>
            <a:fld id="{BB2263C6-624F-4B9D-9804-1201BB9123A5}" type="datetime1">
              <a:rPr lang="ja-JP" altLang="en-US"/>
              <a:pPr>
                <a:defRPr/>
              </a:pPr>
              <a:t>2018/8/27</a:t>
            </a:fld>
            <a:endParaRPr lang="en-US" altLang="ja-JP" dirty="0"/>
          </a:p>
        </p:txBody>
      </p:sp>
      <p:sp>
        <p:nvSpPr>
          <p:cNvPr id="5" name="Rectangle 5"/>
          <p:cNvSpPr>
            <a:spLocks noGrp="1" noChangeArrowheads="1"/>
          </p:cNvSpPr>
          <p:nvPr>
            <p:ph type="ftr" sz="quarter" idx="11"/>
          </p:nvPr>
        </p:nvSpPr>
        <p:spPr/>
        <p:txBody>
          <a:bodyPr/>
          <a:lstStyle>
            <a:lvl1pPr eaLnBrk="0" hangingPunct="0">
              <a:defRPr b="1">
                <a:latin typeface="Arial" charset="0"/>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eaLnBrk="0" hangingPunct="0">
              <a:defRPr b="1"/>
            </a:lvl1pPr>
          </a:lstStyle>
          <a:p>
            <a:fld id="{9048C5E6-1933-4494-A481-B952A5F53957}" type="slidenum">
              <a:rPr lang="en-US" altLang="ja-JP"/>
              <a:pPr/>
              <a:t>‹#›</a:t>
            </a:fld>
            <a:endParaRPr lang="en-US" altLang="ja-JP"/>
          </a:p>
        </p:txBody>
      </p:sp>
    </p:spTree>
    <p:extLst>
      <p:ext uri="{BB962C8B-B14F-4D97-AF65-F5344CB8AC3E}">
        <p14:creationId xmlns:p14="http://schemas.microsoft.com/office/powerpoint/2010/main" val="78133301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34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35558"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p:txBody>
          <a:bodyPr/>
          <a:lstStyle>
            <a:lvl1pPr eaLnBrk="0" hangingPunct="0">
              <a:defRPr b="1">
                <a:latin typeface="Arial" charset="0"/>
              </a:defRPr>
            </a:lvl1pPr>
          </a:lstStyle>
          <a:p>
            <a:pPr>
              <a:defRPr/>
            </a:pPr>
            <a:fld id="{6279A588-FE7E-49B1-B738-CDB4EDC23C5D}" type="datetime1">
              <a:rPr lang="ja-JP" altLang="en-US"/>
              <a:pPr>
                <a:defRPr/>
              </a:pPr>
              <a:t>2018/8/27</a:t>
            </a:fld>
            <a:endParaRPr lang="en-US" altLang="ja-JP" dirty="0"/>
          </a:p>
        </p:txBody>
      </p:sp>
      <p:sp>
        <p:nvSpPr>
          <p:cNvPr id="6" name="Rectangle 5"/>
          <p:cNvSpPr>
            <a:spLocks noGrp="1" noChangeArrowheads="1"/>
          </p:cNvSpPr>
          <p:nvPr>
            <p:ph type="ftr" sz="quarter" idx="11"/>
          </p:nvPr>
        </p:nvSpPr>
        <p:spPr/>
        <p:txBody>
          <a:bodyPr/>
          <a:lstStyle>
            <a:lvl1pPr eaLnBrk="0" hangingPunct="0">
              <a:defRPr b="1">
                <a:latin typeface="Arial" charset="0"/>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eaLnBrk="0" hangingPunct="0">
              <a:defRPr b="1"/>
            </a:lvl1pPr>
          </a:lstStyle>
          <a:p>
            <a:fld id="{F1B6A016-7C0F-4A44-A547-F83EF7EFE6C3}" type="slidenum">
              <a:rPr lang="en-US" altLang="ja-JP"/>
              <a:pPr/>
              <a:t>‹#›</a:t>
            </a:fld>
            <a:endParaRPr lang="en-US" altLang="ja-JP"/>
          </a:p>
        </p:txBody>
      </p:sp>
    </p:spTree>
    <p:extLst>
      <p:ext uri="{BB962C8B-B14F-4D97-AF65-F5344CB8AC3E}">
        <p14:creationId xmlns:p14="http://schemas.microsoft.com/office/powerpoint/2010/main" val="139503698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41"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41"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152" y="1535113"/>
            <a:ext cx="4378589"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152" y="2174875"/>
            <a:ext cx="437858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p:txBody>
          <a:bodyPr/>
          <a:lstStyle>
            <a:lvl1pPr eaLnBrk="0" hangingPunct="0">
              <a:defRPr b="1">
                <a:latin typeface="Arial" charset="0"/>
              </a:defRPr>
            </a:lvl1pPr>
          </a:lstStyle>
          <a:p>
            <a:pPr>
              <a:defRPr/>
            </a:pPr>
            <a:fld id="{AC462E8F-674C-4F34-B8C3-FFF584C6CA9A}" type="datetime1">
              <a:rPr lang="ja-JP" altLang="en-US"/>
              <a:pPr>
                <a:defRPr/>
              </a:pPr>
              <a:t>2018/8/27</a:t>
            </a:fld>
            <a:endParaRPr lang="en-US" altLang="ja-JP" dirty="0"/>
          </a:p>
        </p:txBody>
      </p:sp>
      <p:sp>
        <p:nvSpPr>
          <p:cNvPr id="8" name="Rectangle 5"/>
          <p:cNvSpPr>
            <a:spLocks noGrp="1" noChangeArrowheads="1"/>
          </p:cNvSpPr>
          <p:nvPr>
            <p:ph type="ftr" sz="quarter" idx="11"/>
          </p:nvPr>
        </p:nvSpPr>
        <p:spPr/>
        <p:txBody>
          <a:bodyPr/>
          <a:lstStyle>
            <a:lvl1pPr eaLnBrk="0" hangingPunct="0">
              <a:defRPr b="1">
                <a:latin typeface="Arial" charset="0"/>
              </a:defRPr>
            </a:lvl1pPr>
          </a:lstStyle>
          <a:p>
            <a:pPr>
              <a:defRPr/>
            </a:pPr>
            <a:endParaRPr lang="en-US" altLang="ja-JP"/>
          </a:p>
        </p:txBody>
      </p:sp>
      <p:sp>
        <p:nvSpPr>
          <p:cNvPr id="9" name="Rectangle 6"/>
          <p:cNvSpPr>
            <a:spLocks noGrp="1" noChangeArrowheads="1"/>
          </p:cNvSpPr>
          <p:nvPr>
            <p:ph type="sldNum" sz="quarter" idx="12"/>
          </p:nvPr>
        </p:nvSpPr>
        <p:spPr/>
        <p:txBody>
          <a:bodyPr/>
          <a:lstStyle>
            <a:lvl1pPr eaLnBrk="0" hangingPunct="0">
              <a:defRPr b="1"/>
            </a:lvl1pPr>
          </a:lstStyle>
          <a:p>
            <a:fld id="{04F8244C-A689-46BA-9445-D332F7AE4008}" type="slidenum">
              <a:rPr lang="en-US" altLang="ja-JP"/>
              <a:pPr/>
              <a:t>‹#›</a:t>
            </a:fld>
            <a:endParaRPr lang="en-US" altLang="ja-JP"/>
          </a:p>
        </p:txBody>
      </p:sp>
    </p:spTree>
    <p:extLst>
      <p:ext uri="{BB962C8B-B14F-4D97-AF65-F5344CB8AC3E}">
        <p14:creationId xmlns:p14="http://schemas.microsoft.com/office/powerpoint/2010/main" val="128358082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p:txBody>
          <a:bodyPr/>
          <a:lstStyle>
            <a:lvl1pPr eaLnBrk="0" hangingPunct="0">
              <a:defRPr b="1">
                <a:latin typeface="Arial" charset="0"/>
              </a:defRPr>
            </a:lvl1pPr>
          </a:lstStyle>
          <a:p>
            <a:pPr>
              <a:defRPr/>
            </a:pPr>
            <a:fld id="{7A92CC52-73B3-4F5C-99A6-CA50F3690302}" type="datetime1">
              <a:rPr lang="ja-JP" altLang="en-US"/>
              <a:pPr>
                <a:defRPr/>
              </a:pPr>
              <a:t>2018/8/27</a:t>
            </a:fld>
            <a:endParaRPr lang="en-US" altLang="ja-JP" dirty="0"/>
          </a:p>
        </p:txBody>
      </p:sp>
      <p:sp>
        <p:nvSpPr>
          <p:cNvPr id="4" name="Rectangle 5"/>
          <p:cNvSpPr>
            <a:spLocks noGrp="1" noChangeArrowheads="1"/>
          </p:cNvSpPr>
          <p:nvPr>
            <p:ph type="ftr" sz="quarter" idx="11"/>
          </p:nvPr>
        </p:nvSpPr>
        <p:spPr/>
        <p:txBody>
          <a:bodyPr/>
          <a:lstStyle>
            <a:lvl1pPr eaLnBrk="0" hangingPunct="0">
              <a:defRPr b="1">
                <a:latin typeface="Arial" charset="0"/>
              </a:defRPr>
            </a:lvl1pPr>
          </a:lstStyle>
          <a:p>
            <a:pPr>
              <a:defRPr/>
            </a:pPr>
            <a:endParaRPr lang="en-US" altLang="ja-JP"/>
          </a:p>
        </p:txBody>
      </p:sp>
      <p:sp>
        <p:nvSpPr>
          <p:cNvPr id="5" name="Rectangle 6"/>
          <p:cNvSpPr>
            <a:spLocks noGrp="1" noChangeArrowheads="1"/>
          </p:cNvSpPr>
          <p:nvPr>
            <p:ph type="sldNum" sz="quarter" idx="12"/>
          </p:nvPr>
        </p:nvSpPr>
        <p:spPr/>
        <p:txBody>
          <a:bodyPr/>
          <a:lstStyle>
            <a:lvl1pPr eaLnBrk="0" hangingPunct="0">
              <a:defRPr b="1"/>
            </a:lvl1pPr>
          </a:lstStyle>
          <a:p>
            <a:fld id="{48BCF54A-8657-4712-8A4B-050B360D0CA2}" type="slidenum">
              <a:rPr lang="en-US" altLang="ja-JP"/>
              <a:pPr/>
              <a:t>‹#›</a:t>
            </a:fld>
            <a:endParaRPr lang="en-US" altLang="ja-JP"/>
          </a:p>
        </p:txBody>
      </p:sp>
    </p:spTree>
    <p:extLst>
      <p:ext uri="{BB962C8B-B14F-4D97-AF65-F5344CB8AC3E}">
        <p14:creationId xmlns:p14="http://schemas.microsoft.com/office/powerpoint/2010/main" val="27717925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7171"/>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506" y="2906722"/>
            <a:ext cx="8420100" cy="1500187"/>
          </a:xfrm>
        </p:spPr>
        <p:txBody>
          <a:bodyPr anchor="b"/>
          <a:lstStyle>
            <a:lvl1pPr marL="0" indent="0">
              <a:buNone/>
              <a:defRPr sz="2000"/>
            </a:lvl1pPr>
            <a:lvl2pPr marL="456980" indent="0">
              <a:buNone/>
              <a:defRPr sz="1800"/>
            </a:lvl2pPr>
            <a:lvl3pPr marL="913960" indent="0">
              <a:buNone/>
              <a:defRPr sz="1600"/>
            </a:lvl3pPr>
            <a:lvl4pPr marL="1370940" indent="0">
              <a:buNone/>
              <a:defRPr sz="1400"/>
            </a:lvl4pPr>
            <a:lvl5pPr marL="1827921" indent="0">
              <a:buNone/>
              <a:defRPr sz="1400"/>
            </a:lvl5pPr>
            <a:lvl6pPr marL="2284902" indent="0">
              <a:buNone/>
              <a:defRPr sz="1400"/>
            </a:lvl6pPr>
            <a:lvl7pPr marL="2741885" indent="0">
              <a:buNone/>
              <a:defRPr sz="1400"/>
            </a:lvl7pPr>
            <a:lvl8pPr marL="3198861" indent="0">
              <a:buNone/>
              <a:defRPr sz="1400"/>
            </a:lvl8pPr>
            <a:lvl9pPr marL="3655844"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p:txBody>
          <a:bodyPr/>
          <a:lstStyle>
            <a:lvl1pPr>
              <a:defRPr b="1"/>
            </a:lvl1pPr>
          </a:lstStyle>
          <a:p>
            <a:pPr>
              <a:defRPr/>
            </a:pPr>
            <a:endParaRPr lang="en-US" altLang="ja-JP"/>
          </a:p>
        </p:txBody>
      </p:sp>
      <p:sp>
        <p:nvSpPr>
          <p:cNvPr id="5" name="Rectangle 5"/>
          <p:cNvSpPr>
            <a:spLocks noGrp="1" noChangeArrowheads="1"/>
          </p:cNvSpPr>
          <p:nvPr>
            <p:ph type="ftr" sz="quarter" idx="11"/>
          </p:nvPr>
        </p:nvSpPr>
        <p:spPr/>
        <p:txBody>
          <a:bodyPr/>
          <a:lstStyle>
            <a:lvl1pPr>
              <a:defRPr b="1"/>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b="1"/>
            </a:lvl1pPr>
          </a:lstStyle>
          <a:p>
            <a:fld id="{A339545C-B165-4C46-A34A-9101AF1C193B}" type="slidenum">
              <a:rPr lang="en-US" altLang="ja-JP"/>
              <a:pPr/>
              <a:t>‹#›</a:t>
            </a:fld>
            <a:endParaRPr lang="en-US" altLang="ja-JP"/>
          </a:p>
        </p:txBody>
      </p:sp>
    </p:spTree>
    <p:extLst>
      <p:ext uri="{BB962C8B-B14F-4D97-AF65-F5344CB8AC3E}">
        <p14:creationId xmlns:p14="http://schemas.microsoft.com/office/powerpoint/2010/main" val="18871520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eaLnBrk="0" hangingPunct="0">
              <a:defRPr b="1">
                <a:latin typeface="Arial" charset="0"/>
              </a:defRPr>
            </a:lvl1pPr>
          </a:lstStyle>
          <a:p>
            <a:pPr>
              <a:defRPr/>
            </a:pPr>
            <a:fld id="{F1D98C87-8EC5-4F3D-AFA8-06D3C0C0C1DA}" type="datetime1">
              <a:rPr lang="ja-JP" altLang="en-US"/>
              <a:pPr>
                <a:defRPr/>
              </a:pPr>
              <a:t>2018/8/27</a:t>
            </a:fld>
            <a:endParaRPr lang="en-US" altLang="ja-JP" dirty="0"/>
          </a:p>
        </p:txBody>
      </p:sp>
      <p:sp>
        <p:nvSpPr>
          <p:cNvPr id="3" name="Rectangle 5"/>
          <p:cNvSpPr>
            <a:spLocks noGrp="1" noChangeArrowheads="1"/>
          </p:cNvSpPr>
          <p:nvPr>
            <p:ph type="ftr" sz="quarter" idx="11"/>
          </p:nvPr>
        </p:nvSpPr>
        <p:spPr/>
        <p:txBody>
          <a:bodyPr/>
          <a:lstStyle>
            <a:lvl1pPr eaLnBrk="0" hangingPunct="0">
              <a:defRPr b="1">
                <a:latin typeface="Arial" charset="0"/>
              </a:defRPr>
            </a:lvl1pPr>
          </a:lstStyle>
          <a:p>
            <a:pPr>
              <a:defRPr/>
            </a:pPr>
            <a:endParaRPr lang="en-US" altLang="ja-JP"/>
          </a:p>
        </p:txBody>
      </p:sp>
      <p:sp>
        <p:nvSpPr>
          <p:cNvPr id="4" name="Rectangle 6"/>
          <p:cNvSpPr>
            <a:spLocks noGrp="1" noChangeArrowheads="1"/>
          </p:cNvSpPr>
          <p:nvPr>
            <p:ph type="sldNum" sz="quarter" idx="12"/>
          </p:nvPr>
        </p:nvSpPr>
        <p:spPr/>
        <p:txBody>
          <a:bodyPr/>
          <a:lstStyle>
            <a:lvl1pPr eaLnBrk="0" hangingPunct="0">
              <a:defRPr b="1"/>
            </a:lvl1pPr>
          </a:lstStyle>
          <a:p>
            <a:fld id="{7B1580D4-F5F5-4CD7-B2D2-E0597DC438C2}" type="slidenum">
              <a:rPr lang="en-US" altLang="ja-JP"/>
              <a:pPr/>
              <a:t>‹#›</a:t>
            </a:fld>
            <a:endParaRPr lang="en-US" altLang="ja-JP"/>
          </a:p>
        </p:txBody>
      </p:sp>
    </p:spTree>
    <p:extLst>
      <p:ext uri="{BB962C8B-B14F-4D97-AF65-F5344CB8AC3E}">
        <p14:creationId xmlns:p14="http://schemas.microsoft.com/office/powerpoint/2010/main" val="236843984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21" y="273050"/>
            <a:ext cx="325900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3013" y="273167"/>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21"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p:txBody>
          <a:bodyPr/>
          <a:lstStyle>
            <a:lvl1pPr eaLnBrk="0" hangingPunct="0">
              <a:defRPr b="1">
                <a:latin typeface="Arial" charset="0"/>
              </a:defRPr>
            </a:lvl1pPr>
          </a:lstStyle>
          <a:p>
            <a:pPr>
              <a:defRPr/>
            </a:pPr>
            <a:fld id="{360CB2BD-C1A4-4CC3-A5B2-14590F618BC2}" type="datetime1">
              <a:rPr lang="ja-JP" altLang="en-US"/>
              <a:pPr>
                <a:defRPr/>
              </a:pPr>
              <a:t>2018/8/27</a:t>
            </a:fld>
            <a:endParaRPr lang="en-US" altLang="ja-JP" dirty="0"/>
          </a:p>
        </p:txBody>
      </p:sp>
      <p:sp>
        <p:nvSpPr>
          <p:cNvPr id="6" name="Rectangle 5"/>
          <p:cNvSpPr>
            <a:spLocks noGrp="1" noChangeArrowheads="1"/>
          </p:cNvSpPr>
          <p:nvPr>
            <p:ph type="ftr" sz="quarter" idx="11"/>
          </p:nvPr>
        </p:nvSpPr>
        <p:spPr/>
        <p:txBody>
          <a:bodyPr/>
          <a:lstStyle>
            <a:lvl1pPr eaLnBrk="0" hangingPunct="0">
              <a:defRPr b="1">
                <a:latin typeface="Arial" charset="0"/>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eaLnBrk="0" hangingPunct="0">
              <a:defRPr b="1"/>
            </a:lvl1pPr>
          </a:lstStyle>
          <a:p>
            <a:fld id="{ACDBB709-E221-4E59-80C5-A79B027054E6}" type="slidenum">
              <a:rPr lang="en-US" altLang="ja-JP"/>
              <a:pPr/>
              <a:t>‹#›</a:t>
            </a:fld>
            <a:endParaRPr lang="en-US" altLang="ja-JP"/>
          </a:p>
        </p:txBody>
      </p:sp>
    </p:spTree>
    <p:extLst>
      <p:ext uri="{BB962C8B-B14F-4D97-AF65-F5344CB8AC3E}">
        <p14:creationId xmlns:p14="http://schemas.microsoft.com/office/powerpoint/2010/main" val="105360778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p:txBody>
          <a:bodyPr/>
          <a:lstStyle>
            <a:lvl1pPr eaLnBrk="0" hangingPunct="0">
              <a:defRPr b="1">
                <a:latin typeface="Arial" charset="0"/>
              </a:defRPr>
            </a:lvl1pPr>
          </a:lstStyle>
          <a:p>
            <a:pPr>
              <a:defRPr/>
            </a:pPr>
            <a:fld id="{606FFA35-91DA-4C98-BAD8-7F9C8D6D36D5}" type="datetime1">
              <a:rPr lang="ja-JP" altLang="en-US"/>
              <a:pPr>
                <a:defRPr/>
              </a:pPr>
              <a:t>2018/8/27</a:t>
            </a:fld>
            <a:endParaRPr lang="en-US" altLang="ja-JP" dirty="0"/>
          </a:p>
        </p:txBody>
      </p:sp>
      <p:sp>
        <p:nvSpPr>
          <p:cNvPr id="6" name="Rectangle 5"/>
          <p:cNvSpPr>
            <a:spLocks noGrp="1" noChangeArrowheads="1"/>
          </p:cNvSpPr>
          <p:nvPr>
            <p:ph type="ftr" sz="quarter" idx="11"/>
          </p:nvPr>
        </p:nvSpPr>
        <p:spPr/>
        <p:txBody>
          <a:bodyPr/>
          <a:lstStyle>
            <a:lvl1pPr eaLnBrk="0" hangingPunct="0">
              <a:defRPr b="1">
                <a:latin typeface="Arial" charset="0"/>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eaLnBrk="0" hangingPunct="0">
              <a:defRPr b="1"/>
            </a:lvl1pPr>
          </a:lstStyle>
          <a:p>
            <a:fld id="{12F88669-C934-4F2A-8F6E-028D5C3370D0}" type="slidenum">
              <a:rPr lang="en-US" altLang="ja-JP"/>
              <a:pPr/>
              <a:t>‹#›</a:t>
            </a:fld>
            <a:endParaRPr lang="en-US" altLang="ja-JP"/>
          </a:p>
        </p:txBody>
      </p:sp>
    </p:spTree>
    <p:extLst>
      <p:ext uri="{BB962C8B-B14F-4D97-AF65-F5344CB8AC3E}">
        <p14:creationId xmlns:p14="http://schemas.microsoft.com/office/powerpoint/2010/main" val="246607368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p:txBody>
          <a:bodyPr/>
          <a:lstStyle>
            <a:lvl1pPr eaLnBrk="0" hangingPunct="0">
              <a:defRPr b="1">
                <a:latin typeface="Arial" charset="0"/>
              </a:defRPr>
            </a:lvl1pPr>
          </a:lstStyle>
          <a:p>
            <a:pPr>
              <a:defRPr/>
            </a:pPr>
            <a:fld id="{B1D59054-16AB-4D33-88E3-B262A27C3A60}" type="datetime1">
              <a:rPr lang="ja-JP" altLang="en-US"/>
              <a:pPr>
                <a:defRPr/>
              </a:pPr>
              <a:t>2018/8/27</a:t>
            </a:fld>
            <a:endParaRPr lang="en-US" altLang="ja-JP" dirty="0"/>
          </a:p>
        </p:txBody>
      </p:sp>
      <p:sp>
        <p:nvSpPr>
          <p:cNvPr id="5" name="Rectangle 5"/>
          <p:cNvSpPr>
            <a:spLocks noGrp="1" noChangeArrowheads="1"/>
          </p:cNvSpPr>
          <p:nvPr>
            <p:ph type="ftr" sz="quarter" idx="11"/>
          </p:nvPr>
        </p:nvSpPr>
        <p:spPr/>
        <p:txBody>
          <a:bodyPr/>
          <a:lstStyle>
            <a:lvl1pPr eaLnBrk="0" hangingPunct="0">
              <a:defRPr b="1">
                <a:latin typeface="Arial" charset="0"/>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eaLnBrk="0" hangingPunct="0">
              <a:defRPr b="1"/>
            </a:lvl1pPr>
          </a:lstStyle>
          <a:p>
            <a:fld id="{770B50E5-93EE-4654-AD87-E18AAD3AEE13}" type="slidenum">
              <a:rPr lang="en-US" altLang="ja-JP"/>
              <a:pPr/>
              <a:t>‹#›</a:t>
            </a:fld>
            <a:endParaRPr lang="en-US" altLang="ja-JP"/>
          </a:p>
        </p:txBody>
      </p:sp>
    </p:spTree>
    <p:extLst>
      <p:ext uri="{BB962C8B-B14F-4D97-AF65-F5344CB8AC3E}">
        <p14:creationId xmlns:p14="http://schemas.microsoft.com/office/powerpoint/2010/main" val="295607167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758"/>
            <a:ext cx="222885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340" y="274758"/>
            <a:ext cx="652145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p:txBody>
          <a:bodyPr/>
          <a:lstStyle>
            <a:lvl1pPr eaLnBrk="0" hangingPunct="0">
              <a:defRPr b="1">
                <a:latin typeface="Arial" charset="0"/>
              </a:defRPr>
            </a:lvl1pPr>
          </a:lstStyle>
          <a:p>
            <a:pPr>
              <a:defRPr/>
            </a:pPr>
            <a:fld id="{F89DBE80-84EC-41D4-B934-431C27470A75}" type="datetime1">
              <a:rPr lang="ja-JP" altLang="en-US"/>
              <a:pPr>
                <a:defRPr/>
              </a:pPr>
              <a:t>2018/8/27</a:t>
            </a:fld>
            <a:endParaRPr lang="en-US" altLang="ja-JP" dirty="0"/>
          </a:p>
        </p:txBody>
      </p:sp>
      <p:sp>
        <p:nvSpPr>
          <p:cNvPr id="5" name="Rectangle 5"/>
          <p:cNvSpPr>
            <a:spLocks noGrp="1" noChangeArrowheads="1"/>
          </p:cNvSpPr>
          <p:nvPr>
            <p:ph type="ftr" sz="quarter" idx="11"/>
          </p:nvPr>
        </p:nvSpPr>
        <p:spPr/>
        <p:txBody>
          <a:bodyPr/>
          <a:lstStyle>
            <a:lvl1pPr eaLnBrk="0" hangingPunct="0">
              <a:defRPr b="1">
                <a:latin typeface="Arial" charset="0"/>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eaLnBrk="0" hangingPunct="0">
              <a:defRPr b="1"/>
            </a:lvl1pPr>
          </a:lstStyle>
          <a:p>
            <a:fld id="{E4AB43FE-8B4E-4739-B261-EF30CF905680}" type="slidenum">
              <a:rPr lang="en-US" altLang="ja-JP"/>
              <a:pPr/>
              <a:t>‹#›</a:t>
            </a:fld>
            <a:endParaRPr lang="en-US" altLang="ja-JP"/>
          </a:p>
        </p:txBody>
      </p:sp>
    </p:spTree>
    <p:extLst>
      <p:ext uri="{BB962C8B-B14F-4D97-AF65-F5344CB8AC3E}">
        <p14:creationId xmlns:p14="http://schemas.microsoft.com/office/powerpoint/2010/main" val="415344082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95310" y="274758"/>
            <a:ext cx="8915400" cy="585152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 name="Rectangle 4"/>
          <p:cNvSpPr>
            <a:spLocks noGrp="1" noChangeArrowheads="1"/>
          </p:cNvSpPr>
          <p:nvPr>
            <p:ph type="dt" sz="half" idx="10"/>
          </p:nvPr>
        </p:nvSpPr>
        <p:spPr/>
        <p:txBody>
          <a:bodyPr/>
          <a:lstStyle>
            <a:lvl1pPr eaLnBrk="0" hangingPunct="0">
              <a:defRPr b="1">
                <a:latin typeface="Arial" charset="0"/>
              </a:defRPr>
            </a:lvl1pPr>
          </a:lstStyle>
          <a:p>
            <a:pPr>
              <a:defRPr/>
            </a:pPr>
            <a:fld id="{26ACE107-7E25-48DC-8BDD-1E19EF791F5D}" type="datetime1">
              <a:rPr lang="ja-JP" altLang="en-US"/>
              <a:pPr>
                <a:defRPr/>
              </a:pPr>
              <a:t>2018/8/27</a:t>
            </a:fld>
            <a:endParaRPr lang="en-US" altLang="ja-JP" dirty="0"/>
          </a:p>
        </p:txBody>
      </p:sp>
      <p:sp>
        <p:nvSpPr>
          <p:cNvPr id="4" name="Rectangle 5"/>
          <p:cNvSpPr>
            <a:spLocks noGrp="1" noChangeArrowheads="1"/>
          </p:cNvSpPr>
          <p:nvPr>
            <p:ph type="ftr" sz="quarter" idx="11"/>
          </p:nvPr>
        </p:nvSpPr>
        <p:spPr/>
        <p:txBody>
          <a:bodyPr/>
          <a:lstStyle>
            <a:lvl1pPr eaLnBrk="0" hangingPunct="0">
              <a:defRPr b="1">
                <a:latin typeface="Arial" charset="0"/>
              </a:defRPr>
            </a:lvl1pPr>
          </a:lstStyle>
          <a:p>
            <a:pPr>
              <a:defRPr/>
            </a:pPr>
            <a:endParaRPr lang="en-US" altLang="ja-JP"/>
          </a:p>
        </p:txBody>
      </p:sp>
      <p:sp>
        <p:nvSpPr>
          <p:cNvPr id="5" name="Rectangle 6"/>
          <p:cNvSpPr>
            <a:spLocks noGrp="1" noChangeArrowheads="1"/>
          </p:cNvSpPr>
          <p:nvPr>
            <p:ph type="sldNum" sz="quarter" idx="12"/>
          </p:nvPr>
        </p:nvSpPr>
        <p:spPr/>
        <p:txBody>
          <a:bodyPr/>
          <a:lstStyle>
            <a:lvl1pPr eaLnBrk="0" hangingPunct="0">
              <a:defRPr b="1"/>
            </a:lvl1pPr>
          </a:lstStyle>
          <a:p>
            <a:fld id="{848882AB-52CE-4C43-A70E-B72A6B61FEE7}" type="slidenum">
              <a:rPr lang="en-US" altLang="ja-JP"/>
              <a:pPr/>
              <a:t>‹#›</a:t>
            </a:fld>
            <a:endParaRPr lang="en-US" altLang="ja-JP"/>
          </a:p>
        </p:txBody>
      </p:sp>
    </p:spTree>
    <p:extLst>
      <p:ext uri="{BB962C8B-B14F-4D97-AF65-F5344CB8AC3E}">
        <p14:creationId xmlns:p14="http://schemas.microsoft.com/office/powerpoint/2010/main" val="320713152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719"/>
            <a:ext cx="84201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6920193-7F62-4B0F-A26E-3C036304FC06}"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39704436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EF23906-C28C-47DE-8E4F-A94606051E1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23667553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7194"/>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7356F00-DC71-473E-82CD-36AD32941D14}"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66662628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303" y="1600206"/>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29199" y="1600206"/>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EF66A93B-25A7-4F55-9C85-6C5A8BB65174}"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20634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742950" y="1981201"/>
            <a:ext cx="41275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35550" y="1981201"/>
            <a:ext cx="41275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p:txBody>
          <a:bodyPr/>
          <a:lstStyle>
            <a:lvl1pPr>
              <a:defRPr b="1"/>
            </a:lvl1pPr>
          </a:lstStyle>
          <a:p>
            <a:pPr>
              <a:defRPr/>
            </a:pPr>
            <a:endParaRPr lang="en-US" altLang="ja-JP"/>
          </a:p>
        </p:txBody>
      </p:sp>
      <p:sp>
        <p:nvSpPr>
          <p:cNvPr id="6" name="Rectangle 5"/>
          <p:cNvSpPr>
            <a:spLocks noGrp="1" noChangeArrowheads="1"/>
          </p:cNvSpPr>
          <p:nvPr>
            <p:ph type="ftr" sz="quarter" idx="11"/>
          </p:nvPr>
        </p:nvSpPr>
        <p:spPr/>
        <p:txBody>
          <a:bodyPr/>
          <a:lstStyle>
            <a:lvl1pPr>
              <a:defRPr b="1"/>
            </a:lvl1pPr>
          </a:lstStyle>
          <a:p>
            <a:pPr>
              <a:defRPr/>
            </a:pPr>
            <a:endParaRPr lang="en-US" altLang="ja-JP"/>
          </a:p>
        </p:txBody>
      </p:sp>
      <p:sp>
        <p:nvSpPr>
          <p:cNvPr id="7" name="Rectangle 6"/>
          <p:cNvSpPr>
            <a:spLocks noGrp="1" noChangeArrowheads="1"/>
          </p:cNvSpPr>
          <p:nvPr>
            <p:ph type="sldNum" sz="quarter" idx="12"/>
          </p:nvPr>
        </p:nvSpPr>
        <p:spPr/>
        <p:txBody>
          <a:bodyPr/>
          <a:lstStyle>
            <a:lvl1pPr>
              <a:defRPr b="1"/>
            </a:lvl1pPr>
          </a:lstStyle>
          <a:p>
            <a:fld id="{51D24BF1-E4CA-4D99-9CB0-6CF0EC9A3216}" type="slidenum">
              <a:rPr lang="en-US" altLang="ja-JP"/>
              <a:pPr/>
              <a:t>‹#›</a:t>
            </a:fld>
            <a:endParaRPr lang="en-US" altLang="ja-JP"/>
          </a:p>
        </p:txBody>
      </p:sp>
    </p:spTree>
    <p:extLst>
      <p:ext uri="{BB962C8B-B14F-4D97-AF65-F5344CB8AC3E}">
        <p14:creationId xmlns:p14="http://schemas.microsoft.com/office/powerpoint/2010/main" val="351433695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41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41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5D8C76D0-8B61-4937-AB5C-AF8CE3F4F91D}"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72260138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55EA36B2-2BF2-4778-A334-096F1966A8DB}"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08091726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A62CD0B0-E75C-40CC-B5E5-16CA9DF9565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7765076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8" y="273050"/>
            <a:ext cx="3259138"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3499" y="273316"/>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8" y="1435103"/>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6DEB519-43A5-4205-9F20-4A1A0C3FC127}"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37683368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F87BBD6C-A4FE-48B5-A03C-414F353369B8}"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615524968"/>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5D72CE4-16E0-42CE-AF85-3CCA80DAEF29}"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76173850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904"/>
            <a:ext cx="222885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308" y="274904"/>
            <a:ext cx="653415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25A0AF0-5F13-486A-9847-F7AB5E546B57}"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721050704"/>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p>
            <a:r>
              <a:rPr lang="ja-JP" altLang="en-US"/>
              <a:t>マスタ タイトルの書式設定</a:t>
            </a:r>
          </a:p>
        </p:txBody>
      </p:sp>
      <p:sp>
        <p:nvSpPr>
          <p:cNvPr id="3" name="表プレースホルダ 2"/>
          <p:cNvSpPr>
            <a:spLocks noGrp="1"/>
          </p:cNvSpPr>
          <p:nvPr>
            <p:ph type="tbl" idx="1"/>
          </p:nvPr>
        </p:nvSpPr>
        <p:spPr>
          <a:xfrm>
            <a:off x="495300" y="1600206"/>
            <a:ext cx="8915400" cy="4525963"/>
          </a:xfrm>
        </p:spPr>
        <p:txBody>
          <a:bodyPr/>
          <a:lstStyle/>
          <a:p>
            <a:pPr lvl="0"/>
            <a:endParaRPr lang="ja-JP" alt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F905456-D052-40B3-A063-9B0E6E7F70AA}"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09734501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95300" y="274904"/>
            <a:ext cx="8915400" cy="585152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C51BFF0E-5137-4627-86AA-21EE257611E8}"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67771930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51"/>
            <a:ext cx="84201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F7BEBA9A-04A7-4F53-BAC3-765BA3834384}" type="slidenum">
              <a:rPr lang="en-US" altLang="ja-JP"/>
              <a:pPr>
                <a:defRPr/>
              </a:pPr>
              <a:t>‹#›</a:t>
            </a:fld>
            <a:endParaRPr lang="en-US" altLang="ja-JP"/>
          </a:p>
        </p:txBody>
      </p:sp>
    </p:spTree>
    <p:extLst>
      <p:ext uri="{BB962C8B-B14F-4D97-AF65-F5344CB8AC3E}">
        <p14:creationId xmlns:p14="http://schemas.microsoft.com/office/powerpoint/2010/main" val="13640994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4" y="274638"/>
            <a:ext cx="89154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6980" indent="0">
              <a:buNone/>
              <a:defRPr sz="2000" b="1"/>
            </a:lvl2pPr>
            <a:lvl3pPr marL="913960" indent="0">
              <a:buNone/>
              <a:defRPr sz="1800" b="1"/>
            </a:lvl3pPr>
            <a:lvl4pPr marL="1370940" indent="0">
              <a:buNone/>
              <a:defRPr sz="1600" b="1"/>
            </a:lvl4pPr>
            <a:lvl5pPr marL="1827921" indent="0">
              <a:buNone/>
              <a:defRPr sz="1600" b="1"/>
            </a:lvl5pPr>
            <a:lvl6pPr marL="2284902" indent="0">
              <a:buNone/>
              <a:defRPr sz="1600" b="1"/>
            </a:lvl6pPr>
            <a:lvl7pPr marL="2741885" indent="0">
              <a:buNone/>
              <a:defRPr sz="1600" b="1"/>
            </a:lvl7pPr>
            <a:lvl8pPr marL="3198861" indent="0">
              <a:buNone/>
              <a:defRPr sz="1600" b="1"/>
            </a:lvl8pPr>
            <a:lvl9pPr marL="3655844"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117" y="1535113"/>
            <a:ext cx="4378590" cy="639762"/>
          </a:xfrm>
        </p:spPr>
        <p:txBody>
          <a:bodyPr anchor="b"/>
          <a:lstStyle>
            <a:lvl1pPr marL="0" indent="0">
              <a:buNone/>
              <a:defRPr sz="2400" b="1"/>
            </a:lvl1pPr>
            <a:lvl2pPr marL="456980" indent="0">
              <a:buNone/>
              <a:defRPr sz="2000" b="1"/>
            </a:lvl2pPr>
            <a:lvl3pPr marL="913960" indent="0">
              <a:buNone/>
              <a:defRPr sz="1800" b="1"/>
            </a:lvl3pPr>
            <a:lvl4pPr marL="1370940" indent="0">
              <a:buNone/>
              <a:defRPr sz="1600" b="1"/>
            </a:lvl4pPr>
            <a:lvl5pPr marL="1827921" indent="0">
              <a:buNone/>
              <a:defRPr sz="1600" b="1"/>
            </a:lvl5pPr>
            <a:lvl6pPr marL="2284902" indent="0">
              <a:buNone/>
              <a:defRPr sz="1600" b="1"/>
            </a:lvl6pPr>
            <a:lvl7pPr marL="2741885" indent="0">
              <a:buNone/>
              <a:defRPr sz="1600" b="1"/>
            </a:lvl7pPr>
            <a:lvl8pPr marL="3198861" indent="0">
              <a:buNone/>
              <a:defRPr sz="1600" b="1"/>
            </a:lvl8pPr>
            <a:lvl9pPr marL="3655844"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117"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p:txBody>
          <a:bodyPr/>
          <a:lstStyle>
            <a:lvl1pPr>
              <a:defRPr b="1"/>
            </a:lvl1pPr>
          </a:lstStyle>
          <a:p>
            <a:pPr>
              <a:defRPr/>
            </a:pPr>
            <a:endParaRPr lang="en-US" altLang="ja-JP"/>
          </a:p>
        </p:txBody>
      </p:sp>
      <p:sp>
        <p:nvSpPr>
          <p:cNvPr id="8" name="Rectangle 5"/>
          <p:cNvSpPr>
            <a:spLocks noGrp="1" noChangeArrowheads="1"/>
          </p:cNvSpPr>
          <p:nvPr>
            <p:ph type="ftr" sz="quarter" idx="11"/>
          </p:nvPr>
        </p:nvSpPr>
        <p:spPr/>
        <p:txBody>
          <a:bodyPr/>
          <a:lstStyle>
            <a:lvl1pPr>
              <a:defRPr b="1"/>
            </a:lvl1pPr>
          </a:lstStyle>
          <a:p>
            <a:pPr>
              <a:defRPr/>
            </a:pPr>
            <a:endParaRPr lang="en-US" altLang="ja-JP"/>
          </a:p>
        </p:txBody>
      </p:sp>
      <p:sp>
        <p:nvSpPr>
          <p:cNvPr id="9" name="Rectangle 6"/>
          <p:cNvSpPr>
            <a:spLocks noGrp="1" noChangeArrowheads="1"/>
          </p:cNvSpPr>
          <p:nvPr>
            <p:ph type="sldNum" sz="quarter" idx="12"/>
          </p:nvPr>
        </p:nvSpPr>
        <p:spPr/>
        <p:txBody>
          <a:bodyPr/>
          <a:lstStyle>
            <a:lvl1pPr>
              <a:defRPr b="1"/>
            </a:lvl1pPr>
          </a:lstStyle>
          <a:p>
            <a:fld id="{57C93ED7-B8FB-49B4-98DB-84C27655143E}" type="slidenum">
              <a:rPr lang="en-US" altLang="ja-JP"/>
              <a:pPr/>
              <a:t>‹#›</a:t>
            </a:fld>
            <a:endParaRPr lang="en-US" altLang="ja-JP"/>
          </a:p>
        </p:txBody>
      </p:sp>
    </p:spTree>
    <p:extLst>
      <p:ext uri="{BB962C8B-B14F-4D97-AF65-F5344CB8AC3E}">
        <p14:creationId xmlns:p14="http://schemas.microsoft.com/office/powerpoint/2010/main" val="2661333847"/>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54456992-D8C4-4517-BC12-9507EAB8C568}" type="slidenum">
              <a:rPr lang="en-US" altLang="ja-JP"/>
              <a:pPr>
                <a:defRPr/>
              </a:pPr>
              <a:t>‹#›</a:t>
            </a:fld>
            <a:endParaRPr lang="en-US" altLang="ja-JP"/>
          </a:p>
        </p:txBody>
      </p:sp>
    </p:spTree>
    <p:extLst>
      <p:ext uri="{BB962C8B-B14F-4D97-AF65-F5344CB8AC3E}">
        <p14:creationId xmlns:p14="http://schemas.microsoft.com/office/powerpoint/2010/main" val="2473860917"/>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26"/>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DCE22419-A2FE-4B86-AA5D-3B7F5D42398F}" type="slidenum">
              <a:rPr lang="en-US" altLang="ja-JP"/>
              <a:pPr>
                <a:defRPr/>
              </a:pPr>
              <a:t>‹#›</a:t>
            </a:fld>
            <a:endParaRPr lang="en-US" altLang="ja-JP"/>
          </a:p>
        </p:txBody>
      </p:sp>
    </p:spTree>
    <p:extLst>
      <p:ext uri="{BB962C8B-B14F-4D97-AF65-F5344CB8AC3E}">
        <p14:creationId xmlns:p14="http://schemas.microsoft.com/office/powerpoint/2010/main" val="3341732437"/>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303" y="1600206"/>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29199" y="1600206"/>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7902732A-9520-4B7B-A10A-9F6EE5272FDF}" type="slidenum">
              <a:rPr lang="en-US" altLang="ja-JP"/>
              <a:pPr>
                <a:defRPr/>
              </a:pPr>
              <a:t>‹#›</a:t>
            </a:fld>
            <a:endParaRPr lang="en-US" altLang="ja-JP"/>
          </a:p>
        </p:txBody>
      </p:sp>
    </p:spTree>
    <p:extLst>
      <p:ext uri="{BB962C8B-B14F-4D97-AF65-F5344CB8AC3E}">
        <p14:creationId xmlns:p14="http://schemas.microsoft.com/office/powerpoint/2010/main" val="4167500845"/>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390"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390"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F6829251-53AF-41FA-88D5-C54708CCED26}" type="slidenum">
              <a:rPr lang="en-US" altLang="ja-JP"/>
              <a:pPr>
                <a:defRPr/>
              </a:pPr>
              <a:t>‹#›</a:t>
            </a:fld>
            <a:endParaRPr lang="en-US" altLang="ja-JP"/>
          </a:p>
        </p:txBody>
      </p:sp>
    </p:spTree>
    <p:extLst>
      <p:ext uri="{BB962C8B-B14F-4D97-AF65-F5344CB8AC3E}">
        <p14:creationId xmlns:p14="http://schemas.microsoft.com/office/powerpoint/2010/main" val="2005028802"/>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1D9D0798-E573-4D79-B1A4-CB1C3316C050}" type="slidenum">
              <a:rPr lang="en-US" altLang="ja-JP"/>
              <a:pPr>
                <a:defRPr/>
              </a:pPr>
              <a:t>‹#›</a:t>
            </a:fld>
            <a:endParaRPr lang="en-US" altLang="ja-JP"/>
          </a:p>
        </p:txBody>
      </p:sp>
    </p:spTree>
    <p:extLst>
      <p:ext uri="{BB962C8B-B14F-4D97-AF65-F5344CB8AC3E}">
        <p14:creationId xmlns:p14="http://schemas.microsoft.com/office/powerpoint/2010/main" val="339443096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D74BFDB4-8F8A-4BD2-B02A-76DC6F491532}" type="slidenum">
              <a:rPr lang="en-US" altLang="ja-JP"/>
              <a:pPr>
                <a:defRPr/>
              </a:pPr>
              <a:t>‹#›</a:t>
            </a:fld>
            <a:endParaRPr lang="en-US" altLang="ja-JP"/>
          </a:p>
        </p:txBody>
      </p:sp>
    </p:spTree>
    <p:extLst>
      <p:ext uri="{BB962C8B-B14F-4D97-AF65-F5344CB8AC3E}">
        <p14:creationId xmlns:p14="http://schemas.microsoft.com/office/powerpoint/2010/main" val="3897686469"/>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8" y="273050"/>
            <a:ext cx="3259138"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3499" y="273076"/>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8" y="1435103"/>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494B8DAD-18E8-4CC8-BCDA-EE8C40627E7C}" type="slidenum">
              <a:rPr lang="en-US" altLang="ja-JP"/>
              <a:pPr>
                <a:defRPr/>
              </a:pPr>
              <a:t>‹#›</a:t>
            </a:fld>
            <a:endParaRPr lang="en-US" altLang="ja-JP"/>
          </a:p>
        </p:txBody>
      </p:sp>
    </p:spTree>
    <p:extLst>
      <p:ext uri="{BB962C8B-B14F-4D97-AF65-F5344CB8AC3E}">
        <p14:creationId xmlns:p14="http://schemas.microsoft.com/office/powerpoint/2010/main" val="2480509422"/>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53FCAC91-CB76-47B5-B404-C677326D60D8}" type="slidenum">
              <a:rPr lang="en-US" altLang="ja-JP"/>
              <a:pPr>
                <a:defRPr/>
              </a:pPr>
              <a:t>‹#›</a:t>
            </a:fld>
            <a:endParaRPr lang="en-US" altLang="ja-JP"/>
          </a:p>
        </p:txBody>
      </p:sp>
    </p:spTree>
    <p:extLst>
      <p:ext uri="{BB962C8B-B14F-4D97-AF65-F5344CB8AC3E}">
        <p14:creationId xmlns:p14="http://schemas.microsoft.com/office/powerpoint/2010/main" val="4238712239"/>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A8CB97DE-DF58-4558-A8D0-9F12AE9145DE}" type="slidenum">
              <a:rPr lang="en-US" altLang="ja-JP"/>
              <a:pPr>
                <a:defRPr/>
              </a:pPr>
              <a:t>‹#›</a:t>
            </a:fld>
            <a:endParaRPr lang="en-US" altLang="ja-JP"/>
          </a:p>
        </p:txBody>
      </p:sp>
    </p:spTree>
    <p:extLst>
      <p:ext uri="{BB962C8B-B14F-4D97-AF65-F5344CB8AC3E}">
        <p14:creationId xmlns:p14="http://schemas.microsoft.com/office/powerpoint/2010/main" val="997749055"/>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64"/>
            <a:ext cx="222885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308" y="274664"/>
            <a:ext cx="653415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C03A3BBD-D7AB-4AE1-A449-62EB539AD224}" type="slidenum">
              <a:rPr lang="en-US" altLang="ja-JP"/>
              <a:pPr>
                <a:defRPr/>
              </a:pPr>
              <a:t>‹#›</a:t>
            </a:fld>
            <a:endParaRPr lang="en-US" altLang="ja-JP"/>
          </a:p>
        </p:txBody>
      </p:sp>
    </p:spTree>
    <p:extLst>
      <p:ext uri="{BB962C8B-B14F-4D97-AF65-F5344CB8AC3E}">
        <p14:creationId xmlns:p14="http://schemas.microsoft.com/office/powerpoint/2010/main" val="20778655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p:txBody>
          <a:bodyPr/>
          <a:lstStyle>
            <a:lvl1pPr>
              <a:defRPr b="1"/>
            </a:lvl1pPr>
          </a:lstStyle>
          <a:p>
            <a:pPr>
              <a:defRPr/>
            </a:pPr>
            <a:endParaRPr lang="en-US" altLang="ja-JP"/>
          </a:p>
        </p:txBody>
      </p:sp>
      <p:sp>
        <p:nvSpPr>
          <p:cNvPr id="4" name="Rectangle 5"/>
          <p:cNvSpPr>
            <a:spLocks noGrp="1" noChangeArrowheads="1"/>
          </p:cNvSpPr>
          <p:nvPr>
            <p:ph type="ftr" sz="quarter" idx="11"/>
          </p:nvPr>
        </p:nvSpPr>
        <p:spPr/>
        <p:txBody>
          <a:bodyPr/>
          <a:lstStyle>
            <a:lvl1pPr>
              <a:defRPr b="1"/>
            </a:lvl1pPr>
          </a:lstStyle>
          <a:p>
            <a:pPr>
              <a:defRPr/>
            </a:pPr>
            <a:endParaRPr lang="en-US" altLang="ja-JP"/>
          </a:p>
        </p:txBody>
      </p:sp>
      <p:sp>
        <p:nvSpPr>
          <p:cNvPr id="5" name="Rectangle 6"/>
          <p:cNvSpPr>
            <a:spLocks noGrp="1" noChangeArrowheads="1"/>
          </p:cNvSpPr>
          <p:nvPr>
            <p:ph type="sldNum" sz="quarter" idx="12"/>
          </p:nvPr>
        </p:nvSpPr>
        <p:spPr/>
        <p:txBody>
          <a:bodyPr/>
          <a:lstStyle>
            <a:lvl1pPr>
              <a:defRPr b="1"/>
            </a:lvl1pPr>
          </a:lstStyle>
          <a:p>
            <a:fld id="{75516A27-CABE-42DD-8D78-17779AE27D7D}" type="slidenum">
              <a:rPr lang="en-US" altLang="ja-JP"/>
              <a:pPr/>
              <a:t>‹#›</a:t>
            </a:fld>
            <a:endParaRPr lang="en-US" altLang="ja-JP"/>
          </a:p>
        </p:txBody>
      </p:sp>
    </p:spTree>
    <p:extLst>
      <p:ext uri="{BB962C8B-B14F-4D97-AF65-F5344CB8AC3E}">
        <p14:creationId xmlns:p14="http://schemas.microsoft.com/office/powerpoint/2010/main" val="1345082726"/>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xAndTwoObj">
  <p:cSld name="タイトル、テキスト、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p>
            <a:r>
              <a:rPr lang="ja-JP" altLang="en-US"/>
              <a:t>マスタ タイトルの書式設定</a:t>
            </a:r>
          </a:p>
        </p:txBody>
      </p:sp>
      <p:sp>
        <p:nvSpPr>
          <p:cNvPr id="3" name="テキスト プレースホルダ 2"/>
          <p:cNvSpPr>
            <a:spLocks noGrp="1"/>
          </p:cNvSpPr>
          <p:nvPr>
            <p:ph type="body" sz="half" idx="1"/>
          </p:nvPr>
        </p:nvSpPr>
        <p:spPr>
          <a:xfrm>
            <a:off x="495303" y="1600206"/>
            <a:ext cx="4381501" cy="4525963"/>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quarter" idx="2"/>
          </p:nvPr>
        </p:nvSpPr>
        <p:spPr>
          <a:xfrm>
            <a:off x="5029199" y="1600200"/>
            <a:ext cx="4381501" cy="2185988"/>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 4"/>
          <p:cNvSpPr>
            <a:spLocks noGrp="1"/>
          </p:cNvSpPr>
          <p:nvPr>
            <p:ph sz="quarter" idx="3"/>
          </p:nvPr>
        </p:nvSpPr>
        <p:spPr>
          <a:xfrm>
            <a:off x="5029199" y="3938608"/>
            <a:ext cx="4381501" cy="21875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7"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8" name="Rectangle 6"/>
          <p:cNvSpPr>
            <a:spLocks noGrp="1" noChangeArrowheads="1"/>
          </p:cNvSpPr>
          <p:nvPr>
            <p:ph type="sldNum" sz="quarter" idx="12"/>
          </p:nvPr>
        </p:nvSpPr>
        <p:spPr>
          <a:ln/>
        </p:spPr>
        <p:txBody>
          <a:bodyPr/>
          <a:lstStyle>
            <a:lvl1pPr>
              <a:defRPr/>
            </a:lvl1pPr>
          </a:lstStyle>
          <a:p>
            <a:pPr>
              <a:defRPr/>
            </a:pPr>
            <a:fld id="{A0941292-FE62-4F2F-9EE6-AC4DC0212B6D}" type="slidenum">
              <a:rPr lang="en-US" altLang="ja-JP"/>
              <a:pPr>
                <a:defRPr/>
              </a:pPr>
              <a:t>‹#›</a:t>
            </a:fld>
            <a:endParaRPr lang="en-US" altLang="ja-JP"/>
          </a:p>
        </p:txBody>
      </p:sp>
    </p:spTree>
    <p:extLst>
      <p:ext uri="{BB962C8B-B14F-4D97-AF65-F5344CB8AC3E}">
        <p14:creationId xmlns:p14="http://schemas.microsoft.com/office/powerpoint/2010/main" val="24089926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b="1"/>
            </a:lvl1pPr>
          </a:lstStyle>
          <a:p>
            <a:pPr>
              <a:defRPr/>
            </a:pPr>
            <a:endParaRPr lang="en-US" altLang="ja-JP"/>
          </a:p>
        </p:txBody>
      </p:sp>
      <p:sp>
        <p:nvSpPr>
          <p:cNvPr id="3" name="Rectangle 5"/>
          <p:cNvSpPr>
            <a:spLocks noGrp="1" noChangeArrowheads="1"/>
          </p:cNvSpPr>
          <p:nvPr>
            <p:ph type="ftr" sz="quarter" idx="11"/>
          </p:nvPr>
        </p:nvSpPr>
        <p:spPr/>
        <p:txBody>
          <a:bodyPr/>
          <a:lstStyle>
            <a:lvl1pPr>
              <a:defRPr b="1"/>
            </a:lvl1pPr>
          </a:lstStyle>
          <a:p>
            <a:pPr>
              <a:defRPr/>
            </a:pPr>
            <a:endParaRPr lang="en-US" altLang="ja-JP"/>
          </a:p>
        </p:txBody>
      </p:sp>
      <p:sp>
        <p:nvSpPr>
          <p:cNvPr id="4" name="Rectangle 6"/>
          <p:cNvSpPr>
            <a:spLocks noGrp="1" noChangeArrowheads="1"/>
          </p:cNvSpPr>
          <p:nvPr>
            <p:ph type="sldNum" sz="quarter" idx="12"/>
          </p:nvPr>
        </p:nvSpPr>
        <p:spPr/>
        <p:txBody>
          <a:bodyPr/>
          <a:lstStyle>
            <a:lvl1pPr>
              <a:defRPr b="1"/>
            </a:lvl1pPr>
          </a:lstStyle>
          <a:p>
            <a:fld id="{8E3508EC-F9B1-4C2D-AAFB-0D400A8BD09A}" type="slidenum">
              <a:rPr lang="en-US" altLang="ja-JP"/>
              <a:pPr/>
              <a:t>‹#›</a:t>
            </a:fld>
            <a:endParaRPr lang="en-US" altLang="ja-JP"/>
          </a:p>
        </p:txBody>
      </p:sp>
    </p:spTree>
    <p:extLst>
      <p:ext uri="{BB962C8B-B14F-4D97-AF65-F5344CB8AC3E}">
        <p14:creationId xmlns:p14="http://schemas.microsoft.com/office/powerpoint/2010/main" val="36139938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11" y="273050"/>
            <a:ext cx="325900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2977" y="27310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11" y="1435103"/>
            <a:ext cx="3259006" cy="4691063"/>
          </a:xfrm>
        </p:spPr>
        <p:txBody>
          <a:bodyPr/>
          <a:lstStyle>
            <a:lvl1pPr marL="0" indent="0">
              <a:buNone/>
              <a:defRPr sz="1400"/>
            </a:lvl1pPr>
            <a:lvl2pPr marL="456980" indent="0">
              <a:buNone/>
              <a:defRPr sz="1200"/>
            </a:lvl2pPr>
            <a:lvl3pPr marL="913960" indent="0">
              <a:buNone/>
              <a:defRPr sz="1000"/>
            </a:lvl3pPr>
            <a:lvl4pPr marL="1370940" indent="0">
              <a:buNone/>
              <a:defRPr sz="900"/>
            </a:lvl4pPr>
            <a:lvl5pPr marL="1827921" indent="0">
              <a:buNone/>
              <a:defRPr sz="900"/>
            </a:lvl5pPr>
            <a:lvl6pPr marL="2284902" indent="0">
              <a:buNone/>
              <a:defRPr sz="900"/>
            </a:lvl6pPr>
            <a:lvl7pPr marL="2741885" indent="0">
              <a:buNone/>
              <a:defRPr sz="900"/>
            </a:lvl7pPr>
            <a:lvl8pPr marL="3198861" indent="0">
              <a:buNone/>
              <a:defRPr sz="900"/>
            </a:lvl8pPr>
            <a:lvl9pPr marL="3655844"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p:txBody>
          <a:bodyPr/>
          <a:lstStyle>
            <a:lvl1pPr>
              <a:defRPr b="1"/>
            </a:lvl1pPr>
          </a:lstStyle>
          <a:p>
            <a:pPr>
              <a:defRPr/>
            </a:pPr>
            <a:endParaRPr lang="en-US" altLang="ja-JP"/>
          </a:p>
        </p:txBody>
      </p:sp>
      <p:sp>
        <p:nvSpPr>
          <p:cNvPr id="6" name="Rectangle 5"/>
          <p:cNvSpPr>
            <a:spLocks noGrp="1" noChangeArrowheads="1"/>
          </p:cNvSpPr>
          <p:nvPr>
            <p:ph type="ftr" sz="quarter" idx="11"/>
          </p:nvPr>
        </p:nvSpPr>
        <p:spPr/>
        <p:txBody>
          <a:bodyPr/>
          <a:lstStyle>
            <a:lvl1pPr>
              <a:defRPr b="1"/>
            </a:lvl1pPr>
          </a:lstStyle>
          <a:p>
            <a:pPr>
              <a:defRPr/>
            </a:pPr>
            <a:endParaRPr lang="en-US" altLang="ja-JP"/>
          </a:p>
        </p:txBody>
      </p:sp>
      <p:sp>
        <p:nvSpPr>
          <p:cNvPr id="7" name="Rectangle 6"/>
          <p:cNvSpPr>
            <a:spLocks noGrp="1" noChangeArrowheads="1"/>
          </p:cNvSpPr>
          <p:nvPr>
            <p:ph type="sldNum" sz="quarter" idx="12"/>
          </p:nvPr>
        </p:nvSpPr>
        <p:spPr/>
        <p:txBody>
          <a:bodyPr/>
          <a:lstStyle>
            <a:lvl1pPr>
              <a:defRPr b="1"/>
            </a:lvl1pPr>
          </a:lstStyle>
          <a:p>
            <a:fld id="{DE95D178-B4C6-4E14-AB62-4846EE2A93BB}" type="slidenum">
              <a:rPr lang="en-US" altLang="ja-JP"/>
              <a:pPr/>
              <a:t>‹#›</a:t>
            </a:fld>
            <a:endParaRPr lang="en-US" altLang="ja-JP"/>
          </a:p>
        </p:txBody>
      </p:sp>
    </p:spTree>
    <p:extLst>
      <p:ext uri="{BB962C8B-B14F-4D97-AF65-F5344CB8AC3E}">
        <p14:creationId xmlns:p14="http://schemas.microsoft.com/office/powerpoint/2010/main" val="443497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645" y="612776"/>
            <a:ext cx="5943600" cy="4114800"/>
          </a:xfrm>
        </p:spPr>
        <p:txBody>
          <a:bodyPr/>
          <a:lstStyle>
            <a:lvl1pPr marL="0" indent="0">
              <a:buNone/>
              <a:defRPr sz="3200"/>
            </a:lvl1pPr>
            <a:lvl2pPr marL="456980" indent="0">
              <a:buNone/>
              <a:defRPr sz="2800"/>
            </a:lvl2pPr>
            <a:lvl3pPr marL="913960" indent="0">
              <a:buNone/>
              <a:defRPr sz="2400"/>
            </a:lvl3pPr>
            <a:lvl4pPr marL="1370940" indent="0">
              <a:buNone/>
              <a:defRPr sz="2000"/>
            </a:lvl4pPr>
            <a:lvl5pPr marL="1827921" indent="0">
              <a:buNone/>
              <a:defRPr sz="2000"/>
            </a:lvl5pPr>
            <a:lvl6pPr marL="2284902" indent="0">
              <a:buNone/>
              <a:defRPr sz="2000"/>
            </a:lvl6pPr>
            <a:lvl7pPr marL="2741885" indent="0">
              <a:buNone/>
              <a:defRPr sz="2000"/>
            </a:lvl7pPr>
            <a:lvl8pPr marL="3198861" indent="0">
              <a:buNone/>
              <a:defRPr sz="2000"/>
            </a:lvl8pPr>
            <a:lvl9pPr marL="3655844"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645" y="5367339"/>
            <a:ext cx="5943600" cy="804862"/>
          </a:xfrm>
        </p:spPr>
        <p:txBody>
          <a:bodyPr/>
          <a:lstStyle>
            <a:lvl1pPr marL="0" indent="0">
              <a:buNone/>
              <a:defRPr sz="1400"/>
            </a:lvl1pPr>
            <a:lvl2pPr marL="456980" indent="0">
              <a:buNone/>
              <a:defRPr sz="1200"/>
            </a:lvl2pPr>
            <a:lvl3pPr marL="913960" indent="0">
              <a:buNone/>
              <a:defRPr sz="1000"/>
            </a:lvl3pPr>
            <a:lvl4pPr marL="1370940" indent="0">
              <a:buNone/>
              <a:defRPr sz="900"/>
            </a:lvl4pPr>
            <a:lvl5pPr marL="1827921" indent="0">
              <a:buNone/>
              <a:defRPr sz="900"/>
            </a:lvl5pPr>
            <a:lvl6pPr marL="2284902" indent="0">
              <a:buNone/>
              <a:defRPr sz="900"/>
            </a:lvl6pPr>
            <a:lvl7pPr marL="2741885" indent="0">
              <a:buNone/>
              <a:defRPr sz="900"/>
            </a:lvl7pPr>
            <a:lvl8pPr marL="3198861" indent="0">
              <a:buNone/>
              <a:defRPr sz="900"/>
            </a:lvl8pPr>
            <a:lvl9pPr marL="3655844"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p:txBody>
          <a:bodyPr/>
          <a:lstStyle>
            <a:lvl1pPr>
              <a:defRPr b="1"/>
            </a:lvl1pPr>
          </a:lstStyle>
          <a:p>
            <a:pPr>
              <a:defRPr/>
            </a:pPr>
            <a:endParaRPr lang="en-US" altLang="ja-JP"/>
          </a:p>
        </p:txBody>
      </p:sp>
      <p:sp>
        <p:nvSpPr>
          <p:cNvPr id="6" name="Rectangle 5"/>
          <p:cNvSpPr>
            <a:spLocks noGrp="1" noChangeArrowheads="1"/>
          </p:cNvSpPr>
          <p:nvPr>
            <p:ph type="ftr" sz="quarter" idx="11"/>
          </p:nvPr>
        </p:nvSpPr>
        <p:spPr/>
        <p:txBody>
          <a:bodyPr/>
          <a:lstStyle>
            <a:lvl1pPr>
              <a:defRPr b="1"/>
            </a:lvl1pPr>
          </a:lstStyle>
          <a:p>
            <a:pPr>
              <a:defRPr/>
            </a:pPr>
            <a:endParaRPr lang="en-US" altLang="ja-JP"/>
          </a:p>
        </p:txBody>
      </p:sp>
      <p:sp>
        <p:nvSpPr>
          <p:cNvPr id="7" name="Rectangle 6"/>
          <p:cNvSpPr>
            <a:spLocks noGrp="1" noChangeArrowheads="1"/>
          </p:cNvSpPr>
          <p:nvPr>
            <p:ph type="sldNum" sz="quarter" idx="12"/>
          </p:nvPr>
        </p:nvSpPr>
        <p:spPr/>
        <p:txBody>
          <a:bodyPr/>
          <a:lstStyle>
            <a:lvl1pPr>
              <a:defRPr b="1"/>
            </a:lvl1pPr>
          </a:lstStyle>
          <a:p>
            <a:fld id="{C05DFA6F-4212-4633-BCAC-0FCE93BE4FA4}" type="slidenum">
              <a:rPr lang="en-US" altLang="ja-JP"/>
              <a:pPr/>
              <a:t>‹#›</a:t>
            </a:fld>
            <a:endParaRPr lang="en-US" altLang="ja-JP"/>
          </a:p>
        </p:txBody>
      </p:sp>
    </p:spTree>
    <p:extLst>
      <p:ext uri="{BB962C8B-B14F-4D97-AF65-F5344CB8AC3E}">
        <p14:creationId xmlns:p14="http://schemas.microsoft.com/office/powerpoint/2010/main" val="1168139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13" Type="http://schemas.openxmlformats.org/officeDocument/2006/relationships/slideLayout" Target="../slideLayouts/slideLayout48.xml"/><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slideLayout" Target="../slideLayouts/slideLayout47.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 Id="rId1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6.xml"/><Relationship Id="rId13" Type="http://schemas.openxmlformats.org/officeDocument/2006/relationships/theme" Target="../theme/theme5.xml"/><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slideLayout" Target="../slideLayouts/slideLayout60.xml"/><Relationship Id="rId2" Type="http://schemas.openxmlformats.org/officeDocument/2006/relationships/slideLayout" Target="../slideLayouts/slideLayout50.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42950" y="609600"/>
            <a:ext cx="8420100" cy="1144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87" tIns="45694" rIns="91387" bIns="45694"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742950" y="1981200"/>
            <a:ext cx="84201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87" tIns="45694" rIns="91387" bIns="45694"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742950" y="6248400"/>
            <a:ext cx="2063750" cy="458788"/>
          </a:xfrm>
          <a:prstGeom prst="rect">
            <a:avLst/>
          </a:prstGeom>
          <a:noFill/>
          <a:ln w="9525">
            <a:noFill/>
            <a:miter lim="800000"/>
            <a:headEnd/>
            <a:tailEnd/>
          </a:ln>
          <a:effectLst/>
        </p:spPr>
        <p:txBody>
          <a:bodyPr vert="horz" wrap="square" lIns="91387" tIns="45694" rIns="91387" bIns="45694" numCol="1" anchor="t" anchorCtr="0" compatLnSpc="1">
            <a:prstTxWarp prst="textNoShape">
              <a:avLst/>
            </a:prstTxWarp>
          </a:bodyPr>
          <a:lstStyle>
            <a:lvl1pPr eaLnBrk="1" hangingPunct="1">
              <a:defRPr sz="1500" b="0">
                <a:solidFill>
                  <a:srgbClr val="000000"/>
                </a:solidFill>
                <a:latin typeface="Times New Roman" charset="0"/>
                <a:ea typeface="ＭＳ Ｐゴシック" pitchFamily="50" charset="-128"/>
              </a:defRPr>
            </a:lvl1pPr>
          </a:lstStyle>
          <a:p>
            <a:pPr>
              <a:defRPr/>
            </a:pPr>
            <a:endParaRPr lang="en-US" altLang="ja-JP"/>
          </a:p>
        </p:txBody>
      </p:sp>
      <p:sp>
        <p:nvSpPr>
          <p:cNvPr id="1029" name="Rectangle 5"/>
          <p:cNvSpPr>
            <a:spLocks noGrp="1" noChangeArrowheads="1"/>
          </p:cNvSpPr>
          <p:nvPr>
            <p:ph type="ftr" sz="quarter" idx="3"/>
          </p:nvPr>
        </p:nvSpPr>
        <p:spPr bwMode="auto">
          <a:xfrm>
            <a:off x="3384550" y="6248400"/>
            <a:ext cx="3136900" cy="458788"/>
          </a:xfrm>
          <a:prstGeom prst="rect">
            <a:avLst/>
          </a:prstGeom>
          <a:noFill/>
          <a:ln w="9525">
            <a:noFill/>
            <a:miter lim="800000"/>
            <a:headEnd/>
            <a:tailEnd/>
          </a:ln>
          <a:effectLst/>
        </p:spPr>
        <p:txBody>
          <a:bodyPr vert="horz" wrap="square" lIns="91387" tIns="45694" rIns="91387" bIns="45694" numCol="1" anchor="t" anchorCtr="0" compatLnSpc="1">
            <a:prstTxWarp prst="textNoShape">
              <a:avLst/>
            </a:prstTxWarp>
          </a:bodyPr>
          <a:lstStyle>
            <a:lvl1pPr algn="ctr" eaLnBrk="1" hangingPunct="1">
              <a:defRPr sz="1500" b="0">
                <a:solidFill>
                  <a:srgbClr val="000000"/>
                </a:solidFill>
                <a:latin typeface="Times New Roman" charset="0"/>
                <a:ea typeface="ＭＳ Ｐゴシック" pitchFamily="50"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7759700" y="6453188"/>
            <a:ext cx="2063750" cy="314325"/>
          </a:xfrm>
          <a:prstGeom prst="rect">
            <a:avLst/>
          </a:prstGeom>
          <a:noFill/>
          <a:ln w="9525">
            <a:noFill/>
            <a:miter lim="800000"/>
            <a:headEnd/>
            <a:tailEnd/>
          </a:ln>
          <a:effectLst/>
        </p:spPr>
        <p:txBody>
          <a:bodyPr vert="horz" wrap="square" lIns="91387" tIns="45694" rIns="91387" bIns="45694" numCol="1" anchor="t" anchorCtr="0" compatLnSpc="1">
            <a:prstTxWarp prst="textNoShape">
              <a:avLst/>
            </a:prstTxWarp>
          </a:bodyPr>
          <a:lstStyle>
            <a:lvl1pPr algn="r" eaLnBrk="1" hangingPunct="1">
              <a:defRPr sz="1500" b="0">
                <a:solidFill>
                  <a:srgbClr val="000000"/>
                </a:solidFill>
                <a:latin typeface="ＭＳ Ｐゴシック" pitchFamily="50" charset="-128"/>
              </a:defRPr>
            </a:lvl1pPr>
          </a:lstStyle>
          <a:p>
            <a:fld id="{1B9A0AB4-1DC5-47F0-8C45-8F9D29A85FDD}"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5166" r:id="rId1"/>
    <p:sldLayoutId id="2147485167" r:id="rId2"/>
    <p:sldLayoutId id="2147485168" r:id="rId3"/>
    <p:sldLayoutId id="2147485169" r:id="rId4"/>
    <p:sldLayoutId id="2147485170" r:id="rId5"/>
    <p:sldLayoutId id="2147485171" r:id="rId6"/>
    <p:sldLayoutId id="2147485172" r:id="rId7"/>
    <p:sldLayoutId id="2147485173" r:id="rId8"/>
    <p:sldLayoutId id="2147485174" r:id="rId9"/>
    <p:sldLayoutId id="2147485175" r:id="rId10"/>
    <p:sldLayoutId id="2147485176" r:id="rId11"/>
  </p:sldLayoutIdLst>
  <p:hf sldNum="0"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5pPr>
      <a:lvl6pPr marL="456980" algn="ctr" rtl="0" fontAlgn="base">
        <a:spcBef>
          <a:spcPct val="0"/>
        </a:spcBef>
        <a:spcAft>
          <a:spcPct val="0"/>
        </a:spcAft>
        <a:defRPr kumimoji="1" sz="4400">
          <a:solidFill>
            <a:schemeClr val="tx2"/>
          </a:solidFill>
          <a:latin typeface="Times New Roman" charset="0"/>
          <a:ea typeface="ＭＳ Ｐゴシック" pitchFamily="50" charset="-128"/>
        </a:defRPr>
      </a:lvl6pPr>
      <a:lvl7pPr marL="913960" algn="ctr" rtl="0" fontAlgn="base">
        <a:spcBef>
          <a:spcPct val="0"/>
        </a:spcBef>
        <a:spcAft>
          <a:spcPct val="0"/>
        </a:spcAft>
        <a:defRPr kumimoji="1" sz="4400">
          <a:solidFill>
            <a:schemeClr val="tx2"/>
          </a:solidFill>
          <a:latin typeface="Times New Roman" charset="0"/>
          <a:ea typeface="ＭＳ Ｐゴシック" pitchFamily="50" charset="-128"/>
        </a:defRPr>
      </a:lvl7pPr>
      <a:lvl8pPr marL="1370940" algn="ctr" rtl="0" fontAlgn="base">
        <a:spcBef>
          <a:spcPct val="0"/>
        </a:spcBef>
        <a:spcAft>
          <a:spcPct val="0"/>
        </a:spcAft>
        <a:defRPr kumimoji="1" sz="4400">
          <a:solidFill>
            <a:schemeClr val="tx2"/>
          </a:solidFill>
          <a:latin typeface="Times New Roman" charset="0"/>
          <a:ea typeface="ＭＳ Ｐゴシック" pitchFamily="50" charset="-128"/>
        </a:defRPr>
      </a:lvl8pPr>
      <a:lvl9pPr marL="1827921" algn="ctr" rtl="0" fontAlgn="base">
        <a:spcBef>
          <a:spcPct val="0"/>
        </a:spcBef>
        <a:spcAft>
          <a:spcPct val="0"/>
        </a:spcAft>
        <a:defRPr kumimoji="1" sz="4400">
          <a:solidFill>
            <a:schemeClr val="tx2"/>
          </a:solidFill>
          <a:latin typeface="Times New Roman" charset="0"/>
          <a:ea typeface="ＭＳ Ｐゴシック" pitchFamily="50" charset="-128"/>
        </a:defRPr>
      </a:lvl9pPr>
    </p:titleStyle>
    <p:bodyStyle>
      <a:lvl1pPr marL="339725" indent="-339725" algn="l" rtl="0" eaLnBrk="0" fontAlgn="base" hangingPunct="0">
        <a:spcBef>
          <a:spcPct val="20000"/>
        </a:spcBef>
        <a:spcAft>
          <a:spcPct val="0"/>
        </a:spcAft>
        <a:buChar char="•"/>
        <a:defRPr kumimoji="1" sz="3200">
          <a:solidFill>
            <a:schemeClr val="tx1"/>
          </a:solidFill>
          <a:latin typeface="+mn-lt"/>
          <a:ea typeface="+mn-ea"/>
          <a:cs typeface="+mn-cs"/>
        </a:defRPr>
      </a:lvl1pPr>
      <a:lvl2pPr marL="739775" indent="-284163" algn="l" rtl="0" eaLnBrk="0" fontAlgn="base" hangingPunct="0">
        <a:spcBef>
          <a:spcPct val="20000"/>
        </a:spcBef>
        <a:spcAft>
          <a:spcPct val="0"/>
        </a:spcAft>
        <a:buChar char="–"/>
        <a:defRPr kumimoji="1" sz="2800">
          <a:solidFill>
            <a:schemeClr val="tx1"/>
          </a:solidFill>
          <a:latin typeface="+mn-lt"/>
          <a:ea typeface="+mn-ea"/>
        </a:defRPr>
      </a:lvl2pPr>
      <a:lvl3pPr marL="1139825" indent="-225425" algn="l" rtl="0" eaLnBrk="0" fontAlgn="base" hangingPunct="0">
        <a:spcBef>
          <a:spcPct val="20000"/>
        </a:spcBef>
        <a:spcAft>
          <a:spcPct val="0"/>
        </a:spcAft>
        <a:buChar char="•"/>
        <a:defRPr kumimoji="1" sz="2400">
          <a:solidFill>
            <a:schemeClr val="tx1"/>
          </a:solidFill>
          <a:latin typeface="+mn-lt"/>
          <a:ea typeface="+mn-ea"/>
        </a:defRPr>
      </a:lvl3pPr>
      <a:lvl4pPr marL="1597025" indent="-225425" algn="l" rtl="0" eaLnBrk="0" fontAlgn="base" hangingPunct="0">
        <a:spcBef>
          <a:spcPct val="20000"/>
        </a:spcBef>
        <a:spcAft>
          <a:spcPct val="0"/>
        </a:spcAft>
        <a:buChar char="–"/>
        <a:defRPr kumimoji="1" sz="2000">
          <a:solidFill>
            <a:schemeClr val="tx1"/>
          </a:solidFill>
          <a:latin typeface="+mn-lt"/>
          <a:ea typeface="+mn-ea"/>
        </a:defRPr>
      </a:lvl4pPr>
      <a:lvl5pPr marL="2054225" indent="-227013" algn="l" rtl="0" eaLnBrk="0" fontAlgn="base" hangingPunct="0">
        <a:spcBef>
          <a:spcPct val="20000"/>
        </a:spcBef>
        <a:spcAft>
          <a:spcPct val="0"/>
        </a:spcAft>
        <a:buChar char="»"/>
        <a:defRPr kumimoji="1" sz="2000">
          <a:solidFill>
            <a:schemeClr val="tx1"/>
          </a:solidFill>
          <a:latin typeface="+mn-lt"/>
          <a:ea typeface="+mn-ea"/>
        </a:defRPr>
      </a:lvl5pPr>
      <a:lvl6pPr marL="2513391" indent="-230078" algn="l" rtl="0" fontAlgn="base">
        <a:spcBef>
          <a:spcPct val="20000"/>
        </a:spcBef>
        <a:spcAft>
          <a:spcPct val="0"/>
        </a:spcAft>
        <a:buChar char="»"/>
        <a:defRPr kumimoji="1" sz="2000">
          <a:solidFill>
            <a:schemeClr val="tx1"/>
          </a:solidFill>
          <a:latin typeface="+mn-lt"/>
          <a:ea typeface="+mn-ea"/>
        </a:defRPr>
      </a:lvl6pPr>
      <a:lvl7pPr marL="2970374" indent="-230078" algn="l" rtl="0" fontAlgn="base">
        <a:spcBef>
          <a:spcPct val="20000"/>
        </a:spcBef>
        <a:spcAft>
          <a:spcPct val="0"/>
        </a:spcAft>
        <a:buChar char="»"/>
        <a:defRPr kumimoji="1" sz="2000">
          <a:solidFill>
            <a:schemeClr val="tx1"/>
          </a:solidFill>
          <a:latin typeface="+mn-lt"/>
          <a:ea typeface="+mn-ea"/>
        </a:defRPr>
      </a:lvl7pPr>
      <a:lvl8pPr marL="3427353" indent="-230078" algn="l" rtl="0" fontAlgn="base">
        <a:spcBef>
          <a:spcPct val="20000"/>
        </a:spcBef>
        <a:spcAft>
          <a:spcPct val="0"/>
        </a:spcAft>
        <a:buChar char="»"/>
        <a:defRPr kumimoji="1" sz="2000">
          <a:solidFill>
            <a:schemeClr val="tx1"/>
          </a:solidFill>
          <a:latin typeface="+mn-lt"/>
          <a:ea typeface="+mn-ea"/>
        </a:defRPr>
      </a:lvl8pPr>
      <a:lvl9pPr marL="3884334" indent="-230078"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3960" rtl="0" eaLnBrk="1" latinLnBrk="0" hangingPunct="1">
        <a:defRPr kumimoji="1" sz="1800" kern="1200">
          <a:solidFill>
            <a:schemeClr val="tx1"/>
          </a:solidFill>
          <a:latin typeface="+mn-lt"/>
          <a:ea typeface="+mn-ea"/>
          <a:cs typeface="+mn-cs"/>
        </a:defRPr>
      </a:lvl1pPr>
      <a:lvl2pPr marL="456980" algn="l" defTabSz="913960" rtl="0" eaLnBrk="1" latinLnBrk="0" hangingPunct="1">
        <a:defRPr kumimoji="1" sz="1800" kern="1200">
          <a:solidFill>
            <a:schemeClr val="tx1"/>
          </a:solidFill>
          <a:latin typeface="+mn-lt"/>
          <a:ea typeface="+mn-ea"/>
          <a:cs typeface="+mn-cs"/>
        </a:defRPr>
      </a:lvl2pPr>
      <a:lvl3pPr marL="913960" algn="l" defTabSz="913960" rtl="0" eaLnBrk="1" latinLnBrk="0" hangingPunct="1">
        <a:defRPr kumimoji="1" sz="1800" kern="1200">
          <a:solidFill>
            <a:schemeClr val="tx1"/>
          </a:solidFill>
          <a:latin typeface="+mn-lt"/>
          <a:ea typeface="+mn-ea"/>
          <a:cs typeface="+mn-cs"/>
        </a:defRPr>
      </a:lvl3pPr>
      <a:lvl4pPr marL="1370940" algn="l" defTabSz="913960" rtl="0" eaLnBrk="1" latinLnBrk="0" hangingPunct="1">
        <a:defRPr kumimoji="1" sz="1800" kern="1200">
          <a:solidFill>
            <a:schemeClr val="tx1"/>
          </a:solidFill>
          <a:latin typeface="+mn-lt"/>
          <a:ea typeface="+mn-ea"/>
          <a:cs typeface="+mn-cs"/>
        </a:defRPr>
      </a:lvl4pPr>
      <a:lvl5pPr marL="1827921" algn="l" defTabSz="913960" rtl="0" eaLnBrk="1" latinLnBrk="0" hangingPunct="1">
        <a:defRPr kumimoji="1" sz="1800" kern="1200">
          <a:solidFill>
            <a:schemeClr val="tx1"/>
          </a:solidFill>
          <a:latin typeface="+mn-lt"/>
          <a:ea typeface="+mn-ea"/>
          <a:cs typeface="+mn-cs"/>
        </a:defRPr>
      </a:lvl5pPr>
      <a:lvl6pPr marL="2284902" algn="l" defTabSz="913960" rtl="0" eaLnBrk="1" latinLnBrk="0" hangingPunct="1">
        <a:defRPr kumimoji="1" sz="1800" kern="1200">
          <a:solidFill>
            <a:schemeClr val="tx1"/>
          </a:solidFill>
          <a:latin typeface="+mn-lt"/>
          <a:ea typeface="+mn-ea"/>
          <a:cs typeface="+mn-cs"/>
        </a:defRPr>
      </a:lvl6pPr>
      <a:lvl7pPr marL="2741885" algn="l" defTabSz="913960" rtl="0" eaLnBrk="1" latinLnBrk="0" hangingPunct="1">
        <a:defRPr kumimoji="1" sz="1800" kern="1200">
          <a:solidFill>
            <a:schemeClr val="tx1"/>
          </a:solidFill>
          <a:latin typeface="+mn-lt"/>
          <a:ea typeface="+mn-ea"/>
          <a:cs typeface="+mn-cs"/>
        </a:defRPr>
      </a:lvl7pPr>
      <a:lvl8pPr marL="3198861" algn="l" defTabSz="913960" rtl="0" eaLnBrk="1" latinLnBrk="0" hangingPunct="1">
        <a:defRPr kumimoji="1" sz="1800" kern="1200">
          <a:solidFill>
            <a:schemeClr val="tx1"/>
          </a:solidFill>
          <a:latin typeface="+mn-lt"/>
          <a:ea typeface="+mn-ea"/>
          <a:cs typeface="+mn-cs"/>
        </a:defRPr>
      </a:lvl8pPr>
      <a:lvl9pPr marL="3655844" algn="l" defTabSz="91396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タイトル プレースホルダ 1"/>
          <p:cNvSpPr>
            <a:spLocks noGrp="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2051" name="テキスト プレースホルダ 2"/>
          <p:cNvSpPr>
            <a:spLocks noGrp="1"/>
          </p:cNvSpPr>
          <p:nvPr>
            <p:ph type="body" idx="1"/>
          </p:nvPr>
        </p:nvSpPr>
        <p:spPr bwMode="auto">
          <a:xfrm>
            <a:off x="495300" y="1600200"/>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495300" y="6356350"/>
            <a:ext cx="23114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b="0">
                <a:solidFill>
                  <a:srgbClr val="898989"/>
                </a:solidFill>
                <a:latin typeface="Calibri" pitchFamily="34" charset="0"/>
                <a:ea typeface="ＭＳ Ｐゴシック" charset="-128"/>
              </a:defRPr>
            </a:lvl1pPr>
          </a:lstStyle>
          <a:p>
            <a:pPr>
              <a:defRPr/>
            </a:pPr>
            <a:fld id="{EA0036A7-3B95-41AA-A24E-1D140283EAB0}" type="datetime1">
              <a:rPr lang="ja-JP" altLang="en-US"/>
              <a:pPr>
                <a:defRPr/>
              </a:pPr>
              <a:t>2018/8/27</a:t>
            </a:fld>
            <a:endParaRPr lang="ja-JP" altLang="en-US"/>
          </a:p>
        </p:txBody>
      </p:sp>
      <p:sp>
        <p:nvSpPr>
          <p:cNvPr id="5" name="フッター プレースホルダ 4"/>
          <p:cNvSpPr>
            <a:spLocks noGrp="1"/>
          </p:cNvSpPr>
          <p:nvPr>
            <p:ph type="ftr" sz="quarter" idx="3"/>
          </p:nvPr>
        </p:nvSpPr>
        <p:spPr>
          <a:xfrm>
            <a:off x="3384550" y="6356350"/>
            <a:ext cx="31369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b="0">
                <a:solidFill>
                  <a:srgbClr val="898989"/>
                </a:solidFill>
                <a:latin typeface="Calibri" pitchFamily="34" charset="0"/>
                <a:ea typeface="ＭＳ Ｐゴシック" charset="-128"/>
              </a:defRPr>
            </a:lvl1pPr>
          </a:lstStyle>
          <a:p>
            <a:pPr>
              <a:defRPr/>
            </a:pPr>
            <a:endParaRPr lang="ja-JP" altLang="en-US"/>
          </a:p>
        </p:txBody>
      </p:sp>
      <p:sp>
        <p:nvSpPr>
          <p:cNvPr id="6" name="スライド番号プレースホルダ 5"/>
          <p:cNvSpPr>
            <a:spLocks noGrp="1"/>
          </p:cNvSpPr>
          <p:nvPr>
            <p:ph type="sldNum" sz="quarter" idx="4"/>
          </p:nvPr>
        </p:nvSpPr>
        <p:spPr>
          <a:xfrm>
            <a:off x="7099300" y="6356350"/>
            <a:ext cx="23114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b="0">
                <a:solidFill>
                  <a:srgbClr val="898989"/>
                </a:solidFill>
                <a:latin typeface="Calibri" pitchFamily="34" charset="0"/>
              </a:defRPr>
            </a:lvl1pPr>
          </a:lstStyle>
          <a:p>
            <a:fld id="{204276CF-E2AA-4CB5-8423-D3A477F359D7}" type="slidenum">
              <a:rPr lang="ja-JP" altLang="en-US"/>
              <a:pPr/>
              <a:t>‹#›</a:t>
            </a:fld>
            <a:endParaRPr lang="ja-JP" altLang="en-US"/>
          </a:p>
        </p:txBody>
      </p:sp>
    </p:spTree>
  </p:cSld>
  <p:clrMap bg1="lt1" tx1="dk1" bg2="lt2" tx2="dk2" accent1="accent1" accent2="accent2" accent3="accent3" accent4="accent4" accent5="accent5" accent6="accent6" hlink="hlink" folHlink="folHlink"/>
  <p:sldLayoutIdLst>
    <p:sldLayoutId id="2147485177" r:id="rId1"/>
    <p:sldLayoutId id="2147485178" r:id="rId2"/>
    <p:sldLayoutId id="2147485179" r:id="rId3"/>
    <p:sldLayoutId id="2147485180" r:id="rId4"/>
    <p:sldLayoutId id="2147485181" r:id="rId5"/>
    <p:sldLayoutId id="2147485182" r:id="rId6"/>
    <p:sldLayoutId id="2147485183" r:id="rId7"/>
    <p:sldLayoutId id="2147485184" r:id="rId8"/>
    <p:sldLayoutId id="2147485185" r:id="rId9"/>
    <p:sldLayoutId id="2147485186" r:id="rId10"/>
    <p:sldLayoutId id="2147485187" r:id="rId11"/>
    <p:sldLayoutId id="2147485188" r:id="rId12"/>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pitchFamily="50"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3075" name="Rectangle 3"/>
          <p:cNvSpPr>
            <a:spLocks noGrp="1" noChangeArrowheads="1"/>
          </p:cNvSpPr>
          <p:nvPr>
            <p:ph type="body" idx="1"/>
          </p:nvPr>
        </p:nvSpPr>
        <p:spPr bwMode="auto">
          <a:xfrm>
            <a:off x="495300" y="1600200"/>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95300" y="6245225"/>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b="0">
                <a:solidFill>
                  <a:srgbClr val="000000"/>
                </a:solidFill>
                <a:latin typeface="Arial"/>
                <a:ea typeface="ＭＳ Ｐゴシック" pitchFamily="50" charset="-128"/>
              </a:defRPr>
            </a:lvl1pPr>
          </a:lstStyle>
          <a:p>
            <a:pPr>
              <a:defRPr/>
            </a:pPr>
            <a:fld id="{EAFA9725-1B9E-436C-95AA-771BBBABB79B}" type="datetime1">
              <a:rPr lang="ja-JP" altLang="en-US"/>
              <a:pPr>
                <a:defRPr/>
              </a:pPr>
              <a:t>2018/8/27</a:t>
            </a:fld>
            <a:endParaRPr lang="en-US" altLang="ja-JP" dirty="0"/>
          </a:p>
        </p:txBody>
      </p:sp>
      <p:sp>
        <p:nvSpPr>
          <p:cNvPr id="1029" name="Rectangle 5"/>
          <p:cNvSpPr>
            <a:spLocks noGrp="1" noChangeArrowheads="1"/>
          </p:cNvSpPr>
          <p:nvPr>
            <p:ph type="ftr" sz="quarter" idx="3"/>
          </p:nvPr>
        </p:nvSpPr>
        <p:spPr bwMode="auto">
          <a:xfrm>
            <a:off x="3384550" y="6245225"/>
            <a:ext cx="31369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b="0">
                <a:solidFill>
                  <a:srgbClr val="000000"/>
                </a:solidFill>
                <a:latin typeface="Arial"/>
                <a:ea typeface="ＭＳ Ｐゴシック" pitchFamily="50"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7694613" y="6619875"/>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b="0">
                <a:solidFill>
                  <a:srgbClr val="000000"/>
                </a:solidFill>
              </a:defRPr>
            </a:lvl1pPr>
          </a:lstStyle>
          <a:p>
            <a:fld id="{1C4E88B6-A9E0-4EA6-A789-34887E115A3E}"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5189" r:id="rId1"/>
    <p:sldLayoutId id="2147485190" r:id="rId2"/>
    <p:sldLayoutId id="2147485191" r:id="rId3"/>
    <p:sldLayoutId id="2147485192" r:id="rId4"/>
    <p:sldLayoutId id="2147485193" r:id="rId5"/>
    <p:sldLayoutId id="2147485194" r:id="rId6"/>
    <p:sldLayoutId id="2147485195" r:id="rId7"/>
    <p:sldLayoutId id="2147485196" r:id="rId8"/>
    <p:sldLayoutId id="2147485197" r:id="rId9"/>
    <p:sldLayoutId id="2147485198" r:id="rId10"/>
    <p:sldLayoutId id="2147485199" r:id="rId11"/>
    <p:sldLayoutId id="2147485200" r:id="rId12"/>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95300" y="274638"/>
            <a:ext cx="8915400" cy="1143000"/>
          </a:xfrm>
          <a:prstGeom prst="rect">
            <a:avLst/>
          </a:prstGeom>
          <a:noFill/>
          <a:ln w="9525">
            <a:noFill/>
            <a:miter lim="800000"/>
            <a:headEnd/>
            <a:tailEnd/>
          </a:ln>
        </p:spPr>
        <p:txBody>
          <a:bodyPr vert="horz" wrap="square" lIns="91399" tIns="45701" rIns="91399" bIns="45701"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95300" y="1600206"/>
            <a:ext cx="8915400" cy="4525963"/>
          </a:xfrm>
          <a:prstGeom prst="rect">
            <a:avLst/>
          </a:prstGeom>
          <a:noFill/>
          <a:ln w="9525">
            <a:noFill/>
            <a:miter lim="800000"/>
            <a:headEnd/>
            <a:tailEnd/>
          </a:ln>
        </p:spPr>
        <p:txBody>
          <a:bodyPr vert="horz" wrap="square" lIns="91399" tIns="45701" rIns="91399" bIns="45701"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95300" y="6245225"/>
            <a:ext cx="2311400" cy="476250"/>
          </a:xfrm>
          <a:prstGeom prst="rect">
            <a:avLst/>
          </a:prstGeom>
          <a:noFill/>
          <a:ln w="9525">
            <a:noFill/>
            <a:miter lim="800000"/>
            <a:headEnd/>
            <a:tailEnd/>
          </a:ln>
          <a:effectLst/>
        </p:spPr>
        <p:txBody>
          <a:bodyPr vert="horz" wrap="square" lIns="91399" tIns="45701" rIns="91399" bIns="45701" numCol="1" anchor="t" anchorCtr="0" compatLnSpc="1">
            <a:prstTxWarp prst="textNoShape">
              <a:avLst/>
            </a:prstTxWarp>
          </a:bodyPr>
          <a:lstStyle>
            <a:lvl1pPr>
              <a:defRPr sz="1400">
                <a:ea typeface="ＭＳ Ｐゴシック" pitchFamily="50" charset="-128"/>
              </a:defRPr>
            </a:lvl1pPr>
          </a:lstStyle>
          <a:p>
            <a:pPr fontAlgn="base">
              <a:spcBef>
                <a:spcPct val="0"/>
              </a:spcBef>
              <a:spcAft>
                <a:spcPct val="0"/>
              </a:spcAft>
              <a:defRPr/>
            </a:pPr>
            <a:endParaRPr lang="en-US" altLang="ja-JP">
              <a:solidFill>
                <a:srgbClr val="000000"/>
              </a:solidFill>
            </a:endParaRPr>
          </a:p>
        </p:txBody>
      </p:sp>
      <p:sp>
        <p:nvSpPr>
          <p:cNvPr id="1029" name="Rectangle 5"/>
          <p:cNvSpPr>
            <a:spLocks noGrp="1" noChangeArrowheads="1"/>
          </p:cNvSpPr>
          <p:nvPr>
            <p:ph type="ftr" sz="quarter" idx="3"/>
          </p:nvPr>
        </p:nvSpPr>
        <p:spPr bwMode="auto">
          <a:xfrm>
            <a:off x="3384550" y="6245225"/>
            <a:ext cx="3136900" cy="476250"/>
          </a:xfrm>
          <a:prstGeom prst="rect">
            <a:avLst/>
          </a:prstGeom>
          <a:noFill/>
          <a:ln w="9525">
            <a:noFill/>
            <a:miter lim="800000"/>
            <a:headEnd/>
            <a:tailEnd/>
          </a:ln>
          <a:effectLst/>
        </p:spPr>
        <p:txBody>
          <a:bodyPr vert="horz" wrap="square" lIns="91399" tIns="45701" rIns="91399" bIns="45701" numCol="1" anchor="t" anchorCtr="0" compatLnSpc="1">
            <a:prstTxWarp prst="textNoShape">
              <a:avLst/>
            </a:prstTxWarp>
          </a:bodyPr>
          <a:lstStyle>
            <a:lvl1pPr algn="ctr">
              <a:defRPr sz="1400">
                <a:ea typeface="ＭＳ Ｐゴシック" pitchFamily="50" charset="-128"/>
              </a:defRPr>
            </a:lvl1pPr>
          </a:lstStyle>
          <a:p>
            <a:pPr fontAlgn="base">
              <a:spcBef>
                <a:spcPct val="0"/>
              </a:spcBef>
              <a:spcAft>
                <a:spcPct val="0"/>
              </a:spcAft>
              <a:defRPr/>
            </a:pPr>
            <a:endParaRPr lang="en-US" altLang="ja-JP">
              <a:solidFill>
                <a:srgbClr val="000000"/>
              </a:solidFill>
            </a:endParaRPr>
          </a:p>
        </p:txBody>
      </p:sp>
      <p:sp>
        <p:nvSpPr>
          <p:cNvPr id="1030" name="Rectangle 6"/>
          <p:cNvSpPr>
            <a:spLocks noGrp="1" noChangeArrowheads="1"/>
          </p:cNvSpPr>
          <p:nvPr>
            <p:ph type="sldNum" sz="quarter" idx="4"/>
          </p:nvPr>
        </p:nvSpPr>
        <p:spPr bwMode="auto">
          <a:xfrm>
            <a:off x="7683501" y="6624638"/>
            <a:ext cx="2311400" cy="476250"/>
          </a:xfrm>
          <a:prstGeom prst="rect">
            <a:avLst/>
          </a:prstGeom>
          <a:noFill/>
          <a:ln w="9525">
            <a:noFill/>
            <a:miter lim="800000"/>
            <a:headEnd/>
            <a:tailEnd/>
          </a:ln>
          <a:effectLst/>
        </p:spPr>
        <p:txBody>
          <a:bodyPr vert="horz" wrap="square" lIns="91399" tIns="45701" rIns="91399" bIns="45701" numCol="1" anchor="t" anchorCtr="0" compatLnSpc="1">
            <a:prstTxWarp prst="textNoShape">
              <a:avLst/>
            </a:prstTxWarp>
          </a:bodyPr>
          <a:lstStyle>
            <a:lvl1pPr algn="r">
              <a:defRPr sz="1400">
                <a:ea typeface="ＭＳ Ｐゴシック" pitchFamily="50" charset="-128"/>
              </a:defRPr>
            </a:lvl1pPr>
          </a:lstStyle>
          <a:p>
            <a:pPr fontAlgn="base">
              <a:spcBef>
                <a:spcPct val="0"/>
              </a:spcBef>
              <a:spcAft>
                <a:spcPct val="0"/>
              </a:spcAft>
              <a:defRPr/>
            </a:pPr>
            <a:fld id="{418FF292-1B2E-4AB9-B266-833EDFA59EDB}" type="slidenum">
              <a:rPr lang="en-US" altLang="ja-JP">
                <a:solidFill>
                  <a:srgbClr val="000000"/>
                </a:solidFill>
              </a:rPr>
              <a:pPr fontAlgn="base">
                <a:spcBef>
                  <a:spcPct val="0"/>
                </a:spcBef>
                <a:spcAft>
                  <a:spcPct val="0"/>
                </a:spcAft>
                <a:defRPr/>
              </a:pPr>
              <a:t>‹#›</a:t>
            </a:fld>
            <a:endParaRPr lang="en-US" altLang="ja-JP">
              <a:solidFill>
                <a:srgbClr val="000000"/>
              </a:solidFill>
            </a:endParaRPr>
          </a:p>
        </p:txBody>
      </p:sp>
    </p:spTree>
    <p:extLst>
      <p:ext uri="{BB962C8B-B14F-4D97-AF65-F5344CB8AC3E}">
        <p14:creationId xmlns:p14="http://schemas.microsoft.com/office/powerpoint/2010/main" val="3132506974"/>
      </p:ext>
    </p:extLst>
  </p:cSld>
  <p:clrMap bg1="lt1" tx1="dk1" bg2="lt2" tx2="dk2" accent1="accent1" accent2="accent2" accent3="accent3" accent4="accent4" accent5="accent5" accent6="accent6" hlink="hlink" folHlink="folHlink"/>
  <p:sldLayoutIdLst>
    <p:sldLayoutId id="2147485202" r:id="rId1"/>
    <p:sldLayoutId id="2147485203" r:id="rId2"/>
    <p:sldLayoutId id="2147485204" r:id="rId3"/>
    <p:sldLayoutId id="2147485205" r:id="rId4"/>
    <p:sldLayoutId id="2147485206" r:id="rId5"/>
    <p:sldLayoutId id="2147485207" r:id="rId6"/>
    <p:sldLayoutId id="2147485208" r:id="rId7"/>
    <p:sldLayoutId id="2147485209" r:id="rId8"/>
    <p:sldLayoutId id="2147485210" r:id="rId9"/>
    <p:sldLayoutId id="2147485211" r:id="rId10"/>
    <p:sldLayoutId id="2147485212" r:id="rId11"/>
    <p:sldLayoutId id="2147485213" r:id="rId12"/>
    <p:sldLayoutId id="2147485214" r:id="rId13"/>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598613" indent="-227013"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0" tIns="45714" rIns="91430" bIns="45714"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95300" y="1600206"/>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0" tIns="45714" rIns="91430" bIns="45714"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95300" y="6245225"/>
            <a:ext cx="2311400" cy="476250"/>
          </a:xfrm>
          <a:prstGeom prst="rect">
            <a:avLst/>
          </a:prstGeom>
          <a:noFill/>
          <a:ln w="9525">
            <a:noFill/>
            <a:miter lim="800000"/>
            <a:headEnd/>
            <a:tailEnd/>
          </a:ln>
          <a:effectLst/>
        </p:spPr>
        <p:txBody>
          <a:bodyPr vert="horz" wrap="square" lIns="91430" tIns="45714" rIns="91430" bIns="45714" numCol="1" anchor="t" anchorCtr="0" compatLnSpc="1">
            <a:prstTxWarp prst="textNoShape">
              <a:avLst/>
            </a:prstTxWarp>
          </a:bodyPr>
          <a:lstStyle>
            <a:lvl1pPr algn="l">
              <a:defRPr sz="1400">
                <a:latin typeface="Arial" pitchFamily="34" charset="0"/>
                <a:ea typeface="ＭＳ Ｐゴシック" pitchFamily="50" charset="-128"/>
              </a:defRPr>
            </a:lvl1pPr>
          </a:lstStyle>
          <a:p>
            <a:pPr>
              <a:defRPr/>
            </a:pPr>
            <a:endParaRPr lang="en-US" altLang="ja-JP"/>
          </a:p>
        </p:txBody>
      </p:sp>
      <p:sp>
        <p:nvSpPr>
          <p:cNvPr id="1029" name="Rectangle 5"/>
          <p:cNvSpPr>
            <a:spLocks noGrp="1" noChangeArrowheads="1"/>
          </p:cNvSpPr>
          <p:nvPr>
            <p:ph type="ftr" sz="quarter" idx="3"/>
          </p:nvPr>
        </p:nvSpPr>
        <p:spPr bwMode="auto">
          <a:xfrm>
            <a:off x="3384550" y="6245225"/>
            <a:ext cx="3136900" cy="476250"/>
          </a:xfrm>
          <a:prstGeom prst="rect">
            <a:avLst/>
          </a:prstGeom>
          <a:noFill/>
          <a:ln w="9525">
            <a:noFill/>
            <a:miter lim="800000"/>
            <a:headEnd/>
            <a:tailEnd/>
          </a:ln>
          <a:effectLst/>
        </p:spPr>
        <p:txBody>
          <a:bodyPr vert="horz" wrap="square" lIns="91430" tIns="45714" rIns="91430" bIns="45714" numCol="1" anchor="t" anchorCtr="0" compatLnSpc="1">
            <a:prstTxWarp prst="textNoShape">
              <a:avLst/>
            </a:prstTxWarp>
          </a:bodyPr>
          <a:lstStyle>
            <a:lvl1pPr>
              <a:defRPr sz="1400">
                <a:latin typeface="Arial" pitchFamily="34" charset="0"/>
                <a:ea typeface="ＭＳ Ｐゴシック" pitchFamily="50"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7518401" y="6381750"/>
            <a:ext cx="2311400" cy="476250"/>
          </a:xfrm>
          <a:prstGeom prst="rect">
            <a:avLst/>
          </a:prstGeom>
          <a:noFill/>
          <a:ln w="9525">
            <a:noFill/>
            <a:miter lim="800000"/>
            <a:headEnd/>
            <a:tailEnd/>
          </a:ln>
          <a:effectLst/>
        </p:spPr>
        <p:txBody>
          <a:bodyPr vert="horz" wrap="square" lIns="91430" tIns="45714" rIns="91430" bIns="45714" numCol="1" anchor="t" anchorCtr="0" compatLnSpc="1">
            <a:prstTxWarp prst="textNoShape">
              <a:avLst/>
            </a:prstTxWarp>
          </a:bodyPr>
          <a:lstStyle>
            <a:lvl1pPr algn="r">
              <a:defRPr sz="1400">
                <a:latin typeface="Arial" pitchFamily="34" charset="0"/>
                <a:ea typeface="ＭＳ Ｐゴシック" pitchFamily="50" charset="-128"/>
              </a:defRPr>
            </a:lvl1pPr>
          </a:lstStyle>
          <a:p>
            <a:pPr>
              <a:defRPr/>
            </a:pPr>
            <a:fld id="{D0A699CE-981D-456A-B204-3B858E306096}" type="slidenum">
              <a:rPr lang="en-US" altLang="ja-JP"/>
              <a:pPr>
                <a:defRPr/>
              </a:pPr>
              <a:t>‹#›</a:t>
            </a:fld>
            <a:endParaRPr lang="en-US" altLang="ja-JP"/>
          </a:p>
        </p:txBody>
      </p:sp>
    </p:spTree>
    <p:extLst>
      <p:ext uri="{BB962C8B-B14F-4D97-AF65-F5344CB8AC3E}">
        <p14:creationId xmlns:p14="http://schemas.microsoft.com/office/powerpoint/2010/main" val="1916687760"/>
      </p:ext>
    </p:extLst>
  </p:cSld>
  <p:clrMap bg1="lt1" tx1="dk1" bg2="lt2" tx2="dk2" accent1="accent1" accent2="accent2" accent3="accent3" accent4="accent4" accent5="accent5" accent6="accent6" hlink="hlink" folHlink="folHlink"/>
  <p:sldLayoutIdLst>
    <p:sldLayoutId id="2147485216" r:id="rId1"/>
    <p:sldLayoutId id="2147485217" r:id="rId2"/>
    <p:sldLayoutId id="2147485218" r:id="rId3"/>
    <p:sldLayoutId id="2147485219" r:id="rId4"/>
    <p:sldLayoutId id="2147485220" r:id="rId5"/>
    <p:sldLayoutId id="2147485221" r:id="rId6"/>
    <p:sldLayoutId id="2147485222" r:id="rId7"/>
    <p:sldLayoutId id="2147485223" r:id="rId8"/>
    <p:sldLayoutId id="2147485224" r:id="rId9"/>
    <p:sldLayoutId id="2147485225" r:id="rId10"/>
    <p:sldLayoutId id="2147485226" r:id="rId11"/>
    <p:sldLayoutId id="2147485227" r:id="rId12"/>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5pPr>
      <a:lvl6pPr marL="457200" algn="ctr" rtl="0" fontAlgn="base">
        <a:spcBef>
          <a:spcPct val="0"/>
        </a:spcBef>
        <a:spcAft>
          <a:spcPct val="0"/>
        </a:spcAft>
        <a:defRPr kumimoji="1" sz="4400">
          <a:solidFill>
            <a:schemeClr val="tx2"/>
          </a:solidFill>
          <a:latin typeface="Arial" pitchFamily="34" charset="0"/>
          <a:ea typeface="ＭＳ Ｐゴシック" pitchFamily="50" charset="-128"/>
        </a:defRPr>
      </a:lvl6pPr>
      <a:lvl7pPr marL="914400" algn="ctr" rtl="0" fontAlgn="base">
        <a:spcBef>
          <a:spcPct val="0"/>
        </a:spcBef>
        <a:spcAft>
          <a:spcPct val="0"/>
        </a:spcAft>
        <a:defRPr kumimoji="1" sz="4400">
          <a:solidFill>
            <a:schemeClr val="tx2"/>
          </a:solidFill>
          <a:latin typeface="Arial" pitchFamily="34" charset="0"/>
          <a:ea typeface="ＭＳ Ｐゴシック" pitchFamily="50" charset="-128"/>
        </a:defRPr>
      </a:lvl7pPr>
      <a:lvl8pPr marL="1371600" algn="ctr" rtl="0" fontAlgn="base">
        <a:spcBef>
          <a:spcPct val="0"/>
        </a:spcBef>
        <a:spcAft>
          <a:spcPct val="0"/>
        </a:spcAft>
        <a:defRPr kumimoji="1" sz="4400">
          <a:solidFill>
            <a:schemeClr val="tx2"/>
          </a:solidFill>
          <a:latin typeface="Arial" pitchFamily="34" charset="0"/>
          <a:ea typeface="ＭＳ Ｐゴシック" pitchFamily="50" charset="-128"/>
        </a:defRPr>
      </a:lvl8pPr>
      <a:lvl9pPr marL="1828800" algn="ctr" rtl="0" fontAlgn="base">
        <a:spcBef>
          <a:spcPct val="0"/>
        </a:spcBef>
        <a:spcAft>
          <a:spcPct val="0"/>
        </a:spcAft>
        <a:defRPr kumimoji="1" sz="4400">
          <a:solidFill>
            <a:schemeClr val="tx2"/>
          </a:solidFill>
          <a:latin typeface="Arial" pitchFamily="34"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30188"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9.xml"/><Relationship Id="rId1" Type="http://schemas.openxmlformats.org/officeDocument/2006/relationships/slideLayout" Target="../slideLayouts/slideLayout30.xml"/><Relationship Id="rId4" Type="http://schemas.openxmlformats.org/officeDocument/2006/relationships/image" Target="../media/image8.emf"/></Relationships>
</file>

<file path=ppt/slides/_rels/slide11.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notesSlide" Target="../notesSlides/notesSlide10.xml"/><Relationship Id="rId1" Type="http://schemas.openxmlformats.org/officeDocument/2006/relationships/slideLayout" Target="../slideLayouts/slideLayout30.xml"/><Relationship Id="rId4" Type="http://schemas.openxmlformats.org/officeDocument/2006/relationships/image" Target="../media/image8.emf"/></Relationships>
</file>

<file path=ppt/slides/_rels/slide12.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1.xml"/><Relationship Id="rId1" Type="http://schemas.openxmlformats.org/officeDocument/2006/relationships/slideLayout" Target="../slideLayouts/slideLayout30.xml"/><Relationship Id="rId4" Type="http://schemas.openxmlformats.org/officeDocument/2006/relationships/image" Target="../media/image8.emf"/></Relationships>
</file>

<file path=ppt/slides/_rels/slide13.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2.xml"/><Relationship Id="rId1" Type="http://schemas.openxmlformats.org/officeDocument/2006/relationships/slideLayout" Target="../slideLayouts/slideLayout30.xml"/><Relationship Id="rId4" Type="http://schemas.openxmlformats.org/officeDocument/2006/relationships/image" Target="../media/image8.emf"/></Relationships>
</file>

<file path=ppt/slides/_rels/slide14.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3.xml"/><Relationship Id="rId1" Type="http://schemas.openxmlformats.org/officeDocument/2006/relationships/slideLayout" Target="../slideLayouts/slideLayout30.xml"/></Relationships>
</file>

<file path=ppt/slides/_rels/slide15.x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notesSlide" Target="../notesSlides/notesSlide14.xml"/><Relationship Id="rId1" Type="http://schemas.openxmlformats.org/officeDocument/2006/relationships/slideLayout" Target="../slideLayouts/slideLayout30.xml"/><Relationship Id="rId5" Type="http://schemas.openxmlformats.org/officeDocument/2006/relationships/image" Target="../media/image8.emf"/><Relationship Id="rId4" Type="http://schemas.openxmlformats.org/officeDocument/2006/relationships/image" Target="../media/image14.wmf"/></Relationships>
</file>

<file path=ppt/slides/_rels/slide16.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15.xml"/><Relationship Id="rId1" Type="http://schemas.openxmlformats.org/officeDocument/2006/relationships/slideLayout" Target="../slideLayouts/slideLayout30.xml"/><Relationship Id="rId4" Type="http://schemas.openxmlformats.org/officeDocument/2006/relationships/image" Target="../media/image8.emf"/></Relationships>
</file>

<file path=ppt/slides/_rels/slide17.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16.xml"/><Relationship Id="rId1" Type="http://schemas.openxmlformats.org/officeDocument/2006/relationships/slideLayout" Target="../slideLayouts/slideLayout30.xml"/><Relationship Id="rId4" Type="http://schemas.openxmlformats.org/officeDocument/2006/relationships/image" Target="../media/image8.em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0.xml"/></Relationships>
</file>

<file path=ppt/slides/_rels/slide24.xml.rels><?xml version="1.0" encoding="UTF-8" standalone="yes"?>
<Relationships xmlns="http://schemas.openxmlformats.org/package/2006/relationships"><Relationship Id="rId3" Type="http://schemas.openxmlformats.org/officeDocument/2006/relationships/image" Target="../media/image19.gif"/><Relationship Id="rId2" Type="http://schemas.openxmlformats.org/officeDocument/2006/relationships/notesSlide" Target="../notesSlides/notesSlide18.xml"/><Relationship Id="rId1" Type="http://schemas.openxmlformats.org/officeDocument/2006/relationships/slideLayout" Target="../slideLayouts/slideLayout55.xml"/><Relationship Id="rId4" Type="http://schemas.openxmlformats.org/officeDocument/2006/relationships/image" Target="../media/image20.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5.xml"/></Relationships>
</file>

<file path=ppt/slides/_rels/slide26.xml.rels><?xml version="1.0" encoding="UTF-8" standalone="yes"?>
<Relationships xmlns="http://schemas.openxmlformats.org/package/2006/relationships"><Relationship Id="rId3" Type="http://schemas.openxmlformats.org/officeDocument/2006/relationships/image" Target="../media/image19.gif"/><Relationship Id="rId2" Type="http://schemas.openxmlformats.org/officeDocument/2006/relationships/notesSlide" Target="../notesSlides/notesSlide19.xml"/><Relationship Id="rId1" Type="http://schemas.openxmlformats.org/officeDocument/2006/relationships/slideLayout" Target="../slideLayouts/slideLayout55.xml"/><Relationship Id="rId4" Type="http://schemas.openxmlformats.org/officeDocument/2006/relationships/image" Target="../media/image20.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8" Type="http://schemas.openxmlformats.org/officeDocument/2006/relationships/image" Target="../media/image6.wmf"/><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30.xml"/><Relationship Id="rId6" Type="http://schemas.openxmlformats.org/officeDocument/2006/relationships/image" Target="../media/image4.png"/><Relationship Id="rId5" Type="http://schemas.openxmlformats.org/officeDocument/2006/relationships/image" Target="../media/image3.wmf"/><Relationship Id="rId10" Type="http://schemas.openxmlformats.org/officeDocument/2006/relationships/image" Target="../media/image8.emf"/><Relationship Id="rId4" Type="http://schemas.openxmlformats.org/officeDocument/2006/relationships/image" Target="../media/image2.wmf"/><Relationship Id="rId9" Type="http://schemas.openxmlformats.org/officeDocument/2006/relationships/image" Target="../media/image7.jpeg"/></Relationships>
</file>

<file path=ppt/slides/_rels/slide6.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5.xml"/><Relationship Id="rId1" Type="http://schemas.openxmlformats.org/officeDocument/2006/relationships/slideLayout" Target="../slideLayouts/slideLayout30.xml"/><Relationship Id="rId5" Type="http://schemas.openxmlformats.org/officeDocument/2006/relationships/image" Target="../media/image6.wmf"/><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6.xml"/><Relationship Id="rId1" Type="http://schemas.openxmlformats.org/officeDocument/2006/relationships/slideLayout" Target="../slideLayouts/slideLayout30.xml"/><Relationship Id="rId4" Type="http://schemas.openxmlformats.org/officeDocument/2006/relationships/image" Target="../media/image8.emf"/></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7.xml"/><Relationship Id="rId1" Type="http://schemas.openxmlformats.org/officeDocument/2006/relationships/slideLayout" Target="../slideLayouts/slideLayout30.xml"/><Relationship Id="rId5" Type="http://schemas.openxmlformats.org/officeDocument/2006/relationships/image" Target="../media/image8.emf"/><Relationship Id="rId4" Type="http://schemas.openxmlformats.org/officeDocument/2006/relationships/image" Target="../media/image11.jpeg"/></Relationships>
</file>

<file path=ppt/slides/_rels/slide9.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8.xml"/><Relationship Id="rId1" Type="http://schemas.openxmlformats.org/officeDocument/2006/relationships/slideLayout" Target="../slideLayouts/slideLayout30.xml"/><Relationship Id="rId5" Type="http://schemas.openxmlformats.org/officeDocument/2006/relationships/image" Target="../media/image8.emf"/><Relationship Id="rId4" Type="http://schemas.openxmlformats.org/officeDocument/2006/relationships/image" Target="../media/image1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テキスト プレースホルダー 6"/>
          <p:cNvSpPr>
            <a:spLocks noGrp="1"/>
          </p:cNvSpPr>
          <p:nvPr>
            <p:ph type="body" idx="1"/>
          </p:nvPr>
        </p:nvSpPr>
        <p:spPr>
          <a:xfrm>
            <a:off x="1280592" y="3068960"/>
            <a:ext cx="7561262" cy="1500188"/>
          </a:xfrm>
        </p:spPr>
        <p:txBody>
          <a:bodyPr/>
          <a:lstStyle/>
          <a:p>
            <a:r>
              <a:rPr lang="en-US" altLang="ja-JP" sz="4400" b="1" dirty="0" smtClean="0">
                <a:latin typeface="+mj-ea"/>
                <a:ea typeface="+mj-ea"/>
              </a:rPr>
              <a:t>【</a:t>
            </a:r>
            <a:r>
              <a:rPr lang="ja-JP" altLang="en-US" sz="4400" b="1" dirty="0" smtClean="0">
                <a:latin typeface="+mj-ea"/>
                <a:ea typeface="+mj-ea"/>
              </a:rPr>
              <a:t>講義６</a:t>
            </a:r>
            <a:r>
              <a:rPr lang="en-US" altLang="ja-JP" sz="4400" b="1" dirty="0" smtClean="0">
                <a:latin typeface="+mj-ea"/>
                <a:ea typeface="+mj-ea"/>
              </a:rPr>
              <a:t>】</a:t>
            </a:r>
            <a:r>
              <a:rPr lang="ja-JP" altLang="en-US" sz="4400" b="1" dirty="0">
                <a:latin typeface="+mj-ea"/>
                <a:ea typeface="+mj-ea"/>
              </a:rPr>
              <a:t>　　　</a:t>
            </a:r>
            <a:endParaRPr lang="en-US" altLang="ja-JP" sz="4400" b="1" dirty="0" smtClean="0">
              <a:latin typeface="+mj-ea"/>
              <a:ea typeface="+mj-ea"/>
            </a:endParaRPr>
          </a:p>
          <a:p>
            <a:r>
              <a:rPr lang="ja-JP" altLang="en-US" sz="4400" b="1" dirty="0" smtClean="0">
                <a:latin typeface="+mj-ea"/>
                <a:ea typeface="+mj-ea"/>
              </a:rPr>
              <a:t>個別</a:t>
            </a:r>
            <a:r>
              <a:rPr lang="ja-JP" altLang="en-US" sz="4400" b="1" dirty="0">
                <a:latin typeface="+mj-ea"/>
                <a:ea typeface="+mj-ea"/>
              </a:rPr>
              <a:t>支援計画作成の</a:t>
            </a:r>
            <a:endParaRPr lang="en-US" altLang="ja-JP" sz="4400" b="1" dirty="0">
              <a:latin typeface="+mj-ea"/>
              <a:ea typeface="+mj-ea"/>
            </a:endParaRPr>
          </a:p>
          <a:p>
            <a:r>
              <a:rPr lang="ja-JP" altLang="en-US" sz="4400" b="1" dirty="0">
                <a:latin typeface="+mj-ea"/>
                <a:ea typeface="+mj-ea"/>
              </a:rPr>
              <a:t>　　手順とポイントについて</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4"/>
          <p:cNvSpPr>
            <a:spLocks noGrp="1" noChangeArrowheads="1"/>
          </p:cNvSpPr>
          <p:nvPr>
            <p:ph type="body" idx="4294967295"/>
          </p:nvPr>
        </p:nvSpPr>
        <p:spPr>
          <a:xfrm>
            <a:off x="417513" y="1844675"/>
            <a:ext cx="4246562" cy="1584325"/>
          </a:xfrm>
        </p:spPr>
        <p:txBody>
          <a:bodyPr/>
          <a:lstStyle/>
          <a:p>
            <a:r>
              <a:rPr lang="ja-JP" altLang="en-US" sz="1800"/>
              <a:t>本人（必要に応じて家族）の意向を丁寧に聴取しニーズを把握。</a:t>
            </a:r>
            <a:endParaRPr lang="ja-JP" altLang="en-US" sz="1800">
              <a:solidFill>
                <a:srgbClr val="000000"/>
              </a:solidFill>
            </a:endParaRPr>
          </a:p>
          <a:p>
            <a:r>
              <a:rPr lang="ja-JP" altLang="en-US" sz="1800"/>
              <a:t>評価から得た心身状態の結果と本人の意向から、到達目標につながる支援課題の把握。</a:t>
            </a:r>
          </a:p>
          <a:p>
            <a:endParaRPr lang="ja-JP" altLang="en-US" sz="1600"/>
          </a:p>
        </p:txBody>
      </p:sp>
      <p:sp>
        <p:nvSpPr>
          <p:cNvPr id="102403" name="Rectangle 5"/>
          <p:cNvSpPr>
            <a:spLocks noChangeArrowheads="1"/>
          </p:cNvSpPr>
          <p:nvPr/>
        </p:nvSpPr>
        <p:spPr bwMode="auto">
          <a:xfrm>
            <a:off x="417513" y="3933825"/>
            <a:ext cx="4816475"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4" rIns="91430" bIns="45714"/>
          <a:lstStyle>
            <a:lvl1pPr marL="342900" indent="-342900">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lnSpc>
                <a:spcPct val="90000"/>
              </a:lnSpc>
            </a:pPr>
            <a:r>
              <a:rPr lang="ja-JP" altLang="en-US" sz="1800" b="0">
                <a:solidFill>
                  <a:srgbClr val="000000"/>
                </a:solidFill>
              </a:rPr>
              <a:t>障害種別や支援事業に応じた評価表</a:t>
            </a:r>
          </a:p>
        </p:txBody>
      </p:sp>
      <p:sp>
        <p:nvSpPr>
          <p:cNvPr id="102404" name="AutoShape 6"/>
          <p:cNvSpPr>
            <a:spLocks noChangeArrowheads="1"/>
          </p:cNvSpPr>
          <p:nvPr/>
        </p:nvSpPr>
        <p:spPr bwMode="auto">
          <a:xfrm>
            <a:off x="346075" y="188913"/>
            <a:ext cx="9288463" cy="863600"/>
          </a:xfrm>
          <a:prstGeom prst="roundRect">
            <a:avLst>
              <a:gd name="adj" fmla="val 26537"/>
            </a:avLst>
          </a:prstGeom>
          <a:solidFill>
            <a:srgbClr val="FFFFCC"/>
          </a:solidFill>
          <a:ln w="38100" cmpd="thickThin">
            <a:solidFill>
              <a:srgbClr val="FF6600"/>
            </a:solidFill>
            <a:round/>
            <a:headEnd/>
            <a:tailEnd/>
          </a:ln>
          <a:effectLst>
            <a:outerShdw dist="107763" dir="2700000" algn="ctr" rotWithShape="0">
              <a:schemeClr val="bg2">
                <a:alpha val="50000"/>
              </a:schemeClr>
            </a:outerShdw>
          </a:effectLst>
        </p:spPr>
        <p:txBody>
          <a:bodyPr wrap="none" lIns="91407" tIns="45704" rIns="91407" bIns="45704" anchor="ctr"/>
          <a:lstStyle>
            <a:lvl1pPr>
              <a:spcBef>
                <a:spcPct val="20000"/>
              </a:spcBef>
              <a:buChar char="•"/>
              <a:tabLst>
                <a:tab pos="6281738" algn="l"/>
              </a:tabLst>
              <a:defRPr kumimoji="1" sz="3200">
                <a:solidFill>
                  <a:schemeClr val="tx1"/>
                </a:solidFill>
                <a:latin typeface="Arial" charset="0"/>
                <a:ea typeface="ＭＳ Ｐゴシック" pitchFamily="50" charset="-128"/>
              </a:defRPr>
            </a:lvl1pPr>
            <a:lvl2pPr marL="742950" indent="-285750">
              <a:spcBef>
                <a:spcPct val="20000"/>
              </a:spcBef>
              <a:buChar char="–"/>
              <a:tabLst>
                <a:tab pos="6281738" algn="l"/>
              </a:tabLst>
              <a:defRPr kumimoji="1" sz="2800">
                <a:solidFill>
                  <a:schemeClr val="tx1"/>
                </a:solidFill>
                <a:latin typeface="Arial" charset="0"/>
                <a:ea typeface="ＭＳ Ｐゴシック" pitchFamily="50" charset="-128"/>
              </a:defRPr>
            </a:lvl2pPr>
            <a:lvl3pPr marL="1143000" indent="-228600">
              <a:spcBef>
                <a:spcPct val="20000"/>
              </a:spcBef>
              <a:buChar char="•"/>
              <a:tabLst>
                <a:tab pos="6281738" algn="l"/>
              </a:tabLst>
              <a:defRPr kumimoji="1" sz="2400">
                <a:solidFill>
                  <a:schemeClr val="tx1"/>
                </a:solidFill>
                <a:latin typeface="Arial" charset="0"/>
                <a:ea typeface="ＭＳ Ｐゴシック" pitchFamily="50" charset="-128"/>
              </a:defRPr>
            </a:lvl3pPr>
            <a:lvl4pPr marL="1600200" indent="-228600">
              <a:spcBef>
                <a:spcPct val="20000"/>
              </a:spcBef>
              <a:buChar char="–"/>
              <a:tabLst>
                <a:tab pos="6281738" algn="l"/>
              </a:tabLst>
              <a:defRPr kumimoji="1" sz="2000">
                <a:solidFill>
                  <a:schemeClr val="tx1"/>
                </a:solidFill>
                <a:latin typeface="Arial" charset="0"/>
                <a:ea typeface="ＭＳ Ｐゴシック" pitchFamily="50" charset="-128"/>
              </a:defRPr>
            </a:lvl4pPr>
            <a:lvl5pPr marL="2057400" indent="-228600">
              <a:spcBef>
                <a:spcPct val="20000"/>
              </a:spcBef>
              <a:buChar char="»"/>
              <a:tabLst>
                <a:tab pos="6281738" algn="l"/>
              </a:tabLst>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tabLst>
                <a:tab pos="6281738" algn="l"/>
              </a:tabLst>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tabLst>
                <a:tab pos="6281738" algn="l"/>
              </a:tabLst>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tabLst>
                <a:tab pos="6281738" algn="l"/>
              </a:tabLst>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tabLst>
                <a:tab pos="6281738" algn="l"/>
              </a:tabLst>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dirty="0">
                <a:solidFill>
                  <a:srgbClr val="A50021"/>
                </a:solidFill>
              </a:rPr>
              <a:t>（２）アセスメント　②基本的ニーズの把握</a:t>
            </a:r>
          </a:p>
        </p:txBody>
      </p:sp>
      <p:sp>
        <p:nvSpPr>
          <p:cNvPr id="102405" name="AutoShape 8"/>
          <p:cNvSpPr>
            <a:spLocks noChangeArrowheads="1"/>
          </p:cNvSpPr>
          <p:nvPr/>
        </p:nvSpPr>
        <p:spPr bwMode="auto">
          <a:xfrm>
            <a:off x="387350" y="4724400"/>
            <a:ext cx="6462713" cy="1873250"/>
          </a:xfrm>
          <a:prstGeom prst="foldedCorner">
            <a:avLst>
              <a:gd name="adj" fmla="val 12500"/>
            </a:avLst>
          </a:prstGeom>
          <a:solidFill>
            <a:srgbClr val="FFFFCD"/>
          </a:solidFill>
          <a:ln w="12700" algn="ctr">
            <a:solidFill>
              <a:schemeClr val="tx1"/>
            </a:solidFill>
            <a:round/>
            <a:headEnd/>
            <a:tailEnd/>
          </a:ln>
        </p:spPr>
        <p:txBody>
          <a:bodyPr lIns="74295" tIns="8890" rIns="74295" bIns="8890"/>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lnSpc>
                <a:spcPct val="90000"/>
              </a:lnSpc>
              <a:spcBef>
                <a:spcPct val="50000"/>
              </a:spcBef>
              <a:buFontTx/>
              <a:buNone/>
            </a:pPr>
            <a:r>
              <a:rPr lang="ja-JP" altLang="en-US" sz="2000" u="sng">
                <a:solidFill>
                  <a:srgbClr val="000000"/>
                </a:solidFill>
              </a:rPr>
              <a:t>サービス管理責任者の視点</a:t>
            </a:r>
          </a:p>
          <a:p>
            <a:pPr eaLnBrk="1" hangingPunct="1">
              <a:lnSpc>
                <a:spcPct val="90000"/>
              </a:lnSpc>
              <a:spcBef>
                <a:spcPct val="50000"/>
              </a:spcBef>
              <a:buFontTx/>
              <a:buNone/>
            </a:pPr>
            <a:r>
              <a:rPr lang="ja-JP" altLang="en-US" sz="1800" b="0">
                <a:solidFill>
                  <a:srgbClr val="000000"/>
                </a:solidFill>
              </a:rPr>
              <a:t>・</a:t>
            </a:r>
            <a:r>
              <a:rPr lang="ja-JP" altLang="en-US" sz="1800">
                <a:solidFill>
                  <a:srgbClr val="FF0000"/>
                </a:solidFill>
              </a:rPr>
              <a:t>本人のストレングスを的確に評価しニーズ把握しているか。</a:t>
            </a:r>
          </a:p>
          <a:p>
            <a:pPr eaLnBrk="1" hangingPunct="1">
              <a:lnSpc>
                <a:spcPct val="90000"/>
              </a:lnSpc>
              <a:spcBef>
                <a:spcPct val="50000"/>
              </a:spcBef>
              <a:buFontTx/>
              <a:buNone/>
            </a:pPr>
            <a:r>
              <a:rPr lang="ja-JP" altLang="en-US" sz="1800" b="0">
                <a:solidFill>
                  <a:srgbClr val="000000"/>
                </a:solidFill>
              </a:rPr>
              <a:t>・関係者の意見は把握しているか。</a:t>
            </a:r>
          </a:p>
          <a:p>
            <a:pPr eaLnBrk="1" hangingPunct="1">
              <a:lnSpc>
                <a:spcPct val="90000"/>
              </a:lnSpc>
              <a:spcBef>
                <a:spcPct val="50000"/>
              </a:spcBef>
              <a:buFontTx/>
              <a:buNone/>
            </a:pPr>
            <a:r>
              <a:rPr lang="ja-JP" altLang="en-US" sz="1800" b="0">
                <a:solidFill>
                  <a:srgbClr val="000000"/>
                </a:solidFill>
              </a:rPr>
              <a:t>・必要な情報が集められているか。</a:t>
            </a:r>
          </a:p>
          <a:p>
            <a:pPr eaLnBrk="1" hangingPunct="1">
              <a:lnSpc>
                <a:spcPct val="90000"/>
              </a:lnSpc>
              <a:spcBef>
                <a:spcPct val="50000"/>
              </a:spcBef>
              <a:buFontTx/>
              <a:buNone/>
            </a:pPr>
            <a:r>
              <a:rPr lang="ja-JP" altLang="en-US" sz="1800" b="0">
                <a:solidFill>
                  <a:srgbClr val="000000"/>
                </a:solidFill>
              </a:rPr>
              <a:t>・データに基づく客観的な分析ができているか。</a:t>
            </a:r>
          </a:p>
        </p:txBody>
      </p:sp>
      <p:sp>
        <p:nvSpPr>
          <p:cNvPr id="102406" name="Rectangle 9"/>
          <p:cNvSpPr>
            <a:spLocks noChangeArrowheads="1"/>
          </p:cNvSpPr>
          <p:nvPr/>
        </p:nvSpPr>
        <p:spPr bwMode="auto">
          <a:xfrm>
            <a:off x="487363" y="1331913"/>
            <a:ext cx="1225550" cy="400050"/>
          </a:xfrm>
          <a:prstGeom prst="rect">
            <a:avLst/>
          </a:prstGeom>
          <a:solidFill>
            <a:schemeClr val="accent1">
              <a:alpha val="30196"/>
            </a:schemeClr>
          </a:solidFill>
          <a:ln w="12700" algn="ctr">
            <a:solidFill>
              <a:schemeClr val="tx1"/>
            </a:solidFill>
            <a:miter lim="800000"/>
            <a:headEnd/>
            <a:tailEnd/>
          </a:ln>
        </p:spPr>
        <p:txBody>
          <a:bodyPr lIns="91430" tIns="45714" rIns="91430" bIns="45714" anchor="ctr">
            <a:spAutoFit/>
          </a:bodyPr>
          <a:lstStyle>
            <a:lvl1pPr>
              <a:spcBef>
                <a:spcPct val="20000"/>
              </a:spcBef>
              <a:buChar char="•"/>
              <a:tabLst>
                <a:tab pos="381000" algn="l"/>
              </a:tabLst>
              <a:defRPr kumimoji="1" sz="3200">
                <a:solidFill>
                  <a:schemeClr val="tx1"/>
                </a:solidFill>
                <a:latin typeface="Arial" charset="0"/>
                <a:ea typeface="ＭＳ Ｐゴシック" pitchFamily="50" charset="-128"/>
              </a:defRPr>
            </a:lvl1pPr>
            <a:lvl2pPr marL="742950" indent="-285750">
              <a:spcBef>
                <a:spcPct val="20000"/>
              </a:spcBef>
              <a:buChar char="–"/>
              <a:tabLst>
                <a:tab pos="381000" algn="l"/>
              </a:tabLst>
              <a:defRPr kumimoji="1" sz="2800">
                <a:solidFill>
                  <a:schemeClr val="tx1"/>
                </a:solidFill>
                <a:latin typeface="Arial" charset="0"/>
                <a:ea typeface="ＭＳ Ｐゴシック" pitchFamily="50" charset="-128"/>
              </a:defRPr>
            </a:lvl2pPr>
            <a:lvl3pPr marL="1143000" indent="-228600">
              <a:spcBef>
                <a:spcPct val="20000"/>
              </a:spcBef>
              <a:buChar char="•"/>
              <a:tabLst>
                <a:tab pos="381000" algn="l"/>
              </a:tabLst>
              <a:defRPr kumimoji="1" sz="2400">
                <a:solidFill>
                  <a:schemeClr val="tx1"/>
                </a:solidFill>
                <a:latin typeface="Arial" charset="0"/>
                <a:ea typeface="ＭＳ Ｐゴシック" pitchFamily="50" charset="-128"/>
              </a:defRPr>
            </a:lvl3pPr>
            <a:lvl4pPr marL="1600200" indent="-228600">
              <a:spcBef>
                <a:spcPct val="20000"/>
              </a:spcBef>
              <a:buChar char="–"/>
              <a:tabLst>
                <a:tab pos="381000" algn="l"/>
              </a:tabLst>
              <a:defRPr kumimoji="1" sz="2000">
                <a:solidFill>
                  <a:schemeClr val="tx1"/>
                </a:solidFill>
                <a:latin typeface="Arial" charset="0"/>
                <a:ea typeface="ＭＳ Ｐゴシック" pitchFamily="50" charset="-128"/>
              </a:defRPr>
            </a:lvl4pPr>
            <a:lvl5pPr marL="2057400" indent="-228600">
              <a:spcBef>
                <a:spcPct val="20000"/>
              </a:spcBef>
              <a:buChar char="»"/>
              <a:tabLst>
                <a:tab pos="381000" algn="l"/>
              </a:tabLst>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2000">
                <a:solidFill>
                  <a:srgbClr val="000000"/>
                </a:solidFill>
              </a:rPr>
              <a:t>実施方法</a:t>
            </a:r>
            <a:endParaRPr lang="ja-JP" altLang="en-US" sz="2000" b="0">
              <a:solidFill>
                <a:srgbClr val="000000"/>
              </a:solidFill>
            </a:endParaRPr>
          </a:p>
        </p:txBody>
      </p:sp>
      <p:sp>
        <p:nvSpPr>
          <p:cNvPr id="102407" name="Rectangle 10"/>
          <p:cNvSpPr>
            <a:spLocks noChangeArrowheads="1"/>
          </p:cNvSpPr>
          <p:nvPr/>
        </p:nvSpPr>
        <p:spPr bwMode="auto">
          <a:xfrm>
            <a:off x="487363" y="3481388"/>
            <a:ext cx="1733550" cy="400050"/>
          </a:xfrm>
          <a:prstGeom prst="rect">
            <a:avLst/>
          </a:prstGeom>
          <a:solidFill>
            <a:schemeClr val="accent1">
              <a:alpha val="30196"/>
            </a:schemeClr>
          </a:solidFill>
          <a:ln w="12700" algn="ctr">
            <a:solidFill>
              <a:schemeClr val="tx1"/>
            </a:solidFill>
            <a:miter lim="800000"/>
            <a:headEnd/>
            <a:tailEnd/>
          </a:ln>
        </p:spPr>
        <p:txBody>
          <a:bodyPr lIns="91430" tIns="45714" rIns="91430" bIns="45714" anchor="ctr">
            <a:spAutoFit/>
          </a:bodyPr>
          <a:lstStyle>
            <a:lvl1pPr>
              <a:spcBef>
                <a:spcPct val="20000"/>
              </a:spcBef>
              <a:buChar char="•"/>
              <a:tabLst>
                <a:tab pos="381000" algn="l"/>
              </a:tabLst>
              <a:defRPr kumimoji="1" sz="3200">
                <a:solidFill>
                  <a:schemeClr val="tx1"/>
                </a:solidFill>
                <a:latin typeface="Arial" charset="0"/>
                <a:ea typeface="ＭＳ Ｐゴシック" pitchFamily="50" charset="-128"/>
              </a:defRPr>
            </a:lvl1pPr>
            <a:lvl2pPr marL="742950" indent="-285750">
              <a:spcBef>
                <a:spcPct val="20000"/>
              </a:spcBef>
              <a:buChar char="–"/>
              <a:tabLst>
                <a:tab pos="381000" algn="l"/>
              </a:tabLst>
              <a:defRPr kumimoji="1" sz="2800">
                <a:solidFill>
                  <a:schemeClr val="tx1"/>
                </a:solidFill>
                <a:latin typeface="Arial" charset="0"/>
                <a:ea typeface="ＭＳ Ｐゴシック" pitchFamily="50" charset="-128"/>
              </a:defRPr>
            </a:lvl2pPr>
            <a:lvl3pPr marL="1143000" indent="-228600">
              <a:spcBef>
                <a:spcPct val="20000"/>
              </a:spcBef>
              <a:buChar char="•"/>
              <a:tabLst>
                <a:tab pos="381000" algn="l"/>
              </a:tabLst>
              <a:defRPr kumimoji="1" sz="2400">
                <a:solidFill>
                  <a:schemeClr val="tx1"/>
                </a:solidFill>
                <a:latin typeface="Arial" charset="0"/>
                <a:ea typeface="ＭＳ Ｐゴシック" pitchFamily="50" charset="-128"/>
              </a:defRPr>
            </a:lvl3pPr>
            <a:lvl4pPr marL="1600200" indent="-228600">
              <a:spcBef>
                <a:spcPct val="20000"/>
              </a:spcBef>
              <a:buChar char="–"/>
              <a:tabLst>
                <a:tab pos="381000" algn="l"/>
              </a:tabLst>
              <a:defRPr kumimoji="1" sz="2000">
                <a:solidFill>
                  <a:schemeClr val="tx1"/>
                </a:solidFill>
                <a:latin typeface="Arial" charset="0"/>
                <a:ea typeface="ＭＳ Ｐゴシック" pitchFamily="50" charset="-128"/>
              </a:defRPr>
            </a:lvl4pPr>
            <a:lvl5pPr marL="2057400" indent="-228600">
              <a:spcBef>
                <a:spcPct val="20000"/>
              </a:spcBef>
              <a:buChar char="»"/>
              <a:tabLst>
                <a:tab pos="381000" algn="l"/>
              </a:tabLst>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2000">
                <a:solidFill>
                  <a:srgbClr val="000000"/>
                </a:solidFill>
              </a:rPr>
              <a:t>必要なツール</a:t>
            </a:r>
          </a:p>
        </p:txBody>
      </p:sp>
      <p:sp>
        <p:nvSpPr>
          <p:cNvPr id="102408" name="Rectangle 13"/>
          <p:cNvSpPr>
            <a:spLocks noChangeArrowheads="1"/>
          </p:cNvSpPr>
          <p:nvPr/>
        </p:nvSpPr>
        <p:spPr bwMode="auto">
          <a:xfrm>
            <a:off x="5168900" y="1844675"/>
            <a:ext cx="4391025" cy="424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4" rIns="91430" bIns="45714"/>
          <a:lstStyle>
            <a:lvl1pPr marL="342900" indent="-342900">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lnSpc>
                <a:spcPct val="80000"/>
              </a:lnSpc>
              <a:buFontTx/>
              <a:buNone/>
            </a:pPr>
            <a:endParaRPr lang="ja-JP" altLang="en-US" sz="1200" b="0">
              <a:solidFill>
                <a:srgbClr val="000000"/>
              </a:solidFill>
            </a:endParaRPr>
          </a:p>
        </p:txBody>
      </p:sp>
      <p:pic>
        <p:nvPicPr>
          <p:cNvPr id="102409" name="Picture 78" descr="IP05_H18"/>
          <p:cNvPicPr>
            <a:picLocks noChangeAspect="1" noChangeArrowheads="1"/>
          </p:cNvPicPr>
          <p:nvPr/>
        </p:nvPicPr>
        <p:blipFill>
          <a:blip r:embed="rId3">
            <a:lum bright="-26000" contrast="40000"/>
            <a:extLst>
              <a:ext uri="{28A0092B-C50C-407E-A947-70E740481C1C}">
                <a14:useLocalDpi xmlns:a14="http://schemas.microsoft.com/office/drawing/2010/main" val="0"/>
              </a:ext>
            </a:extLst>
          </a:blip>
          <a:srcRect/>
          <a:stretch>
            <a:fillRect/>
          </a:stretch>
        </p:blipFill>
        <p:spPr bwMode="auto">
          <a:xfrm>
            <a:off x="7551738" y="4868863"/>
            <a:ext cx="1608137" cy="165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10" name="AutoShape 11"/>
          <p:cNvSpPr>
            <a:spLocks noChangeArrowheads="1"/>
          </p:cNvSpPr>
          <p:nvPr/>
        </p:nvSpPr>
        <p:spPr bwMode="auto">
          <a:xfrm>
            <a:off x="4743450" y="1844675"/>
            <a:ext cx="4916488" cy="2697163"/>
          </a:xfrm>
          <a:prstGeom prst="wedgeRoundRectCallout">
            <a:avLst>
              <a:gd name="adj1" fmla="val 24111"/>
              <a:gd name="adj2" fmla="val 60417"/>
              <a:gd name="adj3" fmla="val 16667"/>
            </a:avLst>
          </a:prstGeom>
          <a:solidFill>
            <a:srgbClr val="FFFF99"/>
          </a:solidFill>
          <a:ln w="12700">
            <a:solidFill>
              <a:srgbClr val="993300"/>
            </a:solidFill>
            <a:miter lim="800000"/>
            <a:headEnd/>
            <a:tailEnd/>
          </a:ln>
          <a:effectLst>
            <a:prstShdw prst="shdw17" dist="17961" dir="2700000">
              <a:srgbClr val="5C1F00"/>
            </a:prstShdw>
          </a:effectLst>
        </p:spPr>
        <p:txBody>
          <a:bodyPr lIns="74295" tIns="8890" rIns="74295" bIns="8890"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endParaRPr lang="ja-JP" altLang="en-US" sz="1800" b="0" dirty="0">
              <a:solidFill>
                <a:srgbClr val="000000"/>
              </a:solidFill>
            </a:endParaRPr>
          </a:p>
          <a:p>
            <a:pPr eaLnBrk="1" hangingPunct="1">
              <a:spcBef>
                <a:spcPct val="0"/>
              </a:spcBef>
              <a:buFontTx/>
              <a:buNone/>
            </a:pPr>
            <a:r>
              <a:rPr lang="ja-JP" altLang="en-US" sz="1800" b="0" dirty="0">
                <a:solidFill>
                  <a:srgbClr val="000000"/>
                </a:solidFill>
              </a:rPr>
              <a:t>・調理ができるようになりたい。</a:t>
            </a:r>
            <a:endParaRPr lang="en-US" altLang="ja-JP" sz="1800" b="0" dirty="0">
              <a:solidFill>
                <a:srgbClr val="000000"/>
              </a:solidFill>
            </a:endParaRPr>
          </a:p>
          <a:p>
            <a:pPr eaLnBrk="1" hangingPunct="1">
              <a:spcBef>
                <a:spcPct val="0"/>
              </a:spcBef>
              <a:buFontTx/>
              <a:buNone/>
            </a:pPr>
            <a:r>
              <a:rPr lang="ja-JP" altLang="en-US" sz="1800" b="0" dirty="0">
                <a:solidFill>
                  <a:srgbClr val="000000"/>
                </a:solidFill>
              </a:rPr>
              <a:t>・計画的な金銭の使い方を身につけたい。</a:t>
            </a:r>
            <a:endParaRPr lang="en-US" altLang="ja-JP" sz="1800" b="0" dirty="0">
              <a:solidFill>
                <a:srgbClr val="000000"/>
              </a:solidFill>
            </a:endParaRPr>
          </a:p>
          <a:p>
            <a:pPr eaLnBrk="1" hangingPunct="1">
              <a:spcBef>
                <a:spcPct val="0"/>
              </a:spcBef>
              <a:buFontTx/>
              <a:buNone/>
            </a:pPr>
            <a:r>
              <a:rPr lang="ja-JP" altLang="en-US" sz="1800" b="0" dirty="0">
                <a:solidFill>
                  <a:srgbClr val="000000"/>
                </a:solidFill>
              </a:rPr>
              <a:t>・趣味は？何をしていると楽しいか。</a:t>
            </a:r>
            <a:endParaRPr lang="en-US" altLang="ja-JP" sz="1800" b="0" dirty="0">
              <a:solidFill>
                <a:srgbClr val="000000"/>
              </a:solidFill>
            </a:endParaRPr>
          </a:p>
          <a:p>
            <a:pPr eaLnBrk="1" hangingPunct="1">
              <a:spcBef>
                <a:spcPct val="0"/>
              </a:spcBef>
              <a:buFontTx/>
              <a:buNone/>
            </a:pPr>
            <a:r>
              <a:rPr lang="ja-JP" altLang="en-US" sz="1800" b="0" dirty="0">
                <a:solidFill>
                  <a:srgbClr val="000000"/>
                </a:solidFill>
              </a:rPr>
              <a:t>・どんな環境がしっくりくるのか。</a:t>
            </a:r>
            <a:endParaRPr lang="en-US" altLang="ja-JP" sz="1800" b="0" dirty="0">
              <a:solidFill>
                <a:srgbClr val="000000"/>
              </a:solidFill>
            </a:endParaRPr>
          </a:p>
          <a:p>
            <a:pPr eaLnBrk="1" hangingPunct="1">
              <a:spcBef>
                <a:spcPct val="0"/>
              </a:spcBef>
              <a:buFontTx/>
              <a:buNone/>
            </a:pPr>
            <a:r>
              <a:rPr lang="ja-JP" altLang="en-US" sz="1800" b="0" dirty="0">
                <a:solidFill>
                  <a:srgbClr val="000000"/>
                </a:solidFill>
              </a:rPr>
              <a:t>・人とのつきあい方は？</a:t>
            </a:r>
            <a:endParaRPr lang="en-US" altLang="ja-JP" sz="1800" b="0" dirty="0">
              <a:solidFill>
                <a:srgbClr val="000000"/>
              </a:solidFill>
            </a:endParaRPr>
          </a:p>
          <a:p>
            <a:pPr eaLnBrk="1" hangingPunct="1">
              <a:spcBef>
                <a:spcPct val="0"/>
              </a:spcBef>
              <a:buFontTx/>
              <a:buNone/>
            </a:pPr>
            <a:r>
              <a:rPr lang="ja-JP" altLang="en-US" sz="1800" b="0" dirty="0">
                <a:solidFill>
                  <a:srgbClr val="000000"/>
                </a:solidFill>
              </a:rPr>
              <a:t>・役に立つってどんことなのか。</a:t>
            </a:r>
          </a:p>
          <a:p>
            <a:pPr eaLnBrk="1" hangingPunct="1">
              <a:spcBef>
                <a:spcPct val="0"/>
              </a:spcBef>
              <a:buFontTx/>
              <a:buNone/>
            </a:pPr>
            <a:r>
              <a:rPr lang="ja-JP" altLang="en-US" sz="1800" b="0" dirty="0">
                <a:solidFill>
                  <a:srgbClr val="000000"/>
                </a:solidFill>
              </a:rPr>
              <a:t>・望んでいる生活を・・・</a:t>
            </a:r>
            <a:r>
              <a:rPr lang="ja-JP" altLang="en-US" sz="2800" b="0" dirty="0">
                <a:solidFill>
                  <a:srgbClr val="FF0000"/>
                </a:solidFill>
                <a:ea typeface="HGP創英角ﾎﾟｯﾌﾟ体" pitchFamily="50" charset="-128"/>
              </a:rPr>
              <a:t>確認する</a:t>
            </a:r>
          </a:p>
        </p:txBody>
      </p:sp>
      <p:grpSp>
        <p:nvGrpSpPr>
          <p:cNvPr id="102411" name="Group 12"/>
          <p:cNvGrpSpPr>
            <a:grpSpLocks/>
          </p:cNvGrpSpPr>
          <p:nvPr/>
        </p:nvGrpSpPr>
        <p:grpSpPr bwMode="auto">
          <a:xfrm>
            <a:off x="4953000" y="1196975"/>
            <a:ext cx="4918075" cy="576263"/>
            <a:chOff x="3198" y="754"/>
            <a:chExt cx="3175" cy="363"/>
          </a:xfrm>
        </p:grpSpPr>
        <p:sp>
          <p:nvSpPr>
            <p:cNvPr id="102416" name="Rectangle 9"/>
            <p:cNvSpPr>
              <a:spLocks noChangeArrowheads="1"/>
            </p:cNvSpPr>
            <p:nvPr/>
          </p:nvSpPr>
          <p:spPr bwMode="auto">
            <a:xfrm>
              <a:off x="3198" y="799"/>
              <a:ext cx="928" cy="258"/>
            </a:xfrm>
            <a:prstGeom prst="rect">
              <a:avLst/>
            </a:prstGeom>
            <a:solidFill>
              <a:srgbClr val="FFCC99">
                <a:alpha val="30196"/>
              </a:srgbClr>
            </a:solidFill>
            <a:ln w="12700" algn="ctr">
              <a:solidFill>
                <a:schemeClr val="tx1"/>
              </a:solidFill>
              <a:miter lim="800000"/>
              <a:headEnd/>
              <a:tailEnd/>
            </a:ln>
          </p:spPr>
          <p:txBody>
            <a:bodyPr lIns="91430" tIns="45714" rIns="91430" bIns="45714" anchor="ctr">
              <a:spAutoFit/>
            </a:bodyPr>
            <a:lstStyle>
              <a:lvl1pPr>
                <a:spcBef>
                  <a:spcPct val="20000"/>
                </a:spcBef>
                <a:buChar char="•"/>
                <a:tabLst>
                  <a:tab pos="381000" algn="l"/>
                </a:tabLst>
                <a:defRPr kumimoji="1" sz="3200">
                  <a:solidFill>
                    <a:schemeClr val="tx1"/>
                  </a:solidFill>
                  <a:latin typeface="Arial" charset="0"/>
                  <a:ea typeface="ＭＳ Ｐゴシック" pitchFamily="50" charset="-128"/>
                </a:defRPr>
              </a:lvl1pPr>
              <a:lvl2pPr marL="742950" indent="-285750">
                <a:spcBef>
                  <a:spcPct val="20000"/>
                </a:spcBef>
                <a:buChar char="–"/>
                <a:tabLst>
                  <a:tab pos="381000" algn="l"/>
                </a:tabLst>
                <a:defRPr kumimoji="1" sz="2800">
                  <a:solidFill>
                    <a:schemeClr val="tx1"/>
                  </a:solidFill>
                  <a:latin typeface="Arial" charset="0"/>
                  <a:ea typeface="ＭＳ Ｐゴシック" pitchFamily="50" charset="-128"/>
                </a:defRPr>
              </a:lvl2pPr>
              <a:lvl3pPr marL="1143000" indent="-228600">
                <a:spcBef>
                  <a:spcPct val="20000"/>
                </a:spcBef>
                <a:buChar char="•"/>
                <a:tabLst>
                  <a:tab pos="381000" algn="l"/>
                </a:tabLst>
                <a:defRPr kumimoji="1" sz="2400">
                  <a:solidFill>
                    <a:schemeClr val="tx1"/>
                  </a:solidFill>
                  <a:latin typeface="Arial" charset="0"/>
                  <a:ea typeface="ＭＳ Ｐゴシック" pitchFamily="50" charset="-128"/>
                </a:defRPr>
              </a:lvl3pPr>
              <a:lvl4pPr marL="1600200" indent="-228600">
                <a:spcBef>
                  <a:spcPct val="20000"/>
                </a:spcBef>
                <a:buChar char="–"/>
                <a:tabLst>
                  <a:tab pos="381000" algn="l"/>
                </a:tabLst>
                <a:defRPr kumimoji="1" sz="2000">
                  <a:solidFill>
                    <a:schemeClr val="tx1"/>
                  </a:solidFill>
                  <a:latin typeface="Arial" charset="0"/>
                  <a:ea typeface="ＭＳ Ｐゴシック" pitchFamily="50" charset="-128"/>
                </a:defRPr>
              </a:lvl4pPr>
              <a:lvl5pPr marL="2057400" indent="-228600">
                <a:spcBef>
                  <a:spcPct val="20000"/>
                </a:spcBef>
                <a:buChar char="»"/>
                <a:tabLst>
                  <a:tab pos="381000" algn="l"/>
                </a:tabLst>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2000">
                  <a:solidFill>
                    <a:srgbClr val="000000"/>
                  </a:solidFill>
                </a:rPr>
                <a:t>事例より</a:t>
              </a:r>
              <a:endParaRPr lang="ja-JP" altLang="en-US" sz="2000" b="0">
                <a:solidFill>
                  <a:srgbClr val="000000"/>
                </a:solidFill>
              </a:endParaRPr>
            </a:p>
          </p:txBody>
        </p:sp>
      </p:grpSp>
      <p:sp>
        <p:nvSpPr>
          <p:cNvPr id="102412" name="Oval 2"/>
          <p:cNvSpPr>
            <a:spLocks noGrp="1" noChangeArrowheads="1"/>
          </p:cNvSpPr>
          <p:nvPr/>
        </p:nvSpPr>
        <p:spPr bwMode="auto">
          <a:xfrm>
            <a:off x="6373813" y="1196975"/>
            <a:ext cx="3532187" cy="576263"/>
          </a:xfrm>
          <a:prstGeom prst="ellipse">
            <a:avLst/>
          </a:prstGeom>
          <a:solidFill>
            <a:srgbClr val="FFFFCD"/>
          </a:solidFill>
          <a:ln w="9525">
            <a:solidFill>
              <a:schemeClr val="tx1"/>
            </a:solidFill>
            <a:round/>
            <a:headEnd/>
            <a:tailEnd/>
          </a:ln>
          <a:effectLst>
            <a:outerShdw dist="35921" dir="2700000" algn="ctr" rotWithShape="0">
              <a:srgbClr val="808080"/>
            </a:outerShdw>
          </a:effectLst>
        </p:spPr>
        <p:txBody>
          <a:bodyPr lIns="91414" tIns="45706" rIns="91414" bIns="45706"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1600" b="0">
                <a:solidFill>
                  <a:srgbClr val="000000"/>
                </a:solidFill>
                <a:ea typeface="HGP創英角ﾎﾟｯﾌﾟ体" pitchFamily="50" charset="-128"/>
              </a:rPr>
              <a:t>自分の人生を取り戻したい</a:t>
            </a:r>
          </a:p>
        </p:txBody>
      </p:sp>
      <p:sp>
        <p:nvSpPr>
          <p:cNvPr id="102413" name="フリーフォーム 14"/>
          <p:cNvSpPr>
            <a:spLocks noChangeArrowheads="1"/>
          </p:cNvSpPr>
          <p:nvPr/>
        </p:nvSpPr>
        <p:spPr bwMode="auto">
          <a:xfrm>
            <a:off x="8266113" y="5084763"/>
            <a:ext cx="935037" cy="1152525"/>
          </a:xfrm>
          <a:custGeom>
            <a:avLst/>
            <a:gdLst>
              <a:gd name="T0" fmla="*/ 56442 w 776576"/>
              <a:gd name="T1" fmla="*/ 1731469 h 1074196"/>
              <a:gd name="T2" fmla="*/ 395121 w 776576"/>
              <a:gd name="T3" fmla="*/ 1005551 h 1074196"/>
              <a:gd name="T4" fmla="*/ 733782 w 776576"/>
              <a:gd name="T5" fmla="*/ 807572 h 1074196"/>
              <a:gd name="T6" fmla="*/ 846677 w 776576"/>
              <a:gd name="T7" fmla="*/ 708584 h 1074196"/>
              <a:gd name="T8" fmla="*/ 1072457 w 776576"/>
              <a:gd name="T9" fmla="*/ 609594 h 1074196"/>
              <a:gd name="T10" fmla="*/ 1298235 w 776576"/>
              <a:gd name="T11" fmla="*/ 477611 h 1074196"/>
              <a:gd name="T12" fmla="*/ 1636908 w 776576"/>
              <a:gd name="T13" fmla="*/ 378617 h 1074196"/>
              <a:gd name="T14" fmla="*/ 2088466 w 776576"/>
              <a:gd name="T15" fmla="*/ 180640 h 1074196"/>
              <a:gd name="T16" fmla="*/ 1975585 w 776576"/>
              <a:gd name="T17" fmla="*/ 81651 h 1074196"/>
              <a:gd name="T18" fmla="*/ 4233389 w 776576"/>
              <a:gd name="T19" fmla="*/ 81651 h 1074196"/>
              <a:gd name="T20" fmla="*/ 4910736 w 776576"/>
              <a:gd name="T21" fmla="*/ 246633 h 1074196"/>
              <a:gd name="T22" fmla="*/ 5136517 w 776576"/>
              <a:gd name="T23" fmla="*/ 543604 h 1074196"/>
              <a:gd name="T24" fmla="*/ 5362299 w 776576"/>
              <a:gd name="T25" fmla="*/ 873563 h 1074196"/>
              <a:gd name="T26" fmla="*/ 5023624 w 776576"/>
              <a:gd name="T27" fmla="*/ 1401509 h 1074196"/>
              <a:gd name="T28" fmla="*/ 4910736 w 776576"/>
              <a:gd name="T29" fmla="*/ 1500496 h 1074196"/>
              <a:gd name="T30" fmla="*/ 4684947 w 776576"/>
              <a:gd name="T31" fmla="*/ 1566490 h 1074196"/>
              <a:gd name="T32" fmla="*/ 4572065 w 776576"/>
              <a:gd name="T33" fmla="*/ 2061436 h 1074196"/>
              <a:gd name="T34" fmla="*/ 4346283 w 776576"/>
              <a:gd name="T35" fmla="*/ 2160427 h 1074196"/>
              <a:gd name="T36" fmla="*/ 1185351 w 776576"/>
              <a:gd name="T37" fmla="*/ 2094431 h 1074196"/>
              <a:gd name="T38" fmla="*/ 733782 w 776576"/>
              <a:gd name="T39" fmla="*/ 1896455 h 1074196"/>
              <a:gd name="T40" fmla="*/ 56442 w 776576"/>
              <a:gd name="T41" fmla="*/ 1731469 h 107419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6576"/>
              <a:gd name="T64" fmla="*/ 0 h 1074196"/>
              <a:gd name="T65" fmla="*/ 776576 w 776576"/>
              <a:gd name="T66" fmla="*/ 1074196 h 107419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6576" h="1074196">
                <a:moveTo>
                  <a:pt x="8164" y="856834"/>
                </a:moveTo>
                <a:cubicBezTo>
                  <a:pt x="0" y="783356"/>
                  <a:pt x="33351" y="569007"/>
                  <a:pt x="57150" y="497606"/>
                </a:cubicBezTo>
                <a:cubicBezTo>
                  <a:pt x="98187" y="374489"/>
                  <a:pt x="42833" y="526237"/>
                  <a:pt x="106135" y="399634"/>
                </a:cubicBezTo>
                <a:cubicBezTo>
                  <a:pt x="113832" y="384239"/>
                  <a:pt x="114767" y="366044"/>
                  <a:pt x="122464" y="350649"/>
                </a:cubicBezTo>
                <a:cubicBezTo>
                  <a:pt x="131240" y="333096"/>
                  <a:pt x="145385" y="318702"/>
                  <a:pt x="155121" y="301663"/>
                </a:cubicBezTo>
                <a:cubicBezTo>
                  <a:pt x="167198" y="280529"/>
                  <a:pt x="173630" y="256156"/>
                  <a:pt x="187778" y="236349"/>
                </a:cubicBezTo>
                <a:cubicBezTo>
                  <a:pt x="201200" y="217558"/>
                  <a:pt x="222587" y="205591"/>
                  <a:pt x="236764" y="187363"/>
                </a:cubicBezTo>
                <a:cubicBezTo>
                  <a:pt x="260860" y="156382"/>
                  <a:pt x="302078" y="89392"/>
                  <a:pt x="302078" y="89392"/>
                </a:cubicBezTo>
                <a:cubicBezTo>
                  <a:pt x="296635" y="73063"/>
                  <a:pt x="269299" y="45468"/>
                  <a:pt x="285750" y="40406"/>
                </a:cubicBezTo>
                <a:cubicBezTo>
                  <a:pt x="417068" y="0"/>
                  <a:pt x="495467" y="20930"/>
                  <a:pt x="612321" y="40406"/>
                </a:cubicBezTo>
                <a:cubicBezTo>
                  <a:pt x="648468" y="64503"/>
                  <a:pt x="685148" y="84331"/>
                  <a:pt x="710293" y="122049"/>
                </a:cubicBezTo>
                <a:cubicBezTo>
                  <a:pt x="728055" y="148691"/>
                  <a:pt x="741172" y="257452"/>
                  <a:pt x="742950" y="269006"/>
                </a:cubicBezTo>
                <a:cubicBezTo>
                  <a:pt x="764393" y="408389"/>
                  <a:pt x="745908" y="343197"/>
                  <a:pt x="775607" y="432292"/>
                </a:cubicBezTo>
                <a:cubicBezTo>
                  <a:pt x="755852" y="629831"/>
                  <a:pt x="776576" y="543683"/>
                  <a:pt x="726621" y="693549"/>
                </a:cubicBezTo>
                <a:cubicBezTo>
                  <a:pt x="721178" y="709877"/>
                  <a:pt x="722463" y="730364"/>
                  <a:pt x="710293" y="742534"/>
                </a:cubicBezTo>
                <a:lnTo>
                  <a:pt x="677635" y="775192"/>
                </a:lnTo>
                <a:cubicBezTo>
                  <a:pt x="672192" y="856835"/>
                  <a:pt x="674759" y="939409"/>
                  <a:pt x="661307" y="1020120"/>
                </a:cubicBezTo>
                <a:cubicBezTo>
                  <a:pt x="658081" y="1039478"/>
                  <a:pt x="648264" y="1068452"/>
                  <a:pt x="628650" y="1069106"/>
                </a:cubicBezTo>
                <a:cubicBezTo>
                  <a:pt x="475947" y="1074196"/>
                  <a:pt x="171450" y="1036449"/>
                  <a:pt x="171450" y="1036449"/>
                </a:cubicBezTo>
                <a:cubicBezTo>
                  <a:pt x="149678" y="1003792"/>
                  <a:pt x="133888" y="966231"/>
                  <a:pt x="106135" y="938477"/>
                </a:cubicBezTo>
                <a:cubicBezTo>
                  <a:pt x="16796" y="849137"/>
                  <a:pt x="16328" y="930312"/>
                  <a:pt x="8164" y="856834"/>
                </a:cubicBezTo>
                <a:close/>
              </a:path>
            </a:pathLst>
          </a:custGeom>
          <a:solidFill>
            <a:schemeClr val="bg1"/>
          </a:solidFill>
          <a:ln w="12700" algn="ctr">
            <a:solidFill>
              <a:schemeClr val="bg1"/>
            </a:solidFill>
            <a:round/>
            <a:headEnd/>
            <a:tailEnd/>
          </a:ln>
        </p:spPr>
        <p:txBody>
          <a:bodyPr wrap="none" lIns="74295" tIns="8890" rIns="74295" bIns="8890" anchor="ctr"/>
          <a:lstStyle/>
          <a:p>
            <a:endParaRPr lang="ja-JP" altLang="en-US"/>
          </a:p>
        </p:txBody>
      </p:sp>
      <p:pic>
        <p:nvPicPr>
          <p:cNvPr id="102414" name="Picture 3"/>
          <p:cNvPicPr>
            <a:picLocks noChangeAspect="1" noChangeArrowheads="1"/>
          </p:cNvPicPr>
          <p:nvPr/>
        </p:nvPicPr>
        <p:blipFill>
          <a:blip r:embed="rId4">
            <a:extLst>
              <a:ext uri="{28A0092B-C50C-407E-A947-70E740481C1C}">
                <a14:useLocalDpi xmlns:a14="http://schemas.microsoft.com/office/drawing/2010/main" val="0"/>
              </a:ext>
            </a:extLst>
          </a:blip>
          <a:srcRect t="-5714" r="3847" b="-7428"/>
          <a:stretch>
            <a:fillRect/>
          </a:stretch>
        </p:blipFill>
        <p:spPr bwMode="auto">
          <a:xfrm>
            <a:off x="8394700" y="5026025"/>
            <a:ext cx="914400" cy="183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15" name="スライド番号プレースホルダー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spcBef>
                <a:spcPct val="0"/>
              </a:spcBef>
              <a:buFontTx/>
              <a:buNone/>
            </a:pPr>
            <a:fld id="{536975D2-B766-47CE-8408-6C5BCF3D47EB}" type="slidenum">
              <a:rPr lang="en-US" altLang="ja-JP" sz="1400">
                <a:solidFill>
                  <a:srgbClr val="000000"/>
                </a:solidFill>
              </a:rPr>
              <a:pPr>
                <a:spcBef>
                  <a:spcPct val="0"/>
                </a:spcBef>
                <a:buFontTx/>
                <a:buNone/>
              </a:pPr>
              <a:t>10</a:t>
            </a:fld>
            <a:endParaRPr lang="en-US" altLang="ja-JP" sz="1400">
              <a:solidFill>
                <a:srgbClr val="000000"/>
              </a:solidFill>
            </a:endParaRP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4"/>
          <p:cNvSpPr>
            <a:spLocks noGrp="1" noChangeArrowheads="1"/>
          </p:cNvSpPr>
          <p:nvPr>
            <p:ph type="body" idx="4294967295"/>
          </p:nvPr>
        </p:nvSpPr>
        <p:spPr>
          <a:xfrm>
            <a:off x="417513" y="1844675"/>
            <a:ext cx="4246562" cy="1800225"/>
          </a:xfrm>
        </p:spPr>
        <p:txBody>
          <a:bodyPr/>
          <a:lstStyle/>
          <a:p>
            <a:pPr>
              <a:lnSpc>
                <a:spcPct val="95000"/>
              </a:lnSpc>
            </a:pPr>
            <a:r>
              <a:rPr lang="ja-JP" altLang="en-US" sz="1800"/>
              <a:t>本人の初期状態や基本的ニーズの把握から、課題を整理する。</a:t>
            </a:r>
            <a:endParaRPr lang="ja-JP" altLang="en-US" sz="1800">
              <a:solidFill>
                <a:srgbClr val="000000"/>
              </a:solidFill>
            </a:endParaRPr>
          </a:p>
          <a:p>
            <a:pPr>
              <a:lnSpc>
                <a:spcPct val="95000"/>
              </a:lnSpc>
            </a:pPr>
            <a:r>
              <a:rPr lang="ja-JP" altLang="en-US" sz="1800"/>
              <a:t>支援項目ごとの課題は、整理にあたって優先順位を設定して進める。</a:t>
            </a:r>
          </a:p>
          <a:p>
            <a:pPr>
              <a:lnSpc>
                <a:spcPct val="95000"/>
              </a:lnSpc>
            </a:pPr>
            <a:r>
              <a:rPr lang="ja-JP" altLang="en-US" sz="1800"/>
              <a:t>課題設定が本人不在とならないように留意。</a:t>
            </a:r>
            <a:endParaRPr lang="en-US" altLang="ja-JP" sz="1800"/>
          </a:p>
          <a:p>
            <a:pPr>
              <a:lnSpc>
                <a:spcPct val="95000"/>
              </a:lnSpc>
            </a:pPr>
            <a:endParaRPr lang="ja-JP" altLang="en-US" sz="1800"/>
          </a:p>
        </p:txBody>
      </p:sp>
      <p:sp>
        <p:nvSpPr>
          <p:cNvPr id="104451" name="Rectangle 5"/>
          <p:cNvSpPr>
            <a:spLocks noChangeArrowheads="1"/>
          </p:cNvSpPr>
          <p:nvPr/>
        </p:nvSpPr>
        <p:spPr bwMode="auto">
          <a:xfrm>
            <a:off x="387350" y="4149725"/>
            <a:ext cx="4424363"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4" rIns="91430" bIns="45714"/>
          <a:lstStyle>
            <a:lvl1pPr marL="342900" indent="-342900">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lnSpc>
                <a:spcPct val="90000"/>
              </a:lnSpc>
            </a:pPr>
            <a:r>
              <a:rPr lang="ja-JP" altLang="en-US" sz="1800" b="0">
                <a:solidFill>
                  <a:srgbClr val="000000"/>
                </a:solidFill>
              </a:rPr>
              <a:t>障害種別や支援事業に応じた評価表</a:t>
            </a:r>
          </a:p>
          <a:p>
            <a:pPr eaLnBrk="1" hangingPunct="1">
              <a:lnSpc>
                <a:spcPct val="90000"/>
              </a:lnSpc>
            </a:pPr>
            <a:r>
              <a:rPr lang="ja-JP" altLang="en-US" sz="1800" b="0">
                <a:solidFill>
                  <a:srgbClr val="000000"/>
                </a:solidFill>
              </a:rPr>
              <a:t>支援項目ごとの課題の整理表</a:t>
            </a:r>
          </a:p>
        </p:txBody>
      </p:sp>
      <p:sp>
        <p:nvSpPr>
          <p:cNvPr id="104452" name="AutoShape 6"/>
          <p:cNvSpPr>
            <a:spLocks noChangeArrowheads="1"/>
          </p:cNvSpPr>
          <p:nvPr/>
        </p:nvSpPr>
        <p:spPr bwMode="auto">
          <a:xfrm>
            <a:off x="346075" y="188913"/>
            <a:ext cx="9288463" cy="863600"/>
          </a:xfrm>
          <a:prstGeom prst="roundRect">
            <a:avLst>
              <a:gd name="adj" fmla="val 26537"/>
            </a:avLst>
          </a:prstGeom>
          <a:solidFill>
            <a:srgbClr val="FFFFCC"/>
          </a:solidFill>
          <a:ln w="38100" cmpd="thickThin">
            <a:solidFill>
              <a:srgbClr val="FF6600"/>
            </a:solidFill>
            <a:round/>
            <a:headEnd/>
            <a:tailEnd/>
          </a:ln>
          <a:effectLst>
            <a:outerShdw dist="107763" dir="2700000" algn="ctr" rotWithShape="0">
              <a:schemeClr val="bg2">
                <a:alpha val="50000"/>
              </a:schemeClr>
            </a:outerShdw>
          </a:effectLst>
        </p:spPr>
        <p:txBody>
          <a:bodyPr wrap="none" lIns="91407" tIns="45704" rIns="91407" bIns="45704"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dirty="0">
                <a:solidFill>
                  <a:srgbClr val="A50021"/>
                </a:solidFill>
              </a:rPr>
              <a:t>（３）アセスメント　③課題の整理</a:t>
            </a:r>
          </a:p>
        </p:txBody>
      </p:sp>
      <p:sp>
        <p:nvSpPr>
          <p:cNvPr id="104453" name="AutoShape 7"/>
          <p:cNvSpPr>
            <a:spLocks noChangeArrowheads="1"/>
          </p:cNvSpPr>
          <p:nvPr/>
        </p:nvSpPr>
        <p:spPr bwMode="auto">
          <a:xfrm>
            <a:off x="527050" y="5157788"/>
            <a:ext cx="4706938" cy="1584325"/>
          </a:xfrm>
          <a:prstGeom prst="foldedCorner">
            <a:avLst>
              <a:gd name="adj" fmla="val 12500"/>
            </a:avLst>
          </a:prstGeom>
          <a:solidFill>
            <a:srgbClr val="FFFFCD"/>
          </a:solidFill>
          <a:ln w="12700" algn="ctr">
            <a:solidFill>
              <a:schemeClr val="tx1"/>
            </a:solidFill>
            <a:round/>
            <a:headEnd/>
            <a:tailEnd/>
          </a:ln>
        </p:spPr>
        <p:txBody>
          <a:bodyPr lIns="74295" tIns="8890" rIns="74295" bIns="8890"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lnSpc>
                <a:spcPct val="90000"/>
              </a:lnSpc>
              <a:spcBef>
                <a:spcPct val="50000"/>
              </a:spcBef>
              <a:buFontTx/>
              <a:buNone/>
            </a:pPr>
            <a:r>
              <a:rPr lang="ja-JP" altLang="en-US" sz="2000" u="sng">
                <a:solidFill>
                  <a:srgbClr val="000000"/>
                </a:solidFill>
              </a:rPr>
              <a:t>サービス管理責任者の視点</a:t>
            </a:r>
            <a:endParaRPr lang="ja-JP" altLang="en-US" sz="2000">
              <a:solidFill>
                <a:srgbClr val="000000"/>
              </a:solidFill>
            </a:endParaRPr>
          </a:p>
          <a:p>
            <a:pPr eaLnBrk="1" hangingPunct="1">
              <a:lnSpc>
                <a:spcPct val="90000"/>
              </a:lnSpc>
              <a:spcBef>
                <a:spcPct val="50000"/>
              </a:spcBef>
              <a:buFontTx/>
              <a:buNone/>
            </a:pPr>
            <a:r>
              <a:rPr lang="ja-JP" altLang="en-US" sz="1600" b="0">
                <a:solidFill>
                  <a:srgbClr val="000000"/>
                </a:solidFill>
              </a:rPr>
              <a:t>・データに基づく客観的な分析ができているか。</a:t>
            </a:r>
          </a:p>
          <a:p>
            <a:pPr eaLnBrk="1" hangingPunct="1">
              <a:lnSpc>
                <a:spcPct val="90000"/>
              </a:lnSpc>
              <a:spcBef>
                <a:spcPct val="50000"/>
              </a:spcBef>
              <a:buFontTx/>
              <a:buNone/>
            </a:pPr>
            <a:r>
              <a:rPr lang="ja-JP" altLang="en-US" sz="1600" b="0">
                <a:solidFill>
                  <a:srgbClr val="000000"/>
                </a:solidFill>
              </a:rPr>
              <a:t>・具体的で適切な課題が示されているか。</a:t>
            </a:r>
          </a:p>
          <a:p>
            <a:pPr eaLnBrk="1" hangingPunct="1">
              <a:lnSpc>
                <a:spcPct val="90000"/>
              </a:lnSpc>
              <a:spcBef>
                <a:spcPct val="50000"/>
              </a:spcBef>
              <a:buFontTx/>
              <a:buNone/>
            </a:pPr>
            <a:r>
              <a:rPr lang="ja-JP" altLang="en-US" sz="1600" b="0">
                <a:solidFill>
                  <a:srgbClr val="000000"/>
                </a:solidFill>
              </a:rPr>
              <a:t>・優先順位は付けられているか。</a:t>
            </a:r>
          </a:p>
        </p:txBody>
      </p:sp>
      <p:sp>
        <p:nvSpPr>
          <p:cNvPr id="104454" name="Rectangle 8"/>
          <p:cNvSpPr>
            <a:spLocks noChangeArrowheads="1"/>
          </p:cNvSpPr>
          <p:nvPr/>
        </p:nvSpPr>
        <p:spPr bwMode="auto">
          <a:xfrm>
            <a:off x="487363" y="1384300"/>
            <a:ext cx="1225550" cy="400050"/>
          </a:xfrm>
          <a:prstGeom prst="rect">
            <a:avLst/>
          </a:prstGeom>
          <a:solidFill>
            <a:schemeClr val="accent1">
              <a:alpha val="30196"/>
            </a:schemeClr>
          </a:solidFill>
          <a:ln w="12700" algn="ctr">
            <a:solidFill>
              <a:schemeClr val="tx1"/>
            </a:solidFill>
            <a:miter lim="800000"/>
            <a:headEnd/>
            <a:tailEnd/>
          </a:ln>
        </p:spPr>
        <p:txBody>
          <a:bodyPr lIns="91430" tIns="45714" rIns="91430" bIns="45714" anchor="ctr">
            <a:spAutoFit/>
          </a:bodyPr>
          <a:lstStyle>
            <a:lvl1pPr>
              <a:spcBef>
                <a:spcPct val="20000"/>
              </a:spcBef>
              <a:buChar char="•"/>
              <a:tabLst>
                <a:tab pos="381000" algn="l"/>
              </a:tabLst>
              <a:defRPr kumimoji="1" sz="3200">
                <a:solidFill>
                  <a:schemeClr val="tx1"/>
                </a:solidFill>
                <a:latin typeface="Arial" charset="0"/>
                <a:ea typeface="ＭＳ Ｐゴシック" pitchFamily="50" charset="-128"/>
              </a:defRPr>
            </a:lvl1pPr>
            <a:lvl2pPr marL="742950" indent="-285750">
              <a:spcBef>
                <a:spcPct val="20000"/>
              </a:spcBef>
              <a:buChar char="–"/>
              <a:tabLst>
                <a:tab pos="381000" algn="l"/>
              </a:tabLst>
              <a:defRPr kumimoji="1" sz="2800">
                <a:solidFill>
                  <a:schemeClr val="tx1"/>
                </a:solidFill>
                <a:latin typeface="Arial" charset="0"/>
                <a:ea typeface="ＭＳ Ｐゴシック" pitchFamily="50" charset="-128"/>
              </a:defRPr>
            </a:lvl2pPr>
            <a:lvl3pPr marL="1143000" indent="-228600">
              <a:spcBef>
                <a:spcPct val="20000"/>
              </a:spcBef>
              <a:buChar char="•"/>
              <a:tabLst>
                <a:tab pos="381000" algn="l"/>
              </a:tabLst>
              <a:defRPr kumimoji="1" sz="2400">
                <a:solidFill>
                  <a:schemeClr val="tx1"/>
                </a:solidFill>
                <a:latin typeface="Arial" charset="0"/>
                <a:ea typeface="ＭＳ Ｐゴシック" pitchFamily="50" charset="-128"/>
              </a:defRPr>
            </a:lvl3pPr>
            <a:lvl4pPr marL="1600200" indent="-228600">
              <a:spcBef>
                <a:spcPct val="20000"/>
              </a:spcBef>
              <a:buChar char="–"/>
              <a:tabLst>
                <a:tab pos="381000" algn="l"/>
              </a:tabLst>
              <a:defRPr kumimoji="1" sz="2000">
                <a:solidFill>
                  <a:schemeClr val="tx1"/>
                </a:solidFill>
                <a:latin typeface="Arial" charset="0"/>
                <a:ea typeface="ＭＳ Ｐゴシック" pitchFamily="50" charset="-128"/>
              </a:defRPr>
            </a:lvl4pPr>
            <a:lvl5pPr marL="2057400" indent="-228600">
              <a:spcBef>
                <a:spcPct val="20000"/>
              </a:spcBef>
              <a:buChar char="»"/>
              <a:tabLst>
                <a:tab pos="381000" algn="l"/>
              </a:tabLst>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2000">
                <a:solidFill>
                  <a:srgbClr val="000000"/>
                </a:solidFill>
              </a:rPr>
              <a:t>実施方法</a:t>
            </a:r>
            <a:endParaRPr lang="ja-JP" altLang="en-US" sz="2000" b="0">
              <a:solidFill>
                <a:srgbClr val="000000"/>
              </a:solidFill>
            </a:endParaRPr>
          </a:p>
        </p:txBody>
      </p:sp>
      <p:sp>
        <p:nvSpPr>
          <p:cNvPr id="104455" name="Rectangle 9"/>
          <p:cNvSpPr>
            <a:spLocks noChangeArrowheads="1"/>
          </p:cNvSpPr>
          <p:nvPr/>
        </p:nvSpPr>
        <p:spPr bwMode="auto">
          <a:xfrm>
            <a:off x="483146" y="3645024"/>
            <a:ext cx="1733550" cy="400050"/>
          </a:xfrm>
          <a:prstGeom prst="rect">
            <a:avLst/>
          </a:prstGeom>
          <a:solidFill>
            <a:schemeClr val="accent1">
              <a:alpha val="30196"/>
            </a:schemeClr>
          </a:solidFill>
          <a:ln w="12700" algn="ctr">
            <a:solidFill>
              <a:schemeClr val="tx1"/>
            </a:solidFill>
            <a:miter lim="800000"/>
            <a:headEnd/>
            <a:tailEnd/>
          </a:ln>
        </p:spPr>
        <p:txBody>
          <a:bodyPr lIns="91430" tIns="45714" rIns="91430" bIns="45714" anchor="ctr">
            <a:spAutoFit/>
          </a:bodyPr>
          <a:lstStyle>
            <a:lvl1pPr>
              <a:spcBef>
                <a:spcPct val="20000"/>
              </a:spcBef>
              <a:buChar char="•"/>
              <a:tabLst>
                <a:tab pos="381000" algn="l"/>
              </a:tabLst>
              <a:defRPr kumimoji="1" sz="3200">
                <a:solidFill>
                  <a:schemeClr val="tx1"/>
                </a:solidFill>
                <a:latin typeface="Arial" charset="0"/>
                <a:ea typeface="ＭＳ Ｐゴシック" pitchFamily="50" charset="-128"/>
              </a:defRPr>
            </a:lvl1pPr>
            <a:lvl2pPr marL="742950" indent="-285750">
              <a:spcBef>
                <a:spcPct val="20000"/>
              </a:spcBef>
              <a:buChar char="–"/>
              <a:tabLst>
                <a:tab pos="381000" algn="l"/>
              </a:tabLst>
              <a:defRPr kumimoji="1" sz="2800">
                <a:solidFill>
                  <a:schemeClr val="tx1"/>
                </a:solidFill>
                <a:latin typeface="Arial" charset="0"/>
                <a:ea typeface="ＭＳ Ｐゴシック" pitchFamily="50" charset="-128"/>
              </a:defRPr>
            </a:lvl2pPr>
            <a:lvl3pPr marL="1143000" indent="-228600">
              <a:spcBef>
                <a:spcPct val="20000"/>
              </a:spcBef>
              <a:buChar char="•"/>
              <a:tabLst>
                <a:tab pos="381000" algn="l"/>
              </a:tabLst>
              <a:defRPr kumimoji="1" sz="2400">
                <a:solidFill>
                  <a:schemeClr val="tx1"/>
                </a:solidFill>
                <a:latin typeface="Arial" charset="0"/>
                <a:ea typeface="ＭＳ Ｐゴシック" pitchFamily="50" charset="-128"/>
              </a:defRPr>
            </a:lvl3pPr>
            <a:lvl4pPr marL="1600200" indent="-228600">
              <a:spcBef>
                <a:spcPct val="20000"/>
              </a:spcBef>
              <a:buChar char="–"/>
              <a:tabLst>
                <a:tab pos="381000" algn="l"/>
              </a:tabLst>
              <a:defRPr kumimoji="1" sz="2000">
                <a:solidFill>
                  <a:schemeClr val="tx1"/>
                </a:solidFill>
                <a:latin typeface="Arial" charset="0"/>
                <a:ea typeface="ＭＳ Ｐゴシック" pitchFamily="50" charset="-128"/>
              </a:defRPr>
            </a:lvl4pPr>
            <a:lvl5pPr marL="2057400" indent="-228600">
              <a:spcBef>
                <a:spcPct val="20000"/>
              </a:spcBef>
              <a:buChar char="»"/>
              <a:tabLst>
                <a:tab pos="381000" algn="l"/>
              </a:tabLst>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2000">
                <a:solidFill>
                  <a:srgbClr val="000000"/>
                </a:solidFill>
              </a:rPr>
              <a:t>必要なツール</a:t>
            </a:r>
          </a:p>
        </p:txBody>
      </p:sp>
      <p:sp>
        <p:nvSpPr>
          <p:cNvPr id="13" name="Rectangle 4"/>
          <p:cNvSpPr txBox="1">
            <a:spLocks noChangeArrowheads="1"/>
          </p:cNvSpPr>
          <p:nvPr/>
        </p:nvSpPr>
        <p:spPr bwMode="auto">
          <a:xfrm>
            <a:off x="5024438" y="2060575"/>
            <a:ext cx="2159000" cy="2500313"/>
          </a:xfrm>
          <a:prstGeom prst="rect">
            <a:avLst/>
          </a:prstGeom>
          <a:noFill/>
          <a:ln w="9525">
            <a:solidFill>
              <a:schemeClr val="bg1"/>
            </a:solidFill>
            <a:miter lim="800000"/>
            <a:headEnd/>
            <a:tailEnd/>
          </a:ln>
        </p:spPr>
        <p:txBody>
          <a:bodyPr lIns="91430" tIns="45714" rIns="91430" bIns="45714"/>
          <a:lstStyle/>
          <a:p>
            <a:pPr marL="342900" indent="-342900" eaLnBrk="1" hangingPunct="1">
              <a:spcBef>
                <a:spcPct val="20000"/>
              </a:spcBef>
              <a:defRPr/>
            </a:pPr>
            <a:r>
              <a:rPr lang="ja-JP" altLang="en-US" sz="2000" b="0" kern="0" dirty="0">
                <a:solidFill>
                  <a:srgbClr val="000000"/>
                </a:solidFill>
                <a:latin typeface="Arial"/>
                <a:ea typeface="ＭＳ Ｐゴシック"/>
              </a:rPr>
              <a:t>　　ＧＨ・ＣＨであれば、世話人・生活支援員・ヘルパー等に第一次アセスメント調査に参加してもらう・・・</a:t>
            </a:r>
          </a:p>
        </p:txBody>
      </p:sp>
      <p:grpSp>
        <p:nvGrpSpPr>
          <p:cNvPr id="104457" name="Group 10"/>
          <p:cNvGrpSpPr>
            <a:grpSpLocks/>
          </p:cNvGrpSpPr>
          <p:nvPr/>
        </p:nvGrpSpPr>
        <p:grpSpPr bwMode="auto">
          <a:xfrm>
            <a:off x="4953000" y="1196975"/>
            <a:ext cx="4918075" cy="576263"/>
            <a:chOff x="3198" y="754"/>
            <a:chExt cx="3175" cy="363"/>
          </a:xfrm>
        </p:grpSpPr>
        <p:sp>
          <p:nvSpPr>
            <p:cNvPr id="104463" name="Rectangle 9"/>
            <p:cNvSpPr>
              <a:spLocks noChangeArrowheads="1"/>
            </p:cNvSpPr>
            <p:nvPr/>
          </p:nvSpPr>
          <p:spPr bwMode="auto">
            <a:xfrm>
              <a:off x="3198" y="799"/>
              <a:ext cx="928" cy="258"/>
            </a:xfrm>
            <a:prstGeom prst="rect">
              <a:avLst/>
            </a:prstGeom>
            <a:solidFill>
              <a:srgbClr val="FFCC99">
                <a:alpha val="30196"/>
              </a:srgbClr>
            </a:solidFill>
            <a:ln w="12700" algn="ctr">
              <a:solidFill>
                <a:schemeClr val="tx1"/>
              </a:solidFill>
              <a:miter lim="800000"/>
              <a:headEnd/>
              <a:tailEnd/>
            </a:ln>
          </p:spPr>
          <p:txBody>
            <a:bodyPr lIns="91430" tIns="45714" rIns="91430" bIns="45714" anchor="ctr">
              <a:spAutoFit/>
            </a:bodyPr>
            <a:lstStyle>
              <a:lvl1pPr>
                <a:spcBef>
                  <a:spcPct val="20000"/>
                </a:spcBef>
                <a:buChar char="•"/>
                <a:tabLst>
                  <a:tab pos="381000" algn="l"/>
                </a:tabLst>
                <a:defRPr kumimoji="1" sz="3200">
                  <a:solidFill>
                    <a:schemeClr val="tx1"/>
                  </a:solidFill>
                  <a:latin typeface="Arial" charset="0"/>
                  <a:ea typeface="ＭＳ Ｐゴシック" pitchFamily="50" charset="-128"/>
                </a:defRPr>
              </a:lvl1pPr>
              <a:lvl2pPr marL="742950" indent="-285750">
                <a:spcBef>
                  <a:spcPct val="20000"/>
                </a:spcBef>
                <a:buChar char="–"/>
                <a:tabLst>
                  <a:tab pos="381000" algn="l"/>
                </a:tabLst>
                <a:defRPr kumimoji="1" sz="2800">
                  <a:solidFill>
                    <a:schemeClr val="tx1"/>
                  </a:solidFill>
                  <a:latin typeface="Arial" charset="0"/>
                  <a:ea typeface="ＭＳ Ｐゴシック" pitchFamily="50" charset="-128"/>
                </a:defRPr>
              </a:lvl2pPr>
              <a:lvl3pPr marL="1143000" indent="-228600">
                <a:spcBef>
                  <a:spcPct val="20000"/>
                </a:spcBef>
                <a:buChar char="•"/>
                <a:tabLst>
                  <a:tab pos="381000" algn="l"/>
                </a:tabLst>
                <a:defRPr kumimoji="1" sz="2400">
                  <a:solidFill>
                    <a:schemeClr val="tx1"/>
                  </a:solidFill>
                  <a:latin typeface="Arial" charset="0"/>
                  <a:ea typeface="ＭＳ Ｐゴシック" pitchFamily="50" charset="-128"/>
                </a:defRPr>
              </a:lvl3pPr>
              <a:lvl4pPr marL="1600200" indent="-228600">
                <a:spcBef>
                  <a:spcPct val="20000"/>
                </a:spcBef>
                <a:buChar char="–"/>
                <a:tabLst>
                  <a:tab pos="381000" algn="l"/>
                </a:tabLst>
                <a:defRPr kumimoji="1" sz="2000">
                  <a:solidFill>
                    <a:schemeClr val="tx1"/>
                  </a:solidFill>
                  <a:latin typeface="Arial" charset="0"/>
                  <a:ea typeface="ＭＳ Ｐゴシック" pitchFamily="50" charset="-128"/>
                </a:defRPr>
              </a:lvl4pPr>
              <a:lvl5pPr marL="2057400" indent="-228600">
                <a:spcBef>
                  <a:spcPct val="20000"/>
                </a:spcBef>
                <a:buChar char="»"/>
                <a:tabLst>
                  <a:tab pos="381000" algn="l"/>
                </a:tabLst>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2000">
                  <a:solidFill>
                    <a:srgbClr val="000000"/>
                  </a:solidFill>
                </a:rPr>
                <a:t>事例より</a:t>
              </a:r>
              <a:endParaRPr lang="ja-JP" altLang="en-US" sz="2000" b="0">
                <a:solidFill>
                  <a:srgbClr val="000000"/>
                </a:solidFill>
              </a:endParaRPr>
            </a:p>
          </p:txBody>
        </p:sp>
      </p:grpSp>
      <p:sp>
        <p:nvSpPr>
          <p:cNvPr id="104458" name="AutoShape 13"/>
          <p:cNvSpPr>
            <a:spLocks noChangeArrowheads="1"/>
          </p:cNvSpPr>
          <p:nvPr/>
        </p:nvSpPr>
        <p:spPr bwMode="auto">
          <a:xfrm>
            <a:off x="4811713" y="1916113"/>
            <a:ext cx="4918075" cy="2376487"/>
          </a:xfrm>
          <a:prstGeom prst="wedgeRoundRectCallout">
            <a:avLst>
              <a:gd name="adj1" fmla="val 1810"/>
              <a:gd name="adj2" fmla="val 74648"/>
              <a:gd name="adj3" fmla="val 16667"/>
            </a:avLst>
          </a:prstGeom>
          <a:solidFill>
            <a:srgbClr val="FFFF99"/>
          </a:solidFill>
          <a:ln w="12700">
            <a:solidFill>
              <a:srgbClr val="993300"/>
            </a:solidFill>
            <a:miter lim="800000"/>
            <a:headEnd/>
            <a:tailEnd/>
          </a:ln>
          <a:effectLst>
            <a:prstShdw prst="shdw17" dist="17961" dir="2700000">
              <a:srgbClr val="5C1F00"/>
            </a:prstShdw>
          </a:effectLst>
        </p:spPr>
        <p:txBody>
          <a:bodyPr lIns="74295" tIns="8890" rIns="74295" bIns="8890"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r>
              <a:rPr lang="ja-JP" altLang="en-US" sz="1800" b="0" dirty="0">
                <a:solidFill>
                  <a:srgbClr val="000000"/>
                </a:solidFill>
              </a:rPr>
              <a:t>・菊作りが趣味。</a:t>
            </a:r>
          </a:p>
          <a:p>
            <a:pPr eaLnBrk="1" hangingPunct="1">
              <a:spcBef>
                <a:spcPct val="0"/>
              </a:spcBef>
              <a:buFontTx/>
              <a:buNone/>
            </a:pPr>
            <a:r>
              <a:rPr lang="ja-JP" altLang="en-US" sz="1800" b="0" dirty="0">
                <a:solidFill>
                  <a:srgbClr val="000000"/>
                </a:solidFill>
              </a:rPr>
              <a:t>・働く気持ちはあるが、頑張り過ぎて疲れやすい。</a:t>
            </a:r>
          </a:p>
          <a:p>
            <a:pPr eaLnBrk="1" hangingPunct="1">
              <a:spcBef>
                <a:spcPct val="0"/>
              </a:spcBef>
              <a:buFontTx/>
              <a:buNone/>
            </a:pPr>
            <a:r>
              <a:rPr lang="ja-JP" altLang="en-US" sz="1800" b="0" dirty="0">
                <a:solidFill>
                  <a:srgbClr val="000000"/>
                </a:solidFill>
              </a:rPr>
              <a:t>・人の役に立つボランティア活動をしたい。　　　　　　　　　　</a:t>
            </a:r>
            <a:endParaRPr lang="en-US" altLang="ja-JP" sz="1800" b="0" dirty="0">
              <a:solidFill>
                <a:srgbClr val="000000"/>
              </a:solidFill>
            </a:endParaRPr>
          </a:p>
          <a:p>
            <a:pPr eaLnBrk="1" hangingPunct="1">
              <a:spcBef>
                <a:spcPct val="0"/>
              </a:spcBef>
              <a:buFontTx/>
              <a:buNone/>
            </a:pPr>
            <a:endParaRPr lang="ja-JP" altLang="en-US" sz="1800" b="0" dirty="0">
              <a:solidFill>
                <a:srgbClr val="000000"/>
              </a:solidFill>
            </a:endParaRPr>
          </a:p>
          <a:p>
            <a:pPr eaLnBrk="1" hangingPunct="1">
              <a:spcBef>
                <a:spcPct val="0"/>
              </a:spcBef>
              <a:buFontTx/>
              <a:buNone/>
            </a:pPr>
            <a:r>
              <a:rPr lang="ja-JP" altLang="en-US" sz="1800" b="0" dirty="0">
                <a:solidFill>
                  <a:srgbClr val="000000"/>
                </a:solidFill>
              </a:rPr>
              <a:t>・阻む阻害要因は何か・・・</a:t>
            </a:r>
            <a:r>
              <a:rPr lang="ja-JP" altLang="en-US" sz="2800" b="0" dirty="0">
                <a:solidFill>
                  <a:srgbClr val="FF0000"/>
                </a:solidFill>
                <a:ea typeface="HGP創英角ﾎﾟｯﾌﾟ体" pitchFamily="50" charset="-128"/>
              </a:rPr>
              <a:t>見極めること</a:t>
            </a:r>
          </a:p>
        </p:txBody>
      </p:sp>
      <p:pic>
        <p:nvPicPr>
          <p:cNvPr id="104459" name="Picture 9" descr="KF01_0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46800" y="4868863"/>
            <a:ext cx="2803525" cy="145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4460" name="Oval 2"/>
          <p:cNvSpPr>
            <a:spLocks noGrp="1" noChangeArrowheads="1"/>
          </p:cNvSpPr>
          <p:nvPr/>
        </p:nvSpPr>
        <p:spPr bwMode="auto">
          <a:xfrm>
            <a:off x="6357938" y="1196975"/>
            <a:ext cx="3562350" cy="576263"/>
          </a:xfrm>
          <a:prstGeom prst="ellipse">
            <a:avLst/>
          </a:prstGeom>
          <a:solidFill>
            <a:srgbClr val="FFFFCD"/>
          </a:solidFill>
          <a:ln w="9525">
            <a:solidFill>
              <a:schemeClr val="tx1"/>
            </a:solidFill>
            <a:round/>
            <a:headEnd/>
            <a:tailEnd/>
          </a:ln>
          <a:effectLst>
            <a:outerShdw dist="35921" dir="2700000" algn="ctr" rotWithShape="0">
              <a:srgbClr val="808080"/>
            </a:outerShdw>
          </a:effectLst>
        </p:spPr>
        <p:txBody>
          <a:bodyPr lIns="91414" tIns="45706" rIns="91414" bIns="45706"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1600" b="0">
                <a:solidFill>
                  <a:srgbClr val="000000"/>
                </a:solidFill>
                <a:ea typeface="HGP創英角ﾎﾟｯﾌﾟ体" pitchFamily="50" charset="-128"/>
              </a:rPr>
              <a:t>自分の人生を取り戻したい</a:t>
            </a:r>
          </a:p>
        </p:txBody>
      </p:sp>
      <p:pic>
        <p:nvPicPr>
          <p:cNvPr id="104461" name="Picture 3"/>
          <p:cNvPicPr>
            <a:picLocks noChangeAspect="1" noChangeArrowheads="1"/>
          </p:cNvPicPr>
          <p:nvPr/>
        </p:nvPicPr>
        <p:blipFill>
          <a:blip r:embed="rId4">
            <a:extLst>
              <a:ext uri="{28A0092B-C50C-407E-A947-70E740481C1C}">
                <a14:useLocalDpi xmlns:a14="http://schemas.microsoft.com/office/drawing/2010/main" val="0"/>
              </a:ext>
            </a:extLst>
          </a:blip>
          <a:srcRect t="-5714" r="3847" b="-7428"/>
          <a:stretch>
            <a:fillRect/>
          </a:stretch>
        </p:blipFill>
        <p:spPr bwMode="auto">
          <a:xfrm>
            <a:off x="8605838" y="4292600"/>
            <a:ext cx="912812" cy="183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4462" name="スライド番号プレースホルダー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spcBef>
                <a:spcPct val="0"/>
              </a:spcBef>
              <a:buFontTx/>
              <a:buNone/>
            </a:pPr>
            <a:fld id="{51998CF9-46D7-4B72-B784-7B7FD0584918}" type="slidenum">
              <a:rPr lang="en-US" altLang="ja-JP" sz="1400">
                <a:solidFill>
                  <a:srgbClr val="000000"/>
                </a:solidFill>
              </a:rPr>
              <a:pPr>
                <a:spcBef>
                  <a:spcPct val="0"/>
                </a:spcBef>
                <a:buFontTx/>
                <a:buNone/>
              </a:pPr>
              <a:t>11</a:t>
            </a:fld>
            <a:endParaRPr lang="en-US" altLang="ja-JP" sz="1400">
              <a:solidFill>
                <a:srgbClr val="000000"/>
              </a:solidFill>
            </a:endParaRP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Oval 2"/>
          <p:cNvSpPr>
            <a:spLocks noGrp="1" noChangeArrowheads="1"/>
          </p:cNvSpPr>
          <p:nvPr/>
        </p:nvSpPr>
        <p:spPr bwMode="auto">
          <a:xfrm>
            <a:off x="6357938" y="1196975"/>
            <a:ext cx="3490912" cy="576263"/>
          </a:xfrm>
          <a:prstGeom prst="ellipse">
            <a:avLst/>
          </a:prstGeom>
          <a:solidFill>
            <a:srgbClr val="FFFFCD"/>
          </a:solidFill>
          <a:ln w="9525">
            <a:solidFill>
              <a:schemeClr val="tx1"/>
            </a:solidFill>
            <a:round/>
            <a:headEnd/>
            <a:tailEnd/>
          </a:ln>
          <a:effectLst>
            <a:outerShdw dist="35921" dir="2700000" algn="ctr" rotWithShape="0">
              <a:srgbClr val="808080"/>
            </a:outerShdw>
          </a:effectLst>
        </p:spPr>
        <p:txBody>
          <a:bodyPr lIns="91414" tIns="45706" rIns="91414" bIns="45706"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endParaRPr lang="en-US" altLang="ja-JP" sz="1600" b="0">
              <a:solidFill>
                <a:srgbClr val="000000"/>
              </a:solidFill>
              <a:ea typeface="HGP創英角ﾎﾟｯﾌﾟ体" pitchFamily="50" charset="-128"/>
            </a:endParaRPr>
          </a:p>
          <a:p>
            <a:pPr algn="ctr" eaLnBrk="1" hangingPunct="1">
              <a:spcBef>
                <a:spcPct val="0"/>
              </a:spcBef>
              <a:buFontTx/>
              <a:buNone/>
            </a:pPr>
            <a:r>
              <a:rPr lang="ja-JP" altLang="en-US" sz="1600" b="0">
                <a:solidFill>
                  <a:srgbClr val="000000"/>
                </a:solidFill>
                <a:ea typeface="HGP創英角ﾎﾟｯﾌﾟ体" pitchFamily="50" charset="-128"/>
              </a:rPr>
              <a:t>自分の人生を取り戻したい</a:t>
            </a:r>
          </a:p>
          <a:p>
            <a:pPr algn="ctr" eaLnBrk="1" hangingPunct="1">
              <a:spcBef>
                <a:spcPct val="0"/>
              </a:spcBef>
              <a:buFontTx/>
              <a:buNone/>
            </a:pPr>
            <a:endParaRPr lang="ja-JP" altLang="en-US" sz="2000" b="0">
              <a:solidFill>
                <a:srgbClr val="000000"/>
              </a:solidFill>
              <a:ea typeface="HGP創英角ﾎﾟｯﾌﾟ体" pitchFamily="50" charset="-128"/>
            </a:endParaRPr>
          </a:p>
        </p:txBody>
      </p:sp>
      <p:sp>
        <p:nvSpPr>
          <p:cNvPr id="106499" name="Rectangle 4"/>
          <p:cNvSpPr>
            <a:spLocks noGrp="1" noChangeArrowheads="1"/>
          </p:cNvSpPr>
          <p:nvPr>
            <p:ph type="body" sz="half" idx="4294967295"/>
          </p:nvPr>
        </p:nvSpPr>
        <p:spPr>
          <a:xfrm>
            <a:off x="415925" y="1700213"/>
            <a:ext cx="4381500" cy="2233612"/>
          </a:xfrm>
        </p:spPr>
        <p:txBody>
          <a:bodyPr/>
          <a:lstStyle/>
          <a:p>
            <a:pPr>
              <a:lnSpc>
                <a:spcPct val="80000"/>
              </a:lnSpc>
            </a:pPr>
            <a:r>
              <a:rPr lang="ja-JP" altLang="en-US" sz="1800" dirty="0"/>
              <a:t>サービ提供機関の個別支援計画を突合し、調整し、サービス等利用計画へ反映させる。</a:t>
            </a:r>
            <a:endParaRPr lang="ja-JP" altLang="en-US" sz="1800" dirty="0">
              <a:solidFill>
                <a:srgbClr val="000000"/>
              </a:solidFill>
            </a:endParaRPr>
          </a:p>
          <a:p>
            <a:pPr>
              <a:lnSpc>
                <a:spcPct val="80000"/>
              </a:lnSpc>
            </a:pPr>
            <a:r>
              <a:rPr lang="ja-JP" altLang="en-US" sz="1800" dirty="0"/>
              <a:t>課題から、サービス提供の到達目標が共有されているか、個別到達目標（項目</a:t>
            </a:r>
            <a:r>
              <a:rPr lang="en-US" altLang="ja-JP" sz="1800" dirty="0"/>
              <a:t>=</a:t>
            </a:r>
            <a:r>
              <a:rPr lang="ja-JP" altLang="en-US" sz="1800" dirty="0"/>
              <a:t>ニーズ）の役割分担は整合性・連続性があるか</a:t>
            </a:r>
          </a:p>
          <a:p>
            <a:pPr>
              <a:lnSpc>
                <a:spcPct val="80000"/>
              </a:lnSpc>
            </a:pPr>
            <a:r>
              <a:rPr lang="ja-JP" altLang="en-US" sz="1800" dirty="0">
                <a:solidFill>
                  <a:srgbClr val="000000"/>
                </a:solidFill>
              </a:rPr>
              <a:t>サービス提供に偏りはないか。</a:t>
            </a:r>
          </a:p>
        </p:txBody>
      </p:sp>
      <p:sp>
        <p:nvSpPr>
          <p:cNvPr id="106500" name="Rectangle 5"/>
          <p:cNvSpPr>
            <a:spLocks noChangeArrowheads="1"/>
          </p:cNvSpPr>
          <p:nvPr/>
        </p:nvSpPr>
        <p:spPr bwMode="auto">
          <a:xfrm>
            <a:off x="415925" y="4437063"/>
            <a:ext cx="3962400"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4" rIns="91430" bIns="45714"/>
          <a:lstStyle>
            <a:lvl1pPr marL="342900" indent="-342900">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lnSpc>
                <a:spcPct val="90000"/>
              </a:lnSpc>
            </a:pPr>
            <a:r>
              <a:rPr lang="ja-JP" altLang="en-US" sz="1800" b="0">
                <a:solidFill>
                  <a:srgbClr val="000000"/>
                </a:solidFill>
              </a:rPr>
              <a:t>個別支援計画表・課題整理表</a:t>
            </a:r>
          </a:p>
          <a:p>
            <a:pPr eaLnBrk="1" hangingPunct="1">
              <a:lnSpc>
                <a:spcPct val="90000"/>
              </a:lnSpc>
            </a:pPr>
            <a:r>
              <a:rPr lang="ja-JP" altLang="en-US" sz="1800" b="0">
                <a:solidFill>
                  <a:srgbClr val="000000"/>
                </a:solidFill>
              </a:rPr>
              <a:t>サービス利用計画表</a:t>
            </a:r>
          </a:p>
        </p:txBody>
      </p:sp>
      <p:sp>
        <p:nvSpPr>
          <p:cNvPr id="106501" name="AutoShape 6"/>
          <p:cNvSpPr>
            <a:spLocks noChangeArrowheads="1"/>
          </p:cNvSpPr>
          <p:nvPr/>
        </p:nvSpPr>
        <p:spPr bwMode="auto">
          <a:xfrm>
            <a:off x="56456" y="188913"/>
            <a:ext cx="9792394" cy="863600"/>
          </a:xfrm>
          <a:prstGeom prst="roundRect">
            <a:avLst>
              <a:gd name="adj" fmla="val 26537"/>
            </a:avLst>
          </a:prstGeom>
          <a:solidFill>
            <a:srgbClr val="FFFFCC"/>
          </a:solidFill>
          <a:ln w="38100" cmpd="thickThin">
            <a:solidFill>
              <a:srgbClr val="FF6600"/>
            </a:solidFill>
            <a:round/>
            <a:headEnd/>
            <a:tailEnd/>
          </a:ln>
          <a:effectLst>
            <a:outerShdw dist="107763" dir="2700000" algn="ctr" rotWithShape="0">
              <a:schemeClr val="bg2">
                <a:alpha val="50000"/>
              </a:schemeClr>
            </a:outerShdw>
          </a:effectLst>
        </p:spPr>
        <p:txBody>
          <a:bodyPr wrap="none" lIns="91407" tIns="45704" rIns="91407" bIns="45704"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dirty="0">
                <a:solidFill>
                  <a:srgbClr val="A50021"/>
                </a:solidFill>
              </a:rPr>
              <a:t>（４）個別支援計画の作成</a:t>
            </a:r>
            <a:r>
              <a:rPr lang="en-US" altLang="ja-JP" dirty="0">
                <a:solidFill>
                  <a:srgbClr val="A50021"/>
                </a:solidFill>
              </a:rPr>
              <a:t>-1</a:t>
            </a:r>
            <a:r>
              <a:rPr lang="ja-JP" altLang="en-US" sz="2800" dirty="0">
                <a:solidFill>
                  <a:srgbClr val="A50021"/>
                </a:solidFill>
              </a:rPr>
              <a:t>（サービス等利用計画との連携）</a:t>
            </a:r>
          </a:p>
        </p:txBody>
      </p:sp>
      <p:sp>
        <p:nvSpPr>
          <p:cNvPr id="106502" name="AutoShape 7"/>
          <p:cNvSpPr>
            <a:spLocks noChangeArrowheads="1"/>
          </p:cNvSpPr>
          <p:nvPr/>
        </p:nvSpPr>
        <p:spPr bwMode="auto">
          <a:xfrm>
            <a:off x="246063" y="5157788"/>
            <a:ext cx="4987925" cy="1511300"/>
          </a:xfrm>
          <a:prstGeom prst="foldedCorner">
            <a:avLst>
              <a:gd name="adj" fmla="val 12500"/>
            </a:avLst>
          </a:prstGeom>
          <a:solidFill>
            <a:srgbClr val="FFFFCD"/>
          </a:solidFill>
          <a:ln w="12700" algn="ctr">
            <a:solidFill>
              <a:schemeClr val="tx1"/>
            </a:solidFill>
            <a:round/>
            <a:headEnd/>
            <a:tailEnd/>
          </a:ln>
        </p:spPr>
        <p:txBody>
          <a:bodyPr lIns="74295" tIns="8890" rIns="74295" bIns="8890"/>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50000"/>
              </a:spcBef>
              <a:buFontTx/>
              <a:buNone/>
            </a:pPr>
            <a:r>
              <a:rPr lang="ja-JP" altLang="en-US" sz="2000" u="sng">
                <a:solidFill>
                  <a:srgbClr val="000000"/>
                </a:solidFill>
              </a:rPr>
              <a:t>サービス管理責任者の視点</a:t>
            </a:r>
            <a:endParaRPr lang="ja-JP" altLang="en-US" sz="1600" b="0">
              <a:solidFill>
                <a:srgbClr val="000000"/>
              </a:solidFill>
            </a:endParaRPr>
          </a:p>
          <a:p>
            <a:pPr eaLnBrk="1" hangingPunct="1">
              <a:spcBef>
                <a:spcPct val="50000"/>
              </a:spcBef>
              <a:buFontTx/>
              <a:buNone/>
            </a:pPr>
            <a:r>
              <a:rPr lang="ja-JP" altLang="en-US" sz="1800" b="0">
                <a:solidFill>
                  <a:srgbClr val="000000"/>
                </a:solidFill>
              </a:rPr>
              <a:t>・具体的で適切な課題と目標が示されているか。</a:t>
            </a:r>
          </a:p>
          <a:p>
            <a:pPr eaLnBrk="1" hangingPunct="1">
              <a:spcBef>
                <a:spcPct val="50000"/>
              </a:spcBef>
              <a:buFontTx/>
              <a:buNone/>
            </a:pPr>
            <a:r>
              <a:rPr lang="ja-JP" altLang="en-US" sz="1800" b="0">
                <a:solidFill>
                  <a:srgbClr val="000000"/>
                </a:solidFill>
              </a:rPr>
              <a:t>・本人、（家族）もイメージできるものとなっているか。</a:t>
            </a:r>
          </a:p>
        </p:txBody>
      </p:sp>
      <p:sp>
        <p:nvSpPr>
          <p:cNvPr id="106503" name="Rectangle 8"/>
          <p:cNvSpPr>
            <a:spLocks noChangeArrowheads="1"/>
          </p:cNvSpPr>
          <p:nvPr/>
        </p:nvSpPr>
        <p:spPr bwMode="auto">
          <a:xfrm>
            <a:off x="487363" y="1273175"/>
            <a:ext cx="1225550" cy="400050"/>
          </a:xfrm>
          <a:prstGeom prst="rect">
            <a:avLst/>
          </a:prstGeom>
          <a:solidFill>
            <a:schemeClr val="accent1">
              <a:alpha val="30196"/>
            </a:schemeClr>
          </a:solidFill>
          <a:ln w="12700" algn="ctr">
            <a:solidFill>
              <a:schemeClr val="tx1"/>
            </a:solidFill>
            <a:miter lim="800000"/>
            <a:headEnd/>
            <a:tailEnd/>
          </a:ln>
        </p:spPr>
        <p:txBody>
          <a:bodyPr lIns="91430" tIns="45714" rIns="91430" bIns="45714" anchor="ctr">
            <a:spAutoFit/>
          </a:bodyPr>
          <a:lstStyle>
            <a:lvl1pPr>
              <a:spcBef>
                <a:spcPct val="20000"/>
              </a:spcBef>
              <a:buChar char="•"/>
              <a:tabLst>
                <a:tab pos="381000" algn="l"/>
              </a:tabLst>
              <a:defRPr kumimoji="1" sz="3200">
                <a:solidFill>
                  <a:schemeClr val="tx1"/>
                </a:solidFill>
                <a:latin typeface="Arial" charset="0"/>
                <a:ea typeface="ＭＳ Ｐゴシック" pitchFamily="50" charset="-128"/>
              </a:defRPr>
            </a:lvl1pPr>
            <a:lvl2pPr marL="742950" indent="-285750">
              <a:spcBef>
                <a:spcPct val="20000"/>
              </a:spcBef>
              <a:buChar char="–"/>
              <a:tabLst>
                <a:tab pos="381000" algn="l"/>
              </a:tabLst>
              <a:defRPr kumimoji="1" sz="2800">
                <a:solidFill>
                  <a:schemeClr val="tx1"/>
                </a:solidFill>
                <a:latin typeface="Arial" charset="0"/>
                <a:ea typeface="ＭＳ Ｐゴシック" pitchFamily="50" charset="-128"/>
              </a:defRPr>
            </a:lvl2pPr>
            <a:lvl3pPr marL="1143000" indent="-228600">
              <a:spcBef>
                <a:spcPct val="20000"/>
              </a:spcBef>
              <a:buChar char="•"/>
              <a:tabLst>
                <a:tab pos="381000" algn="l"/>
              </a:tabLst>
              <a:defRPr kumimoji="1" sz="2400">
                <a:solidFill>
                  <a:schemeClr val="tx1"/>
                </a:solidFill>
                <a:latin typeface="Arial" charset="0"/>
                <a:ea typeface="ＭＳ Ｐゴシック" pitchFamily="50" charset="-128"/>
              </a:defRPr>
            </a:lvl3pPr>
            <a:lvl4pPr marL="1600200" indent="-228600">
              <a:spcBef>
                <a:spcPct val="20000"/>
              </a:spcBef>
              <a:buChar char="–"/>
              <a:tabLst>
                <a:tab pos="381000" algn="l"/>
              </a:tabLst>
              <a:defRPr kumimoji="1" sz="2000">
                <a:solidFill>
                  <a:schemeClr val="tx1"/>
                </a:solidFill>
                <a:latin typeface="Arial" charset="0"/>
                <a:ea typeface="ＭＳ Ｐゴシック" pitchFamily="50" charset="-128"/>
              </a:defRPr>
            </a:lvl4pPr>
            <a:lvl5pPr marL="2057400" indent="-228600">
              <a:spcBef>
                <a:spcPct val="20000"/>
              </a:spcBef>
              <a:buChar char="»"/>
              <a:tabLst>
                <a:tab pos="381000" algn="l"/>
              </a:tabLst>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2000">
                <a:solidFill>
                  <a:srgbClr val="000000"/>
                </a:solidFill>
              </a:rPr>
              <a:t>実施方法</a:t>
            </a:r>
            <a:endParaRPr lang="ja-JP" altLang="en-US" sz="2000" b="0">
              <a:solidFill>
                <a:srgbClr val="000000"/>
              </a:solidFill>
            </a:endParaRPr>
          </a:p>
        </p:txBody>
      </p:sp>
      <p:sp>
        <p:nvSpPr>
          <p:cNvPr id="106504" name="Rectangle 9"/>
          <p:cNvSpPr>
            <a:spLocks noChangeArrowheads="1"/>
          </p:cNvSpPr>
          <p:nvPr/>
        </p:nvSpPr>
        <p:spPr bwMode="auto">
          <a:xfrm>
            <a:off x="487363" y="4005263"/>
            <a:ext cx="1733550" cy="400050"/>
          </a:xfrm>
          <a:prstGeom prst="rect">
            <a:avLst/>
          </a:prstGeom>
          <a:solidFill>
            <a:schemeClr val="accent1">
              <a:alpha val="30196"/>
            </a:schemeClr>
          </a:solidFill>
          <a:ln w="12700" algn="ctr">
            <a:solidFill>
              <a:schemeClr val="tx1"/>
            </a:solidFill>
            <a:miter lim="800000"/>
            <a:headEnd/>
            <a:tailEnd/>
          </a:ln>
        </p:spPr>
        <p:txBody>
          <a:bodyPr lIns="91430" tIns="45714" rIns="91430" bIns="45714" anchor="ctr">
            <a:spAutoFit/>
          </a:bodyPr>
          <a:lstStyle>
            <a:lvl1pPr>
              <a:spcBef>
                <a:spcPct val="20000"/>
              </a:spcBef>
              <a:buChar char="•"/>
              <a:tabLst>
                <a:tab pos="381000" algn="l"/>
              </a:tabLst>
              <a:defRPr kumimoji="1" sz="3200">
                <a:solidFill>
                  <a:schemeClr val="tx1"/>
                </a:solidFill>
                <a:latin typeface="Arial" charset="0"/>
                <a:ea typeface="ＭＳ Ｐゴシック" pitchFamily="50" charset="-128"/>
              </a:defRPr>
            </a:lvl1pPr>
            <a:lvl2pPr marL="742950" indent="-285750">
              <a:spcBef>
                <a:spcPct val="20000"/>
              </a:spcBef>
              <a:buChar char="–"/>
              <a:tabLst>
                <a:tab pos="381000" algn="l"/>
              </a:tabLst>
              <a:defRPr kumimoji="1" sz="2800">
                <a:solidFill>
                  <a:schemeClr val="tx1"/>
                </a:solidFill>
                <a:latin typeface="Arial" charset="0"/>
                <a:ea typeface="ＭＳ Ｐゴシック" pitchFamily="50" charset="-128"/>
              </a:defRPr>
            </a:lvl2pPr>
            <a:lvl3pPr marL="1143000" indent="-228600">
              <a:spcBef>
                <a:spcPct val="20000"/>
              </a:spcBef>
              <a:buChar char="•"/>
              <a:tabLst>
                <a:tab pos="381000" algn="l"/>
              </a:tabLst>
              <a:defRPr kumimoji="1" sz="2400">
                <a:solidFill>
                  <a:schemeClr val="tx1"/>
                </a:solidFill>
                <a:latin typeface="Arial" charset="0"/>
                <a:ea typeface="ＭＳ Ｐゴシック" pitchFamily="50" charset="-128"/>
              </a:defRPr>
            </a:lvl3pPr>
            <a:lvl4pPr marL="1600200" indent="-228600">
              <a:spcBef>
                <a:spcPct val="20000"/>
              </a:spcBef>
              <a:buChar char="–"/>
              <a:tabLst>
                <a:tab pos="381000" algn="l"/>
              </a:tabLst>
              <a:defRPr kumimoji="1" sz="2000">
                <a:solidFill>
                  <a:schemeClr val="tx1"/>
                </a:solidFill>
                <a:latin typeface="Arial" charset="0"/>
                <a:ea typeface="ＭＳ Ｐゴシック" pitchFamily="50" charset="-128"/>
              </a:defRPr>
            </a:lvl4pPr>
            <a:lvl5pPr marL="2057400" indent="-228600">
              <a:spcBef>
                <a:spcPct val="20000"/>
              </a:spcBef>
              <a:buChar char="»"/>
              <a:tabLst>
                <a:tab pos="381000" algn="l"/>
              </a:tabLst>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2000">
                <a:solidFill>
                  <a:srgbClr val="000000"/>
                </a:solidFill>
              </a:rPr>
              <a:t>必要なツール</a:t>
            </a:r>
          </a:p>
        </p:txBody>
      </p:sp>
      <p:graphicFrame>
        <p:nvGraphicFramePr>
          <p:cNvPr id="238687" name="Group 95"/>
          <p:cNvGraphicFramePr>
            <a:graphicFrameLocks noGrp="1"/>
          </p:cNvGraphicFramePr>
          <p:nvPr>
            <p:ph sz="half" idx="4294967295"/>
          </p:nvPr>
        </p:nvGraphicFramePr>
        <p:xfrm>
          <a:off x="4953000" y="1844675"/>
          <a:ext cx="4679951" cy="2971802"/>
        </p:xfrm>
        <a:graphic>
          <a:graphicData uri="http://schemas.openxmlformats.org/drawingml/2006/table">
            <a:tbl>
              <a:tblPr/>
              <a:tblGrid>
                <a:gridCol w="1212855">
                  <a:extLst>
                    <a:ext uri="{9D8B030D-6E8A-4147-A177-3AD203B41FA5}">
                      <a16:colId xmlns:a16="http://schemas.microsoft.com/office/drawing/2014/main" val="20000"/>
                    </a:ext>
                  </a:extLst>
                </a:gridCol>
                <a:gridCol w="1637589">
                  <a:extLst>
                    <a:ext uri="{9D8B030D-6E8A-4147-A177-3AD203B41FA5}">
                      <a16:colId xmlns:a16="http://schemas.microsoft.com/office/drawing/2014/main" val="20001"/>
                    </a:ext>
                  </a:extLst>
                </a:gridCol>
                <a:gridCol w="1829507">
                  <a:extLst>
                    <a:ext uri="{9D8B030D-6E8A-4147-A177-3AD203B41FA5}">
                      <a16:colId xmlns:a16="http://schemas.microsoft.com/office/drawing/2014/main" val="20002"/>
                    </a:ext>
                  </a:extLst>
                </a:gridCol>
              </a:tblGrid>
              <a:tr h="4587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dirty="0">
                          <a:ln>
                            <a:noFill/>
                          </a:ln>
                          <a:solidFill>
                            <a:schemeClr val="tx1"/>
                          </a:solidFill>
                          <a:effectLst/>
                          <a:latin typeface="Arial" pitchFamily="34" charset="0"/>
                          <a:ea typeface="ＭＳ Ｐゴシック" pitchFamily="50" charset="-128"/>
                        </a:rPr>
                        <a:t>到達目標</a:t>
                      </a:r>
                    </a:p>
                  </a:txBody>
                  <a:tcPr marL="72474" marR="72474" marT="8890" marB="889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a:ln>
                            <a:noFill/>
                          </a:ln>
                          <a:solidFill>
                            <a:schemeClr val="tx1"/>
                          </a:solidFill>
                          <a:effectLst/>
                          <a:latin typeface="Arial" pitchFamily="34" charset="0"/>
                          <a:ea typeface="ＭＳ Ｐゴシック" pitchFamily="50" charset="-128"/>
                        </a:rPr>
                        <a:t>充実した生活をおくる。</a:t>
                      </a:r>
                    </a:p>
                  </a:txBody>
                  <a:tcPr marL="72474" marR="72474" marT="8890" marB="889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extLst>
                  <a:ext uri="{0D108BD9-81ED-4DB2-BD59-A6C34878D82A}">
                    <a16:rowId xmlns:a16="http://schemas.microsoft.com/office/drawing/2014/main" val="10000"/>
                  </a:ext>
                </a:extLst>
              </a:tr>
              <a:tr h="4572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a:ln>
                            <a:noFill/>
                          </a:ln>
                          <a:solidFill>
                            <a:schemeClr val="tx1"/>
                          </a:solidFill>
                          <a:effectLst/>
                          <a:latin typeface="Arial" pitchFamily="34" charset="0"/>
                          <a:ea typeface="ＭＳ Ｐゴシック" pitchFamily="50" charset="-128"/>
                        </a:rPr>
                        <a:t>項目</a:t>
                      </a:r>
                      <a:r>
                        <a:rPr kumimoji="1" lang="ja-JP" altLang="en-US" sz="1200" b="0" i="0" u="none" strike="noStrike" cap="none" normalizeH="0" baseline="0">
                          <a:ln>
                            <a:noFill/>
                          </a:ln>
                          <a:solidFill>
                            <a:schemeClr val="tx1"/>
                          </a:solidFill>
                          <a:effectLst/>
                          <a:latin typeface="Arial" pitchFamily="34" charset="0"/>
                          <a:ea typeface="ＭＳ Ｐゴシック" pitchFamily="50" charset="-128"/>
                        </a:rPr>
                        <a:t>（ニーズ）</a:t>
                      </a:r>
                    </a:p>
                  </a:txBody>
                  <a:tcPr marL="72474" marR="72474" marT="8890" marB="889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dirty="0">
                          <a:ln>
                            <a:noFill/>
                          </a:ln>
                          <a:solidFill>
                            <a:schemeClr val="tx1"/>
                          </a:solidFill>
                          <a:effectLst/>
                          <a:latin typeface="Arial" pitchFamily="34" charset="0"/>
                          <a:ea typeface="ＭＳ Ｐゴシック" pitchFamily="50" charset="-128"/>
                        </a:rPr>
                        <a:t>本人の役割</a:t>
                      </a:r>
                    </a:p>
                  </a:txBody>
                  <a:tcPr marL="72474" marR="72474" marT="8890" marB="88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a:ln>
                            <a:noFill/>
                          </a:ln>
                          <a:solidFill>
                            <a:schemeClr val="tx1"/>
                          </a:solidFill>
                          <a:effectLst/>
                          <a:latin typeface="Arial" pitchFamily="34" charset="0"/>
                          <a:ea typeface="ＭＳ Ｐゴシック" pitchFamily="50" charset="-128"/>
                        </a:rPr>
                        <a:t>ｻｰﾋﾞｽ提供機関</a:t>
                      </a:r>
                    </a:p>
                  </a:txBody>
                  <a:tcPr marL="72474" marR="72474" marT="8890" marB="889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3341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pitchFamily="34" charset="0"/>
                          <a:ea typeface="ＭＳ Ｐゴシック" pitchFamily="50" charset="-128"/>
                        </a:rPr>
                        <a:t>日常生活</a:t>
                      </a:r>
                    </a:p>
                  </a:txBody>
                  <a:tcPr marL="72474" marR="72474" marT="8890" marB="889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pitchFamily="34" charset="0"/>
                          <a:ea typeface="ＭＳ Ｐゴシック" pitchFamily="50" charset="-128"/>
                        </a:rPr>
                        <a:t>調理と金銭の使い方を覚えます。</a:t>
                      </a:r>
                      <a:endParaRPr kumimoji="1" lang="en-US" altLang="ja-JP" sz="1400" b="0" i="0" u="none" strike="noStrike" cap="none" normalizeH="0" baseline="0" dirty="0">
                        <a:ln>
                          <a:noFill/>
                        </a:ln>
                        <a:solidFill>
                          <a:schemeClr val="tx1"/>
                        </a:solidFill>
                        <a:effectLst/>
                        <a:latin typeface="Arial" pitchFamily="34" charset="0"/>
                        <a:ea typeface="ＭＳ Ｐゴシック" pitchFamily="50" charset="-128"/>
                      </a:endParaRPr>
                    </a:p>
                  </a:txBody>
                  <a:tcPr marL="72474" marR="72474" marT="8890" marB="88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pitchFamily="34" charset="0"/>
                          <a:ea typeface="ＭＳ Ｐゴシック" pitchFamily="50" charset="-128"/>
                        </a:rPr>
                        <a:t>グループホーム</a:t>
                      </a:r>
                    </a:p>
                  </a:txBody>
                  <a:tcPr marL="72474" marR="72474" marT="8890" marB="889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111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pitchFamily="34" charset="0"/>
                          <a:ea typeface="ＭＳ Ｐゴシック" pitchFamily="50" charset="-128"/>
                        </a:rPr>
                        <a:t>働くこと</a:t>
                      </a:r>
                    </a:p>
                  </a:txBody>
                  <a:tcPr marL="72474" marR="72474" marT="8890" marB="889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pitchFamily="34" charset="0"/>
                          <a:ea typeface="ＭＳ Ｐゴシック" pitchFamily="50" charset="-128"/>
                        </a:rPr>
                        <a:t>頑張りすぎないよう心がけます。　　　　　　　　　　　　　</a:t>
                      </a:r>
                    </a:p>
                  </a:txBody>
                  <a:tcPr marL="72474" marR="72474" marT="8890" marB="88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pitchFamily="34" charset="0"/>
                          <a:ea typeface="ＭＳ Ｐゴシック" pitchFamily="50" charset="-128"/>
                        </a:rPr>
                        <a:t>就労継続</a:t>
                      </a:r>
                      <a:r>
                        <a:rPr kumimoji="1" lang="en-US" altLang="ja-JP" sz="1400" b="0" i="0" u="none" strike="noStrike" cap="none" normalizeH="0" baseline="0" dirty="0">
                          <a:ln>
                            <a:noFill/>
                          </a:ln>
                          <a:solidFill>
                            <a:schemeClr val="tx1"/>
                          </a:solidFill>
                          <a:effectLst/>
                          <a:latin typeface="Arial" pitchFamily="34" charset="0"/>
                          <a:ea typeface="ＭＳ Ｐゴシック" pitchFamily="50" charset="-128"/>
                        </a:rPr>
                        <a:t>B</a:t>
                      </a:r>
                      <a:endParaRPr kumimoji="1" lang="ja-JP" altLang="en-US" sz="1400" b="0" i="0" u="none" strike="noStrike" cap="none" normalizeH="0" baseline="0" dirty="0">
                        <a:ln>
                          <a:noFill/>
                        </a:ln>
                        <a:solidFill>
                          <a:schemeClr val="tx1"/>
                        </a:solidFill>
                        <a:effectLst/>
                        <a:latin typeface="Arial" pitchFamily="34" charset="0"/>
                        <a:ea typeface="ＭＳ Ｐゴシック" pitchFamily="50" charset="-128"/>
                      </a:endParaRPr>
                    </a:p>
                  </a:txBody>
                  <a:tcPr marL="72474" marR="72474" marT="8890" marB="889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603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pitchFamily="34" charset="0"/>
                          <a:ea typeface="ＭＳ Ｐゴシック" pitchFamily="50" charset="-128"/>
                        </a:rPr>
                        <a:t>楽しむこと</a:t>
                      </a:r>
                    </a:p>
                  </a:txBody>
                  <a:tcPr marL="72474" marR="72474" marT="8890" marB="889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pitchFamily="34" charset="0"/>
                          <a:ea typeface="ＭＳ Ｐゴシック" pitchFamily="50" charset="-128"/>
                        </a:rPr>
                        <a:t>庭で菊作りをします。</a:t>
                      </a:r>
                    </a:p>
                  </a:txBody>
                  <a:tcPr marL="72474" marR="72474" marT="8890" marB="88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pitchFamily="34" charset="0"/>
                          <a:ea typeface="ＭＳ Ｐゴシック" pitchFamily="50" charset="-128"/>
                        </a:rPr>
                        <a:t>グループホーム</a:t>
                      </a:r>
                    </a:p>
                  </a:txBody>
                  <a:tcPr marL="72474" marR="72474" marT="8890" marB="889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08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pitchFamily="34" charset="0"/>
                          <a:ea typeface="ＭＳ Ｐゴシック" pitchFamily="50" charset="-128"/>
                        </a:rPr>
                        <a:t>役に立つこと</a:t>
                      </a:r>
                    </a:p>
                  </a:txBody>
                  <a:tcPr marL="72474" marR="72474" marT="8890" marB="889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pitchFamily="34" charset="0"/>
                          <a:ea typeface="ＭＳ Ｐゴシック" pitchFamily="50" charset="-128"/>
                        </a:rPr>
                        <a:t>駅前清掃活動に参加します。</a:t>
                      </a:r>
                    </a:p>
                  </a:txBody>
                  <a:tcPr marL="72474" marR="72474" marT="8890" marB="88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pitchFamily="34" charset="0"/>
                          <a:ea typeface="ＭＳ Ｐゴシック" pitchFamily="50" charset="-128"/>
                        </a:rPr>
                        <a:t>地域活動</a:t>
                      </a:r>
                      <a:endParaRPr kumimoji="1" lang="en-US" altLang="ja-JP" sz="1400" b="0" i="0" u="none" strike="noStrike" cap="none" normalizeH="0" baseline="0" dirty="0">
                        <a:ln>
                          <a:noFill/>
                        </a:ln>
                        <a:solidFill>
                          <a:schemeClr val="tx1"/>
                        </a:solidFill>
                        <a:effectLst/>
                        <a:latin typeface="Arial" pitchFamily="34" charset="0"/>
                        <a:ea typeface="ＭＳ Ｐゴシック" pitchFamily="50" charset="-128"/>
                      </a:endParaRPr>
                    </a:p>
                  </a:txBody>
                  <a:tcPr marL="72474" marR="72474" marT="8890" marB="889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grpSp>
        <p:nvGrpSpPr>
          <p:cNvPr id="106534" name="Group 34"/>
          <p:cNvGrpSpPr>
            <a:grpSpLocks/>
          </p:cNvGrpSpPr>
          <p:nvPr/>
        </p:nvGrpSpPr>
        <p:grpSpPr bwMode="auto">
          <a:xfrm>
            <a:off x="4953000" y="1196975"/>
            <a:ext cx="4918075" cy="576263"/>
            <a:chOff x="3198" y="754"/>
            <a:chExt cx="3175" cy="363"/>
          </a:xfrm>
        </p:grpSpPr>
        <p:sp>
          <p:nvSpPr>
            <p:cNvPr id="106538" name="Rectangle 9"/>
            <p:cNvSpPr>
              <a:spLocks noChangeArrowheads="1"/>
            </p:cNvSpPr>
            <p:nvPr/>
          </p:nvSpPr>
          <p:spPr bwMode="auto">
            <a:xfrm>
              <a:off x="3198" y="799"/>
              <a:ext cx="928" cy="258"/>
            </a:xfrm>
            <a:prstGeom prst="rect">
              <a:avLst/>
            </a:prstGeom>
            <a:solidFill>
              <a:srgbClr val="FFCC99">
                <a:alpha val="30196"/>
              </a:srgbClr>
            </a:solidFill>
            <a:ln w="12700" algn="ctr">
              <a:solidFill>
                <a:schemeClr val="tx1"/>
              </a:solidFill>
              <a:miter lim="800000"/>
              <a:headEnd/>
              <a:tailEnd/>
            </a:ln>
          </p:spPr>
          <p:txBody>
            <a:bodyPr lIns="91430" tIns="45714" rIns="91430" bIns="45714" anchor="ctr">
              <a:spAutoFit/>
            </a:bodyPr>
            <a:lstStyle>
              <a:lvl1pPr>
                <a:spcBef>
                  <a:spcPct val="20000"/>
                </a:spcBef>
                <a:buChar char="•"/>
                <a:tabLst>
                  <a:tab pos="381000" algn="l"/>
                </a:tabLst>
                <a:defRPr kumimoji="1" sz="3200">
                  <a:solidFill>
                    <a:schemeClr val="tx1"/>
                  </a:solidFill>
                  <a:latin typeface="Arial" charset="0"/>
                  <a:ea typeface="ＭＳ Ｐゴシック" pitchFamily="50" charset="-128"/>
                </a:defRPr>
              </a:lvl1pPr>
              <a:lvl2pPr marL="742950" indent="-285750">
                <a:spcBef>
                  <a:spcPct val="20000"/>
                </a:spcBef>
                <a:buChar char="–"/>
                <a:tabLst>
                  <a:tab pos="381000" algn="l"/>
                </a:tabLst>
                <a:defRPr kumimoji="1" sz="2800">
                  <a:solidFill>
                    <a:schemeClr val="tx1"/>
                  </a:solidFill>
                  <a:latin typeface="Arial" charset="0"/>
                  <a:ea typeface="ＭＳ Ｐゴシック" pitchFamily="50" charset="-128"/>
                </a:defRPr>
              </a:lvl2pPr>
              <a:lvl3pPr marL="1143000" indent="-228600">
                <a:spcBef>
                  <a:spcPct val="20000"/>
                </a:spcBef>
                <a:buChar char="•"/>
                <a:tabLst>
                  <a:tab pos="381000" algn="l"/>
                </a:tabLst>
                <a:defRPr kumimoji="1" sz="2400">
                  <a:solidFill>
                    <a:schemeClr val="tx1"/>
                  </a:solidFill>
                  <a:latin typeface="Arial" charset="0"/>
                  <a:ea typeface="ＭＳ Ｐゴシック" pitchFamily="50" charset="-128"/>
                </a:defRPr>
              </a:lvl3pPr>
              <a:lvl4pPr marL="1600200" indent="-228600">
                <a:spcBef>
                  <a:spcPct val="20000"/>
                </a:spcBef>
                <a:buChar char="–"/>
                <a:tabLst>
                  <a:tab pos="381000" algn="l"/>
                </a:tabLst>
                <a:defRPr kumimoji="1" sz="2000">
                  <a:solidFill>
                    <a:schemeClr val="tx1"/>
                  </a:solidFill>
                  <a:latin typeface="Arial" charset="0"/>
                  <a:ea typeface="ＭＳ Ｐゴシック" pitchFamily="50" charset="-128"/>
                </a:defRPr>
              </a:lvl4pPr>
              <a:lvl5pPr marL="2057400" indent="-228600">
                <a:spcBef>
                  <a:spcPct val="20000"/>
                </a:spcBef>
                <a:buChar char="»"/>
                <a:tabLst>
                  <a:tab pos="381000" algn="l"/>
                </a:tabLst>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2000">
                  <a:solidFill>
                    <a:srgbClr val="000000"/>
                  </a:solidFill>
                </a:rPr>
                <a:t>事例より</a:t>
              </a:r>
              <a:endParaRPr lang="ja-JP" altLang="en-US" sz="2000" b="0">
                <a:solidFill>
                  <a:srgbClr val="000000"/>
                </a:solidFill>
              </a:endParaRPr>
            </a:p>
          </p:txBody>
        </p:sp>
      </p:grpSp>
      <p:pic>
        <p:nvPicPr>
          <p:cNvPr id="106535" name="Picture 7" descr="NB10_2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38925" y="5084763"/>
            <a:ext cx="1887538" cy="172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6536" name="Picture 3"/>
          <p:cNvPicPr>
            <a:picLocks noChangeAspect="1" noChangeArrowheads="1"/>
          </p:cNvPicPr>
          <p:nvPr/>
        </p:nvPicPr>
        <p:blipFill>
          <a:blip r:embed="rId4">
            <a:extLst>
              <a:ext uri="{28A0092B-C50C-407E-A947-70E740481C1C}">
                <a14:useLocalDpi xmlns:a14="http://schemas.microsoft.com/office/drawing/2010/main" val="0"/>
              </a:ext>
            </a:extLst>
          </a:blip>
          <a:srcRect t="-5714" r="3847" b="-7428"/>
          <a:stretch>
            <a:fillRect/>
          </a:stretch>
        </p:blipFill>
        <p:spPr bwMode="auto">
          <a:xfrm>
            <a:off x="8324850" y="5254625"/>
            <a:ext cx="561975" cy="1127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6537" name="スライド番号プレースホルダー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spcBef>
                <a:spcPct val="0"/>
              </a:spcBef>
              <a:buFontTx/>
              <a:buNone/>
            </a:pPr>
            <a:fld id="{77DE31D6-9A65-40A5-AE68-07F2ACFFB63B}" type="slidenum">
              <a:rPr lang="en-US" altLang="ja-JP" sz="1400">
                <a:solidFill>
                  <a:srgbClr val="000000"/>
                </a:solidFill>
              </a:rPr>
              <a:pPr>
                <a:spcBef>
                  <a:spcPct val="0"/>
                </a:spcBef>
                <a:buFontTx/>
                <a:buNone/>
              </a:pPr>
              <a:t>12</a:t>
            </a:fld>
            <a:endParaRPr lang="en-US" altLang="ja-JP" sz="1400">
              <a:solidFill>
                <a:srgbClr val="000000"/>
              </a:solidFill>
            </a:endParaRP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4"/>
          <p:cNvSpPr>
            <a:spLocks noGrp="1" noChangeArrowheads="1"/>
          </p:cNvSpPr>
          <p:nvPr>
            <p:ph type="body" sz="half" idx="4294967295"/>
          </p:nvPr>
        </p:nvSpPr>
        <p:spPr>
          <a:xfrm>
            <a:off x="415925" y="1700213"/>
            <a:ext cx="4381500" cy="2663825"/>
          </a:xfrm>
        </p:spPr>
        <p:txBody>
          <a:bodyPr/>
          <a:lstStyle/>
          <a:p>
            <a:pPr>
              <a:lnSpc>
                <a:spcPct val="80000"/>
              </a:lnSpc>
            </a:pPr>
            <a:r>
              <a:rPr lang="ja-JP" altLang="en-US" sz="1800"/>
              <a:t>サービス等利用計画との整合した到達すべき目標を定める。</a:t>
            </a:r>
            <a:endParaRPr lang="ja-JP" altLang="en-US" sz="1800">
              <a:solidFill>
                <a:srgbClr val="000000"/>
              </a:solidFill>
            </a:endParaRPr>
          </a:p>
          <a:p>
            <a:pPr>
              <a:lnSpc>
                <a:spcPct val="80000"/>
              </a:lnSpc>
            </a:pPr>
            <a:r>
              <a:rPr lang="ja-JP" altLang="en-US" sz="1800"/>
              <a:t>到達目標は、サービスの到達目標である主目標と個別到達目標（項目</a:t>
            </a:r>
            <a:r>
              <a:rPr lang="en-US" altLang="ja-JP" sz="1800"/>
              <a:t>=</a:t>
            </a:r>
            <a:r>
              <a:rPr lang="ja-JP" altLang="en-US" sz="1800"/>
              <a:t>ニーズ）などからなる。</a:t>
            </a:r>
          </a:p>
          <a:p>
            <a:pPr>
              <a:lnSpc>
                <a:spcPct val="80000"/>
              </a:lnSpc>
            </a:pPr>
            <a:r>
              <a:rPr lang="ja-JP" altLang="en-US" sz="1800">
                <a:solidFill>
                  <a:srgbClr val="000000"/>
                </a:solidFill>
              </a:rPr>
              <a:t>到達目標は、時間軸をとおして段階を踏んで達成される。</a:t>
            </a:r>
          </a:p>
          <a:p>
            <a:pPr>
              <a:lnSpc>
                <a:spcPct val="80000"/>
              </a:lnSpc>
            </a:pPr>
            <a:r>
              <a:rPr lang="ja-JP" altLang="en-US" sz="1800">
                <a:solidFill>
                  <a:srgbClr val="000000"/>
                </a:solidFill>
              </a:rPr>
              <a:t>時間（支援期間）と領域（支援内容）の観点から個別支援計画を作成。</a:t>
            </a:r>
          </a:p>
        </p:txBody>
      </p:sp>
      <p:sp>
        <p:nvSpPr>
          <p:cNvPr id="108547" name="AutoShape 6"/>
          <p:cNvSpPr>
            <a:spLocks noChangeArrowheads="1"/>
          </p:cNvSpPr>
          <p:nvPr/>
        </p:nvSpPr>
        <p:spPr bwMode="auto">
          <a:xfrm>
            <a:off x="306388" y="188913"/>
            <a:ext cx="9291637" cy="863600"/>
          </a:xfrm>
          <a:prstGeom prst="roundRect">
            <a:avLst>
              <a:gd name="adj" fmla="val 26537"/>
            </a:avLst>
          </a:prstGeom>
          <a:solidFill>
            <a:srgbClr val="FFFFCC"/>
          </a:solidFill>
          <a:ln w="38100" cmpd="thickThin">
            <a:solidFill>
              <a:srgbClr val="FF6600"/>
            </a:solidFill>
            <a:round/>
            <a:headEnd/>
            <a:tailEnd/>
          </a:ln>
          <a:effectLst>
            <a:outerShdw dist="107763" dir="2700000" algn="ctr" rotWithShape="0">
              <a:schemeClr val="bg2">
                <a:alpha val="50000"/>
              </a:schemeClr>
            </a:outerShdw>
          </a:effectLst>
        </p:spPr>
        <p:txBody>
          <a:bodyPr wrap="none" lIns="91407" tIns="45704" rIns="91407" bIns="45704"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dirty="0">
                <a:solidFill>
                  <a:srgbClr val="A50021"/>
                </a:solidFill>
              </a:rPr>
              <a:t>（４）個別支援計画の作成</a:t>
            </a:r>
            <a:r>
              <a:rPr lang="en-US" altLang="ja-JP" dirty="0">
                <a:solidFill>
                  <a:srgbClr val="A50021"/>
                </a:solidFill>
              </a:rPr>
              <a:t>-2</a:t>
            </a:r>
            <a:r>
              <a:rPr lang="ja-JP" altLang="en-US" sz="2800" dirty="0">
                <a:solidFill>
                  <a:srgbClr val="A50021"/>
                </a:solidFill>
              </a:rPr>
              <a:t>（個別支援計画）</a:t>
            </a:r>
          </a:p>
        </p:txBody>
      </p:sp>
      <p:sp>
        <p:nvSpPr>
          <p:cNvPr id="108548" name="AutoShape 7"/>
          <p:cNvSpPr>
            <a:spLocks noChangeArrowheads="1"/>
          </p:cNvSpPr>
          <p:nvPr/>
        </p:nvSpPr>
        <p:spPr bwMode="auto">
          <a:xfrm>
            <a:off x="246063" y="5446713"/>
            <a:ext cx="5138737" cy="1295400"/>
          </a:xfrm>
          <a:prstGeom prst="foldedCorner">
            <a:avLst>
              <a:gd name="adj" fmla="val 12500"/>
            </a:avLst>
          </a:prstGeom>
          <a:solidFill>
            <a:srgbClr val="FFFFCD"/>
          </a:solidFill>
          <a:ln w="12700" algn="ctr">
            <a:solidFill>
              <a:schemeClr val="tx1"/>
            </a:solidFill>
            <a:round/>
            <a:headEnd/>
            <a:tailEnd/>
          </a:ln>
        </p:spPr>
        <p:txBody>
          <a:bodyPr lIns="74295" tIns="8890" rIns="74295" bIns="8890"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lnSpc>
                <a:spcPct val="90000"/>
              </a:lnSpc>
              <a:spcBef>
                <a:spcPct val="50000"/>
              </a:spcBef>
              <a:buFontTx/>
              <a:buNone/>
            </a:pPr>
            <a:r>
              <a:rPr lang="ja-JP" altLang="en-US" sz="2000" u="sng" dirty="0">
                <a:solidFill>
                  <a:srgbClr val="000000"/>
                </a:solidFill>
              </a:rPr>
              <a:t>サービス管理責任者の視点</a:t>
            </a:r>
            <a:endParaRPr lang="ja-JP" altLang="en-US" sz="1600" b="0" dirty="0">
              <a:solidFill>
                <a:srgbClr val="000000"/>
              </a:solidFill>
            </a:endParaRPr>
          </a:p>
          <a:p>
            <a:pPr eaLnBrk="1" hangingPunct="1">
              <a:lnSpc>
                <a:spcPct val="90000"/>
              </a:lnSpc>
              <a:spcBef>
                <a:spcPct val="50000"/>
              </a:spcBef>
              <a:buFontTx/>
              <a:buNone/>
            </a:pPr>
            <a:r>
              <a:rPr lang="ja-JP" altLang="en-US" sz="1800" b="0" dirty="0">
                <a:solidFill>
                  <a:srgbClr val="000000"/>
                </a:solidFill>
              </a:rPr>
              <a:t>・</a:t>
            </a:r>
            <a:r>
              <a:rPr lang="ja-JP" altLang="en-US" sz="1800" dirty="0">
                <a:solidFill>
                  <a:srgbClr val="FF0000"/>
                </a:solidFill>
              </a:rPr>
              <a:t>具体的で適切な課題と目標</a:t>
            </a:r>
            <a:r>
              <a:rPr lang="ja-JP" altLang="en-US" sz="1800" b="0" dirty="0">
                <a:solidFill>
                  <a:srgbClr val="000000"/>
                </a:solidFill>
              </a:rPr>
              <a:t>が示されているか。</a:t>
            </a:r>
          </a:p>
          <a:p>
            <a:pPr eaLnBrk="1" hangingPunct="1">
              <a:lnSpc>
                <a:spcPct val="90000"/>
              </a:lnSpc>
              <a:spcBef>
                <a:spcPct val="50000"/>
              </a:spcBef>
              <a:buFontTx/>
              <a:buNone/>
            </a:pPr>
            <a:r>
              <a:rPr lang="ja-JP" altLang="en-US" sz="1800" b="0" dirty="0">
                <a:solidFill>
                  <a:srgbClr val="000000"/>
                </a:solidFill>
              </a:rPr>
              <a:t>・本人、（家族）もイメージできるものとなっているか。</a:t>
            </a:r>
          </a:p>
        </p:txBody>
      </p:sp>
      <p:sp>
        <p:nvSpPr>
          <p:cNvPr id="108549" name="Rectangle 8"/>
          <p:cNvSpPr>
            <a:spLocks noChangeArrowheads="1"/>
          </p:cNvSpPr>
          <p:nvPr/>
        </p:nvSpPr>
        <p:spPr bwMode="auto">
          <a:xfrm>
            <a:off x="487363" y="1273175"/>
            <a:ext cx="1225550" cy="400050"/>
          </a:xfrm>
          <a:prstGeom prst="rect">
            <a:avLst/>
          </a:prstGeom>
          <a:solidFill>
            <a:schemeClr val="accent1">
              <a:alpha val="30196"/>
            </a:schemeClr>
          </a:solidFill>
          <a:ln w="12700" algn="ctr">
            <a:solidFill>
              <a:schemeClr val="tx1"/>
            </a:solidFill>
            <a:miter lim="800000"/>
            <a:headEnd/>
            <a:tailEnd/>
          </a:ln>
        </p:spPr>
        <p:txBody>
          <a:bodyPr lIns="91430" tIns="45714" rIns="91430" bIns="45714" anchor="ctr">
            <a:spAutoFit/>
          </a:bodyPr>
          <a:lstStyle>
            <a:lvl1pPr>
              <a:spcBef>
                <a:spcPct val="20000"/>
              </a:spcBef>
              <a:buChar char="•"/>
              <a:tabLst>
                <a:tab pos="381000" algn="l"/>
              </a:tabLst>
              <a:defRPr kumimoji="1" sz="3200">
                <a:solidFill>
                  <a:schemeClr val="tx1"/>
                </a:solidFill>
                <a:latin typeface="Arial" charset="0"/>
                <a:ea typeface="ＭＳ Ｐゴシック" pitchFamily="50" charset="-128"/>
              </a:defRPr>
            </a:lvl1pPr>
            <a:lvl2pPr marL="742950" indent="-285750">
              <a:spcBef>
                <a:spcPct val="20000"/>
              </a:spcBef>
              <a:buChar char="–"/>
              <a:tabLst>
                <a:tab pos="381000" algn="l"/>
              </a:tabLst>
              <a:defRPr kumimoji="1" sz="2800">
                <a:solidFill>
                  <a:schemeClr val="tx1"/>
                </a:solidFill>
                <a:latin typeface="Arial" charset="0"/>
                <a:ea typeface="ＭＳ Ｐゴシック" pitchFamily="50" charset="-128"/>
              </a:defRPr>
            </a:lvl2pPr>
            <a:lvl3pPr marL="1143000" indent="-228600">
              <a:spcBef>
                <a:spcPct val="20000"/>
              </a:spcBef>
              <a:buChar char="•"/>
              <a:tabLst>
                <a:tab pos="381000" algn="l"/>
              </a:tabLst>
              <a:defRPr kumimoji="1" sz="2400">
                <a:solidFill>
                  <a:schemeClr val="tx1"/>
                </a:solidFill>
                <a:latin typeface="Arial" charset="0"/>
                <a:ea typeface="ＭＳ Ｐゴシック" pitchFamily="50" charset="-128"/>
              </a:defRPr>
            </a:lvl3pPr>
            <a:lvl4pPr marL="1600200" indent="-228600">
              <a:spcBef>
                <a:spcPct val="20000"/>
              </a:spcBef>
              <a:buChar char="–"/>
              <a:tabLst>
                <a:tab pos="381000" algn="l"/>
              </a:tabLst>
              <a:defRPr kumimoji="1" sz="2000">
                <a:solidFill>
                  <a:schemeClr val="tx1"/>
                </a:solidFill>
                <a:latin typeface="Arial" charset="0"/>
                <a:ea typeface="ＭＳ Ｐゴシック" pitchFamily="50" charset="-128"/>
              </a:defRPr>
            </a:lvl4pPr>
            <a:lvl5pPr marL="2057400" indent="-228600">
              <a:spcBef>
                <a:spcPct val="20000"/>
              </a:spcBef>
              <a:buChar char="»"/>
              <a:tabLst>
                <a:tab pos="381000" algn="l"/>
              </a:tabLst>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2000">
                <a:solidFill>
                  <a:srgbClr val="000000"/>
                </a:solidFill>
              </a:rPr>
              <a:t>実施方法</a:t>
            </a:r>
            <a:endParaRPr lang="ja-JP" altLang="en-US" sz="2000" b="0">
              <a:solidFill>
                <a:srgbClr val="000000"/>
              </a:solidFill>
            </a:endParaRPr>
          </a:p>
        </p:txBody>
      </p:sp>
      <p:grpSp>
        <p:nvGrpSpPr>
          <p:cNvPr id="108550" name="Group 34"/>
          <p:cNvGrpSpPr>
            <a:grpSpLocks/>
          </p:cNvGrpSpPr>
          <p:nvPr/>
        </p:nvGrpSpPr>
        <p:grpSpPr bwMode="auto">
          <a:xfrm>
            <a:off x="4953000" y="1196975"/>
            <a:ext cx="4918075" cy="576263"/>
            <a:chOff x="3198" y="754"/>
            <a:chExt cx="3175" cy="363"/>
          </a:xfrm>
        </p:grpSpPr>
        <p:sp>
          <p:nvSpPr>
            <p:cNvPr id="108586" name="Rectangle 9"/>
            <p:cNvSpPr>
              <a:spLocks noChangeArrowheads="1"/>
            </p:cNvSpPr>
            <p:nvPr/>
          </p:nvSpPr>
          <p:spPr bwMode="auto">
            <a:xfrm>
              <a:off x="3198" y="799"/>
              <a:ext cx="928" cy="258"/>
            </a:xfrm>
            <a:prstGeom prst="rect">
              <a:avLst/>
            </a:prstGeom>
            <a:solidFill>
              <a:srgbClr val="FFCC99">
                <a:alpha val="30196"/>
              </a:srgbClr>
            </a:solidFill>
            <a:ln w="12700" algn="ctr">
              <a:solidFill>
                <a:schemeClr val="tx1"/>
              </a:solidFill>
              <a:miter lim="800000"/>
              <a:headEnd/>
              <a:tailEnd/>
            </a:ln>
          </p:spPr>
          <p:txBody>
            <a:bodyPr lIns="91430" tIns="45714" rIns="91430" bIns="45714" anchor="ctr">
              <a:spAutoFit/>
            </a:bodyPr>
            <a:lstStyle>
              <a:lvl1pPr>
                <a:spcBef>
                  <a:spcPct val="20000"/>
                </a:spcBef>
                <a:buChar char="•"/>
                <a:tabLst>
                  <a:tab pos="381000" algn="l"/>
                </a:tabLst>
                <a:defRPr kumimoji="1" sz="3200">
                  <a:solidFill>
                    <a:schemeClr val="tx1"/>
                  </a:solidFill>
                  <a:latin typeface="Arial" charset="0"/>
                  <a:ea typeface="ＭＳ Ｐゴシック" pitchFamily="50" charset="-128"/>
                </a:defRPr>
              </a:lvl1pPr>
              <a:lvl2pPr marL="742950" indent="-285750">
                <a:spcBef>
                  <a:spcPct val="20000"/>
                </a:spcBef>
                <a:buChar char="–"/>
                <a:tabLst>
                  <a:tab pos="381000" algn="l"/>
                </a:tabLst>
                <a:defRPr kumimoji="1" sz="2800">
                  <a:solidFill>
                    <a:schemeClr val="tx1"/>
                  </a:solidFill>
                  <a:latin typeface="Arial" charset="0"/>
                  <a:ea typeface="ＭＳ Ｐゴシック" pitchFamily="50" charset="-128"/>
                </a:defRPr>
              </a:lvl2pPr>
              <a:lvl3pPr marL="1143000" indent="-228600">
                <a:spcBef>
                  <a:spcPct val="20000"/>
                </a:spcBef>
                <a:buChar char="•"/>
                <a:tabLst>
                  <a:tab pos="381000" algn="l"/>
                </a:tabLst>
                <a:defRPr kumimoji="1" sz="2400">
                  <a:solidFill>
                    <a:schemeClr val="tx1"/>
                  </a:solidFill>
                  <a:latin typeface="Arial" charset="0"/>
                  <a:ea typeface="ＭＳ Ｐゴシック" pitchFamily="50" charset="-128"/>
                </a:defRPr>
              </a:lvl3pPr>
              <a:lvl4pPr marL="1600200" indent="-228600">
                <a:spcBef>
                  <a:spcPct val="20000"/>
                </a:spcBef>
                <a:buChar char="–"/>
                <a:tabLst>
                  <a:tab pos="381000" algn="l"/>
                </a:tabLst>
                <a:defRPr kumimoji="1" sz="2000">
                  <a:solidFill>
                    <a:schemeClr val="tx1"/>
                  </a:solidFill>
                  <a:latin typeface="Arial" charset="0"/>
                  <a:ea typeface="ＭＳ Ｐゴシック" pitchFamily="50" charset="-128"/>
                </a:defRPr>
              </a:lvl4pPr>
              <a:lvl5pPr marL="2057400" indent="-228600">
                <a:spcBef>
                  <a:spcPct val="20000"/>
                </a:spcBef>
                <a:buChar char="»"/>
                <a:tabLst>
                  <a:tab pos="381000" algn="l"/>
                </a:tabLst>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2000">
                  <a:solidFill>
                    <a:srgbClr val="000000"/>
                  </a:solidFill>
                </a:rPr>
                <a:t>事例より</a:t>
              </a:r>
              <a:endParaRPr lang="ja-JP" altLang="en-US" sz="2000" b="0">
                <a:solidFill>
                  <a:srgbClr val="000000"/>
                </a:solidFill>
              </a:endParaRPr>
            </a:p>
          </p:txBody>
        </p:sp>
      </p:grpSp>
      <p:pic>
        <p:nvPicPr>
          <p:cNvPr id="108551" name="Picture 7" descr="NB10_2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38925" y="5084763"/>
            <a:ext cx="1887538" cy="172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8552" name="Rectangle 5"/>
          <p:cNvSpPr>
            <a:spLocks noChangeArrowheads="1"/>
          </p:cNvSpPr>
          <p:nvPr/>
        </p:nvSpPr>
        <p:spPr bwMode="auto">
          <a:xfrm>
            <a:off x="415925" y="4652963"/>
            <a:ext cx="3962400"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4" rIns="91430" bIns="45714"/>
          <a:lstStyle>
            <a:lvl1pPr marL="342900" indent="-342900">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lnSpc>
                <a:spcPct val="90000"/>
              </a:lnSpc>
            </a:pPr>
            <a:r>
              <a:rPr lang="ja-JP" altLang="en-US" sz="1800" b="0">
                <a:solidFill>
                  <a:srgbClr val="000000"/>
                </a:solidFill>
              </a:rPr>
              <a:t>個別支援計画表・課題整理表</a:t>
            </a:r>
          </a:p>
          <a:p>
            <a:pPr eaLnBrk="1" hangingPunct="1">
              <a:lnSpc>
                <a:spcPct val="90000"/>
              </a:lnSpc>
            </a:pPr>
            <a:r>
              <a:rPr lang="ja-JP" altLang="en-US" sz="1800" b="0">
                <a:solidFill>
                  <a:srgbClr val="000000"/>
                </a:solidFill>
              </a:rPr>
              <a:t>サービス利用計画表</a:t>
            </a:r>
          </a:p>
        </p:txBody>
      </p:sp>
      <p:sp>
        <p:nvSpPr>
          <p:cNvPr id="108553" name="Rectangle 9"/>
          <p:cNvSpPr>
            <a:spLocks noChangeArrowheads="1"/>
          </p:cNvSpPr>
          <p:nvPr/>
        </p:nvSpPr>
        <p:spPr bwMode="auto">
          <a:xfrm>
            <a:off x="487363" y="4221163"/>
            <a:ext cx="1733550" cy="400050"/>
          </a:xfrm>
          <a:prstGeom prst="rect">
            <a:avLst/>
          </a:prstGeom>
          <a:solidFill>
            <a:schemeClr val="accent1">
              <a:alpha val="30196"/>
            </a:schemeClr>
          </a:solidFill>
          <a:ln w="12700" algn="ctr">
            <a:solidFill>
              <a:schemeClr val="tx1"/>
            </a:solidFill>
            <a:miter lim="800000"/>
            <a:headEnd/>
            <a:tailEnd/>
          </a:ln>
        </p:spPr>
        <p:txBody>
          <a:bodyPr lIns="91430" tIns="45714" rIns="91430" bIns="45714" anchor="ctr">
            <a:spAutoFit/>
          </a:bodyPr>
          <a:lstStyle>
            <a:lvl1pPr>
              <a:spcBef>
                <a:spcPct val="20000"/>
              </a:spcBef>
              <a:buChar char="•"/>
              <a:tabLst>
                <a:tab pos="381000" algn="l"/>
              </a:tabLst>
              <a:defRPr kumimoji="1" sz="3200">
                <a:solidFill>
                  <a:schemeClr val="tx1"/>
                </a:solidFill>
                <a:latin typeface="Arial" charset="0"/>
                <a:ea typeface="ＭＳ Ｐゴシック" pitchFamily="50" charset="-128"/>
              </a:defRPr>
            </a:lvl1pPr>
            <a:lvl2pPr marL="742950" indent="-285750">
              <a:spcBef>
                <a:spcPct val="20000"/>
              </a:spcBef>
              <a:buChar char="–"/>
              <a:tabLst>
                <a:tab pos="381000" algn="l"/>
              </a:tabLst>
              <a:defRPr kumimoji="1" sz="2800">
                <a:solidFill>
                  <a:schemeClr val="tx1"/>
                </a:solidFill>
                <a:latin typeface="Arial" charset="0"/>
                <a:ea typeface="ＭＳ Ｐゴシック" pitchFamily="50" charset="-128"/>
              </a:defRPr>
            </a:lvl2pPr>
            <a:lvl3pPr marL="1143000" indent="-228600">
              <a:spcBef>
                <a:spcPct val="20000"/>
              </a:spcBef>
              <a:buChar char="•"/>
              <a:tabLst>
                <a:tab pos="381000" algn="l"/>
              </a:tabLst>
              <a:defRPr kumimoji="1" sz="2400">
                <a:solidFill>
                  <a:schemeClr val="tx1"/>
                </a:solidFill>
                <a:latin typeface="Arial" charset="0"/>
                <a:ea typeface="ＭＳ Ｐゴシック" pitchFamily="50" charset="-128"/>
              </a:defRPr>
            </a:lvl3pPr>
            <a:lvl4pPr marL="1600200" indent="-228600">
              <a:spcBef>
                <a:spcPct val="20000"/>
              </a:spcBef>
              <a:buChar char="–"/>
              <a:tabLst>
                <a:tab pos="381000" algn="l"/>
              </a:tabLst>
              <a:defRPr kumimoji="1" sz="2000">
                <a:solidFill>
                  <a:schemeClr val="tx1"/>
                </a:solidFill>
                <a:latin typeface="Arial" charset="0"/>
                <a:ea typeface="ＭＳ Ｐゴシック" pitchFamily="50" charset="-128"/>
              </a:defRPr>
            </a:lvl4pPr>
            <a:lvl5pPr marL="2057400" indent="-228600">
              <a:spcBef>
                <a:spcPct val="20000"/>
              </a:spcBef>
              <a:buChar char="»"/>
              <a:tabLst>
                <a:tab pos="381000" algn="l"/>
              </a:tabLst>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2000">
                <a:solidFill>
                  <a:srgbClr val="000000"/>
                </a:solidFill>
              </a:rPr>
              <a:t>必要なツール</a:t>
            </a:r>
          </a:p>
        </p:txBody>
      </p:sp>
      <p:sp>
        <p:nvSpPr>
          <p:cNvPr id="108554" name="Oval 2"/>
          <p:cNvSpPr>
            <a:spLocks noGrp="1" noChangeArrowheads="1"/>
          </p:cNvSpPr>
          <p:nvPr/>
        </p:nvSpPr>
        <p:spPr bwMode="auto">
          <a:xfrm>
            <a:off x="6373813" y="1196975"/>
            <a:ext cx="3532187" cy="576263"/>
          </a:xfrm>
          <a:prstGeom prst="ellipse">
            <a:avLst/>
          </a:prstGeom>
          <a:solidFill>
            <a:srgbClr val="FFFFCD"/>
          </a:solidFill>
          <a:ln w="9525">
            <a:solidFill>
              <a:schemeClr val="tx1"/>
            </a:solidFill>
            <a:round/>
            <a:headEnd/>
            <a:tailEnd/>
          </a:ln>
          <a:effectLst>
            <a:outerShdw dist="35921" dir="2700000" algn="ctr" rotWithShape="0">
              <a:srgbClr val="808080"/>
            </a:outerShdw>
          </a:effectLst>
        </p:spPr>
        <p:txBody>
          <a:bodyPr lIns="91414" tIns="45706" rIns="91414" bIns="45706"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1600" b="0">
                <a:solidFill>
                  <a:srgbClr val="000000"/>
                </a:solidFill>
                <a:ea typeface="HGP創英角ﾎﾟｯﾌﾟ体" pitchFamily="50" charset="-128"/>
              </a:rPr>
              <a:t>自分の人生を取り戻したい</a:t>
            </a:r>
          </a:p>
        </p:txBody>
      </p:sp>
      <p:pic>
        <p:nvPicPr>
          <p:cNvPr id="108555" name="Picture 3"/>
          <p:cNvPicPr>
            <a:picLocks noChangeAspect="1" noChangeArrowheads="1"/>
          </p:cNvPicPr>
          <p:nvPr/>
        </p:nvPicPr>
        <p:blipFill>
          <a:blip r:embed="rId4">
            <a:extLst>
              <a:ext uri="{28A0092B-C50C-407E-A947-70E740481C1C}">
                <a14:useLocalDpi xmlns:a14="http://schemas.microsoft.com/office/drawing/2010/main" val="0"/>
              </a:ext>
            </a:extLst>
          </a:blip>
          <a:srcRect t="-5714" r="3847" b="-7428"/>
          <a:stretch>
            <a:fillRect/>
          </a:stretch>
        </p:blipFill>
        <p:spPr bwMode="auto">
          <a:xfrm>
            <a:off x="8255000" y="5013325"/>
            <a:ext cx="561975" cy="1127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4" name="表 23"/>
          <p:cNvGraphicFramePr>
            <a:graphicFrameLocks noGrp="1"/>
          </p:cNvGraphicFramePr>
          <p:nvPr/>
        </p:nvGraphicFramePr>
        <p:xfrm>
          <a:off x="4741863" y="2205038"/>
          <a:ext cx="4848225" cy="2592466"/>
        </p:xfrm>
        <a:graphic>
          <a:graphicData uri="http://schemas.openxmlformats.org/drawingml/2006/table">
            <a:tbl>
              <a:tblPr firstRow="1" bandRow="1">
                <a:tableStyleId>{5C22544A-7EE6-4342-B048-85BDC9FD1C3A}</a:tableStyleId>
              </a:tblPr>
              <a:tblGrid>
                <a:gridCol w="1616075">
                  <a:extLst>
                    <a:ext uri="{9D8B030D-6E8A-4147-A177-3AD203B41FA5}">
                      <a16:colId xmlns:a16="http://schemas.microsoft.com/office/drawing/2014/main" val="20000"/>
                    </a:ext>
                  </a:extLst>
                </a:gridCol>
                <a:gridCol w="2037659">
                  <a:extLst>
                    <a:ext uri="{9D8B030D-6E8A-4147-A177-3AD203B41FA5}">
                      <a16:colId xmlns:a16="http://schemas.microsoft.com/office/drawing/2014/main" val="20001"/>
                    </a:ext>
                  </a:extLst>
                </a:gridCol>
                <a:gridCol w="1194491">
                  <a:extLst>
                    <a:ext uri="{9D8B030D-6E8A-4147-A177-3AD203B41FA5}">
                      <a16:colId xmlns:a16="http://schemas.microsoft.com/office/drawing/2014/main" val="20002"/>
                    </a:ext>
                  </a:extLst>
                </a:gridCol>
              </a:tblGrid>
              <a:tr h="5180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cap="none" normalizeH="0" baseline="0" dirty="0">
                          <a:ln>
                            <a:noFill/>
                          </a:ln>
                          <a:solidFill>
                            <a:schemeClr val="tx1"/>
                          </a:solidFill>
                          <a:effectLst/>
                          <a:latin typeface="Arial" pitchFamily="34" charset="0"/>
                          <a:ea typeface="ＭＳ Ｐゴシック" pitchFamily="50" charset="-128"/>
                        </a:rPr>
                        <a:t>　　到達目標</a:t>
                      </a:r>
                    </a:p>
                  </a:txBody>
                  <a:tcPr marL="89225" marR="89225" marT="45675" marB="45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cap="none" normalizeH="0" baseline="0" dirty="0">
                          <a:ln>
                            <a:noFill/>
                          </a:ln>
                          <a:solidFill>
                            <a:schemeClr val="tx1"/>
                          </a:solidFill>
                          <a:effectLst/>
                          <a:latin typeface="Arial" pitchFamily="34" charset="0"/>
                          <a:ea typeface="ＭＳ Ｐゴシック" pitchFamily="50" charset="-128"/>
                        </a:rPr>
                        <a:t>生活上の力が身につき、楽しみが見つかり、人づきあいに広がりがみられる。</a:t>
                      </a:r>
                    </a:p>
                  </a:txBody>
                  <a:tcPr marL="89225" marR="89225" marT="45675" marB="45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37047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pitchFamily="34" charset="0"/>
                          <a:ea typeface="ＭＳ Ｐゴシック" pitchFamily="50" charset="-128"/>
                        </a:rPr>
                        <a:t>項目（ニーズ）</a:t>
                      </a:r>
                    </a:p>
                  </a:txBody>
                  <a:tcPr marL="72496" marR="72496" marT="8882" marB="888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pitchFamily="34" charset="0"/>
                          <a:ea typeface="ＭＳ Ｐゴシック" pitchFamily="50" charset="-128"/>
                        </a:rPr>
                        <a:t>支援内容</a:t>
                      </a:r>
                    </a:p>
                  </a:txBody>
                  <a:tcPr marL="72496" marR="72496" marT="8882" marB="888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pitchFamily="34" charset="0"/>
                          <a:ea typeface="ＭＳ Ｐゴシック" pitchFamily="50" charset="-128"/>
                        </a:rPr>
                        <a:t>担当者</a:t>
                      </a:r>
                    </a:p>
                  </a:txBody>
                  <a:tcPr marL="72496" marR="72496" marT="8882" marB="888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44446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pitchFamily="34" charset="0"/>
                          <a:ea typeface="ＭＳ Ｐゴシック" pitchFamily="50" charset="-128"/>
                        </a:rPr>
                        <a:t>調理の上達</a:t>
                      </a:r>
                    </a:p>
                  </a:txBody>
                  <a:tcPr marL="72496" marR="72496" marT="8882" marB="888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pitchFamily="34" charset="0"/>
                          <a:ea typeface="ＭＳ Ｐゴシック" pitchFamily="50" charset="-128"/>
                        </a:rPr>
                        <a:t>献立をつくりながら調理をします。</a:t>
                      </a:r>
                    </a:p>
                  </a:txBody>
                  <a:tcPr marL="72496" marR="72496" marT="8882" marB="888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pitchFamily="34" charset="0"/>
                          <a:ea typeface="ＭＳ Ｐゴシック" pitchFamily="50" charset="-128"/>
                        </a:rPr>
                        <a:t>世話人</a:t>
                      </a:r>
                    </a:p>
                  </a:txBody>
                  <a:tcPr marL="72496" marR="72496" marT="8882" marB="888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7047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pitchFamily="34" charset="0"/>
                          <a:ea typeface="ＭＳ Ｐゴシック" pitchFamily="50" charset="-128"/>
                        </a:rPr>
                        <a:t>金銭の使い方</a:t>
                      </a:r>
                    </a:p>
                  </a:txBody>
                  <a:tcPr marL="72496" marR="72496" marT="8882" marB="888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pitchFamily="34" charset="0"/>
                          <a:ea typeface="ＭＳ Ｐゴシック" pitchFamily="50" charset="-128"/>
                        </a:rPr>
                        <a:t>出納帳をつけましょう。</a:t>
                      </a:r>
                    </a:p>
                  </a:txBody>
                  <a:tcPr marL="72496" marR="72496" marT="8882" marB="888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pitchFamily="34" charset="0"/>
                          <a:ea typeface="ＭＳ Ｐゴシック" pitchFamily="50" charset="-128"/>
                        </a:rPr>
                        <a:t>世話人</a:t>
                      </a:r>
                    </a:p>
                  </a:txBody>
                  <a:tcPr marL="72496" marR="72496" marT="8882" marB="888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444464">
                <a:tc>
                  <a:txBody>
                    <a:bodyPr/>
                    <a:lstStyle/>
                    <a:p>
                      <a:r>
                        <a:rPr lang="ja-JP" altLang="en-US" sz="1400" dirty="0"/>
                        <a:t>　　楽しむこと</a:t>
                      </a:r>
                    </a:p>
                  </a:txBody>
                  <a:tcPr marL="72496" marR="72496" marT="8882" marB="888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ja-JP" altLang="en-US" sz="1400" dirty="0"/>
                        <a:t>菊作り</a:t>
                      </a:r>
                    </a:p>
                  </a:txBody>
                  <a:tcPr marL="72496" marR="72496" marT="8882" marB="888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ja-JP" altLang="en-US" sz="1400" dirty="0"/>
                        <a:t>世話人・地域の人</a:t>
                      </a:r>
                    </a:p>
                  </a:txBody>
                  <a:tcPr marL="72496" marR="72496" marT="8882" marB="888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44446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pitchFamily="34" charset="0"/>
                          <a:ea typeface="ＭＳ Ｐゴシック" pitchFamily="50" charset="-128"/>
                        </a:rPr>
                        <a:t>役に立つこと</a:t>
                      </a:r>
                    </a:p>
                  </a:txBody>
                  <a:tcPr marL="72496" marR="72496" marT="8882" marB="888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pitchFamily="34" charset="0"/>
                          <a:ea typeface="ＭＳ Ｐゴシック" pitchFamily="50" charset="-128"/>
                        </a:rPr>
                        <a:t>地域活動（ボランティグループ）に紹介します。</a:t>
                      </a:r>
                    </a:p>
                  </a:txBody>
                  <a:tcPr marL="72496" marR="72496" marT="8882" marB="888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pitchFamily="34" charset="0"/>
                          <a:ea typeface="ＭＳ Ｐゴシック" pitchFamily="50" charset="-128"/>
                        </a:rPr>
                        <a:t>サービス管理責任者</a:t>
                      </a:r>
                    </a:p>
                  </a:txBody>
                  <a:tcPr marL="72496" marR="72496" marT="8882" marB="888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bl>
          </a:graphicData>
        </a:graphic>
      </p:graphicFrame>
      <p:sp>
        <p:nvSpPr>
          <p:cNvPr id="108585" name="スライド番号プレースホルダー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spcBef>
                <a:spcPct val="0"/>
              </a:spcBef>
              <a:buFontTx/>
              <a:buNone/>
            </a:pPr>
            <a:fld id="{058600A3-E52B-4869-9746-28C75B3912F4}" type="slidenum">
              <a:rPr lang="en-US" altLang="ja-JP" sz="1400">
                <a:solidFill>
                  <a:srgbClr val="000000"/>
                </a:solidFill>
              </a:rPr>
              <a:pPr>
                <a:spcBef>
                  <a:spcPct val="0"/>
                </a:spcBef>
                <a:buFontTx/>
                <a:buNone/>
              </a:pPr>
              <a:t>13</a:t>
            </a:fld>
            <a:endParaRPr lang="en-US" altLang="ja-JP" sz="1400">
              <a:solidFill>
                <a:srgbClr val="000000"/>
              </a:solidFill>
            </a:endParaRP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4"/>
          <p:cNvSpPr>
            <a:spLocks noGrp="1" noChangeArrowheads="1"/>
          </p:cNvSpPr>
          <p:nvPr>
            <p:ph type="body" idx="4294967295"/>
          </p:nvPr>
        </p:nvSpPr>
        <p:spPr>
          <a:xfrm>
            <a:off x="493713" y="1800225"/>
            <a:ext cx="4632325" cy="2376488"/>
          </a:xfrm>
        </p:spPr>
        <p:txBody>
          <a:bodyPr/>
          <a:lstStyle/>
          <a:p>
            <a:pPr>
              <a:lnSpc>
                <a:spcPct val="80000"/>
              </a:lnSpc>
            </a:pPr>
            <a:r>
              <a:rPr lang="ja-JP" altLang="en-US" sz="1800">
                <a:solidFill>
                  <a:srgbClr val="000000"/>
                </a:solidFill>
              </a:rPr>
              <a:t>支援スタッフの役割を明確にする。</a:t>
            </a:r>
          </a:p>
          <a:p>
            <a:pPr>
              <a:lnSpc>
                <a:spcPct val="80000"/>
              </a:lnSpc>
            </a:pPr>
            <a:r>
              <a:rPr lang="ja-JP" altLang="en-US" sz="1800">
                <a:solidFill>
                  <a:srgbClr val="000000"/>
                </a:solidFill>
              </a:rPr>
              <a:t>支援スタッフはお互いに情報交換しながら支援を実施。</a:t>
            </a:r>
            <a:endParaRPr lang="ja-JP" altLang="en-US" sz="1800"/>
          </a:p>
          <a:p>
            <a:pPr>
              <a:lnSpc>
                <a:spcPct val="80000"/>
              </a:lnSpc>
            </a:pPr>
            <a:r>
              <a:rPr lang="ja-JP" altLang="en-US" sz="1800">
                <a:solidFill>
                  <a:srgbClr val="000000"/>
                </a:solidFill>
              </a:rPr>
              <a:t>時間軸（段階）を意識した支援に努める。</a:t>
            </a:r>
          </a:p>
          <a:p>
            <a:pPr>
              <a:lnSpc>
                <a:spcPct val="80000"/>
              </a:lnSpc>
            </a:pPr>
            <a:r>
              <a:rPr lang="ja-JP" altLang="en-US" sz="1800">
                <a:solidFill>
                  <a:srgbClr val="000000"/>
                </a:solidFill>
              </a:rPr>
              <a:t>支援のペースやスケジュールについては、本人の同意を得て実施する。</a:t>
            </a:r>
          </a:p>
          <a:p>
            <a:pPr>
              <a:lnSpc>
                <a:spcPct val="80000"/>
              </a:lnSpc>
            </a:pPr>
            <a:r>
              <a:rPr lang="ja-JP" altLang="en-US" sz="1800"/>
              <a:t>設定された目標を、効率よく達成することに努める。</a:t>
            </a:r>
          </a:p>
        </p:txBody>
      </p:sp>
      <p:sp>
        <p:nvSpPr>
          <p:cNvPr id="110595" name="Rectangle 5"/>
          <p:cNvSpPr>
            <a:spLocks noChangeArrowheads="1"/>
          </p:cNvSpPr>
          <p:nvPr/>
        </p:nvSpPr>
        <p:spPr bwMode="auto">
          <a:xfrm>
            <a:off x="487363" y="4581525"/>
            <a:ext cx="374650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4" rIns="91430" bIns="45714"/>
          <a:lstStyle>
            <a:lvl1pPr marL="342900" indent="-342900">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lnSpc>
                <a:spcPct val="90000"/>
              </a:lnSpc>
            </a:pPr>
            <a:r>
              <a:rPr lang="ja-JP" altLang="en-US" sz="1800" b="0">
                <a:solidFill>
                  <a:srgbClr val="000000"/>
                </a:solidFill>
              </a:rPr>
              <a:t>個別支援計画実施表</a:t>
            </a:r>
          </a:p>
        </p:txBody>
      </p:sp>
      <p:sp>
        <p:nvSpPr>
          <p:cNvPr id="110596" name="AutoShape 6"/>
          <p:cNvSpPr>
            <a:spLocks noChangeArrowheads="1"/>
          </p:cNvSpPr>
          <p:nvPr/>
        </p:nvSpPr>
        <p:spPr bwMode="auto">
          <a:xfrm>
            <a:off x="346075" y="188913"/>
            <a:ext cx="9288463" cy="863600"/>
          </a:xfrm>
          <a:prstGeom prst="roundRect">
            <a:avLst>
              <a:gd name="adj" fmla="val 26537"/>
            </a:avLst>
          </a:prstGeom>
          <a:solidFill>
            <a:srgbClr val="FFFFCC"/>
          </a:solidFill>
          <a:ln w="38100" cmpd="thickThin">
            <a:solidFill>
              <a:srgbClr val="FF6600"/>
            </a:solidFill>
            <a:round/>
            <a:headEnd/>
            <a:tailEnd/>
          </a:ln>
          <a:effectLst>
            <a:outerShdw dist="107763" dir="2700000" algn="ctr" rotWithShape="0">
              <a:schemeClr val="bg2">
                <a:alpha val="50000"/>
              </a:schemeClr>
            </a:outerShdw>
          </a:effectLst>
        </p:spPr>
        <p:txBody>
          <a:bodyPr wrap="none" lIns="91407" tIns="45704" rIns="91407" bIns="45704"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dirty="0">
                <a:solidFill>
                  <a:srgbClr val="A50021"/>
                </a:solidFill>
              </a:rPr>
              <a:t>（５）個別支援計画の実施</a:t>
            </a:r>
            <a:r>
              <a:rPr lang="en-US" altLang="ja-JP" dirty="0">
                <a:solidFill>
                  <a:srgbClr val="A50021"/>
                </a:solidFill>
              </a:rPr>
              <a:t>-1</a:t>
            </a:r>
          </a:p>
        </p:txBody>
      </p:sp>
      <p:sp>
        <p:nvSpPr>
          <p:cNvPr id="110597" name="AutoShape 7"/>
          <p:cNvSpPr>
            <a:spLocks noChangeArrowheads="1"/>
          </p:cNvSpPr>
          <p:nvPr/>
        </p:nvSpPr>
        <p:spPr bwMode="auto">
          <a:xfrm>
            <a:off x="457200" y="5013325"/>
            <a:ext cx="4535488" cy="1728788"/>
          </a:xfrm>
          <a:prstGeom prst="foldedCorner">
            <a:avLst>
              <a:gd name="adj" fmla="val 12500"/>
            </a:avLst>
          </a:prstGeom>
          <a:solidFill>
            <a:srgbClr val="FFFFCD"/>
          </a:solidFill>
          <a:ln w="12700" algn="ctr">
            <a:solidFill>
              <a:schemeClr val="tx1"/>
            </a:solidFill>
            <a:round/>
            <a:headEnd/>
            <a:tailEnd/>
          </a:ln>
        </p:spPr>
        <p:txBody>
          <a:bodyPr lIns="74295" tIns="8890" rIns="74295" bIns="8890"/>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lnSpc>
                <a:spcPct val="90000"/>
              </a:lnSpc>
              <a:spcBef>
                <a:spcPct val="50000"/>
              </a:spcBef>
              <a:buFontTx/>
              <a:buNone/>
            </a:pPr>
            <a:r>
              <a:rPr lang="ja-JP" altLang="en-US" sz="2000" u="sng">
                <a:solidFill>
                  <a:srgbClr val="000000"/>
                </a:solidFill>
              </a:rPr>
              <a:t>サービス管理責任者の視点</a:t>
            </a:r>
            <a:endParaRPr lang="ja-JP" altLang="en-US" sz="2000">
              <a:solidFill>
                <a:srgbClr val="000000"/>
              </a:solidFill>
            </a:endParaRPr>
          </a:p>
          <a:p>
            <a:pPr eaLnBrk="1" hangingPunct="1">
              <a:lnSpc>
                <a:spcPct val="90000"/>
              </a:lnSpc>
              <a:spcBef>
                <a:spcPct val="50000"/>
              </a:spcBef>
              <a:buFontTx/>
              <a:buNone/>
            </a:pPr>
            <a:r>
              <a:rPr lang="ja-JP" altLang="en-US" sz="1600" b="0">
                <a:solidFill>
                  <a:srgbClr val="000000"/>
                </a:solidFill>
              </a:rPr>
              <a:t>・支援スタッフの相互連携がとれているか。</a:t>
            </a:r>
          </a:p>
          <a:p>
            <a:pPr eaLnBrk="1" hangingPunct="1">
              <a:lnSpc>
                <a:spcPct val="90000"/>
              </a:lnSpc>
              <a:spcBef>
                <a:spcPct val="50000"/>
              </a:spcBef>
              <a:buFontTx/>
              <a:buNone/>
            </a:pPr>
            <a:r>
              <a:rPr lang="ja-JP" altLang="en-US" sz="1600" b="0">
                <a:solidFill>
                  <a:srgbClr val="000000"/>
                </a:solidFill>
              </a:rPr>
              <a:t>・段階を意識した支援となっているか。</a:t>
            </a:r>
          </a:p>
          <a:p>
            <a:pPr eaLnBrk="1" hangingPunct="1">
              <a:lnSpc>
                <a:spcPct val="90000"/>
              </a:lnSpc>
              <a:spcBef>
                <a:spcPct val="50000"/>
              </a:spcBef>
              <a:buFontTx/>
              <a:buNone/>
            </a:pPr>
            <a:r>
              <a:rPr lang="ja-JP" altLang="en-US" sz="1600" b="0">
                <a:solidFill>
                  <a:srgbClr val="000000"/>
                </a:solidFill>
              </a:rPr>
              <a:t>・利用者の同意を得ながら支援しているか。</a:t>
            </a:r>
          </a:p>
          <a:p>
            <a:pPr eaLnBrk="1" hangingPunct="1">
              <a:lnSpc>
                <a:spcPct val="90000"/>
              </a:lnSpc>
              <a:spcBef>
                <a:spcPct val="50000"/>
              </a:spcBef>
              <a:buFontTx/>
              <a:buNone/>
            </a:pPr>
            <a:r>
              <a:rPr lang="ja-JP" altLang="en-US" sz="1600" b="0">
                <a:solidFill>
                  <a:srgbClr val="000000"/>
                </a:solidFill>
              </a:rPr>
              <a:t>・設定された目標は効率よく達成されているか。</a:t>
            </a:r>
          </a:p>
        </p:txBody>
      </p:sp>
      <p:sp>
        <p:nvSpPr>
          <p:cNvPr id="110598" name="Rectangle 8"/>
          <p:cNvSpPr>
            <a:spLocks noChangeArrowheads="1"/>
          </p:cNvSpPr>
          <p:nvPr/>
        </p:nvSpPr>
        <p:spPr bwMode="auto">
          <a:xfrm>
            <a:off x="487363" y="1258888"/>
            <a:ext cx="1225550" cy="400050"/>
          </a:xfrm>
          <a:prstGeom prst="rect">
            <a:avLst/>
          </a:prstGeom>
          <a:solidFill>
            <a:schemeClr val="accent1">
              <a:alpha val="30196"/>
            </a:schemeClr>
          </a:solidFill>
          <a:ln w="12700" algn="ctr">
            <a:solidFill>
              <a:schemeClr val="tx1"/>
            </a:solidFill>
            <a:miter lim="800000"/>
            <a:headEnd/>
            <a:tailEnd/>
          </a:ln>
        </p:spPr>
        <p:txBody>
          <a:bodyPr lIns="91430" tIns="45714" rIns="91430" bIns="45714" anchor="ctr">
            <a:spAutoFit/>
          </a:bodyPr>
          <a:lstStyle>
            <a:lvl1pPr>
              <a:spcBef>
                <a:spcPct val="20000"/>
              </a:spcBef>
              <a:buChar char="•"/>
              <a:tabLst>
                <a:tab pos="381000" algn="l"/>
              </a:tabLst>
              <a:defRPr kumimoji="1" sz="3200">
                <a:solidFill>
                  <a:schemeClr val="tx1"/>
                </a:solidFill>
                <a:latin typeface="Arial" charset="0"/>
                <a:ea typeface="ＭＳ Ｐゴシック" pitchFamily="50" charset="-128"/>
              </a:defRPr>
            </a:lvl1pPr>
            <a:lvl2pPr marL="742950" indent="-285750">
              <a:spcBef>
                <a:spcPct val="20000"/>
              </a:spcBef>
              <a:buChar char="–"/>
              <a:tabLst>
                <a:tab pos="381000" algn="l"/>
              </a:tabLst>
              <a:defRPr kumimoji="1" sz="2800">
                <a:solidFill>
                  <a:schemeClr val="tx1"/>
                </a:solidFill>
                <a:latin typeface="Arial" charset="0"/>
                <a:ea typeface="ＭＳ Ｐゴシック" pitchFamily="50" charset="-128"/>
              </a:defRPr>
            </a:lvl2pPr>
            <a:lvl3pPr marL="1143000" indent="-228600">
              <a:spcBef>
                <a:spcPct val="20000"/>
              </a:spcBef>
              <a:buChar char="•"/>
              <a:tabLst>
                <a:tab pos="381000" algn="l"/>
              </a:tabLst>
              <a:defRPr kumimoji="1" sz="2400">
                <a:solidFill>
                  <a:schemeClr val="tx1"/>
                </a:solidFill>
                <a:latin typeface="Arial" charset="0"/>
                <a:ea typeface="ＭＳ Ｐゴシック" pitchFamily="50" charset="-128"/>
              </a:defRPr>
            </a:lvl3pPr>
            <a:lvl4pPr marL="1600200" indent="-228600">
              <a:spcBef>
                <a:spcPct val="20000"/>
              </a:spcBef>
              <a:buChar char="–"/>
              <a:tabLst>
                <a:tab pos="381000" algn="l"/>
              </a:tabLst>
              <a:defRPr kumimoji="1" sz="2000">
                <a:solidFill>
                  <a:schemeClr val="tx1"/>
                </a:solidFill>
                <a:latin typeface="Arial" charset="0"/>
                <a:ea typeface="ＭＳ Ｐゴシック" pitchFamily="50" charset="-128"/>
              </a:defRPr>
            </a:lvl4pPr>
            <a:lvl5pPr marL="2057400" indent="-228600">
              <a:spcBef>
                <a:spcPct val="20000"/>
              </a:spcBef>
              <a:buChar char="»"/>
              <a:tabLst>
                <a:tab pos="381000" algn="l"/>
              </a:tabLst>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2000">
                <a:solidFill>
                  <a:srgbClr val="000000"/>
                </a:solidFill>
              </a:rPr>
              <a:t>実施方法</a:t>
            </a:r>
            <a:endParaRPr lang="ja-JP" altLang="en-US" sz="2000" b="0">
              <a:solidFill>
                <a:srgbClr val="000000"/>
              </a:solidFill>
            </a:endParaRPr>
          </a:p>
        </p:txBody>
      </p:sp>
      <p:sp>
        <p:nvSpPr>
          <p:cNvPr id="110599" name="Rectangle 9"/>
          <p:cNvSpPr>
            <a:spLocks noChangeArrowheads="1"/>
          </p:cNvSpPr>
          <p:nvPr/>
        </p:nvSpPr>
        <p:spPr bwMode="auto">
          <a:xfrm>
            <a:off x="487363" y="4149725"/>
            <a:ext cx="1733550" cy="400050"/>
          </a:xfrm>
          <a:prstGeom prst="rect">
            <a:avLst/>
          </a:prstGeom>
          <a:solidFill>
            <a:schemeClr val="accent1">
              <a:alpha val="30196"/>
            </a:schemeClr>
          </a:solidFill>
          <a:ln w="12700" algn="ctr">
            <a:solidFill>
              <a:schemeClr val="tx1"/>
            </a:solidFill>
            <a:miter lim="800000"/>
            <a:headEnd/>
            <a:tailEnd/>
          </a:ln>
        </p:spPr>
        <p:txBody>
          <a:bodyPr lIns="91430" tIns="45714" rIns="91430" bIns="45714" anchor="ctr">
            <a:spAutoFit/>
          </a:bodyPr>
          <a:lstStyle>
            <a:lvl1pPr>
              <a:spcBef>
                <a:spcPct val="20000"/>
              </a:spcBef>
              <a:buChar char="•"/>
              <a:tabLst>
                <a:tab pos="381000" algn="l"/>
              </a:tabLst>
              <a:defRPr kumimoji="1" sz="3200">
                <a:solidFill>
                  <a:schemeClr val="tx1"/>
                </a:solidFill>
                <a:latin typeface="Arial" charset="0"/>
                <a:ea typeface="ＭＳ Ｐゴシック" pitchFamily="50" charset="-128"/>
              </a:defRPr>
            </a:lvl1pPr>
            <a:lvl2pPr marL="742950" indent="-285750">
              <a:spcBef>
                <a:spcPct val="20000"/>
              </a:spcBef>
              <a:buChar char="–"/>
              <a:tabLst>
                <a:tab pos="381000" algn="l"/>
              </a:tabLst>
              <a:defRPr kumimoji="1" sz="2800">
                <a:solidFill>
                  <a:schemeClr val="tx1"/>
                </a:solidFill>
                <a:latin typeface="Arial" charset="0"/>
                <a:ea typeface="ＭＳ Ｐゴシック" pitchFamily="50" charset="-128"/>
              </a:defRPr>
            </a:lvl2pPr>
            <a:lvl3pPr marL="1143000" indent="-228600">
              <a:spcBef>
                <a:spcPct val="20000"/>
              </a:spcBef>
              <a:buChar char="•"/>
              <a:tabLst>
                <a:tab pos="381000" algn="l"/>
              </a:tabLst>
              <a:defRPr kumimoji="1" sz="2400">
                <a:solidFill>
                  <a:schemeClr val="tx1"/>
                </a:solidFill>
                <a:latin typeface="Arial" charset="0"/>
                <a:ea typeface="ＭＳ Ｐゴシック" pitchFamily="50" charset="-128"/>
              </a:defRPr>
            </a:lvl3pPr>
            <a:lvl4pPr marL="1600200" indent="-228600">
              <a:spcBef>
                <a:spcPct val="20000"/>
              </a:spcBef>
              <a:buChar char="–"/>
              <a:tabLst>
                <a:tab pos="381000" algn="l"/>
              </a:tabLst>
              <a:defRPr kumimoji="1" sz="2000">
                <a:solidFill>
                  <a:schemeClr val="tx1"/>
                </a:solidFill>
                <a:latin typeface="Arial" charset="0"/>
                <a:ea typeface="ＭＳ Ｐゴシック" pitchFamily="50" charset="-128"/>
              </a:defRPr>
            </a:lvl4pPr>
            <a:lvl5pPr marL="2057400" indent="-228600">
              <a:spcBef>
                <a:spcPct val="20000"/>
              </a:spcBef>
              <a:buChar char="»"/>
              <a:tabLst>
                <a:tab pos="381000" algn="l"/>
              </a:tabLst>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2000">
                <a:solidFill>
                  <a:srgbClr val="000000"/>
                </a:solidFill>
              </a:rPr>
              <a:t>必要なツール</a:t>
            </a:r>
          </a:p>
        </p:txBody>
      </p:sp>
      <p:sp>
        <p:nvSpPr>
          <p:cNvPr id="110600" name="Rectangle 12"/>
          <p:cNvSpPr>
            <a:spLocks noChangeArrowheads="1"/>
          </p:cNvSpPr>
          <p:nvPr/>
        </p:nvSpPr>
        <p:spPr bwMode="auto">
          <a:xfrm>
            <a:off x="5099050" y="1701800"/>
            <a:ext cx="4506913" cy="424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4" rIns="91430" bIns="45714"/>
          <a:lstStyle>
            <a:lvl1pPr marL="342900" indent="-342900">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lnSpc>
                <a:spcPct val="80000"/>
              </a:lnSpc>
            </a:pPr>
            <a:endParaRPr lang="ja-JP" altLang="en-US" sz="2000" b="0">
              <a:solidFill>
                <a:srgbClr val="000000"/>
              </a:solidFill>
            </a:endParaRPr>
          </a:p>
          <a:p>
            <a:pPr eaLnBrk="1" hangingPunct="1">
              <a:lnSpc>
                <a:spcPct val="80000"/>
              </a:lnSpc>
            </a:pPr>
            <a:endParaRPr lang="ja-JP" altLang="en-US" sz="2000" b="0">
              <a:solidFill>
                <a:srgbClr val="000000"/>
              </a:solidFill>
            </a:endParaRPr>
          </a:p>
        </p:txBody>
      </p:sp>
      <p:grpSp>
        <p:nvGrpSpPr>
          <p:cNvPr id="110601" name="Group 10"/>
          <p:cNvGrpSpPr>
            <a:grpSpLocks/>
          </p:cNvGrpSpPr>
          <p:nvPr/>
        </p:nvGrpSpPr>
        <p:grpSpPr bwMode="auto">
          <a:xfrm>
            <a:off x="4953000" y="1196975"/>
            <a:ext cx="4918075" cy="576263"/>
            <a:chOff x="3198" y="754"/>
            <a:chExt cx="3175" cy="363"/>
          </a:xfrm>
        </p:grpSpPr>
        <p:sp>
          <p:nvSpPr>
            <p:cNvPr id="110606" name="Rectangle 9"/>
            <p:cNvSpPr>
              <a:spLocks noChangeArrowheads="1"/>
            </p:cNvSpPr>
            <p:nvPr/>
          </p:nvSpPr>
          <p:spPr bwMode="auto">
            <a:xfrm>
              <a:off x="3198" y="799"/>
              <a:ext cx="928" cy="258"/>
            </a:xfrm>
            <a:prstGeom prst="rect">
              <a:avLst/>
            </a:prstGeom>
            <a:solidFill>
              <a:srgbClr val="FFCC99">
                <a:alpha val="30196"/>
              </a:srgbClr>
            </a:solidFill>
            <a:ln w="12700" algn="ctr">
              <a:solidFill>
                <a:schemeClr val="tx1"/>
              </a:solidFill>
              <a:miter lim="800000"/>
              <a:headEnd/>
              <a:tailEnd/>
            </a:ln>
          </p:spPr>
          <p:txBody>
            <a:bodyPr lIns="91430" tIns="45714" rIns="91430" bIns="45714" anchor="ctr">
              <a:spAutoFit/>
            </a:bodyPr>
            <a:lstStyle>
              <a:lvl1pPr>
                <a:spcBef>
                  <a:spcPct val="20000"/>
                </a:spcBef>
                <a:buChar char="•"/>
                <a:tabLst>
                  <a:tab pos="381000" algn="l"/>
                </a:tabLst>
                <a:defRPr kumimoji="1" sz="3200">
                  <a:solidFill>
                    <a:schemeClr val="tx1"/>
                  </a:solidFill>
                  <a:latin typeface="Arial" charset="0"/>
                  <a:ea typeface="ＭＳ Ｐゴシック" pitchFamily="50" charset="-128"/>
                </a:defRPr>
              </a:lvl1pPr>
              <a:lvl2pPr marL="742950" indent="-285750">
                <a:spcBef>
                  <a:spcPct val="20000"/>
                </a:spcBef>
                <a:buChar char="–"/>
                <a:tabLst>
                  <a:tab pos="381000" algn="l"/>
                </a:tabLst>
                <a:defRPr kumimoji="1" sz="2800">
                  <a:solidFill>
                    <a:schemeClr val="tx1"/>
                  </a:solidFill>
                  <a:latin typeface="Arial" charset="0"/>
                  <a:ea typeface="ＭＳ Ｐゴシック" pitchFamily="50" charset="-128"/>
                </a:defRPr>
              </a:lvl2pPr>
              <a:lvl3pPr marL="1143000" indent="-228600">
                <a:spcBef>
                  <a:spcPct val="20000"/>
                </a:spcBef>
                <a:buChar char="•"/>
                <a:tabLst>
                  <a:tab pos="381000" algn="l"/>
                </a:tabLst>
                <a:defRPr kumimoji="1" sz="2400">
                  <a:solidFill>
                    <a:schemeClr val="tx1"/>
                  </a:solidFill>
                  <a:latin typeface="Arial" charset="0"/>
                  <a:ea typeface="ＭＳ Ｐゴシック" pitchFamily="50" charset="-128"/>
                </a:defRPr>
              </a:lvl3pPr>
              <a:lvl4pPr marL="1600200" indent="-228600">
                <a:spcBef>
                  <a:spcPct val="20000"/>
                </a:spcBef>
                <a:buChar char="–"/>
                <a:tabLst>
                  <a:tab pos="381000" algn="l"/>
                </a:tabLst>
                <a:defRPr kumimoji="1" sz="2000">
                  <a:solidFill>
                    <a:schemeClr val="tx1"/>
                  </a:solidFill>
                  <a:latin typeface="Arial" charset="0"/>
                  <a:ea typeface="ＭＳ Ｐゴシック" pitchFamily="50" charset="-128"/>
                </a:defRPr>
              </a:lvl4pPr>
              <a:lvl5pPr marL="2057400" indent="-228600">
                <a:spcBef>
                  <a:spcPct val="20000"/>
                </a:spcBef>
                <a:buChar char="»"/>
                <a:tabLst>
                  <a:tab pos="381000" algn="l"/>
                </a:tabLst>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2000">
                  <a:solidFill>
                    <a:srgbClr val="000000"/>
                  </a:solidFill>
                </a:rPr>
                <a:t>事例より</a:t>
              </a:r>
              <a:endParaRPr lang="ja-JP" altLang="en-US" sz="2000" b="0">
                <a:solidFill>
                  <a:srgbClr val="000000"/>
                </a:solidFill>
              </a:endParaRPr>
            </a:p>
          </p:txBody>
        </p:sp>
      </p:grpSp>
      <p:sp>
        <p:nvSpPr>
          <p:cNvPr id="110602" name="AutoShape 23"/>
          <p:cNvSpPr>
            <a:spLocks noChangeArrowheads="1"/>
          </p:cNvSpPr>
          <p:nvPr/>
        </p:nvSpPr>
        <p:spPr bwMode="auto">
          <a:xfrm>
            <a:off x="5235575" y="3500438"/>
            <a:ext cx="4670425" cy="2376487"/>
          </a:xfrm>
          <a:prstGeom prst="wedgeRoundRectCallout">
            <a:avLst>
              <a:gd name="adj1" fmla="val -3347"/>
              <a:gd name="adj2" fmla="val -62560"/>
              <a:gd name="adj3" fmla="val 16667"/>
            </a:avLst>
          </a:prstGeom>
          <a:solidFill>
            <a:srgbClr val="FFFF99"/>
          </a:solidFill>
          <a:ln w="12700">
            <a:solidFill>
              <a:srgbClr val="993300"/>
            </a:solidFill>
            <a:miter lim="800000"/>
            <a:headEnd/>
            <a:tailEnd/>
          </a:ln>
          <a:effectLst>
            <a:prstShdw prst="shdw17" dist="17961" dir="2700000">
              <a:srgbClr val="5C1F00"/>
            </a:prstShdw>
          </a:effectLst>
        </p:spPr>
        <p:txBody>
          <a:bodyPr lIns="74295" tIns="8890" rIns="74295" bIns="8890"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r>
              <a:rPr lang="ja-JP" altLang="en-US" sz="1800" b="0" dirty="0">
                <a:solidFill>
                  <a:srgbClr val="000000"/>
                </a:solidFill>
              </a:rPr>
              <a:t>世話人さんと一週間の献立をつくることから始めます。夕食では調理の段取りを覚えます。金銭の使い方は、出納帳に記録することから始めます。・・・できることと苦手なことを</a:t>
            </a:r>
            <a:r>
              <a:rPr lang="ja-JP" altLang="en-US" sz="2400" b="0" dirty="0">
                <a:solidFill>
                  <a:srgbClr val="FF0000"/>
                </a:solidFill>
                <a:ea typeface="HGP創英角ﾎﾟｯﾌﾟ体" pitchFamily="50" charset="-128"/>
              </a:rPr>
              <a:t>確認すること</a:t>
            </a:r>
            <a:endParaRPr lang="ja-JP" altLang="en-US" sz="2800" b="0" dirty="0">
              <a:solidFill>
                <a:srgbClr val="FF0000"/>
              </a:solidFill>
              <a:ea typeface="HGP創英角ﾎﾟｯﾌﾟ体" pitchFamily="50" charset="-128"/>
            </a:endParaRPr>
          </a:p>
        </p:txBody>
      </p:sp>
      <p:sp>
        <p:nvSpPr>
          <p:cNvPr id="110603" name="Oval 2"/>
          <p:cNvSpPr>
            <a:spLocks noGrp="1" noChangeArrowheads="1"/>
          </p:cNvSpPr>
          <p:nvPr/>
        </p:nvSpPr>
        <p:spPr bwMode="auto">
          <a:xfrm>
            <a:off x="6373813" y="1196975"/>
            <a:ext cx="3532187" cy="576263"/>
          </a:xfrm>
          <a:prstGeom prst="ellipse">
            <a:avLst/>
          </a:prstGeom>
          <a:solidFill>
            <a:srgbClr val="FFFFCD"/>
          </a:solidFill>
          <a:ln w="9525">
            <a:solidFill>
              <a:schemeClr val="tx1"/>
            </a:solidFill>
            <a:round/>
            <a:headEnd/>
            <a:tailEnd/>
          </a:ln>
          <a:effectLst>
            <a:outerShdw dist="35921" dir="2700000" algn="ctr" rotWithShape="0">
              <a:srgbClr val="808080"/>
            </a:outerShdw>
          </a:effectLst>
        </p:spPr>
        <p:txBody>
          <a:bodyPr lIns="91414" tIns="45706" rIns="91414" bIns="45706"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1600" b="0">
                <a:solidFill>
                  <a:srgbClr val="000000"/>
                </a:solidFill>
                <a:ea typeface="HGP創英角ﾎﾟｯﾌﾟ体" pitchFamily="50" charset="-128"/>
              </a:rPr>
              <a:t>自分の人生を取り戻したい</a:t>
            </a:r>
          </a:p>
        </p:txBody>
      </p:sp>
      <p:pic>
        <p:nvPicPr>
          <p:cNvPr id="110604" name="Picture 3"/>
          <p:cNvPicPr>
            <a:picLocks noChangeAspect="1" noChangeArrowheads="1"/>
          </p:cNvPicPr>
          <p:nvPr/>
        </p:nvPicPr>
        <p:blipFill>
          <a:blip r:embed="rId3">
            <a:extLst>
              <a:ext uri="{28A0092B-C50C-407E-A947-70E740481C1C}">
                <a14:useLocalDpi xmlns:a14="http://schemas.microsoft.com/office/drawing/2010/main" val="0"/>
              </a:ext>
            </a:extLst>
          </a:blip>
          <a:srcRect t="-5714" r="3847" b="-7428"/>
          <a:stretch>
            <a:fillRect/>
          </a:stretch>
        </p:blipFill>
        <p:spPr bwMode="auto">
          <a:xfrm>
            <a:off x="8185150" y="1700213"/>
            <a:ext cx="912813" cy="183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0605" name="スライド番号プレースホルダー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spcBef>
                <a:spcPct val="0"/>
              </a:spcBef>
              <a:buFontTx/>
              <a:buNone/>
            </a:pPr>
            <a:fld id="{18ED3F65-8A49-4E0D-875A-977486739D5C}" type="slidenum">
              <a:rPr lang="en-US" altLang="ja-JP" sz="1400">
                <a:solidFill>
                  <a:srgbClr val="000000"/>
                </a:solidFill>
              </a:rPr>
              <a:pPr>
                <a:spcBef>
                  <a:spcPct val="0"/>
                </a:spcBef>
                <a:buFontTx/>
                <a:buNone/>
              </a:pPr>
              <a:t>14</a:t>
            </a:fld>
            <a:endParaRPr lang="en-US" altLang="ja-JP" sz="1400">
              <a:solidFill>
                <a:srgbClr val="000000"/>
              </a:solidFill>
            </a:endParaRP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4"/>
          <p:cNvSpPr>
            <a:spLocks noGrp="1" noChangeArrowheads="1"/>
          </p:cNvSpPr>
          <p:nvPr>
            <p:ph type="body" idx="4294967295"/>
          </p:nvPr>
        </p:nvSpPr>
        <p:spPr>
          <a:xfrm>
            <a:off x="346075" y="1773238"/>
            <a:ext cx="4460875" cy="2232025"/>
          </a:xfrm>
        </p:spPr>
        <p:txBody>
          <a:bodyPr/>
          <a:lstStyle/>
          <a:p>
            <a:pPr>
              <a:lnSpc>
                <a:spcPct val="80000"/>
              </a:lnSpc>
            </a:pPr>
            <a:r>
              <a:rPr lang="ja-JP" altLang="en-US" sz="1800"/>
              <a:t>時期（段階）ごとに、到達目標達成度を評価・分析。</a:t>
            </a:r>
            <a:endParaRPr lang="ja-JP" altLang="en-US" sz="1800">
              <a:solidFill>
                <a:srgbClr val="000000"/>
              </a:solidFill>
            </a:endParaRPr>
          </a:p>
          <a:p>
            <a:pPr>
              <a:lnSpc>
                <a:spcPct val="80000"/>
              </a:lnSpc>
            </a:pPr>
            <a:r>
              <a:rPr lang="ja-JP" altLang="en-US" sz="1800"/>
              <a:t>本人にサービスが適切に提供されているかを評価。</a:t>
            </a:r>
          </a:p>
          <a:p>
            <a:pPr>
              <a:lnSpc>
                <a:spcPct val="80000"/>
              </a:lnSpc>
            </a:pPr>
            <a:r>
              <a:rPr lang="ja-JP" altLang="en-US" sz="1800"/>
              <a:t>達成度は、初期状態と比較して主目標及び個別目標の観点から評価。</a:t>
            </a:r>
            <a:endParaRPr lang="ja-JP" altLang="en-US" sz="1800">
              <a:solidFill>
                <a:srgbClr val="000000"/>
              </a:solidFill>
            </a:endParaRPr>
          </a:p>
          <a:p>
            <a:pPr>
              <a:lnSpc>
                <a:spcPct val="80000"/>
              </a:lnSpc>
            </a:pPr>
            <a:r>
              <a:rPr lang="ja-JP" altLang="en-US" sz="1800"/>
              <a:t>評価は本人も一緒に。併せて、本人の意向や環境の変化なども評価。</a:t>
            </a:r>
          </a:p>
        </p:txBody>
      </p:sp>
      <p:sp>
        <p:nvSpPr>
          <p:cNvPr id="112643" name="Rectangle 5"/>
          <p:cNvSpPr>
            <a:spLocks noChangeArrowheads="1"/>
          </p:cNvSpPr>
          <p:nvPr/>
        </p:nvSpPr>
        <p:spPr bwMode="auto">
          <a:xfrm>
            <a:off x="344488" y="4508500"/>
            <a:ext cx="4321175"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4" rIns="91430" bIns="45714"/>
          <a:lstStyle>
            <a:lvl1pPr marL="342900" indent="-342900">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lnSpc>
                <a:spcPct val="90000"/>
              </a:lnSpc>
            </a:pPr>
            <a:r>
              <a:rPr lang="ja-JP" altLang="en-US" sz="1800" b="0">
                <a:solidFill>
                  <a:srgbClr val="000000"/>
                </a:solidFill>
              </a:rPr>
              <a:t>中間評価記録表</a:t>
            </a:r>
          </a:p>
        </p:txBody>
      </p:sp>
      <p:sp>
        <p:nvSpPr>
          <p:cNvPr id="112644" name="AutoShape 6"/>
          <p:cNvSpPr>
            <a:spLocks noChangeArrowheads="1"/>
          </p:cNvSpPr>
          <p:nvPr/>
        </p:nvSpPr>
        <p:spPr bwMode="auto">
          <a:xfrm>
            <a:off x="346075" y="188913"/>
            <a:ext cx="9288463" cy="863600"/>
          </a:xfrm>
          <a:prstGeom prst="roundRect">
            <a:avLst>
              <a:gd name="adj" fmla="val 26537"/>
            </a:avLst>
          </a:prstGeom>
          <a:solidFill>
            <a:srgbClr val="FFFFCC"/>
          </a:solidFill>
          <a:ln w="38100" cmpd="thickThin">
            <a:solidFill>
              <a:srgbClr val="FF6600"/>
            </a:solidFill>
            <a:round/>
            <a:headEnd/>
            <a:tailEnd/>
          </a:ln>
          <a:effectLst>
            <a:outerShdw dist="107763" dir="2700000" algn="ctr" rotWithShape="0">
              <a:schemeClr val="bg2">
                <a:alpha val="50000"/>
              </a:schemeClr>
            </a:outerShdw>
          </a:effectLst>
        </p:spPr>
        <p:txBody>
          <a:bodyPr wrap="none" lIns="91407" tIns="45704" rIns="91407" bIns="45704"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dirty="0">
                <a:solidFill>
                  <a:srgbClr val="A50021"/>
                </a:solidFill>
              </a:rPr>
              <a:t>（６）中間評価と修正　①個別支援計画の評価</a:t>
            </a:r>
          </a:p>
        </p:txBody>
      </p:sp>
      <p:sp>
        <p:nvSpPr>
          <p:cNvPr id="112645" name="AutoShape 7"/>
          <p:cNvSpPr>
            <a:spLocks noChangeArrowheads="1"/>
          </p:cNvSpPr>
          <p:nvPr/>
        </p:nvSpPr>
        <p:spPr bwMode="auto">
          <a:xfrm>
            <a:off x="382588" y="5013325"/>
            <a:ext cx="4641850" cy="1700213"/>
          </a:xfrm>
          <a:prstGeom prst="foldedCorner">
            <a:avLst>
              <a:gd name="adj" fmla="val 12500"/>
            </a:avLst>
          </a:prstGeom>
          <a:solidFill>
            <a:srgbClr val="FFFFCD"/>
          </a:solidFill>
          <a:ln w="12700" algn="ctr">
            <a:solidFill>
              <a:schemeClr val="tx1"/>
            </a:solidFill>
            <a:round/>
            <a:headEnd/>
            <a:tailEnd/>
          </a:ln>
        </p:spPr>
        <p:txBody>
          <a:bodyPr lIns="74295" tIns="8890" rIns="74295" bIns="8890"/>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50000"/>
              </a:spcBef>
              <a:buFontTx/>
              <a:buNone/>
            </a:pPr>
            <a:r>
              <a:rPr lang="ja-JP" altLang="en-US" sz="2000" u="sng">
                <a:solidFill>
                  <a:srgbClr val="000000"/>
                </a:solidFill>
              </a:rPr>
              <a:t>サービス管理責任者の視点</a:t>
            </a:r>
            <a:endParaRPr lang="ja-JP" altLang="en-US" sz="2000">
              <a:solidFill>
                <a:srgbClr val="000000"/>
              </a:solidFill>
            </a:endParaRPr>
          </a:p>
          <a:p>
            <a:pPr eaLnBrk="1" hangingPunct="1">
              <a:spcBef>
                <a:spcPct val="50000"/>
              </a:spcBef>
              <a:buFontTx/>
              <a:buNone/>
            </a:pPr>
            <a:r>
              <a:rPr lang="ja-JP" altLang="en-US" sz="1800" b="0">
                <a:solidFill>
                  <a:srgbClr val="000000"/>
                </a:solidFill>
              </a:rPr>
              <a:t>・段階ごとの到達目標の達成度はどうか。</a:t>
            </a:r>
          </a:p>
          <a:p>
            <a:pPr eaLnBrk="1" hangingPunct="1">
              <a:spcBef>
                <a:spcPct val="50000"/>
              </a:spcBef>
              <a:buFontTx/>
              <a:buNone/>
            </a:pPr>
            <a:r>
              <a:rPr lang="ja-JP" altLang="en-US" sz="1800" b="0">
                <a:solidFill>
                  <a:srgbClr val="000000"/>
                </a:solidFill>
              </a:rPr>
              <a:t>・本人の満足度はどうか。</a:t>
            </a:r>
          </a:p>
          <a:p>
            <a:pPr eaLnBrk="1" hangingPunct="1">
              <a:spcBef>
                <a:spcPct val="50000"/>
              </a:spcBef>
              <a:buFontTx/>
              <a:buNone/>
            </a:pPr>
            <a:r>
              <a:rPr lang="ja-JP" altLang="en-US" sz="1800" b="0">
                <a:solidFill>
                  <a:srgbClr val="000000"/>
                </a:solidFill>
              </a:rPr>
              <a:t>・本人の意向や環境の変化をとらえているか。</a:t>
            </a:r>
          </a:p>
        </p:txBody>
      </p:sp>
      <p:sp>
        <p:nvSpPr>
          <p:cNvPr id="112646" name="Rectangle 8"/>
          <p:cNvSpPr>
            <a:spLocks noChangeArrowheads="1"/>
          </p:cNvSpPr>
          <p:nvPr/>
        </p:nvSpPr>
        <p:spPr bwMode="auto">
          <a:xfrm>
            <a:off x="487363" y="1331913"/>
            <a:ext cx="1225550" cy="400050"/>
          </a:xfrm>
          <a:prstGeom prst="rect">
            <a:avLst/>
          </a:prstGeom>
          <a:solidFill>
            <a:schemeClr val="accent1">
              <a:alpha val="30196"/>
            </a:schemeClr>
          </a:solidFill>
          <a:ln w="12700" algn="ctr">
            <a:solidFill>
              <a:schemeClr val="tx1"/>
            </a:solidFill>
            <a:miter lim="800000"/>
            <a:headEnd/>
            <a:tailEnd/>
          </a:ln>
        </p:spPr>
        <p:txBody>
          <a:bodyPr lIns="91430" tIns="45714" rIns="91430" bIns="45714" anchor="ctr">
            <a:spAutoFit/>
          </a:bodyPr>
          <a:lstStyle>
            <a:lvl1pPr>
              <a:spcBef>
                <a:spcPct val="20000"/>
              </a:spcBef>
              <a:buChar char="•"/>
              <a:tabLst>
                <a:tab pos="381000" algn="l"/>
              </a:tabLst>
              <a:defRPr kumimoji="1" sz="3200">
                <a:solidFill>
                  <a:schemeClr val="tx1"/>
                </a:solidFill>
                <a:latin typeface="Arial" charset="0"/>
                <a:ea typeface="ＭＳ Ｐゴシック" pitchFamily="50" charset="-128"/>
              </a:defRPr>
            </a:lvl1pPr>
            <a:lvl2pPr marL="742950" indent="-285750">
              <a:spcBef>
                <a:spcPct val="20000"/>
              </a:spcBef>
              <a:buChar char="–"/>
              <a:tabLst>
                <a:tab pos="381000" algn="l"/>
              </a:tabLst>
              <a:defRPr kumimoji="1" sz="2800">
                <a:solidFill>
                  <a:schemeClr val="tx1"/>
                </a:solidFill>
                <a:latin typeface="Arial" charset="0"/>
                <a:ea typeface="ＭＳ Ｐゴシック" pitchFamily="50" charset="-128"/>
              </a:defRPr>
            </a:lvl2pPr>
            <a:lvl3pPr marL="1143000" indent="-228600">
              <a:spcBef>
                <a:spcPct val="20000"/>
              </a:spcBef>
              <a:buChar char="•"/>
              <a:tabLst>
                <a:tab pos="381000" algn="l"/>
              </a:tabLst>
              <a:defRPr kumimoji="1" sz="2400">
                <a:solidFill>
                  <a:schemeClr val="tx1"/>
                </a:solidFill>
                <a:latin typeface="Arial" charset="0"/>
                <a:ea typeface="ＭＳ Ｐゴシック" pitchFamily="50" charset="-128"/>
              </a:defRPr>
            </a:lvl3pPr>
            <a:lvl4pPr marL="1600200" indent="-228600">
              <a:spcBef>
                <a:spcPct val="20000"/>
              </a:spcBef>
              <a:buChar char="–"/>
              <a:tabLst>
                <a:tab pos="381000" algn="l"/>
              </a:tabLst>
              <a:defRPr kumimoji="1" sz="2000">
                <a:solidFill>
                  <a:schemeClr val="tx1"/>
                </a:solidFill>
                <a:latin typeface="Arial" charset="0"/>
                <a:ea typeface="ＭＳ Ｐゴシック" pitchFamily="50" charset="-128"/>
              </a:defRPr>
            </a:lvl4pPr>
            <a:lvl5pPr marL="2057400" indent="-228600">
              <a:spcBef>
                <a:spcPct val="20000"/>
              </a:spcBef>
              <a:buChar char="»"/>
              <a:tabLst>
                <a:tab pos="381000" algn="l"/>
              </a:tabLst>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2000">
                <a:solidFill>
                  <a:srgbClr val="000000"/>
                </a:solidFill>
              </a:rPr>
              <a:t>実施方法</a:t>
            </a:r>
            <a:endParaRPr lang="ja-JP" altLang="en-US" sz="2000" b="0">
              <a:solidFill>
                <a:srgbClr val="000000"/>
              </a:solidFill>
            </a:endParaRPr>
          </a:p>
        </p:txBody>
      </p:sp>
      <p:sp>
        <p:nvSpPr>
          <p:cNvPr id="112647" name="Rectangle 9"/>
          <p:cNvSpPr>
            <a:spLocks noChangeArrowheads="1"/>
          </p:cNvSpPr>
          <p:nvPr/>
        </p:nvSpPr>
        <p:spPr bwMode="auto">
          <a:xfrm>
            <a:off x="487363" y="4129088"/>
            <a:ext cx="1733550" cy="379412"/>
          </a:xfrm>
          <a:prstGeom prst="rect">
            <a:avLst/>
          </a:prstGeom>
          <a:solidFill>
            <a:schemeClr val="accent1">
              <a:alpha val="30196"/>
            </a:schemeClr>
          </a:solidFill>
          <a:ln w="12700" algn="ctr">
            <a:solidFill>
              <a:schemeClr val="tx1"/>
            </a:solidFill>
            <a:miter lim="800000"/>
            <a:headEnd/>
            <a:tailEnd/>
          </a:ln>
        </p:spPr>
        <p:txBody>
          <a:bodyPr lIns="91430" tIns="45714" rIns="91430" bIns="45714" anchor="ctr">
            <a:spAutoFit/>
          </a:bodyPr>
          <a:lstStyle>
            <a:lvl1pPr>
              <a:spcBef>
                <a:spcPct val="20000"/>
              </a:spcBef>
              <a:buChar char="•"/>
              <a:tabLst>
                <a:tab pos="381000" algn="l"/>
              </a:tabLst>
              <a:defRPr kumimoji="1" sz="3200">
                <a:solidFill>
                  <a:schemeClr val="tx1"/>
                </a:solidFill>
                <a:latin typeface="Arial" charset="0"/>
                <a:ea typeface="ＭＳ Ｐゴシック" pitchFamily="50" charset="-128"/>
              </a:defRPr>
            </a:lvl1pPr>
            <a:lvl2pPr marL="742950" indent="-285750">
              <a:spcBef>
                <a:spcPct val="20000"/>
              </a:spcBef>
              <a:buChar char="–"/>
              <a:tabLst>
                <a:tab pos="381000" algn="l"/>
              </a:tabLst>
              <a:defRPr kumimoji="1" sz="2800">
                <a:solidFill>
                  <a:schemeClr val="tx1"/>
                </a:solidFill>
                <a:latin typeface="Arial" charset="0"/>
                <a:ea typeface="ＭＳ Ｐゴシック" pitchFamily="50" charset="-128"/>
              </a:defRPr>
            </a:lvl2pPr>
            <a:lvl3pPr marL="1143000" indent="-228600">
              <a:spcBef>
                <a:spcPct val="20000"/>
              </a:spcBef>
              <a:buChar char="•"/>
              <a:tabLst>
                <a:tab pos="381000" algn="l"/>
              </a:tabLst>
              <a:defRPr kumimoji="1" sz="2400">
                <a:solidFill>
                  <a:schemeClr val="tx1"/>
                </a:solidFill>
                <a:latin typeface="Arial" charset="0"/>
                <a:ea typeface="ＭＳ Ｐゴシック" pitchFamily="50" charset="-128"/>
              </a:defRPr>
            </a:lvl3pPr>
            <a:lvl4pPr marL="1600200" indent="-228600">
              <a:spcBef>
                <a:spcPct val="20000"/>
              </a:spcBef>
              <a:buChar char="–"/>
              <a:tabLst>
                <a:tab pos="381000" algn="l"/>
              </a:tabLst>
              <a:defRPr kumimoji="1" sz="2000">
                <a:solidFill>
                  <a:schemeClr val="tx1"/>
                </a:solidFill>
                <a:latin typeface="Arial" charset="0"/>
                <a:ea typeface="ＭＳ Ｐゴシック" pitchFamily="50" charset="-128"/>
              </a:defRPr>
            </a:lvl4pPr>
            <a:lvl5pPr marL="2057400" indent="-228600">
              <a:spcBef>
                <a:spcPct val="20000"/>
              </a:spcBef>
              <a:buChar char="»"/>
              <a:tabLst>
                <a:tab pos="381000" algn="l"/>
              </a:tabLst>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1800">
                <a:solidFill>
                  <a:srgbClr val="000000"/>
                </a:solidFill>
              </a:rPr>
              <a:t>必要なツール</a:t>
            </a:r>
          </a:p>
        </p:txBody>
      </p:sp>
      <p:sp>
        <p:nvSpPr>
          <p:cNvPr id="112648" name="Rectangle 12"/>
          <p:cNvSpPr>
            <a:spLocks noChangeArrowheads="1"/>
          </p:cNvSpPr>
          <p:nvPr/>
        </p:nvSpPr>
        <p:spPr bwMode="auto">
          <a:xfrm>
            <a:off x="5024438" y="1773238"/>
            <a:ext cx="4462462" cy="303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4" rIns="91430" bIns="45714"/>
          <a:lstStyle>
            <a:lvl1pPr marL="342900" indent="-342900">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lnSpc>
                <a:spcPct val="80000"/>
              </a:lnSpc>
            </a:pPr>
            <a:endParaRPr lang="ja-JP" altLang="en-US" sz="2000" b="0">
              <a:solidFill>
                <a:srgbClr val="000000"/>
              </a:solidFill>
            </a:endParaRPr>
          </a:p>
        </p:txBody>
      </p:sp>
      <p:grpSp>
        <p:nvGrpSpPr>
          <p:cNvPr id="112649" name="Group 11"/>
          <p:cNvGrpSpPr>
            <a:grpSpLocks/>
          </p:cNvGrpSpPr>
          <p:nvPr/>
        </p:nvGrpSpPr>
        <p:grpSpPr bwMode="auto">
          <a:xfrm>
            <a:off x="4953000" y="1196975"/>
            <a:ext cx="4918075" cy="576263"/>
            <a:chOff x="3198" y="754"/>
            <a:chExt cx="3175" cy="363"/>
          </a:xfrm>
        </p:grpSpPr>
        <p:sp>
          <p:nvSpPr>
            <p:cNvPr id="112657" name="Rectangle 9"/>
            <p:cNvSpPr>
              <a:spLocks noChangeArrowheads="1"/>
            </p:cNvSpPr>
            <p:nvPr/>
          </p:nvSpPr>
          <p:spPr bwMode="auto">
            <a:xfrm>
              <a:off x="3198" y="799"/>
              <a:ext cx="928" cy="258"/>
            </a:xfrm>
            <a:prstGeom prst="rect">
              <a:avLst/>
            </a:prstGeom>
            <a:solidFill>
              <a:srgbClr val="FFCC99">
                <a:alpha val="30196"/>
              </a:srgbClr>
            </a:solidFill>
            <a:ln w="12700" algn="ctr">
              <a:solidFill>
                <a:schemeClr val="tx1"/>
              </a:solidFill>
              <a:miter lim="800000"/>
              <a:headEnd/>
              <a:tailEnd/>
            </a:ln>
          </p:spPr>
          <p:txBody>
            <a:bodyPr lIns="91430" tIns="45714" rIns="91430" bIns="45714" anchor="ctr">
              <a:spAutoFit/>
            </a:bodyPr>
            <a:lstStyle>
              <a:lvl1pPr>
                <a:spcBef>
                  <a:spcPct val="20000"/>
                </a:spcBef>
                <a:buChar char="•"/>
                <a:tabLst>
                  <a:tab pos="381000" algn="l"/>
                </a:tabLst>
                <a:defRPr kumimoji="1" sz="3200">
                  <a:solidFill>
                    <a:schemeClr val="tx1"/>
                  </a:solidFill>
                  <a:latin typeface="Arial" charset="0"/>
                  <a:ea typeface="ＭＳ Ｐゴシック" pitchFamily="50" charset="-128"/>
                </a:defRPr>
              </a:lvl1pPr>
              <a:lvl2pPr marL="742950" indent="-285750">
                <a:spcBef>
                  <a:spcPct val="20000"/>
                </a:spcBef>
                <a:buChar char="–"/>
                <a:tabLst>
                  <a:tab pos="381000" algn="l"/>
                </a:tabLst>
                <a:defRPr kumimoji="1" sz="2800">
                  <a:solidFill>
                    <a:schemeClr val="tx1"/>
                  </a:solidFill>
                  <a:latin typeface="Arial" charset="0"/>
                  <a:ea typeface="ＭＳ Ｐゴシック" pitchFamily="50" charset="-128"/>
                </a:defRPr>
              </a:lvl2pPr>
              <a:lvl3pPr marL="1143000" indent="-228600">
                <a:spcBef>
                  <a:spcPct val="20000"/>
                </a:spcBef>
                <a:buChar char="•"/>
                <a:tabLst>
                  <a:tab pos="381000" algn="l"/>
                </a:tabLst>
                <a:defRPr kumimoji="1" sz="2400">
                  <a:solidFill>
                    <a:schemeClr val="tx1"/>
                  </a:solidFill>
                  <a:latin typeface="Arial" charset="0"/>
                  <a:ea typeface="ＭＳ Ｐゴシック" pitchFamily="50" charset="-128"/>
                </a:defRPr>
              </a:lvl3pPr>
              <a:lvl4pPr marL="1600200" indent="-228600">
                <a:spcBef>
                  <a:spcPct val="20000"/>
                </a:spcBef>
                <a:buChar char="–"/>
                <a:tabLst>
                  <a:tab pos="381000" algn="l"/>
                </a:tabLst>
                <a:defRPr kumimoji="1" sz="2000">
                  <a:solidFill>
                    <a:schemeClr val="tx1"/>
                  </a:solidFill>
                  <a:latin typeface="Arial" charset="0"/>
                  <a:ea typeface="ＭＳ Ｐゴシック" pitchFamily="50" charset="-128"/>
                </a:defRPr>
              </a:lvl4pPr>
              <a:lvl5pPr marL="2057400" indent="-228600">
                <a:spcBef>
                  <a:spcPct val="20000"/>
                </a:spcBef>
                <a:buChar char="»"/>
                <a:tabLst>
                  <a:tab pos="381000" algn="l"/>
                </a:tabLst>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2000">
                  <a:solidFill>
                    <a:srgbClr val="000000"/>
                  </a:solidFill>
                </a:rPr>
                <a:t>事例より</a:t>
              </a:r>
              <a:endParaRPr lang="ja-JP" altLang="en-US" sz="2000" b="0">
                <a:solidFill>
                  <a:srgbClr val="000000"/>
                </a:solidFill>
              </a:endParaRPr>
            </a:p>
          </p:txBody>
        </p:sp>
      </p:grpSp>
      <p:sp>
        <p:nvSpPr>
          <p:cNvPr id="112650" name="AutoShape 14"/>
          <p:cNvSpPr>
            <a:spLocks noChangeArrowheads="1"/>
          </p:cNvSpPr>
          <p:nvPr/>
        </p:nvSpPr>
        <p:spPr bwMode="auto">
          <a:xfrm>
            <a:off x="4881563" y="3933825"/>
            <a:ext cx="4848225" cy="2697163"/>
          </a:xfrm>
          <a:prstGeom prst="wedgeRoundRectCallout">
            <a:avLst>
              <a:gd name="adj1" fmla="val 11440"/>
              <a:gd name="adj2" fmla="val -73838"/>
              <a:gd name="adj3" fmla="val 16667"/>
            </a:avLst>
          </a:prstGeom>
          <a:solidFill>
            <a:srgbClr val="FFFF99"/>
          </a:solidFill>
          <a:ln w="12700">
            <a:solidFill>
              <a:srgbClr val="993300"/>
            </a:solidFill>
            <a:miter lim="800000"/>
            <a:headEnd/>
            <a:tailEnd/>
          </a:ln>
          <a:effectLst>
            <a:prstShdw prst="shdw17" dist="17961" dir="2700000">
              <a:srgbClr val="5C1F00"/>
            </a:prstShdw>
          </a:effectLst>
        </p:spPr>
        <p:txBody>
          <a:bodyPr lIns="74295" tIns="8890" rIns="74295" bIns="8890"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r>
              <a:rPr lang="ja-JP" altLang="en-US" sz="1800" b="0" dirty="0">
                <a:solidFill>
                  <a:srgbClr val="000000"/>
                </a:solidFill>
              </a:rPr>
              <a:t>個別支援計画の評価は本人も一緒に</a:t>
            </a:r>
          </a:p>
          <a:p>
            <a:pPr eaLnBrk="1" hangingPunct="1">
              <a:spcBef>
                <a:spcPct val="0"/>
              </a:spcBef>
              <a:buFontTx/>
              <a:buNone/>
            </a:pPr>
            <a:r>
              <a:rPr lang="ja-JP" altLang="en-US" sz="1800" b="0" dirty="0">
                <a:solidFill>
                  <a:srgbClr val="000000"/>
                </a:solidFill>
              </a:rPr>
              <a:t>目標をクリアした点、困難な点を、本人に充分に説明し、困難な目標については、ブレイクダウンした実現可能な当面の目標設定の検討</a:t>
            </a:r>
          </a:p>
          <a:p>
            <a:pPr eaLnBrk="1" hangingPunct="1">
              <a:spcBef>
                <a:spcPct val="0"/>
              </a:spcBef>
              <a:buFontTx/>
              <a:buNone/>
            </a:pPr>
            <a:r>
              <a:rPr lang="ja-JP" altLang="en-US" sz="1800" b="0" dirty="0">
                <a:solidFill>
                  <a:srgbClr val="000000"/>
                </a:solidFill>
              </a:rPr>
              <a:t>当初のアセスメントとの</a:t>
            </a:r>
            <a:r>
              <a:rPr lang="ja-JP" altLang="en-US" sz="2400" b="0" dirty="0">
                <a:solidFill>
                  <a:srgbClr val="000000"/>
                </a:solidFill>
                <a:ea typeface="HGP創英角ﾎﾟｯﾌﾟ体" pitchFamily="50" charset="-128"/>
              </a:rPr>
              <a:t>ズレ</a:t>
            </a:r>
            <a:r>
              <a:rPr lang="ja-JP" altLang="en-US" sz="1800" b="0" dirty="0">
                <a:solidFill>
                  <a:srgbClr val="000000"/>
                </a:solidFill>
              </a:rPr>
              <a:t>の確認</a:t>
            </a:r>
          </a:p>
          <a:p>
            <a:pPr eaLnBrk="1" hangingPunct="1">
              <a:spcBef>
                <a:spcPct val="0"/>
              </a:spcBef>
              <a:buFontTx/>
              <a:buNone/>
            </a:pPr>
            <a:r>
              <a:rPr lang="ja-JP" altLang="en-US" sz="1800" b="0" dirty="0">
                <a:solidFill>
                  <a:srgbClr val="000000"/>
                </a:solidFill>
              </a:rPr>
              <a:t>本人のエンパワメントの視点で・・・</a:t>
            </a:r>
            <a:r>
              <a:rPr lang="ja-JP" altLang="en-US" sz="2800" b="0" dirty="0">
                <a:solidFill>
                  <a:srgbClr val="FF0000"/>
                </a:solidFill>
                <a:ea typeface="HGP創英角ﾎﾟｯﾌﾟ体" pitchFamily="50" charset="-128"/>
              </a:rPr>
              <a:t>評価</a:t>
            </a:r>
          </a:p>
        </p:txBody>
      </p:sp>
      <p:grpSp>
        <p:nvGrpSpPr>
          <p:cNvPr id="112651" name="Group 20"/>
          <p:cNvGrpSpPr>
            <a:grpSpLocks/>
          </p:cNvGrpSpPr>
          <p:nvPr/>
        </p:nvGrpSpPr>
        <p:grpSpPr bwMode="auto">
          <a:xfrm>
            <a:off x="5795963" y="1628775"/>
            <a:ext cx="2809875" cy="1668463"/>
            <a:chOff x="3470" y="1162"/>
            <a:chExt cx="2087" cy="1096"/>
          </a:xfrm>
        </p:grpSpPr>
        <p:pic>
          <p:nvPicPr>
            <p:cNvPr id="112655" name="Picture 5" descr="person_029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13" y="1162"/>
              <a:ext cx="1044" cy="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56" name="Picture 9" descr="KF01_0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470" y="1344"/>
              <a:ext cx="1810" cy="9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12652" name="Oval 2"/>
          <p:cNvSpPr>
            <a:spLocks noGrp="1" noChangeArrowheads="1"/>
          </p:cNvSpPr>
          <p:nvPr/>
        </p:nvSpPr>
        <p:spPr bwMode="auto">
          <a:xfrm>
            <a:off x="6373813" y="1196975"/>
            <a:ext cx="3532187" cy="576263"/>
          </a:xfrm>
          <a:prstGeom prst="ellipse">
            <a:avLst/>
          </a:prstGeom>
          <a:solidFill>
            <a:srgbClr val="FFFFCD"/>
          </a:solidFill>
          <a:ln w="9525">
            <a:solidFill>
              <a:schemeClr val="tx1"/>
            </a:solidFill>
            <a:round/>
            <a:headEnd/>
            <a:tailEnd/>
          </a:ln>
          <a:effectLst>
            <a:outerShdw dist="35921" dir="2700000" algn="ctr" rotWithShape="0">
              <a:srgbClr val="808080"/>
            </a:outerShdw>
          </a:effectLst>
        </p:spPr>
        <p:txBody>
          <a:bodyPr lIns="91414" tIns="45706" rIns="91414" bIns="45706"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1600" b="0">
                <a:solidFill>
                  <a:srgbClr val="000000"/>
                </a:solidFill>
                <a:ea typeface="HGP創英角ﾎﾟｯﾌﾟ体" pitchFamily="50" charset="-128"/>
              </a:rPr>
              <a:t>自分の人生を取り戻したい</a:t>
            </a:r>
          </a:p>
        </p:txBody>
      </p:sp>
      <p:pic>
        <p:nvPicPr>
          <p:cNvPr id="112653" name="Picture 3"/>
          <p:cNvPicPr>
            <a:picLocks noChangeAspect="1" noChangeArrowheads="1"/>
          </p:cNvPicPr>
          <p:nvPr/>
        </p:nvPicPr>
        <p:blipFill>
          <a:blip r:embed="rId5">
            <a:extLst>
              <a:ext uri="{28A0092B-C50C-407E-A947-70E740481C1C}">
                <a14:useLocalDpi xmlns:a14="http://schemas.microsoft.com/office/drawing/2010/main" val="0"/>
              </a:ext>
            </a:extLst>
          </a:blip>
          <a:srcRect t="-5714" r="3847" b="-7428"/>
          <a:stretch>
            <a:fillRect/>
          </a:stretch>
        </p:blipFill>
        <p:spPr bwMode="auto">
          <a:xfrm>
            <a:off x="8605838" y="1916113"/>
            <a:ext cx="912812" cy="1833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54" name="スライド番号プレースホルダー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spcBef>
                <a:spcPct val="0"/>
              </a:spcBef>
              <a:buFontTx/>
              <a:buNone/>
            </a:pPr>
            <a:fld id="{BA9CE1AA-C2BF-4DCB-9440-FE7E3E455F33}" type="slidenum">
              <a:rPr lang="en-US" altLang="ja-JP" sz="1400">
                <a:solidFill>
                  <a:srgbClr val="000000"/>
                </a:solidFill>
              </a:rPr>
              <a:pPr>
                <a:spcBef>
                  <a:spcPct val="0"/>
                </a:spcBef>
                <a:buFontTx/>
                <a:buNone/>
              </a:pPr>
              <a:t>15</a:t>
            </a:fld>
            <a:endParaRPr lang="en-US" altLang="ja-JP" sz="1400">
              <a:solidFill>
                <a:srgbClr val="000000"/>
              </a:solidFill>
            </a:endParaRP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4"/>
          <p:cNvSpPr>
            <a:spLocks noGrp="1" noChangeArrowheads="1"/>
          </p:cNvSpPr>
          <p:nvPr>
            <p:ph type="body" idx="4294967295"/>
          </p:nvPr>
        </p:nvSpPr>
        <p:spPr>
          <a:xfrm>
            <a:off x="417513" y="1989138"/>
            <a:ext cx="4535487" cy="2087562"/>
          </a:xfrm>
        </p:spPr>
        <p:txBody>
          <a:bodyPr/>
          <a:lstStyle/>
          <a:p>
            <a:pPr>
              <a:lnSpc>
                <a:spcPct val="80000"/>
              </a:lnSpc>
            </a:pPr>
            <a:r>
              <a:rPr lang="ja-JP" altLang="en-US" sz="1800"/>
              <a:t>到達目標に達成するためにサービス利用計画・個別支援計画プログラムを修正。</a:t>
            </a:r>
            <a:endParaRPr lang="ja-JP" altLang="en-US" sz="1800">
              <a:solidFill>
                <a:srgbClr val="000000"/>
              </a:solidFill>
            </a:endParaRPr>
          </a:p>
          <a:p>
            <a:pPr>
              <a:lnSpc>
                <a:spcPct val="80000"/>
              </a:lnSpc>
            </a:pPr>
            <a:r>
              <a:rPr lang="ja-JP" altLang="en-US" sz="1800"/>
              <a:t>提供されるサービス内容を修正。</a:t>
            </a:r>
          </a:p>
          <a:p>
            <a:pPr>
              <a:lnSpc>
                <a:spcPct val="80000"/>
              </a:lnSpc>
            </a:pPr>
            <a:r>
              <a:rPr lang="ja-JP" altLang="en-US" sz="1800"/>
              <a:t>修正にあたっては、 時間軸と支援（サービス）内容の観点から修正・変更。</a:t>
            </a:r>
          </a:p>
          <a:p>
            <a:pPr>
              <a:lnSpc>
                <a:spcPct val="80000"/>
              </a:lnSpc>
            </a:pPr>
            <a:r>
              <a:rPr lang="ja-JP" altLang="en-US" sz="1800"/>
              <a:t>本人に修正や変更の同意を得る。</a:t>
            </a:r>
          </a:p>
        </p:txBody>
      </p:sp>
      <p:sp>
        <p:nvSpPr>
          <p:cNvPr id="114691" name="Rectangle 5"/>
          <p:cNvSpPr>
            <a:spLocks noChangeArrowheads="1"/>
          </p:cNvSpPr>
          <p:nvPr/>
        </p:nvSpPr>
        <p:spPr bwMode="auto">
          <a:xfrm>
            <a:off x="417513" y="4508500"/>
            <a:ext cx="453548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4" rIns="91430" bIns="45714"/>
          <a:lstStyle>
            <a:lvl1pPr marL="342900" indent="-342900">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lnSpc>
                <a:spcPct val="90000"/>
              </a:lnSpc>
            </a:pPr>
            <a:r>
              <a:rPr lang="ja-JP" altLang="en-US" sz="1800" b="0">
                <a:solidFill>
                  <a:srgbClr val="000000"/>
                </a:solidFill>
              </a:rPr>
              <a:t>サービス等利用計画・個別支援計画の修正・変更記録表</a:t>
            </a:r>
          </a:p>
        </p:txBody>
      </p:sp>
      <p:sp>
        <p:nvSpPr>
          <p:cNvPr id="114692" name="AutoShape 6"/>
          <p:cNvSpPr>
            <a:spLocks noChangeArrowheads="1"/>
          </p:cNvSpPr>
          <p:nvPr/>
        </p:nvSpPr>
        <p:spPr bwMode="auto">
          <a:xfrm>
            <a:off x="346075" y="188913"/>
            <a:ext cx="9288463" cy="863600"/>
          </a:xfrm>
          <a:prstGeom prst="roundRect">
            <a:avLst>
              <a:gd name="adj" fmla="val 26537"/>
            </a:avLst>
          </a:prstGeom>
          <a:solidFill>
            <a:srgbClr val="FFFFCC"/>
          </a:solidFill>
          <a:ln w="38100" cmpd="thickThin">
            <a:solidFill>
              <a:srgbClr val="FF6600"/>
            </a:solidFill>
            <a:round/>
            <a:headEnd/>
            <a:tailEnd/>
          </a:ln>
          <a:effectLst>
            <a:outerShdw dist="107763" dir="2700000" algn="ctr" rotWithShape="0">
              <a:schemeClr val="bg2">
                <a:alpha val="50000"/>
              </a:schemeClr>
            </a:outerShdw>
          </a:effectLst>
        </p:spPr>
        <p:txBody>
          <a:bodyPr wrap="none" lIns="91407" tIns="45704" rIns="91407" bIns="45704"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dirty="0">
                <a:solidFill>
                  <a:srgbClr val="A50021"/>
                </a:solidFill>
              </a:rPr>
              <a:t>（６）中間評価と修正　②個別支援計画の修正</a:t>
            </a:r>
          </a:p>
        </p:txBody>
      </p:sp>
      <p:sp>
        <p:nvSpPr>
          <p:cNvPr id="114693" name="Rectangle 8"/>
          <p:cNvSpPr>
            <a:spLocks noChangeArrowheads="1"/>
          </p:cNvSpPr>
          <p:nvPr/>
        </p:nvSpPr>
        <p:spPr bwMode="auto">
          <a:xfrm>
            <a:off x="487363" y="1436688"/>
            <a:ext cx="1225550" cy="400050"/>
          </a:xfrm>
          <a:prstGeom prst="rect">
            <a:avLst/>
          </a:prstGeom>
          <a:solidFill>
            <a:schemeClr val="accent1">
              <a:alpha val="30196"/>
            </a:schemeClr>
          </a:solidFill>
          <a:ln w="12700" algn="ctr">
            <a:solidFill>
              <a:schemeClr val="tx1"/>
            </a:solidFill>
            <a:miter lim="800000"/>
            <a:headEnd/>
            <a:tailEnd/>
          </a:ln>
        </p:spPr>
        <p:txBody>
          <a:bodyPr lIns="91430" tIns="45714" rIns="91430" bIns="45714" anchor="ctr">
            <a:spAutoFit/>
          </a:bodyPr>
          <a:lstStyle>
            <a:lvl1pPr>
              <a:spcBef>
                <a:spcPct val="20000"/>
              </a:spcBef>
              <a:buChar char="•"/>
              <a:tabLst>
                <a:tab pos="381000" algn="l"/>
              </a:tabLst>
              <a:defRPr kumimoji="1" sz="3200">
                <a:solidFill>
                  <a:schemeClr val="tx1"/>
                </a:solidFill>
                <a:latin typeface="Arial" charset="0"/>
                <a:ea typeface="ＭＳ Ｐゴシック" pitchFamily="50" charset="-128"/>
              </a:defRPr>
            </a:lvl1pPr>
            <a:lvl2pPr marL="742950" indent="-285750">
              <a:spcBef>
                <a:spcPct val="20000"/>
              </a:spcBef>
              <a:buChar char="–"/>
              <a:tabLst>
                <a:tab pos="381000" algn="l"/>
              </a:tabLst>
              <a:defRPr kumimoji="1" sz="2800">
                <a:solidFill>
                  <a:schemeClr val="tx1"/>
                </a:solidFill>
                <a:latin typeface="Arial" charset="0"/>
                <a:ea typeface="ＭＳ Ｐゴシック" pitchFamily="50" charset="-128"/>
              </a:defRPr>
            </a:lvl2pPr>
            <a:lvl3pPr marL="1143000" indent="-228600">
              <a:spcBef>
                <a:spcPct val="20000"/>
              </a:spcBef>
              <a:buChar char="•"/>
              <a:tabLst>
                <a:tab pos="381000" algn="l"/>
              </a:tabLst>
              <a:defRPr kumimoji="1" sz="2400">
                <a:solidFill>
                  <a:schemeClr val="tx1"/>
                </a:solidFill>
                <a:latin typeface="Arial" charset="0"/>
                <a:ea typeface="ＭＳ Ｐゴシック" pitchFamily="50" charset="-128"/>
              </a:defRPr>
            </a:lvl3pPr>
            <a:lvl4pPr marL="1600200" indent="-228600">
              <a:spcBef>
                <a:spcPct val="20000"/>
              </a:spcBef>
              <a:buChar char="–"/>
              <a:tabLst>
                <a:tab pos="381000" algn="l"/>
              </a:tabLst>
              <a:defRPr kumimoji="1" sz="2000">
                <a:solidFill>
                  <a:schemeClr val="tx1"/>
                </a:solidFill>
                <a:latin typeface="Arial" charset="0"/>
                <a:ea typeface="ＭＳ Ｐゴシック" pitchFamily="50" charset="-128"/>
              </a:defRPr>
            </a:lvl4pPr>
            <a:lvl5pPr marL="2057400" indent="-228600">
              <a:spcBef>
                <a:spcPct val="20000"/>
              </a:spcBef>
              <a:buChar char="»"/>
              <a:tabLst>
                <a:tab pos="381000" algn="l"/>
              </a:tabLst>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2000">
                <a:solidFill>
                  <a:srgbClr val="000000"/>
                </a:solidFill>
              </a:rPr>
              <a:t>実施方法</a:t>
            </a:r>
            <a:endParaRPr lang="ja-JP" altLang="en-US" sz="2000" b="0">
              <a:solidFill>
                <a:srgbClr val="000000"/>
              </a:solidFill>
            </a:endParaRPr>
          </a:p>
        </p:txBody>
      </p:sp>
      <p:sp>
        <p:nvSpPr>
          <p:cNvPr id="114694" name="Rectangle 9"/>
          <p:cNvSpPr>
            <a:spLocks noChangeArrowheads="1"/>
          </p:cNvSpPr>
          <p:nvPr/>
        </p:nvSpPr>
        <p:spPr bwMode="auto">
          <a:xfrm>
            <a:off x="487363" y="4129088"/>
            <a:ext cx="1733550" cy="400050"/>
          </a:xfrm>
          <a:prstGeom prst="rect">
            <a:avLst/>
          </a:prstGeom>
          <a:solidFill>
            <a:schemeClr val="accent1">
              <a:alpha val="30196"/>
            </a:schemeClr>
          </a:solidFill>
          <a:ln w="12700" algn="ctr">
            <a:solidFill>
              <a:schemeClr val="tx1"/>
            </a:solidFill>
            <a:miter lim="800000"/>
            <a:headEnd/>
            <a:tailEnd/>
          </a:ln>
        </p:spPr>
        <p:txBody>
          <a:bodyPr lIns="91430" tIns="45714" rIns="91430" bIns="45714" anchor="ctr">
            <a:spAutoFit/>
          </a:bodyPr>
          <a:lstStyle>
            <a:lvl1pPr>
              <a:spcBef>
                <a:spcPct val="20000"/>
              </a:spcBef>
              <a:buChar char="•"/>
              <a:tabLst>
                <a:tab pos="381000" algn="l"/>
              </a:tabLst>
              <a:defRPr kumimoji="1" sz="3200">
                <a:solidFill>
                  <a:schemeClr val="tx1"/>
                </a:solidFill>
                <a:latin typeface="Arial" charset="0"/>
                <a:ea typeface="ＭＳ Ｐゴシック" pitchFamily="50" charset="-128"/>
              </a:defRPr>
            </a:lvl1pPr>
            <a:lvl2pPr marL="742950" indent="-285750">
              <a:spcBef>
                <a:spcPct val="20000"/>
              </a:spcBef>
              <a:buChar char="–"/>
              <a:tabLst>
                <a:tab pos="381000" algn="l"/>
              </a:tabLst>
              <a:defRPr kumimoji="1" sz="2800">
                <a:solidFill>
                  <a:schemeClr val="tx1"/>
                </a:solidFill>
                <a:latin typeface="Arial" charset="0"/>
                <a:ea typeface="ＭＳ Ｐゴシック" pitchFamily="50" charset="-128"/>
              </a:defRPr>
            </a:lvl2pPr>
            <a:lvl3pPr marL="1143000" indent="-228600">
              <a:spcBef>
                <a:spcPct val="20000"/>
              </a:spcBef>
              <a:buChar char="•"/>
              <a:tabLst>
                <a:tab pos="381000" algn="l"/>
              </a:tabLst>
              <a:defRPr kumimoji="1" sz="2400">
                <a:solidFill>
                  <a:schemeClr val="tx1"/>
                </a:solidFill>
                <a:latin typeface="Arial" charset="0"/>
                <a:ea typeface="ＭＳ Ｐゴシック" pitchFamily="50" charset="-128"/>
              </a:defRPr>
            </a:lvl3pPr>
            <a:lvl4pPr marL="1600200" indent="-228600">
              <a:spcBef>
                <a:spcPct val="20000"/>
              </a:spcBef>
              <a:buChar char="–"/>
              <a:tabLst>
                <a:tab pos="381000" algn="l"/>
              </a:tabLst>
              <a:defRPr kumimoji="1" sz="2000">
                <a:solidFill>
                  <a:schemeClr val="tx1"/>
                </a:solidFill>
                <a:latin typeface="Arial" charset="0"/>
                <a:ea typeface="ＭＳ Ｐゴシック" pitchFamily="50" charset="-128"/>
              </a:defRPr>
            </a:lvl4pPr>
            <a:lvl5pPr marL="2057400" indent="-228600">
              <a:spcBef>
                <a:spcPct val="20000"/>
              </a:spcBef>
              <a:buChar char="»"/>
              <a:tabLst>
                <a:tab pos="381000" algn="l"/>
              </a:tabLst>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2000">
                <a:solidFill>
                  <a:srgbClr val="000000"/>
                </a:solidFill>
              </a:rPr>
              <a:t>必要なツール</a:t>
            </a:r>
          </a:p>
        </p:txBody>
      </p:sp>
      <p:sp>
        <p:nvSpPr>
          <p:cNvPr id="114695" name="Rectangle 12"/>
          <p:cNvSpPr>
            <a:spLocks noChangeArrowheads="1"/>
          </p:cNvSpPr>
          <p:nvPr/>
        </p:nvSpPr>
        <p:spPr bwMode="auto">
          <a:xfrm>
            <a:off x="5100638" y="1973263"/>
            <a:ext cx="4459287" cy="4408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4" rIns="91430" bIns="45714"/>
          <a:lstStyle>
            <a:lvl1pPr marL="342900" indent="-342900">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lnSpc>
                <a:spcPct val="80000"/>
              </a:lnSpc>
            </a:pPr>
            <a:endParaRPr lang="ja-JP" altLang="en-US" sz="2000" b="0">
              <a:solidFill>
                <a:srgbClr val="3333CC"/>
              </a:solidFill>
            </a:endParaRPr>
          </a:p>
        </p:txBody>
      </p:sp>
      <p:pic>
        <p:nvPicPr>
          <p:cNvPr id="114696" name="Picture 7" descr="NB10_2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78675" y="1773238"/>
            <a:ext cx="2060575" cy="223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14697" name="Group 10"/>
          <p:cNvGrpSpPr>
            <a:grpSpLocks/>
          </p:cNvGrpSpPr>
          <p:nvPr/>
        </p:nvGrpSpPr>
        <p:grpSpPr bwMode="auto">
          <a:xfrm>
            <a:off x="4953000" y="1196975"/>
            <a:ext cx="4918075" cy="576263"/>
            <a:chOff x="3198" y="754"/>
            <a:chExt cx="3175" cy="363"/>
          </a:xfrm>
        </p:grpSpPr>
        <p:sp>
          <p:nvSpPr>
            <p:cNvPr id="114703" name="Rectangle 9"/>
            <p:cNvSpPr>
              <a:spLocks noChangeArrowheads="1"/>
            </p:cNvSpPr>
            <p:nvPr/>
          </p:nvSpPr>
          <p:spPr bwMode="auto">
            <a:xfrm>
              <a:off x="3198" y="799"/>
              <a:ext cx="928" cy="258"/>
            </a:xfrm>
            <a:prstGeom prst="rect">
              <a:avLst/>
            </a:prstGeom>
            <a:solidFill>
              <a:srgbClr val="FFCC99">
                <a:alpha val="30196"/>
              </a:srgbClr>
            </a:solidFill>
            <a:ln w="12700" algn="ctr">
              <a:solidFill>
                <a:schemeClr val="tx1"/>
              </a:solidFill>
              <a:miter lim="800000"/>
              <a:headEnd/>
              <a:tailEnd/>
            </a:ln>
          </p:spPr>
          <p:txBody>
            <a:bodyPr lIns="91430" tIns="45714" rIns="91430" bIns="45714" anchor="ctr">
              <a:spAutoFit/>
            </a:bodyPr>
            <a:lstStyle>
              <a:lvl1pPr>
                <a:spcBef>
                  <a:spcPct val="20000"/>
                </a:spcBef>
                <a:buChar char="•"/>
                <a:tabLst>
                  <a:tab pos="381000" algn="l"/>
                </a:tabLst>
                <a:defRPr kumimoji="1" sz="3200">
                  <a:solidFill>
                    <a:schemeClr val="tx1"/>
                  </a:solidFill>
                  <a:latin typeface="Arial" charset="0"/>
                  <a:ea typeface="ＭＳ Ｐゴシック" pitchFamily="50" charset="-128"/>
                </a:defRPr>
              </a:lvl1pPr>
              <a:lvl2pPr marL="742950" indent="-285750">
                <a:spcBef>
                  <a:spcPct val="20000"/>
                </a:spcBef>
                <a:buChar char="–"/>
                <a:tabLst>
                  <a:tab pos="381000" algn="l"/>
                </a:tabLst>
                <a:defRPr kumimoji="1" sz="2800">
                  <a:solidFill>
                    <a:schemeClr val="tx1"/>
                  </a:solidFill>
                  <a:latin typeface="Arial" charset="0"/>
                  <a:ea typeface="ＭＳ Ｐゴシック" pitchFamily="50" charset="-128"/>
                </a:defRPr>
              </a:lvl2pPr>
              <a:lvl3pPr marL="1143000" indent="-228600">
                <a:spcBef>
                  <a:spcPct val="20000"/>
                </a:spcBef>
                <a:buChar char="•"/>
                <a:tabLst>
                  <a:tab pos="381000" algn="l"/>
                </a:tabLst>
                <a:defRPr kumimoji="1" sz="2400">
                  <a:solidFill>
                    <a:schemeClr val="tx1"/>
                  </a:solidFill>
                  <a:latin typeface="Arial" charset="0"/>
                  <a:ea typeface="ＭＳ Ｐゴシック" pitchFamily="50" charset="-128"/>
                </a:defRPr>
              </a:lvl3pPr>
              <a:lvl4pPr marL="1600200" indent="-228600">
                <a:spcBef>
                  <a:spcPct val="20000"/>
                </a:spcBef>
                <a:buChar char="–"/>
                <a:tabLst>
                  <a:tab pos="381000" algn="l"/>
                </a:tabLst>
                <a:defRPr kumimoji="1" sz="2000">
                  <a:solidFill>
                    <a:schemeClr val="tx1"/>
                  </a:solidFill>
                  <a:latin typeface="Arial" charset="0"/>
                  <a:ea typeface="ＭＳ Ｐゴシック" pitchFamily="50" charset="-128"/>
                </a:defRPr>
              </a:lvl4pPr>
              <a:lvl5pPr marL="2057400" indent="-228600">
                <a:spcBef>
                  <a:spcPct val="20000"/>
                </a:spcBef>
                <a:buChar char="»"/>
                <a:tabLst>
                  <a:tab pos="381000" algn="l"/>
                </a:tabLst>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2000">
                  <a:solidFill>
                    <a:srgbClr val="000000"/>
                  </a:solidFill>
                </a:rPr>
                <a:t>事例より</a:t>
              </a:r>
              <a:endParaRPr lang="ja-JP" altLang="en-US" sz="2000" b="0">
                <a:solidFill>
                  <a:srgbClr val="000000"/>
                </a:solidFill>
              </a:endParaRPr>
            </a:p>
          </p:txBody>
        </p:sp>
      </p:grpSp>
      <p:sp>
        <p:nvSpPr>
          <p:cNvPr id="114698" name="AutoShape 13"/>
          <p:cNvSpPr>
            <a:spLocks noChangeArrowheads="1"/>
          </p:cNvSpPr>
          <p:nvPr/>
        </p:nvSpPr>
        <p:spPr bwMode="auto">
          <a:xfrm>
            <a:off x="5162550" y="3645024"/>
            <a:ext cx="4497388" cy="3141662"/>
          </a:xfrm>
          <a:prstGeom prst="wedgeRoundRectCallout">
            <a:avLst>
              <a:gd name="adj1" fmla="val 9162"/>
              <a:gd name="adj2" fmla="val -60782"/>
              <a:gd name="adj3" fmla="val 16667"/>
            </a:avLst>
          </a:prstGeom>
          <a:solidFill>
            <a:srgbClr val="FFFF99"/>
          </a:solidFill>
          <a:ln w="12700">
            <a:solidFill>
              <a:srgbClr val="993300"/>
            </a:solidFill>
            <a:miter lim="800000"/>
            <a:headEnd/>
            <a:tailEnd/>
          </a:ln>
          <a:effectLst>
            <a:prstShdw prst="shdw17" dist="17961" dir="2700000">
              <a:srgbClr val="5C1F00"/>
            </a:prstShdw>
          </a:effectLst>
        </p:spPr>
        <p:txBody>
          <a:bodyPr lIns="74295" tIns="8890" rIns="74295" bIns="8890"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r>
              <a:rPr lang="ja-JP" altLang="en-US" sz="1800" b="0" dirty="0">
                <a:solidFill>
                  <a:srgbClr val="000000"/>
                </a:solidFill>
              </a:rPr>
              <a:t>ズレの修正。</a:t>
            </a:r>
          </a:p>
          <a:p>
            <a:pPr eaLnBrk="1" hangingPunct="1">
              <a:spcBef>
                <a:spcPct val="0"/>
              </a:spcBef>
              <a:buFontTx/>
              <a:buNone/>
            </a:pPr>
            <a:r>
              <a:rPr lang="ja-JP" altLang="en-US" sz="1800" b="0" dirty="0">
                <a:solidFill>
                  <a:srgbClr val="000000"/>
                </a:solidFill>
              </a:rPr>
              <a:t>調理は上達した。</a:t>
            </a:r>
          </a:p>
          <a:p>
            <a:pPr eaLnBrk="1" hangingPunct="1">
              <a:spcBef>
                <a:spcPct val="0"/>
              </a:spcBef>
              <a:buFontTx/>
              <a:buNone/>
            </a:pPr>
            <a:r>
              <a:rPr lang="ja-JP" altLang="en-US" sz="1800" b="0" dirty="0">
                <a:solidFill>
                  <a:srgbClr val="000000"/>
                </a:solidFill>
              </a:rPr>
              <a:t>働くことにも慣れてきたけれど物足りない。</a:t>
            </a:r>
          </a:p>
          <a:p>
            <a:pPr eaLnBrk="1" hangingPunct="1">
              <a:spcBef>
                <a:spcPct val="0"/>
              </a:spcBef>
              <a:buFontTx/>
              <a:buNone/>
            </a:pPr>
            <a:r>
              <a:rPr lang="ja-JP" altLang="en-US" sz="1800" b="0" dirty="0">
                <a:solidFill>
                  <a:srgbClr val="000000"/>
                </a:solidFill>
              </a:rPr>
              <a:t>菊作りは楽しい、同好会に入りたい。</a:t>
            </a:r>
            <a:endParaRPr lang="en-US" altLang="ja-JP" sz="1800" b="0" dirty="0">
              <a:solidFill>
                <a:srgbClr val="000000"/>
              </a:solidFill>
            </a:endParaRPr>
          </a:p>
          <a:p>
            <a:pPr eaLnBrk="1" hangingPunct="1">
              <a:spcBef>
                <a:spcPct val="0"/>
              </a:spcBef>
              <a:buFontTx/>
              <a:buNone/>
            </a:pPr>
            <a:r>
              <a:rPr lang="ja-JP" altLang="en-US" sz="1800" b="0" dirty="0">
                <a:solidFill>
                  <a:srgbClr val="000000"/>
                </a:solidFill>
              </a:rPr>
              <a:t>グループホームの同居の人としっくりこない。</a:t>
            </a:r>
          </a:p>
          <a:p>
            <a:pPr eaLnBrk="1" hangingPunct="1">
              <a:spcBef>
                <a:spcPct val="0"/>
              </a:spcBef>
              <a:buFontTx/>
              <a:buNone/>
            </a:pPr>
            <a:r>
              <a:rPr lang="ja-JP" altLang="en-US" sz="1800" b="0" dirty="0">
                <a:solidFill>
                  <a:srgbClr val="000000"/>
                </a:solidFill>
              </a:rPr>
              <a:t>　変更事由が発生したら、適時個別支援会議を開催し、本人も交えて事業所内で確認。相談支援専門員へ情報提供し、サービス担当者会議に参加、計画修正に関する意見を述べる。</a:t>
            </a:r>
          </a:p>
        </p:txBody>
      </p:sp>
      <p:sp>
        <p:nvSpPr>
          <p:cNvPr id="114699" name="AutoShape 8"/>
          <p:cNvSpPr>
            <a:spLocks noChangeArrowheads="1"/>
          </p:cNvSpPr>
          <p:nvPr/>
        </p:nvSpPr>
        <p:spPr bwMode="auto">
          <a:xfrm>
            <a:off x="387350" y="5157788"/>
            <a:ext cx="4565650" cy="1584325"/>
          </a:xfrm>
          <a:prstGeom prst="foldedCorner">
            <a:avLst>
              <a:gd name="adj" fmla="val 12500"/>
            </a:avLst>
          </a:prstGeom>
          <a:solidFill>
            <a:srgbClr val="FFFFCD"/>
          </a:solidFill>
          <a:ln w="12700" algn="ctr">
            <a:solidFill>
              <a:schemeClr val="tx1"/>
            </a:solidFill>
            <a:round/>
            <a:headEnd/>
            <a:tailEnd/>
          </a:ln>
        </p:spPr>
        <p:txBody>
          <a:bodyPr lIns="74283" tIns="8890" rIns="74283" bIns="8890"/>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50000"/>
              </a:spcBef>
              <a:buFontTx/>
              <a:buNone/>
            </a:pPr>
            <a:r>
              <a:rPr lang="ja-JP" altLang="en-US" sz="2000" u="sng">
                <a:solidFill>
                  <a:srgbClr val="000000"/>
                </a:solidFill>
              </a:rPr>
              <a:t>サービス管理責任者の視点</a:t>
            </a:r>
            <a:endParaRPr lang="ja-JP" altLang="en-US" sz="2000">
              <a:solidFill>
                <a:srgbClr val="000000"/>
              </a:solidFill>
            </a:endParaRPr>
          </a:p>
          <a:p>
            <a:pPr eaLnBrk="1" hangingPunct="1">
              <a:spcBef>
                <a:spcPct val="30000"/>
              </a:spcBef>
              <a:buFontTx/>
              <a:buNone/>
            </a:pPr>
            <a:r>
              <a:rPr lang="ja-JP" altLang="en-US" sz="1800" b="0">
                <a:solidFill>
                  <a:srgbClr val="000000"/>
                </a:solidFill>
              </a:rPr>
              <a:t>・本人の意向や目標の達成度など、支援の進捗度を見定め、軌道修正しつつも、最終目標は見失わないように。</a:t>
            </a:r>
            <a:endParaRPr lang="ja-JP" altLang="en-US" sz="2400">
              <a:solidFill>
                <a:srgbClr val="000000"/>
              </a:solidFill>
            </a:endParaRPr>
          </a:p>
        </p:txBody>
      </p:sp>
      <p:sp>
        <p:nvSpPr>
          <p:cNvPr id="114700" name="Oval 2"/>
          <p:cNvSpPr>
            <a:spLocks noGrp="1" noChangeArrowheads="1"/>
          </p:cNvSpPr>
          <p:nvPr/>
        </p:nvSpPr>
        <p:spPr bwMode="auto">
          <a:xfrm>
            <a:off x="6373813" y="1196975"/>
            <a:ext cx="3532187" cy="576263"/>
          </a:xfrm>
          <a:prstGeom prst="ellipse">
            <a:avLst/>
          </a:prstGeom>
          <a:solidFill>
            <a:srgbClr val="FFFFCD"/>
          </a:solidFill>
          <a:ln w="9525">
            <a:solidFill>
              <a:schemeClr val="tx1"/>
            </a:solidFill>
            <a:round/>
            <a:headEnd/>
            <a:tailEnd/>
          </a:ln>
          <a:effectLst>
            <a:outerShdw dist="35921" dir="2700000" algn="ctr" rotWithShape="0">
              <a:srgbClr val="808080"/>
            </a:outerShdw>
          </a:effectLst>
        </p:spPr>
        <p:txBody>
          <a:bodyPr lIns="91414" tIns="45706" rIns="91414" bIns="45706"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1600" b="0">
                <a:solidFill>
                  <a:srgbClr val="000000"/>
                </a:solidFill>
                <a:ea typeface="HGP創英角ﾎﾟｯﾌﾟ体" pitchFamily="50" charset="-128"/>
              </a:rPr>
              <a:t>自分の人生を取り戻したい</a:t>
            </a:r>
          </a:p>
        </p:txBody>
      </p:sp>
      <p:pic>
        <p:nvPicPr>
          <p:cNvPr id="114701" name="Picture 3"/>
          <p:cNvPicPr>
            <a:picLocks noChangeAspect="1" noChangeArrowheads="1"/>
          </p:cNvPicPr>
          <p:nvPr/>
        </p:nvPicPr>
        <p:blipFill>
          <a:blip r:embed="rId4">
            <a:extLst>
              <a:ext uri="{28A0092B-C50C-407E-A947-70E740481C1C}">
                <a14:useLocalDpi xmlns:a14="http://schemas.microsoft.com/office/drawing/2010/main" val="0"/>
              </a:ext>
            </a:extLst>
          </a:blip>
          <a:srcRect t="-5714" r="3847" b="-7428"/>
          <a:stretch>
            <a:fillRect/>
          </a:stretch>
        </p:blipFill>
        <p:spPr bwMode="auto">
          <a:xfrm>
            <a:off x="5865813" y="1916113"/>
            <a:ext cx="914400" cy="1833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4702" name="スライド番号プレースホルダー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spcBef>
                <a:spcPct val="0"/>
              </a:spcBef>
              <a:buFontTx/>
              <a:buNone/>
            </a:pPr>
            <a:fld id="{E5735D65-CCB7-4A2D-AFE7-B3015F1CAB0C}" type="slidenum">
              <a:rPr lang="en-US" altLang="ja-JP" sz="1400">
                <a:solidFill>
                  <a:srgbClr val="000000"/>
                </a:solidFill>
              </a:rPr>
              <a:pPr>
                <a:spcBef>
                  <a:spcPct val="0"/>
                </a:spcBef>
                <a:buFontTx/>
                <a:buNone/>
              </a:pPr>
              <a:t>16</a:t>
            </a:fld>
            <a:endParaRPr lang="en-US" altLang="ja-JP" sz="1400">
              <a:solidFill>
                <a:srgbClr val="000000"/>
              </a:solidFill>
            </a:endParaRP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4"/>
          <p:cNvSpPr>
            <a:spLocks noGrp="1" noChangeArrowheads="1"/>
          </p:cNvSpPr>
          <p:nvPr>
            <p:ph type="body" idx="4294967295"/>
          </p:nvPr>
        </p:nvSpPr>
        <p:spPr>
          <a:xfrm>
            <a:off x="346075" y="1597025"/>
            <a:ext cx="4748213" cy="2795588"/>
          </a:xfrm>
        </p:spPr>
        <p:txBody>
          <a:bodyPr/>
          <a:lstStyle/>
          <a:p>
            <a:pPr>
              <a:lnSpc>
                <a:spcPct val="85000"/>
              </a:lnSpc>
            </a:pPr>
            <a:r>
              <a:rPr lang="ja-JP" altLang="en-US" sz="1800" dirty="0"/>
              <a:t>到達目標達成度を含めたサービス等利用計画・個別支援計画全体を客観的に評価。</a:t>
            </a:r>
          </a:p>
          <a:p>
            <a:pPr>
              <a:lnSpc>
                <a:spcPct val="85000"/>
              </a:lnSpc>
            </a:pPr>
            <a:r>
              <a:rPr lang="ja-JP" altLang="en-US" sz="1800" dirty="0">
                <a:solidFill>
                  <a:srgbClr val="000000"/>
                </a:solidFill>
              </a:rPr>
              <a:t>サービス提供はスムーズに行われたか、また、行われなかった場合の原因は何かを評価。</a:t>
            </a:r>
          </a:p>
          <a:p>
            <a:pPr>
              <a:lnSpc>
                <a:spcPct val="85000"/>
              </a:lnSpc>
            </a:pPr>
            <a:r>
              <a:rPr lang="ja-JP" altLang="en-US" sz="1800" dirty="0"/>
              <a:t>本人の状態の変化・満足度などの観点から評価。</a:t>
            </a:r>
          </a:p>
          <a:p>
            <a:pPr>
              <a:lnSpc>
                <a:spcPct val="85000"/>
              </a:lnSpc>
            </a:pPr>
            <a:r>
              <a:rPr lang="ja-JP" altLang="en-US" sz="1800" dirty="0"/>
              <a:t>同様のケースの個別支援計画作成に評価を活かす。</a:t>
            </a:r>
            <a:endParaRPr lang="en-US" altLang="ja-JP" sz="1800" dirty="0"/>
          </a:p>
          <a:p>
            <a:pPr>
              <a:lnSpc>
                <a:spcPct val="85000"/>
              </a:lnSpc>
            </a:pPr>
            <a:r>
              <a:rPr lang="ja-JP" altLang="en-US" sz="1800" dirty="0"/>
              <a:t>サービス担当者会議での振り返り。</a:t>
            </a:r>
          </a:p>
        </p:txBody>
      </p:sp>
      <p:sp>
        <p:nvSpPr>
          <p:cNvPr id="116739" name="Rectangle 5"/>
          <p:cNvSpPr>
            <a:spLocks noChangeArrowheads="1"/>
          </p:cNvSpPr>
          <p:nvPr/>
        </p:nvSpPr>
        <p:spPr bwMode="auto">
          <a:xfrm>
            <a:off x="346075" y="4724400"/>
            <a:ext cx="4391025"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4" rIns="91430" bIns="45714"/>
          <a:lstStyle>
            <a:lvl1pPr marL="342900" indent="-342900">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lnSpc>
                <a:spcPct val="90000"/>
              </a:lnSpc>
            </a:pPr>
            <a:r>
              <a:rPr lang="ja-JP" altLang="en-US" sz="1800" b="0" dirty="0">
                <a:solidFill>
                  <a:srgbClr val="000000"/>
                </a:solidFill>
              </a:rPr>
              <a:t>終了時評価表</a:t>
            </a:r>
          </a:p>
        </p:txBody>
      </p:sp>
      <p:sp>
        <p:nvSpPr>
          <p:cNvPr id="116740" name="AutoShape 6"/>
          <p:cNvSpPr>
            <a:spLocks noChangeArrowheads="1"/>
          </p:cNvSpPr>
          <p:nvPr/>
        </p:nvSpPr>
        <p:spPr bwMode="auto">
          <a:xfrm>
            <a:off x="346075" y="188913"/>
            <a:ext cx="9288463" cy="863600"/>
          </a:xfrm>
          <a:prstGeom prst="roundRect">
            <a:avLst>
              <a:gd name="adj" fmla="val 26537"/>
            </a:avLst>
          </a:prstGeom>
          <a:solidFill>
            <a:srgbClr val="FFFFCC"/>
          </a:solidFill>
          <a:ln w="38100" cmpd="thickThin">
            <a:solidFill>
              <a:srgbClr val="FF6600"/>
            </a:solidFill>
            <a:round/>
            <a:headEnd/>
            <a:tailEnd/>
          </a:ln>
          <a:effectLst>
            <a:outerShdw dist="107763" dir="2700000" algn="ctr" rotWithShape="0">
              <a:schemeClr val="bg2">
                <a:alpha val="50000"/>
              </a:schemeClr>
            </a:outerShdw>
          </a:effectLst>
        </p:spPr>
        <p:txBody>
          <a:bodyPr wrap="none" lIns="91407" tIns="45704" rIns="91407" bIns="45704"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dirty="0">
                <a:solidFill>
                  <a:srgbClr val="A50021"/>
                </a:solidFill>
              </a:rPr>
              <a:t>（７）終了時評価</a:t>
            </a:r>
          </a:p>
        </p:txBody>
      </p:sp>
      <p:sp>
        <p:nvSpPr>
          <p:cNvPr id="116741" name="AutoShape 7"/>
          <p:cNvSpPr>
            <a:spLocks noChangeArrowheads="1"/>
          </p:cNvSpPr>
          <p:nvPr/>
        </p:nvSpPr>
        <p:spPr bwMode="auto">
          <a:xfrm>
            <a:off x="457200" y="5229225"/>
            <a:ext cx="5935663" cy="1512888"/>
          </a:xfrm>
          <a:prstGeom prst="foldedCorner">
            <a:avLst>
              <a:gd name="adj" fmla="val 12500"/>
            </a:avLst>
          </a:prstGeom>
          <a:solidFill>
            <a:srgbClr val="FFFFCD"/>
          </a:solidFill>
          <a:ln w="12700" algn="ctr">
            <a:solidFill>
              <a:schemeClr val="tx1"/>
            </a:solidFill>
            <a:round/>
            <a:headEnd/>
            <a:tailEnd/>
          </a:ln>
        </p:spPr>
        <p:txBody>
          <a:bodyPr lIns="74295" tIns="79200" rIns="74295" bIns="8890"/>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lnSpc>
                <a:spcPct val="70000"/>
              </a:lnSpc>
              <a:spcBef>
                <a:spcPct val="50000"/>
              </a:spcBef>
              <a:buFontTx/>
              <a:buNone/>
            </a:pPr>
            <a:r>
              <a:rPr lang="ja-JP" altLang="en-US" sz="2000" u="sng">
                <a:solidFill>
                  <a:srgbClr val="000000"/>
                </a:solidFill>
              </a:rPr>
              <a:t>サービス管理責任者の視点</a:t>
            </a:r>
            <a:endParaRPr lang="ja-JP" altLang="en-US" sz="2000">
              <a:solidFill>
                <a:srgbClr val="000000"/>
              </a:solidFill>
            </a:endParaRPr>
          </a:p>
          <a:p>
            <a:pPr eaLnBrk="1" hangingPunct="1">
              <a:lnSpc>
                <a:spcPct val="70000"/>
              </a:lnSpc>
              <a:spcBef>
                <a:spcPct val="50000"/>
              </a:spcBef>
              <a:buFontTx/>
              <a:buNone/>
            </a:pPr>
            <a:r>
              <a:rPr lang="ja-JP" altLang="en-US" sz="1600" b="0">
                <a:solidFill>
                  <a:srgbClr val="000000"/>
                </a:solidFill>
              </a:rPr>
              <a:t>・到達目標の達成度はどうか。</a:t>
            </a:r>
          </a:p>
          <a:p>
            <a:pPr eaLnBrk="1" hangingPunct="1">
              <a:lnSpc>
                <a:spcPct val="70000"/>
              </a:lnSpc>
              <a:spcBef>
                <a:spcPct val="50000"/>
              </a:spcBef>
              <a:buFontTx/>
              <a:buNone/>
            </a:pPr>
            <a:r>
              <a:rPr lang="ja-JP" altLang="en-US" sz="1600" b="0">
                <a:solidFill>
                  <a:srgbClr val="000000"/>
                </a:solidFill>
              </a:rPr>
              <a:t>・適切なサービス提供ができたか。</a:t>
            </a:r>
          </a:p>
          <a:p>
            <a:pPr eaLnBrk="1" hangingPunct="1">
              <a:lnSpc>
                <a:spcPct val="70000"/>
              </a:lnSpc>
              <a:spcBef>
                <a:spcPct val="50000"/>
              </a:spcBef>
              <a:buFontTx/>
              <a:buNone/>
            </a:pPr>
            <a:r>
              <a:rPr lang="ja-JP" altLang="en-US" sz="1600" b="0">
                <a:solidFill>
                  <a:srgbClr val="000000"/>
                </a:solidFill>
              </a:rPr>
              <a:t>・利用者の満足度はどうか。</a:t>
            </a:r>
          </a:p>
          <a:p>
            <a:pPr eaLnBrk="1" hangingPunct="1">
              <a:lnSpc>
                <a:spcPct val="70000"/>
              </a:lnSpc>
              <a:spcBef>
                <a:spcPct val="50000"/>
              </a:spcBef>
              <a:buFontTx/>
              <a:buNone/>
            </a:pPr>
            <a:r>
              <a:rPr lang="ja-JP" altLang="en-US" sz="1600" b="0">
                <a:solidFill>
                  <a:srgbClr val="000000"/>
                </a:solidFill>
              </a:rPr>
              <a:t>・事例としてまとめ今後の参考としているか。</a:t>
            </a:r>
          </a:p>
        </p:txBody>
      </p:sp>
      <p:sp>
        <p:nvSpPr>
          <p:cNvPr id="116742" name="Rectangle 8"/>
          <p:cNvSpPr>
            <a:spLocks noChangeArrowheads="1"/>
          </p:cNvSpPr>
          <p:nvPr/>
        </p:nvSpPr>
        <p:spPr bwMode="auto">
          <a:xfrm>
            <a:off x="487363" y="1196975"/>
            <a:ext cx="1225550" cy="400050"/>
          </a:xfrm>
          <a:prstGeom prst="rect">
            <a:avLst/>
          </a:prstGeom>
          <a:solidFill>
            <a:schemeClr val="accent1">
              <a:alpha val="30196"/>
            </a:schemeClr>
          </a:solidFill>
          <a:ln w="12700" algn="ctr">
            <a:solidFill>
              <a:schemeClr val="tx1"/>
            </a:solidFill>
            <a:miter lim="800000"/>
            <a:headEnd/>
            <a:tailEnd/>
          </a:ln>
        </p:spPr>
        <p:txBody>
          <a:bodyPr lIns="91430" tIns="45714" rIns="91430" bIns="45714" anchor="ctr">
            <a:spAutoFit/>
          </a:bodyPr>
          <a:lstStyle>
            <a:lvl1pPr>
              <a:spcBef>
                <a:spcPct val="20000"/>
              </a:spcBef>
              <a:buChar char="•"/>
              <a:tabLst>
                <a:tab pos="381000" algn="l"/>
              </a:tabLst>
              <a:defRPr kumimoji="1" sz="3200">
                <a:solidFill>
                  <a:schemeClr val="tx1"/>
                </a:solidFill>
                <a:latin typeface="Arial" charset="0"/>
                <a:ea typeface="ＭＳ Ｐゴシック" pitchFamily="50" charset="-128"/>
              </a:defRPr>
            </a:lvl1pPr>
            <a:lvl2pPr marL="742950" indent="-285750">
              <a:spcBef>
                <a:spcPct val="20000"/>
              </a:spcBef>
              <a:buChar char="–"/>
              <a:tabLst>
                <a:tab pos="381000" algn="l"/>
              </a:tabLst>
              <a:defRPr kumimoji="1" sz="2800">
                <a:solidFill>
                  <a:schemeClr val="tx1"/>
                </a:solidFill>
                <a:latin typeface="Arial" charset="0"/>
                <a:ea typeface="ＭＳ Ｐゴシック" pitchFamily="50" charset="-128"/>
              </a:defRPr>
            </a:lvl2pPr>
            <a:lvl3pPr marL="1143000" indent="-228600">
              <a:spcBef>
                <a:spcPct val="20000"/>
              </a:spcBef>
              <a:buChar char="•"/>
              <a:tabLst>
                <a:tab pos="381000" algn="l"/>
              </a:tabLst>
              <a:defRPr kumimoji="1" sz="2400">
                <a:solidFill>
                  <a:schemeClr val="tx1"/>
                </a:solidFill>
                <a:latin typeface="Arial" charset="0"/>
                <a:ea typeface="ＭＳ Ｐゴシック" pitchFamily="50" charset="-128"/>
              </a:defRPr>
            </a:lvl3pPr>
            <a:lvl4pPr marL="1600200" indent="-228600">
              <a:spcBef>
                <a:spcPct val="20000"/>
              </a:spcBef>
              <a:buChar char="–"/>
              <a:tabLst>
                <a:tab pos="381000" algn="l"/>
              </a:tabLst>
              <a:defRPr kumimoji="1" sz="2000">
                <a:solidFill>
                  <a:schemeClr val="tx1"/>
                </a:solidFill>
                <a:latin typeface="Arial" charset="0"/>
                <a:ea typeface="ＭＳ Ｐゴシック" pitchFamily="50" charset="-128"/>
              </a:defRPr>
            </a:lvl4pPr>
            <a:lvl5pPr marL="2057400" indent="-228600">
              <a:spcBef>
                <a:spcPct val="20000"/>
              </a:spcBef>
              <a:buChar char="»"/>
              <a:tabLst>
                <a:tab pos="381000" algn="l"/>
              </a:tabLst>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2000">
                <a:solidFill>
                  <a:srgbClr val="000000"/>
                </a:solidFill>
              </a:rPr>
              <a:t>実施方法</a:t>
            </a:r>
            <a:endParaRPr lang="ja-JP" altLang="en-US" sz="2000" b="0">
              <a:solidFill>
                <a:srgbClr val="000000"/>
              </a:solidFill>
            </a:endParaRPr>
          </a:p>
        </p:txBody>
      </p:sp>
      <p:sp>
        <p:nvSpPr>
          <p:cNvPr id="116743" name="Rectangle 9"/>
          <p:cNvSpPr>
            <a:spLocks noChangeArrowheads="1"/>
          </p:cNvSpPr>
          <p:nvPr/>
        </p:nvSpPr>
        <p:spPr bwMode="auto">
          <a:xfrm>
            <a:off x="415925" y="4292600"/>
            <a:ext cx="1728788" cy="400050"/>
          </a:xfrm>
          <a:prstGeom prst="rect">
            <a:avLst/>
          </a:prstGeom>
          <a:solidFill>
            <a:schemeClr val="accent1">
              <a:alpha val="30196"/>
            </a:schemeClr>
          </a:solidFill>
          <a:ln w="12700" algn="ctr">
            <a:solidFill>
              <a:schemeClr val="tx1"/>
            </a:solidFill>
            <a:miter lim="800000"/>
            <a:headEnd/>
            <a:tailEnd/>
          </a:ln>
        </p:spPr>
        <p:txBody>
          <a:bodyPr lIns="91430" tIns="45714" rIns="91430" bIns="45714" anchor="ctr">
            <a:spAutoFit/>
          </a:bodyPr>
          <a:lstStyle>
            <a:lvl1pPr>
              <a:spcBef>
                <a:spcPct val="20000"/>
              </a:spcBef>
              <a:buChar char="•"/>
              <a:tabLst>
                <a:tab pos="381000" algn="l"/>
              </a:tabLst>
              <a:defRPr kumimoji="1" sz="3200">
                <a:solidFill>
                  <a:schemeClr val="tx1"/>
                </a:solidFill>
                <a:latin typeface="Arial" charset="0"/>
                <a:ea typeface="ＭＳ Ｐゴシック" pitchFamily="50" charset="-128"/>
              </a:defRPr>
            </a:lvl1pPr>
            <a:lvl2pPr marL="742950" indent="-285750">
              <a:spcBef>
                <a:spcPct val="20000"/>
              </a:spcBef>
              <a:buChar char="–"/>
              <a:tabLst>
                <a:tab pos="381000" algn="l"/>
              </a:tabLst>
              <a:defRPr kumimoji="1" sz="2800">
                <a:solidFill>
                  <a:schemeClr val="tx1"/>
                </a:solidFill>
                <a:latin typeface="Arial" charset="0"/>
                <a:ea typeface="ＭＳ Ｐゴシック" pitchFamily="50" charset="-128"/>
              </a:defRPr>
            </a:lvl2pPr>
            <a:lvl3pPr marL="1143000" indent="-228600">
              <a:spcBef>
                <a:spcPct val="20000"/>
              </a:spcBef>
              <a:buChar char="•"/>
              <a:tabLst>
                <a:tab pos="381000" algn="l"/>
              </a:tabLst>
              <a:defRPr kumimoji="1" sz="2400">
                <a:solidFill>
                  <a:schemeClr val="tx1"/>
                </a:solidFill>
                <a:latin typeface="Arial" charset="0"/>
                <a:ea typeface="ＭＳ Ｐゴシック" pitchFamily="50" charset="-128"/>
              </a:defRPr>
            </a:lvl3pPr>
            <a:lvl4pPr marL="1600200" indent="-228600">
              <a:spcBef>
                <a:spcPct val="20000"/>
              </a:spcBef>
              <a:buChar char="–"/>
              <a:tabLst>
                <a:tab pos="381000" algn="l"/>
              </a:tabLst>
              <a:defRPr kumimoji="1" sz="2000">
                <a:solidFill>
                  <a:schemeClr val="tx1"/>
                </a:solidFill>
                <a:latin typeface="Arial" charset="0"/>
                <a:ea typeface="ＭＳ Ｐゴシック" pitchFamily="50" charset="-128"/>
              </a:defRPr>
            </a:lvl4pPr>
            <a:lvl5pPr marL="2057400" indent="-228600">
              <a:spcBef>
                <a:spcPct val="20000"/>
              </a:spcBef>
              <a:buChar char="»"/>
              <a:tabLst>
                <a:tab pos="381000" algn="l"/>
              </a:tabLst>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2000">
                <a:solidFill>
                  <a:srgbClr val="000000"/>
                </a:solidFill>
              </a:rPr>
              <a:t>必要なツール</a:t>
            </a:r>
          </a:p>
        </p:txBody>
      </p:sp>
      <p:sp>
        <p:nvSpPr>
          <p:cNvPr id="116744" name="Rectangle 14"/>
          <p:cNvSpPr>
            <a:spLocks noChangeArrowheads="1"/>
          </p:cNvSpPr>
          <p:nvPr/>
        </p:nvSpPr>
        <p:spPr bwMode="auto">
          <a:xfrm>
            <a:off x="5338763" y="1844675"/>
            <a:ext cx="4462462" cy="3671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4" rIns="91430" bIns="45714"/>
          <a:lstStyle>
            <a:lvl1pPr marL="342900" indent="-342900">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lnSpc>
                <a:spcPct val="80000"/>
              </a:lnSpc>
            </a:pPr>
            <a:endParaRPr lang="ja-JP" altLang="en-US" sz="2000" b="0">
              <a:solidFill>
                <a:srgbClr val="000000"/>
              </a:solidFill>
            </a:endParaRPr>
          </a:p>
        </p:txBody>
      </p:sp>
      <p:grpSp>
        <p:nvGrpSpPr>
          <p:cNvPr id="116745" name="Group 10"/>
          <p:cNvGrpSpPr>
            <a:grpSpLocks/>
          </p:cNvGrpSpPr>
          <p:nvPr/>
        </p:nvGrpSpPr>
        <p:grpSpPr bwMode="auto">
          <a:xfrm>
            <a:off x="4953000" y="1196975"/>
            <a:ext cx="4918075" cy="576263"/>
            <a:chOff x="3198" y="754"/>
            <a:chExt cx="3175" cy="363"/>
          </a:xfrm>
        </p:grpSpPr>
        <p:sp>
          <p:nvSpPr>
            <p:cNvPr id="116751" name="Rectangle 9"/>
            <p:cNvSpPr>
              <a:spLocks noChangeArrowheads="1"/>
            </p:cNvSpPr>
            <p:nvPr/>
          </p:nvSpPr>
          <p:spPr bwMode="auto">
            <a:xfrm>
              <a:off x="3198" y="799"/>
              <a:ext cx="928" cy="258"/>
            </a:xfrm>
            <a:prstGeom prst="rect">
              <a:avLst/>
            </a:prstGeom>
            <a:solidFill>
              <a:srgbClr val="FFCC99">
                <a:alpha val="30196"/>
              </a:srgbClr>
            </a:solidFill>
            <a:ln w="12700" algn="ctr">
              <a:solidFill>
                <a:schemeClr val="tx1"/>
              </a:solidFill>
              <a:miter lim="800000"/>
              <a:headEnd/>
              <a:tailEnd/>
            </a:ln>
          </p:spPr>
          <p:txBody>
            <a:bodyPr lIns="91430" tIns="45714" rIns="91430" bIns="45714" anchor="ctr">
              <a:spAutoFit/>
            </a:bodyPr>
            <a:lstStyle>
              <a:lvl1pPr>
                <a:spcBef>
                  <a:spcPct val="20000"/>
                </a:spcBef>
                <a:buChar char="•"/>
                <a:tabLst>
                  <a:tab pos="381000" algn="l"/>
                </a:tabLst>
                <a:defRPr kumimoji="1" sz="3200">
                  <a:solidFill>
                    <a:schemeClr val="tx1"/>
                  </a:solidFill>
                  <a:latin typeface="Arial" charset="0"/>
                  <a:ea typeface="ＭＳ Ｐゴシック" pitchFamily="50" charset="-128"/>
                </a:defRPr>
              </a:lvl1pPr>
              <a:lvl2pPr marL="742950" indent="-285750">
                <a:spcBef>
                  <a:spcPct val="20000"/>
                </a:spcBef>
                <a:buChar char="–"/>
                <a:tabLst>
                  <a:tab pos="381000" algn="l"/>
                </a:tabLst>
                <a:defRPr kumimoji="1" sz="2800">
                  <a:solidFill>
                    <a:schemeClr val="tx1"/>
                  </a:solidFill>
                  <a:latin typeface="Arial" charset="0"/>
                  <a:ea typeface="ＭＳ Ｐゴシック" pitchFamily="50" charset="-128"/>
                </a:defRPr>
              </a:lvl2pPr>
              <a:lvl3pPr marL="1143000" indent="-228600">
                <a:spcBef>
                  <a:spcPct val="20000"/>
                </a:spcBef>
                <a:buChar char="•"/>
                <a:tabLst>
                  <a:tab pos="381000" algn="l"/>
                </a:tabLst>
                <a:defRPr kumimoji="1" sz="2400">
                  <a:solidFill>
                    <a:schemeClr val="tx1"/>
                  </a:solidFill>
                  <a:latin typeface="Arial" charset="0"/>
                  <a:ea typeface="ＭＳ Ｐゴシック" pitchFamily="50" charset="-128"/>
                </a:defRPr>
              </a:lvl3pPr>
              <a:lvl4pPr marL="1600200" indent="-228600">
                <a:spcBef>
                  <a:spcPct val="20000"/>
                </a:spcBef>
                <a:buChar char="–"/>
                <a:tabLst>
                  <a:tab pos="381000" algn="l"/>
                </a:tabLst>
                <a:defRPr kumimoji="1" sz="2000">
                  <a:solidFill>
                    <a:schemeClr val="tx1"/>
                  </a:solidFill>
                  <a:latin typeface="Arial" charset="0"/>
                  <a:ea typeface="ＭＳ Ｐゴシック" pitchFamily="50" charset="-128"/>
                </a:defRPr>
              </a:lvl4pPr>
              <a:lvl5pPr marL="2057400" indent="-228600">
                <a:spcBef>
                  <a:spcPct val="20000"/>
                </a:spcBef>
                <a:buChar char="»"/>
                <a:tabLst>
                  <a:tab pos="381000" algn="l"/>
                </a:tabLst>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2000">
                  <a:solidFill>
                    <a:srgbClr val="000000"/>
                  </a:solidFill>
                </a:rPr>
                <a:t>事例より</a:t>
              </a:r>
              <a:endParaRPr lang="ja-JP" altLang="en-US" sz="2000" b="0">
                <a:solidFill>
                  <a:srgbClr val="000000"/>
                </a:solidFill>
              </a:endParaRPr>
            </a:p>
          </p:txBody>
        </p:sp>
      </p:grpSp>
      <p:sp>
        <p:nvSpPr>
          <p:cNvPr id="116746" name="AutoShape 14"/>
          <p:cNvSpPr>
            <a:spLocks noChangeArrowheads="1"/>
          </p:cNvSpPr>
          <p:nvPr/>
        </p:nvSpPr>
        <p:spPr bwMode="auto">
          <a:xfrm>
            <a:off x="4981575" y="1844675"/>
            <a:ext cx="4537075" cy="3273425"/>
          </a:xfrm>
          <a:prstGeom prst="wedgeRoundRectCallout">
            <a:avLst>
              <a:gd name="adj1" fmla="val -1394"/>
              <a:gd name="adj2" fmla="val 58935"/>
              <a:gd name="adj3" fmla="val 16667"/>
            </a:avLst>
          </a:prstGeom>
          <a:solidFill>
            <a:srgbClr val="FFFF99"/>
          </a:solidFill>
          <a:ln w="12700">
            <a:solidFill>
              <a:srgbClr val="993300"/>
            </a:solidFill>
            <a:miter lim="800000"/>
            <a:headEnd/>
            <a:tailEnd/>
          </a:ln>
          <a:effectLst>
            <a:prstShdw prst="shdw17" dist="17961" dir="2700000">
              <a:srgbClr val="5C1F00"/>
            </a:prstShdw>
          </a:effectLst>
        </p:spPr>
        <p:txBody>
          <a:bodyPr lIns="74295" tIns="8890" rIns="74295" bIns="8890"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r>
              <a:rPr lang="ja-JP" altLang="en-US" sz="1800" b="0" dirty="0">
                <a:solidFill>
                  <a:srgbClr val="FF0000"/>
                </a:solidFill>
                <a:ea typeface="HGP創英角ﾎﾟｯﾌﾟ体" pitchFamily="50" charset="-128"/>
              </a:rPr>
              <a:t>グループホームを退所して、</a:t>
            </a:r>
            <a:endParaRPr lang="en-US" altLang="ja-JP" sz="1800" b="0" dirty="0">
              <a:solidFill>
                <a:srgbClr val="FF0000"/>
              </a:solidFill>
              <a:ea typeface="HGP創英角ﾎﾟｯﾌﾟ体" pitchFamily="50" charset="-128"/>
            </a:endParaRPr>
          </a:p>
          <a:p>
            <a:pPr eaLnBrk="1" hangingPunct="1">
              <a:spcBef>
                <a:spcPct val="0"/>
              </a:spcBef>
              <a:buFontTx/>
              <a:buNone/>
            </a:pPr>
            <a:r>
              <a:rPr lang="ja-JP" altLang="en-US" sz="1800" b="0" dirty="0">
                <a:solidFill>
                  <a:srgbClr val="FF0000"/>
                </a:solidFill>
                <a:ea typeface="HGP創英角ﾎﾟｯﾌﾟ体" pitchFamily="50" charset="-128"/>
              </a:rPr>
              <a:t>一人ぐらしをしたい・・・・。</a:t>
            </a:r>
            <a:endParaRPr lang="en-US" altLang="ja-JP" sz="1800" b="0" dirty="0">
              <a:solidFill>
                <a:srgbClr val="FF0000"/>
              </a:solidFill>
              <a:ea typeface="HGP創英角ﾎﾟｯﾌﾟ体" pitchFamily="50" charset="-128"/>
            </a:endParaRPr>
          </a:p>
          <a:p>
            <a:pPr eaLnBrk="1" hangingPunct="1">
              <a:spcBef>
                <a:spcPct val="0"/>
              </a:spcBef>
              <a:buFontTx/>
              <a:buNone/>
            </a:pPr>
            <a:r>
              <a:rPr lang="ja-JP" altLang="en-US" sz="1800" b="0" dirty="0">
                <a:solidFill>
                  <a:srgbClr val="FF0000"/>
                </a:solidFill>
                <a:ea typeface="HGP創英角ﾎﾟｯﾌﾟ体" pitchFamily="50" charset="-128"/>
              </a:rPr>
              <a:t>再アセスメント。支援計画の修正を経て・・・。⇒終結</a:t>
            </a:r>
            <a:endParaRPr lang="en-US" altLang="ja-JP" sz="1800" b="0" dirty="0">
              <a:solidFill>
                <a:srgbClr val="FF0000"/>
              </a:solidFill>
              <a:ea typeface="HGP創英角ﾎﾟｯﾌﾟ体" pitchFamily="50" charset="-128"/>
            </a:endParaRPr>
          </a:p>
          <a:p>
            <a:pPr eaLnBrk="1" hangingPunct="1">
              <a:spcBef>
                <a:spcPct val="0"/>
              </a:spcBef>
              <a:buFontTx/>
              <a:buNone/>
            </a:pPr>
            <a:r>
              <a:rPr lang="ja-JP" altLang="en-US" sz="1800" b="0" dirty="0">
                <a:solidFill>
                  <a:srgbClr val="FF0000"/>
                </a:solidFill>
                <a:ea typeface="HGP創英角ﾎﾟｯﾌﾟ体" pitchFamily="50" charset="-128"/>
              </a:rPr>
              <a:t>支援のふり返り（評価）が重要</a:t>
            </a:r>
          </a:p>
          <a:p>
            <a:pPr eaLnBrk="1" hangingPunct="1">
              <a:spcBef>
                <a:spcPct val="0"/>
              </a:spcBef>
              <a:buFontTx/>
              <a:buNone/>
            </a:pPr>
            <a:r>
              <a:rPr lang="ja-JP" altLang="en-US" sz="1800" b="0" dirty="0">
                <a:solidFill>
                  <a:srgbClr val="000000"/>
                </a:solidFill>
              </a:rPr>
              <a:t>どのようにフェイディングしていくのか</a:t>
            </a:r>
          </a:p>
          <a:p>
            <a:pPr eaLnBrk="1" hangingPunct="1">
              <a:spcBef>
                <a:spcPct val="0"/>
              </a:spcBef>
              <a:buFontTx/>
              <a:buNone/>
            </a:pPr>
            <a:r>
              <a:rPr lang="ja-JP" altLang="en-US" sz="1800" b="0" dirty="0">
                <a:solidFill>
                  <a:srgbClr val="000000"/>
                </a:solidFill>
              </a:rPr>
              <a:t>相談支援専門員による見守り</a:t>
            </a:r>
          </a:p>
          <a:p>
            <a:pPr eaLnBrk="1" hangingPunct="1">
              <a:spcBef>
                <a:spcPct val="0"/>
              </a:spcBef>
              <a:buFontTx/>
              <a:buNone/>
            </a:pPr>
            <a:r>
              <a:rPr lang="ja-JP" altLang="en-US" sz="1800" b="0" dirty="0">
                <a:solidFill>
                  <a:srgbClr val="000000"/>
                </a:solidFill>
              </a:rPr>
              <a:t>サービス管理責任者によるフォローアップ</a:t>
            </a:r>
          </a:p>
          <a:p>
            <a:pPr eaLnBrk="1" hangingPunct="1">
              <a:spcBef>
                <a:spcPct val="0"/>
              </a:spcBef>
              <a:buFontTx/>
              <a:buNone/>
            </a:pPr>
            <a:r>
              <a:rPr lang="ja-JP" altLang="en-US" sz="1800" b="0" dirty="0">
                <a:solidFill>
                  <a:srgbClr val="000000"/>
                </a:solidFill>
              </a:rPr>
              <a:t>地域の人的資源との関わり・・・等</a:t>
            </a:r>
          </a:p>
          <a:p>
            <a:pPr eaLnBrk="1" hangingPunct="1">
              <a:spcBef>
                <a:spcPct val="0"/>
              </a:spcBef>
              <a:buFontTx/>
              <a:buNone/>
            </a:pPr>
            <a:r>
              <a:rPr lang="ja-JP" altLang="en-US" sz="2400" b="0" dirty="0">
                <a:solidFill>
                  <a:srgbClr val="FF0000"/>
                </a:solidFill>
                <a:ea typeface="HGP創英角ﾎﾟｯﾌﾟ体" pitchFamily="50" charset="-128"/>
              </a:rPr>
              <a:t>キーパーソンを確認する</a:t>
            </a:r>
            <a:endParaRPr lang="ja-JP" altLang="en-US" sz="3600" b="0" dirty="0">
              <a:solidFill>
                <a:srgbClr val="FF0000"/>
              </a:solidFill>
              <a:ea typeface="HGP創英角ﾎﾟｯﾌﾟ体" pitchFamily="50" charset="-128"/>
            </a:endParaRPr>
          </a:p>
        </p:txBody>
      </p:sp>
      <p:pic>
        <p:nvPicPr>
          <p:cNvPr id="116747" name="Picture 40" descr="NB07_2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96149" y="5313363"/>
            <a:ext cx="1687513" cy="1344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6748" name="Oval 2"/>
          <p:cNvSpPr>
            <a:spLocks noGrp="1" noChangeArrowheads="1"/>
          </p:cNvSpPr>
          <p:nvPr/>
        </p:nvSpPr>
        <p:spPr bwMode="auto">
          <a:xfrm>
            <a:off x="6373813" y="1196975"/>
            <a:ext cx="3532187" cy="576263"/>
          </a:xfrm>
          <a:prstGeom prst="ellipse">
            <a:avLst/>
          </a:prstGeom>
          <a:solidFill>
            <a:srgbClr val="FFFFCD"/>
          </a:solidFill>
          <a:ln w="9525">
            <a:solidFill>
              <a:schemeClr val="tx1"/>
            </a:solidFill>
            <a:round/>
            <a:headEnd/>
            <a:tailEnd/>
          </a:ln>
          <a:effectLst>
            <a:outerShdw dist="35921" dir="2700000" algn="ctr" rotWithShape="0">
              <a:srgbClr val="808080"/>
            </a:outerShdw>
          </a:effectLst>
        </p:spPr>
        <p:txBody>
          <a:bodyPr lIns="91414" tIns="45706" rIns="91414" bIns="45706"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1600" b="0">
                <a:solidFill>
                  <a:srgbClr val="000000"/>
                </a:solidFill>
                <a:ea typeface="HGP創英角ﾎﾟｯﾌﾟ体" pitchFamily="50" charset="-128"/>
              </a:rPr>
              <a:t>自分の人生を取り戻したい</a:t>
            </a:r>
          </a:p>
        </p:txBody>
      </p:sp>
      <p:pic>
        <p:nvPicPr>
          <p:cNvPr id="116749" name="Picture 3"/>
          <p:cNvPicPr>
            <a:picLocks noChangeAspect="1" noChangeArrowheads="1"/>
          </p:cNvPicPr>
          <p:nvPr/>
        </p:nvPicPr>
        <p:blipFill>
          <a:blip r:embed="rId4">
            <a:extLst>
              <a:ext uri="{28A0092B-C50C-407E-A947-70E740481C1C}">
                <a14:useLocalDpi xmlns:a14="http://schemas.microsoft.com/office/drawing/2010/main" val="0"/>
              </a:ext>
            </a:extLst>
          </a:blip>
          <a:srcRect t="-5714" r="3847" b="-7428"/>
          <a:stretch>
            <a:fillRect/>
          </a:stretch>
        </p:blipFill>
        <p:spPr bwMode="auto">
          <a:xfrm>
            <a:off x="8993188" y="1773238"/>
            <a:ext cx="912812" cy="183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6750" name="スライド番号プレースホルダー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spcBef>
                <a:spcPct val="0"/>
              </a:spcBef>
              <a:buFontTx/>
              <a:buNone/>
            </a:pPr>
            <a:fld id="{15FE7390-5267-4DD8-9C3B-1CFA8F48696D}" type="slidenum">
              <a:rPr lang="en-US" altLang="ja-JP" sz="1400">
                <a:solidFill>
                  <a:srgbClr val="000000"/>
                </a:solidFill>
              </a:rPr>
              <a:pPr>
                <a:spcBef>
                  <a:spcPct val="0"/>
                </a:spcBef>
                <a:buFontTx/>
                <a:buNone/>
              </a:pPr>
              <a:t>17</a:t>
            </a:fld>
            <a:endParaRPr lang="en-US" altLang="ja-JP" sz="1400">
              <a:solidFill>
                <a:srgbClr val="000000"/>
              </a:solidFill>
            </a:endParaRP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プレースホルダー 3">
            <a:extLst>
              <a:ext uri="{FF2B5EF4-FFF2-40B4-BE49-F238E27FC236}">
                <a16:creationId xmlns:a16="http://schemas.microsoft.com/office/drawing/2014/main" id="{0189466F-CC42-4334-8C52-A3E5CEB0F5E7}"/>
              </a:ext>
            </a:extLst>
          </p:cNvPr>
          <p:cNvSpPr>
            <a:spLocks noGrp="1"/>
          </p:cNvSpPr>
          <p:nvPr>
            <p:ph type="body" idx="1"/>
          </p:nvPr>
        </p:nvSpPr>
        <p:spPr/>
        <p:txBody>
          <a:bodyPr/>
          <a:lstStyle/>
          <a:p>
            <a:r>
              <a:rPr kumimoji="1" lang="ja-JP" altLang="en-US" sz="4400" dirty="0"/>
              <a:t>参考資料</a:t>
            </a:r>
          </a:p>
        </p:txBody>
      </p:sp>
      <p:sp>
        <p:nvSpPr>
          <p:cNvPr id="2" name="スライド番号プレースホルダー 1">
            <a:extLst>
              <a:ext uri="{FF2B5EF4-FFF2-40B4-BE49-F238E27FC236}">
                <a16:creationId xmlns:a16="http://schemas.microsoft.com/office/drawing/2014/main" id="{203C7736-5E43-4D19-8C83-91A7597033AF}"/>
              </a:ext>
            </a:extLst>
          </p:cNvPr>
          <p:cNvSpPr>
            <a:spLocks noGrp="1"/>
          </p:cNvSpPr>
          <p:nvPr>
            <p:ph type="sldNum" sz="quarter" idx="12"/>
          </p:nvPr>
        </p:nvSpPr>
        <p:spPr/>
        <p:txBody>
          <a:bodyPr/>
          <a:lstStyle/>
          <a:p>
            <a:fld id="{7B1580D4-F5F5-4CD7-B2D2-E0597DC438C2}" type="slidenum">
              <a:rPr lang="en-US" altLang="ja-JP" smtClean="0"/>
              <a:pPr/>
              <a:t>18</a:t>
            </a:fld>
            <a:endParaRPr lang="en-US" altLang="ja-JP"/>
          </a:p>
        </p:txBody>
      </p:sp>
    </p:spTree>
    <p:extLst>
      <p:ext uri="{BB962C8B-B14F-4D97-AF65-F5344CB8AC3E}">
        <p14:creationId xmlns:p14="http://schemas.microsoft.com/office/powerpoint/2010/main" val="23071325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2234" name="Group 2794"/>
          <p:cNvGraphicFramePr>
            <a:graphicFrameLocks noGrp="1"/>
          </p:cNvGraphicFramePr>
          <p:nvPr>
            <p:ph idx="1"/>
            <p:extLst/>
          </p:nvPr>
        </p:nvGraphicFramePr>
        <p:xfrm>
          <a:off x="194356" y="908050"/>
          <a:ext cx="9439045" cy="5754086"/>
        </p:xfrm>
        <a:graphic>
          <a:graphicData uri="http://schemas.openxmlformats.org/drawingml/2006/table">
            <a:tbl>
              <a:tblPr/>
              <a:tblGrid>
                <a:gridCol w="642682">
                  <a:extLst>
                    <a:ext uri="{9D8B030D-6E8A-4147-A177-3AD203B41FA5}">
                      <a16:colId xmlns:a16="http://schemas.microsoft.com/office/drawing/2014/main" val="20000"/>
                    </a:ext>
                  </a:extLst>
                </a:gridCol>
                <a:gridCol w="1931603">
                  <a:extLst>
                    <a:ext uri="{9D8B030D-6E8A-4147-A177-3AD203B41FA5}">
                      <a16:colId xmlns:a16="http://schemas.microsoft.com/office/drawing/2014/main" val="20001"/>
                    </a:ext>
                  </a:extLst>
                </a:gridCol>
                <a:gridCol w="2262251">
                  <a:extLst>
                    <a:ext uri="{9D8B030D-6E8A-4147-A177-3AD203B41FA5}">
                      <a16:colId xmlns:a16="http://schemas.microsoft.com/office/drawing/2014/main" val="20002"/>
                    </a:ext>
                  </a:extLst>
                </a:gridCol>
                <a:gridCol w="2403418">
                  <a:extLst>
                    <a:ext uri="{9D8B030D-6E8A-4147-A177-3AD203B41FA5}">
                      <a16:colId xmlns:a16="http://schemas.microsoft.com/office/drawing/2014/main" val="20003"/>
                    </a:ext>
                  </a:extLst>
                </a:gridCol>
                <a:gridCol w="2199091">
                  <a:extLst>
                    <a:ext uri="{9D8B030D-6E8A-4147-A177-3AD203B41FA5}">
                      <a16:colId xmlns:a16="http://schemas.microsoft.com/office/drawing/2014/main" val="20004"/>
                    </a:ext>
                  </a:extLst>
                </a:gridCol>
              </a:tblGrid>
              <a:tr h="79275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a:ln>
                            <a:noFill/>
                          </a:ln>
                          <a:solidFill>
                            <a:schemeClr val="tx1"/>
                          </a:solidFill>
                          <a:effectLst/>
                          <a:latin typeface="Arial" charset="0"/>
                          <a:ea typeface="ＭＳ Ｐゴシック" pitchFamily="50" charset="-128"/>
                        </a:rPr>
                        <a:t>№</a:t>
                      </a:r>
                      <a:endParaRPr kumimoji="1" lang="ja-JP" altLang="ja-JP" sz="1800" b="0" i="0" u="none" strike="noStrike" cap="none" normalizeH="0" baseline="0" dirty="0">
                        <a:ln>
                          <a:noFill/>
                        </a:ln>
                        <a:solidFill>
                          <a:schemeClr val="tx1"/>
                        </a:solidFill>
                        <a:effectLst/>
                        <a:latin typeface="Arial" charset="0"/>
                        <a:ea typeface="ＭＳ Ｐゴシック" pitchFamily="50" charset="-128"/>
                      </a:endParaRPr>
                    </a:p>
                  </a:txBody>
                  <a:tcPr marL="99060" marR="9906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発達ニーズ・意向等</a:t>
                      </a:r>
                      <a:endParaRPr kumimoji="1" lang="en-US" altLang="ja-JP" sz="1200" b="0" i="0" u="none" strike="noStrike" cap="none" normalizeH="0" baseline="0" dirty="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の把握</a:t>
                      </a:r>
                    </a:p>
                  </a:txBody>
                  <a:tcPr marL="99060" marR="9906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9F98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初期状態の評価</a:t>
                      </a:r>
                      <a:endParaRPr kumimoji="1" lang="en-US" altLang="ja-JP" sz="1200" b="0" i="0" u="none" strike="noStrike" cap="none" normalizeH="0" baseline="0" dirty="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（利用者の状況</a:t>
                      </a:r>
                      <a:endParaRPr kumimoji="1" lang="en-US" altLang="ja-JP" sz="1200" b="0" i="0" u="none" strike="noStrike" cap="none" normalizeH="0" baseline="0" dirty="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・環境の状況）</a:t>
                      </a:r>
                    </a:p>
                  </a:txBody>
                  <a:tcPr marL="99060" marR="9906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9F98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支援者の気になること</a:t>
                      </a:r>
                      <a:endParaRPr kumimoji="1" lang="en-US" altLang="ja-JP" sz="1200" b="0" i="0" u="none" strike="noStrike" cap="none" normalizeH="0" baseline="0" dirty="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・推測できること</a:t>
                      </a:r>
                      <a:endParaRPr kumimoji="1" lang="en-US" altLang="ja-JP" sz="1200" b="0" i="0" u="none" strike="noStrike" cap="none" normalizeH="0" baseline="0" dirty="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（事例の強み・可能性）</a:t>
                      </a:r>
                    </a:p>
                  </a:txBody>
                  <a:tcPr marL="99060" marR="9906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9F98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a:ln>
                            <a:noFill/>
                          </a:ln>
                          <a:solidFill>
                            <a:schemeClr val="tx1"/>
                          </a:solidFill>
                          <a:effectLst/>
                          <a:latin typeface="Arial" charset="0"/>
                          <a:ea typeface="ＭＳ Ｐゴシック" pitchFamily="50" charset="-128"/>
                        </a:rPr>
                        <a:t>解決すべき課題</a:t>
                      </a:r>
                    </a:p>
                  </a:txBody>
                  <a:tcPr marL="99060" marR="9906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9F98F"/>
                    </a:solidFill>
                  </a:tcPr>
                </a:tc>
                <a:extLst>
                  <a:ext uri="{0D108BD9-81ED-4DB2-BD59-A6C34878D82A}">
                    <a16:rowId xmlns:a16="http://schemas.microsoft.com/office/drawing/2014/main" val="10000"/>
                  </a:ext>
                </a:extLst>
              </a:tr>
              <a:tr h="266429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charset="0"/>
                          <a:ea typeface="ＭＳ Ｐゴシック" pitchFamily="50" charset="-128"/>
                        </a:rPr>
                        <a:t>発</a:t>
                      </a:r>
                      <a:endParaRPr kumimoji="1" lang="en-US" altLang="ja-JP" sz="1400" b="0" i="0" u="none" strike="noStrike" cap="none" normalizeH="0" baseline="0" dirty="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charset="0"/>
                          <a:ea typeface="ＭＳ Ｐゴシック" pitchFamily="50" charset="-128"/>
                        </a:rPr>
                        <a:t>達</a:t>
                      </a:r>
                      <a:endParaRPr kumimoji="1" lang="en-US" altLang="ja-JP" sz="1400" b="0" i="0" u="none" strike="noStrike" cap="none" normalizeH="0" baseline="0" dirty="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charset="0"/>
                          <a:ea typeface="ＭＳ Ｐゴシック" pitchFamily="50" charset="-128"/>
                        </a:rPr>
                        <a:t>支</a:t>
                      </a:r>
                      <a:endParaRPr kumimoji="1" lang="en-US" altLang="ja-JP" sz="1400" b="0" i="0" u="none" strike="noStrike" cap="none" normalizeH="0" baseline="0" dirty="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charset="0"/>
                          <a:ea typeface="ＭＳ Ｐゴシック" pitchFamily="50" charset="-128"/>
                        </a:rPr>
                        <a:t>援</a:t>
                      </a:r>
                    </a:p>
                  </a:txBody>
                  <a:tcPr marL="99060" marR="9906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dirty="0">
                        <a:ln>
                          <a:noFill/>
                        </a:ln>
                        <a:solidFill>
                          <a:schemeClr val="tx1"/>
                        </a:solidFill>
                        <a:effectLst/>
                        <a:latin typeface="Arial" charset="0"/>
                        <a:ea typeface="ＭＳ Ｐゴシック" pitchFamily="50" charset="-128"/>
                      </a:endParaRPr>
                    </a:p>
                  </a:txBody>
                  <a:tcPr marL="99060" marR="9906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ja-JP" sz="2800" b="0" i="0" u="none" strike="noStrike" cap="none" normalizeH="0" baseline="0" dirty="0">
                        <a:ln>
                          <a:noFill/>
                        </a:ln>
                        <a:solidFill>
                          <a:schemeClr val="tx1"/>
                        </a:solidFill>
                        <a:effectLst/>
                        <a:latin typeface="Arial" charset="0"/>
                        <a:ea typeface="ＭＳ Ｐゴシック" pitchFamily="50" charset="-128"/>
                      </a:endParaRPr>
                    </a:p>
                  </a:txBody>
                  <a:tcPr marL="99060" marR="9906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dirty="0">
                        <a:ln>
                          <a:noFill/>
                        </a:ln>
                        <a:solidFill>
                          <a:schemeClr val="tx1"/>
                        </a:solidFill>
                        <a:effectLst/>
                        <a:latin typeface="Arial" charset="0"/>
                        <a:ea typeface="ＭＳ Ｐゴシック" pitchFamily="50" charset="-128"/>
                      </a:endParaRPr>
                    </a:p>
                  </a:txBody>
                  <a:tcPr marL="99060" marR="9906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dirty="0">
                        <a:ln>
                          <a:noFill/>
                        </a:ln>
                        <a:solidFill>
                          <a:schemeClr val="tx1"/>
                        </a:solidFill>
                        <a:effectLst/>
                        <a:latin typeface="Arial" charset="0"/>
                        <a:ea typeface="ＭＳ Ｐゴシック" pitchFamily="50" charset="-128"/>
                      </a:endParaRPr>
                    </a:p>
                  </a:txBody>
                  <a:tcPr marL="99060" marR="9906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22413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charset="0"/>
                          <a:ea typeface="ＭＳ Ｐゴシック" pitchFamily="50" charset="-128"/>
                        </a:rPr>
                        <a:t>家</a:t>
                      </a:r>
                      <a:endParaRPr kumimoji="1" lang="en-US" altLang="ja-JP" sz="1400" b="0" i="0" u="none" strike="noStrike" cap="none" normalizeH="0" baseline="0" dirty="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charset="0"/>
                          <a:ea typeface="ＭＳ Ｐゴシック" pitchFamily="50" charset="-128"/>
                        </a:rPr>
                        <a:t>族</a:t>
                      </a:r>
                      <a:endParaRPr kumimoji="1" lang="en-US" altLang="ja-JP" sz="1400" b="0" i="0" u="none" strike="noStrike" cap="none" normalizeH="0" baseline="0" dirty="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charset="0"/>
                          <a:ea typeface="ＭＳ Ｐゴシック" pitchFamily="50" charset="-128"/>
                        </a:rPr>
                        <a:t>支</a:t>
                      </a:r>
                      <a:endParaRPr kumimoji="1" lang="en-US" altLang="ja-JP" sz="1400" b="0" i="0" u="none" strike="noStrike" cap="none" normalizeH="0" baseline="0" dirty="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charset="0"/>
                          <a:ea typeface="ＭＳ Ｐゴシック" pitchFamily="50" charset="-128"/>
                        </a:rPr>
                        <a:t>援</a:t>
                      </a:r>
                    </a:p>
                  </a:txBody>
                  <a:tcPr marL="99060" marR="9906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dirty="0">
                        <a:ln>
                          <a:noFill/>
                        </a:ln>
                        <a:solidFill>
                          <a:schemeClr val="tx1"/>
                        </a:solidFill>
                        <a:effectLst/>
                        <a:latin typeface="Arial" charset="0"/>
                        <a:ea typeface="ＭＳ Ｐゴシック" pitchFamily="50" charset="-128"/>
                      </a:endParaRPr>
                    </a:p>
                  </a:txBody>
                  <a:tcPr marL="99060" marR="9906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ja-JP" sz="2800" b="0" i="0" u="none" strike="noStrike" cap="none" normalizeH="0" baseline="0" dirty="0">
                        <a:ln>
                          <a:noFill/>
                        </a:ln>
                        <a:solidFill>
                          <a:schemeClr val="tx1"/>
                        </a:solidFill>
                        <a:effectLst/>
                        <a:latin typeface="Arial" charset="0"/>
                        <a:ea typeface="ＭＳ Ｐゴシック" pitchFamily="50" charset="-128"/>
                      </a:endParaRPr>
                    </a:p>
                  </a:txBody>
                  <a:tcPr marL="99060" marR="9906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dirty="0">
                        <a:ln>
                          <a:noFill/>
                        </a:ln>
                        <a:solidFill>
                          <a:schemeClr val="tx1"/>
                        </a:solidFill>
                        <a:effectLst/>
                        <a:latin typeface="Arial" charset="0"/>
                        <a:ea typeface="ＭＳ Ｐゴシック" pitchFamily="50" charset="-128"/>
                      </a:endParaRPr>
                    </a:p>
                  </a:txBody>
                  <a:tcPr marL="99060" marR="9906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dirty="0">
                        <a:ln>
                          <a:noFill/>
                        </a:ln>
                        <a:solidFill>
                          <a:schemeClr val="tx1"/>
                        </a:solidFill>
                        <a:effectLst/>
                        <a:latin typeface="Arial" charset="0"/>
                        <a:ea typeface="ＭＳ Ｐゴシック" pitchFamily="50" charset="-128"/>
                      </a:endParaRPr>
                    </a:p>
                  </a:txBody>
                  <a:tcPr marL="99060" marR="9906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03964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charset="0"/>
                          <a:ea typeface="ＭＳ Ｐゴシック" pitchFamily="50" charset="-128"/>
                        </a:rPr>
                        <a:t>地</a:t>
                      </a:r>
                      <a:endParaRPr kumimoji="1" lang="en-US" altLang="ja-JP" sz="1400" b="0" i="0" u="none" strike="noStrike" cap="none" normalizeH="0" baseline="0" dirty="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charset="0"/>
                          <a:ea typeface="ＭＳ Ｐゴシック" pitchFamily="50" charset="-128"/>
                        </a:rPr>
                        <a:t>域</a:t>
                      </a:r>
                      <a:endParaRPr kumimoji="1" lang="en-US" altLang="ja-JP" sz="1400" b="0" i="0" u="none" strike="noStrike" cap="none" normalizeH="0" baseline="0" dirty="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charset="0"/>
                          <a:ea typeface="ＭＳ Ｐゴシック" pitchFamily="50" charset="-128"/>
                        </a:rPr>
                        <a:t>連</a:t>
                      </a:r>
                      <a:endParaRPr kumimoji="1" lang="en-US" altLang="ja-JP" sz="1400" b="0" i="0" u="none" strike="noStrike" cap="none" normalizeH="0" baseline="0" dirty="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charset="0"/>
                          <a:ea typeface="ＭＳ Ｐゴシック" pitchFamily="50" charset="-128"/>
                        </a:rPr>
                        <a:t>携</a:t>
                      </a:r>
                    </a:p>
                  </a:txBody>
                  <a:tcPr marL="99060" marR="9906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dirty="0">
                        <a:ln>
                          <a:noFill/>
                        </a:ln>
                        <a:solidFill>
                          <a:schemeClr val="tx1"/>
                        </a:solidFill>
                        <a:effectLst/>
                        <a:latin typeface="Arial" charset="0"/>
                        <a:ea typeface="ＭＳ Ｐゴシック" pitchFamily="50" charset="-128"/>
                      </a:endParaRPr>
                    </a:p>
                  </a:txBody>
                  <a:tcPr marL="99060" marR="9906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ja-JP" sz="2800" b="0" i="0" u="none" strike="noStrike" cap="none" normalizeH="0" baseline="0" dirty="0">
                        <a:ln>
                          <a:noFill/>
                        </a:ln>
                        <a:solidFill>
                          <a:schemeClr val="tx1"/>
                        </a:solidFill>
                        <a:effectLst/>
                        <a:latin typeface="Arial" charset="0"/>
                        <a:ea typeface="ＭＳ Ｐゴシック" pitchFamily="50" charset="-128"/>
                      </a:endParaRPr>
                    </a:p>
                  </a:txBody>
                  <a:tcPr marL="99060" marR="9906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dirty="0">
                        <a:ln>
                          <a:noFill/>
                        </a:ln>
                        <a:solidFill>
                          <a:schemeClr val="tx1"/>
                        </a:solidFill>
                        <a:effectLst/>
                        <a:latin typeface="Arial" charset="0"/>
                        <a:ea typeface="ＭＳ Ｐゴシック" pitchFamily="50" charset="-128"/>
                      </a:endParaRPr>
                    </a:p>
                  </a:txBody>
                  <a:tcPr marL="99060" marR="9906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dirty="0">
                        <a:ln>
                          <a:noFill/>
                        </a:ln>
                        <a:solidFill>
                          <a:schemeClr val="tx1"/>
                        </a:solidFill>
                        <a:effectLst/>
                        <a:latin typeface="Arial" charset="0"/>
                        <a:ea typeface="ＭＳ Ｐゴシック" pitchFamily="50" charset="-128"/>
                      </a:endParaRPr>
                    </a:p>
                  </a:txBody>
                  <a:tcPr marL="99060" marR="9906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26659" name="Rectangle 2786"/>
          <p:cNvSpPr>
            <a:spLocks noChangeArrowheads="1"/>
          </p:cNvSpPr>
          <p:nvPr/>
        </p:nvSpPr>
        <p:spPr bwMode="auto">
          <a:xfrm>
            <a:off x="16718" y="0"/>
            <a:ext cx="6912767" cy="576262"/>
          </a:xfrm>
          <a:prstGeom prst="rect">
            <a:avLst/>
          </a:prstGeom>
          <a:noFill/>
          <a:ln w="12700" algn="ctr">
            <a:noFill/>
            <a:miter lim="800000"/>
            <a:headEnd/>
            <a:tailEnd/>
          </a:ln>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800" b="1" i="0" u="none" strike="noStrike" kern="1200" cap="none" spc="0" normalizeH="0" baseline="0" noProof="0" dirty="0">
                <a:ln>
                  <a:noFill/>
                </a:ln>
                <a:solidFill>
                  <a:srgbClr val="000000"/>
                </a:solidFill>
                <a:effectLst/>
                <a:uLnTx/>
                <a:uFillTx/>
                <a:latin typeface="Arial"/>
                <a:ea typeface="ＭＳ Ｐゴシック"/>
                <a:cs typeface="+mn-cs"/>
              </a:rPr>
              <a:t>ニーズ・課題の整理表作成時の留意点（例）</a:t>
            </a:r>
            <a:endParaRPr kumimoji="1" lang="ja-JP" altLang="en-US" sz="1600" b="1"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26661" name="Rectangle 2786"/>
          <p:cNvSpPr>
            <a:spLocks noChangeArrowheads="1"/>
          </p:cNvSpPr>
          <p:nvPr/>
        </p:nvSpPr>
        <p:spPr bwMode="auto">
          <a:xfrm>
            <a:off x="6249144" y="548680"/>
            <a:ext cx="3656856" cy="346075"/>
          </a:xfrm>
          <a:prstGeom prst="rect">
            <a:avLst/>
          </a:prstGeom>
          <a:noFill/>
          <a:ln w="12700" algn="ctr">
            <a:noFill/>
            <a:miter lim="800000"/>
            <a:headEnd/>
            <a:tailEnd/>
          </a:ln>
        </p:spPr>
        <p:txBody>
          <a:bodyPr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a:ln>
                  <a:noFill/>
                </a:ln>
                <a:solidFill>
                  <a:srgbClr val="000000"/>
                </a:solidFill>
                <a:effectLst/>
                <a:uLnTx/>
                <a:uFillTx/>
                <a:latin typeface="Arial"/>
                <a:ea typeface="ＭＳ Ｐゴシック"/>
                <a:cs typeface="+mn-cs"/>
              </a:rPr>
              <a:t>　　　　　　　　　　　　　　　　　　　　　　　　　　　　　　　　　　　　　　　　　　　</a:t>
            </a:r>
            <a:r>
              <a:rPr kumimoji="1" lang="ja-JP" altLang="en-US" sz="1600" b="1" i="0" u="sng" strike="noStrike" kern="1200" cap="none" spc="0" normalizeH="0" baseline="0" noProof="0" dirty="0">
                <a:ln>
                  <a:noFill/>
                </a:ln>
                <a:solidFill>
                  <a:srgbClr val="000000"/>
                </a:solidFill>
                <a:effectLst/>
                <a:uLnTx/>
                <a:uFillTx/>
                <a:latin typeface="Arial"/>
                <a:ea typeface="ＭＳ Ｐゴシック"/>
                <a:cs typeface="+mn-cs"/>
              </a:rPr>
              <a:t>利用者名　　　　　　　　　　　　　　さん</a:t>
            </a:r>
            <a:r>
              <a:rPr kumimoji="1" lang="ja-JP" altLang="en-US" sz="1600" b="1" i="0" u="none" strike="noStrike" kern="1200" cap="none" spc="0" normalizeH="0" baseline="0" noProof="0" dirty="0">
                <a:ln>
                  <a:noFill/>
                </a:ln>
                <a:solidFill>
                  <a:srgbClr val="000000"/>
                </a:solidFill>
                <a:effectLst/>
                <a:uLnTx/>
                <a:uFillTx/>
                <a:latin typeface="Arial"/>
                <a:ea typeface="ＭＳ Ｐゴシック"/>
                <a:cs typeface="+mn-cs"/>
              </a:rPr>
              <a:t/>
            </a:r>
            <a:br>
              <a:rPr kumimoji="1" lang="ja-JP" altLang="en-US" sz="1600" b="1" i="0" u="none" strike="noStrike" kern="1200" cap="none" spc="0" normalizeH="0" baseline="0" noProof="0" dirty="0">
                <a:ln>
                  <a:noFill/>
                </a:ln>
                <a:solidFill>
                  <a:srgbClr val="000000"/>
                </a:solidFill>
                <a:effectLst/>
                <a:uLnTx/>
                <a:uFillTx/>
                <a:latin typeface="Arial"/>
                <a:ea typeface="ＭＳ Ｐゴシック"/>
                <a:cs typeface="+mn-cs"/>
              </a:rPr>
            </a:br>
            <a:endParaRPr kumimoji="1" lang="ja-JP" altLang="en-US" sz="1600" b="1" i="0" u="none" strike="noStrike" kern="1200" cap="none" spc="0" normalizeH="0" baseline="0" noProof="0" dirty="0">
              <a:ln>
                <a:noFill/>
              </a:ln>
              <a:solidFill>
                <a:srgbClr val="000000"/>
              </a:solidFill>
              <a:effectLst/>
              <a:uLnTx/>
              <a:uFillTx/>
              <a:latin typeface="Arial"/>
              <a:ea typeface="ＭＳ Ｐゴシック"/>
              <a:cs typeface="+mn-cs"/>
            </a:endParaRPr>
          </a:p>
        </p:txBody>
      </p:sp>
      <p:grpSp>
        <p:nvGrpSpPr>
          <p:cNvPr id="3" name="グループ化 2"/>
          <p:cNvGrpSpPr/>
          <p:nvPr/>
        </p:nvGrpSpPr>
        <p:grpSpPr>
          <a:xfrm>
            <a:off x="763089" y="2026914"/>
            <a:ext cx="2856484" cy="1937248"/>
            <a:chOff x="826607" y="2276872"/>
            <a:chExt cx="2856484" cy="1937248"/>
          </a:xfrm>
        </p:grpSpPr>
        <p:sp>
          <p:nvSpPr>
            <p:cNvPr id="14" name="角丸四角形吹き出し 13"/>
            <p:cNvSpPr/>
            <p:nvPr/>
          </p:nvSpPr>
          <p:spPr>
            <a:xfrm>
              <a:off x="826608" y="2492894"/>
              <a:ext cx="2850597" cy="1721225"/>
            </a:xfrm>
            <a:prstGeom prst="wedgeRoundRectCallout">
              <a:avLst>
                <a:gd name="adj1" fmla="val -37892"/>
                <a:gd name="adj2" fmla="val 180435"/>
                <a:gd name="adj3" fmla="val 16667"/>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3663" marR="0" lvl="0" indent="-93663" algn="l" defTabSz="914400" rtl="0" eaLnBrk="1" fontAlgn="auto" latinLnBrk="0" hangingPunct="1">
                <a:lnSpc>
                  <a:spcPct val="100000"/>
                </a:lnSpc>
                <a:spcBef>
                  <a:spcPts val="0"/>
                </a:spcBef>
                <a:spcAft>
                  <a:spcPts val="0"/>
                </a:spcAft>
                <a:buClrTx/>
                <a:buSzTx/>
                <a:buFontTx/>
                <a:buNone/>
                <a:tabLst/>
                <a:defRPr/>
              </a:pPr>
              <a:endParaRPr kumimoji="1" lang="en-US" altLang="ja-JP" sz="1400" b="1" i="0" u="none" strike="noStrike" kern="1200" cap="none" spc="0" normalizeH="0" baseline="0" noProof="0" dirty="0">
                <a:ln>
                  <a:noFill/>
                </a:ln>
                <a:solidFill>
                  <a:srgbClr val="FF0000"/>
                </a:solidFill>
                <a:effectLst/>
                <a:uLnTx/>
                <a:uFillTx/>
                <a:latin typeface="Arial"/>
                <a:ea typeface="ＭＳ Ｐゴシック"/>
                <a:cs typeface="+mn-cs"/>
              </a:endParaRPr>
            </a:p>
          </p:txBody>
        </p:sp>
        <p:sp>
          <p:nvSpPr>
            <p:cNvPr id="13" name="角丸四角形吹き出し 12"/>
            <p:cNvSpPr/>
            <p:nvPr/>
          </p:nvSpPr>
          <p:spPr>
            <a:xfrm>
              <a:off x="832494" y="2492895"/>
              <a:ext cx="2850597" cy="1721225"/>
            </a:xfrm>
            <a:prstGeom prst="wedgeRoundRectCallout">
              <a:avLst>
                <a:gd name="adj1" fmla="val -40494"/>
                <a:gd name="adj2" fmla="val 106491"/>
                <a:gd name="adj3" fmla="val 16667"/>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3663" marR="0" lvl="0" indent="-93663" algn="l" defTabSz="914400" rtl="0" eaLnBrk="1" fontAlgn="auto" latinLnBrk="0" hangingPunct="1">
                <a:lnSpc>
                  <a:spcPct val="100000"/>
                </a:lnSpc>
                <a:spcBef>
                  <a:spcPts val="0"/>
                </a:spcBef>
                <a:spcAft>
                  <a:spcPts val="0"/>
                </a:spcAft>
                <a:buClrTx/>
                <a:buSzTx/>
                <a:buFontTx/>
                <a:buNone/>
                <a:tabLst/>
                <a:defRPr/>
              </a:pPr>
              <a:endParaRPr kumimoji="1" lang="en-US" altLang="ja-JP" sz="1400" b="1" i="0" u="none" strike="noStrike" kern="1200" cap="none" spc="0" normalizeH="0" baseline="0" noProof="0" dirty="0">
                <a:ln>
                  <a:noFill/>
                </a:ln>
                <a:solidFill>
                  <a:srgbClr val="FF0000"/>
                </a:solidFill>
                <a:effectLst/>
                <a:uLnTx/>
                <a:uFillTx/>
                <a:latin typeface="Arial"/>
                <a:ea typeface="ＭＳ Ｐゴシック"/>
                <a:cs typeface="+mn-cs"/>
              </a:endParaRPr>
            </a:p>
          </p:txBody>
        </p:sp>
        <p:sp>
          <p:nvSpPr>
            <p:cNvPr id="9" name="角丸四角形吹き出し 8"/>
            <p:cNvSpPr/>
            <p:nvPr/>
          </p:nvSpPr>
          <p:spPr>
            <a:xfrm>
              <a:off x="826607" y="2276872"/>
              <a:ext cx="2850597" cy="1937248"/>
            </a:xfrm>
            <a:prstGeom prst="wedgeRoundRectCallout">
              <a:avLst>
                <a:gd name="adj1" fmla="val -41794"/>
                <a:gd name="adj2" fmla="val -59110"/>
                <a:gd name="adj3" fmla="val 16667"/>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3663" marR="0" lvl="0" indent="-93663"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rgbClr val="FF0000"/>
                  </a:solidFill>
                  <a:effectLst/>
                  <a:uLnTx/>
                  <a:uFillTx/>
                  <a:latin typeface="Arial"/>
                  <a:ea typeface="ＭＳ Ｐゴシック"/>
                  <a:cs typeface="+mn-cs"/>
                </a:rPr>
                <a:t>・「誰」欲したニーズ」</a:t>
              </a:r>
              <a:r>
                <a:rPr kumimoji="1" lang="ja-JP" altLang="en-US" sz="1400" b="1" i="0" u="none" strike="noStrike" kern="1200" cap="none" spc="0" normalizeH="0" baseline="0" noProof="0" dirty="0" err="1">
                  <a:ln>
                    <a:noFill/>
                  </a:ln>
                  <a:solidFill>
                    <a:srgbClr val="FF0000"/>
                  </a:solidFill>
                  <a:effectLst/>
                  <a:uLnTx/>
                  <a:uFillTx/>
                  <a:latin typeface="Arial"/>
                  <a:ea typeface="ＭＳ Ｐゴシック"/>
                  <a:cs typeface="+mn-cs"/>
                </a:rPr>
                <a:t>かを</a:t>
              </a:r>
              <a:r>
                <a:rPr kumimoji="1" lang="ja-JP" altLang="en-US" sz="1400" b="1" i="0" u="none" strike="noStrike" kern="1200" cap="none" spc="0" normalizeH="0" baseline="0" noProof="0" dirty="0">
                  <a:ln>
                    <a:noFill/>
                  </a:ln>
                  <a:solidFill>
                    <a:srgbClr val="FF0000"/>
                  </a:solidFill>
                  <a:effectLst/>
                  <a:uLnTx/>
                  <a:uFillTx/>
                  <a:latin typeface="Arial"/>
                  <a:ea typeface="ＭＳ Ｐゴシック"/>
                  <a:cs typeface="+mn-cs"/>
                </a:rPr>
                <a:t>明確に記載し整理することがポイント．</a:t>
              </a:r>
              <a:endParaRPr kumimoji="1" lang="en-US" altLang="ja-JP" sz="1400" b="1" i="0" u="none" strike="noStrike" kern="1200" cap="none" spc="0" normalizeH="0" baseline="0" noProof="0" dirty="0">
                <a:ln>
                  <a:noFill/>
                </a:ln>
                <a:solidFill>
                  <a:srgbClr val="FF0000"/>
                </a:solidFill>
                <a:effectLst/>
                <a:uLnTx/>
                <a:uFillTx/>
                <a:latin typeface="Arial"/>
                <a:ea typeface="ＭＳ Ｐゴシック"/>
                <a:cs typeface="+mn-cs"/>
              </a:endParaRPr>
            </a:p>
            <a:p>
              <a:pPr marL="93663" marR="0" lvl="0" indent="-93663"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rgbClr val="FF0000"/>
                  </a:solidFill>
                  <a:effectLst/>
                  <a:uLnTx/>
                  <a:uFillTx/>
                  <a:latin typeface="Arial"/>
                  <a:ea typeface="ＭＳ Ｐゴシック"/>
                  <a:cs typeface="+mn-cs"/>
                </a:rPr>
                <a:t>　例えば、①保護者のニーズを子どもの</a:t>
              </a:r>
              <a:r>
                <a:rPr kumimoji="1" lang="ja-JP" altLang="en-US" sz="1400" b="1" i="0" u="none" strike="noStrike" kern="1200" cap="none" spc="0" normalizeH="0" baseline="0" noProof="0" dirty="0" err="1">
                  <a:ln>
                    <a:noFill/>
                  </a:ln>
                  <a:solidFill>
                    <a:srgbClr val="FF0000"/>
                  </a:solidFill>
                  <a:effectLst/>
                  <a:uLnTx/>
                  <a:uFillTx/>
                  <a:latin typeface="Arial"/>
                  <a:ea typeface="ＭＳ Ｐゴシック"/>
                  <a:cs typeface="+mn-cs"/>
                </a:rPr>
                <a:t>が</a:t>
              </a:r>
              <a:r>
                <a:rPr kumimoji="1" lang="ja-JP" altLang="en-US" sz="1400" b="1" i="0" u="none" strike="noStrike" kern="1200" cap="none" spc="0" normalizeH="0" baseline="0" noProof="0" dirty="0">
                  <a:ln>
                    <a:noFill/>
                  </a:ln>
                  <a:solidFill>
                    <a:srgbClr val="FF0000"/>
                  </a:solidFill>
                  <a:effectLst/>
                  <a:uLnTx/>
                  <a:uFillTx/>
                  <a:latin typeface="Arial"/>
                  <a:ea typeface="ＭＳ Ｐゴシック"/>
                  <a:cs typeface="+mn-cs"/>
                </a:rPr>
                <a:t>欲したように書かないこと、②支援者から見た発達ニーズ（感覚ニーズや運動ニーズ）もわけること</a:t>
              </a:r>
              <a:endParaRPr kumimoji="1" lang="en-US" altLang="ja-JP" sz="1400" b="1" i="0" u="none" strike="noStrike" kern="1200" cap="none" spc="0" normalizeH="0" baseline="0" noProof="0" dirty="0">
                <a:ln>
                  <a:noFill/>
                </a:ln>
                <a:solidFill>
                  <a:srgbClr val="FF0000"/>
                </a:solidFill>
                <a:effectLst/>
                <a:uLnTx/>
                <a:uFillTx/>
                <a:latin typeface="Arial"/>
                <a:ea typeface="ＭＳ Ｐゴシック"/>
                <a:cs typeface="+mn-cs"/>
              </a:endParaRPr>
            </a:p>
          </p:txBody>
        </p:sp>
      </p:grpSp>
      <p:grpSp>
        <p:nvGrpSpPr>
          <p:cNvPr id="4" name="グループ化 3"/>
          <p:cNvGrpSpPr/>
          <p:nvPr/>
        </p:nvGrpSpPr>
        <p:grpSpPr>
          <a:xfrm>
            <a:off x="1784648" y="4077072"/>
            <a:ext cx="2580229" cy="2466291"/>
            <a:chOff x="1880491" y="4365104"/>
            <a:chExt cx="2856485" cy="2016223"/>
          </a:xfrm>
        </p:grpSpPr>
        <p:sp>
          <p:nvSpPr>
            <p:cNvPr id="17" name="角丸四角形吹き出し 16"/>
            <p:cNvSpPr/>
            <p:nvPr/>
          </p:nvSpPr>
          <p:spPr>
            <a:xfrm>
              <a:off x="1886379" y="4588095"/>
              <a:ext cx="2850597" cy="1721225"/>
            </a:xfrm>
            <a:prstGeom prst="wedgeRoundRectCallout">
              <a:avLst>
                <a:gd name="adj1" fmla="val 36821"/>
                <a:gd name="adj2" fmla="val -129036"/>
                <a:gd name="adj3" fmla="val 16667"/>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3663" marR="0" lvl="0" indent="-93663" algn="l" defTabSz="914400" rtl="0" eaLnBrk="1" fontAlgn="auto" latinLnBrk="0" hangingPunct="1">
                <a:lnSpc>
                  <a:spcPct val="100000"/>
                </a:lnSpc>
                <a:spcBef>
                  <a:spcPts val="0"/>
                </a:spcBef>
                <a:spcAft>
                  <a:spcPts val="0"/>
                </a:spcAft>
                <a:buClrTx/>
                <a:buSzTx/>
                <a:buFontTx/>
                <a:buNone/>
                <a:tabLst/>
                <a:defRPr/>
              </a:pPr>
              <a:endParaRPr kumimoji="1" lang="en-US" altLang="ja-JP" sz="1400" b="1" i="0" u="none" strike="noStrike" kern="1200" cap="none" spc="0" normalizeH="0" baseline="0" noProof="0" dirty="0">
                <a:ln>
                  <a:noFill/>
                </a:ln>
                <a:solidFill>
                  <a:srgbClr val="FF0000"/>
                </a:solidFill>
                <a:effectLst/>
                <a:uLnTx/>
                <a:uFillTx/>
                <a:latin typeface="Arial"/>
                <a:ea typeface="ＭＳ Ｐゴシック"/>
                <a:cs typeface="+mn-cs"/>
              </a:endParaRPr>
            </a:p>
          </p:txBody>
        </p:sp>
        <p:sp>
          <p:nvSpPr>
            <p:cNvPr id="16" name="角丸四角形吹き出し 15"/>
            <p:cNvSpPr/>
            <p:nvPr/>
          </p:nvSpPr>
          <p:spPr>
            <a:xfrm>
              <a:off x="1886379" y="4588094"/>
              <a:ext cx="2850597" cy="1721225"/>
            </a:xfrm>
            <a:prstGeom prst="wedgeRoundRectCallout">
              <a:avLst>
                <a:gd name="adj1" fmla="val 65817"/>
                <a:gd name="adj2" fmla="val -15044"/>
                <a:gd name="adj3" fmla="val 16667"/>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3663" marR="0" lvl="0" indent="-93663" algn="l" defTabSz="914400" rtl="0" eaLnBrk="1" fontAlgn="auto" latinLnBrk="0" hangingPunct="1">
                <a:lnSpc>
                  <a:spcPct val="100000"/>
                </a:lnSpc>
                <a:spcBef>
                  <a:spcPts val="0"/>
                </a:spcBef>
                <a:spcAft>
                  <a:spcPts val="0"/>
                </a:spcAft>
                <a:buClrTx/>
                <a:buSzTx/>
                <a:buFontTx/>
                <a:buNone/>
                <a:tabLst/>
                <a:defRPr/>
              </a:pPr>
              <a:endParaRPr kumimoji="1" lang="en-US" altLang="ja-JP" sz="1400" b="1" i="0" u="none" strike="noStrike" kern="1200" cap="none" spc="0" normalizeH="0" baseline="0" noProof="0" dirty="0">
                <a:ln>
                  <a:noFill/>
                </a:ln>
                <a:solidFill>
                  <a:srgbClr val="FF0000"/>
                </a:solidFill>
                <a:effectLst/>
                <a:uLnTx/>
                <a:uFillTx/>
                <a:latin typeface="Arial"/>
                <a:ea typeface="ＭＳ Ｐゴシック"/>
                <a:cs typeface="+mn-cs"/>
              </a:endParaRPr>
            </a:p>
          </p:txBody>
        </p:sp>
        <p:sp>
          <p:nvSpPr>
            <p:cNvPr id="15" name="角丸四角形吹き出し 14"/>
            <p:cNvSpPr/>
            <p:nvPr/>
          </p:nvSpPr>
          <p:spPr>
            <a:xfrm>
              <a:off x="1880491" y="4365104"/>
              <a:ext cx="2850597" cy="2016223"/>
            </a:xfrm>
            <a:prstGeom prst="wedgeRoundRectCallout">
              <a:avLst>
                <a:gd name="adj1" fmla="val 63757"/>
                <a:gd name="adj2" fmla="val 32723"/>
                <a:gd name="adj3" fmla="val 16667"/>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3663" marR="0" lvl="0" indent="-93663"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rgbClr val="FF0000"/>
                  </a:solidFill>
                  <a:effectLst/>
                  <a:uLnTx/>
                  <a:uFillTx/>
                  <a:latin typeface="Arial"/>
                  <a:ea typeface="ＭＳ Ｐゴシック"/>
                  <a:cs typeface="+mn-cs"/>
                </a:rPr>
                <a:t>・まずは、聞き取り表、モニタリング情報等に記載されている状況で左記に挙げたニーズに該当する文言をそのまま抽出する。</a:t>
              </a:r>
              <a:endParaRPr kumimoji="1" lang="en-US" altLang="ja-JP" sz="1400" b="1" i="0" u="none" strike="noStrike" kern="1200" cap="none" spc="0" normalizeH="0" baseline="0" noProof="0" dirty="0">
                <a:ln>
                  <a:noFill/>
                </a:ln>
                <a:solidFill>
                  <a:srgbClr val="FF0000"/>
                </a:solidFill>
                <a:effectLst/>
                <a:uLnTx/>
                <a:uFillTx/>
                <a:latin typeface="Arial"/>
                <a:ea typeface="ＭＳ Ｐゴシック"/>
                <a:cs typeface="+mn-cs"/>
              </a:endParaRPr>
            </a:p>
            <a:p>
              <a:pPr marL="93663" marR="0" lvl="0" indent="-93663"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rgbClr val="FF0000"/>
                  </a:solidFill>
                  <a:effectLst/>
                  <a:uLnTx/>
                  <a:uFillTx/>
                  <a:latin typeface="Arial"/>
                  <a:ea typeface="ＭＳ Ｐゴシック"/>
                  <a:cs typeface="+mn-cs"/>
                </a:rPr>
                <a:t>・すでに参考とする書類の記載者（保護者、相談支援専門員、職員等）の主観のもとに記載されている可能性が高いことに留意して読み取る</a:t>
              </a:r>
              <a:endParaRPr kumimoji="1" lang="en-US" altLang="ja-JP" sz="1400" b="1" i="0" u="none" strike="noStrike" kern="1200" cap="none" spc="0" normalizeH="0" baseline="0" noProof="0" dirty="0">
                <a:ln>
                  <a:noFill/>
                </a:ln>
                <a:solidFill>
                  <a:srgbClr val="FF0000"/>
                </a:solidFill>
                <a:effectLst/>
                <a:uLnTx/>
                <a:uFillTx/>
                <a:latin typeface="Arial"/>
                <a:ea typeface="ＭＳ Ｐゴシック"/>
                <a:cs typeface="+mn-cs"/>
              </a:endParaRPr>
            </a:p>
          </p:txBody>
        </p:sp>
      </p:grpSp>
      <p:grpSp>
        <p:nvGrpSpPr>
          <p:cNvPr id="20" name="グループ化 19"/>
          <p:cNvGrpSpPr/>
          <p:nvPr/>
        </p:nvGrpSpPr>
        <p:grpSpPr>
          <a:xfrm>
            <a:off x="4394130" y="2791096"/>
            <a:ext cx="2772701" cy="1852703"/>
            <a:chOff x="1880491" y="4365104"/>
            <a:chExt cx="2856485" cy="2016223"/>
          </a:xfrm>
        </p:grpSpPr>
        <p:sp>
          <p:nvSpPr>
            <p:cNvPr id="21" name="角丸四角形吹き出し 20"/>
            <p:cNvSpPr/>
            <p:nvPr/>
          </p:nvSpPr>
          <p:spPr>
            <a:xfrm>
              <a:off x="1886379" y="4588095"/>
              <a:ext cx="2850597" cy="1721225"/>
            </a:xfrm>
            <a:prstGeom prst="wedgeRoundRectCallout">
              <a:avLst>
                <a:gd name="adj1" fmla="val 54867"/>
                <a:gd name="adj2" fmla="val -19354"/>
                <a:gd name="adj3" fmla="val 16667"/>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3663" marR="0" lvl="0" indent="-93663" algn="l" defTabSz="914400" rtl="0" eaLnBrk="1" fontAlgn="auto" latinLnBrk="0" hangingPunct="1">
                <a:lnSpc>
                  <a:spcPct val="100000"/>
                </a:lnSpc>
                <a:spcBef>
                  <a:spcPts val="0"/>
                </a:spcBef>
                <a:spcAft>
                  <a:spcPts val="0"/>
                </a:spcAft>
                <a:buClrTx/>
                <a:buSzTx/>
                <a:buFontTx/>
                <a:buNone/>
                <a:tabLst/>
                <a:defRPr/>
              </a:pPr>
              <a:endParaRPr kumimoji="1" lang="en-US" altLang="ja-JP" sz="1400" b="1" i="0" u="none" strike="noStrike" kern="1200" cap="none" spc="0" normalizeH="0" baseline="0" noProof="0" dirty="0">
                <a:ln>
                  <a:noFill/>
                </a:ln>
                <a:solidFill>
                  <a:srgbClr val="FF0000"/>
                </a:solidFill>
                <a:effectLst/>
                <a:uLnTx/>
                <a:uFillTx/>
                <a:latin typeface="Arial"/>
                <a:ea typeface="ＭＳ Ｐゴシック"/>
                <a:cs typeface="+mn-cs"/>
              </a:endParaRPr>
            </a:p>
          </p:txBody>
        </p:sp>
        <p:sp>
          <p:nvSpPr>
            <p:cNvPr id="22" name="角丸四角形吹き出し 21"/>
            <p:cNvSpPr/>
            <p:nvPr/>
          </p:nvSpPr>
          <p:spPr>
            <a:xfrm>
              <a:off x="1886379" y="4588094"/>
              <a:ext cx="2850597" cy="1721225"/>
            </a:xfrm>
            <a:prstGeom prst="wedgeRoundRectCallout">
              <a:avLst>
                <a:gd name="adj1" fmla="val 22793"/>
                <a:gd name="adj2" fmla="val 76588"/>
                <a:gd name="adj3" fmla="val 16667"/>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3663" marR="0" lvl="0" indent="-93663" algn="l" defTabSz="914400" rtl="0" eaLnBrk="1" fontAlgn="auto" latinLnBrk="0" hangingPunct="1">
                <a:lnSpc>
                  <a:spcPct val="100000"/>
                </a:lnSpc>
                <a:spcBef>
                  <a:spcPts val="0"/>
                </a:spcBef>
                <a:spcAft>
                  <a:spcPts val="0"/>
                </a:spcAft>
                <a:buClrTx/>
                <a:buSzTx/>
                <a:buFontTx/>
                <a:buNone/>
                <a:tabLst/>
                <a:defRPr/>
              </a:pPr>
              <a:endParaRPr kumimoji="1" lang="en-US" altLang="ja-JP" sz="1400" b="1" i="0" u="none" strike="noStrike" kern="1200" cap="none" spc="0" normalizeH="0" baseline="0" noProof="0" dirty="0">
                <a:ln>
                  <a:noFill/>
                </a:ln>
                <a:solidFill>
                  <a:srgbClr val="FF0000"/>
                </a:solidFill>
                <a:effectLst/>
                <a:uLnTx/>
                <a:uFillTx/>
                <a:latin typeface="Arial"/>
                <a:ea typeface="ＭＳ Ｐゴシック"/>
                <a:cs typeface="+mn-cs"/>
              </a:endParaRPr>
            </a:p>
          </p:txBody>
        </p:sp>
        <p:sp>
          <p:nvSpPr>
            <p:cNvPr id="23" name="角丸四角形吹き出し 22"/>
            <p:cNvSpPr/>
            <p:nvPr/>
          </p:nvSpPr>
          <p:spPr>
            <a:xfrm>
              <a:off x="1880491" y="4365104"/>
              <a:ext cx="2850597" cy="2016223"/>
            </a:xfrm>
            <a:prstGeom prst="wedgeRoundRectCallout">
              <a:avLst>
                <a:gd name="adj1" fmla="val -14827"/>
                <a:gd name="adj2" fmla="val 135259"/>
                <a:gd name="adj3" fmla="val 16667"/>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3663" marR="0" lvl="0" indent="-93663"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rgbClr val="FF0000"/>
                  </a:solidFill>
                  <a:effectLst/>
                  <a:uLnTx/>
                  <a:uFillTx/>
                  <a:latin typeface="Arial"/>
                  <a:ea typeface="ＭＳ Ｐゴシック"/>
                  <a:cs typeface="+mn-cs"/>
                </a:rPr>
                <a:t>・「支援者が気になる」等と思う根拠は何！</a:t>
              </a:r>
              <a:endParaRPr kumimoji="1" lang="en-US" altLang="ja-JP" sz="1400" b="1" i="0" u="none" strike="noStrike" kern="1200" cap="none" spc="0" normalizeH="0" baseline="0" noProof="0" dirty="0">
                <a:ln>
                  <a:noFill/>
                </a:ln>
                <a:solidFill>
                  <a:srgbClr val="FF0000"/>
                </a:solidFill>
                <a:effectLst/>
                <a:uLnTx/>
                <a:uFillTx/>
                <a:latin typeface="Arial"/>
                <a:ea typeface="ＭＳ Ｐゴシック"/>
                <a:cs typeface="+mn-cs"/>
              </a:endParaRPr>
            </a:p>
            <a:p>
              <a:pPr marL="93663" marR="0" lvl="0" indent="-93663"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rgbClr val="FF0000"/>
                  </a:solidFill>
                  <a:effectLst/>
                  <a:uLnTx/>
                  <a:uFillTx/>
                  <a:latin typeface="Arial"/>
                  <a:ea typeface="ＭＳ Ｐゴシック"/>
                  <a:cs typeface="+mn-cs"/>
                </a:rPr>
                <a:t>・障害特性や家族像、地域資源等の一般的なイメージから推察される「強み・可能性」の記載にとどまらないこと</a:t>
              </a:r>
              <a:endParaRPr kumimoji="1" lang="en-US" altLang="ja-JP" sz="1400" b="1" i="0" u="none" strike="noStrike" kern="1200" cap="none" spc="0" normalizeH="0" baseline="0" noProof="0" dirty="0">
                <a:ln>
                  <a:noFill/>
                </a:ln>
                <a:solidFill>
                  <a:srgbClr val="FF0000"/>
                </a:solidFill>
                <a:effectLst/>
                <a:uLnTx/>
                <a:uFillTx/>
                <a:latin typeface="Arial"/>
                <a:ea typeface="ＭＳ Ｐゴシック"/>
                <a:cs typeface="+mn-cs"/>
              </a:endParaRPr>
            </a:p>
            <a:p>
              <a:pPr marL="93663" marR="0" lvl="0" indent="-93663"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rgbClr val="FF0000"/>
                  </a:solidFill>
                  <a:effectLst/>
                  <a:uLnTx/>
                  <a:uFillTx/>
                  <a:latin typeface="Arial"/>
                  <a:ea typeface="ＭＳ Ｐゴシック"/>
                  <a:cs typeface="+mn-cs"/>
                </a:rPr>
                <a:t>・より個別性を持たせるため、具体的に記載する</a:t>
              </a:r>
              <a:endParaRPr kumimoji="1" lang="en-US" altLang="ja-JP" sz="1400" b="1" i="0" u="none" strike="noStrike" kern="1200" cap="none" spc="0" normalizeH="0" baseline="0" noProof="0" dirty="0">
                <a:ln>
                  <a:noFill/>
                </a:ln>
                <a:solidFill>
                  <a:srgbClr val="FF0000"/>
                </a:solidFill>
                <a:effectLst/>
                <a:uLnTx/>
                <a:uFillTx/>
                <a:latin typeface="Arial"/>
                <a:ea typeface="ＭＳ Ｐゴシック"/>
                <a:cs typeface="+mn-cs"/>
              </a:endParaRPr>
            </a:p>
          </p:txBody>
        </p:sp>
      </p:grpSp>
      <p:grpSp>
        <p:nvGrpSpPr>
          <p:cNvPr id="24" name="グループ化 23"/>
          <p:cNvGrpSpPr/>
          <p:nvPr/>
        </p:nvGrpSpPr>
        <p:grpSpPr>
          <a:xfrm>
            <a:off x="5313040" y="1786820"/>
            <a:ext cx="4032448" cy="850092"/>
            <a:chOff x="1310315" y="4563002"/>
            <a:chExt cx="3426661" cy="2016223"/>
          </a:xfrm>
        </p:grpSpPr>
        <p:sp>
          <p:nvSpPr>
            <p:cNvPr id="25" name="角丸四角形吹き出し 24"/>
            <p:cNvSpPr/>
            <p:nvPr/>
          </p:nvSpPr>
          <p:spPr>
            <a:xfrm>
              <a:off x="1886379" y="4588095"/>
              <a:ext cx="2850597" cy="1721225"/>
            </a:xfrm>
            <a:prstGeom prst="wedgeRoundRectCallout">
              <a:avLst>
                <a:gd name="adj1" fmla="val 38400"/>
                <a:gd name="adj2" fmla="val -80881"/>
                <a:gd name="adj3" fmla="val 16667"/>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3663" marR="0" lvl="0" indent="-93663" algn="l" defTabSz="914400" rtl="0" eaLnBrk="1" fontAlgn="auto" latinLnBrk="0" hangingPunct="1">
                <a:lnSpc>
                  <a:spcPct val="100000"/>
                </a:lnSpc>
                <a:spcBef>
                  <a:spcPts val="0"/>
                </a:spcBef>
                <a:spcAft>
                  <a:spcPts val="0"/>
                </a:spcAft>
                <a:buClrTx/>
                <a:buSzTx/>
                <a:buFontTx/>
                <a:buNone/>
                <a:tabLst/>
                <a:defRPr/>
              </a:pPr>
              <a:endParaRPr kumimoji="1" lang="en-US" altLang="ja-JP" sz="1400" b="1" i="0" u="none" strike="noStrike" kern="1200" cap="none" spc="0" normalizeH="0" baseline="0" noProof="0" dirty="0">
                <a:ln>
                  <a:noFill/>
                </a:ln>
                <a:solidFill>
                  <a:srgbClr val="FF0000"/>
                </a:solidFill>
                <a:effectLst/>
                <a:uLnTx/>
                <a:uFillTx/>
                <a:latin typeface="Arial"/>
                <a:ea typeface="ＭＳ Ｐゴシック"/>
                <a:cs typeface="+mn-cs"/>
              </a:endParaRPr>
            </a:p>
          </p:txBody>
        </p:sp>
        <p:sp>
          <p:nvSpPr>
            <p:cNvPr id="27" name="角丸四角形吹き出し 26"/>
            <p:cNvSpPr/>
            <p:nvPr/>
          </p:nvSpPr>
          <p:spPr>
            <a:xfrm>
              <a:off x="1310315" y="4563002"/>
              <a:ext cx="3426661" cy="2016223"/>
            </a:xfrm>
            <a:prstGeom prst="wedgeRoundRectCallout">
              <a:avLst>
                <a:gd name="adj1" fmla="val -23484"/>
                <a:gd name="adj2" fmla="val -72057"/>
                <a:gd name="adj3" fmla="val 16667"/>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3663" marR="0" lvl="0" indent="-93663"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rgbClr val="FF0000"/>
                  </a:solidFill>
                  <a:effectLst/>
                  <a:uLnTx/>
                  <a:uFillTx/>
                  <a:latin typeface="Arial"/>
                  <a:ea typeface="ＭＳ Ｐゴシック"/>
                  <a:cs typeface="+mn-cs"/>
                </a:rPr>
                <a:t>「支援者の知識と技量があからさまになる」</a:t>
              </a:r>
              <a:endParaRPr kumimoji="1" lang="en-US" altLang="ja-JP" sz="1600" b="1" i="0" u="none" strike="noStrike" kern="1200" cap="none" spc="0" normalizeH="0" baseline="0" noProof="0" dirty="0">
                <a:ln>
                  <a:noFill/>
                </a:ln>
                <a:solidFill>
                  <a:srgbClr val="FF0000"/>
                </a:solidFill>
                <a:effectLst/>
                <a:uLnTx/>
                <a:uFillTx/>
                <a:latin typeface="Arial"/>
                <a:ea typeface="ＭＳ Ｐゴシック"/>
                <a:cs typeface="+mn-cs"/>
              </a:endParaRPr>
            </a:p>
            <a:p>
              <a:pPr marL="93663" marR="0" lvl="0" indent="-93663"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rgbClr val="FF0000"/>
                  </a:solidFill>
                  <a:effectLst/>
                  <a:uLnTx/>
                  <a:uFillTx/>
                  <a:latin typeface="Arial"/>
                  <a:ea typeface="ＭＳ Ｐゴシック"/>
                  <a:cs typeface="+mn-cs"/>
                </a:rPr>
                <a:t>・左記のニーズの把握、状態の評価の内容を基に論理的に記載できるか！</a:t>
              </a:r>
              <a:endParaRPr kumimoji="1" lang="en-US" altLang="ja-JP" sz="1400" b="1" i="0" u="none" strike="noStrike" kern="1200" cap="none" spc="0" normalizeH="0" baseline="0" noProof="0" dirty="0">
                <a:ln>
                  <a:noFill/>
                </a:ln>
                <a:solidFill>
                  <a:srgbClr val="FF0000"/>
                </a:solidFill>
                <a:effectLst/>
                <a:uLnTx/>
                <a:uFillTx/>
                <a:latin typeface="Arial"/>
                <a:ea typeface="ＭＳ Ｐゴシック"/>
                <a:cs typeface="+mn-cs"/>
              </a:endParaRPr>
            </a:p>
          </p:txBody>
        </p:sp>
      </p:grpSp>
      <p:grpSp>
        <p:nvGrpSpPr>
          <p:cNvPr id="28" name="グループ化 27"/>
          <p:cNvGrpSpPr/>
          <p:nvPr/>
        </p:nvGrpSpPr>
        <p:grpSpPr>
          <a:xfrm>
            <a:off x="7329264" y="3284984"/>
            <a:ext cx="2134659" cy="2736304"/>
            <a:chOff x="1880491" y="4365104"/>
            <a:chExt cx="2856485" cy="2016223"/>
          </a:xfrm>
        </p:grpSpPr>
        <p:sp>
          <p:nvSpPr>
            <p:cNvPr id="29" name="角丸四角形吹き出し 28"/>
            <p:cNvSpPr/>
            <p:nvPr/>
          </p:nvSpPr>
          <p:spPr>
            <a:xfrm>
              <a:off x="1886379" y="4588095"/>
              <a:ext cx="2850597" cy="1721225"/>
            </a:xfrm>
            <a:prstGeom prst="wedgeRoundRectCallout">
              <a:avLst>
                <a:gd name="adj1" fmla="val 25102"/>
                <a:gd name="adj2" fmla="val -77162"/>
                <a:gd name="adj3" fmla="val 16667"/>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3663" marR="0" lvl="0" indent="-93663" algn="l" defTabSz="914400" rtl="0" eaLnBrk="1" fontAlgn="auto" latinLnBrk="0" hangingPunct="1">
                <a:lnSpc>
                  <a:spcPct val="100000"/>
                </a:lnSpc>
                <a:spcBef>
                  <a:spcPts val="0"/>
                </a:spcBef>
                <a:spcAft>
                  <a:spcPts val="0"/>
                </a:spcAft>
                <a:buClrTx/>
                <a:buSzTx/>
                <a:buFontTx/>
                <a:buNone/>
                <a:tabLst/>
                <a:defRPr/>
              </a:pPr>
              <a:endParaRPr kumimoji="1" lang="en-US" altLang="ja-JP" sz="1400" b="1" i="0" u="none" strike="noStrike" kern="1200" cap="none" spc="0" normalizeH="0" baseline="0" noProof="0" dirty="0">
                <a:ln>
                  <a:noFill/>
                </a:ln>
                <a:solidFill>
                  <a:srgbClr val="FF0000"/>
                </a:solidFill>
                <a:effectLst/>
                <a:uLnTx/>
                <a:uFillTx/>
                <a:latin typeface="Arial"/>
                <a:ea typeface="ＭＳ Ｐゴシック"/>
                <a:cs typeface="+mn-cs"/>
              </a:endParaRPr>
            </a:p>
          </p:txBody>
        </p:sp>
        <p:sp>
          <p:nvSpPr>
            <p:cNvPr id="30" name="角丸四角形吹き出し 29"/>
            <p:cNvSpPr/>
            <p:nvPr/>
          </p:nvSpPr>
          <p:spPr>
            <a:xfrm>
              <a:off x="1886379" y="4588094"/>
              <a:ext cx="2850597" cy="1721225"/>
            </a:xfrm>
            <a:prstGeom prst="wedgeRoundRectCallout">
              <a:avLst>
                <a:gd name="adj1" fmla="val 55840"/>
                <a:gd name="adj2" fmla="val -22857"/>
                <a:gd name="adj3" fmla="val 16667"/>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3663" marR="0" lvl="0" indent="-93663" algn="l" defTabSz="914400" rtl="0" eaLnBrk="1" fontAlgn="auto" latinLnBrk="0" hangingPunct="1">
                <a:lnSpc>
                  <a:spcPct val="100000"/>
                </a:lnSpc>
                <a:spcBef>
                  <a:spcPts val="0"/>
                </a:spcBef>
                <a:spcAft>
                  <a:spcPts val="0"/>
                </a:spcAft>
                <a:buClrTx/>
                <a:buSzTx/>
                <a:buFontTx/>
                <a:buNone/>
                <a:tabLst/>
                <a:defRPr/>
              </a:pPr>
              <a:endParaRPr kumimoji="1" lang="en-US" altLang="ja-JP" sz="1400" b="1" i="0" u="none" strike="noStrike" kern="1200" cap="none" spc="0" normalizeH="0" baseline="0" noProof="0" dirty="0">
                <a:ln>
                  <a:noFill/>
                </a:ln>
                <a:solidFill>
                  <a:srgbClr val="FF0000"/>
                </a:solidFill>
                <a:effectLst/>
                <a:uLnTx/>
                <a:uFillTx/>
                <a:latin typeface="Arial"/>
                <a:ea typeface="ＭＳ Ｐゴシック"/>
                <a:cs typeface="+mn-cs"/>
              </a:endParaRPr>
            </a:p>
          </p:txBody>
        </p:sp>
        <p:sp>
          <p:nvSpPr>
            <p:cNvPr id="31" name="角丸四角形吹き出し 30"/>
            <p:cNvSpPr/>
            <p:nvPr/>
          </p:nvSpPr>
          <p:spPr>
            <a:xfrm>
              <a:off x="1880491" y="4365104"/>
              <a:ext cx="2850597" cy="2016223"/>
            </a:xfrm>
            <a:prstGeom prst="wedgeRoundRectCallout">
              <a:avLst>
                <a:gd name="adj1" fmla="val -13934"/>
                <a:gd name="adj2" fmla="val 61513"/>
                <a:gd name="adj3" fmla="val 16667"/>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3663" marR="0" lvl="0" indent="-93663"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rgbClr val="FF0000"/>
                  </a:solidFill>
                  <a:effectLst/>
                  <a:uLnTx/>
                  <a:uFillTx/>
                  <a:latin typeface="Arial"/>
                  <a:ea typeface="ＭＳ Ｐゴシック"/>
                  <a:cs typeface="+mn-cs"/>
                </a:rPr>
                <a:t>・左記のニーズの記載内容と主語が一致するとは限らない。解決すべき課題の主語を明確化することでどこにアプローチすべきかが定まる</a:t>
              </a:r>
              <a:endParaRPr kumimoji="1" lang="en-US" altLang="ja-JP" sz="1400" b="1" i="0" u="none" strike="noStrike" kern="1200" cap="none" spc="0" normalizeH="0" baseline="0" noProof="0" dirty="0">
                <a:ln>
                  <a:noFill/>
                </a:ln>
                <a:solidFill>
                  <a:srgbClr val="FF0000"/>
                </a:solidFill>
                <a:effectLst/>
                <a:uLnTx/>
                <a:uFillTx/>
                <a:latin typeface="Arial"/>
                <a:ea typeface="ＭＳ Ｐゴシック"/>
                <a:cs typeface="+mn-cs"/>
              </a:endParaRPr>
            </a:p>
            <a:p>
              <a:pPr marL="93663" marR="0" lvl="0" indent="-93663"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rgbClr val="FF0000"/>
                  </a:solidFill>
                  <a:effectLst/>
                  <a:uLnTx/>
                  <a:uFillTx/>
                  <a:latin typeface="Arial"/>
                  <a:ea typeface="ＭＳ Ｐゴシック"/>
                  <a:cs typeface="+mn-cs"/>
                </a:rPr>
                <a:t>・ここで挙げられた記載内容が、「個別支援計画」の具体的な到達目標となりうる</a:t>
              </a:r>
              <a:endParaRPr kumimoji="1" lang="en-US" altLang="ja-JP" sz="1400" b="1" i="0" u="none" strike="noStrike" kern="1200" cap="none" spc="0" normalizeH="0" baseline="0" noProof="0" dirty="0">
                <a:ln>
                  <a:noFill/>
                </a:ln>
                <a:solidFill>
                  <a:srgbClr val="FF0000"/>
                </a:solidFill>
                <a:effectLst/>
                <a:uLnTx/>
                <a:uFillTx/>
                <a:latin typeface="Arial"/>
                <a:ea typeface="ＭＳ Ｐゴシック"/>
                <a:cs typeface="+mn-cs"/>
              </a:endParaRPr>
            </a:p>
          </p:txBody>
        </p:sp>
      </p:grpSp>
      <p:sp>
        <p:nvSpPr>
          <p:cNvPr id="26" name="正方形/長方形 25">
            <a:extLst>
              <a:ext uri="{FF2B5EF4-FFF2-40B4-BE49-F238E27FC236}">
                <a16:creationId xmlns:a16="http://schemas.microsoft.com/office/drawing/2014/main" id="{9A6CF295-CD00-4297-B351-4B844A432EB7}"/>
              </a:ext>
            </a:extLst>
          </p:cNvPr>
          <p:cNvSpPr/>
          <p:nvPr/>
        </p:nvSpPr>
        <p:spPr>
          <a:xfrm>
            <a:off x="6753200" y="0"/>
            <a:ext cx="3024336" cy="523220"/>
          </a:xfrm>
          <a:prstGeom prst="rect">
            <a:avLst/>
          </a:prstGeom>
          <a:ln>
            <a:solidFill>
              <a:srgbClr val="0070C0"/>
            </a:solidFill>
          </a:ln>
        </p:spPr>
        <p:txBody>
          <a:bodyPr wrap="square">
            <a:spAutoFit/>
          </a:bodyPr>
          <a:lstStyle/>
          <a:p>
            <a:r>
              <a:rPr lang="ja-JP" altLang="en-US" sz="1400" dirty="0"/>
              <a:t>平成２８年度　サービス管理責任者等指導者養成研修会＜児童 ＞資料</a:t>
            </a:r>
            <a:endParaRPr lang="en-US" altLang="ja-JP" sz="1400" dirty="0"/>
          </a:p>
        </p:txBody>
      </p:sp>
    </p:spTree>
    <p:extLst>
      <p:ext uri="{BB962C8B-B14F-4D97-AF65-F5344CB8AC3E}">
        <p14:creationId xmlns:p14="http://schemas.microsoft.com/office/powerpoint/2010/main" val="17536843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タイトル 4"/>
          <p:cNvSpPr>
            <a:spLocks noGrp="1"/>
          </p:cNvSpPr>
          <p:nvPr>
            <p:ph type="title"/>
          </p:nvPr>
        </p:nvSpPr>
        <p:spPr/>
        <p:txBody>
          <a:bodyPr/>
          <a:lstStyle/>
          <a:p>
            <a:r>
              <a:rPr lang="ja-JP" altLang="en-US">
                <a:latin typeface="HGS創英角ﾎﾟｯﾌﾟ体" pitchFamily="50" charset="-128"/>
                <a:ea typeface="HGS創英角ﾎﾟｯﾌﾟ体" pitchFamily="50" charset="-128"/>
              </a:rPr>
              <a:t>この講義のねらい</a:t>
            </a:r>
          </a:p>
        </p:txBody>
      </p:sp>
      <p:sp>
        <p:nvSpPr>
          <p:cNvPr id="44035" name="コンテンツ プレースホルダー 5"/>
          <p:cNvSpPr>
            <a:spLocks noGrp="1"/>
          </p:cNvSpPr>
          <p:nvPr>
            <p:ph idx="1"/>
          </p:nvPr>
        </p:nvSpPr>
        <p:spPr>
          <a:xfrm>
            <a:off x="631825" y="1246188"/>
            <a:ext cx="8569325" cy="3911600"/>
          </a:xfrm>
        </p:spPr>
        <p:txBody>
          <a:bodyPr/>
          <a:lstStyle/>
          <a:p>
            <a:pPr marL="0" indent="0">
              <a:buFont typeface="Arial" panose="020B0604020202020204" pitchFamily="34" charset="0"/>
              <a:buNone/>
              <a:defRPr/>
            </a:pPr>
            <a:r>
              <a:rPr lang="ja-JP" altLang="en-US" sz="2400" b="1" dirty="0"/>
              <a:t>　個別支援計画の作成手順の実際と、そのポイントについて理解し、演習への準備とする。</a:t>
            </a:r>
            <a:endParaRPr lang="en-US" altLang="ja-JP" sz="2400" b="1" dirty="0"/>
          </a:p>
          <a:p>
            <a:pPr marL="0" indent="0">
              <a:buFont typeface="Arial" panose="020B0604020202020204" pitchFamily="34" charset="0"/>
              <a:buNone/>
              <a:defRPr/>
            </a:pPr>
            <a:endParaRPr lang="en-US" altLang="ja-JP" sz="2400" b="1" dirty="0"/>
          </a:p>
          <a:p>
            <a:pPr marL="0" indent="0">
              <a:buFont typeface="Arial" panose="020B0604020202020204" pitchFamily="34" charset="0"/>
              <a:buNone/>
              <a:defRPr/>
            </a:pPr>
            <a:r>
              <a:rPr lang="ja-JP" altLang="en-US" sz="2400" b="1" dirty="0">
                <a:solidFill>
                  <a:srgbClr val="000000"/>
                </a:solidFill>
              </a:rPr>
              <a:t>（内容）</a:t>
            </a:r>
            <a:endParaRPr lang="en-US" altLang="ja-JP" sz="2400" b="1" dirty="0">
              <a:solidFill>
                <a:srgbClr val="000000"/>
              </a:solidFill>
            </a:endParaRPr>
          </a:p>
          <a:p>
            <a:pPr marL="361950" indent="-361950">
              <a:buFont typeface="Arial" panose="020B0604020202020204" pitchFamily="34" charset="0"/>
              <a:buNone/>
              <a:defRPr/>
            </a:pPr>
            <a:r>
              <a:rPr lang="ja-JP" altLang="en-US" sz="2400" b="1" dirty="0">
                <a:solidFill>
                  <a:srgbClr val="000000"/>
                </a:solidFill>
              </a:rPr>
              <a:t>１．個別支援計画におけるＰＤＣＡサイクルにより標準的なサービス提供にいたる過程を理解する。</a:t>
            </a:r>
            <a:endParaRPr lang="en-US" altLang="ja-JP" sz="2400" b="1" dirty="0">
              <a:solidFill>
                <a:srgbClr val="000000"/>
              </a:solidFill>
            </a:endParaRPr>
          </a:p>
          <a:p>
            <a:pPr marL="361950" indent="-361950">
              <a:buFont typeface="Arial" panose="020B0604020202020204" pitchFamily="34" charset="0"/>
              <a:buNone/>
              <a:defRPr/>
            </a:pPr>
            <a:r>
              <a:rPr lang="ja-JP" altLang="en-US" sz="2400" b="1" dirty="0">
                <a:solidFill>
                  <a:srgbClr val="000000"/>
                </a:solidFill>
              </a:rPr>
              <a:t>２． 精神障害者の地域移行の事例を通して、個別支援計画の作成手順の実際について学ぶ。</a:t>
            </a:r>
            <a:endParaRPr lang="en-US" altLang="ja-JP" sz="2400" b="1" dirty="0">
              <a:solidFill>
                <a:srgbClr val="000000"/>
              </a:solidFill>
            </a:endParaRPr>
          </a:p>
          <a:p>
            <a:pPr marL="361950" indent="-361950">
              <a:buFont typeface="Arial" panose="020B0604020202020204" pitchFamily="34" charset="0"/>
              <a:buNone/>
              <a:defRPr/>
            </a:pPr>
            <a:r>
              <a:rPr lang="ja-JP" altLang="en-US" sz="2400" b="1" dirty="0">
                <a:solidFill>
                  <a:srgbClr val="000000"/>
                </a:solidFill>
              </a:rPr>
              <a:t>３．個別支援計画の作成手順のポイントについて、サービス管理者が配慮するポイントについて理解する。　　　</a:t>
            </a:r>
            <a:endParaRPr lang="en-US" altLang="ja-JP" sz="2400" b="1" dirty="0">
              <a:solidFill>
                <a:srgbClr val="000000"/>
              </a:solidFill>
            </a:endParaRPr>
          </a:p>
          <a:p>
            <a:pPr marL="0" indent="0">
              <a:buFont typeface="Arial" panose="020B0604020202020204" pitchFamily="34" charset="0"/>
              <a:buNone/>
              <a:defRPr/>
            </a:pPr>
            <a:endParaRPr lang="ja-JP" altLang="en-US" sz="2400" dirty="0"/>
          </a:p>
        </p:txBody>
      </p:sp>
      <p:sp>
        <p:nvSpPr>
          <p:cNvPr id="44036" name="スライド番号プレースホルダー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a:spcBef>
                <a:spcPct val="0"/>
              </a:spcBef>
              <a:buFontTx/>
              <a:buNone/>
            </a:pPr>
            <a:fld id="{619BFB40-D148-4F2B-A227-CBF0EE139DDA}" type="slidenum">
              <a:rPr lang="ja-JP" altLang="en-US" sz="1200">
                <a:solidFill>
                  <a:srgbClr val="898989"/>
                </a:solidFill>
              </a:rPr>
              <a:pPr>
                <a:spcBef>
                  <a:spcPct val="0"/>
                </a:spcBef>
                <a:buFontTx/>
                <a:buNone/>
              </a:pPr>
              <a:t>2</a:t>
            </a:fld>
            <a:endParaRPr lang="ja-JP" altLang="en-US" sz="1200">
              <a:solidFill>
                <a:srgbClr val="898989"/>
              </a:solidFill>
            </a:endParaRPr>
          </a:p>
        </p:txBody>
      </p:sp>
      <p:sp>
        <p:nvSpPr>
          <p:cNvPr id="7" name="正方形/長方形 6"/>
          <p:cNvSpPr/>
          <p:nvPr/>
        </p:nvSpPr>
        <p:spPr>
          <a:xfrm>
            <a:off x="508000" y="1268413"/>
            <a:ext cx="8890000" cy="525621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2400">
              <a:solidFill>
                <a:prstClr val="white"/>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Oval 2"/>
          <p:cNvSpPr>
            <a:spLocks noChangeArrowheads="1"/>
          </p:cNvSpPr>
          <p:nvPr/>
        </p:nvSpPr>
        <p:spPr bwMode="auto">
          <a:xfrm>
            <a:off x="896552" y="260652"/>
            <a:ext cx="7990152" cy="504825"/>
          </a:xfrm>
          <a:prstGeom prst="ellipse">
            <a:avLst/>
          </a:prstGeom>
          <a:gradFill rotWithShape="1">
            <a:gsLst>
              <a:gs pos="0">
                <a:srgbClr val="FFFFE9"/>
              </a:gs>
              <a:gs pos="100000">
                <a:srgbClr val="FFFFB9"/>
              </a:gs>
            </a:gsLst>
            <a:lin ang="5400000" scaled="1"/>
          </a:gradFill>
          <a:ln w="12700" algn="ctr">
            <a:noFill/>
            <a:round/>
            <a:headEnd/>
            <a:tailEnd/>
          </a:ln>
        </p:spPr>
        <p:txBody>
          <a:bodyPr wrap="none" lIns="74295" tIns="8890" rIns="74295" bIns="889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a:ea typeface="ＭＳ Ｐゴシック"/>
              <a:cs typeface="+mn-cs"/>
            </a:endParaRPr>
          </a:p>
        </p:txBody>
      </p:sp>
      <p:sp>
        <p:nvSpPr>
          <p:cNvPr id="41" name="Rectangle 3"/>
          <p:cNvSpPr txBox="1">
            <a:spLocks noChangeArrowheads="1"/>
          </p:cNvSpPr>
          <p:nvPr/>
        </p:nvSpPr>
        <p:spPr bwMode="auto">
          <a:xfrm>
            <a:off x="818541" y="7"/>
            <a:ext cx="5862651" cy="720725"/>
          </a:xfrm>
          <a:prstGeom prst="rect">
            <a:avLst/>
          </a:prstGeom>
          <a:noFill/>
          <a:ln w="9525">
            <a:noFill/>
            <a:miter lim="800000"/>
            <a:headEnd/>
            <a:tailEnd/>
          </a:ln>
        </p:spPr>
        <p:txBody>
          <a:bodyPr lIns="91430" tIns="45714" rIns="91430" bIns="45714"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3200" b="0" i="0" u="none" strike="noStrike" kern="0" cap="none" spc="0" normalizeH="0" baseline="0" noProof="0" dirty="0">
                <a:ln>
                  <a:noFill/>
                </a:ln>
                <a:solidFill>
                  <a:srgbClr val="000000"/>
                </a:solidFill>
                <a:effectLst/>
                <a:uLnTx/>
                <a:uFillTx/>
                <a:latin typeface="Arial"/>
                <a:ea typeface="ＭＳ Ｐゴシック"/>
                <a:cs typeface="+mn-cs"/>
              </a:rPr>
              <a:t>ニーズの把握、課題の整理</a:t>
            </a:r>
          </a:p>
        </p:txBody>
      </p:sp>
      <p:sp>
        <p:nvSpPr>
          <p:cNvPr id="7" name="コンテンツ プレースホルダ 4"/>
          <p:cNvSpPr txBox="1">
            <a:spLocks/>
          </p:cNvSpPr>
          <p:nvPr/>
        </p:nvSpPr>
        <p:spPr bwMode="auto">
          <a:xfrm>
            <a:off x="323084" y="1268760"/>
            <a:ext cx="9414140" cy="4608512"/>
          </a:xfrm>
          <a:prstGeom prst="rect">
            <a:avLst/>
          </a:prstGeom>
          <a:noFill/>
          <a:ln w="9525">
            <a:noFill/>
            <a:miter lim="800000"/>
            <a:headEnd/>
            <a:tailEnd/>
          </a:ln>
        </p:spPr>
        <p:txBody>
          <a:bodyPr lIns="91430" tIns="45714" rIns="91430" bIns="45714"/>
          <a:lstStyle/>
          <a:p>
            <a:pPr marL="342900" marR="0" lvl="0" indent="-342900" algn="l" defTabSz="914400" rtl="0" eaLnBrk="0" fontAlgn="base" latinLnBrk="0" hangingPunct="0">
              <a:lnSpc>
                <a:spcPct val="200000"/>
              </a:lnSpc>
              <a:spcBef>
                <a:spcPts val="0"/>
              </a:spcBef>
              <a:spcAft>
                <a:spcPct val="0"/>
              </a:spcAft>
              <a:buClrTx/>
              <a:buSzTx/>
              <a:buFontTx/>
              <a:buChar char="•"/>
              <a:tabLst/>
              <a:defRPr/>
            </a:pPr>
            <a:r>
              <a:rPr kumimoji="1" lang="ja-JP" altLang="en-US" sz="1800" b="1" i="0" u="none" strike="noStrike" kern="0" cap="none" spc="0" normalizeH="0" baseline="0" noProof="0" dirty="0">
                <a:ln>
                  <a:noFill/>
                </a:ln>
                <a:solidFill>
                  <a:srgbClr val="000000"/>
                </a:solidFill>
                <a:effectLst/>
                <a:uLnTx/>
                <a:uFillTx/>
                <a:latin typeface="Arial"/>
                <a:ea typeface="ＭＳ Ｐゴシック"/>
                <a:cs typeface="+mn-cs"/>
              </a:rPr>
              <a:t>本人のニーズ（本人が求めること、経験させるべきこと）をとらえる。</a:t>
            </a:r>
            <a:endParaRPr kumimoji="1" lang="en-US" altLang="ja-JP" sz="1800" b="1" i="0" u="none" strike="noStrike" kern="0" cap="none" spc="0" normalizeH="0" baseline="0" noProof="0" dirty="0">
              <a:ln>
                <a:noFill/>
              </a:ln>
              <a:solidFill>
                <a:srgbClr val="000000"/>
              </a:solidFill>
              <a:effectLst/>
              <a:uLnTx/>
              <a:uFillTx/>
              <a:latin typeface="Arial"/>
              <a:ea typeface="ＭＳ Ｐゴシック"/>
              <a:cs typeface="+mn-cs"/>
            </a:endParaRPr>
          </a:p>
          <a:p>
            <a:pPr marL="342900" marR="0" lvl="0" indent="-342900" algn="l" defTabSz="914400" rtl="0" eaLnBrk="0" fontAlgn="base" latinLnBrk="0" hangingPunct="0">
              <a:lnSpc>
                <a:spcPct val="200000"/>
              </a:lnSpc>
              <a:spcBef>
                <a:spcPts val="0"/>
              </a:spcBef>
              <a:spcAft>
                <a:spcPct val="0"/>
              </a:spcAft>
              <a:buClrTx/>
              <a:buSzTx/>
              <a:buFontTx/>
              <a:buChar char="•"/>
              <a:tabLst/>
              <a:defRPr/>
            </a:pPr>
            <a:r>
              <a:rPr kumimoji="1" lang="ja-JP" altLang="en-US" sz="1800" b="1" i="0" u="none" strike="noStrike" kern="0" cap="none" spc="0" normalizeH="0" baseline="0" noProof="0" dirty="0">
                <a:ln>
                  <a:noFill/>
                </a:ln>
                <a:solidFill>
                  <a:srgbClr val="000000"/>
                </a:solidFill>
                <a:effectLst/>
                <a:uLnTx/>
                <a:uFillTx/>
                <a:latin typeface="Arial"/>
                <a:ea typeface="ＭＳ Ｐゴシック"/>
                <a:cs typeface="+mn-cs"/>
              </a:rPr>
              <a:t>家族のニーズをとらえる。</a:t>
            </a:r>
            <a:endParaRPr kumimoji="1" lang="en-US" altLang="ja-JP" sz="1800" b="1" i="0" u="none" strike="noStrike" kern="0" cap="none" spc="0" normalizeH="0" baseline="0" noProof="0" dirty="0">
              <a:ln>
                <a:noFill/>
              </a:ln>
              <a:solidFill>
                <a:srgbClr val="000000"/>
              </a:solidFill>
              <a:effectLst/>
              <a:uLnTx/>
              <a:uFillTx/>
              <a:latin typeface="Arial"/>
              <a:ea typeface="ＭＳ Ｐゴシック"/>
              <a:cs typeface="+mn-cs"/>
            </a:endParaRPr>
          </a:p>
          <a:p>
            <a:pPr marL="342900" marR="0" lvl="0" indent="-342900" algn="l" defTabSz="914400" rtl="0" eaLnBrk="0" fontAlgn="base" latinLnBrk="0" hangingPunct="0">
              <a:lnSpc>
                <a:spcPct val="200000"/>
              </a:lnSpc>
              <a:spcBef>
                <a:spcPts val="0"/>
              </a:spcBef>
              <a:spcAft>
                <a:spcPct val="0"/>
              </a:spcAft>
              <a:buClrTx/>
              <a:buSzTx/>
              <a:buFontTx/>
              <a:buChar char="•"/>
              <a:tabLst/>
              <a:defRPr/>
            </a:pPr>
            <a:r>
              <a:rPr kumimoji="1" lang="ja-JP" altLang="en-US" sz="1800" b="1" i="0" u="none" strike="noStrike" kern="0" cap="none" spc="0" normalizeH="0" baseline="0" noProof="0" dirty="0">
                <a:ln>
                  <a:noFill/>
                </a:ln>
                <a:solidFill>
                  <a:srgbClr val="000000"/>
                </a:solidFill>
                <a:effectLst/>
                <a:uLnTx/>
                <a:uFillTx/>
                <a:latin typeface="Arial"/>
                <a:ea typeface="ＭＳ Ｐゴシック"/>
                <a:cs typeface="+mn-cs"/>
              </a:rPr>
              <a:t>生活の中から、「ありのままの」現状をとらえる。</a:t>
            </a:r>
            <a:endParaRPr kumimoji="1" lang="en-US" altLang="ja-JP" sz="1800" b="1" i="0" u="none" strike="noStrike" kern="0" cap="none" spc="0" normalizeH="0" baseline="0" noProof="0" dirty="0">
              <a:ln>
                <a:noFill/>
              </a:ln>
              <a:solidFill>
                <a:srgbClr val="000000"/>
              </a:solidFill>
              <a:effectLst/>
              <a:uLnTx/>
              <a:uFillTx/>
              <a:latin typeface="Arial"/>
              <a:ea typeface="ＭＳ Ｐゴシック"/>
              <a:cs typeface="+mn-cs"/>
            </a:endParaRPr>
          </a:p>
          <a:p>
            <a:pPr marL="342900" marR="0" lvl="0" indent="-342900" algn="l" defTabSz="914400" rtl="0" eaLnBrk="0" fontAlgn="base" latinLnBrk="0" hangingPunct="0">
              <a:lnSpc>
                <a:spcPct val="200000"/>
              </a:lnSpc>
              <a:spcBef>
                <a:spcPts val="0"/>
              </a:spcBef>
              <a:spcAft>
                <a:spcPct val="0"/>
              </a:spcAft>
              <a:buClrTx/>
              <a:buSzTx/>
              <a:buFontTx/>
              <a:buChar char="•"/>
              <a:tabLst/>
              <a:defRPr/>
            </a:pPr>
            <a:r>
              <a:rPr kumimoji="1" lang="ja-JP" altLang="en-US" sz="1800" b="1" i="0" u="none" strike="noStrike" kern="0" cap="none" spc="0" normalizeH="0" baseline="0" noProof="0" dirty="0">
                <a:ln>
                  <a:noFill/>
                </a:ln>
                <a:solidFill>
                  <a:srgbClr val="000000"/>
                </a:solidFill>
                <a:effectLst/>
                <a:uLnTx/>
                <a:uFillTx/>
                <a:latin typeface="Arial"/>
                <a:ea typeface="ＭＳ Ｐゴシック"/>
                <a:cs typeface="+mn-cs"/>
              </a:rPr>
              <a:t>背景となる発達上の課題、障害特性による課題をとらえる。</a:t>
            </a:r>
            <a:endParaRPr kumimoji="1" lang="en-US" altLang="ja-JP" sz="1800" b="1" i="0" u="none" strike="noStrike" kern="0" cap="none" spc="0" normalizeH="0" baseline="0" noProof="0" dirty="0">
              <a:ln>
                <a:noFill/>
              </a:ln>
              <a:solidFill>
                <a:srgbClr val="000000"/>
              </a:solidFill>
              <a:effectLst/>
              <a:uLnTx/>
              <a:uFillTx/>
              <a:latin typeface="Arial"/>
              <a:ea typeface="ＭＳ Ｐゴシック"/>
              <a:cs typeface="+mn-cs"/>
            </a:endParaRPr>
          </a:p>
          <a:p>
            <a:pPr marL="342900" marR="0" lvl="0" indent="-342900" algn="l" defTabSz="914400" rtl="0" eaLnBrk="0" fontAlgn="base" latinLnBrk="0" hangingPunct="0">
              <a:lnSpc>
                <a:spcPct val="200000"/>
              </a:lnSpc>
              <a:spcBef>
                <a:spcPts val="0"/>
              </a:spcBef>
              <a:spcAft>
                <a:spcPct val="0"/>
              </a:spcAft>
              <a:buClrTx/>
              <a:buSzTx/>
              <a:buFontTx/>
              <a:buChar char="•"/>
              <a:tabLst/>
              <a:defRPr/>
            </a:pPr>
            <a:r>
              <a:rPr kumimoji="1" lang="ja-JP" altLang="en-US" sz="1800" b="1" i="0" u="none" strike="noStrike" kern="0" cap="none" spc="0" normalizeH="0" baseline="0" noProof="0" dirty="0">
                <a:ln>
                  <a:noFill/>
                </a:ln>
                <a:solidFill>
                  <a:srgbClr val="000000"/>
                </a:solidFill>
                <a:effectLst/>
                <a:uLnTx/>
                <a:uFillTx/>
                <a:latin typeface="Arial"/>
                <a:ea typeface="ＭＳ Ｐゴシック"/>
                <a:cs typeface="+mn-cs"/>
              </a:rPr>
              <a:t>家族での生活の現実的、具体的場面を想像する。</a:t>
            </a:r>
            <a:endParaRPr kumimoji="1" lang="en-US" altLang="ja-JP" sz="1800" b="1" i="0" u="none" strike="noStrike" kern="0" cap="none" spc="0" normalizeH="0" baseline="0" noProof="0" dirty="0">
              <a:ln>
                <a:noFill/>
              </a:ln>
              <a:solidFill>
                <a:srgbClr val="000000"/>
              </a:solidFill>
              <a:effectLst/>
              <a:uLnTx/>
              <a:uFillTx/>
              <a:latin typeface="Arial"/>
              <a:ea typeface="ＭＳ Ｐゴシック"/>
              <a:cs typeface="+mn-cs"/>
            </a:endParaRPr>
          </a:p>
          <a:p>
            <a:pPr marL="342900" marR="0" lvl="0" indent="-342900" algn="l" defTabSz="914400" rtl="0" eaLnBrk="0" fontAlgn="base" latinLnBrk="0" hangingPunct="0">
              <a:lnSpc>
                <a:spcPct val="200000"/>
              </a:lnSpc>
              <a:spcBef>
                <a:spcPts val="0"/>
              </a:spcBef>
              <a:spcAft>
                <a:spcPct val="0"/>
              </a:spcAft>
              <a:buClrTx/>
              <a:buSzTx/>
              <a:buFontTx/>
              <a:buChar char="•"/>
              <a:tabLst/>
              <a:defRPr/>
            </a:pPr>
            <a:r>
              <a:rPr kumimoji="1" lang="ja-JP" altLang="en-US" sz="1800" b="1" i="0" u="none" strike="noStrike" kern="0" cap="none" spc="0" normalizeH="0" baseline="0" noProof="0" dirty="0">
                <a:ln>
                  <a:noFill/>
                </a:ln>
                <a:solidFill>
                  <a:srgbClr val="000000"/>
                </a:solidFill>
                <a:effectLst/>
                <a:uLnTx/>
                <a:uFillTx/>
                <a:latin typeface="Arial"/>
                <a:ea typeface="ＭＳ Ｐゴシック"/>
                <a:cs typeface="+mn-cs"/>
              </a:rPr>
              <a:t>こどもの力や強みをとらえる。</a:t>
            </a:r>
            <a:endParaRPr kumimoji="1" lang="en-US" altLang="ja-JP" sz="1800" b="1" i="0" u="none" strike="noStrike" kern="0" cap="none" spc="0" normalizeH="0" baseline="0" noProof="0" dirty="0">
              <a:ln>
                <a:noFill/>
              </a:ln>
              <a:solidFill>
                <a:srgbClr val="000000"/>
              </a:solidFill>
              <a:effectLst/>
              <a:uLnTx/>
              <a:uFillTx/>
              <a:latin typeface="Arial"/>
              <a:ea typeface="ＭＳ Ｐゴシック"/>
              <a:cs typeface="+mn-cs"/>
            </a:endParaRPr>
          </a:p>
          <a:p>
            <a:pPr marL="342900" marR="0" lvl="0" indent="-342900" algn="l" defTabSz="914400" rtl="0" eaLnBrk="0" fontAlgn="base" latinLnBrk="0" hangingPunct="0">
              <a:lnSpc>
                <a:spcPct val="200000"/>
              </a:lnSpc>
              <a:spcBef>
                <a:spcPts val="0"/>
              </a:spcBef>
              <a:spcAft>
                <a:spcPct val="0"/>
              </a:spcAft>
              <a:buClrTx/>
              <a:buSzTx/>
              <a:buFontTx/>
              <a:buChar char="•"/>
              <a:tabLst/>
              <a:defRPr/>
            </a:pPr>
            <a:r>
              <a:rPr kumimoji="1" lang="ja-JP" altLang="en-US" sz="1800" b="1" i="0" u="none" strike="noStrike" kern="0" cap="none" spc="0" normalizeH="0" baseline="0" noProof="0" dirty="0">
                <a:ln>
                  <a:noFill/>
                </a:ln>
                <a:solidFill>
                  <a:srgbClr val="000000"/>
                </a:solidFill>
                <a:effectLst/>
                <a:uLnTx/>
                <a:uFillTx/>
                <a:latin typeface="Arial"/>
                <a:ea typeface="ＭＳ Ｐゴシック"/>
                <a:cs typeface="+mn-cs"/>
              </a:rPr>
              <a:t>家族の持つ力をとらえ、子育て環境をとらえる。</a:t>
            </a:r>
            <a:endParaRPr kumimoji="1" lang="en-US" altLang="ja-JP" sz="1800" b="1" i="0" u="none" strike="noStrike" kern="0" cap="none" spc="0" normalizeH="0" baseline="0" noProof="0" dirty="0">
              <a:ln>
                <a:noFill/>
              </a:ln>
              <a:solidFill>
                <a:srgbClr val="000000"/>
              </a:solidFill>
              <a:effectLst/>
              <a:uLnTx/>
              <a:uFillTx/>
              <a:latin typeface="Arial"/>
              <a:ea typeface="ＭＳ Ｐゴシック"/>
              <a:cs typeface="+mn-cs"/>
            </a:endParaRPr>
          </a:p>
          <a:p>
            <a:pPr marL="342900" marR="0" lvl="0" indent="-342900" algn="l" defTabSz="914400" rtl="0" eaLnBrk="0" fontAlgn="base" latinLnBrk="0" hangingPunct="0">
              <a:lnSpc>
                <a:spcPct val="200000"/>
              </a:lnSpc>
              <a:spcBef>
                <a:spcPts val="0"/>
              </a:spcBef>
              <a:spcAft>
                <a:spcPct val="0"/>
              </a:spcAft>
              <a:buClrTx/>
              <a:buSzTx/>
              <a:buFontTx/>
              <a:buChar char="•"/>
              <a:tabLst/>
              <a:defRPr/>
            </a:pPr>
            <a:r>
              <a:rPr kumimoji="1" lang="ja-JP" altLang="en-US" sz="1800" b="1" i="0" u="none" strike="noStrike" kern="0" cap="none" spc="0" normalizeH="0" baseline="0" noProof="0" dirty="0">
                <a:ln>
                  <a:noFill/>
                </a:ln>
                <a:solidFill>
                  <a:srgbClr val="000000"/>
                </a:solidFill>
                <a:effectLst/>
                <a:uLnTx/>
                <a:uFillTx/>
                <a:latin typeface="Arial"/>
                <a:ea typeface="ＭＳ Ｐゴシック"/>
                <a:cs typeface="+mn-cs"/>
              </a:rPr>
              <a:t>「なぜ！」を意識して分析する。　なぜ、課題と思うか？　なぜ、できないか？　</a:t>
            </a:r>
            <a:endParaRPr kumimoji="1" lang="en-US" altLang="ja-JP" sz="1800" b="1" i="0" u="none" strike="noStrike" kern="0" cap="none" spc="0" normalizeH="0" baseline="0" noProof="0" dirty="0">
              <a:ln>
                <a:noFill/>
              </a:ln>
              <a:solidFill>
                <a:srgbClr val="000000"/>
              </a:solidFill>
              <a:effectLst/>
              <a:uLnTx/>
              <a:uFillTx/>
              <a:latin typeface="Arial"/>
              <a:ea typeface="ＭＳ Ｐゴシック"/>
              <a:cs typeface="+mn-cs"/>
            </a:endParaRPr>
          </a:p>
        </p:txBody>
      </p:sp>
      <p:sp>
        <p:nvSpPr>
          <p:cNvPr id="5" name="正方形/長方形 4">
            <a:extLst>
              <a:ext uri="{FF2B5EF4-FFF2-40B4-BE49-F238E27FC236}">
                <a16:creationId xmlns:a16="http://schemas.microsoft.com/office/drawing/2014/main" id="{0EBE8A5C-E36E-474C-8C89-D068CE8F816A}"/>
              </a:ext>
            </a:extLst>
          </p:cNvPr>
          <p:cNvSpPr/>
          <p:nvPr/>
        </p:nvSpPr>
        <p:spPr>
          <a:xfrm>
            <a:off x="6681192" y="116632"/>
            <a:ext cx="3060129" cy="523220"/>
          </a:xfrm>
          <a:prstGeom prst="rect">
            <a:avLst/>
          </a:prstGeom>
          <a:ln>
            <a:solidFill>
              <a:srgbClr val="0070C0"/>
            </a:solidFill>
          </a:ln>
        </p:spPr>
        <p:txBody>
          <a:bodyPr wrap="square">
            <a:spAutoFit/>
          </a:bodyPr>
          <a:lstStyle/>
          <a:p>
            <a:r>
              <a:rPr lang="ja-JP" altLang="en-US" sz="1400" dirty="0"/>
              <a:t>平成２８年度　サービス管理責任者等指導者養成研修会＜児童 ＞資料</a:t>
            </a:r>
            <a:endParaRPr lang="en-US" altLang="ja-JP" sz="1400" dirty="0"/>
          </a:p>
        </p:txBody>
      </p:sp>
    </p:spTree>
    <p:extLst>
      <p:ext uri="{BB962C8B-B14F-4D97-AF65-F5344CB8AC3E}">
        <p14:creationId xmlns:p14="http://schemas.microsoft.com/office/powerpoint/2010/main" val="36323065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3690" name="Group 154"/>
          <p:cNvGraphicFramePr>
            <a:graphicFrameLocks noGrp="1"/>
          </p:cNvGraphicFramePr>
          <p:nvPr>
            <p:ph idx="1"/>
          </p:nvPr>
        </p:nvGraphicFramePr>
        <p:xfrm>
          <a:off x="631825" y="1773239"/>
          <a:ext cx="8712200" cy="3455987"/>
        </p:xfrm>
        <a:graphic>
          <a:graphicData uri="http://schemas.openxmlformats.org/drawingml/2006/table">
            <a:tbl>
              <a:tblPr/>
              <a:tblGrid>
                <a:gridCol w="864715">
                  <a:extLst>
                    <a:ext uri="{9D8B030D-6E8A-4147-A177-3AD203B41FA5}">
                      <a16:colId xmlns:a16="http://schemas.microsoft.com/office/drawing/2014/main" val="20000"/>
                    </a:ext>
                  </a:extLst>
                </a:gridCol>
                <a:gridCol w="1584037">
                  <a:extLst>
                    <a:ext uri="{9D8B030D-6E8A-4147-A177-3AD203B41FA5}">
                      <a16:colId xmlns:a16="http://schemas.microsoft.com/office/drawing/2014/main" val="20001"/>
                    </a:ext>
                  </a:extLst>
                </a:gridCol>
                <a:gridCol w="2664061">
                  <a:extLst>
                    <a:ext uri="{9D8B030D-6E8A-4147-A177-3AD203B41FA5}">
                      <a16:colId xmlns:a16="http://schemas.microsoft.com/office/drawing/2014/main" val="20002"/>
                    </a:ext>
                  </a:extLst>
                </a:gridCol>
                <a:gridCol w="1584037">
                  <a:extLst>
                    <a:ext uri="{9D8B030D-6E8A-4147-A177-3AD203B41FA5}">
                      <a16:colId xmlns:a16="http://schemas.microsoft.com/office/drawing/2014/main" val="20003"/>
                    </a:ext>
                  </a:extLst>
                </a:gridCol>
                <a:gridCol w="1496292">
                  <a:extLst>
                    <a:ext uri="{9D8B030D-6E8A-4147-A177-3AD203B41FA5}">
                      <a16:colId xmlns:a16="http://schemas.microsoft.com/office/drawing/2014/main" val="20004"/>
                    </a:ext>
                  </a:extLst>
                </a:gridCol>
                <a:gridCol w="519058">
                  <a:extLst>
                    <a:ext uri="{9D8B030D-6E8A-4147-A177-3AD203B41FA5}">
                      <a16:colId xmlns:a16="http://schemas.microsoft.com/office/drawing/2014/main" val="20005"/>
                    </a:ext>
                  </a:extLst>
                </a:gridCol>
              </a:tblGrid>
              <a:tr h="414255">
                <a:tc gridSpan="4">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○具体的な到達目標及び支援計画等</a:t>
                      </a:r>
                    </a:p>
                  </a:txBody>
                  <a:tcPr marL="91432" marR="91432" marT="45715" marB="45715" anchor="ctr" horzOverflow="overflow">
                    <a:lnL w="28575"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sng" strike="noStrike" cap="none" normalizeH="0" baseline="0" dirty="0">
                        <a:ln>
                          <a:noFill/>
                        </a:ln>
                        <a:solidFill>
                          <a:schemeClr val="tx1"/>
                        </a:solidFill>
                        <a:effectLst/>
                        <a:latin typeface="Arial" charset="0"/>
                        <a:ea typeface="ＭＳ Ｐゴシック" pitchFamily="50" charset="-128"/>
                      </a:endParaRPr>
                    </a:p>
                  </a:txBody>
                  <a:tcPr marL="91432" marR="91432" marT="45715" marB="45715" anchor="ctr" horzOverflow="overflow">
                    <a:lnL>
                      <a:noFill/>
                    </a:lnL>
                    <a:lnR w="28575"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extLst>
                  <a:ext uri="{0D108BD9-81ED-4DB2-BD59-A6C34878D82A}">
                    <a16:rowId xmlns:a16="http://schemas.microsoft.com/office/drawing/2014/main" val="10000"/>
                  </a:ext>
                </a:extLst>
              </a:tr>
              <a:tr h="51152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項  目　</a:t>
                      </a:r>
                    </a:p>
                  </a:txBody>
                  <a:tcPr marL="91432" marR="91432" marT="45715" marB="4571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9F98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具体的な</a:t>
                      </a:r>
                      <a:endParaRPr kumimoji="1" lang="en-US" altLang="ja-JP" sz="1200" b="0" i="0" u="none" strike="noStrike" cap="none" normalizeH="0" baseline="0" dirty="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到達目標</a:t>
                      </a:r>
                    </a:p>
                  </a:txBody>
                  <a:tcPr marL="91432" marR="91432"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9F98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支援内容</a:t>
                      </a:r>
                      <a:endParaRPr kumimoji="1" lang="en-US" altLang="ja-JP" sz="1200" b="0" i="0" u="none" strike="noStrike" cap="none" normalizeH="0" baseline="0" dirty="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（内容・留意点等）</a:t>
                      </a:r>
                    </a:p>
                  </a:txBody>
                  <a:tcPr marL="91432" marR="91432"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9F98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支援期間</a:t>
                      </a:r>
                      <a:endParaRPr kumimoji="1" lang="en-US" altLang="ja-JP" sz="1200" b="0" i="0" u="none" strike="noStrike" cap="none" normalizeH="0" baseline="0" dirty="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（頻度・時間・期間等）</a:t>
                      </a:r>
                    </a:p>
                  </a:txBody>
                  <a:tcPr marL="91432" marR="91432"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9F98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サービス提供機関</a:t>
                      </a:r>
                      <a:endParaRPr kumimoji="1" lang="en-US" altLang="ja-JP" sz="1200" b="0" i="0" u="none" strike="noStrike" cap="none" normalizeH="0" baseline="0" dirty="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（提供者・担当者等）</a:t>
                      </a:r>
                    </a:p>
                  </a:txBody>
                  <a:tcPr marL="91432" marR="91432"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9F98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優先順位</a:t>
                      </a:r>
                    </a:p>
                  </a:txBody>
                  <a:tcPr marL="91432" marR="91432" marT="45715" marB="4571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9F98F"/>
                    </a:solidFill>
                  </a:tcPr>
                </a:tc>
                <a:extLst>
                  <a:ext uri="{0D108BD9-81ED-4DB2-BD59-A6C34878D82A}">
                    <a16:rowId xmlns:a16="http://schemas.microsoft.com/office/drawing/2014/main" val="10001"/>
                  </a:ext>
                </a:extLst>
              </a:tr>
              <a:tr h="80556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0" i="0" u="none" strike="noStrike" cap="none" normalizeH="0" baseline="0" dirty="0">
                        <a:ln>
                          <a:noFill/>
                        </a:ln>
                        <a:solidFill>
                          <a:schemeClr val="tx1"/>
                        </a:solidFill>
                        <a:effectLst/>
                        <a:latin typeface="Arial" charset="0"/>
                        <a:ea typeface="ＭＳ Ｐゴシック" pitchFamily="50" charset="-128"/>
                      </a:endParaRPr>
                    </a:p>
                  </a:txBody>
                  <a:tcPr marL="91432" marR="91432"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0" i="0" u="none" strike="noStrike" cap="none" normalizeH="0" baseline="0" dirty="0">
                        <a:ln>
                          <a:noFill/>
                        </a:ln>
                        <a:solidFill>
                          <a:schemeClr val="tx1"/>
                        </a:solidFill>
                        <a:effectLst/>
                        <a:latin typeface="Arial" charset="0"/>
                        <a:ea typeface="ＭＳ Ｐゴシック" pitchFamily="50" charset="-128"/>
                      </a:endParaRPr>
                    </a:p>
                  </a:txBody>
                  <a:tcPr marL="91432" marR="91432"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0" i="0" u="none" strike="noStrike" cap="none" normalizeH="0" baseline="0" dirty="0">
                        <a:ln>
                          <a:noFill/>
                        </a:ln>
                        <a:solidFill>
                          <a:schemeClr val="tx1"/>
                        </a:solidFill>
                        <a:effectLst/>
                        <a:latin typeface="Arial" charset="0"/>
                        <a:ea typeface="ＭＳ Ｐゴシック" pitchFamily="50" charset="-128"/>
                      </a:endParaRPr>
                    </a:p>
                  </a:txBody>
                  <a:tcPr marL="91432" marR="91432"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0" i="0" u="none" strike="noStrike" cap="none" normalizeH="0" baseline="0" dirty="0">
                        <a:ln>
                          <a:noFill/>
                        </a:ln>
                        <a:solidFill>
                          <a:schemeClr val="tx1"/>
                        </a:solidFill>
                        <a:effectLst/>
                        <a:latin typeface="Arial" charset="0"/>
                        <a:ea typeface="ＭＳ Ｐゴシック" pitchFamily="50" charset="-128"/>
                      </a:endParaRPr>
                    </a:p>
                  </a:txBody>
                  <a:tcPr marL="91432" marR="91432"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0" i="0" u="none" strike="noStrike" cap="none" normalizeH="0" baseline="0" dirty="0">
                        <a:ln>
                          <a:noFill/>
                        </a:ln>
                        <a:solidFill>
                          <a:schemeClr val="tx1"/>
                        </a:solidFill>
                        <a:effectLst/>
                        <a:latin typeface="Arial" charset="0"/>
                        <a:ea typeface="ＭＳ Ｐゴシック" pitchFamily="50" charset="-128"/>
                      </a:endParaRPr>
                    </a:p>
                  </a:txBody>
                  <a:tcPr marL="91432" marR="91432"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0" i="0" u="none" strike="noStrike" cap="none" normalizeH="0" baseline="0" dirty="0">
                        <a:ln>
                          <a:noFill/>
                        </a:ln>
                        <a:solidFill>
                          <a:schemeClr val="tx1"/>
                        </a:solidFill>
                        <a:effectLst/>
                        <a:latin typeface="Arial" charset="0"/>
                        <a:ea typeface="ＭＳ Ｐゴシック" pitchFamily="50" charset="-128"/>
                      </a:endParaRPr>
                    </a:p>
                  </a:txBody>
                  <a:tcPr marL="91432" marR="91432"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86232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0" i="0" u="none" strike="noStrike" cap="none" normalizeH="0" baseline="0" dirty="0">
                        <a:ln>
                          <a:noFill/>
                        </a:ln>
                        <a:solidFill>
                          <a:schemeClr val="tx1"/>
                        </a:solidFill>
                        <a:effectLst/>
                        <a:latin typeface="Arial" charset="0"/>
                        <a:ea typeface="ＭＳ Ｐゴシック" pitchFamily="50" charset="-128"/>
                      </a:endParaRPr>
                    </a:p>
                  </a:txBody>
                  <a:tcPr marL="91432" marR="91432"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0" i="0" u="none" strike="noStrike" cap="none" normalizeH="0" baseline="0" dirty="0">
                        <a:ln>
                          <a:noFill/>
                        </a:ln>
                        <a:solidFill>
                          <a:schemeClr val="tx1"/>
                        </a:solidFill>
                        <a:effectLst/>
                        <a:latin typeface="Arial" charset="0"/>
                        <a:ea typeface="ＭＳ Ｐゴシック" pitchFamily="50" charset="-128"/>
                      </a:endParaRPr>
                    </a:p>
                  </a:txBody>
                  <a:tcPr marL="91432" marR="91432"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0" i="0" u="none" strike="noStrike" cap="none" normalizeH="0" baseline="0" dirty="0">
                        <a:ln>
                          <a:noFill/>
                        </a:ln>
                        <a:solidFill>
                          <a:schemeClr val="tx1"/>
                        </a:solidFill>
                        <a:effectLst/>
                        <a:latin typeface="Arial" charset="0"/>
                        <a:ea typeface="ＭＳ Ｐゴシック" pitchFamily="50" charset="-128"/>
                      </a:endParaRPr>
                    </a:p>
                  </a:txBody>
                  <a:tcPr marL="91432" marR="91432"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0" i="0" u="none" strike="noStrike" cap="none" normalizeH="0" baseline="0" dirty="0">
                        <a:ln>
                          <a:noFill/>
                        </a:ln>
                        <a:solidFill>
                          <a:schemeClr val="tx1"/>
                        </a:solidFill>
                        <a:effectLst/>
                        <a:latin typeface="Arial" charset="0"/>
                        <a:ea typeface="ＭＳ Ｐゴシック" pitchFamily="50" charset="-128"/>
                      </a:endParaRPr>
                    </a:p>
                  </a:txBody>
                  <a:tcPr marL="91432" marR="91432"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0" i="0" u="none" strike="noStrike" cap="none" normalizeH="0" baseline="0" dirty="0">
                        <a:ln>
                          <a:noFill/>
                        </a:ln>
                        <a:solidFill>
                          <a:schemeClr val="tx1"/>
                        </a:solidFill>
                        <a:effectLst/>
                        <a:latin typeface="Arial" charset="0"/>
                        <a:ea typeface="ＭＳ Ｐゴシック" pitchFamily="50" charset="-128"/>
                      </a:endParaRPr>
                    </a:p>
                  </a:txBody>
                  <a:tcPr marL="91432" marR="91432"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0" i="0" u="none" strike="noStrike" cap="none" normalizeH="0" baseline="0" dirty="0">
                        <a:ln>
                          <a:noFill/>
                        </a:ln>
                        <a:solidFill>
                          <a:schemeClr val="tx1"/>
                        </a:solidFill>
                        <a:effectLst/>
                        <a:latin typeface="Arial" charset="0"/>
                        <a:ea typeface="ＭＳ Ｐゴシック" pitchFamily="50" charset="-128"/>
                      </a:endParaRPr>
                    </a:p>
                  </a:txBody>
                  <a:tcPr marL="91432" marR="91432"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86232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0" i="0" u="none" strike="noStrike" cap="none" normalizeH="0" baseline="0" dirty="0">
                        <a:ln>
                          <a:noFill/>
                        </a:ln>
                        <a:solidFill>
                          <a:schemeClr val="tx1"/>
                        </a:solidFill>
                        <a:effectLst/>
                        <a:latin typeface="Arial" charset="0"/>
                        <a:ea typeface="ＭＳ Ｐゴシック" pitchFamily="50" charset="-128"/>
                      </a:endParaRPr>
                    </a:p>
                  </a:txBody>
                  <a:tcPr marL="91432" marR="91432"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0" i="0" u="none" strike="noStrike" cap="none" normalizeH="0" baseline="0" dirty="0">
                        <a:ln>
                          <a:noFill/>
                        </a:ln>
                        <a:solidFill>
                          <a:schemeClr val="tx1"/>
                        </a:solidFill>
                        <a:effectLst/>
                        <a:latin typeface="Arial" charset="0"/>
                        <a:ea typeface="ＭＳ Ｐゴシック" pitchFamily="50" charset="-128"/>
                      </a:endParaRPr>
                    </a:p>
                  </a:txBody>
                  <a:tcPr marL="91432" marR="91432"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0" i="0" u="none" strike="noStrike" cap="none" normalizeH="0" baseline="0" dirty="0">
                        <a:ln>
                          <a:noFill/>
                        </a:ln>
                        <a:solidFill>
                          <a:schemeClr val="tx1"/>
                        </a:solidFill>
                        <a:effectLst/>
                        <a:latin typeface="Arial" charset="0"/>
                        <a:ea typeface="ＭＳ Ｐゴシック" pitchFamily="50" charset="-128"/>
                      </a:endParaRPr>
                    </a:p>
                  </a:txBody>
                  <a:tcPr marL="91432" marR="91432"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0" i="0" u="none" strike="noStrike" cap="none" normalizeH="0" baseline="0" dirty="0">
                        <a:ln>
                          <a:noFill/>
                        </a:ln>
                        <a:solidFill>
                          <a:schemeClr val="tx1"/>
                        </a:solidFill>
                        <a:effectLst/>
                        <a:latin typeface="Arial" charset="0"/>
                        <a:ea typeface="ＭＳ Ｐゴシック" pitchFamily="50" charset="-128"/>
                      </a:endParaRPr>
                    </a:p>
                  </a:txBody>
                  <a:tcPr marL="91432" marR="91432"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0" i="0" u="none" strike="noStrike" cap="none" normalizeH="0" baseline="0" dirty="0">
                        <a:ln>
                          <a:noFill/>
                        </a:ln>
                        <a:solidFill>
                          <a:schemeClr val="tx1"/>
                        </a:solidFill>
                        <a:effectLst/>
                        <a:latin typeface="Arial" charset="0"/>
                        <a:ea typeface="ＭＳ Ｐゴシック" pitchFamily="50" charset="-128"/>
                      </a:endParaRPr>
                    </a:p>
                  </a:txBody>
                  <a:tcPr marL="91432" marR="91432"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0" i="0" u="none" strike="noStrike" cap="none" normalizeH="0" baseline="0" dirty="0">
                        <a:ln>
                          <a:noFill/>
                        </a:ln>
                        <a:solidFill>
                          <a:schemeClr val="tx1"/>
                        </a:solidFill>
                        <a:effectLst/>
                        <a:latin typeface="Arial" charset="0"/>
                        <a:ea typeface="ＭＳ Ｐゴシック" pitchFamily="50" charset="-128"/>
                      </a:endParaRPr>
                    </a:p>
                  </a:txBody>
                  <a:tcPr marL="91432" marR="91432"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50219" name="Rectangle 2786"/>
          <p:cNvSpPr>
            <a:spLocks noChangeArrowheads="1"/>
          </p:cNvSpPr>
          <p:nvPr/>
        </p:nvSpPr>
        <p:spPr bwMode="auto">
          <a:xfrm>
            <a:off x="849313" y="549276"/>
            <a:ext cx="8496300"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anchor="ctr"/>
          <a:lstStyle>
            <a:lvl1pPr eaLnBrk="0" hangingPunct="0">
              <a:defRPr kumimoji="1" sz="10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0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0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0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1" i="0" u="sng"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利用者名　　　　　　　　　　　　　　</a:t>
            </a:r>
            <a:r>
              <a:rPr kumimoji="1" lang="ja-JP" altLang="en-US" sz="16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　　　　　　　　　　　　　　　　　　　　</a:t>
            </a:r>
            <a:r>
              <a:rPr kumimoji="1" lang="ja-JP" altLang="en-US" sz="1400" b="1" i="0" u="sng"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作成年月日：　　　　年　　月　　日　　</a:t>
            </a:r>
            <a:r>
              <a:rPr kumimoji="1" lang="ja-JP" altLang="en-US" sz="14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
            </a:r>
            <a:br>
              <a:rPr kumimoji="1" lang="ja-JP" altLang="en-US" sz="14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br>
            <a:endParaRPr kumimoji="1" lang="ja-JP" altLang="en-US" sz="14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graphicFrame>
        <p:nvGraphicFramePr>
          <p:cNvPr id="12" name="表 11"/>
          <p:cNvGraphicFramePr>
            <a:graphicFrameLocks noGrp="1"/>
          </p:cNvGraphicFramePr>
          <p:nvPr>
            <p:extLst/>
          </p:nvPr>
        </p:nvGraphicFramePr>
        <p:xfrm>
          <a:off x="1568451" y="927100"/>
          <a:ext cx="7775575" cy="771502"/>
        </p:xfrm>
        <a:graphic>
          <a:graphicData uri="http://schemas.openxmlformats.org/drawingml/2006/table">
            <a:tbl>
              <a:tblPr/>
              <a:tblGrid>
                <a:gridCol w="1800063">
                  <a:extLst>
                    <a:ext uri="{9D8B030D-6E8A-4147-A177-3AD203B41FA5}">
                      <a16:colId xmlns:a16="http://schemas.microsoft.com/office/drawing/2014/main" val="20000"/>
                    </a:ext>
                  </a:extLst>
                </a:gridCol>
                <a:gridCol w="5975512">
                  <a:extLst>
                    <a:ext uri="{9D8B030D-6E8A-4147-A177-3AD203B41FA5}">
                      <a16:colId xmlns:a16="http://schemas.microsoft.com/office/drawing/2014/main" val="20001"/>
                    </a:ext>
                  </a:extLst>
                </a:gridCol>
              </a:tblGrid>
              <a:tr h="413668">
                <a:tc>
                  <a:txBody>
                    <a:bodyPr/>
                    <a:lstStyle/>
                    <a:p>
                      <a:r>
                        <a:rPr kumimoji="1" lang="ja-JP" altLang="en-US" sz="1200" dirty="0"/>
                        <a:t>長期（内容、期間等）</a:t>
                      </a:r>
                    </a:p>
                  </a:txBody>
                  <a:tcPr marL="91433" marR="91433" marT="45714" marB="457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p>
                  </a:txBody>
                  <a:tcPr marL="91433" marR="91433" marT="45714" marB="457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5783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t>短期（内容、期間等）</a:t>
                      </a:r>
                    </a:p>
                  </a:txBody>
                  <a:tcPr marL="91433" marR="91433" marT="45714" marB="457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solidFill>
                        <a:schemeClr val="tx1"/>
                      </a:solidFill>
                      <a:prstDash val="solid"/>
                    </a:lnB>
                  </a:tcPr>
                </a:tc>
                <a:tc>
                  <a:txBody>
                    <a:bodyPr/>
                    <a:lstStyle/>
                    <a:p>
                      <a:endParaRPr kumimoji="1" lang="ja-JP" altLang="en-US" sz="1200" dirty="0"/>
                    </a:p>
                  </a:txBody>
                  <a:tcPr marL="91433" marR="91433" marT="45714" marB="4571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50233" name="Rectangle 2789"/>
          <p:cNvSpPr>
            <a:spLocks noChangeArrowheads="1"/>
          </p:cNvSpPr>
          <p:nvPr/>
        </p:nvSpPr>
        <p:spPr bwMode="auto">
          <a:xfrm>
            <a:off x="631825" y="5373688"/>
            <a:ext cx="8713788" cy="863600"/>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kumimoji="1" sz="10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0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0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0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総合的な支援方針</a:t>
            </a:r>
          </a:p>
        </p:txBody>
      </p:sp>
      <p:sp>
        <p:nvSpPr>
          <p:cNvPr id="50234" name="正方形/長方形 16"/>
          <p:cNvSpPr>
            <a:spLocks noChangeArrowheads="1"/>
          </p:cNvSpPr>
          <p:nvPr/>
        </p:nvSpPr>
        <p:spPr bwMode="auto">
          <a:xfrm>
            <a:off x="631825" y="919163"/>
            <a:ext cx="954088"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10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0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0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0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○到達目標</a:t>
            </a:r>
          </a:p>
        </p:txBody>
      </p:sp>
      <p:sp>
        <p:nvSpPr>
          <p:cNvPr id="50235" name="Rectangle 2786"/>
          <p:cNvSpPr>
            <a:spLocks noChangeArrowheads="1"/>
          </p:cNvSpPr>
          <p:nvPr/>
        </p:nvSpPr>
        <p:spPr bwMode="auto">
          <a:xfrm>
            <a:off x="631825" y="6237289"/>
            <a:ext cx="8642350"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anchor="b"/>
          <a:lstStyle>
            <a:lvl1pPr eaLnBrk="0" hangingPunct="0">
              <a:defRPr kumimoji="1" sz="10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0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0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0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平成　　　年　　　月　　　日　　　</a:t>
            </a:r>
            <a:r>
              <a:rPr kumimoji="1" lang="ja-JP" altLang="en-US" sz="1200" b="0" i="0" u="sng"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利用者氏名　　　　　　　　　　　　　　　　　　</a:t>
            </a:r>
            <a:r>
              <a:rPr kumimoji="1" lang="ja-JP" altLang="en-US"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印　　　</a:t>
            </a:r>
            <a:r>
              <a:rPr kumimoji="1" lang="ja-JP" altLang="en-US" sz="1200" b="0" i="0" u="sng"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児童発達支援管理責任者　　　　　　　　　　　　　　　</a:t>
            </a:r>
            <a:r>
              <a:rPr kumimoji="1" lang="ja-JP" altLang="en-US"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印　　　　　　　　　　　</a:t>
            </a:r>
            <a:r>
              <a:rPr kumimoji="1" lang="ja-JP" altLang="en-US" sz="12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　　　　　　　　　　　　　　　　　　　</a:t>
            </a:r>
            <a:r>
              <a:rPr kumimoji="1" lang="ja-JP" altLang="en-US" sz="1200" b="1" i="0" u="sng"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　</a:t>
            </a:r>
            <a:endParaRPr kumimoji="1" lang="ja-JP" altLang="en-US" sz="12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3" name="角丸四角形吹き出し 12"/>
          <p:cNvSpPr/>
          <p:nvPr/>
        </p:nvSpPr>
        <p:spPr>
          <a:xfrm>
            <a:off x="6033120" y="2926947"/>
            <a:ext cx="3702638" cy="2223278"/>
          </a:xfrm>
          <a:prstGeom prst="wedgeRoundRectCallout">
            <a:avLst>
              <a:gd name="adj1" fmla="val -64739"/>
              <a:gd name="adj2" fmla="val -50775"/>
              <a:gd name="adj3" fmla="val 16667"/>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rgbClr val="FF0000"/>
                </a:solidFill>
                <a:effectLst/>
                <a:uLnTx/>
                <a:uFillTx/>
                <a:latin typeface="Arial"/>
                <a:ea typeface="ＭＳ Ｐゴシック"/>
                <a:cs typeface="+mn-cs"/>
              </a:rPr>
              <a:t>到達目標に掲げた子どもや家族等の様子になるよう、事業所がどのような「専門的な支援」、工夫、配慮を行うのかを具体的に記載。家族支援および地域支援の場合も具体的働きかけを記載　　</a:t>
            </a:r>
            <a:r>
              <a:rPr kumimoji="1" lang="en-US" altLang="ja-JP" sz="1400" b="1" i="0" u="sng" strike="noStrike" kern="1200" cap="none" spc="0" normalizeH="0" baseline="0" noProof="0" dirty="0">
                <a:ln>
                  <a:noFill/>
                </a:ln>
                <a:solidFill>
                  <a:srgbClr val="FF0000"/>
                </a:solidFill>
                <a:effectLst/>
                <a:uLnTx/>
                <a:uFillTx/>
                <a:latin typeface="Arial"/>
                <a:ea typeface="ＭＳ Ｐゴシック"/>
                <a:cs typeface="+mn-cs"/>
              </a:rPr>
              <a:t>【</a:t>
            </a:r>
            <a:r>
              <a:rPr kumimoji="1" lang="ja-JP" altLang="en-US" sz="1400" b="1" i="0" u="sng" strike="noStrike" kern="1200" cap="none" spc="0" normalizeH="0" baseline="0" noProof="0" dirty="0">
                <a:ln>
                  <a:noFill/>
                </a:ln>
                <a:solidFill>
                  <a:srgbClr val="FF0000"/>
                </a:solidFill>
                <a:effectLst/>
                <a:uLnTx/>
                <a:uFillTx/>
                <a:latin typeface="Arial"/>
                <a:ea typeface="ＭＳ Ｐゴシック"/>
                <a:cs typeface="+mn-cs"/>
              </a:rPr>
              <a:t>主語は事業所</a:t>
            </a:r>
            <a:r>
              <a:rPr kumimoji="1" lang="en-US" altLang="ja-JP" sz="1400" b="1" i="0" u="sng" strike="noStrike" kern="1200" cap="none" spc="0" normalizeH="0" baseline="0" noProof="0" dirty="0">
                <a:ln>
                  <a:noFill/>
                </a:ln>
                <a:solidFill>
                  <a:srgbClr val="FF0000"/>
                </a:solidFill>
                <a:effectLst/>
                <a:uLnTx/>
                <a:uFillTx/>
                <a:latin typeface="Arial"/>
                <a:ea typeface="ＭＳ Ｐゴシック"/>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400" b="1" i="0" u="none" strike="noStrike" kern="1200" cap="none" spc="0" normalizeH="0" baseline="0" noProof="0" dirty="0">
              <a:ln>
                <a:noFill/>
              </a:ln>
              <a:solidFill>
                <a:srgbClr val="FF0000"/>
              </a:solidFill>
              <a:effectLst/>
              <a:uLnTx/>
              <a:uFillTx/>
              <a:latin typeface="Arial"/>
              <a:ea typeface="ＭＳ Ｐゴシック"/>
              <a:cs typeface="+mn-cs"/>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dirty="0">
                <a:ln>
                  <a:noFill/>
                </a:ln>
                <a:solidFill>
                  <a:srgbClr val="FF0000"/>
                </a:solidFill>
                <a:effectLst/>
                <a:uLnTx/>
                <a:uFillTx/>
                <a:latin typeface="Arial"/>
                <a:ea typeface="ＭＳ Ｐゴシック"/>
                <a:cs typeface="+mn-cs"/>
              </a:rPr>
              <a:t>※</a:t>
            </a:r>
            <a:r>
              <a:rPr kumimoji="1" lang="ja-JP" altLang="en-US" sz="1400" b="1" i="0" u="none" strike="noStrike" kern="1200" cap="none" spc="0" normalizeH="0" baseline="0" noProof="0" dirty="0">
                <a:ln>
                  <a:noFill/>
                </a:ln>
                <a:solidFill>
                  <a:srgbClr val="FF0000"/>
                </a:solidFill>
                <a:effectLst/>
                <a:uLnTx/>
                <a:uFillTx/>
                <a:latin typeface="Arial"/>
                <a:ea typeface="ＭＳ Ｐゴシック"/>
                <a:cs typeface="+mn-cs"/>
              </a:rPr>
              <a:t>　モニタリング時に、事業所の支援の質、力量が問われる⇒達成できなかった場合は子どもや家族、地域のせいではなく、事業所の目標設定や支援内容が悪かったと評価する</a:t>
            </a:r>
          </a:p>
        </p:txBody>
      </p:sp>
      <p:sp>
        <p:nvSpPr>
          <p:cNvPr id="14" name="角丸四角形吹き出し 13"/>
          <p:cNvSpPr/>
          <p:nvPr/>
        </p:nvSpPr>
        <p:spPr>
          <a:xfrm>
            <a:off x="3182698" y="4204608"/>
            <a:ext cx="2274256" cy="945617"/>
          </a:xfrm>
          <a:prstGeom prst="wedgeRoundRectCallout">
            <a:avLst>
              <a:gd name="adj1" fmla="val -82464"/>
              <a:gd name="adj2" fmla="val -190345"/>
              <a:gd name="adj3" fmla="val 16667"/>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rgbClr val="FF0000"/>
                </a:solidFill>
                <a:effectLst/>
                <a:uLnTx/>
                <a:uFillTx/>
                <a:latin typeface="Arial"/>
                <a:ea typeface="ＭＳ Ｐゴシック"/>
                <a:cs typeface="+mn-cs"/>
              </a:rPr>
              <a:t>言葉で発せられるニーズだけでなく、子どもの成長に必要な「発達ニーズ」も検討して目標を設定</a:t>
            </a:r>
          </a:p>
        </p:txBody>
      </p:sp>
      <p:sp>
        <p:nvSpPr>
          <p:cNvPr id="15" name="角丸四角形吹き出し 14"/>
          <p:cNvSpPr/>
          <p:nvPr/>
        </p:nvSpPr>
        <p:spPr>
          <a:xfrm>
            <a:off x="4160912" y="919162"/>
            <a:ext cx="5574847" cy="1083335"/>
          </a:xfrm>
          <a:prstGeom prst="wedgeRoundRectCallout">
            <a:avLst>
              <a:gd name="adj1" fmla="val -59106"/>
              <a:gd name="adj2" fmla="val -31540"/>
              <a:gd name="adj3" fmla="val 16667"/>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0975" marR="0" lvl="0" indent="-180975" algn="l" defTabSz="914400" rtl="0" eaLnBrk="1" fontAlgn="auto" latinLnBrk="0" hangingPunct="1">
              <a:lnSpc>
                <a:spcPct val="100000"/>
              </a:lnSpc>
              <a:spcBef>
                <a:spcPts val="0"/>
              </a:spcBef>
              <a:spcAft>
                <a:spcPts val="0"/>
              </a:spcAft>
              <a:buClrTx/>
              <a:buSzTx/>
              <a:buFontTx/>
              <a:buNone/>
              <a:tabLst/>
              <a:defRPr/>
            </a:pPr>
            <a:endParaRPr kumimoji="1" lang="en-US" altLang="ja-JP" sz="1400" b="1" i="0" u="none" strike="noStrike" kern="1200" cap="none" spc="0" normalizeH="0" baseline="0" noProof="0" dirty="0">
              <a:ln>
                <a:noFill/>
              </a:ln>
              <a:solidFill>
                <a:srgbClr val="FF0000"/>
              </a:solidFill>
              <a:effectLst/>
              <a:uLnTx/>
              <a:uFillTx/>
              <a:latin typeface="Arial"/>
              <a:ea typeface="ＭＳ Ｐゴシック"/>
              <a:cs typeface="+mn-cs"/>
            </a:endParaRPr>
          </a:p>
        </p:txBody>
      </p:sp>
      <p:sp>
        <p:nvSpPr>
          <p:cNvPr id="16" name="角丸四角形吹き出し 15"/>
          <p:cNvSpPr/>
          <p:nvPr/>
        </p:nvSpPr>
        <p:spPr>
          <a:xfrm>
            <a:off x="2649070" y="5373688"/>
            <a:ext cx="7086688" cy="1116013"/>
          </a:xfrm>
          <a:prstGeom prst="wedgeRoundRectCallout">
            <a:avLst>
              <a:gd name="adj1" fmla="val -57271"/>
              <a:gd name="adj2" fmla="val -41587"/>
              <a:gd name="adj3" fmla="val 16667"/>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69875" marR="0" lvl="0" indent="-269875"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rgbClr val="FF0000"/>
                </a:solidFill>
                <a:effectLst/>
                <a:uLnTx/>
                <a:uFillTx/>
                <a:latin typeface="Arial"/>
                <a:ea typeface="ＭＳ Ｐゴシック"/>
                <a:cs typeface="+mn-cs"/>
              </a:rPr>
              <a:t>◎事業所として、どのようなコンセプトで支援していくのかも含めて書けるといい</a:t>
            </a:r>
            <a:endParaRPr kumimoji="1" lang="en-US" altLang="ja-JP" sz="1400" b="1" i="0" u="none" strike="noStrike" kern="1200" cap="none" spc="0" normalizeH="0" baseline="0" noProof="0" dirty="0">
              <a:ln>
                <a:noFill/>
              </a:ln>
              <a:solidFill>
                <a:srgbClr val="FF0000"/>
              </a:solidFill>
              <a:effectLst/>
              <a:uLnTx/>
              <a:uFillTx/>
              <a:latin typeface="Arial"/>
              <a:ea typeface="ＭＳ Ｐ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rgbClr val="FF0000"/>
                </a:solidFill>
                <a:effectLst/>
                <a:uLnTx/>
                <a:uFillTx/>
                <a:latin typeface="Arial"/>
                <a:ea typeface="ＭＳ Ｐゴシック"/>
                <a:cs typeface="+mn-cs"/>
              </a:rPr>
              <a:t>　　（どのような子どもに育ってほしいのか、育てたいのかなど）</a:t>
            </a:r>
            <a:endParaRPr kumimoji="1" lang="en-US" altLang="ja-JP" sz="1400" b="1" i="0" u="none" strike="noStrike" kern="1200" cap="none" spc="0" normalizeH="0" baseline="0" noProof="0" dirty="0">
              <a:ln>
                <a:noFill/>
              </a:ln>
              <a:solidFill>
                <a:srgbClr val="FF0000"/>
              </a:solidFill>
              <a:effectLst/>
              <a:uLnTx/>
              <a:uFillTx/>
              <a:latin typeface="Arial"/>
              <a:ea typeface="ＭＳ Ｐ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rgbClr val="FF0000"/>
                </a:solidFill>
                <a:effectLst/>
                <a:uLnTx/>
                <a:uFillTx/>
                <a:latin typeface="Arial"/>
                <a:ea typeface="ＭＳ Ｐゴシック"/>
                <a:cs typeface="+mn-cs"/>
              </a:rPr>
              <a:t>◎全体の活動のねらいとの関係がわかるといい</a:t>
            </a:r>
            <a:endParaRPr kumimoji="1" lang="en-US" altLang="ja-JP" sz="1400" b="1" i="0" u="none" strike="noStrike" kern="1200" cap="none" spc="0" normalizeH="0" baseline="0" noProof="0" dirty="0">
              <a:ln>
                <a:noFill/>
              </a:ln>
              <a:solidFill>
                <a:srgbClr val="FF0000"/>
              </a:solidFill>
              <a:effectLst/>
              <a:uLnTx/>
              <a:uFillTx/>
              <a:latin typeface="Arial"/>
              <a:ea typeface="ＭＳ Ｐ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rgbClr val="FF0000"/>
                </a:solidFill>
                <a:effectLst/>
                <a:uLnTx/>
                <a:uFillTx/>
                <a:latin typeface="Arial"/>
                <a:ea typeface="ＭＳ Ｐゴシック"/>
                <a:cs typeface="+mn-cs"/>
              </a:rPr>
              <a:t>◎子どもの育ちにいいことがわかるといい</a:t>
            </a:r>
            <a:endParaRPr kumimoji="1" lang="en-US" altLang="ja-JP" sz="1400" b="1" i="0" u="none" strike="noStrike" kern="1200" cap="none" spc="0" normalizeH="0" baseline="0" noProof="0" dirty="0">
              <a:ln>
                <a:noFill/>
              </a:ln>
              <a:solidFill>
                <a:srgbClr val="FF0000"/>
              </a:solidFill>
              <a:effectLst/>
              <a:uLnTx/>
              <a:uFillTx/>
              <a:latin typeface="Arial"/>
              <a:ea typeface="ＭＳ Ｐ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rgbClr val="FF0000"/>
                </a:solidFill>
                <a:effectLst/>
                <a:uLnTx/>
                <a:uFillTx/>
                <a:latin typeface="Arial"/>
                <a:ea typeface="ＭＳ Ｐゴシック"/>
                <a:cs typeface="+mn-cs"/>
              </a:rPr>
              <a:t>◎支援の見通し、イメージが持てるように（</a:t>
            </a:r>
            <a:r>
              <a:rPr kumimoji="1" lang="en-US" altLang="ja-JP" sz="1400" b="1" i="0" u="none" strike="noStrike" kern="1200" cap="none" spc="0" normalizeH="0" baseline="0" noProof="0" dirty="0">
                <a:ln>
                  <a:noFill/>
                </a:ln>
                <a:solidFill>
                  <a:srgbClr val="FF0000"/>
                </a:solidFill>
                <a:effectLst/>
                <a:uLnTx/>
                <a:uFillTx/>
                <a:latin typeface="Arial"/>
                <a:ea typeface="ＭＳ Ｐゴシック"/>
                <a:cs typeface="+mn-cs"/>
              </a:rPr>
              <a:t>1</a:t>
            </a:r>
            <a:r>
              <a:rPr kumimoji="1" lang="ja-JP" altLang="en-US" sz="1400" b="1" i="0" u="none" strike="noStrike" kern="1200" cap="none" spc="0" normalizeH="0" baseline="0" noProof="0" dirty="0">
                <a:ln>
                  <a:noFill/>
                </a:ln>
                <a:solidFill>
                  <a:srgbClr val="FF0000"/>
                </a:solidFill>
                <a:effectLst/>
                <a:uLnTx/>
                <a:uFillTx/>
                <a:latin typeface="Arial"/>
                <a:ea typeface="ＭＳ Ｐゴシック"/>
                <a:cs typeface="+mn-cs"/>
              </a:rPr>
              <a:t>年ではない長いスパンでの見通しも含めて）</a:t>
            </a:r>
          </a:p>
        </p:txBody>
      </p:sp>
      <p:sp>
        <p:nvSpPr>
          <p:cNvPr id="19" name="角丸四角形吹き出し 18"/>
          <p:cNvSpPr/>
          <p:nvPr/>
        </p:nvSpPr>
        <p:spPr>
          <a:xfrm>
            <a:off x="80861" y="3429000"/>
            <a:ext cx="2850597" cy="1721225"/>
          </a:xfrm>
          <a:prstGeom prst="wedgeRoundRectCallout">
            <a:avLst>
              <a:gd name="adj1" fmla="val -9716"/>
              <a:gd name="adj2" fmla="val -82318"/>
              <a:gd name="adj3" fmla="val 16667"/>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3663" marR="0" lvl="0" indent="-93663"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rgbClr val="FF0000"/>
                </a:solidFill>
                <a:effectLst/>
                <a:uLnTx/>
                <a:uFillTx/>
                <a:latin typeface="Arial"/>
                <a:ea typeface="ＭＳ Ｐゴシック"/>
                <a:cs typeface="+mn-cs"/>
              </a:rPr>
              <a:t>・発達支援と家族支援と地域支援の割合は３：１：１を目安に設定。</a:t>
            </a:r>
            <a:endParaRPr kumimoji="1" lang="en-US" altLang="ja-JP" sz="1400" b="1" i="0" u="none" strike="noStrike" kern="1200" cap="none" spc="0" normalizeH="0" baseline="0" noProof="0" dirty="0">
              <a:ln>
                <a:noFill/>
              </a:ln>
              <a:solidFill>
                <a:srgbClr val="FF0000"/>
              </a:solidFill>
              <a:effectLst/>
              <a:uLnTx/>
              <a:uFillTx/>
              <a:latin typeface="Arial"/>
              <a:ea typeface="ＭＳ Ｐゴシック"/>
              <a:cs typeface="+mn-cs"/>
            </a:endParaRPr>
          </a:p>
          <a:p>
            <a:pPr marL="93663" marR="0" lvl="0" indent="-93663"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rgbClr val="FF0000"/>
                </a:solidFill>
                <a:effectLst/>
                <a:uLnTx/>
                <a:uFillTx/>
                <a:latin typeface="Arial"/>
                <a:ea typeface="ＭＳ Ｐゴシック"/>
                <a:cs typeface="+mn-cs"/>
              </a:rPr>
              <a:t>　項目欄は、発達支援では発達の領域（運動、遊び・・・）で記載してもよい⇒アセスメントと直結</a:t>
            </a:r>
            <a:endParaRPr kumimoji="1" lang="en-US" altLang="ja-JP" sz="1400" b="1" i="0" u="none" strike="noStrike" kern="1200" cap="none" spc="0" normalizeH="0" baseline="0" noProof="0" dirty="0">
              <a:ln>
                <a:noFill/>
              </a:ln>
              <a:solidFill>
                <a:srgbClr val="FF0000"/>
              </a:solidFill>
              <a:effectLst/>
              <a:uLnTx/>
              <a:uFillTx/>
              <a:latin typeface="Arial"/>
              <a:ea typeface="ＭＳ Ｐゴシック"/>
              <a:cs typeface="+mn-cs"/>
            </a:endParaRPr>
          </a:p>
          <a:p>
            <a:pPr marL="93663" marR="0" lvl="0" indent="-93663"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rgbClr val="FF0000"/>
                </a:solidFill>
                <a:effectLst/>
                <a:uLnTx/>
                <a:uFillTx/>
                <a:latin typeface="Arial"/>
                <a:ea typeface="ＭＳ Ｐゴシック"/>
                <a:cs typeface="+mn-cs"/>
              </a:rPr>
              <a:t>・「ニーズの整理票」で作成したニーズ、発達課題等を書けるよう欄を追加してもよい</a:t>
            </a:r>
          </a:p>
        </p:txBody>
      </p:sp>
      <p:sp>
        <p:nvSpPr>
          <p:cNvPr id="18" name="Rectangle 2786"/>
          <p:cNvSpPr>
            <a:spLocks noChangeArrowheads="1"/>
          </p:cNvSpPr>
          <p:nvPr/>
        </p:nvSpPr>
        <p:spPr bwMode="auto">
          <a:xfrm>
            <a:off x="-807640" y="0"/>
            <a:ext cx="7992887" cy="536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anchor="ctr"/>
          <a:lstStyle>
            <a:lvl1pPr eaLnBrk="0" hangingPunct="0">
              <a:defRPr kumimoji="1" sz="10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0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0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0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000">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3200" b="1" i="0" u="sng"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個別支援計画作成時の留意点（例）</a:t>
            </a:r>
          </a:p>
        </p:txBody>
      </p:sp>
      <p:sp>
        <p:nvSpPr>
          <p:cNvPr id="20" name="角丸四角形吹き出し 19"/>
          <p:cNvSpPr/>
          <p:nvPr/>
        </p:nvSpPr>
        <p:spPr>
          <a:xfrm>
            <a:off x="4160911" y="919162"/>
            <a:ext cx="5574847" cy="1099037"/>
          </a:xfrm>
          <a:prstGeom prst="wedgeRoundRectCallout">
            <a:avLst>
              <a:gd name="adj1" fmla="val -59347"/>
              <a:gd name="adj2" fmla="val 7991"/>
              <a:gd name="adj3" fmla="val 16667"/>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rgbClr val="FF0000"/>
                </a:solidFill>
                <a:effectLst/>
                <a:uLnTx/>
                <a:uFillTx/>
                <a:latin typeface="Arial"/>
                <a:ea typeface="ＭＳ Ｐゴシック"/>
                <a:cs typeface="+mn-cs"/>
              </a:rPr>
              <a:t>◎どのような子どもに育ってほしいかを保護者とともに</a:t>
            </a:r>
            <a:endParaRPr kumimoji="1" lang="en-US" altLang="ja-JP" sz="1400" b="1" i="0" u="none" strike="noStrike" kern="1200" cap="none" spc="0" normalizeH="0" baseline="0" noProof="0" dirty="0">
              <a:ln>
                <a:noFill/>
              </a:ln>
              <a:solidFill>
                <a:srgbClr val="FF0000"/>
              </a:solidFill>
              <a:effectLst/>
              <a:uLnTx/>
              <a:uFillTx/>
              <a:latin typeface="Arial"/>
              <a:ea typeface="ＭＳ Ｐゴシック"/>
              <a:cs typeface="+mn-cs"/>
            </a:endParaRPr>
          </a:p>
          <a:p>
            <a:pPr marL="0"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rgbClr val="FF0000"/>
                </a:solidFill>
                <a:effectLst/>
                <a:uLnTx/>
                <a:uFillTx/>
                <a:latin typeface="Arial"/>
                <a:ea typeface="ＭＳ Ｐゴシック"/>
                <a:cs typeface="+mn-cs"/>
              </a:rPr>
              <a:t>◎ワクワク、ドキドキ感のある計画になるように本人とともに</a:t>
            </a:r>
          </a:p>
          <a:p>
            <a:pPr marL="0"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rgbClr val="FF0000"/>
                </a:solidFill>
                <a:effectLst/>
                <a:uLnTx/>
                <a:uFillTx/>
                <a:latin typeface="Arial"/>
                <a:ea typeface="ＭＳ Ｐゴシック"/>
                <a:cs typeface="+mn-cs"/>
              </a:rPr>
              <a:t>◎具体的な到達目標とリンクさせることが必要</a:t>
            </a:r>
            <a:endParaRPr kumimoji="1" lang="en-US" altLang="ja-JP" sz="1400" b="1" i="0" u="none" strike="noStrike" kern="1200" cap="none" spc="0" normalizeH="0" baseline="0" noProof="0" dirty="0">
              <a:ln>
                <a:noFill/>
              </a:ln>
              <a:solidFill>
                <a:srgbClr val="FF0000"/>
              </a:solidFill>
              <a:effectLst/>
              <a:uLnTx/>
              <a:uFillTx/>
              <a:latin typeface="Arial"/>
              <a:ea typeface="ＭＳ Ｐゴシック"/>
              <a:cs typeface="+mn-cs"/>
            </a:endParaRPr>
          </a:p>
          <a:p>
            <a:pPr marL="0"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rgbClr val="FF0000"/>
                </a:solidFill>
                <a:effectLst/>
                <a:uLnTx/>
                <a:uFillTx/>
                <a:latin typeface="Arial"/>
                <a:ea typeface="ＭＳ Ｐゴシック"/>
                <a:cs typeface="+mn-cs"/>
              </a:rPr>
              <a:t>◎具体性は必要だが、気持ちの在り方や育む力など緩やかな表現も</a:t>
            </a:r>
            <a:endParaRPr kumimoji="1" lang="en-US" altLang="ja-JP" sz="1400" b="1" i="0" u="none" strike="noStrike" kern="1200" cap="none" spc="0" normalizeH="0" baseline="0" noProof="0" dirty="0">
              <a:ln>
                <a:noFill/>
              </a:ln>
              <a:solidFill>
                <a:srgbClr val="FF0000"/>
              </a:solidFill>
              <a:effectLst/>
              <a:uLnTx/>
              <a:uFillTx/>
              <a:latin typeface="Arial"/>
              <a:ea typeface="ＭＳ Ｐゴシック"/>
              <a:cs typeface="+mn-cs"/>
            </a:endParaRPr>
          </a:p>
          <a:p>
            <a:pPr marL="0"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rgbClr val="FF0000"/>
                </a:solidFill>
                <a:effectLst/>
                <a:uLnTx/>
                <a:uFillTx/>
                <a:latin typeface="Arial"/>
                <a:ea typeface="ＭＳ Ｐゴシック"/>
                <a:cs typeface="+mn-cs"/>
              </a:rPr>
              <a:t>◎長期目標は約１年、短期目標は３～６か月で設定</a:t>
            </a:r>
            <a:endParaRPr kumimoji="1" lang="en-US" altLang="ja-JP" sz="1400" b="1" i="0" u="none" strike="noStrike" kern="1200" cap="none" spc="0" normalizeH="0" baseline="0" noProof="0" dirty="0">
              <a:ln>
                <a:noFill/>
              </a:ln>
              <a:solidFill>
                <a:srgbClr val="FF0000"/>
              </a:solidFill>
              <a:effectLst/>
              <a:uLnTx/>
              <a:uFillTx/>
              <a:latin typeface="Arial"/>
              <a:ea typeface="ＭＳ Ｐゴシック"/>
              <a:cs typeface="+mn-cs"/>
            </a:endParaRPr>
          </a:p>
        </p:txBody>
      </p:sp>
      <p:sp>
        <p:nvSpPr>
          <p:cNvPr id="2" name="角丸四角形吹き出し 1"/>
          <p:cNvSpPr/>
          <p:nvPr/>
        </p:nvSpPr>
        <p:spPr>
          <a:xfrm>
            <a:off x="3312130" y="2860302"/>
            <a:ext cx="2015392" cy="1193473"/>
          </a:xfrm>
          <a:prstGeom prst="wedgeRoundRectCallout">
            <a:avLst>
              <a:gd name="adj1" fmla="val -83821"/>
              <a:gd name="adj2" fmla="val -48998"/>
              <a:gd name="adj3" fmla="val 16667"/>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rgbClr val="FF0000"/>
                </a:solidFill>
                <a:effectLst/>
                <a:uLnTx/>
                <a:uFillTx/>
                <a:latin typeface="Arial"/>
                <a:ea typeface="ＭＳ Ｐゴシック"/>
                <a:cs typeface="+mn-cs"/>
              </a:rPr>
              <a:t>支援期間終了後（モニタリング時）に到達しているであろう「子どもや家族の様子」を記載</a:t>
            </a:r>
            <a:endParaRPr kumimoji="1" lang="en-US" altLang="ja-JP" sz="1400" b="1" i="0" u="none" strike="noStrike" kern="1200" cap="none" spc="0" normalizeH="0" baseline="0" noProof="0" dirty="0">
              <a:ln>
                <a:noFill/>
              </a:ln>
              <a:solidFill>
                <a:srgbClr val="FF0000"/>
              </a:solidFill>
              <a:effectLst/>
              <a:uLnTx/>
              <a:uFillTx/>
              <a:latin typeface="Arial"/>
              <a:ea typeface="ＭＳ Ｐゴシック"/>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1" i="0" u="sng" strike="noStrike" kern="1200" cap="none" spc="0" normalizeH="0" baseline="0" noProof="0" dirty="0">
                <a:ln>
                  <a:noFill/>
                </a:ln>
                <a:solidFill>
                  <a:srgbClr val="FF0000"/>
                </a:solidFill>
                <a:effectLst/>
                <a:uLnTx/>
                <a:uFillTx/>
                <a:latin typeface="Arial"/>
                <a:ea typeface="ＭＳ Ｐゴシック"/>
                <a:cs typeface="+mn-cs"/>
              </a:rPr>
              <a:t>【</a:t>
            </a:r>
            <a:r>
              <a:rPr kumimoji="1" lang="ja-JP" altLang="en-US" sz="1400" b="1" i="0" u="sng" strike="noStrike" kern="1200" cap="none" spc="0" normalizeH="0" baseline="0" noProof="0" dirty="0">
                <a:ln>
                  <a:noFill/>
                </a:ln>
                <a:solidFill>
                  <a:srgbClr val="FF0000"/>
                </a:solidFill>
                <a:effectLst/>
                <a:uLnTx/>
                <a:uFillTx/>
                <a:latin typeface="Arial"/>
                <a:ea typeface="ＭＳ Ｐゴシック"/>
                <a:cs typeface="+mn-cs"/>
              </a:rPr>
              <a:t>主語は子ども・家族</a:t>
            </a:r>
            <a:r>
              <a:rPr kumimoji="1" lang="en-US" altLang="ja-JP" sz="1400" b="1" i="0" u="sng" strike="noStrike" kern="1200" cap="none" spc="0" normalizeH="0" baseline="0" noProof="0" dirty="0">
                <a:ln>
                  <a:noFill/>
                </a:ln>
                <a:solidFill>
                  <a:srgbClr val="FF0000"/>
                </a:solidFill>
                <a:effectLst/>
                <a:uLnTx/>
                <a:uFillTx/>
                <a:latin typeface="Arial"/>
                <a:ea typeface="ＭＳ Ｐゴシック"/>
                <a:cs typeface="+mn-cs"/>
              </a:rPr>
              <a:t>】</a:t>
            </a:r>
            <a:endParaRPr kumimoji="1" lang="ja-JP" altLang="en-US" sz="1400" b="1" i="0" u="none" strike="noStrike" kern="1200" cap="none" spc="-100" normalizeH="0" baseline="0" noProof="0" dirty="0">
              <a:ln>
                <a:noFill/>
              </a:ln>
              <a:solidFill>
                <a:srgbClr val="FF0000"/>
              </a:solidFill>
              <a:effectLst/>
              <a:uLnTx/>
              <a:uFillTx/>
              <a:latin typeface="Arial"/>
              <a:ea typeface="ＭＳ Ｐゴシック"/>
              <a:cs typeface="+mn-cs"/>
            </a:endParaRPr>
          </a:p>
        </p:txBody>
      </p:sp>
      <p:sp>
        <p:nvSpPr>
          <p:cNvPr id="17" name="正方形/長方形 16">
            <a:extLst>
              <a:ext uri="{FF2B5EF4-FFF2-40B4-BE49-F238E27FC236}">
                <a16:creationId xmlns:a16="http://schemas.microsoft.com/office/drawing/2014/main" id="{05DBF5D6-AAA8-4C91-B71B-2ADFB7D6AE18}"/>
              </a:ext>
            </a:extLst>
          </p:cNvPr>
          <p:cNvSpPr/>
          <p:nvPr/>
        </p:nvSpPr>
        <p:spPr>
          <a:xfrm>
            <a:off x="6744841" y="44624"/>
            <a:ext cx="3132906" cy="523220"/>
          </a:xfrm>
          <a:prstGeom prst="rect">
            <a:avLst/>
          </a:prstGeom>
          <a:ln>
            <a:solidFill>
              <a:srgbClr val="0070C0"/>
            </a:solidFill>
          </a:ln>
        </p:spPr>
        <p:txBody>
          <a:bodyPr wrap="square">
            <a:spAutoFit/>
          </a:bodyPr>
          <a:lstStyle/>
          <a:p>
            <a:r>
              <a:rPr lang="ja-JP" altLang="en-US" sz="1400" dirty="0"/>
              <a:t>平成２８年度　サービス管理責任者等指導者養成研修会＜児童 ＞資料</a:t>
            </a:r>
            <a:endParaRPr lang="en-US" altLang="ja-JP" sz="1400" dirty="0"/>
          </a:p>
        </p:txBody>
      </p:sp>
    </p:spTree>
    <p:extLst>
      <p:ext uri="{BB962C8B-B14F-4D97-AF65-F5344CB8AC3E}">
        <p14:creationId xmlns:p14="http://schemas.microsoft.com/office/powerpoint/2010/main" val="19532567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Oval 2"/>
          <p:cNvSpPr>
            <a:spLocks noChangeArrowheads="1"/>
          </p:cNvSpPr>
          <p:nvPr/>
        </p:nvSpPr>
        <p:spPr bwMode="auto">
          <a:xfrm>
            <a:off x="896552" y="260652"/>
            <a:ext cx="7990152" cy="504825"/>
          </a:xfrm>
          <a:prstGeom prst="ellipse">
            <a:avLst/>
          </a:prstGeom>
          <a:gradFill rotWithShape="1">
            <a:gsLst>
              <a:gs pos="0">
                <a:srgbClr val="FFFFE9"/>
              </a:gs>
              <a:gs pos="100000">
                <a:srgbClr val="FFFFB9"/>
              </a:gs>
            </a:gsLst>
            <a:lin ang="5400000" scaled="1"/>
          </a:gradFill>
          <a:ln w="12700" algn="ctr">
            <a:noFill/>
            <a:round/>
            <a:headEnd/>
            <a:tailEnd/>
          </a:ln>
        </p:spPr>
        <p:txBody>
          <a:bodyPr wrap="none" lIns="74295" tIns="8890" rIns="74295" bIns="889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200" b="0" i="0" u="none" strike="noStrike" kern="1200" cap="none" spc="0" normalizeH="0" baseline="0" noProof="0">
              <a:ln>
                <a:noFill/>
              </a:ln>
              <a:solidFill>
                <a:srgbClr val="000000"/>
              </a:solidFill>
              <a:effectLst/>
              <a:uLnTx/>
              <a:uFillTx/>
              <a:latin typeface="Arial"/>
              <a:ea typeface="ＭＳ Ｐゴシック"/>
              <a:cs typeface="+mn-cs"/>
            </a:endParaRPr>
          </a:p>
        </p:txBody>
      </p:sp>
      <p:sp>
        <p:nvSpPr>
          <p:cNvPr id="41" name="Rectangle 3"/>
          <p:cNvSpPr txBox="1">
            <a:spLocks noChangeArrowheads="1"/>
          </p:cNvSpPr>
          <p:nvPr/>
        </p:nvSpPr>
        <p:spPr bwMode="auto">
          <a:xfrm>
            <a:off x="272480" y="0"/>
            <a:ext cx="5934659" cy="720725"/>
          </a:xfrm>
          <a:prstGeom prst="rect">
            <a:avLst/>
          </a:prstGeom>
          <a:noFill/>
          <a:ln w="9525">
            <a:noFill/>
            <a:miter lim="800000"/>
            <a:headEnd/>
            <a:tailEnd/>
          </a:ln>
        </p:spPr>
        <p:txBody>
          <a:bodyPr lIns="91430" tIns="45714" rIns="91430" bIns="45714"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3200" b="0" i="0" u="none" strike="noStrike" kern="0" cap="none" spc="0" normalizeH="0" baseline="0" noProof="0" dirty="0">
                <a:ln>
                  <a:noFill/>
                </a:ln>
                <a:solidFill>
                  <a:srgbClr val="000000"/>
                </a:solidFill>
                <a:effectLst/>
                <a:uLnTx/>
                <a:uFillTx/>
                <a:latin typeface="Arial"/>
                <a:ea typeface="ＭＳ Ｐゴシック"/>
                <a:cs typeface="+mn-cs"/>
              </a:rPr>
              <a:t>個別支援計画作成のポイント</a:t>
            </a:r>
          </a:p>
        </p:txBody>
      </p:sp>
      <p:sp>
        <p:nvSpPr>
          <p:cNvPr id="7" name="コンテンツ プレースホルダ 4"/>
          <p:cNvSpPr txBox="1">
            <a:spLocks/>
          </p:cNvSpPr>
          <p:nvPr/>
        </p:nvSpPr>
        <p:spPr bwMode="auto">
          <a:xfrm>
            <a:off x="232139" y="620688"/>
            <a:ext cx="9414140" cy="6237312"/>
          </a:xfrm>
          <a:prstGeom prst="rect">
            <a:avLst/>
          </a:prstGeom>
          <a:noFill/>
          <a:ln w="9525">
            <a:noFill/>
            <a:miter lim="800000"/>
            <a:headEnd/>
            <a:tailEnd/>
          </a:ln>
        </p:spPr>
        <p:txBody>
          <a:bodyPr lIns="91430" tIns="45714" rIns="91430" bIns="45714"/>
          <a:lstStyle/>
          <a:p>
            <a:pPr marL="342900" marR="0" lvl="0" indent="-342900" algn="l" defTabSz="914400" rtl="0" eaLnBrk="0" fontAlgn="base" latinLnBrk="0" hangingPunct="0">
              <a:lnSpc>
                <a:spcPts val="3000"/>
              </a:lnSpc>
              <a:spcBef>
                <a:spcPts val="0"/>
              </a:spcBef>
              <a:spcAft>
                <a:spcPct val="0"/>
              </a:spcAft>
              <a:buClrTx/>
              <a:buSzTx/>
              <a:buFontTx/>
              <a:buChar char="•"/>
              <a:tabLst/>
              <a:defRPr/>
            </a:pPr>
            <a:r>
              <a:rPr kumimoji="1" lang="ja-JP" altLang="en-US" sz="1800" b="1" i="0" u="none" strike="noStrike" kern="0" cap="none" spc="0" normalizeH="0" baseline="0" noProof="0" dirty="0">
                <a:ln>
                  <a:noFill/>
                </a:ln>
                <a:solidFill>
                  <a:srgbClr val="000000"/>
                </a:solidFill>
                <a:effectLst/>
                <a:uLnTx/>
                <a:uFillTx/>
                <a:latin typeface="Arial"/>
                <a:ea typeface="ＭＳ Ｐゴシック"/>
                <a:cs typeface="+mn-cs"/>
              </a:rPr>
              <a:t>子どもの（障害児）支援利用計画に基づき個別支援計画を作成。</a:t>
            </a:r>
            <a:endParaRPr kumimoji="1" lang="en-US" altLang="ja-JP" sz="1800" b="1" i="0" u="none" strike="noStrike" kern="0" cap="none" spc="0" normalizeH="0" baseline="0" noProof="0" dirty="0">
              <a:ln>
                <a:noFill/>
              </a:ln>
              <a:solidFill>
                <a:srgbClr val="000000"/>
              </a:solidFill>
              <a:effectLst/>
              <a:uLnTx/>
              <a:uFillTx/>
              <a:latin typeface="Arial"/>
              <a:ea typeface="ＭＳ Ｐゴシック"/>
              <a:cs typeface="+mn-cs"/>
            </a:endParaRPr>
          </a:p>
          <a:p>
            <a:pPr marL="342900" marR="0" lvl="0" indent="-342900" algn="l" defTabSz="914400" rtl="0" eaLnBrk="0" fontAlgn="base" latinLnBrk="0" hangingPunct="0">
              <a:lnSpc>
                <a:spcPts val="3000"/>
              </a:lnSpc>
              <a:spcBef>
                <a:spcPts val="0"/>
              </a:spcBef>
              <a:spcAft>
                <a:spcPct val="0"/>
              </a:spcAft>
              <a:buClrTx/>
              <a:buSzTx/>
              <a:buFontTx/>
              <a:buChar char="•"/>
              <a:tabLst/>
              <a:defRPr/>
            </a:pPr>
            <a:r>
              <a:rPr kumimoji="1" lang="ja-JP" altLang="en-US" sz="1800" b="1" i="0" u="none" strike="noStrike" kern="0" cap="none" spc="0" normalizeH="0" baseline="0" noProof="0" dirty="0">
                <a:ln>
                  <a:noFill/>
                </a:ln>
                <a:solidFill>
                  <a:srgbClr val="000000"/>
                </a:solidFill>
                <a:effectLst/>
                <a:uLnTx/>
                <a:uFillTx/>
                <a:latin typeface="Arial"/>
                <a:ea typeface="ＭＳ Ｐゴシック"/>
                <a:cs typeface="+mn-cs"/>
              </a:rPr>
              <a:t>本人や家族のニーズがきちんと反映されているか？</a:t>
            </a:r>
            <a:endParaRPr kumimoji="1" lang="en-US" altLang="ja-JP" sz="1800" b="1" i="0" u="none" strike="noStrike" kern="0" cap="none" spc="0" normalizeH="0" baseline="0" noProof="0" dirty="0">
              <a:ln>
                <a:noFill/>
              </a:ln>
              <a:solidFill>
                <a:srgbClr val="000000"/>
              </a:solidFill>
              <a:effectLst/>
              <a:uLnTx/>
              <a:uFillTx/>
              <a:latin typeface="Arial"/>
              <a:ea typeface="ＭＳ Ｐゴシック"/>
              <a:cs typeface="+mn-cs"/>
            </a:endParaRPr>
          </a:p>
          <a:p>
            <a:pPr marL="342900" marR="0" lvl="0" indent="-342900" algn="l" defTabSz="914400" rtl="0" eaLnBrk="0" fontAlgn="base" latinLnBrk="0" hangingPunct="0">
              <a:lnSpc>
                <a:spcPts val="3000"/>
              </a:lnSpc>
              <a:spcBef>
                <a:spcPts val="0"/>
              </a:spcBef>
              <a:spcAft>
                <a:spcPct val="0"/>
              </a:spcAft>
              <a:buClrTx/>
              <a:buSzTx/>
              <a:buFontTx/>
              <a:buChar char="•"/>
              <a:tabLst/>
              <a:defRPr/>
            </a:pPr>
            <a:r>
              <a:rPr kumimoji="1" lang="ja-JP" altLang="en-US" sz="1800" b="1" i="0" u="none" strike="noStrike" kern="0" cap="none" spc="0" normalizeH="0" baseline="0" noProof="0" dirty="0">
                <a:ln>
                  <a:noFill/>
                </a:ln>
                <a:solidFill>
                  <a:srgbClr val="000000"/>
                </a:solidFill>
                <a:effectLst/>
                <a:uLnTx/>
                <a:uFillTx/>
                <a:latin typeface="Arial"/>
                <a:ea typeface="ＭＳ Ｐゴシック"/>
                <a:cs typeface="+mn-cs"/>
              </a:rPr>
              <a:t>支援者側の押し付けになっていないか？</a:t>
            </a:r>
            <a:endParaRPr kumimoji="1" lang="en-US" altLang="ja-JP" sz="1800" b="1" i="0" u="none" strike="noStrike" kern="0" cap="none" spc="0" normalizeH="0" baseline="0" noProof="0" dirty="0">
              <a:ln>
                <a:noFill/>
              </a:ln>
              <a:solidFill>
                <a:srgbClr val="000000"/>
              </a:solidFill>
              <a:effectLst/>
              <a:uLnTx/>
              <a:uFillTx/>
              <a:latin typeface="Arial"/>
              <a:ea typeface="ＭＳ Ｐゴシック"/>
              <a:cs typeface="+mn-cs"/>
            </a:endParaRPr>
          </a:p>
          <a:p>
            <a:pPr marL="342900" marR="0" lvl="0" indent="-342900" algn="l" defTabSz="914400" rtl="0" eaLnBrk="0" fontAlgn="base" latinLnBrk="0" hangingPunct="0">
              <a:lnSpc>
                <a:spcPts val="3000"/>
              </a:lnSpc>
              <a:spcBef>
                <a:spcPts val="0"/>
              </a:spcBef>
              <a:spcAft>
                <a:spcPct val="0"/>
              </a:spcAft>
              <a:buClrTx/>
              <a:buSzTx/>
              <a:buFontTx/>
              <a:buChar char="•"/>
              <a:tabLst/>
              <a:defRPr/>
            </a:pPr>
            <a:r>
              <a:rPr kumimoji="1" lang="ja-JP" altLang="en-US" sz="1800" b="1" i="0" u="none" strike="noStrike" kern="0" cap="none" spc="0" normalizeH="0" baseline="0" noProof="0" dirty="0">
                <a:ln>
                  <a:noFill/>
                </a:ln>
                <a:solidFill>
                  <a:srgbClr val="000000"/>
                </a:solidFill>
                <a:effectLst/>
                <a:uLnTx/>
                <a:uFillTx/>
                <a:latin typeface="Arial"/>
                <a:ea typeface="ＭＳ Ｐゴシック"/>
                <a:cs typeface="+mn-cs"/>
              </a:rPr>
              <a:t>本人や家族を中心とした計画を、本人、家族と一緒に作っていく過程こそが大切。</a:t>
            </a:r>
            <a:endParaRPr kumimoji="1" lang="en-US" altLang="ja-JP" sz="1800" b="1" i="0" u="none" strike="noStrike" kern="0" cap="none" spc="0" normalizeH="0" baseline="0" noProof="0" dirty="0">
              <a:ln>
                <a:noFill/>
              </a:ln>
              <a:solidFill>
                <a:srgbClr val="000000"/>
              </a:solidFill>
              <a:effectLst/>
              <a:uLnTx/>
              <a:uFillTx/>
              <a:latin typeface="Arial"/>
              <a:ea typeface="ＭＳ Ｐゴシック"/>
              <a:cs typeface="+mn-cs"/>
            </a:endParaRPr>
          </a:p>
          <a:p>
            <a:pPr marL="342900" marR="0" lvl="0" indent="-342900" algn="l" defTabSz="914400" rtl="0" eaLnBrk="0" fontAlgn="base" latinLnBrk="0" hangingPunct="0">
              <a:lnSpc>
                <a:spcPct val="100000"/>
              </a:lnSpc>
              <a:spcBef>
                <a:spcPts val="0"/>
              </a:spcBef>
              <a:spcAft>
                <a:spcPct val="0"/>
              </a:spcAft>
              <a:buClrTx/>
              <a:buSzTx/>
              <a:buFontTx/>
              <a:buNone/>
              <a:tabLst/>
              <a:defRPr/>
            </a:pPr>
            <a:r>
              <a:rPr kumimoji="1" lang="ja-JP" altLang="en-US" sz="1400" b="0" i="0" u="none" strike="noStrike" kern="0" cap="none" spc="0" normalizeH="0" baseline="0" noProof="0" dirty="0">
                <a:ln>
                  <a:noFill/>
                </a:ln>
                <a:solidFill>
                  <a:srgbClr val="000000"/>
                </a:solidFill>
                <a:effectLst/>
                <a:uLnTx/>
                <a:uFillTx/>
                <a:latin typeface="Arial"/>
                <a:ea typeface="ＭＳ Ｐゴシック"/>
                <a:cs typeface="+mn-cs"/>
              </a:rPr>
              <a:t>　　　　→ 様々な場面にキィーマンが存在する。困難な事例とされる場合においても、力のない状態はない。</a:t>
            </a:r>
            <a:endParaRPr kumimoji="1" lang="en-US" altLang="ja-JP" sz="1400" b="0" i="0" u="none" strike="noStrike" kern="0" cap="none" spc="0" normalizeH="0" baseline="0" noProof="0" dirty="0">
              <a:ln>
                <a:noFill/>
              </a:ln>
              <a:solidFill>
                <a:srgbClr val="000000"/>
              </a:solidFill>
              <a:effectLst/>
              <a:uLnTx/>
              <a:uFillTx/>
              <a:latin typeface="Arial"/>
              <a:ea typeface="ＭＳ Ｐゴシック"/>
              <a:cs typeface="+mn-cs"/>
            </a:endParaRPr>
          </a:p>
          <a:p>
            <a:pPr marL="342900" marR="0" lvl="0" indent="-342900" algn="l" defTabSz="914400" rtl="0" eaLnBrk="0" fontAlgn="base" latinLnBrk="0" hangingPunct="0">
              <a:lnSpc>
                <a:spcPct val="100000"/>
              </a:lnSpc>
              <a:spcBef>
                <a:spcPts val="0"/>
              </a:spcBef>
              <a:spcAft>
                <a:spcPct val="0"/>
              </a:spcAft>
              <a:buClrTx/>
              <a:buSzTx/>
              <a:buFontTx/>
              <a:buNone/>
              <a:tabLst/>
              <a:defRPr/>
            </a:pPr>
            <a:r>
              <a:rPr kumimoji="1" lang="ja-JP" altLang="en-US" sz="1400" b="0" i="0" u="none" strike="noStrike" kern="0" cap="none" spc="0" normalizeH="0" baseline="0" noProof="0" dirty="0">
                <a:ln>
                  <a:noFill/>
                </a:ln>
                <a:solidFill>
                  <a:srgbClr val="000000"/>
                </a:solidFill>
                <a:effectLst/>
                <a:uLnTx/>
                <a:uFillTx/>
                <a:latin typeface="Arial"/>
                <a:ea typeface="ＭＳ Ｐゴシック"/>
                <a:cs typeface="+mn-cs"/>
              </a:rPr>
              <a:t>　　　　→ 障害の受容ができていないことを目標が達成できない理由にしない！</a:t>
            </a:r>
            <a:endParaRPr kumimoji="1" lang="en-US" altLang="ja-JP" sz="1400" b="0" i="0" u="none" strike="noStrike" kern="0" cap="none" spc="0" normalizeH="0" baseline="0" noProof="0" dirty="0">
              <a:ln>
                <a:noFill/>
              </a:ln>
              <a:solidFill>
                <a:srgbClr val="000000"/>
              </a:solidFill>
              <a:effectLst/>
              <a:uLnTx/>
              <a:uFillTx/>
              <a:latin typeface="Arial"/>
              <a:ea typeface="ＭＳ Ｐゴシック"/>
              <a:cs typeface="+mn-cs"/>
            </a:endParaRPr>
          </a:p>
          <a:p>
            <a:pPr marL="342900" marR="0" lvl="0" indent="-342900" algn="l" defTabSz="914400" rtl="0" eaLnBrk="0" fontAlgn="base" latinLnBrk="0" hangingPunct="0">
              <a:lnSpc>
                <a:spcPts val="3000"/>
              </a:lnSpc>
              <a:spcBef>
                <a:spcPts val="0"/>
              </a:spcBef>
              <a:spcAft>
                <a:spcPct val="0"/>
              </a:spcAft>
              <a:buClrTx/>
              <a:buSzTx/>
              <a:buFontTx/>
              <a:buChar char="•"/>
              <a:tabLst/>
              <a:defRPr/>
            </a:pPr>
            <a:r>
              <a:rPr kumimoji="1" lang="ja-JP" altLang="en-US" sz="1800" b="1" i="0" u="none" strike="noStrike" kern="0" cap="none" spc="0" normalizeH="0" baseline="0" noProof="0" dirty="0">
                <a:ln>
                  <a:noFill/>
                </a:ln>
                <a:solidFill>
                  <a:srgbClr val="000000"/>
                </a:solidFill>
                <a:effectLst/>
                <a:uLnTx/>
                <a:uFillTx/>
                <a:latin typeface="Arial"/>
                <a:ea typeface="ＭＳ Ｐゴシック"/>
                <a:cs typeface="+mn-cs"/>
              </a:rPr>
              <a:t>家族が</a:t>
            </a:r>
            <a:r>
              <a:rPr kumimoji="1" lang="ja-JP" altLang="en-US" sz="1400" b="0" i="0" u="none" strike="noStrike" kern="0" cap="none" spc="0" normalizeH="0" baseline="0" noProof="0" dirty="0">
                <a:ln>
                  <a:noFill/>
                </a:ln>
                <a:solidFill>
                  <a:srgbClr val="000000"/>
                </a:solidFill>
                <a:effectLst/>
                <a:uLnTx/>
                <a:uFillTx/>
                <a:latin typeface="Arial"/>
                <a:ea typeface="ＭＳ Ｐゴシック"/>
                <a:cs typeface="+mn-cs"/>
              </a:rPr>
              <a:t>（場合によっては子ども自身も）</a:t>
            </a:r>
            <a:r>
              <a:rPr kumimoji="1" lang="ja-JP" altLang="en-US" sz="1800" b="1" i="0" u="none" strike="noStrike" kern="0" cap="none" spc="0" normalizeH="0" baseline="0" noProof="0" dirty="0">
                <a:ln>
                  <a:noFill/>
                </a:ln>
                <a:solidFill>
                  <a:srgbClr val="000000"/>
                </a:solidFill>
                <a:effectLst/>
                <a:uLnTx/>
                <a:uFillTx/>
                <a:latin typeface="Arial"/>
                <a:ea typeface="ＭＳ Ｐゴシック"/>
                <a:cs typeface="+mn-cs"/>
              </a:rPr>
              <a:t>分かりやすい言葉で書く</a:t>
            </a:r>
            <a:endParaRPr kumimoji="1" lang="en-US" altLang="ja-JP" sz="1800" b="1" i="0" u="none" strike="noStrike" kern="0" cap="none" spc="0" normalizeH="0" baseline="0" noProof="0" dirty="0">
              <a:ln>
                <a:noFill/>
              </a:ln>
              <a:solidFill>
                <a:srgbClr val="000000"/>
              </a:solidFill>
              <a:effectLst/>
              <a:uLnTx/>
              <a:uFillTx/>
              <a:latin typeface="Arial"/>
              <a:ea typeface="ＭＳ Ｐゴシック"/>
              <a:cs typeface="+mn-cs"/>
            </a:endParaRPr>
          </a:p>
          <a:p>
            <a:pPr marL="342900" marR="0" lvl="0" indent="-342900" algn="l" defTabSz="914400" rtl="0" eaLnBrk="0" fontAlgn="base" latinLnBrk="0" hangingPunct="0">
              <a:lnSpc>
                <a:spcPts val="3000"/>
              </a:lnSpc>
              <a:spcBef>
                <a:spcPts val="0"/>
              </a:spcBef>
              <a:spcAft>
                <a:spcPct val="0"/>
              </a:spcAft>
              <a:buClrTx/>
              <a:buSzTx/>
              <a:buFontTx/>
              <a:buChar char="•"/>
              <a:tabLst/>
              <a:defRPr/>
            </a:pPr>
            <a:r>
              <a:rPr kumimoji="1" lang="ja-JP" altLang="en-US" sz="1800" b="1" i="0" u="none" strike="noStrike" kern="0" cap="none" spc="0" normalizeH="0" baseline="0" noProof="0" dirty="0">
                <a:ln>
                  <a:noFill/>
                </a:ln>
                <a:solidFill>
                  <a:srgbClr val="000000"/>
                </a:solidFill>
                <a:effectLst/>
                <a:uLnTx/>
                <a:uFillTx/>
                <a:latin typeface="Arial"/>
                <a:ea typeface="ＭＳ Ｐゴシック"/>
                <a:cs typeface="+mn-cs"/>
              </a:rPr>
              <a:t>支援内容を抽象的な言葉でごまかさない。</a:t>
            </a:r>
            <a:endParaRPr kumimoji="1" lang="en-US" altLang="ja-JP" sz="1800" b="1" i="0" u="none" strike="noStrike" kern="0" cap="none" spc="0" normalizeH="0" baseline="0" noProof="0" dirty="0">
              <a:ln>
                <a:noFill/>
              </a:ln>
              <a:solidFill>
                <a:srgbClr val="000000"/>
              </a:solidFill>
              <a:effectLst/>
              <a:uLnTx/>
              <a:uFillTx/>
              <a:latin typeface="Arial"/>
              <a:ea typeface="ＭＳ Ｐゴシック"/>
              <a:cs typeface="+mn-cs"/>
            </a:endParaRPr>
          </a:p>
          <a:p>
            <a:pPr marL="342900" marR="0" lvl="0" indent="-342900" algn="l" defTabSz="914400" rtl="0" eaLnBrk="0" fontAlgn="base" latinLnBrk="0" hangingPunct="0">
              <a:lnSpc>
                <a:spcPct val="100000"/>
              </a:lnSpc>
              <a:spcBef>
                <a:spcPts val="0"/>
              </a:spcBef>
              <a:spcAft>
                <a:spcPct val="0"/>
              </a:spcAft>
              <a:buClrTx/>
              <a:buSzTx/>
              <a:buFontTx/>
              <a:buNone/>
              <a:tabLst/>
              <a:defRPr/>
            </a:pPr>
            <a:r>
              <a:rPr kumimoji="1" lang="ja-JP" altLang="en-US" sz="1400" b="0" i="0" u="none" strike="noStrike" kern="0" cap="none" spc="0" normalizeH="0" baseline="0" noProof="0" dirty="0">
                <a:ln>
                  <a:noFill/>
                </a:ln>
                <a:solidFill>
                  <a:srgbClr val="000000"/>
                </a:solidFill>
                <a:effectLst/>
                <a:uLnTx/>
                <a:uFillTx/>
                <a:latin typeface="Arial"/>
                <a:ea typeface="ＭＳ Ｐゴシック"/>
                <a:cs typeface="+mn-cs"/>
              </a:rPr>
              <a:t>　　　　（例 ： 安定した生活、楽しい暮らし、薬がちゃんと飲めるように・・・ｅｔｃ。但し、家族、特に母親の精神状態から判断して、意図的に支援目標の表現をあえて抽象的にしていくことも必要になることはあります。）</a:t>
            </a:r>
            <a:endParaRPr kumimoji="1" lang="en-US" altLang="ja-JP" sz="1400" b="0" i="0" u="none" strike="noStrike" kern="0" cap="none" spc="0" normalizeH="0" baseline="0" noProof="0" dirty="0">
              <a:ln>
                <a:noFill/>
              </a:ln>
              <a:solidFill>
                <a:srgbClr val="000000"/>
              </a:solidFill>
              <a:effectLst/>
              <a:uLnTx/>
              <a:uFillTx/>
              <a:latin typeface="Arial"/>
              <a:ea typeface="ＭＳ Ｐゴシック"/>
              <a:cs typeface="+mn-cs"/>
            </a:endParaRPr>
          </a:p>
          <a:p>
            <a:pPr marL="342900" marR="0" lvl="0" indent="-342900" algn="l" defTabSz="914400" rtl="0" eaLnBrk="0" fontAlgn="base" latinLnBrk="0" hangingPunct="0">
              <a:lnSpc>
                <a:spcPts val="3000"/>
              </a:lnSpc>
              <a:spcBef>
                <a:spcPts val="600"/>
              </a:spcBef>
              <a:spcAft>
                <a:spcPct val="0"/>
              </a:spcAft>
              <a:buClrTx/>
              <a:buSzTx/>
              <a:buFontTx/>
              <a:buChar char="•"/>
              <a:tabLst/>
              <a:defRPr/>
            </a:pPr>
            <a:r>
              <a:rPr kumimoji="1" lang="ja-JP" altLang="en-US" sz="1800" b="1" i="0" u="none" strike="noStrike" kern="0" cap="none" spc="0" normalizeH="0" baseline="0" noProof="0" dirty="0">
                <a:ln>
                  <a:noFill/>
                </a:ln>
                <a:solidFill>
                  <a:srgbClr val="000000"/>
                </a:solidFill>
                <a:effectLst/>
                <a:uLnTx/>
                <a:uFillTx/>
                <a:latin typeface="Arial"/>
                <a:ea typeface="ＭＳ Ｐゴシック"/>
                <a:cs typeface="+mn-cs"/>
              </a:rPr>
              <a:t>発達支援の視点を必ず意識した上で、具体的な目標、期間を設定する。</a:t>
            </a:r>
            <a:endParaRPr kumimoji="1" lang="en-US" altLang="ja-JP" sz="1800" b="1" i="0" u="none" strike="noStrike" kern="0" cap="none" spc="0" normalizeH="0" baseline="0" noProof="0" dirty="0">
              <a:ln>
                <a:noFill/>
              </a:ln>
              <a:solidFill>
                <a:srgbClr val="000000"/>
              </a:solidFill>
              <a:effectLst/>
              <a:uLnTx/>
              <a:uFillTx/>
              <a:latin typeface="Arial"/>
              <a:ea typeface="ＭＳ Ｐゴシック"/>
              <a:cs typeface="+mn-cs"/>
            </a:endParaRPr>
          </a:p>
          <a:p>
            <a:pPr marL="342900" marR="0" lvl="0" indent="-342900" algn="l" defTabSz="914400" rtl="0" eaLnBrk="0" fontAlgn="base" latinLnBrk="0" hangingPunct="0">
              <a:lnSpc>
                <a:spcPct val="100000"/>
              </a:lnSpc>
              <a:spcBef>
                <a:spcPts val="0"/>
              </a:spcBef>
              <a:spcAft>
                <a:spcPct val="0"/>
              </a:spcAft>
              <a:buClrTx/>
              <a:buSzTx/>
              <a:buFontTx/>
              <a:buNone/>
              <a:tabLst/>
              <a:defRPr/>
            </a:pPr>
            <a:r>
              <a:rPr kumimoji="1" lang="ja-JP" altLang="en-US" sz="1400" b="0" i="0" u="none" strike="noStrike" kern="0" cap="none" spc="0" normalizeH="0" baseline="0" noProof="0" dirty="0">
                <a:ln>
                  <a:noFill/>
                </a:ln>
                <a:solidFill>
                  <a:srgbClr val="000000"/>
                </a:solidFill>
                <a:effectLst/>
                <a:uLnTx/>
                <a:uFillTx/>
                <a:latin typeface="Arial"/>
                <a:ea typeface="ＭＳ Ｐゴシック"/>
                <a:cs typeface="+mn-cs"/>
              </a:rPr>
              <a:t>　　　　→ 内容が具体的であるほどに家族はストレスになる場合もあります。示された側の気持ちも考えて、目標や期間の設定はしていきましょう。また、言葉の表現・使い方も気をつけ、何度も見直しをしていきましょう。</a:t>
            </a:r>
            <a:endParaRPr kumimoji="1" lang="en-US" altLang="ja-JP" sz="1400" b="0" i="0" u="none" strike="noStrike" kern="0" cap="none" spc="0" normalizeH="0" baseline="0" noProof="0" dirty="0">
              <a:ln>
                <a:noFill/>
              </a:ln>
              <a:solidFill>
                <a:srgbClr val="000000"/>
              </a:solidFill>
              <a:effectLst/>
              <a:uLnTx/>
              <a:uFillTx/>
              <a:latin typeface="Arial"/>
              <a:ea typeface="ＭＳ Ｐゴシック"/>
              <a:cs typeface="+mn-cs"/>
            </a:endParaRPr>
          </a:p>
          <a:p>
            <a:pPr marL="342900" marR="0" lvl="0" indent="-342900" algn="l" defTabSz="914400" rtl="0" eaLnBrk="0" fontAlgn="base" latinLnBrk="0" hangingPunct="0">
              <a:lnSpc>
                <a:spcPct val="150000"/>
              </a:lnSpc>
              <a:spcBef>
                <a:spcPts val="0"/>
              </a:spcBef>
              <a:spcAft>
                <a:spcPct val="0"/>
              </a:spcAft>
              <a:buClrTx/>
              <a:buSzTx/>
              <a:buFontTx/>
              <a:buChar char="•"/>
              <a:tabLst/>
              <a:defRPr/>
            </a:pPr>
            <a:r>
              <a:rPr kumimoji="1" lang="ja-JP" altLang="en-US" sz="1800" b="1" i="0" u="none" strike="noStrike" kern="0" cap="none" spc="0" normalizeH="0" baseline="0" noProof="0" dirty="0">
                <a:ln>
                  <a:noFill/>
                </a:ln>
                <a:solidFill>
                  <a:srgbClr val="000000"/>
                </a:solidFill>
                <a:effectLst/>
                <a:uLnTx/>
                <a:uFillTx/>
                <a:latin typeface="Arial"/>
                <a:ea typeface="ＭＳ Ｐゴシック"/>
                <a:cs typeface="+mn-cs"/>
              </a:rPr>
              <a:t>家族の持つ力を引き出し、子育てを少しでも前向きに考える計画になっているか。</a:t>
            </a:r>
            <a:endParaRPr kumimoji="1" lang="en-US" altLang="ja-JP" sz="1800" b="1" i="0" u="none" strike="noStrike" kern="0" cap="none" spc="0" normalizeH="0" baseline="0" noProof="0" dirty="0">
              <a:ln>
                <a:noFill/>
              </a:ln>
              <a:solidFill>
                <a:srgbClr val="000000"/>
              </a:solidFill>
              <a:effectLst/>
              <a:uLnTx/>
              <a:uFillTx/>
              <a:latin typeface="Arial"/>
              <a:ea typeface="ＭＳ Ｐゴシック"/>
              <a:cs typeface="+mn-cs"/>
            </a:endParaRPr>
          </a:p>
          <a:p>
            <a:pPr marL="342900" marR="0" lvl="0" indent="-342900" algn="l" defTabSz="914400" rtl="0" eaLnBrk="0" fontAlgn="base" latinLnBrk="0" hangingPunct="0">
              <a:lnSpc>
                <a:spcPct val="100000"/>
              </a:lnSpc>
              <a:spcBef>
                <a:spcPts val="0"/>
              </a:spcBef>
              <a:spcAft>
                <a:spcPct val="0"/>
              </a:spcAft>
              <a:buClrTx/>
              <a:buSzTx/>
              <a:buFontTx/>
              <a:buNone/>
              <a:tabLst/>
              <a:defRPr/>
            </a:pPr>
            <a:r>
              <a:rPr kumimoji="1" lang="ja-JP" altLang="en-US" sz="1400" b="0" i="0" u="none" strike="noStrike" kern="0" cap="none" spc="0" normalizeH="0" baseline="0" noProof="0" dirty="0">
                <a:ln>
                  <a:noFill/>
                </a:ln>
                <a:solidFill>
                  <a:srgbClr val="000000"/>
                </a:solidFill>
                <a:effectLst/>
                <a:uLnTx/>
                <a:uFillTx/>
                <a:latin typeface="Arial"/>
                <a:ea typeface="ＭＳ Ｐゴシック"/>
                <a:cs typeface="+mn-cs"/>
              </a:rPr>
              <a:t>　　　　→スモールステップで着実に進むということではなく、いくつかの達成可能な目標を示しながら、その優先順位を共に考え、互いに納得した上で、一つ一つゆっくりと取り組んでいくことが、長期的に考えると大切です。ま　た、子どもの成長にも、家族の気持ちにも、「停滞」「立ち止まり」「休憩」は必要です。あえて「向上」を目指さずに、子どもと家族の気持ちを和らげる時期を意識できるといいですね。</a:t>
            </a:r>
            <a:endParaRPr kumimoji="1" lang="en-US" altLang="ja-JP" sz="1800" b="1" i="0" u="none" strike="noStrike" kern="0" cap="none" spc="0" normalizeH="0" baseline="0" noProof="0" dirty="0">
              <a:ln>
                <a:noFill/>
              </a:ln>
              <a:solidFill>
                <a:srgbClr val="000000"/>
              </a:solidFill>
              <a:effectLst/>
              <a:uLnTx/>
              <a:uFillTx/>
              <a:latin typeface="Arial"/>
              <a:ea typeface="ＭＳ Ｐゴシック"/>
              <a:cs typeface="+mn-cs"/>
            </a:endParaRPr>
          </a:p>
          <a:p>
            <a:pPr marL="342900" marR="0" lvl="0" indent="-342900" algn="l" defTabSz="914400" rtl="0" eaLnBrk="0" fontAlgn="base" latinLnBrk="0" hangingPunct="0">
              <a:lnSpc>
                <a:spcPct val="150000"/>
              </a:lnSpc>
              <a:spcBef>
                <a:spcPts val="0"/>
              </a:spcBef>
              <a:spcAft>
                <a:spcPct val="0"/>
              </a:spcAft>
              <a:buClrTx/>
              <a:buSzTx/>
              <a:buFontTx/>
              <a:buChar char="•"/>
              <a:tabLst/>
              <a:defRPr/>
            </a:pPr>
            <a:r>
              <a:rPr kumimoji="1" lang="ja-JP" altLang="en-US" sz="1800" b="1" i="0" u="none" strike="noStrike" kern="0" cap="none" spc="0" normalizeH="0" baseline="0" noProof="0" dirty="0">
                <a:ln>
                  <a:noFill/>
                </a:ln>
                <a:solidFill>
                  <a:srgbClr val="000000"/>
                </a:solidFill>
                <a:effectLst/>
                <a:uLnTx/>
                <a:uFillTx/>
                <a:latin typeface="Arial"/>
                <a:ea typeface="ＭＳ Ｐゴシック"/>
                <a:cs typeface="+mn-cs"/>
              </a:rPr>
              <a:t>本人や家族が出来ること、出来そうなことは、温かなまなざしで見守る。</a:t>
            </a:r>
            <a:endParaRPr kumimoji="1" lang="en-US" altLang="ja-JP" sz="1800" b="1" i="0" u="none" strike="noStrike" kern="0" cap="none" spc="0" normalizeH="0" baseline="0" noProof="0" dirty="0">
              <a:ln>
                <a:noFill/>
              </a:ln>
              <a:solidFill>
                <a:srgbClr val="000000"/>
              </a:solidFill>
              <a:effectLst/>
              <a:uLnTx/>
              <a:uFillTx/>
              <a:latin typeface="Arial"/>
              <a:ea typeface="ＭＳ Ｐゴシック"/>
              <a:cs typeface="+mn-cs"/>
            </a:endParaRPr>
          </a:p>
          <a:p>
            <a:pPr marL="342900" marR="0" lvl="0" indent="-342900" algn="l" defTabSz="914400" rtl="0" eaLnBrk="0" fontAlgn="base" latinLnBrk="0" hangingPunct="0">
              <a:lnSpc>
                <a:spcPct val="100000"/>
              </a:lnSpc>
              <a:spcBef>
                <a:spcPts val="0"/>
              </a:spcBef>
              <a:spcAft>
                <a:spcPct val="0"/>
              </a:spcAft>
              <a:buClrTx/>
              <a:buSzTx/>
              <a:buFontTx/>
              <a:buNone/>
              <a:tabLst/>
              <a:defRPr/>
            </a:pPr>
            <a:r>
              <a:rPr kumimoji="1" lang="ja-JP" altLang="en-US" sz="1400" b="1" i="0" u="none" strike="noStrike" kern="0" cap="none" spc="0" normalizeH="0" baseline="0" noProof="0" dirty="0">
                <a:ln>
                  <a:noFill/>
                </a:ln>
                <a:solidFill>
                  <a:srgbClr val="000000"/>
                </a:solidFill>
                <a:effectLst/>
                <a:uLnTx/>
                <a:uFillTx/>
                <a:latin typeface="Arial"/>
                <a:ea typeface="ＭＳ Ｐゴシック"/>
                <a:cs typeface="+mn-cs"/>
              </a:rPr>
              <a:t>　　　　</a:t>
            </a:r>
            <a:r>
              <a:rPr kumimoji="1" lang="ja-JP" altLang="en-US" sz="1400" b="0" i="0" u="none" strike="noStrike" kern="0" cap="none" spc="0" normalizeH="0" baseline="0" noProof="0" dirty="0">
                <a:ln>
                  <a:noFill/>
                </a:ln>
                <a:solidFill>
                  <a:srgbClr val="000000"/>
                </a:solidFill>
                <a:effectLst/>
                <a:uLnTx/>
                <a:uFillTx/>
                <a:latin typeface="Arial"/>
                <a:ea typeface="ＭＳ Ｐゴシック"/>
                <a:cs typeface="+mn-cs"/>
              </a:rPr>
              <a:t>→要望があったから支援を行うというものではいけません。話を聞き、寄り添うだけでも立派な支援になることは、多いものです。</a:t>
            </a:r>
            <a:endParaRPr kumimoji="1" lang="ja-JP" altLang="en-US" sz="2400" b="0" i="0" u="none" strike="noStrike" kern="0" cap="none" spc="0" normalizeH="0" baseline="0" noProof="0" dirty="0">
              <a:ln>
                <a:noFill/>
              </a:ln>
              <a:solidFill>
                <a:srgbClr val="000000"/>
              </a:solidFill>
              <a:effectLst/>
              <a:uLnTx/>
              <a:uFillTx/>
              <a:latin typeface="Arial"/>
              <a:ea typeface="ＭＳ Ｐゴシック"/>
              <a:cs typeface="+mn-cs"/>
            </a:endParaRPr>
          </a:p>
        </p:txBody>
      </p:sp>
      <p:sp>
        <p:nvSpPr>
          <p:cNvPr id="6" name="正方形/長方形 5">
            <a:extLst>
              <a:ext uri="{FF2B5EF4-FFF2-40B4-BE49-F238E27FC236}">
                <a16:creationId xmlns:a16="http://schemas.microsoft.com/office/drawing/2014/main" id="{39936A07-83A1-4181-B7E0-4C905A2D0A77}"/>
              </a:ext>
            </a:extLst>
          </p:cNvPr>
          <p:cNvSpPr/>
          <p:nvPr/>
        </p:nvSpPr>
        <p:spPr>
          <a:xfrm>
            <a:off x="6177136" y="116632"/>
            <a:ext cx="3528392" cy="523220"/>
          </a:xfrm>
          <a:prstGeom prst="rect">
            <a:avLst/>
          </a:prstGeom>
          <a:ln>
            <a:solidFill>
              <a:srgbClr val="0070C0"/>
            </a:solidFill>
          </a:ln>
        </p:spPr>
        <p:txBody>
          <a:bodyPr wrap="square">
            <a:spAutoFit/>
          </a:bodyPr>
          <a:lstStyle/>
          <a:p>
            <a:r>
              <a:rPr lang="ja-JP" altLang="en-US" sz="1400" dirty="0"/>
              <a:t>平成２８年度　サービス管理責任者等指導者養成研修会＜児童 ＞資料</a:t>
            </a:r>
            <a:endParaRPr lang="en-US" altLang="ja-JP" sz="1400" dirty="0"/>
          </a:p>
        </p:txBody>
      </p:sp>
    </p:spTree>
    <p:extLst>
      <p:ext uri="{BB962C8B-B14F-4D97-AF65-F5344CB8AC3E}">
        <p14:creationId xmlns:p14="http://schemas.microsoft.com/office/powerpoint/2010/main" val="29615748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EFDE2E6-6291-471B-9962-14767C2D4A3B}" type="slidenum">
              <a:rPr kumimoji="1" lang="en-US" altLang="ja-JP" sz="1400" b="0" i="0" u="none" strike="noStrike" kern="1200" cap="none" spc="0" normalizeH="0" baseline="0" noProof="0" smtClean="0">
                <a:ln>
                  <a:noFill/>
                </a:ln>
                <a:solidFill>
                  <a:srgbClr val="000000"/>
                </a:solidFill>
                <a:effectLst/>
                <a:uLnTx/>
                <a:uFillTx/>
                <a:latin typeface="Arial" charset="0"/>
                <a:ea typeface="ＭＳ Ｐゴシック"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23</a:t>
            </a:fld>
            <a:endParaRPr kumimoji="1" lang="en-US" altLang="ja-JP" sz="14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3" name="フローチャート : 代替処理 2"/>
          <p:cNvSpPr/>
          <p:nvPr/>
        </p:nvSpPr>
        <p:spPr bwMode="auto">
          <a:xfrm>
            <a:off x="433938" y="7015"/>
            <a:ext cx="5023118" cy="546310"/>
          </a:xfrm>
          <a:prstGeom prst="flowChartAlternateProcess">
            <a:avLst/>
          </a:prstGeom>
          <a:solidFill>
            <a:srgbClr val="CCFFCC"/>
          </a:solidFill>
          <a:ln>
            <a:noFill/>
          </a:ln>
          <a:extLst>
            <a:ext uri="{91240B29-F687-4F45-9708-019B960494DF}">
              <a14:hiddenLine xmlns:a14="http://schemas.microsoft.com/office/drawing/2010/main" w="9525" algn="ctr">
                <a:solidFill>
                  <a:srgbClr val="000000"/>
                </a:solidFill>
                <a:round/>
                <a:headEnd/>
                <a:tailEnd/>
              </a14:hiddenLine>
            </a:ext>
          </a:extLst>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400" b="0" i="0" u="none" strike="noStrike" kern="1200" cap="none" spc="0" normalizeH="0" baseline="0" noProof="0" dirty="0">
                <a:ln>
                  <a:noFill/>
                </a:ln>
                <a:solidFill>
                  <a:srgbClr val="000000"/>
                </a:solidFill>
                <a:effectLst/>
                <a:uLnTx/>
                <a:uFillTx/>
                <a:latin typeface="ＤＨＰ特太ゴシック体"/>
                <a:ea typeface="ＤＨＰ特太ゴシック体"/>
                <a:cs typeface="ＤＨＰ特太ゴシック体"/>
              </a:rPr>
              <a:t>本人を知るための地図の必要性</a:t>
            </a:r>
          </a:p>
        </p:txBody>
      </p:sp>
      <p:sp>
        <p:nvSpPr>
          <p:cNvPr id="10" name="フローチャート : 代替処理 9"/>
          <p:cNvSpPr/>
          <p:nvPr/>
        </p:nvSpPr>
        <p:spPr bwMode="auto">
          <a:xfrm>
            <a:off x="300179" y="3645024"/>
            <a:ext cx="9124499" cy="648072"/>
          </a:xfrm>
          <a:prstGeom prst="flowChartAlternateProcess">
            <a:avLst/>
          </a:prstGeom>
          <a:solidFill>
            <a:srgbClr val="CCFFCC"/>
          </a:solidFill>
          <a:ln>
            <a:noFill/>
          </a:ln>
          <a:extLst>
            <a:ext uri="{91240B29-F687-4F45-9708-019B960494DF}">
              <a14:hiddenLine xmlns:a14="http://schemas.microsoft.com/office/drawing/2010/main" w="9525" algn="ctr">
                <a:solidFill>
                  <a:srgbClr val="000000"/>
                </a:solidFill>
                <a:round/>
                <a:headEnd/>
                <a:tailEnd/>
              </a14:hiddenLine>
            </a:ext>
          </a:extLst>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400" b="0" i="0" u="none" strike="noStrike" kern="1200" cap="none" spc="0" normalizeH="0" baseline="0" noProof="0" dirty="0">
                <a:ln>
                  <a:noFill/>
                </a:ln>
                <a:solidFill>
                  <a:srgbClr val="000000"/>
                </a:solidFill>
                <a:effectLst/>
                <a:uLnTx/>
                <a:uFillTx/>
                <a:latin typeface="ＤＨＰ特太ゴシック体"/>
                <a:ea typeface="ＤＨＰ特太ゴシック体"/>
                <a:cs typeface="ＤＨＰ特太ゴシック体"/>
              </a:rPr>
              <a:t>ニーズ整理表の必要性</a:t>
            </a:r>
          </a:p>
        </p:txBody>
      </p:sp>
      <p:sp>
        <p:nvSpPr>
          <p:cNvPr id="5" name="Rectangle 2"/>
          <p:cNvSpPr>
            <a:spLocks noGrp="1" noChangeArrowheads="1"/>
          </p:cNvSpPr>
          <p:nvPr>
            <p:ph type="title" idx="4294967295"/>
          </p:nvPr>
        </p:nvSpPr>
        <p:spPr>
          <a:xfrm>
            <a:off x="263438" y="553325"/>
            <a:ext cx="9161241" cy="2862310"/>
          </a:xfrm>
          <a:ln>
            <a:solidFill>
              <a:schemeClr val="tx1"/>
            </a:solidFill>
          </a:ln>
        </p:spPr>
        <p:txBody>
          <a:bodyPr wrap="square" anchor="t">
            <a:spAutoFit/>
          </a:bodyPr>
          <a:lstStyle/>
          <a:p>
            <a:pPr algn="l">
              <a:defRPr/>
            </a:pPr>
            <a:r>
              <a:rPr lang="ja-JP" altLang="en-US" sz="2000" dirty="0">
                <a:solidFill>
                  <a:srgbClr val="000000"/>
                </a:solidFill>
                <a:effectLst>
                  <a:outerShdw blurRad="38100" dist="38100" dir="2700000" algn="tl">
                    <a:srgbClr val="C0C0C0"/>
                  </a:outerShdw>
                </a:effectLst>
                <a:latin typeface="Tahoma" pitchFamily="34" charset="0"/>
                <a:ea typeface="HG創英角ｺﾞｼｯｸUB" pitchFamily="49" charset="-128"/>
              </a:rPr>
              <a:t>☆利用者の状態像の明確化・見える化を行うためのツールである。</a:t>
            </a:r>
            <a:r>
              <a:rPr lang="en-US" altLang="ja-JP" sz="2000" dirty="0">
                <a:solidFill>
                  <a:srgbClr val="000000"/>
                </a:solidFill>
                <a:effectLst>
                  <a:outerShdw blurRad="38100" dist="38100" dir="2700000" algn="tl">
                    <a:srgbClr val="C0C0C0"/>
                  </a:outerShdw>
                </a:effectLst>
                <a:latin typeface="Tahoma" pitchFamily="34" charset="0"/>
                <a:ea typeface="HG創英角ｺﾞｼｯｸUB" pitchFamily="49" charset="-128"/>
              </a:rPr>
              <a:t/>
            </a:r>
            <a:br>
              <a:rPr lang="en-US" altLang="ja-JP" sz="2000" dirty="0">
                <a:solidFill>
                  <a:srgbClr val="000000"/>
                </a:solidFill>
                <a:effectLst>
                  <a:outerShdw blurRad="38100" dist="38100" dir="2700000" algn="tl">
                    <a:srgbClr val="C0C0C0"/>
                  </a:outerShdw>
                </a:effectLst>
                <a:latin typeface="Tahoma" pitchFamily="34" charset="0"/>
                <a:ea typeface="HG創英角ｺﾞｼｯｸUB" pitchFamily="49" charset="-128"/>
              </a:rPr>
            </a:br>
            <a:r>
              <a:rPr lang="ja-JP" altLang="en-US" sz="2000" dirty="0">
                <a:solidFill>
                  <a:srgbClr val="000000"/>
                </a:solidFill>
                <a:effectLst>
                  <a:outerShdw blurRad="38100" dist="38100" dir="2700000" algn="tl">
                    <a:srgbClr val="C0C0C0"/>
                  </a:outerShdw>
                </a:effectLst>
                <a:latin typeface="Tahoma" pitchFamily="34" charset="0"/>
                <a:ea typeface="HG創英角ｺﾞｼｯｸUB" pitchFamily="49" charset="-128"/>
              </a:rPr>
              <a:t>〇この部分は</a:t>
            </a:r>
            <a:r>
              <a:rPr lang="en-US" altLang="ja-JP" sz="2000" dirty="0">
                <a:solidFill>
                  <a:srgbClr val="000000"/>
                </a:solidFill>
                <a:effectLst>
                  <a:outerShdw blurRad="38100" dist="38100" dir="2700000" algn="tl">
                    <a:srgbClr val="C0C0C0"/>
                  </a:outerShdw>
                </a:effectLst>
                <a:latin typeface="Tahoma" pitchFamily="34" charset="0"/>
                <a:ea typeface="HG創英角ｺﾞｼｯｸUB" pitchFamily="49" charset="-128"/>
              </a:rPr>
              <a:t>,</a:t>
            </a:r>
            <a:r>
              <a:rPr lang="ja-JP" altLang="en-US" sz="2000" dirty="0">
                <a:solidFill>
                  <a:srgbClr val="000000"/>
                </a:solidFill>
                <a:effectLst>
                  <a:outerShdw blurRad="38100" dist="38100" dir="2700000" algn="tl">
                    <a:srgbClr val="C0C0C0"/>
                  </a:outerShdw>
                </a:effectLst>
                <a:latin typeface="Tahoma" pitchFamily="34" charset="0"/>
                <a:ea typeface="HG創英角ｺﾞｼｯｸUB" pitchFamily="49" charset="-128"/>
              </a:rPr>
              <a:t>支援者の頭の中で暗算していた。</a:t>
            </a:r>
            <a:r>
              <a:rPr lang="ja-JP" altLang="en-US" sz="2000" b="1" dirty="0">
                <a:latin typeface="+mn-ea"/>
                <a:ea typeface="+mn-ea"/>
              </a:rPr>
              <a:t/>
            </a:r>
            <a:br>
              <a:rPr lang="ja-JP" altLang="en-US" sz="2000" b="1" dirty="0">
                <a:latin typeface="+mn-ea"/>
                <a:ea typeface="+mn-ea"/>
              </a:rPr>
            </a:br>
            <a:r>
              <a:rPr lang="ja-JP" altLang="en-US" sz="2000" dirty="0">
                <a:solidFill>
                  <a:srgbClr val="000000"/>
                </a:solidFill>
                <a:effectLst>
                  <a:outerShdw blurRad="38100" dist="38100" dir="2700000" algn="tl">
                    <a:srgbClr val="C0C0C0"/>
                  </a:outerShdw>
                </a:effectLst>
                <a:latin typeface="Tahoma" pitchFamily="34" charset="0"/>
                <a:ea typeface="HG創英角ｺﾞｼｯｸUB" pitchFamily="49" charset="-128"/>
              </a:rPr>
              <a:t>〇アセスメントの過程は資料の収集と分析するためのツールである。</a:t>
            </a:r>
            <a:r>
              <a:rPr lang="en-US" altLang="ja-JP" sz="2000" dirty="0">
                <a:solidFill>
                  <a:srgbClr val="000000"/>
                </a:solidFill>
                <a:effectLst>
                  <a:outerShdw blurRad="38100" dist="38100" dir="2700000" algn="tl">
                    <a:srgbClr val="C0C0C0"/>
                  </a:outerShdw>
                </a:effectLst>
                <a:latin typeface="Tahoma" pitchFamily="34" charset="0"/>
                <a:ea typeface="HG創英角ｺﾞｼｯｸUB" pitchFamily="49" charset="-128"/>
              </a:rPr>
              <a:t/>
            </a:r>
            <a:br>
              <a:rPr lang="en-US" altLang="ja-JP" sz="2000" dirty="0">
                <a:solidFill>
                  <a:srgbClr val="000000"/>
                </a:solidFill>
                <a:effectLst>
                  <a:outerShdw blurRad="38100" dist="38100" dir="2700000" algn="tl">
                    <a:srgbClr val="C0C0C0"/>
                  </a:outerShdw>
                </a:effectLst>
                <a:latin typeface="Tahoma" pitchFamily="34" charset="0"/>
                <a:ea typeface="HG創英角ｺﾞｼｯｸUB" pitchFamily="49" charset="-128"/>
              </a:rPr>
            </a:br>
            <a:r>
              <a:rPr lang="ja-JP" altLang="en-US" sz="2000" dirty="0">
                <a:solidFill>
                  <a:srgbClr val="000000"/>
                </a:solidFill>
                <a:effectLst>
                  <a:outerShdw blurRad="38100" dist="38100" dir="2700000" algn="tl">
                    <a:srgbClr val="C0C0C0"/>
                  </a:outerShdw>
                </a:effectLst>
                <a:latin typeface="Tahoma" pitchFamily="34" charset="0"/>
                <a:ea typeface="HG創英角ｺﾞｼｯｸUB" pitchFamily="49" charset="-128"/>
              </a:rPr>
              <a:t>〇本人を知るための地図は「アセスメント」の一つである。</a:t>
            </a:r>
            <a:r>
              <a:rPr lang="en-US" altLang="ja-JP" sz="2000" dirty="0">
                <a:solidFill>
                  <a:srgbClr val="000000"/>
                </a:solidFill>
                <a:effectLst>
                  <a:outerShdw blurRad="38100" dist="38100" dir="2700000" algn="tl">
                    <a:srgbClr val="C0C0C0"/>
                  </a:outerShdw>
                </a:effectLst>
                <a:latin typeface="Tahoma" pitchFamily="34" charset="0"/>
                <a:ea typeface="HG創英角ｺﾞｼｯｸUB" pitchFamily="49" charset="-128"/>
              </a:rPr>
              <a:t/>
            </a:r>
            <a:br>
              <a:rPr lang="en-US" altLang="ja-JP" sz="2000" dirty="0">
                <a:solidFill>
                  <a:srgbClr val="000000"/>
                </a:solidFill>
                <a:effectLst>
                  <a:outerShdw blurRad="38100" dist="38100" dir="2700000" algn="tl">
                    <a:srgbClr val="C0C0C0"/>
                  </a:outerShdw>
                </a:effectLst>
                <a:latin typeface="Tahoma" pitchFamily="34" charset="0"/>
                <a:ea typeface="HG創英角ｺﾞｼｯｸUB" pitchFamily="49" charset="-128"/>
              </a:rPr>
            </a:br>
            <a:r>
              <a:rPr lang="ja-JP" altLang="en-US" sz="2000" dirty="0">
                <a:solidFill>
                  <a:srgbClr val="000000"/>
                </a:solidFill>
                <a:effectLst>
                  <a:outerShdw blurRad="38100" dist="38100" dir="2700000" algn="tl">
                    <a:srgbClr val="C0C0C0"/>
                  </a:outerShdw>
                </a:effectLst>
                <a:latin typeface="Tahoma" pitchFamily="34" charset="0"/>
                <a:ea typeface="HG創英角ｺﾞｼｯｸUB" pitchFamily="49" charset="-128"/>
              </a:rPr>
              <a:t>・本人に関わる様々な聞き取った情報（相談支援記録・アセスメント表等）がトータルな本人情報として活用されることが少ない。</a:t>
            </a:r>
            <a:r>
              <a:rPr lang="en-US" altLang="ja-JP" sz="2000" dirty="0">
                <a:solidFill>
                  <a:srgbClr val="000000"/>
                </a:solidFill>
                <a:effectLst>
                  <a:outerShdw blurRad="38100" dist="38100" dir="2700000" algn="tl">
                    <a:srgbClr val="C0C0C0"/>
                  </a:outerShdw>
                </a:effectLst>
                <a:latin typeface="Tahoma" pitchFamily="34" charset="0"/>
                <a:ea typeface="HG創英角ｺﾞｼｯｸUB" pitchFamily="49" charset="-128"/>
              </a:rPr>
              <a:t/>
            </a:r>
            <a:br>
              <a:rPr lang="en-US" altLang="ja-JP" sz="2000" dirty="0">
                <a:solidFill>
                  <a:srgbClr val="000000"/>
                </a:solidFill>
                <a:effectLst>
                  <a:outerShdw blurRad="38100" dist="38100" dir="2700000" algn="tl">
                    <a:srgbClr val="C0C0C0"/>
                  </a:outerShdw>
                </a:effectLst>
                <a:latin typeface="Tahoma" pitchFamily="34" charset="0"/>
                <a:ea typeface="HG創英角ｺﾞｼｯｸUB" pitchFamily="49" charset="-128"/>
              </a:rPr>
            </a:br>
            <a:r>
              <a:rPr lang="ja-JP" altLang="en-US" sz="2000" dirty="0">
                <a:solidFill>
                  <a:srgbClr val="000000"/>
                </a:solidFill>
                <a:effectLst>
                  <a:outerShdw blurRad="38100" dist="38100" dir="2700000" algn="tl">
                    <a:srgbClr val="C0C0C0"/>
                  </a:outerShdw>
                </a:effectLst>
                <a:latin typeface="Tahoma" pitchFamily="34" charset="0"/>
                <a:ea typeface="HG創英角ｺﾞｼｯｸUB" pitchFamily="49" charset="-128"/>
              </a:rPr>
              <a:t>・本人の状態像等のアセスメントがないまま、計画策定に至ることが多い。</a:t>
            </a:r>
            <a:r>
              <a:rPr lang="en-US" altLang="ja-JP" sz="2000" dirty="0">
                <a:solidFill>
                  <a:srgbClr val="000000"/>
                </a:solidFill>
                <a:effectLst>
                  <a:outerShdw blurRad="38100" dist="38100" dir="2700000" algn="tl">
                    <a:srgbClr val="C0C0C0"/>
                  </a:outerShdw>
                </a:effectLst>
                <a:latin typeface="Tahoma" pitchFamily="34" charset="0"/>
                <a:ea typeface="HG創英角ｺﾞｼｯｸUB" pitchFamily="49" charset="-128"/>
              </a:rPr>
              <a:t/>
            </a:r>
            <a:br>
              <a:rPr lang="en-US" altLang="ja-JP" sz="2000" dirty="0">
                <a:solidFill>
                  <a:srgbClr val="000000"/>
                </a:solidFill>
                <a:effectLst>
                  <a:outerShdw blurRad="38100" dist="38100" dir="2700000" algn="tl">
                    <a:srgbClr val="C0C0C0"/>
                  </a:outerShdw>
                </a:effectLst>
                <a:latin typeface="Tahoma" pitchFamily="34" charset="0"/>
                <a:ea typeface="HG創英角ｺﾞｼｯｸUB" pitchFamily="49" charset="-128"/>
              </a:rPr>
            </a:br>
            <a:r>
              <a:rPr lang="ja-JP" altLang="en-US" sz="2000" dirty="0">
                <a:solidFill>
                  <a:srgbClr val="000000"/>
                </a:solidFill>
                <a:effectLst>
                  <a:outerShdw blurRad="38100" dist="38100" dir="2700000" algn="tl">
                    <a:srgbClr val="C0C0C0"/>
                  </a:outerShdw>
                </a:effectLst>
                <a:latin typeface="Tahoma" pitchFamily="34" charset="0"/>
                <a:ea typeface="HG創英角ｺﾞｼｯｸUB" pitchFamily="49" charset="-128"/>
              </a:rPr>
              <a:t>・本人の目線で様々な情報を項目ごとに地図に整理、確認することで「支援者側の思い込み、間違った利用者像」を作ることを予防できる。</a:t>
            </a:r>
            <a:endParaRPr lang="ja-JP" altLang="en-US" sz="2000" b="1" dirty="0">
              <a:latin typeface="+mn-ea"/>
              <a:ea typeface="+mn-ea"/>
            </a:endParaRPr>
          </a:p>
        </p:txBody>
      </p:sp>
      <p:sp>
        <p:nvSpPr>
          <p:cNvPr id="6" name="Rectangle 2"/>
          <p:cNvSpPr>
            <a:spLocks noGrp="1" noChangeArrowheads="1"/>
          </p:cNvSpPr>
          <p:nvPr>
            <p:ph type="title" idx="4294967295"/>
          </p:nvPr>
        </p:nvSpPr>
        <p:spPr>
          <a:xfrm>
            <a:off x="300181" y="4365104"/>
            <a:ext cx="9089073" cy="2246757"/>
          </a:xfr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30" tIns="45714" rIns="91430" bIns="45714" numCol="1" anchor="t" anchorCtr="0" compatLnSpc="1">
            <a:prstTxWarp prst="textNoShape">
              <a:avLst/>
            </a:prstTxWarp>
            <a:spAutoFit/>
          </a:bodyPr>
          <a:lstStyle/>
          <a:p>
            <a:pPr algn="l"/>
            <a:r>
              <a:rPr lang="ja-JP" altLang="en-US" sz="2000" dirty="0">
                <a:solidFill>
                  <a:srgbClr val="000000"/>
                </a:solidFill>
                <a:effectLst>
                  <a:outerShdw blurRad="38100" dist="38100" dir="2700000" algn="tl">
                    <a:srgbClr val="C0C0C0"/>
                  </a:outerShdw>
                </a:effectLst>
                <a:latin typeface="Tahoma" pitchFamily="34" charset="0"/>
                <a:ea typeface="HG創英角ｺﾞｼｯｸUB" pitchFamily="49" charset="-128"/>
              </a:rPr>
              <a:t>☆明確になった本人の状態・希望・ニーズに対し、どのような支援が必要かを整理するためのツールである。</a:t>
            </a:r>
            <a:r>
              <a:rPr lang="en-US" altLang="ja-JP" sz="2000" dirty="0">
                <a:solidFill>
                  <a:srgbClr val="000000"/>
                </a:solidFill>
                <a:effectLst>
                  <a:outerShdw blurRad="38100" dist="38100" dir="2700000" algn="tl">
                    <a:srgbClr val="C0C0C0"/>
                  </a:outerShdw>
                </a:effectLst>
                <a:latin typeface="Tahoma" pitchFamily="34" charset="0"/>
                <a:ea typeface="HG創英角ｺﾞｼｯｸUB" pitchFamily="49" charset="-128"/>
              </a:rPr>
              <a:t/>
            </a:r>
            <a:br>
              <a:rPr lang="en-US" altLang="ja-JP" sz="2000" dirty="0">
                <a:solidFill>
                  <a:srgbClr val="000000"/>
                </a:solidFill>
                <a:effectLst>
                  <a:outerShdw blurRad="38100" dist="38100" dir="2700000" algn="tl">
                    <a:srgbClr val="C0C0C0"/>
                  </a:outerShdw>
                </a:effectLst>
                <a:latin typeface="Tahoma" pitchFamily="34" charset="0"/>
                <a:ea typeface="HG創英角ｺﾞｼｯｸUB" pitchFamily="49" charset="-128"/>
              </a:rPr>
            </a:br>
            <a:r>
              <a:rPr lang="ja-JP" altLang="en-US" sz="2000" dirty="0">
                <a:solidFill>
                  <a:srgbClr val="000000"/>
                </a:solidFill>
                <a:effectLst>
                  <a:outerShdw blurRad="38100" dist="38100" dir="2700000" algn="tl">
                    <a:srgbClr val="C0C0C0"/>
                  </a:outerShdw>
                </a:effectLst>
                <a:latin typeface="Tahoma" pitchFamily="34" charset="0"/>
                <a:ea typeface="HG創英角ｺﾞｼｯｸUB" pitchFamily="49" charset="-128"/>
              </a:rPr>
              <a:t>〇この部分も支援者の頭の中で暗算していた。</a:t>
            </a:r>
            <a:br>
              <a:rPr lang="ja-JP" altLang="en-US" sz="2000" dirty="0">
                <a:solidFill>
                  <a:srgbClr val="000000"/>
                </a:solidFill>
                <a:effectLst>
                  <a:outerShdw blurRad="38100" dist="38100" dir="2700000" algn="tl">
                    <a:srgbClr val="C0C0C0"/>
                  </a:outerShdw>
                </a:effectLst>
                <a:latin typeface="Tahoma" pitchFamily="34" charset="0"/>
                <a:ea typeface="HG創英角ｺﾞｼｯｸUB" pitchFamily="49" charset="-128"/>
              </a:rPr>
            </a:br>
            <a:r>
              <a:rPr lang="ja-JP" altLang="en-US" sz="2000" dirty="0">
                <a:solidFill>
                  <a:srgbClr val="000000"/>
                </a:solidFill>
                <a:effectLst>
                  <a:outerShdw blurRad="38100" dist="38100" dir="2700000" algn="tl">
                    <a:srgbClr val="C0C0C0"/>
                  </a:outerShdw>
                </a:effectLst>
                <a:latin typeface="Tahoma" pitchFamily="34" charset="0"/>
                <a:ea typeface="HG創英角ｺﾞｼｯｸUB" pitchFamily="49" charset="-128"/>
              </a:rPr>
              <a:t>〇本人を知る地図など、様々な情報を整理した結果明らかになった「本人のニーズ・想い・願い」に対し、それに寄り添うための「支援の根拠」をこのツールを使って整理する。</a:t>
            </a:r>
            <a:r>
              <a:rPr lang="en-US" altLang="ja-JP" sz="2000" dirty="0">
                <a:solidFill>
                  <a:srgbClr val="000000"/>
                </a:solidFill>
                <a:effectLst>
                  <a:outerShdw blurRad="38100" dist="38100" dir="2700000" algn="tl">
                    <a:srgbClr val="C0C0C0"/>
                  </a:outerShdw>
                </a:effectLst>
                <a:latin typeface="Tahoma" pitchFamily="34" charset="0"/>
                <a:ea typeface="HG創英角ｺﾞｼｯｸUB" pitchFamily="49" charset="-128"/>
              </a:rPr>
              <a:t/>
            </a:r>
            <a:br>
              <a:rPr lang="en-US" altLang="ja-JP" sz="2000" dirty="0">
                <a:solidFill>
                  <a:srgbClr val="000000"/>
                </a:solidFill>
                <a:effectLst>
                  <a:outerShdw blurRad="38100" dist="38100" dir="2700000" algn="tl">
                    <a:srgbClr val="C0C0C0"/>
                  </a:outerShdw>
                </a:effectLst>
                <a:latin typeface="Tahoma" pitchFamily="34" charset="0"/>
                <a:ea typeface="HG創英角ｺﾞｼｯｸUB" pitchFamily="49" charset="-128"/>
              </a:rPr>
            </a:br>
            <a:r>
              <a:rPr lang="ja-JP" altLang="en-US" sz="2000" dirty="0">
                <a:solidFill>
                  <a:srgbClr val="000000"/>
                </a:solidFill>
                <a:effectLst>
                  <a:outerShdw blurRad="38100" dist="38100" dir="2700000" algn="tl">
                    <a:srgbClr val="C0C0C0"/>
                  </a:outerShdw>
                </a:effectLst>
                <a:latin typeface="Tahoma" pitchFamily="34" charset="0"/>
                <a:ea typeface="HG創英角ｺﾞｼｯｸUB" pitchFamily="49" charset="-128"/>
              </a:rPr>
              <a:t>〇個別支援計画の根拠となるのがニーズ整理表。</a:t>
            </a:r>
          </a:p>
        </p:txBody>
      </p:sp>
      <p:sp>
        <p:nvSpPr>
          <p:cNvPr id="2" name="正方形/長方形 1">
            <a:extLst>
              <a:ext uri="{FF2B5EF4-FFF2-40B4-BE49-F238E27FC236}">
                <a16:creationId xmlns:a16="http://schemas.microsoft.com/office/drawing/2014/main" id="{52A11273-1135-4FF3-ADB5-BB7503934F60}"/>
              </a:ext>
            </a:extLst>
          </p:cNvPr>
          <p:cNvSpPr/>
          <p:nvPr/>
        </p:nvSpPr>
        <p:spPr>
          <a:xfrm>
            <a:off x="5432446" y="11651"/>
            <a:ext cx="4448944" cy="523220"/>
          </a:xfrm>
          <a:prstGeom prst="rect">
            <a:avLst/>
          </a:prstGeom>
          <a:ln>
            <a:solidFill>
              <a:srgbClr val="0070C0"/>
            </a:solidFill>
          </a:ln>
        </p:spPr>
        <p:txBody>
          <a:bodyPr wrap="square">
            <a:spAutoFit/>
          </a:bodyPr>
          <a:lstStyle/>
          <a:p>
            <a:r>
              <a:rPr lang="ja-JP" altLang="en-US" sz="1400" dirty="0"/>
              <a:t>平成２８年度　サービス管理責任者等指導者養成研修会＜介護（生活介護・療養介護） ＞資料</a:t>
            </a:r>
            <a:endParaRPr lang="en-US" altLang="ja-JP" sz="1400" dirty="0"/>
          </a:p>
        </p:txBody>
      </p:sp>
    </p:spTree>
    <p:extLst>
      <p:ext uri="{BB962C8B-B14F-4D97-AF65-F5344CB8AC3E}">
        <p14:creationId xmlns:p14="http://schemas.microsoft.com/office/powerpoint/2010/main" val="2692923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strVal val="#ppt_w+.3"/>
                                          </p:val>
                                        </p:tav>
                                        <p:tav tm="100000">
                                          <p:val>
                                            <p:strVal val="#ppt_w"/>
                                          </p:val>
                                        </p:tav>
                                      </p:tavLst>
                                    </p:anim>
                                    <p:anim calcmode="lin" valueType="num">
                                      <p:cBhvr>
                                        <p:cTn id="8" dur="1000" fill="hold"/>
                                        <p:tgtEl>
                                          <p:spTgt spid="5"/>
                                        </p:tgtEl>
                                        <p:attrNameLst>
                                          <p:attrName>ppt_h</p:attrName>
                                        </p:attrNameLst>
                                      </p:cBhvr>
                                      <p:tavLst>
                                        <p:tav tm="0">
                                          <p:val>
                                            <p:strVal val="#ppt_h"/>
                                          </p:val>
                                        </p:tav>
                                        <p:tav tm="100000">
                                          <p:val>
                                            <p:strVal val="#ppt_h"/>
                                          </p:val>
                                        </p:tav>
                                      </p:tavLst>
                                    </p:anim>
                                    <p:animEffect transition="in" filter="fade">
                                      <p:cBhvr>
                                        <p:cTn id="9" dur="1000"/>
                                        <p:tgtEl>
                                          <p:spTgt spid="5"/>
                                        </p:tgtEl>
                                      </p:cBhvr>
                                    </p:animEffect>
                                  </p:childTnLst>
                                </p:cTn>
                              </p:par>
                              <p:par>
                                <p:cTn id="10" presetID="50" presetClass="entr" presetSubtype="0" decel="100000" fill="hold" grpId="0" nodeType="with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1000" fill="hold"/>
                                        <p:tgtEl>
                                          <p:spTgt spid="6"/>
                                        </p:tgtEl>
                                        <p:attrNameLst>
                                          <p:attrName>ppt_w</p:attrName>
                                        </p:attrNameLst>
                                      </p:cBhvr>
                                      <p:tavLst>
                                        <p:tav tm="0">
                                          <p:val>
                                            <p:strVal val="#ppt_w+.3"/>
                                          </p:val>
                                        </p:tav>
                                        <p:tav tm="100000">
                                          <p:val>
                                            <p:strVal val="#ppt_w"/>
                                          </p:val>
                                        </p:tav>
                                      </p:tavLst>
                                    </p:anim>
                                    <p:anim calcmode="lin" valueType="num">
                                      <p:cBhvr>
                                        <p:cTn id="13" dur="1000" fill="hold"/>
                                        <p:tgtEl>
                                          <p:spTgt spid="6"/>
                                        </p:tgtEl>
                                        <p:attrNameLst>
                                          <p:attrName>ppt_h</p:attrName>
                                        </p:attrNameLst>
                                      </p:cBhvr>
                                      <p:tavLst>
                                        <p:tav tm="0">
                                          <p:val>
                                            <p:strVal val="#ppt_h"/>
                                          </p:val>
                                        </p:tav>
                                        <p:tav tm="100000">
                                          <p:val>
                                            <p:strVal val="#ppt_h"/>
                                          </p:val>
                                        </p:tav>
                                      </p:tavLst>
                                    </p:anim>
                                    <p:animEffect transition="in" filter="fade">
                                      <p:cBhvr>
                                        <p:cTn id="14"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22" name="AutoShape 4"/>
          <p:cNvSpPr>
            <a:spLocks noChangeArrowheads="1"/>
          </p:cNvSpPr>
          <p:nvPr/>
        </p:nvSpPr>
        <p:spPr bwMode="auto">
          <a:xfrm>
            <a:off x="44453" y="2420888"/>
            <a:ext cx="3681412" cy="1400225"/>
          </a:xfrm>
          <a:prstGeom prst="wedgeRoundRectCallout">
            <a:avLst>
              <a:gd name="adj1" fmla="val 55400"/>
              <a:gd name="adj2" fmla="val -48961"/>
              <a:gd name="adj3" fmla="val 16667"/>
            </a:avLst>
          </a:prstGeom>
          <a:solidFill>
            <a:srgbClr val="99CCFF"/>
          </a:solidFill>
          <a:ln w="9525" algn="ctr">
            <a:solidFill>
              <a:srgbClr val="000000"/>
            </a:solidFill>
            <a:miter lim="800000"/>
            <a:headEnd/>
            <a:tailEnd/>
          </a:ln>
        </p:spPr>
        <p:txBody>
          <a:bodyPr lIns="74295" tIns="8890" rIns="74295" bIns="8890"/>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HGP創英角ﾎﾟｯﾌﾟ体" panose="040B0A00000000000000" pitchFamily="50" charset="-128"/>
                <a:ea typeface="HGP創英角ﾎﾟｯﾌﾟ体" panose="040B0A00000000000000" pitchFamily="50" charset="-128"/>
                <a:cs typeface="+mn-cs"/>
              </a:rPr>
              <a:t>②私は今このような環境で生活をしてます。してきました。</a:t>
            </a:r>
            <a:endParaRPr kumimoji="1" lang="en-US" altLang="ja-JP" sz="1800" b="0" i="0" u="none" strike="noStrike" kern="1200" cap="none" spc="0" normalizeH="0" baseline="0" noProof="0" dirty="0">
              <a:ln>
                <a:noFill/>
              </a:ln>
              <a:solidFill>
                <a:srgbClr val="000000"/>
              </a:solidFill>
              <a:effectLst/>
              <a:uLnTx/>
              <a:uFillTx/>
              <a:latin typeface="HGP創英角ﾎﾟｯﾌﾟ体" panose="040B0A00000000000000" pitchFamily="50" charset="-128"/>
              <a:ea typeface="HGP創英角ﾎﾟｯﾌﾟ体" panose="040B0A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1" u="none" strike="noStrike" kern="1200" cap="none" spc="0" normalizeH="0" baseline="0" noProof="0" dirty="0">
                <a:ln>
                  <a:noFill/>
                </a:ln>
                <a:solidFill>
                  <a:srgbClr val="FF0000"/>
                </a:solidFill>
                <a:effectLst/>
                <a:uLnTx/>
                <a:uFillTx/>
                <a:latin typeface="HG創英角ﾎﾟｯﾌﾟ体" panose="040B0A09000000000000" pitchFamily="49" charset="-128"/>
                <a:ea typeface="HG創英角ﾎﾟｯﾌﾟ体" panose="040B0A09000000000000" pitchFamily="49" charset="-128"/>
                <a:cs typeface="+mn-cs"/>
              </a:rPr>
              <a:t>・ポイント：家族歴・本人を取り巻く環境から事実を記載。事前課題「、私はこうして生きてきた」を参照。</a:t>
            </a:r>
            <a:endParaRPr kumimoji="1" lang="en-US" altLang="ja-JP" sz="1600" b="0" i="1" u="none" strike="noStrike" kern="1200" cap="none" spc="0" normalizeH="0" baseline="0" noProof="0" dirty="0">
              <a:ln>
                <a:noFill/>
              </a:ln>
              <a:solidFill>
                <a:srgbClr val="FF0000"/>
              </a:solidFill>
              <a:effectLst/>
              <a:uLnTx/>
              <a:uFillTx/>
              <a:latin typeface="HG創英角ﾎﾟｯﾌﾟ体" panose="040B0A09000000000000" pitchFamily="49" charset="-128"/>
              <a:ea typeface="HG創英角ﾎﾟｯﾌﾟ体" panose="040B0A09000000000000" pitchFamily="49"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en-US" altLang="ja-JP" sz="1600" b="0" i="0" u="none" strike="noStrike" kern="1200" cap="none" spc="0" normalizeH="0" baseline="0" noProof="0" dirty="0">
              <a:ln>
                <a:noFill/>
              </a:ln>
              <a:solidFill>
                <a:srgbClr val="000000"/>
              </a:solidFill>
              <a:effectLst/>
              <a:uLnTx/>
              <a:uFillTx/>
              <a:latin typeface="ＭＳ Ｐゴシック"/>
              <a:ea typeface="ＭＳ Ｐゴシック"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600" b="1" i="1" u="sng" strike="noStrike" kern="1200" cap="none" spc="0" normalizeH="0" baseline="0" noProof="0" dirty="0">
              <a:ln>
                <a:noFill/>
              </a:ln>
              <a:solidFill>
                <a:srgbClr val="000000"/>
              </a:solidFill>
              <a:effectLst/>
              <a:uLnTx/>
              <a:uFillTx/>
              <a:latin typeface="ＭＳ Ｐゴシック" pitchFamily="50" charset="-128"/>
              <a:ea typeface="HGS創英角ﾎﾟｯﾌﾟ体" pitchFamily="50" charset="-128"/>
              <a:cs typeface="+mn-cs"/>
            </a:endParaRPr>
          </a:p>
        </p:txBody>
      </p:sp>
      <p:sp>
        <p:nvSpPr>
          <p:cNvPr id="81923" name="AutoShape 6"/>
          <p:cNvSpPr>
            <a:spLocks noChangeArrowheads="1"/>
          </p:cNvSpPr>
          <p:nvPr/>
        </p:nvSpPr>
        <p:spPr bwMode="auto">
          <a:xfrm>
            <a:off x="155576" y="1130306"/>
            <a:ext cx="4159250" cy="1146566"/>
          </a:xfrm>
          <a:prstGeom prst="wedgeRoundRectCallout">
            <a:avLst>
              <a:gd name="adj1" fmla="val 55049"/>
              <a:gd name="adj2" fmla="val 36722"/>
              <a:gd name="adj3" fmla="val 16667"/>
            </a:avLst>
          </a:prstGeom>
          <a:solidFill>
            <a:srgbClr val="CCFFCC"/>
          </a:solidFill>
          <a:ln w="9525">
            <a:solidFill>
              <a:srgbClr val="000000"/>
            </a:solidFill>
            <a:miter lim="800000"/>
            <a:headEnd/>
            <a:tailEnd/>
          </a:ln>
        </p:spPr>
        <p:txBody>
          <a:bodyPr lIns="74295" tIns="8890" rIns="74295" bIns="8890"/>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HGP創英角ﾎﾟｯﾌﾟ体" panose="040B0A00000000000000" pitchFamily="50" charset="-128"/>
                <a:ea typeface="HGP創英角ﾎﾟｯﾌﾟ体" panose="040B0A00000000000000" pitchFamily="50" charset="-128"/>
                <a:cs typeface="+mn-cs"/>
              </a:rPr>
              <a:t>①私は、今までこんな生活をしてきました。生き方をしてきました。</a:t>
            </a:r>
            <a:endParaRPr kumimoji="1" lang="en-US" altLang="ja-JP" sz="1800" b="0" i="0" u="none" strike="noStrike" kern="1200" cap="none" spc="0" normalizeH="0" baseline="0" noProof="0" dirty="0">
              <a:ln>
                <a:noFill/>
              </a:ln>
              <a:solidFill>
                <a:srgbClr val="000000"/>
              </a:solidFill>
              <a:effectLst/>
              <a:uLnTx/>
              <a:uFillTx/>
              <a:latin typeface="HGP創英角ﾎﾟｯﾌﾟ体" panose="040B0A00000000000000" pitchFamily="50" charset="-128"/>
              <a:ea typeface="HGP創英角ﾎﾟｯﾌﾟ体" panose="040B0A00000000000000" pitchFamily="50" charset="-128"/>
              <a:cs typeface="+mn-cs"/>
            </a:endParaRPr>
          </a:p>
          <a:p>
            <a:pPr marL="0" marR="0" lvl="0" indent="0" algn="just" defTabSz="914400" rtl="0" eaLnBrk="1" fontAlgn="base" latinLnBrk="0" hangingPunct="1">
              <a:lnSpc>
                <a:spcPct val="100000"/>
              </a:lnSpc>
              <a:spcBef>
                <a:spcPct val="0"/>
              </a:spcBef>
              <a:spcAft>
                <a:spcPct val="0"/>
              </a:spcAft>
              <a:buClrTx/>
              <a:buSzTx/>
              <a:buFontTx/>
              <a:buNone/>
              <a:tabLst/>
              <a:defRPr/>
            </a:pPr>
            <a:r>
              <a:rPr kumimoji="1" lang="ja-JP" altLang="en-US" sz="1600" b="0" i="1" u="none"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cs typeface="+mn-cs"/>
              </a:rPr>
              <a:t>・ポイント：生育歴・職歴から事実を記載。事前課題、「私はこうして生きてきた」を参照。</a:t>
            </a:r>
            <a:endParaRPr kumimoji="1" lang="en-US" altLang="ja-JP" sz="1600" b="0" i="1" u="none"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cs typeface="+mn-cs"/>
            </a:endParaRPr>
          </a:p>
          <a:p>
            <a:pPr marL="0" marR="0" lvl="0" indent="0" algn="just" defTabSz="914400" rtl="0" eaLnBrk="1" fontAlgn="base" latinLnBrk="0" hangingPunct="1">
              <a:lnSpc>
                <a:spcPct val="100000"/>
              </a:lnSpc>
              <a:spcBef>
                <a:spcPct val="0"/>
              </a:spcBef>
              <a:spcAft>
                <a:spcPct val="0"/>
              </a:spcAft>
              <a:buClrTx/>
              <a:buSzTx/>
              <a:buFontTx/>
              <a:buNone/>
              <a:tabLst/>
              <a:defRPr/>
            </a:pPr>
            <a:endParaRPr kumimoji="1" lang="ja-JP" altLang="en-US" sz="1600" b="1" i="1" u="none" strike="noStrike" kern="1200" cap="none" spc="0" normalizeH="0" baseline="0" noProof="0" dirty="0">
              <a:ln>
                <a:noFill/>
              </a:ln>
              <a:solidFill>
                <a:srgbClr val="FF0000"/>
              </a:solidFill>
              <a:effectLst/>
              <a:uLnTx/>
              <a:uFillTx/>
              <a:latin typeface="ＭＳ Ｐゴシック"/>
              <a:ea typeface="ＭＳ Ｐゴシック" pitchFamily="50" charset="-128"/>
              <a:cs typeface="+mn-cs"/>
            </a:endParaRPr>
          </a:p>
          <a:p>
            <a:pPr marL="0" marR="0" lvl="0" indent="0" algn="just" defTabSz="914400" rtl="0" eaLnBrk="1" fontAlgn="base" latinLnBrk="0" hangingPunct="1">
              <a:lnSpc>
                <a:spcPct val="100000"/>
              </a:lnSpc>
              <a:spcBef>
                <a:spcPct val="0"/>
              </a:spcBef>
              <a:spcAft>
                <a:spcPct val="0"/>
              </a:spcAft>
              <a:buClrTx/>
              <a:buSzTx/>
              <a:buFontTx/>
              <a:buNone/>
              <a:tabLst/>
              <a:defRPr/>
            </a:pPr>
            <a:endParaRPr kumimoji="1" lang="en-US" altLang="ja-JP" sz="1800" b="0" i="0" u="none" strike="noStrike" kern="1200" cap="none" spc="0" normalizeH="0" baseline="0" noProof="0" dirty="0">
              <a:ln>
                <a:noFill/>
              </a:ln>
              <a:solidFill>
                <a:srgbClr val="000000"/>
              </a:solidFill>
              <a:effectLst/>
              <a:uLnTx/>
              <a:uFillTx/>
              <a:latin typeface="HGP創英角ﾎﾟｯﾌﾟ体" panose="040B0A00000000000000" pitchFamily="50" charset="-128"/>
              <a:ea typeface="HGP創英角ﾎﾟｯﾌﾟ体" panose="040B0A00000000000000"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600" b="1" i="1" u="sng" strike="noStrike" kern="1200" cap="none" spc="0" normalizeH="0" baseline="0" noProof="0" dirty="0">
              <a:ln>
                <a:noFill/>
              </a:ln>
              <a:solidFill>
                <a:srgbClr val="000000"/>
              </a:solidFill>
              <a:effectLst/>
              <a:uLnTx/>
              <a:uFillTx/>
              <a:latin typeface="HGS創英角ﾎﾟｯﾌﾟ体" pitchFamily="50" charset="-128"/>
              <a:ea typeface="HGS創英角ﾎﾟｯﾌﾟ体" pitchFamily="50" charset="-128"/>
              <a:cs typeface="+mn-cs"/>
            </a:endParaRPr>
          </a:p>
          <a:p>
            <a:pPr marL="0" marR="0" lvl="0" indent="0" algn="just" defTabSz="914400" rtl="0" eaLnBrk="1" fontAlgn="base" latinLnBrk="0" hangingPunct="1">
              <a:lnSpc>
                <a:spcPct val="100000"/>
              </a:lnSpc>
              <a:spcBef>
                <a:spcPct val="0"/>
              </a:spcBef>
              <a:spcAft>
                <a:spcPct val="0"/>
              </a:spcAft>
              <a:buClrTx/>
              <a:buSzTx/>
              <a:buFontTx/>
              <a:buNone/>
              <a:tabLst/>
              <a:defRPr/>
            </a:pPr>
            <a:endParaRPr kumimoji="1" lang="ja-JP" altLang="en-US" sz="1600" b="1" i="0" u="none" strike="noStrike" kern="1200" cap="none" spc="0" normalizeH="0" baseline="0" noProof="0" dirty="0">
              <a:ln>
                <a:noFill/>
              </a:ln>
              <a:solidFill>
                <a:srgbClr val="000000"/>
              </a:solidFill>
              <a:effectLst/>
              <a:uLnTx/>
              <a:uFillTx/>
              <a:latin typeface="HGS創英角ﾎﾟｯﾌﾟ体" pitchFamily="50" charset="-128"/>
              <a:ea typeface="HGS創英角ﾎﾟｯﾌﾟ体" pitchFamily="50" charset="-128"/>
              <a:cs typeface="+mn-cs"/>
            </a:endParaRPr>
          </a:p>
        </p:txBody>
      </p:sp>
      <p:sp>
        <p:nvSpPr>
          <p:cNvPr id="2052" name="AutoShape 14"/>
          <p:cNvSpPr>
            <a:spLocks noChangeArrowheads="1"/>
          </p:cNvSpPr>
          <p:nvPr/>
        </p:nvSpPr>
        <p:spPr bwMode="auto">
          <a:xfrm>
            <a:off x="0" y="620715"/>
            <a:ext cx="9906000" cy="6237287"/>
          </a:xfrm>
          <a:prstGeom prst="roundRect">
            <a:avLst>
              <a:gd name="adj" fmla="val 16667"/>
            </a:avLst>
          </a:prstGeom>
          <a:noFill/>
          <a:ln w="19050" algn="ctr">
            <a:solidFill>
              <a:schemeClr val="tx1"/>
            </a:solidFill>
            <a:round/>
            <a:headEnd/>
            <a:tailEnd/>
          </a:ln>
          <a:effectLst>
            <a:outerShdw dist="45791" dir="2021404" algn="ctr" rotWithShape="0">
              <a:schemeClr val="bg2"/>
            </a:outerShdw>
          </a:effectLst>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1" i="0" u="none" strike="noStrike" kern="1200" cap="none" spc="0" normalizeH="0" baseline="0" noProof="0">
              <a:ln>
                <a:noFill/>
              </a:ln>
              <a:solidFill>
                <a:srgbClr val="000000"/>
              </a:solidFill>
              <a:effectLst/>
              <a:uLnTx/>
              <a:uFillTx/>
              <a:latin typeface="Arial" pitchFamily="34" charset="0"/>
              <a:ea typeface="HG丸ｺﾞｼｯｸM-PRO" pitchFamily="50" charset="-128"/>
              <a:cs typeface="+mn-cs"/>
            </a:endParaRPr>
          </a:p>
        </p:txBody>
      </p:sp>
      <p:sp>
        <p:nvSpPr>
          <p:cNvPr id="1402895" name="AutoShape 15"/>
          <p:cNvSpPr>
            <a:spLocks noChangeArrowheads="1"/>
          </p:cNvSpPr>
          <p:nvPr/>
        </p:nvSpPr>
        <p:spPr bwMode="auto">
          <a:xfrm>
            <a:off x="415929" y="6"/>
            <a:ext cx="4897112" cy="549275"/>
          </a:xfrm>
          <a:prstGeom prst="roundRect">
            <a:avLst>
              <a:gd name="adj" fmla="val 26537"/>
            </a:avLst>
          </a:prstGeom>
          <a:solidFill>
            <a:srgbClr val="CCFFCC"/>
          </a:solidFill>
          <a:ln>
            <a:noFill/>
          </a:ln>
          <a:extLst>
            <a:ext uri="{91240B29-F687-4F45-9708-019B960494DF}">
              <a14:hiddenLine xmlns:a14="http://schemas.microsoft.com/office/drawing/2010/main" w="9525" algn="ctr">
                <a:solidFill>
                  <a:srgbClr val="000000"/>
                </a:solidFill>
                <a:round/>
                <a:headEnd/>
                <a:tailEnd/>
              </a14:hiddenLine>
            </a:ext>
          </a:extLst>
        </p:spPr>
        <p:txBody>
          <a:bodyPr anchor="ct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marL="0" marR="0" lvl="0" indent="0"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ＤＨＰ特太ゴシック体"/>
                <a:ea typeface="ＤＨＰ特太ゴシック体"/>
                <a:cs typeface="ＤＨＰ特太ゴシック体"/>
              </a:rPr>
              <a:t>ツールを使ってニーズを整理する。本人を知るための地図</a:t>
            </a:r>
          </a:p>
        </p:txBody>
      </p:sp>
      <p:sp>
        <p:nvSpPr>
          <p:cNvPr id="81926" name="Rectangle 12"/>
          <p:cNvSpPr>
            <a:spLocks noChangeArrowheads="1"/>
          </p:cNvSpPr>
          <p:nvPr/>
        </p:nvSpPr>
        <p:spPr bwMode="auto">
          <a:xfrm>
            <a:off x="0" y="692153"/>
            <a:ext cx="4953000" cy="360363"/>
          </a:xfrm>
          <a:prstGeom prst="rect">
            <a:avLst/>
          </a:prstGeom>
          <a:solidFill>
            <a:srgbClr val="FFCC00"/>
          </a:solidFill>
          <a:ln w="19050" algn="ctr">
            <a:solidFill>
              <a:schemeClr val="tx1"/>
            </a:solidFill>
            <a:miter lim="800000"/>
            <a:headEnd/>
            <a:tailEnd/>
          </a:ln>
          <a:effectLst>
            <a:outerShdw dist="45791" dir="2021404" algn="ctr" rotWithShape="0">
              <a:schemeClr val="bg2"/>
            </a:outerShdw>
          </a:effectLst>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HGP創英角ﾎﾟｯﾌﾟ体" panose="040B0A00000000000000" pitchFamily="50" charset="-128"/>
                <a:ea typeface="HGP創英角ﾎﾟｯﾌﾟ体" panose="040B0A00000000000000" pitchFamily="50" charset="-128"/>
                <a:cs typeface="+mn-cs"/>
              </a:rPr>
              <a:t>（１）現在状況の整理（アセスメン情報を整理）</a:t>
            </a:r>
          </a:p>
        </p:txBody>
      </p:sp>
      <p:pic>
        <p:nvPicPr>
          <p:cNvPr id="2055" name="Picture 7" descr="MMj02888700000[1]"/>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4040192" y="2060581"/>
            <a:ext cx="993775" cy="1223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28" name="AutoShape 5"/>
          <p:cNvSpPr>
            <a:spLocks noChangeArrowheads="1"/>
          </p:cNvSpPr>
          <p:nvPr/>
        </p:nvSpPr>
        <p:spPr bwMode="auto">
          <a:xfrm>
            <a:off x="174631" y="4581128"/>
            <a:ext cx="4868861" cy="2112703"/>
          </a:xfrm>
          <a:prstGeom prst="wedgeRoundRectCallout">
            <a:avLst>
              <a:gd name="adj1" fmla="val -31023"/>
              <a:gd name="adj2" fmla="val -62928"/>
              <a:gd name="adj3" fmla="val 16667"/>
            </a:avLst>
          </a:prstGeom>
          <a:solidFill>
            <a:srgbClr val="FF99CC"/>
          </a:solidFill>
          <a:ln w="9525" algn="ctr">
            <a:solidFill>
              <a:srgbClr val="000000"/>
            </a:solidFill>
            <a:miter lim="800000"/>
            <a:headEnd/>
            <a:tailEnd/>
          </a:ln>
        </p:spPr>
        <p:txBody>
          <a:bodyPr lIns="74295" tIns="8890" rIns="74295" bIns="8890"/>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HG創英角ﾎﾟｯﾌﾟ体" panose="040B0A09000000000000" pitchFamily="49" charset="-128"/>
                <a:ea typeface="HG創英角ﾎﾟｯﾌﾟ体" panose="040B0A09000000000000" pitchFamily="49" charset="-128"/>
                <a:cs typeface="+mn-cs"/>
              </a:rPr>
              <a:t>⑤私は、○○で暮らしたいです。私の今の願い、希望は○○です。今、私は○○をやりたいです。</a:t>
            </a:r>
            <a:endParaRPr kumimoji="1" lang="en-US" altLang="ja-JP" sz="1800" b="0" i="0" u="none" strike="noStrike" kern="1200" cap="none" spc="0" normalizeH="0" baseline="0" noProof="0" dirty="0">
              <a:ln>
                <a:noFill/>
              </a:ln>
              <a:solidFill>
                <a:srgbClr val="000000"/>
              </a:solidFill>
              <a:effectLst/>
              <a:uLnTx/>
              <a:uFillTx/>
              <a:latin typeface="HG創英角ﾎﾟｯﾌﾟ体" panose="040B0A09000000000000" pitchFamily="49" charset="-128"/>
              <a:ea typeface="HG創英角ﾎﾟｯﾌﾟ体" panose="040B0A09000000000000" pitchFamily="49"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1" u="none"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cs typeface="+mn-cs"/>
              </a:rPr>
              <a:t>ポイント：本人の言動等ら確認・・・本人の言葉。発語が十分ない人は、願いや希望が読み取れそうな行動を記載。ニーズ整理表の「</a:t>
            </a:r>
            <a:r>
              <a:rPr kumimoji="1" lang="en-US" altLang="ja-JP" sz="1600" b="0" i="1"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cs typeface="+mn-cs"/>
              </a:rPr>
              <a:t>A</a:t>
            </a:r>
            <a:r>
              <a:rPr kumimoji="1" lang="ja-JP" altLang="en-US" sz="1600" b="0" i="1"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cs typeface="+mn-cs"/>
              </a:rPr>
              <a:t>」及び個別支援計画の「</a:t>
            </a:r>
            <a:r>
              <a:rPr kumimoji="1" lang="en-US" altLang="ja-JP" sz="1600" b="0" i="1"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cs typeface="+mn-cs"/>
              </a:rPr>
              <a:t>E</a:t>
            </a:r>
            <a:r>
              <a:rPr kumimoji="1" lang="ja-JP" altLang="en-US" sz="1600" b="0" i="1"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cs typeface="+mn-cs"/>
              </a:rPr>
              <a:t>｝欄に反映される</a:t>
            </a:r>
            <a:endParaRPr kumimoji="1" lang="ja-JP" altLang="en-US" sz="1600" b="0" i="1" u="sng" strike="noStrike" kern="1200" cap="none" spc="0" normalizeH="0" baseline="0" noProof="0" dirty="0">
              <a:ln>
                <a:noFill/>
              </a:ln>
              <a:solidFill>
                <a:srgbClr val="000000"/>
              </a:solidFill>
              <a:effectLst/>
              <a:uLnTx/>
              <a:uFillTx/>
              <a:latin typeface="HGP創英角ﾎﾟｯﾌﾟ体" panose="040B0A00000000000000" pitchFamily="50" charset="-128"/>
              <a:ea typeface="HGP創英角ﾎﾟｯﾌﾟ体" panose="040B0A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600" b="0" i="1" u="none"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cs typeface="+mn-cs"/>
            </a:endParaRPr>
          </a:p>
        </p:txBody>
      </p:sp>
      <p:sp>
        <p:nvSpPr>
          <p:cNvPr id="81929" name="AutoShape 5"/>
          <p:cNvSpPr>
            <a:spLocks noChangeArrowheads="1"/>
          </p:cNvSpPr>
          <p:nvPr/>
        </p:nvSpPr>
        <p:spPr bwMode="auto">
          <a:xfrm>
            <a:off x="5250220" y="4869160"/>
            <a:ext cx="4461818" cy="1872208"/>
          </a:xfrm>
          <a:prstGeom prst="wedgeRoundRectCallout">
            <a:avLst>
              <a:gd name="adj1" fmla="val -4999"/>
              <a:gd name="adj2" fmla="val -69659"/>
              <a:gd name="adj3" fmla="val 16667"/>
            </a:avLst>
          </a:prstGeom>
          <a:solidFill>
            <a:srgbClr val="FFCC00"/>
          </a:solidFill>
          <a:ln w="9525" algn="ctr">
            <a:solidFill>
              <a:srgbClr val="000000"/>
            </a:solidFill>
            <a:miter lim="800000"/>
            <a:headEnd/>
            <a:tailEnd/>
          </a:ln>
        </p:spPr>
        <p:txBody>
          <a:bodyPr lIns="74295" tIns="8890" rIns="74295" bIns="8890"/>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HG創英角ﾎﾟｯﾌﾟ体" panose="040B0A09000000000000" pitchFamily="49" charset="-128"/>
                <a:ea typeface="HG創英角ﾎﾟｯﾌﾟ体" panose="040B0A09000000000000" pitchFamily="49" charset="-128"/>
                <a:cs typeface="+mn-cs"/>
              </a:rPr>
              <a:t>⑥☆私の将来の夢、希望は○○です。私は○年後こんな暮らしをしたいです。ポイント</a:t>
            </a:r>
            <a:endParaRPr kumimoji="1" lang="en-US" altLang="ja-JP" sz="1800" b="0" i="0" u="none" strike="noStrike" kern="1200" cap="none" spc="0" normalizeH="0" baseline="0" noProof="0" dirty="0">
              <a:ln>
                <a:noFill/>
              </a:ln>
              <a:solidFill>
                <a:srgbClr val="000000"/>
              </a:solidFill>
              <a:effectLst/>
              <a:uLnTx/>
              <a:uFillTx/>
              <a:latin typeface="HG創英角ﾎﾟｯﾌﾟ体" panose="040B0A09000000000000" pitchFamily="49" charset="-128"/>
              <a:ea typeface="HG創英角ﾎﾟｯﾌﾟ体" panose="040B0A09000000000000" pitchFamily="49"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1" u="none" strike="noStrike" kern="1200" cap="none" spc="0" normalizeH="0" baseline="0" noProof="0" dirty="0">
                <a:ln>
                  <a:noFill/>
                </a:ln>
                <a:solidFill>
                  <a:srgbClr val="FF0000"/>
                </a:solidFill>
                <a:effectLst/>
                <a:uLnTx/>
                <a:uFillTx/>
                <a:latin typeface="HG創英角ﾎﾟｯﾌﾟ体" panose="040B0A09000000000000" pitchFamily="49" charset="-128"/>
                <a:ea typeface="HG創英角ﾎﾟｯﾌﾟ体" panose="040B0A09000000000000" pitchFamily="49" charset="-128"/>
                <a:cs typeface="+mn-cs"/>
              </a:rPr>
              <a:t>ポイント：この項目のアセスメントは、利用者本人の中長期的な暮らしの目標の関連している。（演習で検討）</a:t>
            </a:r>
            <a:endParaRPr kumimoji="1" lang="en-US" altLang="ja-JP" sz="1600" b="0" i="1" u="none" strike="noStrike" kern="1200" cap="none" spc="0" normalizeH="0" baseline="0" noProof="0" dirty="0">
              <a:ln>
                <a:noFill/>
              </a:ln>
              <a:solidFill>
                <a:srgbClr val="FF0000"/>
              </a:solidFill>
              <a:effectLst/>
              <a:uLnTx/>
              <a:uFillTx/>
              <a:latin typeface="HG創英角ﾎﾟｯﾌﾟ体" panose="040B0A09000000000000" pitchFamily="49" charset="-128"/>
              <a:ea typeface="HG創英角ﾎﾟｯﾌﾟ体" panose="040B0A09000000000000" pitchFamily="49"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600" b="0" i="0" u="none" strike="noStrike" kern="1200" cap="none" spc="0" normalizeH="0" baseline="0" noProof="0" dirty="0">
              <a:ln>
                <a:noFill/>
              </a:ln>
              <a:solidFill>
                <a:srgbClr val="000000"/>
              </a:solidFill>
              <a:effectLst/>
              <a:uLnTx/>
              <a:uFillTx/>
              <a:latin typeface="HG創英角ﾎﾟｯﾌﾟ体" panose="040B0A09000000000000" pitchFamily="49" charset="-128"/>
              <a:ea typeface="HG創英角ﾎﾟｯﾌﾟ体" panose="040B0A09000000000000" pitchFamily="49" charset="-128"/>
              <a:cs typeface="+mn-cs"/>
            </a:endParaRPr>
          </a:p>
        </p:txBody>
      </p:sp>
      <p:sp>
        <p:nvSpPr>
          <p:cNvPr id="2058" name="Rectangle 10"/>
          <p:cNvSpPr>
            <a:spLocks noChangeArrowheads="1"/>
          </p:cNvSpPr>
          <p:nvPr/>
        </p:nvSpPr>
        <p:spPr bwMode="auto">
          <a:xfrm>
            <a:off x="5250219" y="4316507"/>
            <a:ext cx="3673475" cy="360362"/>
          </a:xfrm>
          <a:prstGeom prst="rect">
            <a:avLst/>
          </a:prstGeom>
          <a:solidFill>
            <a:srgbClr val="FFCCFF"/>
          </a:solidFill>
          <a:ln w="19050" algn="ctr">
            <a:solidFill>
              <a:schemeClr val="tx1"/>
            </a:solidFill>
            <a:miter lim="800000"/>
            <a:headEnd/>
            <a:tailEnd/>
          </a:ln>
          <a:effectLst>
            <a:outerShdw dist="45791" dir="2021404" algn="ctr" rotWithShape="0">
              <a:schemeClr val="bg2"/>
            </a:outerShdw>
          </a:effectLst>
        </p:spPr>
        <p:txBody>
          <a:bodyPr anchor="ct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a:ln>
                  <a:noFill/>
                </a:ln>
                <a:solidFill>
                  <a:srgbClr val="000000"/>
                </a:solidFill>
                <a:effectLst/>
                <a:uLnTx/>
                <a:uFillTx/>
                <a:latin typeface="HG創英角ﾎﾟｯﾌﾟ体" panose="040B0A09000000000000" pitchFamily="49" charset="-128"/>
                <a:ea typeface="HG創英角ﾎﾟｯﾌﾟ体" panose="040B0A09000000000000" pitchFamily="49" charset="-128"/>
                <a:cs typeface="+mn-cs"/>
              </a:rPr>
              <a:t>（３）将来の暮らしに向けた支援</a:t>
            </a:r>
          </a:p>
        </p:txBody>
      </p:sp>
      <p:sp>
        <p:nvSpPr>
          <p:cNvPr id="81931" name="AutoShape 3"/>
          <p:cNvSpPr>
            <a:spLocks noChangeArrowheads="1"/>
          </p:cNvSpPr>
          <p:nvPr/>
        </p:nvSpPr>
        <p:spPr bwMode="auto">
          <a:xfrm>
            <a:off x="5250219" y="1282774"/>
            <a:ext cx="4383301" cy="1005282"/>
          </a:xfrm>
          <a:prstGeom prst="wedgeRoundRectCallout">
            <a:avLst>
              <a:gd name="adj1" fmla="val -57077"/>
              <a:gd name="adj2" fmla="val 37035"/>
              <a:gd name="adj3" fmla="val 16667"/>
            </a:avLst>
          </a:prstGeom>
          <a:solidFill>
            <a:srgbClr val="78FA87"/>
          </a:solidFill>
          <a:ln w="9525">
            <a:solidFill>
              <a:srgbClr val="000000"/>
            </a:solidFill>
            <a:miter lim="800000"/>
            <a:headEnd/>
            <a:tailEnd/>
          </a:ln>
        </p:spPr>
        <p:txBody>
          <a:bodyPr lIns="74295" tIns="0" rIns="74295" bIns="8890"/>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HGP創英角ﾎﾟｯﾌﾟ体" panose="040B0A00000000000000" pitchFamily="50" charset="-128"/>
                <a:ea typeface="HGP創英角ﾎﾟｯﾌﾟ体" panose="040B0A00000000000000" pitchFamily="50" charset="-128"/>
                <a:cs typeface="+mn-cs"/>
              </a:rPr>
              <a:t>③私の不安・気にしていることは？</a:t>
            </a:r>
            <a:endParaRPr kumimoji="1" lang="en-US" altLang="ja-JP" sz="1800" b="0" i="0" u="none" strike="noStrike" kern="1200" cap="none" spc="0" normalizeH="0" baseline="0" noProof="0" dirty="0">
              <a:ln>
                <a:noFill/>
              </a:ln>
              <a:solidFill>
                <a:srgbClr val="000000"/>
              </a:solidFill>
              <a:effectLst/>
              <a:uLnTx/>
              <a:uFillTx/>
              <a:latin typeface="HGP創英角ﾎﾟｯﾌﾟ体" panose="040B0A00000000000000" pitchFamily="50" charset="-128"/>
              <a:ea typeface="HGP創英角ﾎﾟｯﾌﾟ体" panose="040B0A00000000000000" pitchFamily="50" charset="-128"/>
              <a:cs typeface="+mn-cs"/>
            </a:endParaRPr>
          </a:p>
          <a:p>
            <a:pPr marL="0" marR="0" lvl="0" indent="0" algn="just" defTabSz="914400" rtl="0" eaLnBrk="1" fontAlgn="base" latinLnBrk="0" hangingPunct="1">
              <a:lnSpc>
                <a:spcPct val="100000"/>
              </a:lnSpc>
              <a:spcBef>
                <a:spcPct val="0"/>
              </a:spcBef>
              <a:spcAft>
                <a:spcPct val="0"/>
              </a:spcAft>
              <a:buClrTx/>
              <a:buSzTx/>
              <a:buFontTx/>
              <a:buNone/>
              <a:tabLst/>
              <a:defRPr/>
            </a:pPr>
            <a:r>
              <a:rPr kumimoji="1" lang="ja-JP" altLang="en-US" sz="1600" b="1" i="1" u="none" strike="noStrike" kern="1200" cap="none" spc="0" normalizeH="0" baseline="0" noProof="0" dirty="0">
                <a:ln>
                  <a:noFill/>
                </a:ln>
                <a:solidFill>
                  <a:srgbClr val="FF0000"/>
                </a:solidFill>
                <a:effectLst/>
                <a:uLnTx/>
                <a:uFillTx/>
                <a:latin typeface="HG創英角ﾎﾟｯﾌﾟ体" panose="040B0A09000000000000" pitchFamily="49" charset="-128"/>
                <a:ea typeface="HG創英角ﾎﾟｯﾌﾟ体" panose="040B0A09000000000000" pitchFamily="49" charset="-128"/>
                <a:cs typeface="+mn-cs"/>
              </a:rPr>
              <a:t>・ポイント：困り感・不安は、解決さてほしいことでもある。ニーズ整理表の「</a:t>
            </a:r>
            <a:r>
              <a:rPr kumimoji="1" lang="en-US" altLang="ja-JP" sz="1600" b="1" i="1" u="sng" strike="noStrike" kern="1200" cap="none" spc="0" normalizeH="0" baseline="0" noProof="0" dirty="0">
                <a:ln>
                  <a:noFill/>
                </a:ln>
                <a:solidFill>
                  <a:srgbClr val="FF0000"/>
                </a:solidFill>
                <a:effectLst/>
                <a:uLnTx/>
                <a:uFillTx/>
                <a:latin typeface="HG創英角ﾎﾟｯﾌﾟ体" panose="040B0A09000000000000" pitchFamily="49" charset="-128"/>
                <a:ea typeface="HG創英角ﾎﾟｯﾌﾟ体" panose="040B0A09000000000000" pitchFamily="49" charset="-128"/>
                <a:cs typeface="+mn-cs"/>
              </a:rPr>
              <a:t>A</a:t>
            </a:r>
            <a:r>
              <a:rPr kumimoji="1" lang="ja-JP" altLang="en-US" sz="1600" b="1" i="1" u="sng" strike="noStrike" kern="1200" cap="none" spc="0" normalizeH="0" baseline="0" noProof="0" dirty="0">
                <a:ln>
                  <a:noFill/>
                </a:ln>
                <a:solidFill>
                  <a:srgbClr val="FF0000"/>
                </a:solidFill>
                <a:effectLst/>
                <a:uLnTx/>
                <a:uFillTx/>
                <a:latin typeface="HG創英角ﾎﾟｯﾌﾟ体" panose="040B0A09000000000000" pitchFamily="49" charset="-128"/>
                <a:ea typeface="HG創英角ﾎﾟｯﾌﾟ体" panose="040B0A09000000000000" pitchFamily="49" charset="-128"/>
                <a:cs typeface="+mn-cs"/>
              </a:rPr>
              <a:t>」の欄に反映される</a:t>
            </a:r>
            <a:r>
              <a:rPr kumimoji="1" lang="ja-JP" altLang="en-US" sz="1600" b="1" i="1" u="sng" strike="noStrike" kern="1200" cap="none" spc="0" normalizeH="0" baseline="0" noProof="0" dirty="0">
                <a:ln>
                  <a:noFill/>
                </a:ln>
                <a:solidFill>
                  <a:srgbClr val="FF0000"/>
                </a:solidFill>
                <a:effectLst/>
                <a:uLnTx/>
                <a:uFillTx/>
                <a:latin typeface="ＭＳ Ｐゴシック"/>
                <a:ea typeface="ＭＳ Ｐゴシック" pitchFamily="50" charset="-128"/>
                <a:cs typeface="+mn-cs"/>
              </a:rPr>
              <a:t>。</a:t>
            </a:r>
            <a:endParaRPr kumimoji="1" lang="ja-JP" altLang="en-US" sz="1600" b="1" i="1" u="sng" strike="noStrike" kern="1200" cap="none" spc="0" normalizeH="0" baseline="0" noProof="0" dirty="0">
              <a:ln>
                <a:noFill/>
              </a:ln>
              <a:solidFill>
                <a:srgbClr val="000000"/>
              </a:solidFill>
              <a:effectLst/>
              <a:uLnTx/>
              <a:uFillTx/>
              <a:latin typeface="ＭＳ Ｐゴシック"/>
              <a:ea typeface="ＭＳ Ｐゴシック" pitchFamily="50" charset="-128"/>
              <a:cs typeface="+mn-cs"/>
            </a:endParaRPr>
          </a:p>
          <a:p>
            <a:pPr marL="0" marR="0" lvl="0" indent="0" algn="just" defTabSz="914400" rtl="0" eaLnBrk="1" fontAlgn="base" latinLnBrk="0" hangingPunct="1">
              <a:lnSpc>
                <a:spcPct val="100000"/>
              </a:lnSpc>
              <a:spcBef>
                <a:spcPct val="0"/>
              </a:spcBef>
              <a:spcAft>
                <a:spcPct val="0"/>
              </a:spcAft>
              <a:buClrTx/>
              <a:buSzTx/>
              <a:buFontTx/>
              <a:buNone/>
              <a:tabLst/>
              <a:defRPr/>
            </a:pPr>
            <a:endParaRPr kumimoji="1" lang="ja-JP" altLang="en-US" sz="1600" b="1" i="1" u="sng" strike="noStrike" kern="1200" cap="none" spc="0" normalizeH="0" baseline="0" noProof="0" dirty="0">
              <a:ln>
                <a:noFill/>
              </a:ln>
              <a:solidFill>
                <a:srgbClr val="000000"/>
              </a:solidFill>
              <a:effectLst/>
              <a:uLnTx/>
              <a:uFillTx/>
              <a:latin typeface="ＭＳ Ｐゴシック"/>
              <a:ea typeface="ＭＳ Ｐゴシック"/>
              <a:cs typeface="+mn-cs"/>
            </a:endParaRPr>
          </a:p>
        </p:txBody>
      </p:sp>
      <p:sp>
        <p:nvSpPr>
          <p:cNvPr id="81932" name="AutoShape 12"/>
          <p:cNvSpPr>
            <a:spLocks noChangeArrowheads="1"/>
          </p:cNvSpPr>
          <p:nvPr/>
        </p:nvSpPr>
        <p:spPr bwMode="auto">
          <a:xfrm>
            <a:off x="5009538" y="2444844"/>
            <a:ext cx="4702499" cy="1871663"/>
          </a:xfrm>
          <a:prstGeom prst="cloudCallout">
            <a:avLst>
              <a:gd name="adj1" fmla="val -51141"/>
              <a:gd name="adj2" fmla="val -62711"/>
            </a:avLst>
          </a:prstGeom>
          <a:solidFill>
            <a:srgbClr val="CC99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HGP創英角ﾎﾟｯﾌﾟ体" panose="040B0A00000000000000" pitchFamily="50" charset="-128"/>
                <a:ea typeface="HGP創英角ﾎﾟｯﾌﾟ体" panose="040B0A00000000000000" pitchFamily="50" charset="-128"/>
                <a:cs typeface="+mn-cs"/>
              </a:rPr>
              <a:t>④私自身が持っている力、得意なこと</a:t>
            </a:r>
            <a:endParaRPr kumimoji="1" lang="en-US" altLang="ja-JP" sz="1800" b="0" i="0" u="none" strike="noStrike" kern="1200" cap="none" spc="0" normalizeH="0" baseline="0" noProof="0" dirty="0">
              <a:ln>
                <a:noFill/>
              </a:ln>
              <a:solidFill>
                <a:srgbClr val="000000"/>
              </a:solidFill>
              <a:effectLst/>
              <a:uLnTx/>
              <a:uFillTx/>
              <a:latin typeface="HGP創英角ﾎﾟｯﾌﾟ体" panose="040B0A00000000000000" pitchFamily="50" charset="-128"/>
              <a:ea typeface="HGP創英角ﾎﾟｯﾌﾟ体" panose="040B0A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1" u="none"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cs typeface="+mn-cs"/>
              </a:rPr>
              <a:t>ポイント：</a:t>
            </a:r>
            <a:r>
              <a:rPr kumimoji="1" lang="ja-JP" altLang="en-US" sz="1600" b="0" i="1" u="none"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cs typeface="+mn-cs"/>
              </a:rPr>
              <a:t>。この項目はニーズ整理表の「</a:t>
            </a:r>
            <a:r>
              <a:rPr kumimoji="1" lang="en-US" altLang="ja-JP" sz="1600" b="0" i="1"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cs typeface="+mn-cs"/>
              </a:rPr>
              <a:t>B</a:t>
            </a:r>
            <a:r>
              <a:rPr kumimoji="1" lang="ja-JP" altLang="en-US" sz="1600" b="0" i="1"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cs typeface="+mn-cs"/>
              </a:rPr>
              <a:t>」に反映される</a:t>
            </a:r>
            <a:endParaRPr kumimoji="1" lang="ja-JP" altLang="en-US" sz="1600" b="0" i="1" u="sng" strike="noStrike" kern="1200" cap="none" spc="0" normalizeH="0" baseline="0" noProof="0" dirty="0">
              <a:ln>
                <a:noFill/>
              </a:ln>
              <a:solidFill>
                <a:srgbClr val="000000"/>
              </a:solidFill>
              <a:effectLst/>
              <a:uLnTx/>
              <a:uFillTx/>
              <a:latin typeface="HGP創英角ﾎﾟｯﾌﾟ体" panose="040B0A00000000000000" pitchFamily="50" charset="-128"/>
              <a:ea typeface="HGP創英角ﾎﾟｯﾌﾟ体" panose="040B0A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600" b="0" i="0" u="none" strike="noStrike" kern="1200" cap="none" spc="0" normalizeH="0" baseline="0" noProof="0" dirty="0">
              <a:ln>
                <a:noFill/>
              </a:ln>
              <a:solidFill>
                <a:srgbClr val="000000"/>
              </a:solidFill>
              <a:effectLst/>
              <a:uLnTx/>
              <a:uFillTx/>
              <a:latin typeface="ＭＳ Ｐゴシック"/>
              <a:ea typeface="ＭＳ Ｐゴシック"/>
              <a:cs typeface="+mn-cs"/>
            </a:endParaRPr>
          </a:p>
        </p:txBody>
      </p:sp>
      <p:pic>
        <p:nvPicPr>
          <p:cNvPr id="2061" name="Picture 5" descr="C:\Users\TNUYJ\Pictures\010101man01st-trans.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00475" y="3213101"/>
            <a:ext cx="1223963" cy="121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Rectangle 10"/>
          <p:cNvSpPr>
            <a:spLocks noChangeArrowheads="1"/>
          </p:cNvSpPr>
          <p:nvPr/>
        </p:nvSpPr>
        <p:spPr bwMode="auto">
          <a:xfrm>
            <a:off x="118366" y="3984631"/>
            <a:ext cx="3313113" cy="360363"/>
          </a:xfrm>
          <a:prstGeom prst="rect">
            <a:avLst/>
          </a:prstGeom>
          <a:solidFill>
            <a:srgbClr val="33CCCC"/>
          </a:solidFill>
          <a:ln w="19050" algn="ctr">
            <a:solidFill>
              <a:schemeClr val="tx1"/>
            </a:solidFill>
            <a:miter lim="800000"/>
            <a:headEnd/>
            <a:tailEnd/>
          </a:ln>
          <a:effectLst>
            <a:outerShdw dist="45791" dir="2021404" algn="ctr" rotWithShape="0">
              <a:schemeClr val="bg2"/>
            </a:outerShdw>
          </a:effectLst>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HGP創英角ﾎﾟｯﾌﾟ体" panose="040B0A00000000000000" pitchFamily="50" charset="-128"/>
                <a:ea typeface="HGP創英角ﾎﾟｯﾌﾟ体" panose="040B0A00000000000000" pitchFamily="50" charset="-128"/>
                <a:cs typeface="+mn-cs"/>
              </a:rPr>
              <a:t>（２）今、必要と思われる支援</a:t>
            </a:r>
          </a:p>
        </p:txBody>
      </p:sp>
      <p:sp>
        <p:nvSpPr>
          <p:cNvPr id="16" name="正方形/長方形 15">
            <a:extLst>
              <a:ext uri="{FF2B5EF4-FFF2-40B4-BE49-F238E27FC236}">
                <a16:creationId xmlns:a16="http://schemas.microsoft.com/office/drawing/2014/main" id="{58D99496-9471-4380-BE8C-70061DAFBA52}"/>
              </a:ext>
            </a:extLst>
          </p:cNvPr>
          <p:cNvSpPr/>
          <p:nvPr/>
        </p:nvSpPr>
        <p:spPr>
          <a:xfrm>
            <a:off x="5432446" y="11651"/>
            <a:ext cx="4448944" cy="523220"/>
          </a:xfrm>
          <a:prstGeom prst="rect">
            <a:avLst/>
          </a:prstGeom>
          <a:ln>
            <a:solidFill>
              <a:srgbClr val="0070C0"/>
            </a:solidFill>
          </a:ln>
        </p:spPr>
        <p:txBody>
          <a:bodyPr wrap="square">
            <a:spAutoFit/>
          </a:bodyPr>
          <a:lstStyle/>
          <a:p>
            <a:r>
              <a:rPr lang="ja-JP" altLang="en-US" sz="1400" dirty="0"/>
              <a:t>平成２８年度　サービス管理責任者等指導者養成研修会＜介護（生活介護・療養介護） ＞資料</a:t>
            </a:r>
            <a:endParaRPr lang="en-US" altLang="ja-JP" sz="1400" dirty="0"/>
          </a:p>
        </p:txBody>
      </p:sp>
    </p:spTree>
    <p:extLst>
      <p:ext uri="{BB962C8B-B14F-4D97-AF65-F5344CB8AC3E}">
        <p14:creationId xmlns:p14="http://schemas.microsoft.com/office/powerpoint/2010/main" val="3445747023"/>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1402895"/>
                                        </p:tgtEl>
                                        <p:attrNameLst>
                                          <p:attrName>style.visibility</p:attrName>
                                        </p:attrNameLst>
                                      </p:cBhvr>
                                      <p:to>
                                        <p:strVal val="visible"/>
                                      </p:to>
                                    </p:set>
                                    <p:anim calcmode="lin" valueType="num">
                                      <p:cBhvr>
                                        <p:cTn id="7" dur="1000" fill="hold"/>
                                        <p:tgtEl>
                                          <p:spTgt spid="1402895"/>
                                        </p:tgtEl>
                                        <p:attrNameLst>
                                          <p:attrName>ppt_w</p:attrName>
                                        </p:attrNameLst>
                                      </p:cBhvr>
                                      <p:tavLst>
                                        <p:tav tm="0">
                                          <p:val>
                                            <p:strVal val="#ppt_w+.3"/>
                                          </p:val>
                                        </p:tav>
                                        <p:tav tm="100000">
                                          <p:val>
                                            <p:strVal val="#ppt_w"/>
                                          </p:val>
                                        </p:tav>
                                      </p:tavLst>
                                    </p:anim>
                                    <p:anim calcmode="lin" valueType="num">
                                      <p:cBhvr>
                                        <p:cTn id="8" dur="1000" fill="hold"/>
                                        <p:tgtEl>
                                          <p:spTgt spid="1402895"/>
                                        </p:tgtEl>
                                        <p:attrNameLst>
                                          <p:attrName>ppt_h</p:attrName>
                                        </p:attrNameLst>
                                      </p:cBhvr>
                                      <p:tavLst>
                                        <p:tav tm="0">
                                          <p:val>
                                            <p:strVal val="#ppt_h"/>
                                          </p:val>
                                        </p:tav>
                                        <p:tav tm="100000">
                                          <p:val>
                                            <p:strVal val="#ppt_h"/>
                                          </p:val>
                                        </p:tav>
                                      </p:tavLst>
                                    </p:anim>
                                    <p:animEffect transition="in" filter="fade">
                                      <p:cBhvr>
                                        <p:cTn id="9" dur="1000"/>
                                        <p:tgtEl>
                                          <p:spTgt spid="14028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02895"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番号プレースホルダ 5"/>
          <p:cNvSpPr txBox="1">
            <a:spLocks noGrp="1"/>
          </p:cNvSpPr>
          <p:nvPr/>
        </p:nvSpPr>
        <p:spPr bwMode="auto">
          <a:xfrm>
            <a:off x="7518401" y="6381750"/>
            <a:ext cx="23114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4" rIns="91430" bIns="45714"/>
          <a:lstStyle>
            <a:lvl1pPr algn="l"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algn="l"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algn="l"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algn="l"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algn="l"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23116F00-F0FA-42CC-8351-ED77D860652E}" type="slidenum">
              <a:rPr kumimoji="1" lang="en-US" altLang="ja-JP" sz="14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25</a:t>
            </a:fld>
            <a:endParaRPr kumimoji="1" lang="en-US" altLang="ja-JP" sz="14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graphicFrame>
        <p:nvGraphicFramePr>
          <p:cNvPr id="23585" name="Group 33"/>
          <p:cNvGraphicFramePr>
            <a:graphicFrameLocks noGrp="1"/>
          </p:cNvGraphicFramePr>
          <p:nvPr>
            <p:ph idx="4294967295"/>
            <p:extLst/>
          </p:nvPr>
        </p:nvGraphicFramePr>
        <p:xfrm>
          <a:off x="200029" y="2852738"/>
          <a:ext cx="9361487" cy="3429000"/>
        </p:xfrm>
        <a:graphic>
          <a:graphicData uri="http://schemas.openxmlformats.org/drawingml/2006/table">
            <a:tbl>
              <a:tblPr/>
              <a:tblGrid>
                <a:gridCol w="1800647">
                  <a:extLst>
                    <a:ext uri="{9D8B030D-6E8A-4147-A177-3AD203B41FA5}">
                      <a16:colId xmlns:a16="http://schemas.microsoft.com/office/drawing/2014/main" val="20000"/>
                    </a:ext>
                  </a:extLst>
                </a:gridCol>
                <a:gridCol w="2016224">
                  <a:extLst>
                    <a:ext uri="{9D8B030D-6E8A-4147-A177-3AD203B41FA5}">
                      <a16:colId xmlns:a16="http://schemas.microsoft.com/office/drawing/2014/main" val="20001"/>
                    </a:ext>
                  </a:extLst>
                </a:gridCol>
                <a:gridCol w="2376264">
                  <a:extLst>
                    <a:ext uri="{9D8B030D-6E8A-4147-A177-3AD203B41FA5}">
                      <a16:colId xmlns:a16="http://schemas.microsoft.com/office/drawing/2014/main" val="20002"/>
                    </a:ext>
                  </a:extLst>
                </a:gridCol>
                <a:gridCol w="3168352">
                  <a:extLst>
                    <a:ext uri="{9D8B030D-6E8A-4147-A177-3AD203B41FA5}">
                      <a16:colId xmlns:a16="http://schemas.microsoft.com/office/drawing/2014/main" val="20003"/>
                    </a:ext>
                  </a:extLst>
                </a:gridCol>
              </a:tblGrid>
              <a:tr h="108041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lang="ja-JP" altLang="en-US" sz="1600" b="1" dirty="0">
                          <a:solidFill>
                            <a:schemeClr val="tx1"/>
                          </a:solidFill>
                          <a:latin typeface="+mn-ea"/>
                          <a:ea typeface="+mn-ea"/>
                        </a:rPr>
                        <a:t>本人の</a:t>
                      </a:r>
                      <a:endParaRPr lang="en-US" altLang="ja-JP" sz="1600" b="1" dirty="0">
                        <a:solidFill>
                          <a:schemeClr val="tx1"/>
                        </a:solidFill>
                        <a:latin typeface="+mn-ea"/>
                        <a:ea typeface="+mn-ea"/>
                      </a:endParaRPr>
                    </a:p>
                    <a:p>
                      <a:pPr marL="0" marR="0" lvl="0" indent="0" algn="ctr" defTabSz="914400" rtl="0" eaLnBrk="1" fontAlgn="base" latinLnBrk="0" hangingPunct="1">
                        <a:lnSpc>
                          <a:spcPct val="100000"/>
                        </a:lnSpc>
                        <a:spcBef>
                          <a:spcPct val="20000"/>
                        </a:spcBef>
                        <a:spcAft>
                          <a:spcPct val="0"/>
                        </a:spcAft>
                        <a:buClrTx/>
                        <a:buSzTx/>
                        <a:buFontTx/>
                        <a:buNone/>
                        <a:tabLst/>
                      </a:pPr>
                      <a:r>
                        <a:rPr lang="ja-JP" altLang="en-US" sz="1600" b="1" dirty="0">
                          <a:solidFill>
                            <a:schemeClr val="tx1"/>
                          </a:solidFill>
                          <a:latin typeface="+mn-ea"/>
                          <a:ea typeface="+mn-ea"/>
                        </a:rPr>
                        <a:t>願い・希望</a:t>
                      </a:r>
                      <a:r>
                        <a:rPr lang="ja-JP" altLang="en-US" sz="1400" b="1" dirty="0">
                          <a:solidFill>
                            <a:schemeClr val="tx1"/>
                          </a:solidFill>
                          <a:latin typeface="+mn-ea"/>
                          <a:ea typeface="+mn-ea"/>
                        </a:rPr>
                        <a:t>　</a:t>
                      </a:r>
                      <a:endParaRPr kumimoji="1" lang="ja-JP" altLang="en-US" sz="1400" b="1" i="0" u="none" strike="noStrike" cap="none" normalizeH="0" baseline="0" dirty="0">
                        <a:ln>
                          <a:noFill/>
                        </a:ln>
                        <a:solidFill>
                          <a:schemeClr val="tx1"/>
                        </a:solidFill>
                        <a:effectLst/>
                        <a:latin typeface="+mn-ea"/>
                        <a:ea typeface="+mn-ea"/>
                      </a:endParaRPr>
                    </a:p>
                  </a:txBody>
                  <a:tcPr marL="99060" marR="99060" marT="45723" marB="45723"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9F98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a:ln>
                            <a:noFill/>
                          </a:ln>
                          <a:solidFill>
                            <a:schemeClr val="tx1"/>
                          </a:solidFill>
                          <a:effectLst/>
                          <a:latin typeface="Arial" charset="0"/>
                          <a:ea typeface="ＭＳ Ｐゴシック" pitchFamily="50" charset="-128"/>
                        </a:rPr>
                        <a:t>現在状況の確認</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a:ln>
                            <a:noFill/>
                          </a:ln>
                          <a:solidFill>
                            <a:schemeClr val="tx1"/>
                          </a:solidFill>
                          <a:effectLst/>
                          <a:latin typeface="Arial" charset="0"/>
                          <a:ea typeface="ＭＳ Ｐゴシック" pitchFamily="50" charset="-128"/>
                        </a:rPr>
                        <a:t>（</a:t>
                      </a:r>
                      <a:r>
                        <a:rPr kumimoji="1" lang="ja-JP" altLang="en-US" sz="1400" b="1" i="0" u="none" strike="noStrike" cap="none" normalizeH="0" baseline="0" dirty="0">
                          <a:ln>
                            <a:noFill/>
                          </a:ln>
                          <a:solidFill>
                            <a:srgbClr val="FF0000"/>
                          </a:solidFill>
                          <a:effectLst/>
                          <a:latin typeface="Arial" charset="0"/>
                          <a:ea typeface="ＭＳ Ｐゴシック" pitchFamily="50" charset="-128"/>
                        </a:rPr>
                        <a:t>本人</a:t>
                      </a:r>
                      <a:r>
                        <a:rPr kumimoji="1" lang="ja-JP" altLang="en-US" sz="1400" b="1" i="0" u="none" strike="noStrike" cap="none" normalizeH="0" baseline="0" dirty="0">
                          <a:ln>
                            <a:noFill/>
                          </a:ln>
                          <a:solidFill>
                            <a:schemeClr val="tx1"/>
                          </a:solidFill>
                          <a:effectLst/>
                          <a:latin typeface="Arial" charset="0"/>
                          <a:ea typeface="ＭＳ Ｐゴシック" pitchFamily="50" charset="-128"/>
                        </a:rPr>
                        <a:t>のストレングス</a:t>
                      </a:r>
                      <a:r>
                        <a:rPr kumimoji="1" lang="en-US" altLang="ja-JP" sz="1400" b="1" i="0" u="none" strike="noStrike" cap="none" normalizeH="0" baseline="0" dirty="0">
                          <a:ln>
                            <a:noFill/>
                          </a:ln>
                          <a:solidFill>
                            <a:schemeClr val="tx1"/>
                          </a:solidFill>
                          <a:effectLst/>
                          <a:latin typeface="Arial" charset="0"/>
                          <a:ea typeface="ＭＳ Ｐゴシック" pitchFamily="50" charset="-128"/>
                        </a:rPr>
                        <a:t>)</a:t>
                      </a:r>
                      <a:r>
                        <a:rPr lang="ja-JP" altLang="en-US" sz="1400" b="1" dirty="0">
                          <a:solidFill>
                            <a:schemeClr val="tx1"/>
                          </a:solidFill>
                          <a:latin typeface="HGPｺﾞｼｯｸE" pitchFamily="50" charset="-128"/>
                          <a:ea typeface="HGPｺﾞｼｯｸE" pitchFamily="50" charset="-128"/>
                        </a:rPr>
                        <a:t> </a:t>
                      </a:r>
                      <a:endParaRPr kumimoji="1" lang="en-US" altLang="ja-JP" sz="1400" b="1" i="0" u="none" strike="noStrike" cap="none" normalizeH="0" baseline="0" dirty="0">
                        <a:ln>
                          <a:noFill/>
                        </a:ln>
                        <a:solidFill>
                          <a:schemeClr val="tx1"/>
                        </a:solidFill>
                        <a:effectLst/>
                        <a:latin typeface="Arial" charset="0"/>
                        <a:ea typeface="ＭＳ Ｐゴシック" pitchFamily="50" charset="-128"/>
                      </a:endParaRPr>
                    </a:p>
                  </a:txBody>
                  <a:tcPr marL="99060" marR="99060"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9F98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a:ln>
                            <a:noFill/>
                          </a:ln>
                          <a:solidFill>
                            <a:schemeClr val="tx1"/>
                          </a:solidFill>
                          <a:effectLst/>
                          <a:latin typeface="Arial" charset="0"/>
                          <a:ea typeface="ＭＳ Ｐゴシック" pitchFamily="50" charset="-128"/>
                        </a:rPr>
                        <a:t>願い・希望に応えるために</a:t>
                      </a:r>
                      <a:endParaRPr kumimoji="1" lang="en-US" altLang="ja-JP" sz="1400" b="1" i="0" u="none" strike="noStrike" cap="none" normalizeH="0" baseline="0" dirty="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a:ln>
                            <a:noFill/>
                          </a:ln>
                          <a:solidFill>
                            <a:schemeClr val="tx1"/>
                          </a:solidFill>
                          <a:effectLst/>
                          <a:latin typeface="Arial" charset="0"/>
                          <a:ea typeface="ＭＳ Ｐゴシック" pitchFamily="50" charset="-128"/>
                        </a:rPr>
                        <a:t>必要なこと</a:t>
                      </a:r>
                      <a:endParaRPr kumimoji="1" lang="en-US" altLang="ja-JP" sz="1400" b="1" i="0" u="none" strike="noStrike" cap="none" normalizeH="0" baseline="0" dirty="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400" b="1" i="0" u="none" strike="noStrike" cap="none" normalizeH="0" baseline="0" dirty="0">
                        <a:ln>
                          <a:noFill/>
                        </a:ln>
                        <a:solidFill>
                          <a:schemeClr val="tx1"/>
                        </a:solidFill>
                        <a:effectLst/>
                        <a:latin typeface="Arial" charset="0"/>
                        <a:ea typeface="ＭＳ Ｐゴシック" pitchFamily="50" charset="-128"/>
                      </a:endParaRPr>
                    </a:p>
                  </a:txBody>
                  <a:tcPr marL="99060" marR="99060"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9F98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a:ln>
                            <a:noFill/>
                          </a:ln>
                          <a:solidFill>
                            <a:schemeClr val="tx1"/>
                          </a:solidFill>
                          <a:effectLst/>
                          <a:latin typeface="Arial" charset="0"/>
                          <a:ea typeface="ＭＳ Ｐゴシック" pitchFamily="50" charset="-128"/>
                        </a:rPr>
                        <a:t>願い・希望を満たすための目標</a:t>
                      </a:r>
                      <a:endParaRPr kumimoji="1" lang="en-US" altLang="ja-JP" sz="1400" b="1" i="0" u="none" strike="noStrike" cap="none" normalizeH="0" baseline="0" dirty="0">
                        <a:ln>
                          <a:noFill/>
                        </a:ln>
                        <a:solidFill>
                          <a:schemeClr val="tx1"/>
                        </a:solidFill>
                        <a:effectLst/>
                        <a:latin typeface="Arial" charset="0"/>
                        <a:ea typeface="ＭＳ Ｐゴシック" pitchFamily="50" charset="-128"/>
                      </a:endParaRPr>
                    </a:p>
                  </a:txBody>
                  <a:tcPr marL="99060" marR="99060" marT="45723" marB="45723"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9F98F"/>
                    </a:solidFill>
                  </a:tcPr>
                </a:tc>
                <a:extLst>
                  <a:ext uri="{0D108BD9-81ED-4DB2-BD59-A6C34878D82A}">
                    <a16:rowId xmlns:a16="http://schemas.microsoft.com/office/drawing/2014/main" val="10000"/>
                  </a:ext>
                </a:extLst>
              </a:tr>
              <a:tr h="2348584">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1" lang="en-US" altLang="ja-JP" sz="2000" b="0" i="0" u="none" strike="noStrike" cap="none" normalizeH="0" baseline="0" dirty="0">
                          <a:ln>
                            <a:noFill/>
                          </a:ln>
                          <a:solidFill>
                            <a:srgbClr val="FF0000"/>
                          </a:solidFill>
                          <a:effectLst/>
                          <a:latin typeface="Arial" charset="0"/>
                          <a:ea typeface="ＭＳ Ｐゴシック" pitchFamily="50" charset="-128"/>
                        </a:rPr>
                        <a:t>A</a:t>
                      </a:r>
                      <a:r>
                        <a:rPr kumimoji="1" lang="ja-JP" altLang="en-US" sz="2000" b="0" i="0" u="none" strike="noStrike" cap="none" normalizeH="0" baseline="0" dirty="0">
                          <a:ln>
                            <a:noFill/>
                          </a:ln>
                          <a:solidFill>
                            <a:srgbClr val="FF0000"/>
                          </a:solidFill>
                          <a:effectLst/>
                          <a:latin typeface="Arial" charset="0"/>
                          <a:ea typeface="ＭＳ Ｐゴシック" pitchFamily="50" charset="-128"/>
                        </a:rPr>
                        <a:t>から必要な項目に優先順位をつけて記載</a:t>
                      </a:r>
                      <a:endParaRPr kumimoji="1" lang="ja-JP" altLang="ja-JP" sz="2000" b="0" i="0" u="none" strike="noStrike" cap="none" normalizeH="0" baseline="0" dirty="0">
                        <a:ln>
                          <a:noFill/>
                        </a:ln>
                        <a:solidFill>
                          <a:srgbClr val="FF0000"/>
                        </a:solidFill>
                        <a:effectLst/>
                        <a:latin typeface="Arial" charset="0"/>
                        <a:ea typeface="ＭＳ Ｐゴシック" pitchFamily="50" charset="-128"/>
                      </a:endParaRPr>
                    </a:p>
                  </a:txBody>
                  <a:tcPr marL="99060" marR="99060" marT="45723" marB="45723"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1" lang="en-US" altLang="ja-JP" sz="2000" b="0" i="0" u="none" strike="noStrike" cap="none" normalizeH="0" baseline="0" dirty="0">
                          <a:ln>
                            <a:noFill/>
                          </a:ln>
                          <a:solidFill>
                            <a:srgbClr val="FF0000"/>
                          </a:solidFill>
                          <a:effectLst/>
                          <a:latin typeface="Arial" charset="0"/>
                          <a:ea typeface="ＭＳ Ｐゴシック" pitchFamily="50" charset="-128"/>
                        </a:rPr>
                        <a:t>B</a:t>
                      </a:r>
                      <a:r>
                        <a:rPr kumimoji="1" lang="ja-JP" altLang="en-US" sz="2000" b="0" i="0" u="none" strike="noStrike" cap="none" normalizeH="0" baseline="0" dirty="0">
                          <a:ln>
                            <a:noFill/>
                          </a:ln>
                          <a:solidFill>
                            <a:srgbClr val="FF0000"/>
                          </a:solidFill>
                          <a:effectLst/>
                          <a:latin typeface="Arial" charset="0"/>
                          <a:ea typeface="ＭＳ Ｐゴシック" pitchFamily="50" charset="-128"/>
                        </a:rPr>
                        <a:t>の項目から</a:t>
                      </a:r>
                      <a:r>
                        <a:rPr kumimoji="1" lang="en-US" altLang="ja-JP" sz="2000" b="0" i="0" u="none" strike="noStrike" cap="none" normalizeH="0" baseline="0" dirty="0">
                          <a:ln>
                            <a:noFill/>
                          </a:ln>
                          <a:solidFill>
                            <a:srgbClr val="FF0000"/>
                          </a:solidFill>
                          <a:effectLst/>
                          <a:latin typeface="Arial" charset="0"/>
                          <a:ea typeface="ＭＳ Ｐゴシック" pitchFamily="50" charset="-128"/>
                        </a:rPr>
                        <a:t>A</a:t>
                      </a:r>
                      <a:r>
                        <a:rPr kumimoji="1" lang="ja-JP" altLang="en-US" sz="2000" b="0" i="0" u="none" strike="noStrike" cap="none" normalizeH="0" baseline="0" dirty="0">
                          <a:ln>
                            <a:noFill/>
                          </a:ln>
                          <a:solidFill>
                            <a:srgbClr val="FF0000"/>
                          </a:solidFill>
                          <a:effectLst/>
                          <a:latin typeface="Arial" charset="0"/>
                          <a:ea typeface="ＭＳ Ｐゴシック" pitchFamily="50" charset="-128"/>
                        </a:rPr>
                        <a:t>に関連することを抽出して記載）</a:t>
                      </a:r>
                      <a:endParaRPr kumimoji="1" lang="en-US" altLang="ja-JP" sz="2000" b="0" i="0" u="none" strike="noStrike" cap="none" normalizeH="0" baseline="0" dirty="0">
                        <a:ln>
                          <a:noFill/>
                        </a:ln>
                        <a:solidFill>
                          <a:srgbClr val="FF0000"/>
                        </a:solidFill>
                        <a:effectLst/>
                        <a:latin typeface="Arial" charset="0"/>
                        <a:ea typeface="ＭＳ Ｐゴシック" pitchFamily="50" charset="-128"/>
                      </a:endParaRPr>
                    </a:p>
                  </a:txBody>
                  <a:tcPr marL="99060" marR="99060"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000" b="0" i="0" u="none" strike="noStrike" cap="none" normalizeH="0" baseline="0" dirty="0">
                          <a:ln>
                            <a:noFill/>
                          </a:ln>
                          <a:solidFill>
                            <a:srgbClr val="FF0000"/>
                          </a:solidFill>
                          <a:effectLst/>
                          <a:latin typeface="Arial" charset="0"/>
                          <a:ea typeface="ＭＳ Ｐゴシック" pitchFamily="50" charset="-128"/>
                        </a:rPr>
                        <a:t>「願い・希望・困りごと等に応えるため必要な支援」を演習で検討。（</a:t>
                      </a:r>
                      <a:r>
                        <a:rPr kumimoji="1" lang="en-US" altLang="ja-JP" sz="2000" b="0" i="0" u="none" strike="noStrike" cap="none" normalizeH="0" baseline="0" dirty="0">
                          <a:ln>
                            <a:noFill/>
                          </a:ln>
                          <a:solidFill>
                            <a:srgbClr val="FF0000"/>
                          </a:solidFill>
                          <a:effectLst/>
                          <a:latin typeface="Arial" charset="0"/>
                          <a:ea typeface="ＭＳ Ｐゴシック" pitchFamily="50" charset="-128"/>
                        </a:rPr>
                        <a:t>C)</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000" b="1" i="0" u="none" strike="noStrike" cap="none" normalizeH="0" baseline="0" dirty="0">
                          <a:ln>
                            <a:noFill/>
                          </a:ln>
                          <a:solidFill>
                            <a:srgbClr val="FF0000"/>
                          </a:solidFill>
                          <a:effectLst/>
                          <a:latin typeface="Arial" charset="0"/>
                          <a:ea typeface="ＭＳ Ｐゴシック" pitchFamily="50" charset="-128"/>
                        </a:rPr>
                        <a:t>　　</a:t>
                      </a:r>
                    </a:p>
                  </a:txBody>
                  <a:tcPr marL="99060" marR="99060"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FBFB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cap="none" normalizeH="0" baseline="0" dirty="0">
                          <a:ln>
                            <a:noFill/>
                          </a:ln>
                          <a:solidFill>
                            <a:srgbClr val="FF0000"/>
                          </a:solidFill>
                          <a:effectLst/>
                          <a:latin typeface="Arial" charset="0"/>
                          <a:ea typeface="ＭＳ Ｐゴシック" pitchFamily="50" charset="-128"/>
                        </a:rPr>
                        <a:t>C</a:t>
                      </a:r>
                      <a:r>
                        <a:rPr kumimoji="1" lang="ja-JP" altLang="en-US" sz="2000" b="0" i="0" u="none" strike="noStrike" cap="none" normalizeH="0" baseline="0" dirty="0">
                          <a:ln>
                            <a:noFill/>
                          </a:ln>
                          <a:solidFill>
                            <a:srgbClr val="FF0000"/>
                          </a:solidFill>
                          <a:effectLst/>
                          <a:latin typeface="Arial" charset="0"/>
                          <a:ea typeface="ＭＳ Ｐゴシック" pitchFamily="50" charset="-128"/>
                        </a:rPr>
                        <a:t>＝「願い・希望・困りごと等に応えるため必要な支援」</a:t>
                      </a:r>
                      <a:endParaRPr kumimoji="1" lang="en-US" altLang="ja-JP" sz="2000" b="0" i="0" u="none" strike="noStrike" cap="none" normalizeH="0" baseline="0" dirty="0">
                        <a:ln>
                          <a:noFill/>
                        </a:ln>
                        <a:solidFill>
                          <a:srgbClr val="FF0000"/>
                        </a:solidFill>
                        <a:effectLst/>
                        <a:latin typeface="Arial" charset="0"/>
                        <a:ea typeface="ＭＳ Ｐゴシック"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000" b="0" i="0" u="none" strike="noStrike" kern="1200" cap="none" normalizeH="0" baseline="0" dirty="0">
                          <a:ln>
                            <a:noFill/>
                          </a:ln>
                          <a:solidFill>
                            <a:srgbClr val="FF0000"/>
                          </a:solidFill>
                          <a:effectLst/>
                          <a:latin typeface="Arial" charset="0"/>
                          <a:ea typeface="ＭＳ Ｐゴシック" pitchFamily="50" charset="-128"/>
                          <a:cs typeface="+mn-cs"/>
                        </a:rPr>
                        <a:t>を行うにあたって目標を演習で検討（</a:t>
                      </a:r>
                      <a:r>
                        <a:rPr kumimoji="1" lang="en-US" altLang="ja-JP" sz="2000" b="0" i="0" u="none" strike="noStrike" kern="1200" cap="none" normalizeH="0" baseline="0" dirty="0">
                          <a:ln>
                            <a:noFill/>
                          </a:ln>
                          <a:solidFill>
                            <a:srgbClr val="FF0000"/>
                          </a:solidFill>
                          <a:effectLst/>
                          <a:latin typeface="Arial" charset="0"/>
                          <a:ea typeface="ＭＳ Ｐゴシック" pitchFamily="50" charset="-128"/>
                          <a:cs typeface="+mn-cs"/>
                        </a:rPr>
                        <a:t>D)</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000" b="0" i="0" u="none" strike="noStrike" kern="1200" cap="none" normalizeH="0" baseline="0" dirty="0">
                          <a:ln>
                            <a:noFill/>
                          </a:ln>
                          <a:solidFill>
                            <a:srgbClr val="FF0000"/>
                          </a:solidFill>
                          <a:effectLst/>
                          <a:latin typeface="Arial" charset="0"/>
                          <a:ea typeface="ＭＳ Ｐゴシック" pitchFamily="50" charset="-128"/>
                          <a:cs typeface="+mn-cs"/>
                        </a:rPr>
                        <a:t>　　　　</a:t>
                      </a:r>
                    </a:p>
                  </a:txBody>
                  <a:tcPr marL="99060" marR="99060" marT="45723" marB="45723"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FBFBF"/>
                    </a:solidFill>
                  </a:tcPr>
                </a:tc>
                <a:extLst>
                  <a:ext uri="{0D108BD9-81ED-4DB2-BD59-A6C34878D82A}">
                    <a16:rowId xmlns:a16="http://schemas.microsoft.com/office/drawing/2014/main" val="10001"/>
                  </a:ext>
                </a:extLst>
              </a:tr>
            </a:tbl>
          </a:graphicData>
        </a:graphic>
      </p:graphicFrame>
      <p:sp>
        <p:nvSpPr>
          <p:cNvPr id="4116" name="Rectangle 2786"/>
          <p:cNvSpPr>
            <a:spLocks noChangeArrowheads="1"/>
          </p:cNvSpPr>
          <p:nvPr/>
        </p:nvSpPr>
        <p:spPr bwMode="auto">
          <a:xfrm>
            <a:off x="1424608" y="332656"/>
            <a:ext cx="3672408" cy="576263"/>
          </a:xfrm>
          <a:prstGeom prst="rect">
            <a:avLst/>
          </a:prstGeom>
          <a:noFill/>
          <a:ln w="127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lgn="l"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algn="l"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algn="l"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algn="l"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algn="l"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800" b="1" i="0" u="sng" strike="noStrike" kern="1200" cap="none" spc="0" normalizeH="0" baseline="0" noProof="0">
                <a:ln>
                  <a:noFill/>
                </a:ln>
                <a:solidFill>
                  <a:srgbClr val="000000"/>
                </a:solidFill>
                <a:effectLst/>
                <a:uLnTx/>
                <a:uFillTx/>
                <a:latin typeface="Arial" pitchFamily="34" charset="0"/>
                <a:ea typeface="ＭＳ Ｐゴシック" pitchFamily="50" charset="-128"/>
                <a:cs typeface="+mn-cs"/>
              </a:rPr>
              <a:t>ニーズ整理表</a:t>
            </a:r>
            <a:endParaRPr kumimoji="1" lang="ja-JP" altLang="en-US" sz="1600" b="1" i="0" u="sng"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4117" name="Rectangle 2786"/>
          <p:cNvSpPr>
            <a:spLocks noChangeArrowheads="1"/>
          </p:cNvSpPr>
          <p:nvPr/>
        </p:nvSpPr>
        <p:spPr bwMode="auto">
          <a:xfrm>
            <a:off x="6105128" y="620688"/>
            <a:ext cx="3549650"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anchor="ctr"/>
          <a:lstStyle>
            <a:lvl1pPr algn="l"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algn="l"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algn="l"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algn="l"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algn="l"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a:ln>
                  <a:noFill/>
                </a:ln>
                <a:solidFill>
                  <a:srgbClr val="000000"/>
                </a:solidFill>
                <a:effectLst/>
                <a:uLnTx/>
                <a:uFillTx/>
                <a:latin typeface="Arial" pitchFamily="34" charset="0"/>
                <a:ea typeface="ＭＳ Ｐゴシック" pitchFamily="50" charset="-128"/>
                <a:cs typeface="+mn-cs"/>
              </a:rPr>
              <a:t>　　　　　　　　　　　　　　　　　　　　　　　　　　　　　　</a:t>
            </a:r>
            <a:r>
              <a:rPr kumimoji="1" lang="ja-JP" altLang="en-US" sz="1600" b="1" i="0" u="sng" strike="noStrike" kern="1200" cap="none" spc="0" normalizeH="0" baseline="0" noProof="0" dirty="0">
                <a:ln>
                  <a:noFill/>
                </a:ln>
                <a:solidFill>
                  <a:srgbClr val="000000"/>
                </a:solidFill>
                <a:effectLst/>
                <a:uLnTx/>
                <a:uFillTx/>
                <a:latin typeface="Arial" pitchFamily="34" charset="0"/>
                <a:ea typeface="ＭＳ Ｐゴシック" pitchFamily="50" charset="-128"/>
                <a:cs typeface="+mn-cs"/>
              </a:rPr>
              <a:t>利用者名　　Ｔ．Ｔ　さん</a:t>
            </a:r>
            <a:r>
              <a:rPr kumimoji="1" lang="ja-JP" altLang="en-US" sz="1600" b="1" i="0" u="none" strike="noStrike" kern="1200" cap="none" spc="0" normalizeH="0" baseline="0" noProof="0" dirty="0">
                <a:ln>
                  <a:noFill/>
                </a:ln>
                <a:solidFill>
                  <a:srgbClr val="000000"/>
                </a:solidFill>
                <a:effectLst/>
                <a:uLnTx/>
                <a:uFillTx/>
                <a:latin typeface="Arial" pitchFamily="34" charset="0"/>
                <a:ea typeface="ＭＳ Ｐゴシック" pitchFamily="50" charset="-128"/>
                <a:cs typeface="+mn-cs"/>
              </a:rPr>
              <a:t/>
            </a:r>
            <a:br>
              <a:rPr kumimoji="1" lang="ja-JP" altLang="en-US" sz="1600" b="1" i="0" u="none" strike="noStrike" kern="1200" cap="none" spc="0" normalizeH="0" baseline="0" noProof="0" dirty="0">
                <a:ln>
                  <a:noFill/>
                </a:ln>
                <a:solidFill>
                  <a:srgbClr val="000000"/>
                </a:solidFill>
                <a:effectLst/>
                <a:uLnTx/>
                <a:uFillTx/>
                <a:latin typeface="Arial" pitchFamily="34" charset="0"/>
                <a:ea typeface="ＭＳ Ｐゴシック" pitchFamily="50" charset="-128"/>
                <a:cs typeface="+mn-cs"/>
              </a:rPr>
            </a:br>
            <a:endParaRPr kumimoji="1" lang="ja-JP" altLang="en-US" sz="1600" b="1" i="0" u="none" strike="noStrike" kern="1200" cap="none" spc="0" normalizeH="0" baseline="0" noProof="0" dirty="0">
              <a:ln>
                <a:noFill/>
              </a:ln>
              <a:solidFill>
                <a:srgbClr val="000000"/>
              </a:solidFill>
              <a:effectLst/>
              <a:uLnTx/>
              <a:uFillTx/>
              <a:latin typeface="Arial" pitchFamily="34" charset="0"/>
              <a:ea typeface="ＭＳ Ｐゴシック" pitchFamily="50" charset="-128"/>
              <a:cs typeface="+mn-cs"/>
            </a:endParaRPr>
          </a:p>
        </p:txBody>
      </p:sp>
      <p:sp>
        <p:nvSpPr>
          <p:cNvPr id="4118" name="Text Box 2795"/>
          <p:cNvSpPr txBox="1">
            <a:spLocks noChangeArrowheads="1"/>
          </p:cNvSpPr>
          <p:nvPr/>
        </p:nvSpPr>
        <p:spPr bwMode="auto">
          <a:xfrm>
            <a:off x="128591" y="201613"/>
            <a:ext cx="233838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algn="l"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algn="l"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algn="l"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algn="l"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ja-JP" altLang="en-US" sz="14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rPr>
              <a:t>　　記入様式１</a:t>
            </a:r>
          </a:p>
        </p:txBody>
      </p:sp>
      <p:sp>
        <p:nvSpPr>
          <p:cNvPr id="4119" name="Rectangle 34"/>
          <p:cNvSpPr>
            <a:spLocks noChangeArrowheads="1"/>
          </p:cNvSpPr>
          <p:nvPr/>
        </p:nvSpPr>
        <p:spPr bwMode="auto">
          <a:xfrm>
            <a:off x="5240340" y="1054106"/>
            <a:ext cx="4167187" cy="574675"/>
          </a:xfrm>
          <a:prstGeom prst="rect">
            <a:avLst/>
          </a:prstGeom>
          <a:solidFill>
            <a:srgbClr val="CCFFCC"/>
          </a:solidFill>
          <a:ln w="12700" algn="ctr">
            <a:solidFill>
              <a:schemeClr val="tx1"/>
            </a:solidFill>
            <a:miter lim="800000"/>
            <a:headEnd/>
            <a:tailEnd/>
          </a:ln>
        </p:spPr>
        <p:txBody>
          <a:bodyPr wrap="none" lIns="74295" tIns="8890" rIns="74295" bIns="8890" anchorCtr="1"/>
          <a:lstStyle>
            <a:lvl1pPr algn="l"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algn="l"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algn="l"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algn="l"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algn="l"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600" b="0" i="0" u="none" strike="noStrike" kern="1200" cap="none" spc="0" normalizeH="0" baseline="0" noProof="0">
                <a:ln>
                  <a:noFill/>
                </a:ln>
                <a:solidFill>
                  <a:srgbClr val="000000"/>
                </a:solidFill>
                <a:effectLst/>
                <a:uLnTx/>
                <a:uFillTx/>
                <a:latin typeface="HGP創英角ｺﾞｼｯｸUB" pitchFamily="50" charset="-128"/>
                <a:ea typeface="HGP創英角ｺﾞｼｯｸUB" pitchFamily="50" charset="-128"/>
                <a:cs typeface="+mn-cs"/>
              </a:rPr>
              <a:t>T.T</a:t>
            </a:r>
            <a:r>
              <a:rPr kumimoji="1" lang="ja-JP" altLang="en-US" sz="1600" b="0" i="0" u="none" strike="noStrike" kern="1200" cap="none" spc="0" normalizeH="0" baseline="0" noProof="0">
                <a:ln>
                  <a:noFill/>
                </a:ln>
                <a:solidFill>
                  <a:srgbClr val="000000"/>
                </a:solidFill>
                <a:effectLst/>
                <a:uLnTx/>
                <a:uFillTx/>
                <a:latin typeface="HGP創英角ｺﾞｼｯｸUB" pitchFamily="50" charset="-128"/>
                <a:ea typeface="HGP創英角ｺﾞｼｯｸUB" pitchFamily="50" charset="-128"/>
                <a:cs typeface="+mn-cs"/>
              </a:rPr>
              <a:t>さんの</a:t>
            </a:r>
            <a:r>
              <a:rPr kumimoji="1" lang="ja-JP" altLang="en-US" sz="1600" b="0" i="0" u="none" strike="noStrike" kern="1200" cap="none" spc="0" normalizeH="0" baseline="0" noProof="0">
                <a:ln>
                  <a:noFill/>
                </a:ln>
                <a:solidFill>
                  <a:srgbClr val="000000"/>
                </a:solidFill>
                <a:effectLst/>
                <a:uLnTx/>
                <a:uFillTx/>
                <a:latin typeface="Arial" pitchFamily="34" charset="0"/>
                <a:ea typeface="HG創英角ｺﾞｼｯｸUB" pitchFamily="49" charset="-128"/>
                <a:cs typeface="+mn-cs"/>
              </a:rPr>
              <a:t>ストレングス</a:t>
            </a:r>
            <a:endParaRPr kumimoji="1" lang="en-US" altLang="ja-JP" sz="1600" b="0" i="0" u="none" strike="noStrike" kern="1200" cap="none" spc="0" normalizeH="0" baseline="0" noProof="0">
              <a:ln>
                <a:noFill/>
              </a:ln>
              <a:solidFill>
                <a:srgbClr val="000000"/>
              </a:solidFill>
              <a:effectLst/>
              <a:uLnTx/>
              <a:uFillTx/>
              <a:latin typeface="Arial" pitchFamily="34" charset="0"/>
              <a:ea typeface="HG創英角ｺﾞｼｯｸUB" pitchFamily="49"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a:ln>
                  <a:noFill/>
                </a:ln>
                <a:solidFill>
                  <a:srgbClr val="000000"/>
                </a:solidFill>
                <a:effectLst/>
                <a:uLnTx/>
                <a:uFillTx/>
                <a:latin typeface="Arial" pitchFamily="34" charset="0"/>
                <a:ea typeface="HG創英角ｺﾞｼｯｸUB" pitchFamily="49" charset="-128"/>
                <a:cs typeface="+mn-cs"/>
              </a:rPr>
              <a:t>（強み、得意なこと、可能性）</a:t>
            </a:r>
            <a:r>
              <a:rPr kumimoji="1" lang="ja-JP" altLang="en-US" sz="1600" b="0" i="0" u="none" strike="noStrike" kern="1200" cap="none" spc="0" normalizeH="0" baseline="0" noProof="0">
                <a:ln>
                  <a:noFill/>
                </a:ln>
                <a:solidFill>
                  <a:srgbClr val="FF0000"/>
                </a:solidFill>
                <a:effectLst/>
                <a:uLnTx/>
                <a:uFillTx/>
                <a:latin typeface="HGPｺﾞｼｯｸE" pitchFamily="50" charset="-128"/>
                <a:ea typeface="HGPｺﾞｼｯｸE" pitchFamily="50" charset="-128"/>
                <a:cs typeface="+mn-cs"/>
              </a:rPr>
              <a:t>　</a:t>
            </a:r>
            <a:endParaRPr kumimoji="1" lang="ja-JP" altLang="en-US" sz="1600" b="0" i="0" u="none" strike="noStrike" kern="1200" cap="none" spc="0" normalizeH="0" baseline="0" noProof="0">
              <a:ln>
                <a:noFill/>
              </a:ln>
              <a:solidFill>
                <a:srgbClr val="000000"/>
              </a:solidFill>
              <a:effectLst/>
              <a:uLnTx/>
              <a:uFillTx/>
              <a:latin typeface="Arial" pitchFamily="34" charset="0"/>
              <a:ea typeface="HG創英角ｺﾞｼｯｸUB" pitchFamily="49" charset="-128"/>
              <a:cs typeface="+mn-cs"/>
            </a:endParaRPr>
          </a:p>
        </p:txBody>
      </p:sp>
      <p:sp>
        <p:nvSpPr>
          <p:cNvPr id="4120" name="Rectangle 35"/>
          <p:cNvSpPr>
            <a:spLocks noChangeArrowheads="1"/>
          </p:cNvSpPr>
          <p:nvPr/>
        </p:nvSpPr>
        <p:spPr bwMode="auto">
          <a:xfrm>
            <a:off x="200028" y="1628781"/>
            <a:ext cx="4392613" cy="1008063"/>
          </a:xfrm>
          <a:prstGeom prst="rect">
            <a:avLst/>
          </a:prstGeom>
          <a:solidFill>
            <a:schemeClr val="bg1"/>
          </a:solidFill>
          <a:ln w="12700" algn="ctr">
            <a:solidFill>
              <a:schemeClr val="tx1"/>
            </a:solidFill>
            <a:miter lim="800000"/>
            <a:headEnd/>
            <a:tailEnd/>
          </a:ln>
        </p:spPr>
        <p:txBody>
          <a:bodyPr wrap="none" lIns="74295" tIns="8890" rIns="74295" bIns="8890" anchor="ctr"/>
          <a:lstStyle>
            <a:lvl1pPr algn="l"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algn="l"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algn="l"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algn="l"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algn="l"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4400" b="1" i="0" u="none" strike="noStrike" kern="1200" cap="none" spc="0" normalizeH="0" baseline="0" noProof="0" dirty="0">
                <a:ln>
                  <a:noFill/>
                </a:ln>
                <a:solidFill>
                  <a:srgbClr val="FF0000"/>
                </a:solidFill>
                <a:effectLst/>
                <a:uLnTx/>
                <a:uFillTx/>
                <a:latin typeface="Arial" pitchFamily="34" charset="0"/>
                <a:ea typeface="ＭＳ Ｐゴシック" pitchFamily="50" charset="-128"/>
                <a:cs typeface="+mn-cs"/>
              </a:rPr>
              <a:t>A</a:t>
            </a:r>
            <a:endParaRPr kumimoji="1" lang="ja-JP" altLang="en-US" sz="4400" b="1" i="0" u="none" strike="noStrike" kern="1200" cap="none" spc="0" normalizeH="0" baseline="0" noProof="0" dirty="0">
              <a:ln>
                <a:noFill/>
              </a:ln>
              <a:solidFill>
                <a:srgbClr val="FF0000"/>
              </a:solidFill>
              <a:effectLst/>
              <a:uLnTx/>
              <a:uFillTx/>
              <a:latin typeface="Arial" pitchFamily="34" charset="0"/>
              <a:ea typeface="ＭＳ Ｐゴシック" pitchFamily="50" charset="-128"/>
              <a:cs typeface="+mn-cs"/>
            </a:endParaRPr>
          </a:p>
        </p:txBody>
      </p:sp>
      <p:sp>
        <p:nvSpPr>
          <p:cNvPr id="2073" name="Rectangle 37"/>
          <p:cNvSpPr>
            <a:spLocks noChangeArrowheads="1"/>
          </p:cNvSpPr>
          <p:nvPr/>
        </p:nvSpPr>
        <p:spPr bwMode="auto">
          <a:xfrm>
            <a:off x="200028" y="1054106"/>
            <a:ext cx="4392613" cy="574675"/>
          </a:xfrm>
          <a:prstGeom prst="rect">
            <a:avLst/>
          </a:prstGeom>
          <a:solidFill>
            <a:srgbClr val="CCFFCC"/>
          </a:solidFill>
          <a:ln w="12700" algn="ctr">
            <a:solidFill>
              <a:schemeClr val="tx1"/>
            </a:solidFill>
            <a:miter lim="800000"/>
            <a:headEnd/>
            <a:tailEnd/>
          </a:ln>
        </p:spPr>
        <p:txBody>
          <a:bodyPr wrap="none" lIns="74295" tIns="8890" rIns="74295" bIns="8890" anchorCtr="1"/>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Arial" charset="0"/>
                <a:ea typeface="HG創英角ｺﾞｼｯｸUB" pitchFamily="49" charset="-128"/>
                <a:cs typeface="+mn-cs"/>
              </a:rPr>
              <a:t>　</a:t>
            </a:r>
            <a:r>
              <a:rPr kumimoji="1" lang="en-US" altLang="ja-JP" sz="16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rPr>
              <a:t>T.T</a:t>
            </a:r>
            <a:r>
              <a:rPr kumimoji="1" lang="ja-JP" altLang="en-US" sz="1600" b="0" i="0" u="none" strike="noStrike" kern="1200" cap="none" spc="0" normalizeH="0" baseline="0" noProof="0" dirty="0" err="1">
                <a:ln>
                  <a:noFill/>
                </a:ln>
                <a:solidFill>
                  <a:srgbClr val="000000"/>
                </a:solidFill>
                <a:effectLst/>
                <a:uLnTx/>
                <a:uFillTx/>
                <a:latin typeface="Arial" charset="0"/>
                <a:ea typeface="HG創英角ｺﾞｼｯｸUB" pitchFamily="49" charset="-128"/>
                <a:cs typeface="+mn-cs"/>
              </a:rPr>
              <a:t>さんの</a:t>
            </a:r>
            <a:r>
              <a:rPr kumimoji="1" lang="ja-JP" altLang="en-US" sz="1600" b="0" i="0" u="none" strike="noStrike" kern="1200" cap="none" spc="0" normalizeH="0" baseline="0" noProof="0" dirty="0">
                <a:ln>
                  <a:noFill/>
                </a:ln>
                <a:solidFill>
                  <a:srgbClr val="000000"/>
                </a:solidFill>
                <a:effectLst/>
                <a:uLnTx/>
                <a:uFillTx/>
                <a:latin typeface="Arial" charset="0"/>
                <a:ea typeface="HG創英角ｺﾞｼｯｸUB" pitchFamily="49" charset="-128"/>
                <a:cs typeface="+mn-cs"/>
              </a:rPr>
              <a:t>願い・希望など</a:t>
            </a:r>
            <a:endParaRPr kumimoji="1" lang="en-US" altLang="ja-JP" sz="1600" b="0" i="0" u="none" strike="noStrike" kern="1200" cap="none" spc="0" normalizeH="0" baseline="0" noProof="0" dirty="0">
              <a:ln>
                <a:noFill/>
              </a:ln>
              <a:solidFill>
                <a:srgbClr val="000000"/>
              </a:solidFill>
              <a:effectLst/>
              <a:uLnTx/>
              <a:uFillTx/>
              <a:latin typeface="Arial" charset="0"/>
              <a:ea typeface="HG創英角ｺﾞｼｯｸUB" pitchFamily="49"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050" b="0" i="0" u="none" strike="noStrike" kern="1200" cap="none" spc="0" normalizeH="0" baseline="0" noProof="0" dirty="0">
                <a:ln>
                  <a:noFill/>
                </a:ln>
                <a:solidFill>
                  <a:srgbClr val="000000"/>
                </a:solidFill>
                <a:effectLst/>
                <a:uLnTx/>
                <a:uFillTx/>
                <a:latin typeface="Arial" charset="0"/>
                <a:ea typeface="HG創英角ｺﾞｼｯｸUB" pitchFamily="49" charset="-128"/>
                <a:cs typeface="+mn-cs"/>
              </a:rPr>
              <a:t>（現在困っていること、現在やりたいこと、将来やりたいこと・・など）</a:t>
            </a:r>
            <a:endParaRPr kumimoji="1" lang="ja-JP" altLang="en-US" sz="1600" b="0" i="0" u="none" strike="noStrike" kern="1200" cap="none" spc="0" normalizeH="0" baseline="0" noProof="0" dirty="0">
              <a:ln>
                <a:noFill/>
              </a:ln>
              <a:solidFill>
                <a:srgbClr val="000000"/>
              </a:solidFill>
              <a:effectLst/>
              <a:uLnTx/>
              <a:uFillTx/>
              <a:latin typeface="HGPｺﾞｼｯｸE" pitchFamily="50" charset="-128"/>
              <a:ea typeface="HGPｺﾞｼｯｸE" pitchFamily="50" charset="-128"/>
              <a:cs typeface="+mn-cs"/>
            </a:endParaRPr>
          </a:p>
        </p:txBody>
      </p:sp>
      <p:sp>
        <p:nvSpPr>
          <p:cNvPr id="4122" name="Rectangle 38"/>
          <p:cNvSpPr>
            <a:spLocks noChangeArrowheads="1"/>
          </p:cNvSpPr>
          <p:nvPr/>
        </p:nvSpPr>
        <p:spPr bwMode="auto">
          <a:xfrm>
            <a:off x="5240338" y="1628781"/>
            <a:ext cx="4175126" cy="1008063"/>
          </a:xfrm>
          <a:prstGeom prst="rect">
            <a:avLst/>
          </a:prstGeom>
          <a:solidFill>
            <a:schemeClr val="bg1"/>
          </a:solidFill>
          <a:ln w="12700" algn="ctr">
            <a:solidFill>
              <a:schemeClr val="tx1"/>
            </a:solidFill>
            <a:miter lim="800000"/>
            <a:headEnd/>
            <a:tailEnd/>
          </a:ln>
        </p:spPr>
        <p:txBody>
          <a:bodyPr wrap="none" lIns="74295" tIns="8890" rIns="74295" bIns="8890" anchor="ctr"/>
          <a:lstStyle>
            <a:lvl1pPr algn="l"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algn="l"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algn="l"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algn="l"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algn="l"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4400" b="1" i="0" u="none" strike="noStrike" kern="1200" cap="none" spc="0" normalizeH="0" baseline="0" noProof="0" dirty="0">
                <a:ln>
                  <a:noFill/>
                </a:ln>
                <a:solidFill>
                  <a:srgbClr val="FF0000"/>
                </a:solidFill>
                <a:effectLst/>
                <a:uLnTx/>
                <a:uFillTx/>
                <a:latin typeface="Arial" pitchFamily="34" charset="0"/>
                <a:ea typeface="ＭＳ Ｐゴシック" pitchFamily="50" charset="-128"/>
                <a:cs typeface="+mn-cs"/>
              </a:rPr>
              <a:t>B</a:t>
            </a:r>
            <a:endParaRPr kumimoji="1" lang="ja-JP" altLang="en-US" sz="4400" b="1" i="0" u="none" strike="noStrike" kern="1200" cap="none" spc="0" normalizeH="0" baseline="0" noProof="0" dirty="0">
              <a:ln>
                <a:noFill/>
              </a:ln>
              <a:solidFill>
                <a:srgbClr val="FF0000"/>
              </a:solidFill>
              <a:effectLst/>
              <a:uLnTx/>
              <a:uFillTx/>
              <a:latin typeface="Arial" pitchFamily="34" charset="0"/>
              <a:ea typeface="ＭＳ Ｐゴシック" pitchFamily="50" charset="-128"/>
              <a:cs typeface="+mn-cs"/>
            </a:endParaRPr>
          </a:p>
        </p:txBody>
      </p:sp>
      <p:sp>
        <p:nvSpPr>
          <p:cNvPr id="4123" name="テキスト ボックス 5"/>
          <p:cNvSpPr txBox="1">
            <a:spLocks noChangeArrowheads="1"/>
          </p:cNvSpPr>
          <p:nvPr/>
        </p:nvSpPr>
        <p:spPr bwMode="auto">
          <a:xfrm>
            <a:off x="75211" y="6300789"/>
            <a:ext cx="59170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l"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algn="l"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algn="l"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algn="l"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algn="l"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HGPｺﾞｼｯｸE" pitchFamily="50" charset="-128"/>
                <a:ea typeface="HGPｺﾞｼｯｸE" pitchFamily="50" charset="-128"/>
                <a:cs typeface="+mn-cs"/>
              </a:rPr>
              <a:t>　</a:t>
            </a:r>
            <a:r>
              <a:rPr kumimoji="1" lang="en-US" altLang="ja-JP" sz="1800" b="0" i="0" u="none" strike="noStrike" kern="1200" cap="none" spc="0" normalizeH="0" baseline="0" noProof="0" dirty="0">
                <a:ln>
                  <a:noFill/>
                </a:ln>
                <a:solidFill>
                  <a:srgbClr val="000000"/>
                </a:solidFill>
                <a:effectLst/>
                <a:uLnTx/>
                <a:uFillTx/>
                <a:latin typeface="HGPｺﾞｼｯｸE" pitchFamily="50" charset="-128"/>
                <a:ea typeface="HGPｺﾞｼｯｸE" pitchFamily="50" charset="-128"/>
                <a:cs typeface="+mn-cs"/>
              </a:rPr>
              <a:t>※</a:t>
            </a:r>
            <a:r>
              <a:rPr kumimoji="1" lang="ja-JP" altLang="en-US" sz="1800" b="0" i="0" u="none" strike="noStrike" kern="1200" cap="none" spc="0" normalizeH="0" baseline="0" noProof="0" dirty="0">
                <a:ln>
                  <a:noFill/>
                </a:ln>
                <a:solidFill>
                  <a:srgbClr val="000000"/>
                </a:solidFill>
                <a:effectLst/>
                <a:uLnTx/>
                <a:uFillTx/>
                <a:latin typeface="HGPｺﾞｼｯｸE" pitchFamily="50" charset="-128"/>
                <a:ea typeface="HGPｺﾞｼｯｸE" pitchFamily="50" charset="-128"/>
                <a:cs typeface="+mn-cs"/>
              </a:rPr>
              <a:t>　</a:t>
            </a:r>
            <a:r>
              <a:rPr kumimoji="1" lang="ja-JP" altLang="en-US" sz="1800" b="0" i="0" u="none" strike="noStrike" kern="1200" cap="none" spc="0" normalizeH="0" baseline="0" noProof="0" dirty="0">
                <a:ln>
                  <a:noFill/>
                </a:ln>
                <a:solidFill>
                  <a:srgbClr val="FF0000"/>
                </a:solidFill>
                <a:effectLst/>
                <a:uLnTx/>
                <a:uFillTx/>
                <a:latin typeface="HGPｺﾞｼｯｸE" pitchFamily="50" charset="-128"/>
                <a:ea typeface="HGPｺﾞｼｯｸE" pitchFamily="50" charset="-128"/>
                <a:cs typeface="+mn-cs"/>
              </a:rPr>
              <a:t>左の</a:t>
            </a:r>
            <a:r>
              <a:rPr kumimoji="1" lang="en-US" altLang="ja-JP" sz="1800" b="0" i="0" u="none" strike="noStrike" kern="1200" cap="none" spc="0" normalizeH="0" baseline="0" noProof="0" dirty="0">
                <a:ln>
                  <a:noFill/>
                </a:ln>
                <a:solidFill>
                  <a:srgbClr val="FF0000"/>
                </a:solidFill>
                <a:effectLst/>
                <a:uLnTx/>
                <a:uFillTx/>
                <a:latin typeface="HGPｺﾞｼｯｸE" pitchFamily="50" charset="-128"/>
                <a:ea typeface="HGPｺﾞｼｯｸE" pitchFamily="50" charset="-128"/>
                <a:cs typeface="+mn-cs"/>
              </a:rPr>
              <a:t>2</a:t>
            </a:r>
            <a:r>
              <a:rPr kumimoji="1" lang="ja-JP" altLang="en-US" sz="1800" b="0" i="0" u="none" strike="noStrike" kern="1200" cap="none" spc="0" normalizeH="0" baseline="0" noProof="0" dirty="0" err="1">
                <a:ln>
                  <a:noFill/>
                </a:ln>
                <a:solidFill>
                  <a:srgbClr val="FF0000"/>
                </a:solidFill>
                <a:effectLst/>
                <a:uLnTx/>
                <a:uFillTx/>
                <a:latin typeface="HGPｺﾞｼｯｸE" pitchFamily="50" charset="-128"/>
                <a:ea typeface="HGPｺﾞｼｯｸE" pitchFamily="50" charset="-128"/>
                <a:cs typeface="+mn-cs"/>
              </a:rPr>
              <a:t>つの</a:t>
            </a:r>
            <a:r>
              <a:rPr kumimoji="1" lang="ja-JP" altLang="en-US" sz="1800" b="0" i="0" u="none" strike="noStrike" kern="1200" cap="none" spc="0" normalizeH="0" baseline="0" noProof="0" dirty="0">
                <a:ln>
                  <a:noFill/>
                </a:ln>
                <a:solidFill>
                  <a:srgbClr val="000000"/>
                </a:solidFill>
                <a:effectLst/>
                <a:uLnTx/>
                <a:uFillTx/>
                <a:latin typeface="HGPｺﾞｼｯｸE" pitchFamily="50" charset="-128"/>
                <a:ea typeface="HGPｺﾞｼｯｸE" pitchFamily="50" charset="-128"/>
                <a:cs typeface="+mn-cs"/>
              </a:rPr>
              <a:t>欄について、事前に記入しておいてください</a:t>
            </a:r>
            <a:endParaRPr kumimoji="1" lang="ja-JP" altLang="en-US" sz="1800" b="0" i="0" u="none" strike="noStrike" kern="1200" cap="none" spc="0" normalizeH="0" baseline="0" noProof="0" dirty="0">
              <a:ln>
                <a:noFill/>
              </a:ln>
              <a:solidFill>
                <a:srgbClr val="000000"/>
              </a:solidFill>
              <a:effectLst/>
              <a:uLnTx/>
              <a:uFillTx/>
              <a:latin typeface="Arial" pitchFamily="34" charset="0"/>
              <a:ea typeface="ＭＳ Ｐゴシック" pitchFamily="50" charset="-128"/>
              <a:cs typeface="+mn-cs"/>
            </a:endParaRPr>
          </a:p>
        </p:txBody>
      </p:sp>
      <p:sp>
        <p:nvSpPr>
          <p:cNvPr id="12" name="正方形/長方形 11">
            <a:extLst>
              <a:ext uri="{FF2B5EF4-FFF2-40B4-BE49-F238E27FC236}">
                <a16:creationId xmlns:a16="http://schemas.microsoft.com/office/drawing/2014/main" id="{8670A349-17A2-471C-B327-BE05973FE4E7}"/>
              </a:ext>
            </a:extLst>
          </p:cNvPr>
          <p:cNvSpPr/>
          <p:nvPr/>
        </p:nvSpPr>
        <p:spPr>
          <a:xfrm>
            <a:off x="5385048" y="34330"/>
            <a:ext cx="4448944" cy="523220"/>
          </a:xfrm>
          <a:prstGeom prst="rect">
            <a:avLst/>
          </a:prstGeom>
          <a:ln>
            <a:solidFill>
              <a:srgbClr val="0070C0"/>
            </a:solidFill>
          </a:ln>
        </p:spPr>
        <p:txBody>
          <a:bodyPr wrap="square">
            <a:spAutoFit/>
          </a:bodyPr>
          <a:lstStyle/>
          <a:p>
            <a:r>
              <a:rPr lang="ja-JP" altLang="en-US" sz="1400" dirty="0"/>
              <a:t>平成２８年度　サービス管理責任者等指導者養成研修会＜介護（生活介護・療養介護） ＞資料</a:t>
            </a:r>
            <a:endParaRPr lang="en-US" altLang="ja-JP" sz="1400" dirty="0"/>
          </a:p>
        </p:txBody>
      </p:sp>
    </p:spTree>
    <p:extLst>
      <p:ext uri="{BB962C8B-B14F-4D97-AF65-F5344CB8AC3E}">
        <p14:creationId xmlns:p14="http://schemas.microsoft.com/office/powerpoint/2010/main" val="38399412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24" name="AutoShape 14"/>
          <p:cNvSpPr>
            <a:spLocks noChangeArrowheads="1"/>
          </p:cNvSpPr>
          <p:nvPr/>
        </p:nvSpPr>
        <p:spPr bwMode="auto">
          <a:xfrm>
            <a:off x="0" y="620715"/>
            <a:ext cx="9906000" cy="6237287"/>
          </a:xfrm>
          <a:prstGeom prst="roundRect">
            <a:avLst>
              <a:gd name="adj" fmla="val 16667"/>
            </a:avLst>
          </a:prstGeom>
          <a:noFill/>
          <a:ln w="19050" algn="ctr">
            <a:solidFill>
              <a:schemeClr val="tx1"/>
            </a:solidFill>
            <a:round/>
            <a:headEnd/>
            <a:tailEnd/>
          </a:ln>
          <a:effectLst>
            <a:outerShdw dist="45791" dir="2021404" algn="ctr" rotWithShape="0">
              <a:schemeClr val="bg2"/>
            </a:outerShdw>
          </a:effectLst>
          <a:extLst>
            <a:ext uri="{909E8E84-426E-40DD-AFC4-6F175D3DCCD1}">
              <a14:hiddenFill xmlns:a14="http://schemas.microsoft.com/office/drawing/2010/main">
                <a:solidFill>
                  <a:srgbClr val="FFFFFF"/>
                </a:solidFill>
              </a14:hiddenFill>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1" i="0" u="none" strike="noStrike" kern="1200" cap="none" spc="0" normalizeH="0" baseline="0" noProof="0">
              <a:ln>
                <a:noFill/>
              </a:ln>
              <a:solidFill>
                <a:srgbClr val="000000"/>
              </a:solidFill>
              <a:effectLst/>
              <a:uLnTx/>
              <a:uFillTx/>
              <a:latin typeface="Arial" charset="0"/>
              <a:ea typeface="HG丸ｺﾞｼｯｸM-PRO" pitchFamily="50" charset="-128"/>
              <a:cs typeface="+mn-cs"/>
            </a:endParaRPr>
          </a:p>
        </p:txBody>
      </p:sp>
      <p:sp>
        <p:nvSpPr>
          <p:cNvPr id="1402895" name="AutoShape 15"/>
          <p:cNvSpPr>
            <a:spLocks noChangeArrowheads="1"/>
          </p:cNvSpPr>
          <p:nvPr/>
        </p:nvSpPr>
        <p:spPr bwMode="auto">
          <a:xfrm>
            <a:off x="416193" y="111"/>
            <a:ext cx="5616927" cy="549275"/>
          </a:xfrm>
          <a:prstGeom prst="roundRect">
            <a:avLst>
              <a:gd name="adj" fmla="val 26537"/>
            </a:avLst>
          </a:prstGeom>
          <a:solidFill>
            <a:srgbClr val="CCFFCC"/>
          </a:solidFill>
          <a:ln>
            <a:noFill/>
          </a:ln>
          <a:extLst>
            <a:ext uri="{91240B29-F687-4F45-9708-019B960494DF}">
              <a14:hiddenLine xmlns:a14="http://schemas.microsoft.com/office/drawing/2010/main" w="9525" algn="ctr">
                <a:solidFill>
                  <a:srgbClr val="000000"/>
                </a:solidFill>
                <a:round/>
                <a:headEnd/>
                <a:tailEnd/>
              </a14:hiddenLine>
            </a:ext>
          </a:extLst>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400" b="0" i="0" u="none" strike="noStrike" kern="1200" cap="none" spc="0" normalizeH="0" baseline="0" noProof="0" dirty="0">
                <a:ln>
                  <a:noFill/>
                </a:ln>
                <a:solidFill>
                  <a:srgbClr val="000000"/>
                </a:solidFill>
                <a:effectLst/>
                <a:uLnTx/>
                <a:uFillTx/>
                <a:latin typeface="ＤＨＰ特太ゴシック体" pitchFamily="50" charset="-128"/>
                <a:ea typeface="ＤＨＰ特太ゴシック体" pitchFamily="50" charset="-128"/>
                <a:cs typeface="+mn-cs"/>
              </a:rPr>
              <a:t>中・長期的な目標検討するにあたって</a:t>
            </a:r>
          </a:p>
        </p:txBody>
      </p:sp>
      <p:pic>
        <p:nvPicPr>
          <p:cNvPr id="81927" name="Picture 7" descr="MMj02888700000[1]"/>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280592" y="4241037"/>
            <a:ext cx="994040" cy="1636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30" name="Rectangle 10"/>
          <p:cNvSpPr>
            <a:spLocks noChangeArrowheads="1"/>
          </p:cNvSpPr>
          <p:nvPr/>
        </p:nvSpPr>
        <p:spPr bwMode="auto">
          <a:xfrm>
            <a:off x="756263" y="836712"/>
            <a:ext cx="4520776" cy="360362"/>
          </a:xfrm>
          <a:prstGeom prst="rect">
            <a:avLst/>
          </a:prstGeom>
          <a:solidFill>
            <a:srgbClr val="FFCCFF"/>
          </a:solidFill>
          <a:ln w="19050" algn="ctr">
            <a:solidFill>
              <a:schemeClr val="tx1"/>
            </a:solidFill>
            <a:miter lim="800000"/>
            <a:headEnd/>
            <a:tailEnd/>
          </a:ln>
          <a:effectLst>
            <a:outerShdw dist="45791" dir="2021404" algn="ctr" rotWithShape="0">
              <a:schemeClr val="bg2"/>
            </a:outerShdw>
          </a:effectLst>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000000"/>
                </a:solidFill>
                <a:effectLst/>
                <a:uLnTx/>
                <a:uFillTx/>
                <a:latin typeface="ＭＳ Ｐゴシック"/>
                <a:ea typeface="ＭＳ Ｐゴシック"/>
                <a:cs typeface="+mn-cs"/>
              </a:rPr>
              <a:t>（３）将来の暮らしに向けた支援</a:t>
            </a:r>
          </a:p>
        </p:txBody>
      </p:sp>
      <p:pic>
        <p:nvPicPr>
          <p:cNvPr id="81933" name="Picture 5" descr="C:\Users\TNUYJ\Pictures\010101man01st-trans.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31377" y="4225891"/>
            <a:ext cx="1656184" cy="1636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AutoShape 16"/>
          <p:cNvSpPr>
            <a:spLocks noChangeArrowheads="1"/>
          </p:cNvSpPr>
          <p:nvPr/>
        </p:nvSpPr>
        <p:spPr bwMode="auto">
          <a:xfrm>
            <a:off x="4304928" y="3789040"/>
            <a:ext cx="5400600" cy="2674637"/>
          </a:xfrm>
          <a:prstGeom prst="cloudCallout">
            <a:avLst>
              <a:gd name="adj1" fmla="val -36360"/>
              <a:gd name="adj2" fmla="val -83074"/>
            </a:avLst>
          </a:prstGeom>
          <a:solidFill>
            <a:srgbClr val="CCFF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en-US" altLang="ja-JP" sz="2000" b="0" i="1" u="sng" strike="noStrike" kern="1200" cap="none" spc="0" normalizeH="0" baseline="0" noProof="0" dirty="0">
              <a:ln>
                <a:noFill/>
              </a:ln>
              <a:solidFill>
                <a:srgbClr val="FF0000"/>
              </a:solidFill>
              <a:effectLst/>
              <a:uLnTx/>
              <a:uFillTx/>
              <a:latin typeface="HG創英角ﾎﾟｯﾌﾟ体" panose="040B0A09000000000000" pitchFamily="49" charset="-128"/>
              <a:ea typeface="HG創英角ﾎﾟｯﾌﾟ体" panose="040B0A09000000000000" pitchFamily="49"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srgbClr val="000000"/>
                </a:solidFill>
                <a:effectLst/>
                <a:uLnTx/>
                <a:uFillTx/>
                <a:latin typeface="HG創英角ﾎﾟｯﾌﾟ体" panose="040B0A09000000000000" pitchFamily="49" charset="-128"/>
                <a:ea typeface="HG創英角ﾎﾟｯﾌﾟ体" panose="040B0A09000000000000" pitchFamily="49" charset="-128"/>
                <a:cs typeface="+mn-cs"/>
              </a:rPr>
              <a:t>本人の夢・希望を叶えるため・・・の目標設定</a:t>
            </a:r>
            <a:endParaRPr kumimoji="1" lang="en-US" altLang="ja-JP" sz="2000" b="0" i="0" u="none" strike="noStrike" kern="1200" cap="none" spc="0" normalizeH="0" baseline="0" noProof="0" dirty="0">
              <a:ln>
                <a:noFill/>
              </a:ln>
              <a:solidFill>
                <a:srgbClr val="000000"/>
              </a:solidFill>
              <a:effectLst/>
              <a:uLnTx/>
              <a:uFillTx/>
              <a:latin typeface="HG創英角ﾎﾟｯﾌﾟ体" panose="040B0A09000000000000" pitchFamily="49" charset="-128"/>
              <a:ea typeface="HG創英角ﾎﾟｯﾌﾟ体" panose="040B0A09000000000000" pitchFamily="49"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srgbClr val="000000"/>
                </a:solidFill>
                <a:effectLst/>
                <a:uLnTx/>
                <a:uFillTx/>
                <a:latin typeface="HG創英角ﾎﾟｯﾌﾟ体" panose="040B0A09000000000000" pitchFamily="49" charset="-128"/>
                <a:ea typeface="HG創英角ﾎﾟｯﾌﾟ体" panose="040B0A09000000000000" pitchFamily="49" charset="-128"/>
                <a:cs typeface="+mn-cs"/>
              </a:rPr>
              <a:t>・個別ケースの状況によるが</a:t>
            </a:r>
            <a:r>
              <a:rPr kumimoji="1" lang="en-US" altLang="ja-JP" sz="2000" b="0" i="0" u="none" strike="noStrike" kern="1200" cap="none" spc="0" normalizeH="0" baseline="0" noProof="0" dirty="0">
                <a:ln>
                  <a:noFill/>
                </a:ln>
                <a:solidFill>
                  <a:srgbClr val="000000"/>
                </a:solidFill>
                <a:effectLst/>
                <a:uLnTx/>
                <a:uFillTx/>
                <a:latin typeface="HG創英角ﾎﾟｯﾌﾟ体" panose="040B0A09000000000000" pitchFamily="49" charset="-128"/>
                <a:ea typeface="HG創英角ﾎﾟｯﾌﾟ体" panose="040B0A09000000000000" pitchFamily="49" charset="-128"/>
                <a:cs typeface="+mn-cs"/>
              </a:rPr>
              <a:t>,</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srgbClr val="000000"/>
                </a:solidFill>
                <a:effectLst/>
                <a:uLnTx/>
                <a:uFillTx/>
                <a:latin typeface="HG創英角ﾎﾟｯﾌﾟ体" panose="040B0A09000000000000" pitchFamily="49" charset="-128"/>
                <a:ea typeface="HG創英角ﾎﾟｯﾌﾟ体" panose="040B0A09000000000000" pitchFamily="49" charset="-128"/>
                <a:cs typeface="+mn-cs"/>
              </a:rPr>
              <a:t>概ね「長期目標は</a:t>
            </a:r>
            <a:r>
              <a:rPr kumimoji="1" lang="en-US" altLang="ja-JP" sz="2000" b="0" i="0" u="none" strike="noStrike" kern="1200" cap="none" spc="0" normalizeH="0" baseline="0" noProof="0" dirty="0">
                <a:ln>
                  <a:noFill/>
                </a:ln>
                <a:solidFill>
                  <a:srgbClr val="000000"/>
                </a:solidFill>
                <a:effectLst/>
                <a:uLnTx/>
                <a:uFillTx/>
                <a:latin typeface="HG創英角ﾎﾟｯﾌﾟ体" panose="040B0A09000000000000" pitchFamily="49" charset="-128"/>
                <a:ea typeface="HG創英角ﾎﾟｯﾌﾟ体" panose="040B0A09000000000000" pitchFamily="49" charset="-128"/>
                <a:cs typeface="+mn-cs"/>
              </a:rPr>
              <a:t>1</a:t>
            </a:r>
            <a:r>
              <a:rPr kumimoji="1" lang="ja-JP" altLang="en-US" sz="2000" b="0" i="0" u="none" strike="noStrike" kern="1200" cap="none" spc="0" normalizeH="0" baseline="0" noProof="0" dirty="0">
                <a:ln>
                  <a:noFill/>
                </a:ln>
                <a:solidFill>
                  <a:srgbClr val="000000"/>
                </a:solidFill>
                <a:effectLst/>
                <a:uLnTx/>
                <a:uFillTx/>
                <a:latin typeface="HG創英角ﾎﾟｯﾌﾟ体" panose="040B0A09000000000000" pitchFamily="49" charset="-128"/>
                <a:ea typeface="HG創英角ﾎﾟｯﾌﾟ体" panose="040B0A09000000000000" pitchFamily="49" charset="-128"/>
                <a:cs typeface="+mn-cs"/>
              </a:rPr>
              <a:t>年程度」「短期目標は半年程度」。</a:t>
            </a:r>
            <a:endParaRPr kumimoji="1" lang="en-US" altLang="ja-JP" sz="2000" b="0" i="0" u="none" strike="noStrike" kern="1200" cap="none" spc="0" normalizeH="0" baseline="0" noProof="0" dirty="0">
              <a:ln>
                <a:noFill/>
              </a:ln>
              <a:solidFill>
                <a:srgbClr val="000000"/>
              </a:solidFill>
              <a:effectLst/>
              <a:uLnTx/>
              <a:uFillTx/>
              <a:latin typeface="HG創英角ﾎﾟｯﾌﾟ体" panose="040B0A09000000000000" pitchFamily="49" charset="-128"/>
              <a:ea typeface="HG創英角ﾎﾟｯﾌﾟ体" panose="040B0A09000000000000" pitchFamily="49"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000" b="0" i="0" u="sng" strike="noStrike" kern="1200" cap="none" spc="0" normalizeH="0" baseline="0" noProof="0" dirty="0">
                <a:ln>
                  <a:noFill/>
                </a:ln>
                <a:solidFill>
                  <a:srgbClr val="000000"/>
                </a:solidFill>
                <a:effectLst/>
                <a:uLnTx/>
                <a:uFillTx/>
                <a:latin typeface="HG創英角ﾎﾟｯﾌﾟ体" panose="040B0A09000000000000" pitchFamily="49" charset="-128"/>
                <a:ea typeface="HG創英角ﾎﾟｯﾌﾟ体" panose="040B0A09000000000000" pitchFamily="49" charset="-128"/>
                <a:cs typeface="+mn-cs"/>
              </a:rPr>
              <a:t>個別支援計画「</a:t>
            </a:r>
            <a:r>
              <a:rPr kumimoji="1" lang="en-US" altLang="ja-JP" sz="2000" b="0" i="0" u="sng" strike="noStrike" kern="1200" cap="none" spc="0" normalizeH="0" baseline="0" noProof="0" dirty="0">
                <a:ln>
                  <a:noFill/>
                </a:ln>
                <a:solidFill>
                  <a:srgbClr val="000000"/>
                </a:solidFill>
                <a:effectLst/>
                <a:uLnTx/>
                <a:uFillTx/>
                <a:latin typeface="HG創英角ﾎﾟｯﾌﾟ体" panose="040B0A09000000000000" pitchFamily="49" charset="-128"/>
                <a:ea typeface="HG創英角ﾎﾟｯﾌﾟ体" panose="040B0A09000000000000" pitchFamily="49" charset="-128"/>
                <a:cs typeface="+mn-cs"/>
              </a:rPr>
              <a:t>F</a:t>
            </a:r>
            <a:r>
              <a:rPr kumimoji="1" lang="ja-JP" altLang="en-US" sz="2000" b="0" i="0" u="none" strike="noStrike" kern="1200" cap="none" spc="0" normalizeH="0" baseline="0" noProof="0" dirty="0">
                <a:ln>
                  <a:noFill/>
                </a:ln>
                <a:solidFill>
                  <a:srgbClr val="000000"/>
                </a:solidFill>
                <a:effectLst/>
                <a:uLnTx/>
                <a:uFillTx/>
                <a:latin typeface="HG創英角ﾎﾟｯﾌﾟ体" panose="040B0A09000000000000" pitchFamily="49" charset="-128"/>
                <a:ea typeface="HG創英角ﾎﾟｯﾌﾟ体" panose="040B0A09000000000000" pitchFamily="49" charset="-128"/>
                <a:cs typeface="+mn-cs"/>
              </a:rPr>
              <a:t>」欄に反映</a:t>
            </a:r>
            <a:endParaRPr kumimoji="1" lang="en-US" altLang="ja-JP" sz="2000" b="0" i="0" u="none" strike="noStrike" kern="1200" cap="none" spc="0" normalizeH="0" baseline="0" noProof="0" dirty="0">
              <a:ln>
                <a:noFill/>
              </a:ln>
              <a:solidFill>
                <a:srgbClr val="000000"/>
              </a:solidFill>
              <a:effectLst/>
              <a:uLnTx/>
              <a:uFillTx/>
              <a:latin typeface="HG創英角ﾎﾟｯﾌﾟ体" panose="040B0A09000000000000" pitchFamily="49" charset="-128"/>
              <a:ea typeface="HG創英角ﾎﾟｯﾌﾟ体" panose="040B0A09000000000000" pitchFamily="49"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srgbClr val="000000"/>
                </a:solidFill>
                <a:effectLst/>
                <a:uLnTx/>
                <a:uFillTx/>
                <a:latin typeface="HG創英角ﾎﾟｯﾌﾟ体" panose="040B0A09000000000000" pitchFamily="49" charset="-128"/>
                <a:ea typeface="HG創英角ﾎﾟｯﾌﾟ体" panose="040B0A09000000000000" pitchFamily="49" charset="-128"/>
                <a:cs typeface="+mn-cs"/>
              </a:rPr>
              <a:t>　　</a:t>
            </a:r>
          </a:p>
        </p:txBody>
      </p:sp>
      <p:sp>
        <p:nvSpPr>
          <p:cNvPr id="21" name="AutoShape 5"/>
          <p:cNvSpPr>
            <a:spLocks noChangeArrowheads="1"/>
          </p:cNvSpPr>
          <p:nvPr/>
        </p:nvSpPr>
        <p:spPr bwMode="auto">
          <a:xfrm>
            <a:off x="272481" y="1844824"/>
            <a:ext cx="4896544" cy="2160240"/>
          </a:xfrm>
          <a:prstGeom prst="wedgeRoundRectCallout">
            <a:avLst>
              <a:gd name="adj1" fmla="val -25289"/>
              <a:gd name="adj2" fmla="val -77195"/>
              <a:gd name="adj3" fmla="val 16667"/>
            </a:avLst>
          </a:prstGeom>
          <a:solidFill>
            <a:srgbClr val="FFCC00"/>
          </a:solidFill>
          <a:ln w="9525" algn="ctr">
            <a:solidFill>
              <a:srgbClr val="000000"/>
            </a:solidFill>
            <a:miter lim="800000"/>
            <a:headEnd/>
            <a:tailEnd/>
          </a:ln>
        </p:spPr>
        <p:txBody>
          <a:bodyPr lIns="74295" tIns="8890" rIns="74295" bIns="8890"/>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srgbClr val="000000"/>
                </a:solidFill>
                <a:effectLst/>
                <a:uLnTx/>
                <a:uFillTx/>
                <a:latin typeface="HG創英角ﾎﾟｯﾌﾟ体" panose="040B0A09000000000000" pitchFamily="49" charset="-128"/>
                <a:ea typeface="HG創英角ﾎﾟｯﾌﾟ体" panose="040B0A09000000000000" pitchFamily="49" charset="-128"/>
                <a:cs typeface="+mn-cs"/>
              </a:rPr>
              <a:t>⑥☆私の将来の夢、希望は○○です。私は○年後こんな暮らしをしたいです。ポイント</a:t>
            </a:r>
            <a:endParaRPr kumimoji="1" lang="en-US" altLang="ja-JP" sz="2000" b="0" i="0" u="none" strike="noStrike" kern="1200" cap="none" spc="0" normalizeH="0" baseline="0" noProof="0" dirty="0">
              <a:ln>
                <a:noFill/>
              </a:ln>
              <a:solidFill>
                <a:srgbClr val="000000"/>
              </a:solidFill>
              <a:effectLst/>
              <a:uLnTx/>
              <a:uFillTx/>
              <a:latin typeface="HG創英角ﾎﾟｯﾌﾟ体" panose="040B0A09000000000000" pitchFamily="49" charset="-128"/>
              <a:ea typeface="HG創英角ﾎﾟｯﾌﾟ体" panose="040B0A09000000000000" pitchFamily="49"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000" b="1" i="1" u="none" strike="noStrike" kern="1200" cap="none" spc="0" normalizeH="0" baseline="0" noProof="0" dirty="0">
                <a:ln>
                  <a:noFill/>
                </a:ln>
                <a:solidFill>
                  <a:srgbClr val="FF0000"/>
                </a:solidFill>
                <a:effectLst/>
                <a:uLnTx/>
                <a:uFillTx/>
                <a:latin typeface="HG創英角ﾎﾟｯﾌﾟ体" panose="040B0A09000000000000" pitchFamily="49" charset="-128"/>
                <a:ea typeface="HG創英角ﾎﾟｯﾌﾟ体" panose="040B0A09000000000000" pitchFamily="49" charset="-128"/>
                <a:cs typeface="+mn-cs"/>
              </a:rPr>
              <a:t>ポイント：この項目のアセスメントは、利用者本人の中長期的な暮らしの目標の関連している。</a:t>
            </a:r>
            <a:endParaRPr kumimoji="1" lang="ja-JP" altLang="en-US" sz="2000" b="0" i="0" u="none" strike="noStrike" kern="1200" cap="none" spc="0" normalizeH="0" baseline="0" noProof="0" dirty="0">
              <a:ln>
                <a:noFill/>
              </a:ln>
              <a:solidFill>
                <a:srgbClr val="000000"/>
              </a:solidFill>
              <a:effectLst/>
              <a:uLnTx/>
              <a:uFillTx/>
              <a:latin typeface="HG創英角ﾎﾟｯﾌﾟ体" panose="040B0A09000000000000" pitchFamily="49" charset="-128"/>
              <a:ea typeface="HG創英角ﾎﾟｯﾌﾟ体" panose="040B0A09000000000000" pitchFamily="49" charset="-128"/>
              <a:cs typeface="+mn-cs"/>
            </a:endParaRPr>
          </a:p>
        </p:txBody>
      </p:sp>
      <p:sp>
        <p:nvSpPr>
          <p:cNvPr id="9" name="正方形/長方形 8">
            <a:extLst>
              <a:ext uri="{FF2B5EF4-FFF2-40B4-BE49-F238E27FC236}">
                <a16:creationId xmlns:a16="http://schemas.microsoft.com/office/drawing/2014/main" id="{518FB374-5DDA-4AAA-B230-E23A65A9C4EE}"/>
              </a:ext>
            </a:extLst>
          </p:cNvPr>
          <p:cNvSpPr/>
          <p:nvPr/>
        </p:nvSpPr>
        <p:spPr>
          <a:xfrm>
            <a:off x="6105128" y="11651"/>
            <a:ext cx="3776262" cy="523220"/>
          </a:xfrm>
          <a:prstGeom prst="rect">
            <a:avLst/>
          </a:prstGeom>
          <a:ln>
            <a:solidFill>
              <a:srgbClr val="0070C0"/>
            </a:solidFill>
          </a:ln>
        </p:spPr>
        <p:txBody>
          <a:bodyPr wrap="square">
            <a:spAutoFit/>
          </a:bodyPr>
          <a:lstStyle/>
          <a:p>
            <a:r>
              <a:rPr lang="ja-JP" altLang="en-US" sz="1400" dirty="0"/>
              <a:t>平成２８年度　サービス管理責任者等指導者養成研修会＜介護（生活介護・療養介護） ＞資料</a:t>
            </a:r>
            <a:endParaRPr lang="en-US" altLang="ja-JP" sz="1400" dirty="0"/>
          </a:p>
        </p:txBody>
      </p:sp>
    </p:spTree>
    <p:extLst>
      <p:ext uri="{BB962C8B-B14F-4D97-AF65-F5344CB8AC3E}">
        <p14:creationId xmlns:p14="http://schemas.microsoft.com/office/powerpoint/2010/main" val="567964573"/>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1402895"/>
                                        </p:tgtEl>
                                        <p:attrNameLst>
                                          <p:attrName>style.visibility</p:attrName>
                                        </p:attrNameLst>
                                      </p:cBhvr>
                                      <p:to>
                                        <p:strVal val="visible"/>
                                      </p:to>
                                    </p:set>
                                    <p:anim calcmode="lin" valueType="num">
                                      <p:cBhvr>
                                        <p:cTn id="7" dur="1000" fill="hold"/>
                                        <p:tgtEl>
                                          <p:spTgt spid="1402895"/>
                                        </p:tgtEl>
                                        <p:attrNameLst>
                                          <p:attrName>ppt_w</p:attrName>
                                        </p:attrNameLst>
                                      </p:cBhvr>
                                      <p:tavLst>
                                        <p:tav tm="0">
                                          <p:val>
                                            <p:strVal val="#ppt_w+.3"/>
                                          </p:val>
                                        </p:tav>
                                        <p:tav tm="100000">
                                          <p:val>
                                            <p:strVal val="#ppt_w"/>
                                          </p:val>
                                        </p:tav>
                                      </p:tavLst>
                                    </p:anim>
                                    <p:anim calcmode="lin" valueType="num">
                                      <p:cBhvr>
                                        <p:cTn id="8" dur="1000" fill="hold"/>
                                        <p:tgtEl>
                                          <p:spTgt spid="1402895"/>
                                        </p:tgtEl>
                                        <p:attrNameLst>
                                          <p:attrName>ppt_h</p:attrName>
                                        </p:attrNameLst>
                                      </p:cBhvr>
                                      <p:tavLst>
                                        <p:tav tm="0">
                                          <p:val>
                                            <p:strVal val="#ppt_h"/>
                                          </p:val>
                                        </p:tav>
                                        <p:tav tm="100000">
                                          <p:val>
                                            <p:strVal val="#ppt_h"/>
                                          </p:val>
                                        </p:tav>
                                      </p:tavLst>
                                    </p:anim>
                                    <p:animEffect transition="in" filter="fade">
                                      <p:cBhvr>
                                        <p:cTn id="9" dur="1000"/>
                                        <p:tgtEl>
                                          <p:spTgt spid="14028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02895"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スライド番号プレースホルダ 5"/>
          <p:cNvSpPr txBox="1">
            <a:spLocks noGrp="1"/>
          </p:cNvSpPr>
          <p:nvPr/>
        </p:nvSpPr>
        <p:spPr bwMode="auto">
          <a:xfrm>
            <a:off x="7518929" y="6381750"/>
            <a:ext cx="23114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4" rIns="91430" bIns="45714"/>
          <a:lstStyle>
            <a:lvl1pPr eaLnBrk="0" hangingPunct="0">
              <a:defRPr kumimoji="1" sz="2800">
                <a:solidFill>
                  <a:schemeClr val="tx2"/>
                </a:solidFill>
                <a:latin typeface="Arial" charset="0"/>
                <a:ea typeface="ＭＳ Ｐゴシック" pitchFamily="50" charset="-128"/>
              </a:defRPr>
            </a:lvl1pPr>
            <a:lvl2pPr marL="742950" indent="-285750" eaLnBrk="0" hangingPunct="0">
              <a:defRPr kumimoji="1" sz="2800">
                <a:solidFill>
                  <a:schemeClr val="tx2"/>
                </a:solidFill>
                <a:latin typeface="Arial" charset="0"/>
                <a:ea typeface="ＭＳ Ｐゴシック" pitchFamily="50" charset="-128"/>
              </a:defRPr>
            </a:lvl2pPr>
            <a:lvl3pPr marL="1143000" indent="-228600" eaLnBrk="0" hangingPunct="0">
              <a:defRPr kumimoji="1" sz="2800">
                <a:solidFill>
                  <a:schemeClr val="tx2"/>
                </a:solidFill>
                <a:latin typeface="Arial" charset="0"/>
                <a:ea typeface="ＭＳ Ｐゴシック" pitchFamily="50" charset="-128"/>
              </a:defRPr>
            </a:lvl3pPr>
            <a:lvl4pPr marL="1600200" indent="-228600" eaLnBrk="0" hangingPunct="0">
              <a:defRPr kumimoji="1" sz="2800">
                <a:solidFill>
                  <a:schemeClr val="tx2"/>
                </a:solidFill>
                <a:latin typeface="Arial" charset="0"/>
                <a:ea typeface="ＭＳ Ｐゴシック" pitchFamily="50" charset="-128"/>
              </a:defRPr>
            </a:lvl4pPr>
            <a:lvl5pPr marL="2057400" indent="-228600" eaLnBrk="0" hangingPunct="0">
              <a:defRPr kumimoji="1" sz="2800">
                <a:solidFill>
                  <a:schemeClr val="tx2"/>
                </a:solidFill>
                <a:latin typeface="Arial" charset="0"/>
                <a:ea typeface="ＭＳ Ｐゴシック" pitchFamily="50" charset="-128"/>
              </a:defRPr>
            </a:lvl5pPr>
            <a:lvl6pPr marL="2514600" indent="-228600" eaLnBrk="0" fontAlgn="base" hangingPunct="0">
              <a:spcBef>
                <a:spcPct val="0"/>
              </a:spcBef>
              <a:spcAft>
                <a:spcPct val="0"/>
              </a:spcAft>
              <a:defRPr kumimoji="1" sz="2800">
                <a:solidFill>
                  <a:schemeClr val="tx2"/>
                </a:solidFill>
                <a:latin typeface="Arial" charset="0"/>
                <a:ea typeface="ＭＳ Ｐゴシック" pitchFamily="50" charset="-128"/>
              </a:defRPr>
            </a:lvl6pPr>
            <a:lvl7pPr marL="2971800" indent="-228600" eaLnBrk="0" fontAlgn="base" hangingPunct="0">
              <a:spcBef>
                <a:spcPct val="0"/>
              </a:spcBef>
              <a:spcAft>
                <a:spcPct val="0"/>
              </a:spcAft>
              <a:defRPr kumimoji="1" sz="2800">
                <a:solidFill>
                  <a:schemeClr val="tx2"/>
                </a:solidFill>
                <a:latin typeface="Arial" charset="0"/>
                <a:ea typeface="ＭＳ Ｐゴシック" pitchFamily="50" charset="-128"/>
              </a:defRPr>
            </a:lvl7pPr>
            <a:lvl8pPr marL="3429000" indent="-228600" eaLnBrk="0" fontAlgn="base" hangingPunct="0">
              <a:spcBef>
                <a:spcPct val="0"/>
              </a:spcBef>
              <a:spcAft>
                <a:spcPct val="0"/>
              </a:spcAft>
              <a:defRPr kumimoji="1" sz="2800">
                <a:solidFill>
                  <a:schemeClr val="tx2"/>
                </a:solidFill>
                <a:latin typeface="Arial" charset="0"/>
                <a:ea typeface="ＭＳ Ｐゴシック" pitchFamily="50" charset="-128"/>
              </a:defRPr>
            </a:lvl8pPr>
            <a:lvl9pPr marL="3886200" indent="-228600" eaLnBrk="0" fontAlgn="base" hangingPunct="0">
              <a:spcBef>
                <a:spcPct val="0"/>
              </a:spcBef>
              <a:spcAft>
                <a:spcPct val="0"/>
              </a:spcAft>
              <a:defRPr kumimoji="1" sz="2800">
                <a:solidFill>
                  <a:schemeClr val="tx2"/>
                </a:solidFill>
                <a:latin typeface="Arial" charset="0"/>
                <a:ea typeface="ＭＳ Ｐゴシック"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F28C599-B596-4535-8445-5AE44C94119C}" type="slidenum">
              <a:rPr kumimoji="1" lang="en-US" altLang="ja-JP" sz="1400" b="0" i="0" u="none" strike="noStrike" kern="1200" cap="none" spc="0" normalizeH="0" baseline="0" noProof="0">
                <a:ln>
                  <a:noFill/>
                </a:ln>
                <a:solidFill>
                  <a:srgbClr val="000000"/>
                </a:solidFill>
                <a:effectLst/>
                <a:uLnTx/>
                <a:uFillTx/>
                <a:latin typeface="Arial" charset="0"/>
                <a:ea typeface="ＭＳ Ｐゴシック"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27</a:t>
            </a:fld>
            <a:endParaRPr kumimoji="1" lang="en-US" altLang="ja-JP" sz="14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graphicFrame>
        <p:nvGraphicFramePr>
          <p:cNvPr id="245763" name="Group 3"/>
          <p:cNvGraphicFramePr>
            <a:graphicFrameLocks noGrp="1"/>
          </p:cNvGraphicFramePr>
          <p:nvPr>
            <p:ph idx="4294967295"/>
            <p:extLst/>
          </p:nvPr>
        </p:nvGraphicFramePr>
        <p:xfrm>
          <a:off x="252811" y="2852936"/>
          <a:ext cx="9439937" cy="3455989"/>
        </p:xfrm>
        <a:graphic>
          <a:graphicData uri="http://schemas.openxmlformats.org/drawingml/2006/table">
            <a:tbl>
              <a:tblPr/>
              <a:tblGrid>
                <a:gridCol w="1773106">
                  <a:extLst>
                    <a:ext uri="{9D8B030D-6E8A-4147-A177-3AD203B41FA5}">
                      <a16:colId xmlns:a16="http://schemas.microsoft.com/office/drawing/2014/main" val="20000"/>
                    </a:ext>
                  </a:extLst>
                </a:gridCol>
                <a:gridCol w="3300280">
                  <a:extLst>
                    <a:ext uri="{9D8B030D-6E8A-4147-A177-3AD203B41FA5}">
                      <a16:colId xmlns:a16="http://schemas.microsoft.com/office/drawing/2014/main" val="20001"/>
                    </a:ext>
                  </a:extLst>
                </a:gridCol>
                <a:gridCol w="1939925">
                  <a:extLst>
                    <a:ext uri="{9D8B030D-6E8A-4147-A177-3AD203B41FA5}">
                      <a16:colId xmlns:a16="http://schemas.microsoft.com/office/drawing/2014/main" val="20002"/>
                    </a:ext>
                  </a:extLst>
                </a:gridCol>
                <a:gridCol w="1864254">
                  <a:extLst>
                    <a:ext uri="{9D8B030D-6E8A-4147-A177-3AD203B41FA5}">
                      <a16:colId xmlns:a16="http://schemas.microsoft.com/office/drawing/2014/main" val="20003"/>
                    </a:ext>
                  </a:extLst>
                </a:gridCol>
                <a:gridCol w="562372">
                  <a:extLst>
                    <a:ext uri="{9D8B030D-6E8A-4147-A177-3AD203B41FA5}">
                      <a16:colId xmlns:a16="http://schemas.microsoft.com/office/drawing/2014/main" val="20004"/>
                    </a:ext>
                  </a:extLst>
                </a:gridCol>
              </a:tblGrid>
              <a:tr h="414338">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○支援目標及び支援計画等</a:t>
                      </a:r>
                    </a:p>
                  </a:txBody>
                  <a:tcPr marL="107315" marR="107315" anchor="ctr"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sng" strike="noStrike" cap="none" normalizeH="0" baseline="0">
                        <a:ln>
                          <a:noFill/>
                        </a:ln>
                        <a:solidFill>
                          <a:schemeClr val="tx1"/>
                        </a:solidFill>
                        <a:effectLst/>
                        <a:latin typeface="Arial" charset="0"/>
                        <a:ea typeface="ＭＳ Ｐゴシック" pitchFamily="50" charset="-128"/>
                      </a:endParaRPr>
                    </a:p>
                  </a:txBody>
                  <a:tcPr marL="107315" marR="107315" anchor="ctr"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extLst>
                  <a:ext uri="{0D108BD9-81ED-4DB2-BD59-A6C34878D82A}">
                    <a16:rowId xmlns:a16="http://schemas.microsoft.com/office/drawing/2014/main" val="10000"/>
                  </a:ext>
                </a:extLst>
              </a:tr>
              <a:tr h="5111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a:ln>
                            <a:noFill/>
                          </a:ln>
                          <a:solidFill>
                            <a:schemeClr val="tx1"/>
                          </a:solidFill>
                          <a:effectLst/>
                          <a:latin typeface="Arial" charset="0"/>
                          <a:ea typeface="ＭＳ Ｐゴシック" pitchFamily="50" charset="-128"/>
                        </a:rPr>
                        <a:t>支援目標</a:t>
                      </a:r>
                    </a:p>
                  </a:txBody>
                  <a:tcPr marL="107315" marR="10731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9F98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a:ln>
                            <a:noFill/>
                          </a:ln>
                          <a:solidFill>
                            <a:schemeClr val="tx1"/>
                          </a:solidFill>
                          <a:effectLst/>
                          <a:latin typeface="Arial" charset="0"/>
                          <a:ea typeface="ＭＳ Ｐゴシック" pitchFamily="50" charset="-128"/>
                        </a:rPr>
                        <a:t>支援内容</a:t>
                      </a:r>
                      <a:endParaRPr kumimoji="1" lang="en-US" altLang="ja-JP" sz="1200" b="0" i="0" u="none" strike="noStrike" cap="none" normalizeH="0" baseline="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a:ln>
                            <a:noFill/>
                          </a:ln>
                          <a:solidFill>
                            <a:schemeClr val="tx1"/>
                          </a:solidFill>
                          <a:effectLst/>
                          <a:latin typeface="Arial" charset="0"/>
                          <a:ea typeface="ＭＳ Ｐゴシック" pitchFamily="50" charset="-128"/>
                        </a:rPr>
                        <a:t>（内容・留意点等）</a:t>
                      </a:r>
                    </a:p>
                  </a:txBody>
                  <a:tcPr marL="107315" marR="1073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9F98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a:ln>
                            <a:noFill/>
                          </a:ln>
                          <a:solidFill>
                            <a:schemeClr val="tx1"/>
                          </a:solidFill>
                          <a:effectLst/>
                          <a:latin typeface="Arial" charset="0"/>
                          <a:ea typeface="ＭＳ Ｐゴシック" pitchFamily="50" charset="-128"/>
                        </a:rPr>
                        <a:t>支援期間</a:t>
                      </a:r>
                      <a:endParaRPr kumimoji="1" lang="en-US" altLang="ja-JP" sz="1200" b="0" i="0" u="none" strike="noStrike" cap="none" normalizeH="0" baseline="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a:ln>
                            <a:noFill/>
                          </a:ln>
                          <a:solidFill>
                            <a:schemeClr val="tx1"/>
                          </a:solidFill>
                          <a:effectLst/>
                          <a:latin typeface="Arial" charset="0"/>
                          <a:ea typeface="ＭＳ Ｐゴシック" pitchFamily="50" charset="-128"/>
                        </a:rPr>
                        <a:t>（頻度・時間・期間等）</a:t>
                      </a:r>
                    </a:p>
                  </a:txBody>
                  <a:tcPr marL="107315" marR="1073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9F98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a:ln>
                            <a:noFill/>
                          </a:ln>
                          <a:solidFill>
                            <a:schemeClr val="tx1"/>
                          </a:solidFill>
                          <a:effectLst/>
                          <a:latin typeface="Arial" charset="0"/>
                          <a:ea typeface="ＭＳ Ｐゴシック" pitchFamily="50" charset="-128"/>
                        </a:rPr>
                        <a:t>サービス提供機関</a:t>
                      </a:r>
                      <a:endParaRPr kumimoji="1" lang="en-US" altLang="ja-JP" sz="1200" b="0" i="0" u="none" strike="noStrike" cap="none" normalizeH="0" baseline="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a:ln>
                            <a:noFill/>
                          </a:ln>
                          <a:solidFill>
                            <a:schemeClr val="tx1"/>
                          </a:solidFill>
                          <a:effectLst/>
                          <a:latin typeface="Arial" charset="0"/>
                          <a:ea typeface="ＭＳ Ｐゴシック" pitchFamily="50" charset="-128"/>
                        </a:rPr>
                        <a:t>（提供者・担当者等）</a:t>
                      </a:r>
                    </a:p>
                  </a:txBody>
                  <a:tcPr marL="107315" marR="1073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9F98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a:ln>
                            <a:noFill/>
                          </a:ln>
                          <a:solidFill>
                            <a:schemeClr val="tx1"/>
                          </a:solidFill>
                          <a:effectLst/>
                          <a:latin typeface="Arial" charset="0"/>
                          <a:ea typeface="ＭＳ Ｐゴシック" pitchFamily="50" charset="-128"/>
                        </a:rPr>
                        <a:t>優先順位</a:t>
                      </a:r>
                    </a:p>
                  </a:txBody>
                  <a:tcPr marL="107315" marR="10731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9F98F"/>
                    </a:solidFill>
                  </a:tcPr>
                </a:tc>
                <a:extLst>
                  <a:ext uri="{0D108BD9-81ED-4DB2-BD59-A6C34878D82A}">
                    <a16:rowId xmlns:a16="http://schemas.microsoft.com/office/drawing/2014/main" val="10001"/>
                  </a:ext>
                </a:extLst>
              </a:tr>
              <a:tr h="8064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000" b="0" i="0" u="none" strike="noStrike" cap="none" normalizeH="0" baseline="0" dirty="0">
                          <a:ln>
                            <a:noFill/>
                          </a:ln>
                          <a:solidFill>
                            <a:srgbClr val="FF0000"/>
                          </a:solidFill>
                          <a:effectLst/>
                          <a:latin typeface="Arial" charset="0"/>
                          <a:ea typeface="ＭＳ Ｐゴシック" pitchFamily="50" charset="-128"/>
                        </a:rPr>
                        <a:t>D</a:t>
                      </a:r>
                    </a:p>
                  </a:txBody>
                  <a:tcPr marL="107315" marR="1073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000" b="0" i="0" u="none" strike="noStrike" cap="none" normalizeH="0" baseline="0" dirty="0">
                          <a:ln>
                            <a:noFill/>
                          </a:ln>
                          <a:solidFill>
                            <a:srgbClr val="FF0000"/>
                          </a:solidFill>
                          <a:effectLst/>
                          <a:latin typeface="Arial" charset="0"/>
                          <a:ea typeface="ＭＳ Ｐゴシック" pitchFamily="50" charset="-128"/>
                        </a:rPr>
                        <a:t>C</a:t>
                      </a:r>
                      <a:endParaRPr kumimoji="1" lang="ja-JP" altLang="ja-JP" sz="2000" b="0" i="0" u="none" strike="noStrike" cap="none" normalizeH="0" baseline="0" dirty="0">
                        <a:ln>
                          <a:noFill/>
                        </a:ln>
                        <a:solidFill>
                          <a:srgbClr val="FF0000"/>
                        </a:solidFill>
                        <a:effectLst/>
                        <a:latin typeface="Arial" charset="0"/>
                        <a:ea typeface="ＭＳ Ｐゴシック" pitchFamily="50" charset="-128"/>
                      </a:endParaRPr>
                    </a:p>
                  </a:txBody>
                  <a:tcPr marL="107315" marR="1073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0" i="0" u="none" strike="noStrike" cap="none" normalizeH="0" baseline="0">
                        <a:ln>
                          <a:noFill/>
                        </a:ln>
                        <a:solidFill>
                          <a:schemeClr val="tx1"/>
                        </a:solidFill>
                        <a:effectLst/>
                        <a:latin typeface="Arial" charset="0"/>
                        <a:ea typeface="ＭＳ Ｐゴシック" pitchFamily="50" charset="-128"/>
                      </a:endParaRPr>
                    </a:p>
                  </a:txBody>
                  <a:tcPr marL="107315" marR="1073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0" i="0" u="none" strike="noStrike" cap="none" normalizeH="0" baseline="0">
                        <a:ln>
                          <a:noFill/>
                        </a:ln>
                        <a:solidFill>
                          <a:schemeClr val="tx1"/>
                        </a:solidFill>
                        <a:effectLst/>
                        <a:latin typeface="Arial" charset="0"/>
                        <a:ea typeface="ＭＳ Ｐゴシック" pitchFamily="50" charset="-128"/>
                      </a:endParaRPr>
                    </a:p>
                  </a:txBody>
                  <a:tcPr marL="107315" marR="1073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0" i="0" u="none" strike="noStrike" cap="none" normalizeH="0" baseline="0">
                        <a:ln>
                          <a:noFill/>
                        </a:ln>
                        <a:solidFill>
                          <a:schemeClr val="tx1"/>
                        </a:solidFill>
                        <a:effectLst/>
                        <a:latin typeface="Arial" charset="0"/>
                        <a:ea typeface="ＭＳ Ｐゴシック" pitchFamily="50" charset="-128"/>
                      </a:endParaRPr>
                    </a:p>
                  </a:txBody>
                  <a:tcPr marL="107315" marR="1073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86201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000" b="0" i="0" u="none" strike="noStrike" cap="none" normalizeH="0" baseline="0" dirty="0">
                          <a:ln>
                            <a:noFill/>
                          </a:ln>
                          <a:solidFill>
                            <a:srgbClr val="FF0000"/>
                          </a:solidFill>
                          <a:effectLst/>
                          <a:latin typeface="Arial" charset="0"/>
                          <a:ea typeface="ＭＳ Ｐゴシック" pitchFamily="50" charset="-128"/>
                        </a:rPr>
                        <a:t>D</a:t>
                      </a:r>
                      <a:endParaRPr kumimoji="1" lang="ja-JP" altLang="ja-JP" sz="2000" b="0" i="0" u="none" strike="noStrike" cap="none" normalizeH="0" baseline="0" dirty="0">
                        <a:ln>
                          <a:noFill/>
                        </a:ln>
                        <a:solidFill>
                          <a:srgbClr val="FF0000"/>
                        </a:solidFill>
                        <a:effectLst/>
                        <a:latin typeface="Arial" charset="0"/>
                        <a:ea typeface="ＭＳ Ｐゴシック" pitchFamily="50" charset="-128"/>
                      </a:endParaRPr>
                    </a:p>
                  </a:txBody>
                  <a:tcPr marL="107315" marR="1073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000" b="0" i="0" u="none" strike="noStrike" cap="none" normalizeH="0" baseline="0" dirty="0">
                          <a:ln>
                            <a:noFill/>
                          </a:ln>
                          <a:solidFill>
                            <a:srgbClr val="FF0000"/>
                          </a:solidFill>
                          <a:effectLst/>
                          <a:latin typeface="Arial" charset="0"/>
                          <a:ea typeface="ＭＳ Ｐゴシック" pitchFamily="50" charset="-128"/>
                        </a:rPr>
                        <a:t>C</a:t>
                      </a:r>
                      <a:endParaRPr kumimoji="1" lang="ja-JP" altLang="ja-JP" sz="2000" b="0" i="0" u="none" strike="noStrike" cap="none" normalizeH="0" baseline="0" dirty="0">
                        <a:ln>
                          <a:noFill/>
                        </a:ln>
                        <a:solidFill>
                          <a:srgbClr val="FF0000"/>
                        </a:solidFill>
                        <a:effectLst/>
                        <a:latin typeface="Arial" charset="0"/>
                        <a:ea typeface="ＭＳ Ｐゴシック" pitchFamily="50" charset="-128"/>
                      </a:endParaRPr>
                    </a:p>
                  </a:txBody>
                  <a:tcPr marL="107315" marR="1073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0" i="0" u="none" strike="noStrike" cap="none" normalizeH="0" baseline="0">
                        <a:ln>
                          <a:noFill/>
                        </a:ln>
                        <a:solidFill>
                          <a:schemeClr val="tx1"/>
                        </a:solidFill>
                        <a:effectLst/>
                        <a:latin typeface="Arial" charset="0"/>
                        <a:ea typeface="ＭＳ Ｐゴシック" pitchFamily="50" charset="-128"/>
                      </a:endParaRPr>
                    </a:p>
                  </a:txBody>
                  <a:tcPr marL="107315" marR="1073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0" i="0" u="none" strike="noStrike" cap="none" normalizeH="0" baseline="0">
                        <a:ln>
                          <a:noFill/>
                        </a:ln>
                        <a:solidFill>
                          <a:schemeClr val="tx1"/>
                        </a:solidFill>
                        <a:effectLst/>
                        <a:latin typeface="Arial" charset="0"/>
                        <a:ea typeface="ＭＳ Ｐゴシック" pitchFamily="50" charset="-128"/>
                      </a:endParaRPr>
                    </a:p>
                  </a:txBody>
                  <a:tcPr marL="107315" marR="1073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0" i="0" u="none" strike="noStrike" cap="none" normalizeH="0" baseline="0">
                        <a:ln>
                          <a:noFill/>
                        </a:ln>
                        <a:solidFill>
                          <a:schemeClr val="tx1"/>
                        </a:solidFill>
                        <a:effectLst/>
                        <a:latin typeface="Arial" charset="0"/>
                        <a:ea typeface="ＭＳ Ｐゴシック" pitchFamily="50" charset="-128"/>
                      </a:endParaRPr>
                    </a:p>
                  </a:txBody>
                  <a:tcPr marL="107315" marR="1073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86201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000" b="0" i="0" u="none" strike="noStrike" cap="none" normalizeH="0" baseline="0" dirty="0">
                          <a:ln>
                            <a:noFill/>
                          </a:ln>
                          <a:solidFill>
                            <a:srgbClr val="FF0000"/>
                          </a:solidFill>
                          <a:effectLst/>
                          <a:latin typeface="Arial" charset="0"/>
                          <a:ea typeface="ＭＳ Ｐゴシック" pitchFamily="50" charset="-128"/>
                        </a:rPr>
                        <a:t>D</a:t>
                      </a:r>
                    </a:p>
                  </a:txBody>
                  <a:tcPr marL="107315" marR="1073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000" b="0" i="0" u="none" strike="noStrike" cap="none" normalizeH="0" baseline="0" dirty="0">
                          <a:ln>
                            <a:noFill/>
                          </a:ln>
                          <a:solidFill>
                            <a:srgbClr val="FF0000"/>
                          </a:solidFill>
                          <a:effectLst/>
                          <a:latin typeface="Arial" charset="0"/>
                          <a:ea typeface="ＭＳ Ｐゴシック" pitchFamily="50" charset="-128"/>
                        </a:rPr>
                        <a:t>C</a:t>
                      </a:r>
                      <a:endParaRPr kumimoji="1" lang="ja-JP" altLang="ja-JP" sz="2000" b="0" i="0" u="none" strike="noStrike" cap="none" normalizeH="0" baseline="0" dirty="0">
                        <a:ln>
                          <a:noFill/>
                        </a:ln>
                        <a:solidFill>
                          <a:srgbClr val="FF0000"/>
                        </a:solidFill>
                        <a:effectLst/>
                        <a:latin typeface="Arial" charset="0"/>
                        <a:ea typeface="ＭＳ Ｐゴシック" pitchFamily="50" charset="-128"/>
                      </a:endParaRPr>
                    </a:p>
                  </a:txBody>
                  <a:tcPr marL="107315" marR="1073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0" i="0" u="none" strike="noStrike" cap="none" normalizeH="0" baseline="0">
                        <a:ln>
                          <a:noFill/>
                        </a:ln>
                        <a:solidFill>
                          <a:schemeClr val="tx1"/>
                        </a:solidFill>
                        <a:effectLst/>
                        <a:latin typeface="Arial" charset="0"/>
                        <a:ea typeface="ＭＳ Ｐゴシック" pitchFamily="50" charset="-128"/>
                      </a:endParaRPr>
                    </a:p>
                  </a:txBody>
                  <a:tcPr marL="107315" marR="1073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0" i="0" u="none" strike="noStrike" cap="none" normalizeH="0" baseline="0">
                        <a:ln>
                          <a:noFill/>
                        </a:ln>
                        <a:solidFill>
                          <a:schemeClr val="tx1"/>
                        </a:solidFill>
                        <a:effectLst/>
                        <a:latin typeface="Arial" charset="0"/>
                        <a:ea typeface="ＭＳ Ｐゴシック" pitchFamily="50" charset="-128"/>
                      </a:endParaRPr>
                    </a:p>
                  </a:txBody>
                  <a:tcPr marL="107315" marR="1073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0" i="0" u="none" strike="noStrike" cap="none" normalizeH="0" baseline="0" dirty="0">
                        <a:ln>
                          <a:noFill/>
                        </a:ln>
                        <a:solidFill>
                          <a:schemeClr val="tx1"/>
                        </a:solidFill>
                        <a:effectLst/>
                        <a:latin typeface="Arial" charset="0"/>
                        <a:ea typeface="ＭＳ Ｐゴシック" pitchFamily="50" charset="-128"/>
                      </a:endParaRPr>
                    </a:p>
                  </a:txBody>
                  <a:tcPr marL="107315" marR="1073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87077" name="Rectangle 44"/>
          <p:cNvSpPr>
            <a:spLocks noGrp="1" noChangeArrowheads="1"/>
          </p:cNvSpPr>
          <p:nvPr>
            <p:ph type="title" idx="4294967295"/>
          </p:nvPr>
        </p:nvSpPr>
        <p:spPr>
          <a:xfrm>
            <a:off x="37836" y="44450"/>
            <a:ext cx="1883172" cy="274638"/>
          </a:xfrm>
          <a:noFill/>
        </p:spPr>
        <p:txBody>
          <a:bodyPr/>
          <a:lstStyle/>
          <a:p>
            <a:pPr algn="l" eaLnBrk="1" hangingPunct="1"/>
            <a:r>
              <a:rPr lang="ja-JP" altLang="en-US" sz="1200" b="1"/>
              <a:t>記入様式　２</a:t>
            </a:r>
          </a:p>
        </p:txBody>
      </p:sp>
      <p:sp>
        <p:nvSpPr>
          <p:cNvPr id="87079" name="Rectangle 2786"/>
          <p:cNvSpPr>
            <a:spLocks noChangeArrowheads="1"/>
          </p:cNvSpPr>
          <p:nvPr/>
        </p:nvSpPr>
        <p:spPr bwMode="auto">
          <a:xfrm>
            <a:off x="488423" y="404924"/>
            <a:ext cx="9204325"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600" b="1" i="0" u="sng" strike="noStrike" kern="1200" cap="none" spc="0" normalizeH="0" baseline="0" noProof="0" dirty="0">
                <a:ln>
                  <a:noFill/>
                </a:ln>
                <a:solidFill>
                  <a:srgbClr val="000000"/>
                </a:solidFill>
                <a:effectLst/>
                <a:uLnTx/>
                <a:uFillTx/>
                <a:latin typeface="Arial" charset="0"/>
                <a:ea typeface="ＭＳ Ｐゴシック" pitchFamily="50" charset="-128"/>
                <a:cs typeface="+mn-cs"/>
              </a:rPr>
              <a:t>利用者名　　　　　　　　　　　　　　</a:t>
            </a:r>
            <a:r>
              <a:rPr kumimoji="1" lang="ja-JP" altLang="en-US" sz="1600" b="1" i="0" u="none" strike="noStrike" kern="1200" cap="none" spc="0" normalizeH="0" baseline="0" noProof="0" dirty="0">
                <a:ln>
                  <a:noFill/>
                </a:ln>
                <a:solidFill>
                  <a:srgbClr val="000000"/>
                </a:solidFill>
                <a:effectLst/>
                <a:uLnTx/>
                <a:uFillTx/>
                <a:latin typeface="Arial" charset="0"/>
                <a:ea typeface="ＭＳ Ｐゴシック" pitchFamily="50" charset="-128"/>
                <a:cs typeface="+mn-cs"/>
              </a:rPr>
              <a:t>　　　　　　　　　　　　　　　　　　　　　　</a:t>
            </a:r>
            <a:r>
              <a:rPr kumimoji="1" lang="ja-JP" altLang="en-US" sz="1400" b="1" i="0" u="sng" strike="noStrike" kern="1200" cap="none" spc="0" normalizeH="0" baseline="0" noProof="0" dirty="0">
                <a:ln>
                  <a:noFill/>
                </a:ln>
                <a:solidFill>
                  <a:srgbClr val="000000"/>
                </a:solidFill>
                <a:effectLst/>
                <a:uLnTx/>
                <a:uFillTx/>
                <a:latin typeface="Arial" charset="0"/>
                <a:ea typeface="ＭＳ Ｐゴシック" pitchFamily="50" charset="-128"/>
                <a:cs typeface="+mn-cs"/>
              </a:rPr>
              <a:t>作成年月日：　　　　年　　月　　日　　</a:t>
            </a:r>
            <a:r>
              <a:rPr kumimoji="1" lang="ja-JP" altLang="en-US" sz="1400" b="1" i="0" u="none" strike="noStrike" kern="1200" cap="none" spc="0" normalizeH="0" baseline="0" noProof="0" dirty="0">
                <a:ln>
                  <a:noFill/>
                </a:ln>
                <a:solidFill>
                  <a:srgbClr val="000000"/>
                </a:solidFill>
                <a:effectLst/>
                <a:uLnTx/>
                <a:uFillTx/>
                <a:latin typeface="Arial" charset="0"/>
                <a:ea typeface="ＭＳ Ｐゴシック" pitchFamily="50" charset="-128"/>
                <a:cs typeface="+mn-cs"/>
              </a:rPr>
              <a:t/>
            </a:r>
            <a:br>
              <a:rPr kumimoji="1" lang="ja-JP" altLang="en-US" sz="1400" b="1" i="0" u="none" strike="noStrike" kern="1200" cap="none" spc="0" normalizeH="0" baseline="0" noProof="0" dirty="0">
                <a:ln>
                  <a:noFill/>
                </a:ln>
                <a:solidFill>
                  <a:srgbClr val="000000"/>
                </a:solidFill>
                <a:effectLst/>
                <a:uLnTx/>
                <a:uFillTx/>
                <a:latin typeface="Arial" charset="0"/>
                <a:ea typeface="ＭＳ Ｐゴシック" pitchFamily="50" charset="-128"/>
                <a:cs typeface="+mn-cs"/>
              </a:rPr>
            </a:br>
            <a:endParaRPr kumimoji="1" lang="ja-JP" altLang="en-US" sz="1400" b="1" i="0" u="none" strike="noStrike" kern="1200" cap="none" spc="0" normalizeH="0" baseline="0" noProof="0" dirty="0">
              <a:ln>
                <a:noFill/>
              </a:ln>
              <a:solidFill>
                <a:srgbClr val="000000"/>
              </a:solidFill>
              <a:effectLst/>
              <a:uLnTx/>
              <a:uFillTx/>
              <a:latin typeface="Arial" charset="0"/>
              <a:ea typeface="ＭＳ Ｐゴシック" pitchFamily="50" charset="-128"/>
              <a:cs typeface="+mn-cs"/>
            </a:endParaRPr>
          </a:p>
        </p:txBody>
      </p:sp>
      <p:sp>
        <p:nvSpPr>
          <p:cNvPr id="87088" name="Rectangle 2786"/>
          <p:cNvSpPr>
            <a:spLocks noChangeArrowheads="1"/>
          </p:cNvSpPr>
          <p:nvPr/>
        </p:nvSpPr>
        <p:spPr bwMode="auto">
          <a:xfrm>
            <a:off x="975125" y="44457"/>
            <a:ext cx="2537715" cy="288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000000"/>
                </a:solidFill>
                <a:effectLst/>
                <a:uLnTx/>
                <a:uFillTx/>
                <a:latin typeface="Arial" charset="0"/>
                <a:ea typeface="ＭＳ Ｐゴシック" pitchFamily="50" charset="-128"/>
                <a:cs typeface="+mn-cs"/>
              </a:rPr>
              <a:t>個別支援計画書</a:t>
            </a:r>
            <a:endParaRPr kumimoji="1" lang="ja-JP" altLang="en-US" sz="1600" b="1" i="0" u="none" strike="noStrike" kern="1200" cap="none" spc="0" normalizeH="0" baseline="0" noProof="0" dirty="0">
              <a:ln>
                <a:noFill/>
              </a:ln>
              <a:solidFill>
                <a:srgbClr val="000000"/>
              </a:solidFill>
              <a:effectLst/>
              <a:uLnTx/>
              <a:uFillTx/>
              <a:latin typeface="Arial" charset="0"/>
              <a:ea typeface="ＭＳ Ｐゴシック" pitchFamily="50" charset="-128"/>
              <a:cs typeface="+mn-cs"/>
            </a:endParaRPr>
          </a:p>
        </p:txBody>
      </p:sp>
      <p:sp>
        <p:nvSpPr>
          <p:cNvPr id="87089" name="Rectangle 2786"/>
          <p:cNvSpPr>
            <a:spLocks noChangeArrowheads="1"/>
          </p:cNvSpPr>
          <p:nvPr/>
        </p:nvSpPr>
        <p:spPr bwMode="auto">
          <a:xfrm>
            <a:off x="361156" y="6129337"/>
            <a:ext cx="9360827"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anchor="b"/>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Arial" charset="0"/>
                <a:ea typeface="ＭＳ Ｐゴシック" pitchFamily="50" charset="-128"/>
                <a:cs typeface="+mn-cs"/>
              </a:rPr>
              <a:t>平成　　　年　　　月　　　日　　　</a:t>
            </a:r>
            <a:r>
              <a:rPr kumimoji="1" lang="ja-JP" altLang="en-US" sz="1200" b="0" i="0" u="sng" strike="noStrike" kern="1200" cap="none" spc="0" normalizeH="0" baseline="0" noProof="0" dirty="0">
                <a:ln>
                  <a:noFill/>
                </a:ln>
                <a:solidFill>
                  <a:srgbClr val="000000"/>
                </a:solidFill>
                <a:effectLst/>
                <a:uLnTx/>
                <a:uFillTx/>
                <a:latin typeface="Arial" charset="0"/>
                <a:ea typeface="ＭＳ Ｐゴシック" pitchFamily="50" charset="-128"/>
                <a:cs typeface="+mn-cs"/>
              </a:rPr>
              <a:t>利用者氏名　　　　　　　　　　　　　　　　　　</a:t>
            </a:r>
            <a:r>
              <a:rPr kumimoji="1" lang="ja-JP" altLang="en-US" sz="1200" b="0" i="0" u="none" strike="noStrike" kern="1200" cap="none" spc="0" normalizeH="0" baseline="0" noProof="0" dirty="0">
                <a:ln>
                  <a:noFill/>
                </a:ln>
                <a:solidFill>
                  <a:srgbClr val="000000"/>
                </a:solidFill>
                <a:effectLst/>
                <a:uLnTx/>
                <a:uFillTx/>
                <a:latin typeface="Arial" charset="0"/>
                <a:ea typeface="ＭＳ Ｐゴシック" pitchFamily="50" charset="-128"/>
                <a:cs typeface="+mn-cs"/>
              </a:rPr>
              <a:t>印　　　　</a:t>
            </a:r>
            <a:r>
              <a:rPr kumimoji="1" lang="ja-JP" altLang="en-US" sz="1200" b="0" i="0" u="sng" strike="noStrike" kern="1200" cap="none" spc="0" normalizeH="0" baseline="0" noProof="0" dirty="0">
                <a:ln>
                  <a:noFill/>
                </a:ln>
                <a:solidFill>
                  <a:srgbClr val="000000"/>
                </a:solidFill>
                <a:effectLst/>
                <a:uLnTx/>
                <a:uFillTx/>
                <a:latin typeface="Arial" charset="0"/>
                <a:ea typeface="ＭＳ Ｐゴシック" pitchFamily="50" charset="-128"/>
                <a:cs typeface="+mn-cs"/>
              </a:rPr>
              <a:t>サービス管理責任者　　　　　　　　　　　　　　　　　</a:t>
            </a:r>
            <a:r>
              <a:rPr kumimoji="1" lang="ja-JP" altLang="en-US" sz="1200" b="0" i="0" u="none" strike="noStrike" kern="1200" cap="none" spc="0" normalizeH="0" baseline="0" noProof="0" dirty="0">
                <a:ln>
                  <a:noFill/>
                </a:ln>
                <a:solidFill>
                  <a:srgbClr val="000000"/>
                </a:solidFill>
                <a:effectLst/>
                <a:uLnTx/>
                <a:uFillTx/>
                <a:latin typeface="Arial" charset="0"/>
                <a:ea typeface="ＭＳ Ｐゴシック" pitchFamily="50" charset="-128"/>
                <a:cs typeface="+mn-cs"/>
              </a:rPr>
              <a:t>印　　　　　　　　　　　</a:t>
            </a:r>
            <a:r>
              <a:rPr kumimoji="1" lang="ja-JP" altLang="en-US" sz="1200" b="1" i="0" u="none" strike="noStrike" kern="1200" cap="none" spc="0" normalizeH="0" baseline="0" noProof="0" dirty="0">
                <a:ln>
                  <a:noFill/>
                </a:ln>
                <a:solidFill>
                  <a:srgbClr val="000000"/>
                </a:solidFill>
                <a:effectLst/>
                <a:uLnTx/>
                <a:uFillTx/>
                <a:latin typeface="Arial" charset="0"/>
                <a:ea typeface="ＭＳ Ｐゴシック" pitchFamily="50" charset="-128"/>
                <a:cs typeface="+mn-cs"/>
              </a:rPr>
              <a:t>　　　　　　　　　　　　　　　　　　　</a:t>
            </a:r>
            <a:r>
              <a:rPr kumimoji="1" lang="ja-JP" altLang="en-US" sz="1200" b="1" i="0" u="sng" strike="noStrike" kern="1200" cap="none" spc="0" normalizeH="0" baseline="0" noProof="0" dirty="0">
                <a:ln>
                  <a:noFill/>
                </a:ln>
                <a:solidFill>
                  <a:srgbClr val="000000"/>
                </a:solidFill>
                <a:effectLst/>
                <a:uLnTx/>
                <a:uFillTx/>
                <a:latin typeface="Arial" charset="0"/>
                <a:ea typeface="ＭＳ Ｐゴシック" pitchFamily="50" charset="-128"/>
                <a:cs typeface="+mn-cs"/>
              </a:rPr>
              <a:t>　</a:t>
            </a:r>
            <a:endParaRPr kumimoji="1" lang="ja-JP" altLang="en-US" sz="1200" b="1" i="0" u="none" strike="noStrike" kern="1200" cap="none" spc="0" normalizeH="0" baseline="0" noProof="0" dirty="0">
              <a:ln>
                <a:noFill/>
              </a:ln>
              <a:solidFill>
                <a:srgbClr val="000000"/>
              </a:solidFill>
              <a:effectLst/>
              <a:uLnTx/>
              <a:uFillTx/>
              <a:latin typeface="Arial" charset="0"/>
              <a:ea typeface="ＭＳ Ｐゴシック" pitchFamily="50" charset="-128"/>
              <a:cs typeface="+mn-cs"/>
            </a:endParaRPr>
          </a:p>
        </p:txBody>
      </p:sp>
      <p:graphicFrame>
        <p:nvGraphicFramePr>
          <p:cNvPr id="245810" name="Group 50"/>
          <p:cNvGraphicFramePr>
            <a:graphicFrameLocks noGrp="1"/>
          </p:cNvGraphicFramePr>
          <p:nvPr>
            <p:extLst/>
          </p:nvPr>
        </p:nvGraphicFramePr>
        <p:xfrm>
          <a:off x="250228" y="1988840"/>
          <a:ext cx="9492276" cy="960710"/>
        </p:xfrm>
        <a:graphic>
          <a:graphicData uri="http://schemas.openxmlformats.org/drawingml/2006/table">
            <a:tbl>
              <a:tblPr/>
              <a:tblGrid>
                <a:gridCol w="2199169">
                  <a:extLst>
                    <a:ext uri="{9D8B030D-6E8A-4147-A177-3AD203B41FA5}">
                      <a16:colId xmlns:a16="http://schemas.microsoft.com/office/drawing/2014/main" val="20000"/>
                    </a:ext>
                  </a:extLst>
                </a:gridCol>
                <a:gridCol w="7293107">
                  <a:extLst>
                    <a:ext uri="{9D8B030D-6E8A-4147-A177-3AD203B41FA5}">
                      <a16:colId xmlns:a16="http://schemas.microsoft.com/office/drawing/2014/main" val="20001"/>
                    </a:ext>
                  </a:extLst>
                </a:gridCol>
              </a:tblGrid>
              <a:tr h="50351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長期目標（内容、期間等）</a:t>
                      </a:r>
                    </a:p>
                  </a:txBody>
                  <a:tcPr marL="107315" marR="1073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baseline="0" dirty="0">
                          <a:ln>
                            <a:noFill/>
                          </a:ln>
                          <a:solidFill>
                            <a:srgbClr val="FF0000"/>
                          </a:solidFill>
                          <a:effectLst/>
                          <a:latin typeface="Arial" charset="0"/>
                          <a:ea typeface="ＭＳ Ｐゴシック" pitchFamily="50" charset="-128"/>
                        </a:rPr>
                        <a:t>F</a:t>
                      </a:r>
                      <a:endParaRPr kumimoji="1" lang="ja-JP" altLang="en-US" sz="2400" b="0" i="0" u="none" strike="noStrike" cap="none" normalizeH="0" baseline="0" dirty="0">
                        <a:ln>
                          <a:noFill/>
                        </a:ln>
                        <a:solidFill>
                          <a:srgbClr val="FF0000"/>
                        </a:solidFill>
                        <a:effectLst/>
                        <a:latin typeface="Arial" charset="0"/>
                        <a:ea typeface="ＭＳ Ｐゴシック" pitchFamily="50" charset="-128"/>
                      </a:endParaRPr>
                    </a:p>
                  </a:txBody>
                  <a:tcPr marL="107315" marR="1073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56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a:ln>
                            <a:noFill/>
                          </a:ln>
                          <a:solidFill>
                            <a:schemeClr val="tx1"/>
                          </a:solidFill>
                          <a:effectLst/>
                          <a:latin typeface="Arial" charset="0"/>
                          <a:ea typeface="ＭＳ Ｐゴシック" pitchFamily="50" charset="-128"/>
                        </a:rPr>
                        <a:t>短期目標（内容、期間等）</a:t>
                      </a:r>
                    </a:p>
                  </a:txBody>
                  <a:tcPr marL="107315" marR="1073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kern="1200" cap="none" normalizeH="0" baseline="0" dirty="0">
                          <a:ln>
                            <a:noFill/>
                          </a:ln>
                          <a:solidFill>
                            <a:srgbClr val="FF0000"/>
                          </a:solidFill>
                          <a:effectLst/>
                          <a:latin typeface="Arial" charset="0"/>
                          <a:ea typeface="ＭＳ Ｐゴシック" pitchFamily="50" charset="-128"/>
                          <a:cs typeface="+mn-cs"/>
                        </a:rPr>
                        <a:t>F</a:t>
                      </a:r>
                      <a:endParaRPr kumimoji="1" lang="ja-JP" altLang="en-US" sz="2400" b="0" i="0" u="none" strike="noStrike" kern="1200" cap="none" normalizeH="0" baseline="0" dirty="0">
                        <a:ln>
                          <a:noFill/>
                        </a:ln>
                        <a:solidFill>
                          <a:srgbClr val="FF0000"/>
                        </a:solidFill>
                        <a:effectLst/>
                        <a:latin typeface="Arial" charset="0"/>
                        <a:ea typeface="ＭＳ Ｐゴシック" pitchFamily="50" charset="-128"/>
                        <a:cs typeface="+mn-cs"/>
                      </a:endParaRPr>
                    </a:p>
                  </a:txBody>
                  <a:tcPr marL="107315" marR="1073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graphicFrame>
        <p:nvGraphicFramePr>
          <p:cNvPr id="12" name="Group 40"/>
          <p:cNvGraphicFramePr>
            <a:graphicFrameLocks noGrp="1"/>
          </p:cNvGraphicFramePr>
          <p:nvPr>
            <p:extLst/>
          </p:nvPr>
        </p:nvGraphicFramePr>
        <p:xfrm>
          <a:off x="277334" y="1268760"/>
          <a:ext cx="9449502" cy="390525"/>
        </p:xfrm>
        <a:graphic>
          <a:graphicData uri="http://schemas.openxmlformats.org/drawingml/2006/table">
            <a:tbl>
              <a:tblPr/>
              <a:tblGrid>
                <a:gridCol w="2144929">
                  <a:extLst>
                    <a:ext uri="{9D8B030D-6E8A-4147-A177-3AD203B41FA5}">
                      <a16:colId xmlns:a16="http://schemas.microsoft.com/office/drawing/2014/main" val="20000"/>
                    </a:ext>
                  </a:extLst>
                </a:gridCol>
                <a:gridCol w="7304573">
                  <a:extLst>
                    <a:ext uri="{9D8B030D-6E8A-4147-A177-3AD203B41FA5}">
                      <a16:colId xmlns:a16="http://schemas.microsoft.com/office/drawing/2014/main" val="20001"/>
                    </a:ext>
                  </a:extLst>
                </a:gridCol>
              </a:tblGrid>
              <a:tr h="3905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総合的な援助の方針</a:t>
                      </a:r>
                    </a:p>
                  </a:txBody>
                  <a:tcPr marL="107315" marR="1073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rgbClr val="CC0066"/>
                          </a:solidFill>
                          <a:effectLst/>
                          <a:latin typeface="Arial" charset="0"/>
                          <a:ea typeface="ＭＳ Ｐゴシック" pitchFamily="50" charset="-128"/>
                        </a:rPr>
                        <a:t>サービス等利用計画</a:t>
                      </a:r>
                    </a:p>
                  </a:txBody>
                  <a:tcPr marL="107315" marR="1073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extLst>
                  <a:ext uri="{0D108BD9-81ED-4DB2-BD59-A6C34878D82A}">
                    <a16:rowId xmlns:a16="http://schemas.microsoft.com/office/drawing/2014/main" val="10000"/>
                  </a:ext>
                </a:extLst>
              </a:tr>
            </a:tbl>
          </a:graphicData>
        </a:graphic>
      </p:graphicFrame>
      <p:graphicFrame>
        <p:nvGraphicFramePr>
          <p:cNvPr id="13" name="Group 40"/>
          <p:cNvGraphicFramePr>
            <a:graphicFrameLocks noGrp="1"/>
          </p:cNvGraphicFramePr>
          <p:nvPr>
            <p:extLst/>
          </p:nvPr>
        </p:nvGraphicFramePr>
        <p:xfrm>
          <a:off x="272480" y="764704"/>
          <a:ext cx="9433048" cy="457200"/>
        </p:xfrm>
        <a:graphic>
          <a:graphicData uri="http://schemas.openxmlformats.org/drawingml/2006/table">
            <a:tbl>
              <a:tblPr/>
              <a:tblGrid>
                <a:gridCol w="2160240">
                  <a:extLst>
                    <a:ext uri="{9D8B030D-6E8A-4147-A177-3AD203B41FA5}">
                      <a16:colId xmlns:a16="http://schemas.microsoft.com/office/drawing/2014/main" val="20000"/>
                    </a:ext>
                  </a:extLst>
                </a:gridCol>
                <a:gridCol w="7272808">
                  <a:extLst>
                    <a:ext uri="{9D8B030D-6E8A-4147-A177-3AD203B41FA5}">
                      <a16:colId xmlns:a16="http://schemas.microsoft.com/office/drawing/2014/main" val="20001"/>
                    </a:ext>
                  </a:extLst>
                </a:gridCol>
              </a:tblGrid>
              <a:tr h="3905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charset="0"/>
                          <a:ea typeface="ＭＳ Ｐゴシック" pitchFamily="50" charset="-128"/>
                        </a:rPr>
                        <a:t>利用者及びその家族の生活に対する意向（希望する生活）</a:t>
                      </a:r>
                    </a:p>
                  </a:txBody>
                  <a:tcPr marL="107315" marR="1073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dirty="0">
                          <a:ln>
                            <a:noFill/>
                          </a:ln>
                          <a:solidFill>
                            <a:srgbClr val="CC0066"/>
                          </a:solidFill>
                          <a:effectLst/>
                          <a:latin typeface="Arial" charset="0"/>
                          <a:ea typeface="ＭＳ Ｐゴシック" pitchFamily="50" charset="-128"/>
                        </a:rPr>
                        <a:t>E</a:t>
                      </a:r>
                      <a:r>
                        <a:rPr kumimoji="1" lang="ja-JP" altLang="en-US" sz="1600" b="0" i="0" u="none" strike="noStrike" cap="none" normalizeH="0" baseline="0" dirty="0">
                          <a:ln>
                            <a:noFill/>
                          </a:ln>
                          <a:solidFill>
                            <a:srgbClr val="CC0066"/>
                          </a:solidFill>
                          <a:effectLst/>
                          <a:latin typeface="Arial" charset="0"/>
                          <a:ea typeface="ＭＳ Ｐゴシック" pitchFamily="50" charset="-128"/>
                        </a:rPr>
                        <a:t>（⑤及びサービス等利用計画）</a:t>
                      </a:r>
                    </a:p>
                  </a:txBody>
                  <a:tcPr marL="107315" marR="1073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extLst>
                  <a:ext uri="{0D108BD9-81ED-4DB2-BD59-A6C34878D82A}">
                    <a16:rowId xmlns:a16="http://schemas.microsoft.com/office/drawing/2014/main" val="10000"/>
                  </a:ext>
                </a:extLst>
              </a:tr>
            </a:tbl>
          </a:graphicData>
        </a:graphic>
      </p:graphicFrame>
      <p:sp>
        <p:nvSpPr>
          <p:cNvPr id="14" name="正方形/長方形 13">
            <a:extLst>
              <a:ext uri="{FF2B5EF4-FFF2-40B4-BE49-F238E27FC236}">
                <a16:creationId xmlns:a16="http://schemas.microsoft.com/office/drawing/2014/main" id="{2D4F95CE-C3C6-4336-AA4F-19E6796C74EF}"/>
              </a:ext>
            </a:extLst>
          </p:cNvPr>
          <p:cNvSpPr/>
          <p:nvPr/>
        </p:nvSpPr>
        <p:spPr>
          <a:xfrm>
            <a:off x="3512840" y="8806"/>
            <a:ext cx="6296542" cy="276999"/>
          </a:xfrm>
          <a:prstGeom prst="rect">
            <a:avLst/>
          </a:prstGeom>
          <a:ln>
            <a:solidFill>
              <a:srgbClr val="0070C0"/>
            </a:solidFill>
          </a:ln>
        </p:spPr>
        <p:txBody>
          <a:bodyPr wrap="square">
            <a:spAutoFit/>
          </a:bodyPr>
          <a:lstStyle/>
          <a:p>
            <a:r>
              <a:rPr lang="ja-JP" altLang="en-US" sz="1200" dirty="0"/>
              <a:t>平成２８年度　サービス管理責任者等指導者養成研修会＜介護（生活介護・療養介護） ＞資料</a:t>
            </a:r>
            <a:endParaRPr lang="en-US" altLang="ja-JP" sz="1200" dirty="0"/>
          </a:p>
        </p:txBody>
      </p:sp>
    </p:spTree>
    <p:extLst>
      <p:ext uri="{BB962C8B-B14F-4D97-AF65-F5344CB8AC3E}">
        <p14:creationId xmlns:p14="http://schemas.microsoft.com/office/powerpoint/2010/main" val="34384000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AutoShape 6"/>
          <p:cNvSpPr>
            <a:spLocks noChangeArrowheads="1"/>
          </p:cNvSpPr>
          <p:nvPr/>
        </p:nvSpPr>
        <p:spPr bwMode="auto">
          <a:xfrm>
            <a:off x="631825" y="549275"/>
            <a:ext cx="9002713" cy="1079500"/>
          </a:xfrm>
          <a:prstGeom prst="rtTriangle">
            <a:avLst/>
          </a:prstGeom>
          <a:gradFill rotWithShape="1">
            <a:gsLst>
              <a:gs pos="0">
                <a:srgbClr val="FFFFE9"/>
              </a:gs>
              <a:gs pos="100000">
                <a:srgbClr val="FFFFB9"/>
              </a:gs>
            </a:gsLst>
            <a:lin ang="5400000" scaled="1"/>
          </a:gradFill>
          <a:ln>
            <a:noFill/>
          </a:ln>
          <a:extLst>
            <a:ext uri="{91240B29-F687-4F45-9708-019B960494DF}">
              <a14:hiddenLine xmlns:a14="http://schemas.microsoft.com/office/drawing/2010/main" w="12700" algn="ctr">
                <a:solidFill>
                  <a:srgbClr val="000000"/>
                </a:solidFill>
                <a:miter lim="800000"/>
                <a:headEnd/>
                <a:tailEnd/>
              </a14:hiddenLine>
            </a:ext>
          </a:extLst>
        </p:spPr>
        <p:txBody>
          <a:bodyPr wrap="none" lIns="74295" tIns="8890" rIns="74295" bIns="8890"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endParaRPr lang="ja-JP" altLang="ja-JP" sz="1800">
              <a:solidFill>
                <a:srgbClr val="000000"/>
              </a:solidFill>
            </a:endParaRPr>
          </a:p>
        </p:txBody>
      </p:sp>
      <p:sp>
        <p:nvSpPr>
          <p:cNvPr id="89091" name="Rectangle 4"/>
          <p:cNvSpPr>
            <a:spLocks noGrp="1" noChangeArrowheads="1"/>
          </p:cNvSpPr>
          <p:nvPr>
            <p:ph type="title"/>
          </p:nvPr>
        </p:nvSpPr>
        <p:spPr>
          <a:xfrm>
            <a:off x="527050" y="260350"/>
            <a:ext cx="8915400" cy="1143000"/>
          </a:xfrm>
        </p:spPr>
        <p:txBody>
          <a:bodyPr/>
          <a:lstStyle/>
          <a:p>
            <a:r>
              <a:rPr lang="ja-JP" altLang="en-US" b="1" dirty="0"/>
              <a:t>１．サービス提供プロセスの実際</a:t>
            </a:r>
          </a:p>
        </p:txBody>
      </p:sp>
      <p:sp>
        <p:nvSpPr>
          <p:cNvPr id="2" name="コンテンツ プレースホルダー 1"/>
          <p:cNvSpPr>
            <a:spLocks noGrp="1"/>
          </p:cNvSpPr>
          <p:nvPr>
            <p:ph idx="1"/>
          </p:nvPr>
        </p:nvSpPr>
        <p:spPr>
          <a:xfrm>
            <a:off x="631825" y="1910715"/>
            <a:ext cx="8913813" cy="4525962"/>
          </a:xfrm>
        </p:spPr>
        <p:txBody>
          <a:bodyPr/>
          <a:lstStyle/>
          <a:p>
            <a:pPr marL="0" indent="0">
              <a:buFontTx/>
              <a:buNone/>
              <a:defRPr/>
            </a:pPr>
            <a:r>
              <a:rPr lang="ja-JP" altLang="en-US" dirty="0">
                <a:latin typeface="ＭＳ Ｐゴシック" pitchFamily="50" charset="-128"/>
              </a:rPr>
              <a:t>（１）サービス提供のプロセス</a:t>
            </a:r>
            <a:endParaRPr lang="en-US" altLang="ja-JP" dirty="0">
              <a:latin typeface="ＭＳ Ｐゴシック" pitchFamily="50" charset="-128"/>
            </a:endParaRPr>
          </a:p>
          <a:p>
            <a:pPr marL="0" indent="0">
              <a:buFontTx/>
              <a:buNone/>
              <a:defRPr/>
            </a:pPr>
            <a:r>
              <a:rPr lang="ja-JP" altLang="en-US" dirty="0">
                <a:latin typeface="ＭＳ Ｐゴシック" pitchFamily="50" charset="-128"/>
              </a:rPr>
              <a:t>（２）相談支援時の状況把握</a:t>
            </a:r>
            <a:endParaRPr lang="en-US" altLang="ja-JP" dirty="0">
              <a:latin typeface="ＭＳ Ｐゴシック" pitchFamily="50" charset="-128"/>
            </a:endParaRPr>
          </a:p>
          <a:p>
            <a:pPr marL="0" indent="0">
              <a:buFontTx/>
              <a:buNone/>
              <a:defRPr/>
            </a:pPr>
            <a:r>
              <a:rPr lang="ja-JP" altLang="en-US" dirty="0">
                <a:latin typeface="ＭＳ Ｐゴシック" pitchFamily="50" charset="-128"/>
              </a:rPr>
              <a:t>（３）アセスメント</a:t>
            </a:r>
          </a:p>
          <a:p>
            <a:pPr marL="0" indent="0">
              <a:buFontTx/>
              <a:buNone/>
              <a:defRPr/>
            </a:pPr>
            <a:r>
              <a:rPr lang="ja-JP" altLang="en-US" dirty="0">
                <a:latin typeface="ＭＳ Ｐゴシック" pitchFamily="50" charset="-128"/>
              </a:rPr>
              <a:t>（４）個別支援計画の作成</a:t>
            </a:r>
          </a:p>
          <a:p>
            <a:pPr marL="0" indent="0">
              <a:buFontTx/>
              <a:buNone/>
              <a:defRPr/>
            </a:pPr>
            <a:r>
              <a:rPr lang="ja-JP" altLang="en-US" dirty="0">
                <a:latin typeface="ＭＳ Ｐゴシック" pitchFamily="50" charset="-128"/>
              </a:rPr>
              <a:t>（５）個別支援計画の実施</a:t>
            </a:r>
          </a:p>
          <a:p>
            <a:pPr marL="0" indent="0">
              <a:buFontTx/>
              <a:buNone/>
              <a:defRPr/>
            </a:pPr>
            <a:r>
              <a:rPr lang="ja-JP" altLang="en-US" dirty="0">
                <a:latin typeface="ＭＳ Ｐゴシック" pitchFamily="50" charset="-128"/>
              </a:rPr>
              <a:t>（６）中間評価と修正</a:t>
            </a:r>
          </a:p>
          <a:p>
            <a:pPr marL="0" indent="0">
              <a:buFontTx/>
              <a:buNone/>
              <a:defRPr/>
            </a:pPr>
            <a:r>
              <a:rPr lang="ja-JP" altLang="en-US" dirty="0">
                <a:latin typeface="ＭＳ Ｐゴシック" pitchFamily="50" charset="-128"/>
              </a:rPr>
              <a:t>（７）終了時評価</a:t>
            </a:r>
            <a:endParaRPr lang="ja-JP" altLang="ja-JP" dirty="0"/>
          </a:p>
          <a:p>
            <a:pPr>
              <a:defRPr/>
            </a:pPr>
            <a:endParaRPr lang="ja-JP" altLang="en-US" dirty="0"/>
          </a:p>
        </p:txBody>
      </p:sp>
      <p:sp>
        <p:nvSpPr>
          <p:cNvPr id="89094" name="スライド番号プレースホルダー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spcBef>
                <a:spcPct val="0"/>
              </a:spcBef>
              <a:buFontTx/>
              <a:buNone/>
            </a:pPr>
            <a:fld id="{68B2C80B-6752-463E-8A97-656C5388F88A}" type="slidenum">
              <a:rPr lang="en-US" altLang="ja-JP" sz="1400">
                <a:solidFill>
                  <a:srgbClr val="000000"/>
                </a:solidFill>
              </a:rPr>
              <a:pPr>
                <a:spcBef>
                  <a:spcPct val="0"/>
                </a:spcBef>
                <a:buFontTx/>
                <a:buNone/>
              </a:pPr>
              <a:t>3</a:t>
            </a:fld>
            <a:endParaRPr lang="en-US" altLang="ja-JP" sz="1400">
              <a:solidFill>
                <a:srgbClr val="000000"/>
              </a:solidFill>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ChangeArrowheads="1"/>
          </p:cNvSpPr>
          <p:nvPr/>
        </p:nvSpPr>
        <p:spPr bwMode="auto">
          <a:xfrm>
            <a:off x="2168525" y="1689100"/>
            <a:ext cx="465138" cy="2963863"/>
          </a:xfrm>
          <a:prstGeom prst="rect">
            <a:avLst/>
          </a:prstGeom>
          <a:solidFill>
            <a:srgbClr val="FFFF99"/>
          </a:solidFill>
          <a:ln w="9525">
            <a:solidFill>
              <a:schemeClr val="tx1"/>
            </a:solidFill>
            <a:miter lim="800000"/>
            <a:headEnd/>
            <a:tailEnd/>
          </a:ln>
        </p:spPr>
        <p:txBody>
          <a:bodyPr vert="eaVert" wrap="none"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r>
              <a:rPr lang="ja-JP" altLang="en-US" sz="1800">
                <a:solidFill>
                  <a:srgbClr val="000000"/>
                </a:solidFill>
              </a:rPr>
              <a:t>  （２）アセスメント</a:t>
            </a:r>
          </a:p>
        </p:txBody>
      </p:sp>
      <p:sp>
        <p:nvSpPr>
          <p:cNvPr id="91139" name="Rectangle 3"/>
          <p:cNvSpPr>
            <a:spLocks noChangeArrowheads="1"/>
          </p:cNvSpPr>
          <p:nvPr/>
        </p:nvSpPr>
        <p:spPr bwMode="auto">
          <a:xfrm>
            <a:off x="4549775" y="1765300"/>
            <a:ext cx="466725" cy="2816225"/>
          </a:xfrm>
          <a:prstGeom prst="rect">
            <a:avLst/>
          </a:prstGeom>
          <a:solidFill>
            <a:srgbClr val="FFFF99"/>
          </a:solidFill>
          <a:ln w="9525">
            <a:solidFill>
              <a:schemeClr val="tx1"/>
            </a:solidFill>
            <a:miter lim="800000"/>
            <a:headEnd/>
            <a:tailEnd/>
          </a:ln>
        </p:spPr>
        <p:txBody>
          <a:bodyPr vert="eaVert" wrap="none"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1800">
                <a:solidFill>
                  <a:srgbClr val="000000"/>
                </a:solidFill>
              </a:rPr>
              <a:t>（３）個別支援計画の作成　</a:t>
            </a:r>
          </a:p>
        </p:txBody>
      </p:sp>
      <p:sp>
        <p:nvSpPr>
          <p:cNvPr id="91140" name="Rectangle 4"/>
          <p:cNvSpPr>
            <a:spLocks noChangeArrowheads="1"/>
          </p:cNvSpPr>
          <p:nvPr/>
        </p:nvSpPr>
        <p:spPr bwMode="auto">
          <a:xfrm>
            <a:off x="5053013" y="3173413"/>
            <a:ext cx="469900" cy="2303462"/>
          </a:xfrm>
          <a:prstGeom prst="rect">
            <a:avLst/>
          </a:prstGeom>
          <a:gradFill rotWithShape="1">
            <a:gsLst>
              <a:gs pos="0">
                <a:srgbClr val="FFFF66">
                  <a:alpha val="70000"/>
                </a:srgbClr>
              </a:gs>
              <a:gs pos="100000">
                <a:srgbClr val="CC99FF"/>
              </a:gs>
            </a:gsLst>
            <a:lin ang="5400000" scaled="1"/>
          </a:gradFill>
          <a:ln w="9525">
            <a:solidFill>
              <a:schemeClr val="tx1"/>
            </a:solidFill>
            <a:miter lim="800000"/>
            <a:headEnd/>
            <a:tailEnd/>
          </a:ln>
        </p:spPr>
        <p:txBody>
          <a:bodyPr vert="eaVert" wrap="none"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r>
              <a:rPr lang="en-US" altLang="ja-JP" sz="1800">
                <a:solidFill>
                  <a:srgbClr val="000000"/>
                </a:solidFill>
              </a:rPr>
              <a:t>①</a:t>
            </a:r>
            <a:r>
              <a:rPr lang="ja-JP" altLang="en-US" sz="1800">
                <a:solidFill>
                  <a:srgbClr val="000000"/>
                </a:solidFill>
              </a:rPr>
              <a:t>到達目標の設定　　　　</a:t>
            </a:r>
          </a:p>
        </p:txBody>
      </p:sp>
      <p:sp>
        <p:nvSpPr>
          <p:cNvPr id="91141" name="Rectangle 5"/>
          <p:cNvSpPr>
            <a:spLocks noChangeArrowheads="1"/>
          </p:cNvSpPr>
          <p:nvPr/>
        </p:nvSpPr>
        <p:spPr bwMode="auto">
          <a:xfrm>
            <a:off x="3378200" y="3205163"/>
            <a:ext cx="466725" cy="2303462"/>
          </a:xfrm>
          <a:prstGeom prst="rect">
            <a:avLst/>
          </a:prstGeom>
          <a:gradFill rotWithShape="1">
            <a:gsLst>
              <a:gs pos="0">
                <a:srgbClr val="FFFF66">
                  <a:alpha val="70000"/>
                </a:srgbClr>
              </a:gs>
              <a:gs pos="100000">
                <a:srgbClr val="CC99FF"/>
              </a:gs>
            </a:gsLst>
            <a:lin ang="5400000" scaled="1"/>
          </a:gradFill>
          <a:ln w="9525">
            <a:solidFill>
              <a:schemeClr val="tx1"/>
            </a:solidFill>
            <a:miter lim="800000"/>
            <a:headEnd/>
            <a:tailEnd/>
          </a:ln>
        </p:spPr>
        <p:txBody>
          <a:bodyPr vert="eaVert" wrap="none"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r>
              <a:rPr lang="en-US" altLang="ja-JP" sz="1800">
                <a:solidFill>
                  <a:srgbClr val="000000"/>
                </a:solidFill>
              </a:rPr>
              <a:t>②</a:t>
            </a:r>
            <a:r>
              <a:rPr lang="ja-JP" altLang="en-US" sz="1800">
                <a:solidFill>
                  <a:srgbClr val="000000"/>
                </a:solidFill>
              </a:rPr>
              <a:t>基本的ニーズの把握　</a:t>
            </a:r>
          </a:p>
        </p:txBody>
      </p:sp>
      <p:sp>
        <p:nvSpPr>
          <p:cNvPr id="91142" name="Rectangle 6"/>
          <p:cNvSpPr>
            <a:spLocks noChangeArrowheads="1"/>
          </p:cNvSpPr>
          <p:nvPr/>
        </p:nvSpPr>
        <p:spPr bwMode="auto">
          <a:xfrm>
            <a:off x="3922713" y="3205163"/>
            <a:ext cx="469900" cy="2303462"/>
          </a:xfrm>
          <a:prstGeom prst="rect">
            <a:avLst/>
          </a:prstGeom>
          <a:gradFill rotWithShape="1">
            <a:gsLst>
              <a:gs pos="0">
                <a:srgbClr val="FFFF66">
                  <a:alpha val="70000"/>
                </a:srgbClr>
              </a:gs>
              <a:gs pos="100000">
                <a:srgbClr val="CC99FF"/>
              </a:gs>
            </a:gsLst>
            <a:lin ang="5400000" scaled="1"/>
          </a:gradFill>
          <a:ln w="9525">
            <a:solidFill>
              <a:schemeClr val="tx1"/>
            </a:solidFill>
            <a:miter lim="800000"/>
            <a:headEnd/>
            <a:tailEnd/>
          </a:ln>
        </p:spPr>
        <p:txBody>
          <a:bodyPr vert="eaVert" wrap="none"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r>
              <a:rPr lang="en-US" altLang="ja-JP" sz="1800">
                <a:solidFill>
                  <a:srgbClr val="000000"/>
                </a:solidFill>
              </a:rPr>
              <a:t>③</a:t>
            </a:r>
            <a:r>
              <a:rPr lang="ja-JP" altLang="en-US" sz="1800">
                <a:solidFill>
                  <a:srgbClr val="000000"/>
                </a:solidFill>
              </a:rPr>
              <a:t>課題の整理　　　　　　</a:t>
            </a:r>
          </a:p>
        </p:txBody>
      </p:sp>
      <p:sp>
        <p:nvSpPr>
          <p:cNvPr id="91143" name="Line 7"/>
          <p:cNvSpPr>
            <a:spLocks noChangeShapeType="1"/>
          </p:cNvSpPr>
          <p:nvPr/>
        </p:nvSpPr>
        <p:spPr bwMode="auto">
          <a:xfrm>
            <a:off x="1930400" y="2657475"/>
            <a:ext cx="238125"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91144" name="Line 8"/>
          <p:cNvSpPr>
            <a:spLocks noChangeShapeType="1"/>
          </p:cNvSpPr>
          <p:nvPr/>
        </p:nvSpPr>
        <p:spPr bwMode="auto">
          <a:xfrm>
            <a:off x="2879725" y="2657475"/>
            <a:ext cx="1512888"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91145" name="Line 9"/>
          <p:cNvSpPr>
            <a:spLocks noChangeShapeType="1"/>
          </p:cNvSpPr>
          <p:nvPr/>
        </p:nvSpPr>
        <p:spPr bwMode="auto">
          <a:xfrm>
            <a:off x="5230813" y="2700338"/>
            <a:ext cx="993775"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91146" name="Rectangle 10"/>
          <p:cNvSpPr>
            <a:spLocks noChangeArrowheads="1"/>
          </p:cNvSpPr>
          <p:nvPr/>
        </p:nvSpPr>
        <p:spPr bwMode="auto">
          <a:xfrm>
            <a:off x="6286500" y="1765300"/>
            <a:ext cx="466725" cy="2816225"/>
          </a:xfrm>
          <a:prstGeom prst="rect">
            <a:avLst/>
          </a:prstGeom>
          <a:solidFill>
            <a:srgbClr val="FFFF99"/>
          </a:solidFill>
          <a:ln w="9525">
            <a:solidFill>
              <a:schemeClr val="tx1"/>
            </a:solidFill>
            <a:miter lim="800000"/>
            <a:headEnd/>
            <a:tailEnd/>
          </a:ln>
        </p:spPr>
        <p:txBody>
          <a:bodyPr vert="eaVert" wrap="none"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50000"/>
              </a:spcBef>
              <a:buFontTx/>
              <a:buNone/>
            </a:pPr>
            <a:r>
              <a:rPr lang="ja-JP" altLang="en-US" sz="1800">
                <a:solidFill>
                  <a:srgbClr val="000000"/>
                </a:solidFill>
              </a:rPr>
              <a:t>（４）個別支援計画の実施　</a:t>
            </a:r>
          </a:p>
        </p:txBody>
      </p:sp>
      <p:sp>
        <p:nvSpPr>
          <p:cNvPr id="91147" name="Line 11"/>
          <p:cNvSpPr>
            <a:spLocks noChangeShapeType="1"/>
          </p:cNvSpPr>
          <p:nvPr/>
        </p:nvSpPr>
        <p:spPr bwMode="auto">
          <a:xfrm>
            <a:off x="7872413" y="2686050"/>
            <a:ext cx="106680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91148" name="Rectangle 12"/>
          <p:cNvSpPr>
            <a:spLocks noChangeArrowheads="1"/>
          </p:cNvSpPr>
          <p:nvPr/>
        </p:nvSpPr>
        <p:spPr bwMode="auto">
          <a:xfrm>
            <a:off x="5610225" y="3173413"/>
            <a:ext cx="469900" cy="2303462"/>
          </a:xfrm>
          <a:prstGeom prst="rect">
            <a:avLst/>
          </a:prstGeom>
          <a:gradFill rotWithShape="1">
            <a:gsLst>
              <a:gs pos="0">
                <a:srgbClr val="FFFF66">
                  <a:alpha val="70000"/>
                </a:srgbClr>
              </a:gs>
              <a:gs pos="100000">
                <a:srgbClr val="CC99FF"/>
              </a:gs>
            </a:gsLst>
            <a:lin ang="5400000" scaled="1"/>
          </a:gradFill>
          <a:ln w="9525">
            <a:solidFill>
              <a:schemeClr val="tx1"/>
            </a:solidFill>
            <a:miter lim="800000"/>
            <a:headEnd/>
            <a:tailEnd/>
          </a:ln>
        </p:spPr>
        <p:txBody>
          <a:bodyPr vert="eaVert" wrap="none"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r>
              <a:rPr lang="en-US" altLang="ja-JP" sz="1800">
                <a:solidFill>
                  <a:srgbClr val="000000"/>
                </a:solidFill>
              </a:rPr>
              <a:t>②</a:t>
            </a:r>
            <a:r>
              <a:rPr lang="ja-JP" altLang="en-US" sz="1800">
                <a:solidFill>
                  <a:srgbClr val="000000"/>
                </a:solidFill>
              </a:rPr>
              <a:t>個別支援計画の作成　</a:t>
            </a:r>
          </a:p>
        </p:txBody>
      </p:sp>
      <p:sp>
        <p:nvSpPr>
          <p:cNvPr id="91149" name="Rectangle 13"/>
          <p:cNvSpPr>
            <a:spLocks noChangeArrowheads="1"/>
          </p:cNvSpPr>
          <p:nvPr/>
        </p:nvSpPr>
        <p:spPr bwMode="auto">
          <a:xfrm>
            <a:off x="2840038" y="3200400"/>
            <a:ext cx="469900" cy="2303463"/>
          </a:xfrm>
          <a:prstGeom prst="rect">
            <a:avLst/>
          </a:prstGeom>
          <a:gradFill rotWithShape="1">
            <a:gsLst>
              <a:gs pos="0">
                <a:srgbClr val="FFFF66">
                  <a:alpha val="70000"/>
                </a:srgbClr>
              </a:gs>
              <a:gs pos="100000">
                <a:srgbClr val="CC99FF"/>
              </a:gs>
            </a:gsLst>
            <a:lin ang="5400000" scaled="1"/>
          </a:gradFill>
          <a:ln w="9525">
            <a:solidFill>
              <a:schemeClr val="tx1"/>
            </a:solidFill>
            <a:miter lim="800000"/>
            <a:headEnd/>
            <a:tailEnd/>
          </a:ln>
        </p:spPr>
        <p:txBody>
          <a:bodyPr vert="eaVert" wrap="none"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r>
              <a:rPr lang="en-US" altLang="ja-JP" sz="1800">
                <a:solidFill>
                  <a:srgbClr val="000000"/>
                </a:solidFill>
              </a:rPr>
              <a:t>①</a:t>
            </a:r>
            <a:r>
              <a:rPr lang="ja-JP" altLang="en-US" sz="1800">
                <a:solidFill>
                  <a:srgbClr val="000000"/>
                </a:solidFill>
              </a:rPr>
              <a:t>初期状態の把握　　　</a:t>
            </a:r>
          </a:p>
        </p:txBody>
      </p:sp>
      <p:sp>
        <p:nvSpPr>
          <p:cNvPr id="91150" name="Line 14"/>
          <p:cNvSpPr>
            <a:spLocks noChangeShapeType="1"/>
          </p:cNvSpPr>
          <p:nvPr/>
        </p:nvSpPr>
        <p:spPr bwMode="auto">
          <a:xfrm>
            <a:off x="6919913" y="2679700"/>
            <a:ext cx="231775"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91151" name="Rectangle 15"/>
          <p:cNvSpPr>
            <a:spLocks noChangeArrowheads="1"/>
          </p:cNvSpPr>
          <p:nvPr/>
        </p:nvSpPr>
        <p:spPr bwMode="auto">
          <a:xfrm>
            <a:off x="7270750" y="1765300"/>
            <a:ext cx="466725" cy="2816225"/>
          </a:xfrm>
          <a:prstGeom prst="rect">
            <a:avLst/>
          </a:prstGeom>
          <a:solidFill>
            <a:srgbClr val="FFFF99"/>
          </a:solidFill>
          <a:ln w="9525">
            <a:solidFill>
              <a:schemeClr val="tx1"/>
            </a:solidFill>
            <a:miter lim="800000"/>
            <a:headEnd/>
            <a:tailEnd/>
          </a:ln>
        </p:spPr>
        <p:txBody>
          <a:bodyPr vert="eaVert" wrap="none"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50000"/>
              </a:spcBef>
              <a:buFontTx/>
              <a:buNone/>
            </a:pPr>
            <a:r>
              <a:rPr lang="ja-JP" altLang="en-US" sz="1800">
                <a:solidFill>
                  <a:srgbClr val="000000"/>
                </a:solidFill>
              </a:rPr>
              <a:t>（５）中間評価と修正　　　　</a:t>
            </a:r>
          </a:p>
        </p:txBody>
      </p:sp>
      <p:sp>
        <p:nvSpPr>
          <p:cNvPr id="91152" name="Rectangle 16"/>
          <p:cNvSpPr>
            <a:spLocks noChangeArrowheads="1"/>
          </p:cNvSpPr>
          <p:nvPr/>
        </p:nvSpPr>
        <p:spPr bwMode="auto">
          <a:xfrm>
            <a:off x="1463675" y="1663700"/>
            <a:ext cx="465138" cy="2963863"/>
          </a:xfrm>
          <a:prstGeom prst="rect">
            <a:avLst/>
          </a:prstGeom>
          <a:solidFill>
            <a:srgbClr val="FFFF99"/>
          </a:solidFill>
          <a:ln w="9525">
            <a:solidFill>
              <a:schemeClr val="tx1"/>
            </a:solidFill>
            <a:miter lim="800000"/>
            <a:headEnd/>
            <a:tailEnd/>
          </a:ln>
        </p:spPr>
        <p:txBody>
          <a:bodyPr vert="eaVert" wrap="none"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1800">
                <a:solidFill>
                  <a:srgbClr val="000000"/>
                </a:solidFill>
              </a:rPr>
              <a:t>（１）相談支援時の状況把握</a:t>
            </a:r>
          </a:p>
        </p:txBody>
      </p:sp>
      <p:sp>
        <p:nvSpPr>
          <p:cNvPr id="91153" name="Rectangle 17"/>
          <p:cNvSpPr>
            <a:spLocks noChangeArrowheads="1"/>
          </p:cNvSpPr>
          <p:nvPr/>
        </p:nvSpPr>
        <p:spPr bwMode="auto">
          <a:xfrm>
            <a:off x="9024938" y="1804988"/>
            <a:ext cx="463550" cy="2816225"/>
          </a:xfrm>
          <a:prstGeom prst="rect">
            <a:avLst/>
          </a:prstGeom>
          <a:solidFill>
            <a:srgbClr val="FFFF99"/>
          </a:solidFill>
          <a:ln w="9525">
            <a:solidFill>
              <a:schemeClr val="tx1"/>
            </a:solidFill>
            <a:miter lim="800000"/>
            <a:headEnd/>
            <a:tailEnd/>
          </a:ln>
        </p:spPr>
        <p:txBody>
          <a:bodyPr vert="eaVert" wrap="none"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50000"/>
              </a:spcBef>
              <a:buFontTx/>
              <a:buNone/>
            </a:pPr>
            <a:r>
              <a:rPr lang="ja-JP" altLang="en-US" sz="1800">
                <a:solidFill>
                  <a:srgbClr val="000000"/>
                </a:solidFill>
              </a:rPr>
              <a:t>（６）終了時評価　　　　　　　</a:t>
            </a:r>
          </a:p>
        </p:txBody>
      </p:sp>
      <p:sp>
        <p:nvSpPr>
          <p:cNvPr id="91154" name="Rectangle 18"/>
          <p:cNvSpPr>
            <a:spLocks noChangeArrowheads="1"/>
          </p:cNvSpPr>
          <p:nvPr/>
        </p:nvSpPr>
        <p:spPr bwMode="auto">
          <a:xfrm>
            <a:off x="2840038" y="5681663"/>
            <a:ext cx="6648450" cy="360362"/>
          </a:xfrm>
          <a:prstGeom prst="rect">
            <a:avLst/>
          </a:prstGeom>
          <a:solidFill>
            <a:schemeClr val="accent1"/>
          </a:solidFill>
          <a:ln w="9525" algn="ctr">
            <a:solidFill>
              <a:schemeClr val="tx1"/>
            </a:solidFill>
            <a:miter lim="800000"/>
            <a:headEnd/>
            <a:tailEnd/>
          </a:ln>
        </p:spPr>
        <p:txBody>
          <a:bodyPr wrap="none"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50000"/>
              </a:spcBef>
              <a:buFontTx/>
              <a:buNone/>
            </a:pPr>
            <a:r>
              <a:rPr lang="ja-JP" altLang="en-US" sz="1800">
                <a:solidFill>
                  <a:srgbClr val="000000"/>
                </a:solidFill>
              </a:rPr>
              <a:t>支　　　　　援　　　　　会　　　　　議</a:t>
            </a:r>
          </a:p>
        </p:txBody>
      </p:sp>
      <p:sp>
        <p:nvSpPr>
          <p:cNvPr id="91155" name="AutoShape 19"/>
          <p:cNvSpPr>
            <a:spLocks noGrp="1" noChangeArrowheads="1"/>
          </p:cNvSpPr>
          <p:nvPr>
            <p:ph type="title" idx="4294967295"/>
          </p:nvPr>
        </p:nvSpPr>
        <p:spPr>
          <a:xfrm>
            <a:off x="415925" y="188913"/>
            <a:ext cx="9074150" cy="792162"/>
          </a:xfrm>
          <a:prstGeom prst="roundRect">
            <a:avLst>
              <a:gd name="adj" fmla="val 26537"/>
            </a:avLst>
          </a:prstGeom>
          <a:solidFill>
            <a:srgbClr val="FFFFCC"/>
          </a:solidFill>
          <a:ln w="38100" cmpd="thickThin">
            <a:solidFill>
              <a:srgbClr val="FF6600"/>
            </a:solidFill>
            <a:round/>
            <a:headEnd/>
            <a:tailEnd/>
          </a:ln>
          <a:effectLst>
            <a:outerShdw dist="107763" dir="2700000" algn="ctr" rotWithShape="0">
              <a:schemeClr val="bg2">
                <a:alpha val="50000"/>
              </a:schemeClr>
            </a:outerShdw>
          </a:effectLst>
        </p:spPr>
        <p:txBody>
          <a:bodyPr/>
          <a:lstStyle/>
          <a:p>
            <a:r>
              <a:rPr lang="ja-JP" altLang="en-US" sz="4000" b="1" dirty="0">
                <a:solidFill>
                  <a:srgbClr val="A50021"/>
                </a:solidFill>
              </a:rPr>
              <a:t>（１）サービス提供のプロセス</a:t>
            </a:r>
          </a:p>
        </p:txBody>
      </p:sp>
      <p:sp>
        <p:nvSpPr>
          <p:cNvPr id="91156" name="Rectangle 20"/>
          <p:cNvSpPr>
            <a:spLocks noChangeArrowheads="1"/>
          </p:cNvSpPr>
          <p:nvPr/>
        </p:nvSpPr>
        <p:spPr bwMode="auto">
          <a:xfrm>
            <a:off x="7872413" y="3213100"/>
            <a:ext cx="468312" cy="2303463"/>
          </a:xfrm>
          <a:prstGeom prst="rect">
            <a:avLst/>
          </a:prstGeom>
          <a:gradFill rotWithShape="1">
            <a:gsLst>
              <a:gs pos="0">
                <a:srgbClr val="FFFF66">
                  <a:alpha val="70000"/>
                </a:srgbClr>
              </a:gs>
              <a:gs pos="100000">
                <a:srgbClr val="CC99FF"/>
              </a:gs>
            </a:gsLst>
            <a:lin ang="5400000" scaled="1"/>
          </a:gradFill>
          <a:ln w="9525">
            <a:solidFill>
              <a:schemeClr val="tx1"/>
            </a:solidFill>
            <a:miter lim="800000"/>
            <a:headEnd/>
            <a:tailEnd/>
          </a:ln>
        </p:spPr>
        <p:txBody>
          <a:bodyPr vert="eaVert" wrap="none"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r>
              <a:rPr lang="en-US" altLang="ja-JP" sz="1800">
                <a:solidFill>
                  <a:srgbClr val="000000"/>
                </a:solidFill>
              </a:rPr>
              <a:t>①</a:t>
            </a:r>
            <a:r>
              <a:rPr lang="ja-JP" altLang="en-US" sz="1800">
                <a:solidFill>
                  <a:srgbClr val="000000"/>
                </a:solidFill>
              </a:rPr>
              <a:t>支援計画の中間評価　　　　　　　　　</a:t>
            </a:r>
          </a:p>
        </p:txBody>
      </p:sp>
      <p:sp>
        <p:nvSpPr>
          <p:cNvPr id="91157" name="Rectangle 21"/>
          <p:cNvSpPr>
            <a:spLocks noChangeArrowheads="1"/>
          </p:cNvSpPr>
          <p:nvPr/>
        </p:nvSpPr>
        <p:spPr bwMode="auto">
          <a:xfrm>
            <a:off x="8464550" y="3213100"/>
            <a:ext cx="468313" cy="2303463"/>
          </a:xfrm>
          <a:prstGeom prst="rect">
            <a:avLst/>
          </a:prstGeom>
          <a:gradFill rotWithShape="1">
            <a:gsLst>
              <a:gs pos="0">
                <a:srgbClr val="FFFF66">
                  <a:alpha val="70000"/>
                </a:srgbClr>
              </a:gs>
              <a:gs pos="100000">
                <a:srgbClr val="CC99FF"/>
              </a:gs>
            </a:gsLst>
            <a:lin ang="5400000" scaled="1"/>
          </a:gradFill>
          <a:ln w="9525">
            <a:solidFill>
              <a:schemeClr val="tx1"/>
            </a:solidFill>
            <a:miter lim="800000"/>
            <a:headEnd/>
            <a:tailEnd/>
          </a:ln>
        </p:spPr>
        <p:txBody>
          <a:bodyPr vert="eaVert" wrap="none"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r>
              <a:rPr lang="en-US" altLang="ja-JP" sz="1800">
                <a:solidFill>
                  <a:srgbClr val="000000"/>
                </a:solidFill>
              </a:rPr>
              <a:t>②</a:t>
            </a:r>
            <a:r>
              <a:rPr lang="ja-JP" altLang="en-US" sz="1800">
                <a:solidFill>
                  <a:srgbClr val="000000"/>
                </a:solidFill>
              </a:rPr>
              <a:t>支援計画の修正　　　　</a:t>
            </a:r>
          </a:p>
        </p:txBody>
      </p:sp>
      <p:sp>
        <p:nvSpPr>
          <p:cNvPr id="22" name="Rectangle 50"/>
          <p:cNvSpPr>
            <a:spLocks noChangeArrowheads="1"/>
          </p:cNvSpPr>
          <p:nvPr/>
        </p:nvSpPr>
        <p:spPr bwMode="auto">
          <a:xfrm>
            <a:off x="0" y="2081213"/>
            <a:ext cx="898525" cy="3600450"/>
          </a:xfrm>
          <a:prstGeom prst="roundRect">
            <a:avLst>
              <a:gd name="adj" fmla="val 33514"/>
            </a:avLst>
          </a:prstGeom>
          <a:solidFill>
            <a:schemeClr val="tx2">
              <a:lumMod val="20000"/>
              <a:lumOff val="80000"/>
            </a:schemeClr>
          </a:solidFill>
          <a:ln w="9525">
            <a:solidFill>
              <a:schemeClr val="tx1"/>
            </a:solidFill>
            <a:miter lim="800000"/>
            <a:headEnd/>
            <a:tailEnd/>
          </a:ln>
        </p:spPr>
        <p:txBody>
          <a:bodyPr vert="eaVert" wrap="none" anchor="ctr"/>
          <a:lstStyle/>
          <a:p>
            <a:pPr algn="ctr" eaLnBrk="1" hangingPunct="1">
              <a:defRPr/>
            </a:pPr>
            <a:r>
              <a:rPr lang="ja-JP" altLang="en-US" sz="2000" b="0" dirty="0">
                <a:solidFill>
                  <a:srgbClr val="000000"/>
                </a:solidFill>
                <a:latin typeface="HG創英角ﾎﾟｯﾌﾟ体" pitchFamily="49" charset="-128"/>
                <a:ea typeface="HG創英角ﾎﾟｯﾌﾟ体" pitchFamily="49" charset="-128"/>
              </a:rPr>
              <a:t>相談支援時事業者　</a:t>
            </a:r>
            <a:endParaRPr lang="en-US" altLang="ja-JP" sz="2000" b="0" dirty="0">
              <a:solidFill>
                <a:srgbClr val="000000"/>
              </a:solidFill>
              <a:latin typeface="HG創英角ﾎﾟｯﾌﾟ体" pitchFamily="49" charset="-128"/>
              <a:ea typeface="HG創英角ﾎﾟｯﾌﾟ体" pitchFamily="49" charset="-128"/>
            </a:endParaRPr>
          </a:p>
          <a:p>
            <a:pPr algn="ctr" eaLnBrk="1" hangingPunct="1">
              <a:defRPr/>
            </a:pPr>
            <a:r>
              <a:rPr lang="ja-JP" altLang="en-US" sz="2000" b="0" dirty="0">
                <a:solidFill>
                  <a:srgbClr val="000000"/>
                </a:solidFill>
                <a:latin typeface="HG創英角ﾎﾟｯﾌﾟ体" pitchFamily="49" charset="-128"/>
                <a:ea typeface="HG創英角ﾎﾟｯﾌﾟ体" pitchFamily="49" charset="-128"/>
              </a:rPr>
              <a:t>（サービス等利用計画）</a:t>
            </a:r>
          </a:p>
        </p:txBody>
      </p:sp>
      <p:sp>
        <p:nvSpPr>
          <p:cNvPr id="23" name="右矢印 22"/>
          <p:cNvSpPr/>
          <p:nvPr/>
        </p:nvSpPr>
        <p:spPr>
          <a:xfrm>
            <a:off x="968375" y="3068638"/>
            <a:ext cx="331788" cy="10810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solidFill>
                <a:srgbClr val="FFFFFF"/>
              </a:solidFill>
            </a:endParaRPr>
          </a:p>
        </p:txBody>
      </p:sp>
      <p:sp>
        <p:nvSpPr>
          <p:cNvPr id="91160" name="スライド番号プレースホルダー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spcBef>
                <a:spcPct val="0"/>
              </a:spcBef>
              <a:buFontTx/>
              <a:buNone/>
            </a:pPr>
            <a:fld id="{77FC3745-9948-4727-A525-01827C000D18}" type="slidenum">
              <a:rPr lang="en-US" altLang="ja-JP" sz="1400">
                <a:solidFill>
                  <a:srgbClr val="000000"/>
                </a:solidFill>
              </a:rPr>
              <a:pPr>
                <a:spcBef>
                  <a:spcPct val="0"/>
                </a:spcBef>
                <a:buFontTx/>
                <a:buNone/>
              </a:pPr>
              <a:t>4</a:t>
            </a:fld>
            <a:endParaRPr lang="en-US" altLang="ja-JP" sz="1400">
              <a:solidFill>
                <a:srgbClr val="000000"/>
              </a:solidFill>
            </a:endParaRP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円/楕円 35"/>
          <p:cNvSpPr>
            <a:spLocks noChangeArrowheads="1"/>
          </p:cNvSpPr>
          <p:nvPr/>
        </p:nvSpPr>
        <p:spPr bwMode="auto">
          <a:xfrm>
            <a:off x="6032500" y="3213100"/>
            <a:ext cx="3457575" cy="2879725"/>
          </a:xfrm>
          <a:prstGeom prst="ellipse">
            <a:avLst/>
          </a:prstGeom>
          <a:noFill/>
          <a:ln w="63500" algn="ctr">
            <a:solidFill>
              <a:srgbClr val="FF6600"/>
            </a:solidFill>
            <a:round/>
            <a:headEnd/>
            <a:tailEnd/>
          </a:ln>
          <a:extLst>
            <a:ext uri="{909E8E84-426E-40DD-AFC4-6F175D3DCCD1}">
              <a14:hiddenFill xmlns:a14="http://schemas.microsoft.com/office/drawing/2010/main">
                <a:solidFill>
                  <a:srgbClr val="FFFFFF"/>
                </a:solidFill>
              </a14:hiddenFill>
            </a:ext>
          </a:extLst>
        </p:spPr>
        <p:txBody>
          <a:bodyPr wrap="none" lIns="74295" tIns="8890" rIns="74295" bIns="8890"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endParaRPr lang="ja-JP" altLang="en-US" sz="1800">
              <a:solidFill>
                <a:srgbClr val="000000"/>
              </a:solidFill>
            </a:endParaRPr>
          </a:p>
        </p:txBody>
      </p:sp>
      <p:sp>
        <p:nvSpPr>
          <p:cNvPr id="93187" name="AutoShape 2"/>
          <p:cNvSpPr>
            <a:spLocks noChangeArrowheads="1"/>
          </p:cNvSpPr>
          <p:nvPr/>
        </p:nvSpPr>
        <p:spPr bwMode="auto">
          <a:xfrm>
            <a:off x="465138" y="428625"/>
            <a:ext cx="9001125" cy="287338"/>
          </a:xfrm>
          <a:prstGeom prst="parallelogram">
            <a:avLst>
              <a:gd name="adj" fmla="val 113846"/>
            </a:avLst>
          </a:prstGeom>
          <a:gradFill rotWithShape="1">
            <a:gsLst>
              <a:gs pos="0">
                <a:srgbClr val="97FFB8"/>
              </a:gs>
              <a:gs pos="50000">
                <a:srgbClr val="BFFFD2"/>
              </a:gs>
              <a:gs pos="100000">
                <a:srgbClr val="DFFFE8"/>
              </a:gs>
            </a:gsLst>
            <a:lin ang="16200000" scaled="1"/>
          </a:gradFill>
          <a:ln w="12700" algn="ctr">
            <a:solidFill>
              <a:schemeClr val="bg1"/>
            </a:solidFill>
            <a:miter lim="800000"/>
            <a:headEnd/>
            <a:tailEnd/>
          </a:ln>
        </p:spPr>
        <p:txBody>
          <a:bodyPr wrap="none" lIns="74295" tIns="8890" rIns="74295" bIns="8890"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endParaRPr lang="ja-JP" altLang="en-US" sz="2400" b="0">
              <a:solidFill>
                <a:srgbClr val="000000"/>
              </a:solidFill>
              <a:latin typeface="Times New Roman" pitchFamily="18" charset="0"/>
            </a:endParaRPr>
          </a:p>
        </p:txBody>
      </p:sp>
      <p:sp>
        <p:nvSpPr>
          <p:cNvPr id="93188" name="タイトル 1"/>
          <p:cNvSpPr>
            <a:spLocks noGrp="1"/>
          </p:cNvSpPr>
          <p:nvPr>
            <p:ph type="title" idx="4294967295"/>
          </p:nvPr>
        </p:nvSpPr>
        <p:spPr>
          <a:xfrm>
            <a:off x="117475" y="44450"/>
            <a:ext cx="9632950" cy="647700"/>
          </a:xfrm>
        </p:spPr>
        <p:txBody>
          <a:bodyPr lIns="91432" tIns="45716" rIns="91432" bIns="45716"/>
          <a:lstStyle/>
          <a:p>
            <a:r>
              <a:rPr lang="ja-JP" altLang="en-US" sz="2800" dirty="0">
                <a:ea typeface="HGP創英角ﾎﾟｯﾌﾟ体" pitchFamily="50" charset="-128"/>
              </a:rPr>
              <a:t>太郎さんを支えるサービス利用計画と個別支援計画の連携</a:t>
            </a:r>
            <a:endParaRPr lang="ja-JP" altLang="en-US" sz="2400" dirty="0">
              <a:ea typeface="HGP創英角ﾎﾟｯﾌﾟ体" pitchFamily="50" charset="-128"/>
            </a:endParaRPr>
          </a:p>
        </p:txBody>
      </p:sp>
      <p:sp>
        <p:nvSpPr>
          <p:cNvPr id="93189" name="1 つの角を切り取った四角形 11"/>
          <p:cNvSpPr>
            <a:spLocks noChangeArrowheads="1"/>
          </p:cNvSpPr>
          <p:nvPr/>
        </p:nvSpPr>
        <p:spPr bwMode="auto">
          <a:xfrm>
            <a:off x="231775" y="836613"/>
            <a:ext cx="9442450" cy="1223962"/>
          </a:xfrm>
          <a:custGeom>
            <a:avLst/>
            <a:gdLst>
              <a:gd name="T0" fmla="*/ 22648730 w 8715375"/>
              <a:gd name="T1" fmla="*/ 21544809 h 857250"/>
              <a:gd name="T2" fmla="*/ 11324373 w 8715375"/>
              <a:gd name="T3" fmla="*/ 43089568 h 857250"/>
              <a:gd name="T4" fmla="*/ 0 w 8715375"/>
              <a:gd name="T5" fmla="*/ 21544809 h 857250"/>
              <a:gd name="T6" fmla="*/ 11324373 w 8715375"/>
              <a:gd name="T7" fmla="*/ 0 h 857250"/>
              <a:gd name="T8" fmla="*/ 0 60000 65536"/>
              <a:gd name="T9" fmla="*/ 5898240 60000 65536"/>
              <a:gd name="T10" fmla="*/ 11796480 60000 65536"/>
              <a:gd name="T11" fmla="*/ 17694720 60000 65536"/>
              <a:gd name="T12" fmla="*/ 0 w 8715375"/>
              <a:gd name="T13" fmla="*/ 71439 h 857250"/>
              <a:gd name="T14" fmla="*/ 8643935 w 8715375"/>
              <a:gd name="T15" fmla="*/ 857250 h 857250"/>
            </a:gdLst>
            <a:ahLst/>
            <a:cxnLst>
              <a:cxn ang="T8">
                <a:pos x="T0" y="T1"/>
              </a:cxn>
              <a:cxn ang="T9">
                <a:pos x="T2" y="T3"/>
              </a:cxn>
              <a:cxn ang="T10">
                <a:pos x="T4" y="T5"/>
              </a:cxn>
              <a:cxn ang="T11">
                <a:pos x="T6" y="T7"/>
              </a:cxn>
            </a:cxnLst>
            <a:rect l="T12" t="T13" r="T14" b="T15"/>
            <a:pathLst>
              <a:path w="8715375" h="857250">
                <a:moveTo>
                  <a:pt x="0" y="0"/>
                </a:moveTo>
                <a:lnTo>
                  <a:pt x="8572497" y="0"/>
                </a:lnTo>
                <a:lnTo>
                  <a:pt x="8715375" y="142878"/>
                </a:lnTo>
                <a:lnTo>
                  <a:pt x="8715375" y="857250"/>
                </a:lnTo>
                <a:lnTo>
                  <a:pt x="0" y="857250"/>
                </a:lnTo>
                <a:lnTo>
                  <a:pt x="0" y="0"/>
                </a:lnTo>
                <a:close/>
              </a:path>
            </a:pathLst>
          </a:custGeom>
          <a:solidFill>
            <a:srgbClr val="CCFFCC"/>
          </a:solidFill>
          <a:ln w="25400" algn="ctr">
            <a:solidFill>
              <a:srgbClr val="00956F"/>
            </a:solidFill>
            <a:miter lim="800000"/>
            <a:headEnd/>
            <a:tailEnd/>
          </a:ln>
        </p:spPr>
        <p:txBody>
          <a:bodyPr tIns="0"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r>
              <a:rPr lang="ja-JP" altLang="en-US" sz="1800" dirty="0">
                <a:solidFill>
                  <a:srgbClr val="000000"/>
                </a:solidFill>
                <a:latin typeface="Times New Roman" pitchFamily="18" charset="0"/>
              </a:rPr>
              <a:t>太郎さんは、地域相談（地域移行支援）を利用して、２０年間入院した精神科病院からグループホームに入居することを希望しています。退院後は、日中は就労継続</a:t>
            </a:r>
            <a:r>
              <a:rPr lang="en-US" altLang="ja-JP" sz="1800" dirty="0">
                <a:solidFill>
                  <a:srgbClr val="000000"/>
                </a:solidFill>
                <a:latin typeface="ＭＳ Ｐゴシック" pitchFamily="50" charset="-128"/>
              </a:rPr>
              <a:t>B</a:t>
            </a:r>
            <a:r>
              <a:rPr lang="ja-JP" altLang="en-US" sz="1800" dirty="0">
                <a:solidFill>
                  <a:srgbClr val="000000"/>
                </a:solidFill>
                <a:latin typeface="ＭＳ Ｐゴシック" pitchFamily="50" charset="-128"/>
              </a:rPr>
              <a:t>型</a:t>
            </a:r>
            <a:r>
              <a:rPr lang="ja-JP" altLang="en-US" sz="1800" dirty="0">
                <a:solidFill>
                  <a:srgbClr val="000000"/>
                </a:solidFill>
                <a:latin typeface="Times New Roman" pitchFamily="18" charset="0"/>
              </a:rPr>
              <a:t>事業を利用しながら、自分の人生を取り戻していきたいと希望しています。</a:t>
            </a:r>
          </a:p>
        </p:txBody>
      </p:sp>
      <p:grpSp>
        <p:nvGrpSpPr>
          <p:cNvPr id="93190" name="Group 6"/>
          <p:cNvGrpSpPr>
            <a:grpSpLocks/>
          </p:cNvGrpSpPr>
          <p:nvPr/>
        </p:nvGrpSpPr>
        <p:grpSpPr bwMode="auto">
          <a:xfrm>
            <a:off x="8455025" y="5272088"/>
            <a:ext cx="1162050" cy="1333500"/>
            <a:chOff x="3420" y="1440"/>
            <a:chExt cx="675" cy="559"/>
          </a:xfrm>
        </p:grpSpPr>
        <p:pic>
          <p:nvPicPr>
            <p:cNvPr id="93218" name="Picture 4" descr="C:\Users\TNUYJ\Pictures\14.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55" y="1440"/>
              <a:ext cx="405" cy="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3219" name="テキスト ボックス 22"/>
            <p:cNvSpPr txBox="1">
              <a:spLocks noChangeArrowheads="1"/>
            </p:cNvSpPr>
            <p:nvPr/>
          </p:nvSpPr>
          <p:spPr bwMode="auto">
            <a:xfrm>
              <a:off x="3420" y="1858"/>
              <a:ext cx="675" cy="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1600">
                  <a:solidFill>
                    <a:srgbClr val="000000"/>
                  </a:solidFill>
                  <a:latin typeface="Times New Roman" pitchFamily="18" charset="0"/>
                </a:rPr>
                <a:t>行政職員</a:t>
              </a:r>
            </a:p>
          </p:txBody>
        </p:sp>
      </p:grpSp>
      <p:sp>
        <p:nvSpPr>
          <p:cNvPr id="93191" name="テキスト ボックス 8"/>
          <p:cNvSpPr txBox="1">
            <a:spLocks noChangeArrowheads="1"/>
          </p:cNvSpPr>
          <p:nvPr/>
        </p:nvSpPr>
        <p:spPr bwMode="auto">
          <a:xfrm>
            <a:off x="317500" y="5373688"/>
            <a:ext cx="819150"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2000">
                <a:solidFill>
                  <a:srgbClr val="000000"/>
                </a:solidFill>
                <a:latin typeface="ＭＳ Ｐゴシック" pitchFamily="50" charset="-128"/>
              </a:rPr>
              <a:t>太郎</a:t>
            </a:r>
            <a:r>
              <a:rPr lang="ja-JP" altLang="en-US" sz="1400">
                <a:solidFill>
                  <a:srgbClr val="000000"/>
                </a:solidFill>
                <a:latin typeface="ＭＳ ゴシック" pitchFamily="49" charset="-128"/>
                <a:ea typeface="ＭＳ ゴシック" pitchFamily="49" charset="-128"/>
              </a:rPr>
              <a:t>さん</a:t>
            </a:r>
            <a:r>
              <a:rPr lang="en-US" altLang="ja-JP" sz="1400">
                <a:solidFill>
                  <a:srgbClr val="000000"/>
                </a:solidFill>
                <a:latin typeface="Times New Roman" pitchFamily="18" charset="0"/>
              </a:rPr>
              <a:t> </a:t>
            </a:r>
            <a:endParaRPr lang="ja-JP" altLang="en-US" sz="1400">
              <a:solidFill>
                <a:srgbClr val="000000"/>
              </a:solidFill>
              <a:latin typeface="Times New Roman" pitchFamily="18" charset="0"/>
            </a:endParaRPr>
          </a:p>
        </p:txBody>
      </p:sp>
      <p:grpSp>
        <p:nvGrpSpPr>
          <p:cNvPr id="93192" name="Group 48"/>
          <p:cNvGrpSpPr>
            <a:grpSpLocks/>
          </p:cNvGrpSpPr>
          <p:nvPr/>
        </p:nvGrpSpPr>
        <p:grpSpPr bwMode="auto">
          <a:xfrm>
            <a:off x="3351213" y="2190750"/>
            <a:ext cx="2106612" cy="2066925"/>
            <a:chOff x="2427" y="1380"/>
            <a:chExt cx="1360" cy="1302"/>
          </a:xfrm>
        </p:grpSpPr>
        <p:pic>
          <p:nvPicPr>
            <p:cNvPr id="93213" name="Picture 13" descr="person_0089"/>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863" y="1692"/>
              <a:ext cx="421" cy="4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3214" name="Picture 10" descr="MCj00791270000[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666" y="2021"/>
              <a:ext cx="819" cy="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3215" name="テキスト ボックス 13"/>
            <p:cNvSpPr txBox="1">
              <a:spLocks noChangeArrowheads="1"/>
            </p:cNvSpPr>
            <p:nvPr/>
          </p:nvSpPr>
          <p:spPr bwMode="auto">
            <a:xfrm>
              <a:off x="2427" y="2469"/>
              <a:ext cx="1312"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1600">
                  <a:solidFill>
                    <a:srgbClr val="000000"/>
                  </a:solidFill>
                  <a:latin typeface="Times New Roman" pitchFamily="18" charset="0"/>
                </a:rPr>
                <a:t>就労継続</a:t>
              </a:r>
              <a:r>
                <a:rPr lang="en-US" altLang="ja-JP" sz="1600">
                  <a:solidFill>
                    <a:srgbClr val="000000"/>
                  </a:solidFill>
                  <a:latin typeface="ＭＳ Ｐゴシック" pitchFamily="50" charset="-128"/>
                </a:rPr>
                <a:t>B</a:t>
              </a:r>
              <a:r>
                <a:rPr lang="ja-JP" altLang="en-US" sz="1600">
                  <a:solidFill>
                    <a:srgbClr val="000000"/>
                  </a:solidFill>
                  <a:latin typeface="Times New Roman" pitchFamily="18" charset="0"/>
                </a:rPr>
                <a:t>型事業所</a:t>
              </a:r>
            </a:p>
          </p:txBody>
        </p:sp>
        <p:sp>
          <p:nvSpPr>
            <p:cNvPr id="93216" name="テキスト ボックス 15"/>
            <p:cNvSpPr txBox="1">
              <a:spLocks noChangeArrowheads="1"/>
            </p:cNvSpPr>
            <p:nvPr/>
          </p:nvSpPr>
          <p:spPr bwMode="auto">
            <a:xfrm>
              <a:off x="2427" y="1380"/>
              <a:ext cx="1360"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1400">
                  <a:solidFill>
                    <a:srgbClr val="000000"/>
                  </a:solidFill>
                  <a:latin typeface="Times New Roman" pitchFamily="18" charset="0"/>
                </a:rPr>
                <a:t>就労継続</a:t>
              </a:r>
              <a:r>
                <a:rPr lang="en-US" altLang="ja-JP" sz="1400">
                  <a:solidFill>
                    <a:srgbClr val="000000"/>
                  </a:solidFill>
                  <a:latin typeface="ＭＳ Ｐゴシック" pitchFamily="50" charset="-128"/>
                </a:rPr>
                <a:t>B</a:t>
              </a:r>
              <a:r>
                <a:rPr lang="ja-JP" altLang="en-US" sz="1400">
                  <a:solidFill>
                    <a:srgbClr val="000000"/>
                  </a:solidFill>
                  <a:latin typeface="ＭＳ Ｐゴシック" pitchFamily="50" charset="-128"/>
                </a:rPr>
                <a:t>型</a:t>
              </a:r>
              <a:r>
                <a:rPr lang="ja-JP" altLang="en-US" sz="1400">
                  <a:solidFill>
                    <a:srgbClr val="000000"/>
                  </a:solidFill>
                  <a:latin typeface="Times New Roman" pitchFamily="18" charset="0"/>
                </a:rPr>
                <a:t>事業所のサービス管理責任者</a:t>
              </a:r>
            </a:p>
          </p:txBody>
        </p:sp>
        <p:sp>
          <p:nvSpPr>
            <p:cNvPr id="34" name="角丸四角形 33"/>
            <p:cNvSpPr/>
            <p:nvPr/>
          </p:nvSpPr>
          <p:spPr>
            <a:xfrm>
              <a:off x="2593" y="2069"/>
              <a:ext cx="1031" cy="182"/>
            </a:xfrm>
            <a:prstGeom prst="round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600" dirty="0">
                  <a:solidFill>
                    <a:srgbClr val="FFFFFF"/>
                  </a:solidFill>
                </a:rPr>
                <a:t>個別支援計画</a:t>
              </a:r>
            </a:p>
          </p:txBody>
        </p:sp>
      </p:grpSp>
      <p:grpSp>
        <p:nvGrpSpPr>
          <p:cNvPr id="93193" name="Group 49"/>
          <p:cNvGrpSpPr>
            <a:grpSpLocks/>
          </p:cNvGrpSpPr>
          <p:nvPr/>
        </p:nvGrpSpPr>
        <p:grpSpPr bwMode="auto">
          <a:xfrm>
            <a:off x="1300163" y="2190750"/>
            <a:ext cx="1924050" cy="2078038"/>
            <a:chOff x="839" y="1344"/>
            <a:chExt cx="1243" cy="1309"/>
          </a:xfrm>
        </p:grpSpPr>
        <p:pic>
          <p:nvPicPr>
            <p:cNvPr id="93208" name="Picture 6" descr="C:\Users\TNUYJ\Pictures\010106midwo01st-trans.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78" y="1593"/>
              <a:ext cx="785" cy="8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3209" name="Picture 6" descr="MCj04339180000[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76" y="1751"/>
              <a:ext cx="959" cy="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3210" name="テキスト ボックス 7"/>
            <p:cNvSpPr txBox="1">
              <a:spLocks noChangeArrowheads="1"/>
            </p:cNvSpPr>
            <p:nvPr/>
          </p:nvSpPr>
          <p:spPr bwMode="auto">
            <a:xfrm>
              <a:off x="973" y="2441"/>
              <a:ext cx="1109"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1600">
                  <a:solidFill>
                    <a:srgbClr val="000000"/>
                  </a:solidFill>
                  <a:latin typeface="Times New Roman" pitchFamily="18" charset="0"/>
                </a:rPr>
                <a:t>グループホーム</a:t>
              </a:r>
            </a:p>
          </p:txBody>
        </p:sp>
        <p:sp>
          <p:nvSpPr>
            <p:cNvPr id="93211" name="テキスト ボックス 10"/>
            <p:cNvSpPr txBox="1">
              <a:spLocks noChangeArrowheads="1"/>
            </p:cNvSpPr>
            <p:nvPr/>
          </p:nvSpPr>
          <p:spPr bwMode="auto">
            <a:xfrm>
              <a:off x="839" y="1344"/>
              <a:ext cx="1241"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1400">
                  <a:solidFill>
                    <a:srgbClr val="000000"/>
                  </a:solidFill>
                  <a:latin typeface="Times New Roman" pitchFamily="18" charset="0"/>
                </a:rPr>
                <a:t>グループホームの</a:t>
              </a:r>
              <a:endParaRPr lang="en-US" altLang="ja-JP" sz="1400">
                <a:solidFill>
                  <a:srgbClr val="000000"/>
                </a:solidFill>
                <a:latin typeface="Times New Roman" pitchFamily="18" charset="0"/>
              </a:endParaRPr>
            </a:p>
            <a:p>
              <a:pPr algn="ctr" eaLnBrk="1" hangingPunct="1">
                <a:spcBef>
                  <a:spcPct val="0"/>
                </a:spcBef>
                <a:buFontTx/>
                <a:buNone/>
              </a:pPr>
              <a:r>
                <a:rPr lang="ja-JP" altLang="en-US" sz="1400">
                  <a:solidFill>
                    <a:srgbClr val="000000"/>
                  </a:solidFill>
                  <a:latin typeface="Times New Roman" pitchFamily="18" charset="0"/>
                </a:rPr>
                <a:t>サービス管理責任者</a:t>
              </a:r>
            </a:p>
          </p:txBody>
        </p:sp>
        <p:sp>
          <p:nvSpPr>
            <p:cNvPr id="35" name="角丸四角形 34"/>
            <p:cNvSpPr/>
            <p:nvPr/>
          </p:nvSpPr>
          <p:spPr>
            <a:xfrm>
              <a:off x="928" y="2024"/>
              <a:ext cx="1152" cy="190"/>
            </a:xfrm>
            <a:prstGeom prst="round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600" dirty="0">
                  <a:solidFill>
                    <a:srgbClr val="FFFFFF"/>
                  </a:solidFill>
                </a:rPr>
                <a:t>個別支援計画</a:t>
              </a:r>
            </a:p>
          </p:txBody>
        </p:sp>
      </p:grpSp>
      <p:sp>
        <p:nvSpPr>
          <p:cNvPr id="93194" name="角丸四角形 35"/>
          <p:cNvSpPr>
            <a:spLocks noChangeArrowheads="1"/>
          </p:cNvSpPr>
          <p:nvPr/>
        </p:nvSpPr>
        <p:spPr bwMode="auto">
          <a:xfrm>
            <a:off x="1208088" y="4365625"/>
            <a:ext cx="5448300" cy="2303463"/>
          </a:xfrm>
          <a:prstGeom prst="roundRect">
            <a:avLst>
              <a:gd name="adj" fmla="val 16667"/>
            </a:avLst>
          </a:prstGeom>
          <a:solidFill>
            <a:srgbClr val="FFCCFF"/>
          </a:solidFill>
          <a:ln w="25400" algn="ctr">
            <a:solidFill>
              <a:srgbClr val="C00000"/>
            </a:solidFill>
            <a:round/>
            <a:headEnd/>
            <a:tailEnd/>
          </a:ln>
        </p:spPr>
        <p:txBody>
          <a:bodyPr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r>
              <a:rPr lang="ja-JP" altLang="en-US" sz="1800" dirty="0">
                <a:solidFill>
                  <a:srgbClr val="000000"/>
                </a:solidFill>
                <a:latin typeface="Times New Roman" pitchFamily="18" charset="0"/>
              </a:rPr>
              <a:t>太郎さんの地域生活を支えていくために、相談支援専門員は、トータルプランとしてのサービス等利用計画を作成し、２つのサービス提供事業所のサービス管理責任者は、個別支援計画を作成して、連携が取れたサービスが提供されるように調整・支援している。</a:t>
            </a:r>
            <a:endParaRPr lang="en-US" altLang="ja-JP" sz="1800" dirty="0">
              <a:solidFill>
                <a:srgbClr val="000000"/>
              </a:solidFill>
              <a:latin typeface="Times New Roman" pitchFamily="18" charset="0"/>
            </a:endParaRPr>
          </a:p>
        </p:txBody>
      </p:sp>
      <p:grpSp>
        <p:nvGrpSpPr>
          <p:cNvPr id="93195" name="Group 31"/>
          <p:cNvGrpSpPr>
            <a:grpSpLocks/>
          </p:cNvGrpSpPr>
          <p:nvPr/>
        </p:nvGrpSpPr>
        <p:grpSpPr bwMode="auto">
          <a:xfrm>
            <a:off x="6537325" y="4508500"/>
            <a:ext cx="1873250" cy="1209675"/>
            <a:chOff x="4113" y="3361"/>
            <a:chExt cx="1035" cy="726"/>
          </a:xfrm>
        </p:grpSpPr>
        <p:sp>
          <p:nvSpPr>
            <p:cNvPr id="93206" name="テキスト ボックス 17"/>
            <p:cNvSpPr txBox="1">
              <a:spLocks noChangeArrowheads="1"/>
            </p:cNvSpPr>
            <p:nvPr/>
          </p:nvSpPr>
          <p:spPr bwMode="auto">
            <a:xfrm>
              <a:off x="4113" y="3884"/>
              <a:ext cx="1035" cy="2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1600">
                  <a:solidFill>
                    <a:srgbClr val="000000"/>
                  </a:solidFill>
                  <a:latin typeface="Times New Roman" pitchFamily="18" charset="0"/>
                </a:rPr>
                <a:t>相談支援専門員</a:t>
              </a:r>
            </a:p>
          </p:txBody>
        </p:sp>
        <p:pic>
          <p:nvPicPr>
            <p:cNvPr id="93207" name="Picture 17" descr="person_0105"/>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4383" y="3361"/>
              <a:ext cx="495" cy="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93196" name="AutoShape 35"/>
          <p:cNvSpPr>
            <a:spLocks noChangeArrowheads="1"/>
          </p:cNvSpPr>
          <p:nvPr/>
        </p:nvSpPr>
        <p:spPr bwMode="auto">
          <a:xfrm>
            <a:off x="6800850" y="5661025"/>
            <a:ext cx="1319213" cy="579438"/>
          </a:xfrm>
          <a:prstGeom prst="roundRect">
            <a:avLst>
              <a:gd name="adj" fmla="val 16667"/>
            </a:avLst>
          </a:prstGeom>
          <a:solidFill>
            <a:srgbClr val="CCFF33"/>
          </a:solidFill>
          <a:ln w="9525">
            <a:solidFill>
              <a:schemeClr val="tx1"/>
            </a:solidFill>
            <a:round/>
            <a:headEnd/>
            <a:tailEnd/>
          </a:ln>
        </p:spPr>
        <p:txBody>
          <a:bodyPr anchor="ctr">
            <a:spAutoFit/>
          </a:bodyP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1400" b="0">
                <a:solidFill>
                  <a:srgbClr val="000000"/>
                </a:solidFill>
              </a:rPr>
              <a:t>指定相談支援</a:t>
            </a:r>
            <a:endParaRPr lang="en-US" altLang="ja-JP" sz="1400" b="0">
              <a:solidFill>
                <a:srgbClr val="000000"/>
              </a:solidFill>
            </a:endParaRPr>
          </a:p>
          <a:p>
            <a:pPr algn="ctr" eaLnBrk="1" hangingPunct="1">
              <a:spcBef>
                <a:spcPct val="0"/>
              </a:spcBef>
              <a:buFontTx/>
              <a:buNone/>
            </a:pPr>
            <a:r>
              <a:rPr lang="ja-JP" altLang="en-US" sz="1400" b="0">
                <a:solidFill>
                  <a:srgbClr val="000000"/>
                </a:solidFill>
              </a:rPr>
              <a:t>事業所</a:t>
            </a:r>
          </a:p>
        </p:txBody>
      </p:sp>
      <p:grpSp>
        <p:nvGrpSpPr>
          <p:cNvPr id="93197" name="Group 46"/>
          <p:cNvGrpSpPr>
            <a:grpSpLocks/>
          </p:cNvGrpSpPr>
          <p:nvPr/>
        </p:nvGrpSpPr>
        <p:grpSpPr bwMode="auto">
          <a:xfrm>
            <a:off x="6470650" y="2130425"/>
            <a:ext cx="3265488" cy="844550"/>
            <a:chOff x="4113" y="1591"/>
            <a:chExt cx="2108" cy="508"/>
          </a:xfrm>
        </p:grpSpPr>
        <p:sp>
          <p:nvSpPr>
            <p:cNvPr id="93204" name="AutoShape 44"/>
            <p:cNvSpPr>
              <a:spLocks noChangeArrowheads="1"/>
            </p:cNvSpPr>
            <p:nvPr/>
          </p:nvSpPr>
          <p:spPr bwMode="auto">
            <a:xfrm>
              <a:off x="5450" y="1820"/>
              <a:ext cx="771" cy="279"/>
            </a:xfrm>
            <a:prstGeom prst="wedgeRoundRectCallout">
              <a:avLst>
                <a:gd name="adj1" fmla="val 1241"/>
                <a:gd name="adj2" fmla="val 126644"/>
                <a:gd name="adj3" fmla="val 16667"/>
              </a:avLst>
            </a:prstGeom>
            <a:solidFill>
              <a:srgbClr val="FFFFFF"/>
            </a:solidFill>
            <a:ln w="9525">
              <a:solidFill>
                <a:srgbClr val="000000"/>
              </a:solidFill>
              <a:miter lim="800000"/>
              <a:headEnd/>
              <a:tailEnd/>
            </a:ln>
          </p:spPr>
          <p:txBody>
            <a:bodyPr lIns="89534" tIns="44767" rIns="89534" bIns="44767"/>
            <a:lstStyle>
              <a:lvl1pPr defTabSz="895350">
                <a:spcBef>
                  <a:spcPct val="20000"/>
                </a:spcBef>
                <a:buChar char="•"/>
                <a:defRPr kumimoji="1" sz="3200">
                  <a:solidFill>
                    <a:schemeClr val="tx1"/>
                  </a:solidFill>
                  <a:latin typeface="Arial" charset="0"/>
                  <a:ea typeface="ＭＳ Ｐゴシック" pitchFamily="50" charset="-128"/>
                </a:defRPr>
              </a:lvl1pPr>
              <a:lvl2pPr marL="742950" indent="-285750" defTabSz="895350">
                <a:spcBef>
                  <a:spcPct val="20000"/>
                </a:spcBef>
                <a:buChar char="–"/>
                <a:defRPr kumimoji="1" sz="2800">
                  <a:solidFill>
                    <a:schemeClr val="tx1"/>
                  </a:solidFill>
                  <a:latin typeface="Arial" charset="0"/>
                  <a:ea typeface="ＭＳ Ｐゴシック" pitchFamily="50" charset="-128"/>
                </a:defRPr>
              </a:lvl2pPr>
              <a:lvl3pPr marL="1143000" indent="-228600" defTabSz="895350">
                <a:spcBef>
                  <a:spcPct val="20000"/>
                </a:spcBef>
                <a:buChar char="•"/>
                <a:defRPr kumimoji="1" sz="2400">
                  <a:solidFill>
                    <a:schemeClr val="tx1"/>
                  </a:solidFill>
                  <a:latin typeface="Arial" charset="0"/>
                  <a:ea typeface="ＭＳ Ｐゴシック" pitchFamily="50" charset="-128"/>
                </a:defRPr>
              </a:lvl3pPr>
              <a:lvl4pPr marL="1600200" indent="-228600" defTabSz="895350">
                <a:spcBef>
                  <a:spcPct val="20000"/>
                </a:spcBef>
                <a:buChar char="–"/>
                <a:defRPr kumimoji="1" sz="2000">
                  <a:solidFill>
                    <a:schemeClr val="tx1"/>
                  </a:solidFill>
                  <a:latin typeface="Arial" charset="0"/>
                  <a:ea typeface="ＭＳ Ｐゴシック" pitchFamily="50" charset="-128"/>
                </a:defRPr>
              </a:lvl4pPr>
              <a:lvl5pPr marL="2057400" indent="-228600" defTabSz="895350">
                <a:spcBef>
                  <a:spcPct val="20000"/>
                </a:spcBef>
                <a:buChar char="»"/>
                <a:defRPr kumimoji="1" sz="2000">
                  <a:solidFill>
                    <a:schemeClr val="tx1"/>
                  </a:solidFill>
                  <a:latin typeface="Arial" charset="0"/>
                  <a:ea typeface="ＭＳ Ｐゴシック" pitchFamily="50" charset="-128"/>
                </a:defRPr>
              </a:lvl5pPr>
              <a:lvl6pPr marL="2514600" indent="-228600" defTabSz="89535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defTabSz="89535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defTabSz="89535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defTabSz="89535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1200" b="0">
                  <a:solidFill>
                    <a:srgbClr val="000000"/>
                  </a:solidFill>
                  <a:latin typeface="Times New Roman" pitchFamily="18" charset="0"/>
                </a:rPr>
                <a:t>退院したい。</a:t>
              </a:r>
              <a:endParaRPr lang="en-US" altLang="ja-JP" sz="1200" b="0">
                <a:solidFill>
                  <a:srgbClr val="000000"/>
                </a:solidFill>
                <a:latin typeface="Times New Roman" pitchFamily="18" charset="0"/>
              </a:endParaRPr>
            </a:p>
          </p:txBody>
        </p:sp>
        <p:sp>
          <p:nvSpPr>
            <p:cNvPr id="93205" name="Oval 45"/>
            <p:cNvSpPr>
              <a:spLocks noChangeArrowheads="1"/>
            </p:cNvSpPr>
            <p:nvPr/>
          </p:nvSpPr>
          <p:spPr bwMode="auto">
            <a:xfrm>
              <a:off x="4113" y="1591"/>
              <a:ext cx="1441" cy="317"/>
            </a:xfrm>
            <a:prstGeom prst="ellipse">
              <a:avLst/>
            </a:prstGeom>
            <a:solidFill>
              <a:srgbClr val="FFC39B"/>
            </a:solidFill>
            <a:ln w="9525">
              <a:solidFill>
                <a:srgbClr val="FF6600"/>
              </a:solidFill>
              <a:round/>
              <a:headEnd/>
              <a:tailEnd/>
            </a:ln>
          </p:spPr>
          <p:txBody>
            <a:bodyPr lIns="36000" tIns="36000" rIns="36000" bIns="36000" anchor="ctr"/>
            <a:lstStyle>
              <a:lvl1pPr defTabSz="895350">
                <a:spcBef>
                  <a:spcPct val="20000"/>
                </a:spcBef>
                <a:buChar char="•"/>
                <a:defRPr kumimoji="1" sz="3200">
                  <a:solidFill>
                    <a:schemeClr val="tx1"/>
                  </a:solidFill>
                  <a:latin typeface="Arial" charset="0"/>
                  <a:ea typeface="ＭＳ Ｐゴシック" pitchFamily="50" charset="-128"/>
                </a:defRPr>
              </a:lvl1pPr>
              <a:lvl2pPr marL="742950" indent="-285750" defTabSz="895350">
                <a:spcBef>
                  <a:spcPct val="20000"/>
                </a:spcBef>
                <a:buChar char="–"/>
                <a:defRPr kumimoji="1" sz="2800">
                  <a:solidFill>
                    <a:schemeClr val="tx1"/>
                  </a:solidFill>
                  <a:latin typeface="Arial" charset="0"/>
                  <a:ea typeface="ＭＳ Ｐゴシック" pitchFamily="50" charset="-128"/>
                </a:defRPr>
              </a:lvl2pPr>
              <a:lvl3pPr marL="1143000" indent="-228600" defTabSz="895350">
                <a:spcBef>
                  <a:spcPct val="20000"/>
                </a:spcBef>
                <a:buChar char="•"/>
                <a:defRPr kumimoji="1" sz="2400">
                  <a:solidFill>
                    <a:schemeClr val="tx1"/>
                  </a:solidFill>
                  <a:latin typeface="Arial" charset="0"/>
                  <a:ea typeface="ＭＳ Ｐゴシック" pitchFamily="50" charset="-128"/>
                </a:defRPr>
              </a:lvl3pPr>
              <a:lvl4pPr marL="1600200" indent="-228600" defTabSz="895350">
                <a:spcBef>
                  <a:spcPct val="20000"/>
                </a:spcBef>
                <a:buChar char="–"/>
                <a:defRPr kumimoji="1" sz="2000">
                  <a:solidFill>
                    <a:schemeClr val="tx1"/>
                  </a:solidFill>
                  <a:latin typeface="Arial" charset="0"/>
                  <a:ea typeface="ＭＳ Ｐゴシック" pitchFamily="50" charset="-128"/>
                </a:defRPr>
              </a:lvl4pPr>
              <a:lvl5pPr marL="2057400" indent="-228600" defTabSz="895350">
                <a:spcBef>
                  <a:spcPct val="20000"/>
                </a:spcBef>
                <a:buChar char="»"/>
                <a:defRPr kumimoji="1" sz="2000">
                  <a:solidFill>
                    <a:schemeClr val="tx1"/>
                  </a:solidFill>
                  <a:latin typeface="Arial" charset="0"/>
                  <a:ea typeface="ＭＳ Ｐゴシック" pitchFamily="50" charset="-128"/>
                </a:defRPr>
              </a:lvl5pPr>
              <a:lvl6pPr marL="2514600" indent="-228600" defTabSz="89535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defTabSz="89535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defTabSz="89535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defTabSz="89535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1600" b="0">
                  <a:solidFill>
                    <a:srgbClr val="000000"/>
                  </a:solidFill>
                  <a:latin typeface="Times New Roman" pitchFamily="18" charset="0"/>
                </a:rPr>
                <a:t>サービス担当者会議</a:t>
              </a:r>
            </a:p>
          </p:txBody>
        </p:sp>
      </p:grpSp>
      <p:sp>
        <p:nvSpPr>
          <p:cNvPr id="93198" name="AutoShape 6"/>
          <p:cNvSpPr>
            <a:spLocks noChangeArrowheads="1"/>
          </p:cNvSpPr>
          <p:nvPr/>
        </p:nvSpPr>
        <p:spPr bwMode="auto">
          <a:xfrm rot="10800000">
            <a:off x="5313363" y="2840038"/>
            <a:ext cx="865187" cy="935037"/>
          </a:xfrm>
          <a:prstGeom prst="rightArrow">
            <a:avLst>
              <a:gd name="adj1" fmla="val 50000"/>
              <a:gd name="adj2" fmla="val 25000"/>
            </a:avLst>
          </a:prstGeom>
          <a:solidFill>
            <a:srgbClr val="3366FF">
              <a:alpha val="85097"/>
            </a:srgbClr>
          </a:solidFill>
          <a:ln>
            <a:noFill/>
          </a:ln>
          <a:extLst>
            <a:ext uri="{91240B29-F687-4F45-9708-019B960494DF}">
              <a14:hiddenLine xmlns:a14="http://schemas.microsoft.com/office/drawing/2010/main" w="12700" algn="ctr">
                <a:solidFill>
                  <a:srgbClr val="000000"/>
                </a:solidFill>
                <a:miter lim="800000"/>
                <a:headEnd/>
                <a:tailEnd/>
              </a14:hiddenLine>
            </a:ext>
          </a:extLst>
        </p:spPr>
        <p:txBody>
          <a:bodyPr wrap="none" lIns="74295" tIns="8890" rIns="74295" bIns="8890"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endParaRPr lang="ja-JP" altLang="en-US" sz="1800">
              <a:solidFill>
                <a:srgbClr val="000000"/>
              </a:solidFill>
            </a:endParaRPr>
          </a:p>
        </p:txBody>
      </p:sp>
      <p:pic>
        <p:nvPicPr>
          <p:cNvPr id="93199" name="Picture 7" descr="NB10_2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569075" y="2708275"/>
            <a:ext cx="1885950" cy="172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 name="角丸四角形 35"/>
          <p:cNvSpPr/>
          <p:nvPr/>
        </p:nvSpPr>
        <p:spPr bwMode="auto">
          <a:xfrm>
            <a:off x="5594350" y="2732088"/>
            <a:ext cx="1431925" cy="484187"/>
          </a:xfrm>
          <a:prstGeom prst="round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600" dirty="0">
                <a:solidFill>
                  <a:srgbClr val="FFFFFF"/>
                </a:solidFill>
              </a:rPr>
              <a:t>サービス等　　利用計画</a:t>
            </a:r>
          </a:p>
        </p:txBody>
      </p:sp>
      <p:pic>
        <p:nvPicPr>
          <p:cNvPr id="93201" name="Picture 3"/>
          <p:cNvPicPr>
            <a:picLocks noChangeAspect="1" noChangeArrowheads="1"/>
          </p:cNvPicPr>
          <p:nvPr/>
        </p:nvPicPr>
        <p:blipFill>
          <a:blip r:embed="rId10">
            <a:extLst>
              <a:ext uri="{28A0092B-C50C-407E-A947-70E740481C1C}">
                <a14:useLocalDpi xmlns:a14="http://schemas.microsoft.com/office/drawing/2010/main" val="0"/>
              </a:ext>
            </a:extLst>
          </a:blip>
          <a:srcRect t="-5714" r="3847" b="-7428"/>
          <a:stretch>
            <a:fillRect/>
          </a:stretch>
        </p:blipFill>
        <p:spPr bwMode="auto">
          <a:xfrm>
            <a:off x="246063" y="3429000"/>
            <a:ext cx="933450" cy="2119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3202" name="Picture 3"/>
          <p:cNvPicPr>
            <a:picLocks noChangeAspect="1" noChangeArrowheads="1"/>
          </p:cNvPicPr>
          <p:nvPr/>
        </p:nvPicPr>
        <p:blipFill>
          <a:blip r:embed="rId10">
            <a:extLst>
              <a:ext uri="{28A0092B-C50C-407E-A947-70E740481C1C}">
                <a14:useLocalDpi xmlns:a14="http://schemas.microsoft.com/office/drawing/2010/main" val="0"/>
              </a:ext>
            </a:extLst>
          </a:blip>
          <a:srcRect t="-5714" r="3847" b="-7428"/>
          <a:stretch>
            <a:fillRect/>
          </a:stretch>
        </p:blipFill>
        <p:spPr bwMode="auto">
          <a:xfrm>
            <a:off x="8923338" y="3181350"/>
            <a:ext cx="933450" cy="2119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3203" name="スライド番号プレースホルダー 7"/>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spcBef>
                <a:spcPct val="0"/>
              </a:spcBef>
              <a:buFontTx/>
              <a:buNone/>
            </a:pPr>
            <a:fld id="{0384689A-B243-4378-8E9D-963E4A063B38}" type="slidenum">
              <a:rPr lang="en-US" altLang="ja-JP" sz="1400">
                <a:solidFill>
                  <a:srgbClr val="000000"/>
                </a:solidFill>
              </a:rPr>
              <a:pPr>
                <a:spcBef>
                  <a:spcPct val="0"/>
                </a:spcBef>
                <a:buFontTx/>
                <a:buNone/>
              </a:pPr>
              <a:t>5</a:t>
            </a:fld>
            <a:endParaRPr lang="en-US" altLang="ja-JP" sz="1400">
              <a:solidFill>
                <a:srgbClr val="000000"/>
              </a:solidFill>
            </a:endParaRP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8" name="直線コネクタ 27"/>
          <p:cNvCxnSpPr/>
          <p:nvPr/>
        </p:nvCxnSpPr>
        <p:spPr>
          <a:xfrm>
            <a:off x="273050" y="3644900"/>
            <a:ext cx="9144000" cy="0"/>
          </a:xfrm>
          <a:prstGeom prst="line">
            <a:avLst/>
          </a:prstGeom>
          <a:ln w="1587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95235" name="Rectangle 6"/>
          <p:cNvSpPr>
            <a:spLocks noChangeArrowheads="1"/>
          </p:cNvSpPr>
          <p:nvPr/>
        </p:nvSpPr>
        <p:spPr bwMode="auto">
          <a:xfrm>
            <a:off x="776288" y="1484313"/>
            <a:ext cx="466725" cy="1800225"/>
          </a:xfrm>
          <a:prstGeom prst="rect">
            <a:avLst/>
          </a:prstGeom>
          <a:solidFill>
            <a:srgbClr val="FFFF99"/>
          </a:solidFill>
          <a:ln w="9525">
            <a:solidFill>
              <a:schemeClr val="tx1"/>
            </a:solidFill>
            <a:miter lim="800000"/>
            <a:headEnd/>
            <a:tailEnd/>
          </a:ln>
        </p:spPr>
        <p:txBody>
          <a:bodyPr vert="eaVert" wrap="none"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2000">
                <a:solidFill>
                  <a:srgbClr val="000000"/>
                </a:solidFill>
                <a:latin typeface="HG創英角ﾎﾟｯﾌﾟ体" pitchFamily="49" charset="-128"/>
                <a:ea typeface="HG創英角ﾎﾟｯﾌﾟ体" pitchFamily="49" charset="-128"/>
              </a:rPr>
              <a:t> 　　　　アセスメント　</a:t>
            </a:r>
            <a:r>
              <a:rPr lang="ja-JP" altLang="en-US" sz="2000">
                <a:solidFill>
                  <a:srgbClr val="000000"/>
                </a:solidFill>
              </a:rPr>
              <a:t>　　　　　　</a:t>
            </a:r>
          </a:p>
        </p:txBody>
      </p:sp>
      <p:sp>
        <p:nvSpPr>
          <p:cNvPr id="95236" name="Rectangle 7"/>
          <p:cNvSpPr>
            <a:spLocks noChangeArrowheads="1"/>
          </p:cNvSpPr>
          <p:nvPr/>
        </p:nvSpPr>
        <p:spPr bwMode="auto">
          <a:xfrm>
            <a:off x="1639888" y="1196975"/>
            <a:ext cx="466725" cy="2303463"/>
          </a:xfrm>
          <a:prstGeom prst="rect">
            <a:avLst/>
          </a:prstGeom>
          <a:solidFill>
            <a:srgbClr val="FFFF99"/>
          </a:solidFill>
          <a:ln w="9525">
            <a:solidFill>
              <a:schemeClr val="tx1"/>
            </a:solidFill>
            <a:miter lim="800000"/>
            <a:headEnd/>
            <a:tailEnd/>
          </a:ln>
        </p:spPr>
        <p:txBody>
          <a:bodyPr vert="eaVert" wrap="none"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1600">
                <a:solidFill>
                  <a:srgbClr val="000000"/>
                </a:solidFill>
                <a:latin typeface="HG創英角ﾎﾟｯﾌﾟ体" pitchFamily="49" charset="-128"/>
                <a:ea typeface="HG創英角ﾎﾟｯﾌﾟ体" pitchFamily="49" charset="-128"/>
              </a:rPr>
              <a:t> サービス等利用計画案</a:t>
            </a:r>
            <a:endParaRPr lang="ja-JP" altLang="en-US" sz="1600">
              <a:solidFill>
                <a:srgbClr val="000000"/>
              </a:solidFill>
            </a:endParaRPr>
          </a:p>
        </p:txBody>
      </p:sp>
      <p:sp>
        <p:nvSpPr>
          <p:cNvPr id="95237" name="Rectangle 38"/>
          <p:cNvSpPr>
            <a:spLocks noChangeArrowheads="1"/>
          </p:cNvSpPr>
          <p:nvPr/>
        </p:nvSpPr>
        <p:spPr bwMode="auto">
          <a:xfrm>
            <a:off x="6176963" y="3860800"/>
            <a:ext cx="466725" cy="1727200"/>
          </a:xfrm>
          <a:prstGeom prst="rect">
            <a:avLst/>
          </a:prstGeom>
          <a:solidFill>
            <a:srgbClr val="FFFF99"/>
          </a:solidFill>
          <a:ln w="9525">
            <a:solidFill>
              <a:schemeClr val="tx1"/>
            </a:solidFill>
            <a:miter lim="800000"/>
            <a:headEnd/>
            <a:tailEnd/>
          </a:ln>
        </p:spPr>
        <p:txBody>
          <a:bodyPr vert="eaVert" wrap="none"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50000"/>
              </a:spcBef>
              <a:buFontTx/>
              <a:buNone/>
            </a:pPr>
            <a:r>
              <a:rPr lang="ja-JP" altLang="en-US" sz="2000">
                <a:solidFill>
                  <a:srgbClr val="000000"/>
                </a:solidFill>
                <a:latin typeface="HG創英角ﾎﾟｯﾌﾟ体" pitchFamily="49" charset="-128"/>
                <a:ea typeface="HG創英角ﾎﾟｯﾌﾟ体" pitchFamily="49" charset="-128"/>
              </a:rPr>
              <a:t>個別支援計画</a:t>
            </a:r>
            <a:r>
              <a:rPr lang="ja-JP" altLang="en-US" sz="2000">
                <a:solidFill>
                  <a:srgbClr val="000000"/>
                </a:solidFill>
              </a:rPr>
              <a:t>　</a:t>
            </a:r>
          </a:p>
        </p:txBody>
      </p:sp>
      <p:sp>
        <p:nvSpPr>
          <p:cNvPr id="95238" name="Line 40"/>
          <p:cNvSpPr>
            <a:spLocks noChangeShapeType="1"/>
          </p:cNvSpPr>
          <p:nvPr/>
        </p:nvSpPr>
        <p:spPr bwMode="auto">
          <a:xfrm>
            <a:off x="3868738" y="3392488"/>
            <a:ext cx="647700" cy="504825"/>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95239" name="Rectangle 49"/>
          <p:cNvSpPr>
            <a:spLocks noChangeArrowheads="1"/>
          </p:cNvSpPr>
          <p:nvPr/>
        </p:nvSpPr>
        <p:spPr bwMode="auto">
          <a:xfrm>
            <a:off x="7870825" y="3932238"/>
            <a:ext cx="466725" cy="1944687"/>
          </a:xfrm>
          <a:prstGeom prst="rect">
            <a:avLst/>
          </a:prstGeom>
          <a:solidFill>
            <a:srgbClr val="FFFF99"/>
          </a:solidFill>
          <a:ln w="9525">
            <a:solidFill>
              <a:schemeClr val="tx1"/>
            </a:solidFill>
            <a:miter lim="800000"/>
            <a:headEnd/>
            <a:tailEnd/>
          </a:ln>
        </p:spPr>
        <p:txBody>
          <a:bodyPr vert="eaVert" wrap="none"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50000"/>
              </a:spcBef>
              <a:buFontTx/>
              <a:buNone/>
            </a:pPr>
            <a:r>
              <a:rPr lang="ja-JP" altLang="en-US" sz="2000">
                <a:solidFill>
                  <a:srgbClr val="000000"/>
                </a:solidFill>
                <a:latin typeface="HG創英角ﾎﾟｯﾌﾟ体" pitchFamily="49" charset="-128"/>
                <a:ea typeface="HG創英角ﾎﾟｯﾌﾟ体" pitchFamily="49" charset="-128"/>
              </a:rPr>
              <a:t>モニタリング</a:t>
            </a:r>
            <a:endParaRPr lang="ja-JP" altLang="en-US" sz="2000">
              <a:solidFill>
                <a:srgbClr val="000000"/>
              </a:solidFill>
            </a:endParaRPr>
          </a:p>
        </p:txBody>
      </p:sp>
      <p:sp>
        <p:nvSpPr>
          <p:cNvPr id="23" name="Rectangle 50"/>
          <p:cNvSpPr>
            <a:spLocks noChangeArrowheads="1"/>
          </p:cNvSpPr>
          <p:nvPr/>
        </p:nvSpPr>
        <p:spPr bwMode="auto">
          <a:xfrm>
            <a:off x="128588" y="1196975"/>
            <a:ext cx="503237" cy="2159000"/>
          </a:xfrm>
          <a:prstGeom prst="roundRect">
            <a:avLst>
              <a:gd name="adj" fmla="val 33514"/>
            </a:avLst>
          </a:prstGeom>
          <a:solidFill>
            <a:schemeClr val="tx2">
              <a:lumMod val="20000"/>
              <a:lumOff val="80000"/>
            </a:schemeClr>
          </a:solidFill>
          <a:ln w="9525">
            <a:solidFill>
              <a:schemeClr val="tx1"/>
            </a:solidFill>
            <a:miter lim="800000"/>
            <a:headEnd/>
            <a:tailEnd/>
          </a:ln>
        </p:spPr>
        <p:txBody>
          <a:bodyPr vert="eaVert" wrap="none" anchor="ctr"/>
          <a:lstStyle/>
          <a:p>
            <a:pPr algn="ctr" eaLnBrk="1" hangingPunct="1">
              <a:defRPr/>
            </a:pPr>
            <a:r>
              <a:rPr lang="ja-JP" altLang="en-US" sz="2000" dirty="0">
                <a:solidFill>
                  <a:prstClr val="black"/>
                </a:solidFill>
                <a:latin typeface="HG創英角ﾎﾟｯﾌﾟ体" pitchFamily="49" charset="-128"/>
                <a:ea typeface="HG創英角ﾎﾟｯﾌﾟ体" pitchFamily="49" charset="-128"/>
              </a:rPr>
              <a:t>相談支援事業者</a:t>
            </a:r>
          </a:p>
        </p:txBody>
      </p:sp>
      <p:sp>
        <p:nvSpPr>
          <p:cNvPr id="24" name="右矢印 23"/>
          <p:cNvSpPr/>
          <p:nvPr/>
        </p:nvSpPr>
        <p:spPr>
          <a:xfrm>
            <a:off x="1292225" y="2060575"/>
            <a:ext cx="287338" cy="6477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solidFill>
                <a:prstClr val="white"/>
              </a:solidFill>
            </a:endParaRPr>
          </a:p>
        </p:txBody>
      </p:sp>
      <p:sp>
        <p:nvSpPr>
          <p:cNvPr id="95242" name="Rectangle 52"/>
          <p:cNvSpPr>
            <a:spLocks noChangeArrowheads="1"/>
          </p:cNvSpPr>
          <p:nvPr/>
        </p:nvSpPr>
        <p:spPr bwMode="auto">
          <a:xfrm>
            <a:off x="2216150" y="2565400"/>
            <a:ext cx="360363" cy="2087563"/>
          </a:xfrm>
          <a:prstGeom prst="roundRect">
            <a:avLst>
              <a:gd name="adj" fmla="val 0"/>
            </a:avLst>
          </a:prstGeom>
          <a:solidFill>
            <a:srgbClr val="FF9999"/>
          </a:solidFill>
          <a:ln w="9525" algn="ctr">
            <a:solidFill>
              <a:schemeClr val="tx1"/>
            </a:solidFill>
            <a:miter lim="800000"/>
            <a:headEnd/>
            <a:tailEnd/>
          </a:ln>
        </p:spPr>
        <p:txBody>
          <a:bodyPr vert="eaVert" wrap="none" lIns="36000" rIns="36000"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lnSpc>
                <a:spcPts val="1700"/>
              </a:lnSpc>
              <a:spcBef>
                <a:spcPct val="0"/>
              </a:spcBef>
              <a:buFontTx/>
              <a:buNone/>
            </a:pPr>
            <a:r>
              <a:rPr lang="ja-JP" altLang="en-US" sz="1800">
                <a:solidFill>
                  <a:srgbClr val="000000"/>
                </a:solidFill>
                <a:latin typeface="ＭＳ Ｐゴシック" pitchFamily="50" charset="-128"/>
              </a:rPr>
              <a:t>支給決定（市町村）</a:t>
            </a:r>
            <a:endParaRPr lang="en-US" altLang="ja-JP" sz="1800">
              <a:solidFill>
                <a:srgbClr val="000000"/>
              </a:solidFill>
              <a:latin typeface="ＭＳ Ｐゴシック" pitchFamily="50" charset="-128"/>
            </a:endParaRPr>
          </a:p>
        </p:txBody>
      </p:sp>
      <p:sp>
        <p:nvSpPr>
          <p:cNvPr id="33" name="Rectangle 50"/>
          <p:cNvSpPr>
            <a:spLocks noChangeArrowheads="1"/>
          </p:cNvSpPr>
          <p:nvPr/>
        </p:nvSpPr>
        <p:spPr bwMode="auto">
          <a:xfrm>
            <a:off x="1227138" y="4581525"/>
            <a:ext cx="503237" cy="2160588"/>
          </a:xfrm>
          <a:prstGeom prst="roundRect">
            <a:avLst>
              <a:gd name="adj" fmla="val 33514"/>
            </a:avLst>
          </a:prstGeom>
          <a:solidFill>
            <a:schemeClr val="tx2">
              <a:lumMod val="20000"/>
              <a:lumOff val="80000"/>
            </a:schemeClr>
          </a:solidFill>
          <a:ln w="9525">
            <a:solidFill>
              <a:schemeClr val="tx1"/>
            </a:solidFill>
            <a:miter lim="800000"/>
            <a:headEnd/>
            <a:tailEnd/>
          </a:ln>
        </p:spPr>
        <p:txBody>
          <a:bodyPr vert="eaVert" wrap="none" anchor="ctr"/>
          <a:lstStyle/>
          <a:p>
            <a:pPr algn="ctr" eaLnBrk="1" hangingPunct="1">
              <a:defRPr/>
            </a:pPr>
            <a:r>
              <a:rPr lang="ja-JP" altLang="en-US" sz="2000" dirty="0">
                <a:solidFill>
                  <a:prstClr val="black"/>
                </a:solidFill>
                <a:latin typeface="HG創英角ﾎﾟｯﾌﾟ体" pitchFamily="49" charset="-128"/>
                <a:ea typeface="HG創英角ﾎﾟｯﾌﾟ体" pitchFamily="49" charset="-128"/>
              </a:rPr>
              <a:t>サービス事業者</a:t>
            </a:r>
          </a:p>
        </p:txBody>
      </p:sp>
      <p:sp>
        <p:nvSpPr>
          <p:cNvPr id="95244" name="Rectangle 6"/>
          <p:cNvSpPr>
            <a:spLocks noChangeArrowheads="1"/>
          </p:cNvSpPr>
          <p:nvPr/>
        </p:nvSpPr>
        <p:spPr bwMode="auto">
          <a:xfrm>
            <a:off x="4378325" y="3932238"/>
            <a:ext cx="466725" cy="1800225"/>
          </a:xfrm>
          <a:prstGeom prst="rect">
            <a:avLst/>
          </a:prstGeom>
          <a:solidFill>
            <a:srgbClr val="FFFF99"/>
          </a:solidFill>
          <a:ln w="9525">
            <a:solidFill>
              <a:schemeClr val="tx1"/>
            </a:solidFill>
            <a:miter lim="800000"/>
            <a:headEnd/>
            <a:tailEnd/>
          </a:ln>
        </p:spPr>
        <p:txBody>
          <a:bodyPr vert="eaVert" wrap="none"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2000">
                <a:solidFill>
                  <a:srgbClr val="000000"/>
                </a:solidFill>
                <a:latin typeface="HG創英角ﾎﾟｯﾌﾟ体" pitchFamily="49" charset="-128"/>
                <a:ea typeface="HG創英角ﾎﾟｯﾌﾟ体" pitchFamily="49" charset="-128"/>
              </a:rPr>
              <a:t> 　　　　アセスメント　</a:t>
            </a:r>
            <a:r>
              <a:rPr lang="ja-JP" altLang="en-US" sz="2000">
                <a:solidFill>
                  <a:srgbClr val="000000"/>
                </a:solidFill>
              </a:rPr>
              <a:t>　　　　　　</a:t>
            </a:r>
          </a:p>
        </p:txBody>
      </p:sp>
      <p:sp>
        <p:nvSpPr>
          <p:cNvPr id="95245" name="Rectangle 7"/>
          <p:cNvSpPr>
            <a:spLocks noChangeArrowheads="1"/>
          </p:cNvSpPr>
          <p:nvPr/>
        </p:nvSpPr>
        <p:spPr bwMode="auto">
          <a:xfrm>
            <a:off x="3406775" y="1268413"/>
            <a:ext cx="466725" cy="2160587"/>
          </a:xfrm>
          <a:prstGeom prst="rect">
            <a:avLst/>
          </a:prstGeom>
          <a:solidFill>
            <a:srgbClr val="FFFF99"/>
          </a:solidFill>
          <a:ln w="9525">
            <a:solidFill>
              <a:schemeClr val="tx1"/>
            </a:solidFill>
            <a:miter lim="800000"/>
            <a:headEnd/>
            <a:tailEnd/>
          </a:ln>
        </p:spPr>
        <p:txBody>
          <a:bodyPr vert="eaVert" wrap="none"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1600">
                <a:solidFill>
                  <a:srgbClr val="000000"/>
                </a:solidFill>
                <a:latin typeface="HG創英角ﾎﾟｯﾌﾟ体" pitchFamily="49" charset="-128"/>
                <a:ea typeface="HG創英角ﾎﾟｯﾌﾟ体" pitchFamily="49" charset="-128"/>
              </a:rPr>
              <a:t> サービス等利用計画</a:t>
            </a:r>
            <a:endParaRPr lang="ja-JP" altLang="en-US" sz="1600">
              <a:solidFill>
                <a:srgbClr val="000000"/>
              </a:solidFill>
            </a:endParaRPr>
          </a:p>
        </p:txBody>
      </p:sp>
      <p:sp>
        <p:nvSpPr>
          <p:cNvPr id="43" name="右矢印 42"/>
          <p:cNvSpPr/>
          <p:nvPr/>
        </p:nvSpPr>
        <p:spPr>
          <a:xfrm>
            <a:off x="4921250" y="4364038"/>
            <a:ext cx="288925" cy="6492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solidFill>
                <a:prstClr val="white"/>
              </a:solidFill>
            </a:endParaRPr>
          </a:p>
        </p:txBody>
      </p:sp>
      <p:sp>
        <p:nvSpPr>
          <p:cNvPr id="95247" name="Rectangle 52"/>
          <p:cNvSpPr>
            <a:spLocks noChangeArrowheads="1"/>
          </p:cNvSpPr>
          <p:nvPr/>
        </p:nvSpPr>
        <p:spPr bwMode="auto">
          <a:xfrm>
            <a:off x="5745163" y="3976688"/>
            <a:ext cx="287337" cy="1539875"/>
          </a:xfrm>
          <a:prstGeom prst="roundRect">
            <a:avLst>
              <a:gd name="adj" fmla="val 50000"/>
            </a:avLst>
          </a:prstGeom>
          <a:solidFill>
            <a:srgbClr val="FFFF00"/>
          </a:solidFill>
          <a:ln w="9525" algn="ctr">
            <a:solidFill>
              <a:schemeClr val="tx1"/>
            </a:solidFill>
            <a:miter lim="800000"/>
            <a:headEnd/>
            <a:tailEnd/>
          </a:ln>
        </p:spPr>
        <p:txBody>
          <a:bodyPr vert="eaVert" wrap="none" lIns="36000" rIns="36000"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lnSpc>
                <a:spcPts val="1700"/>
              </a:lnSpc>
              <a:spcBef>
                <a:spcPct val="0"/>
              </a:spcBef>
              <a:buFontTx/>
              <a:buNone/>
            </a:pPr>
            <a:r>
              <a:rPr lang="ja-JP" altLang="en-US" sz="1800">
                <a:solidFill>
                  <a:srgbClr val="000000"/>
                </a:solidFill>
                <a:latin typeface="ＭＳ Ｐゴシック" pitchFamily="50" charset="-128"/>
              </a:rPr>
              <a:t>個別支援会議</a:t>
            </a:r>
            <a:endParaRPr lang="en-US" altLang="ja-JP" sz="1800">
              <a:solidFill>
                <a:srgbClr val="000000"/>
              </a:solidFill>
              <a:latin typeface="ＭＳ Ｐゴシック" pitchFamily="50" charset="-128"/>
            </a:endParaRPr>
          </a:p>
        </p:txBody>
      </p:sp>
      <p:sp>
        <p:nvSpPr>
          <p:cNvPr id="95248" name="Rectangle 7"/>
          <p:cNvSpPr>
            <a:spLocks noChangeArrowheads="1"/>
          </p:cNvSpPr>
          <p:nvPr/>
        </p:nvSpPr>
        <p:spPr bwMode="auto">
          <a:xfrm>
            <a:off x="7870825" y="1196975"/>
            <a:ext cx="466725" cy="2303463"/>
          </a:xfrm>
          <a:prstGeom prst="rect">
            <a:avLst/>
          </a:prstGeom>
          <a:solidFill>
            <a:srgbClr val="FFFF99"/>
          </a:solidFill>
          <a:ln w="9525">
            <a:solidFill>
              <a:schemeClr val="tx1"/>
            </a:solidFill>
            <a:miter lim="800000"/>
            <a:headEnd/>
            <a:tailEnd/>
          </a:ln>
        </p:spPr>
        <p:txBody>
          <a:bodyPr vert="eaVert" wrap="none"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1600">
                <a:solidFill>
                  <a:srgbClr val="000000"/>
                </a:solidFill>
                <a:latin typeface="HG創英角ﾎﾟｯﾌﾟ体" pitchFamily="49" charset="-128"/>
                <a:ea typeface="HG創英角ﾎﾟｯﾌﾟ体" pitchFamily="49" charset="-128"/>
              </a:rPr>
              <a:t>継続サービス利用支援</a:t>
            </a:r>
            <a:endParaRPr lang="en-US" altLang="ja-JP" sz="1600">
              <a:solidFill>
                <a:srgbClr val="000000"/>
              </a:solidFill>
              <a:latin typeface="HG創英角ﾎﾟｯﾌﾟ体" pitchFamily="49" charset="-128"/>
              <a:ea typeface="HG創英角ﾎﾟｯﾌﾟ体" pitchFamily="49" charset="-128"/>
            </a:endParaRPr>
          </a:p>
          <a:p>
            <a:pPr algn="ctr" eaLnBrk="1" hangingPunct="1">
              <a:spcBef>
                <a:spcPct val="0"/>
              </a:spcBef>
              <a:buFontTx/>
              <a:buNone/>
            </a:pPr>
            <a:r>
              <a:rPr lang="ja-JP" altLang="en-US" sz="1600">
                <a:solidFill>
                  <a:srgbClr val="000000"/>
                </a:solidFill>
                <a:latin typeface="HG創英角ﾎﾟｯﾌﾟ体" pitchFamily="49" charset="-128"/>
                <a:ea typeface="HG創英角ﾎﾟｯﾌﾟ体" pitchFamily="49" charset="-128"/>
              </a:rPr>
              <a:t>（モニタリング）</a:t>
            </a:r>
            <a:endParaRPr lang="ja-JP" altLang="en-US" sz="1600">
              <a:solidFill>
                <a:srgbClr val="000000"/>
              </a:solidFill>
            </a:endParaRPr>
          </a:p>
        </p:txBody>
      </p:sp>
      <p:sp>
        <p:nvSpPr>
          <p:cNvPr id="95249" name="Rectangle 7"/>
          <p:cNvSpPr>
            <a:spLocks noChangeArrowheads="1"/>
          </p:cNvSpPr>
          <p:nvPr/>
        </p:nvSpPr>
        <p:spPr bwMode="auto">
          <a:xfrm>
            <a:off x="7078663" y="3789363"/>
            <a:ext cx="466725" cy="2374900"/>
          </a:xfrm>
          <a:prstGeom prst="rect">
            <a:avLst/>
          </a:prstGeom>
          <a:solidFill>
            <a:srgbClr val="FFFF99"/>
          </a:solidFill>
          <a:ln w="9525">
            <a:solidFill>
              <a:schemeClr val="tx1"/>
            </a:solidFill>
            <a:miter lim="800000"/>
            <a:headEnd/>
            <a:tailEnd/>
          </a:ln>
        </p:spPr>
        <p:txBody>
          <a:bodyPr vert="eaVert" wrap="none"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1600">
                <a:solidFill>
                  <a:srgbClr val="000000"/>
                </a:solidFill>
                <a:latin typeface="HG創英角ﾎﾟｯﾌﾟ体" pitchFamily="49" charset="-128"/>
                <a:ea typeface="HG創英角ﾎﾟｯﾌﾟ体" pitchFamily="49" charset="-128"/>
              </a:rPr>
              <a:t>個別支援計画の実施</a:t>
            </a:r>
            <a:endParaRPr lang="en-US" altLang="ja-JP" sz="1600">
              <a:solidFill>
                <a:srgbClr val="000000"/>
              </a:solidFill>
              <a:latin typeface="HG創英角ﾎﾟｯﾌﾟ体" pitchFamily="49" charset="-128"/>
              <a:ea typeface="HG創英角ﾎﾟｯﾌﾟ体" pitchFamily="49" charset="-128"/>
            </a:endParaRPr>
          </a:p>
          <a:p>
            <a:pPr algn="ctr" eaLnBrk="1" hangingPunct="1">
              <a:spcBef>
                <a:spcPct val="0"/>
              </a:spcBef>
              <a:buFontTx/>
              <a:buNone/>
            </a:pPr>
            <a:r>
              <a:rPr lang="ja-JP" altLang="en-US" sz="1600">
                <a:solidFill>
                  <a:srgbClr val="000000"/>
                </a:solidFill>
                <a:latin typeface="HG創英角ﾎﾟｯﾌﾟ体" pitchFamily="49" charset="-128"/>
                <a:ea typeface="HG創英角ﾎﾟｯﾌﾟ体" pitchFamily="49" charset="-128"/>
              </a:rPr>
              <a:t>（サービスの提供）</a:t>
            </a:r>
            <a:endParaRPr lang="ja-JP" altLang="en-US" sz="1600">
              <a:solidFill>
                <a:srgbClr val="000000"/>
              </a:solidFill>
            </a:endParaRPr>
          </a:p>
        </p:txBody>
      </p:sp>
      <p:sp>
        <p:nvSpPr>
          <p:cNvPr id="50" name="右矢印 49"/>
          <p:cNvSpPr/>
          <p:nvPr/>
        </p:nvSpPr>
        <p:spPr>
          <a:xfrm>
            <a:off x="6753225" y="4364038"/>
            <a:ext cx="287338" cy="6492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solidFill>
                <a:prstClr val="white"/>
              </a:solidFill>
            </a:endParaRPr>
          </a:p>
        </p:txBody>
      </p:sp>
      <p:sp>
        <p:nvSpPr>
          <p:cNvPr id="95251" name="Rectangle 7"/>
          <p:cNvSpPr>
            <a:spLocks noChangeArrowheads="1"/>
          </p:cNvSpPr>
          <p:nvPr/>
        </p:nvSpPr>
        <p:spPr bwMode="auto">
          <a:xfrm>
            <a:off x="9382125" y="3789363"/>
            <a:ext cx="466725" cy="2374900"/>
          </a:xfrm>
          <a:prstGeom prst="rect">
            <a:avLst/>
          </a:prstGeom>
          <a:solidFill>
            <a:srgbClr val="FFFF99"/>
          </a:solidFill>
          <a:ln w="15875">
            <a:solidFill>
              <a:schemeClr val="tx1"/>
            </a:solidFill>
            <a:prstDash val="dash"/>
            <a:miter lim="800000"/>
            <a:headEnd/>
            <a:tailEnd/>
          </a:ln>
        </p:spPr>
        <p:txBody>
          <a:bodyPr vert="eaVert" wrap="none"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1600">
                <a:solidFill>
                  <a:srgbClr val="000000"/>
                </a:solidFill>
                <a:latin typeface="HG創英角ﾎﾟｯﾌﾟ体" pitchFamily="49" charset="-128"/>
                <a:ea typeface="HG創英角ﾎﾟｯﾌﾟ体" pitchFamily="49" charset="-128"/>
              </a:rPr>
              <a:t>個別支援計画の変更</a:t>
            </a:r>
            <a:endParaRPr lang="ja-JP" altLang="en-US" sz="1600">
              <a:solidFill>
                <a:srgbClr val="000000"/>
              </a:solidFill>
            </a:endParaRPr>
          </a:p>
        </p:txBody>
      </p:sp>
      <p:sp>
        <p:nvSpPr>
          <p:cNvPr id="52" name="右矢印 51"/>
          <p:cNvSpPr/>
          <p:nvPr/>
        </p:nvSpPr>
        <p:spPr>
          <a:xfrm>
            <a:off x="8410575" y="4364038"/>
            <a:ext cx="287338" cy="6492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solidFill>
                <a:prstClr val="white"/>
              </a:solidFill>
            </a:endParaRPr>
          </a:p>
        </p:txBody>
      </p:sp>
      <p:sp>
        <p:nvSpPr>
          <p:cNvPr id="95253" name="Rectangle 52"/>
          <p:cNvSpPr>
            <a:spLocks noChangeArrowheads="1"/>
          </p:cNvSpPr>
          <p:nvPr/>
        </p:nvSpPr>
        <p:spPr bwMode="auto">
          <a:xfrm>
            <a:off x="2865438" y="1916113"/>
            <a:ext cx="358775" cy="3384550"/>
          </a:xfrm>
          <a:prstGeom prst="roundRect">
            <a:avLst>
              <a:gd name="adj" fmla="val 50000"/>
            </a:avLst>
          </a:prstGeom>
          <a:solidFill>
            <a:srgbClr val="FFFF00"/>
          </a:solidFill>
          <a:ln w="9525" algn="ctr">
            <a:solidFill>
              <a:schemeClr val="tx1"/>
            </a:solidFill>
            <a:miter lim="800000"/>
            <a:headEnd/>
            <a:tailEnd/>
          </a:ln>
        </p:spPr>
        <p:txBody>
          <a:bodyPr vert="eaVert" wrap="none" lIns="36000" rIns="36000"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lnSpc>
                <a:spcPts val="1700"/>
              </a:lnSpc>
              <a:spcBef>
                <a:spcPct val="0"/>
              </a:spcBef>
              <a:buFontTx/>
              <a:buNone/>
            </a:pPr>
            <a:r>
              <a:rPr lang="ja-JP" altLang="en-US" sz="1400">
                <a:solidFill>
                  <a:srgbClr val="000000"/>
                </a:solidFill>
                <a:latin typeface="ＭＳ Ｐゴシック" pitchFamily="50" charset="-128"/>
              </a:rPr>
              <a:t>サ　ー　ビ　ス　担　当　者　会　議　　①</a:t>
            </a:r>
            <a:endParaRPr lang="en-US" altLang="ja-JP" sz="1400">
              <a:solidFill>
                <a:srgbClr val="000000"/>
              </a:solidFill>
              <a:latin typeface="ＭＳ Ｐゴシック" pitchFamily="50" charset="-128"/>
            </a:endParaRPr>
          </a:p>
        </p:txBody>
      </p:sp>
      <p:sp>
        <p:nvSpPr>
          <p:cNvPr id="95254" name="Rectangle 38"/>
          <p:cNvSpPr>
            <a:spLocks noChangeArrowheads="1"/>
          </p:cNvSpPr>
          <p:nvPr/>
        </p:nvSpPr>
        <p:spPr bwMode="auto">
          <a:xfrm>
            <a:off x="5168900" y="3789363"/>
            <a:ext cx="466725" cy="2592387"/>
          </a:xfrm>
          <a:prstGeom prst="rect">
            <a:avLst/>
          </a:prstGeom>
          <a:solidFill>
            <a:srgbClr val="FFFF99"/>
          </a:solidFill>
          <a:ln w="9525">
            <a:solidFill>
              <a:schemeClr val="tx1"/>
            </a:solidFill>
            <a:miter lim="800000"/>
            <a:headEnd/>
            <a:tailEnd/>
          </a:ln>
        </p:spPr>
        <p:txBody>
          <a:bodyPr vert="eaVert" wrap="none"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50000"/>
              </a:spcBef>
              <a:buFontTx/>
              <a:buNone/>
            </a:pPr>
            <a:r>
              <a:rPr lang="ja-JP" altLang="en-US" sz="2000">
                <a:solidFill>
                  <a:srgbClr val="000000"/>
                </a:solidFill>
                <a:latin typeface="HG創英角ﾎﾟｯﾌﾟ体" pitchFamily="49" charset="-128"/>
                <a:ea typeface="HG創英角ﾎﾟｯﾌﾟ体" pitchFamily="49" charset="-128"/>
              </a:rPr>
              <a:t> 個別支援計画の原案</a:t>
            </a:r>
            <a:r>
              <a:rPr lang="ja-JP" altLang="en-US" sz="2000">
                <a:solidFill>
                  <a:srgbClr val="000000"/>
                </a:solidFill>
              </a:rPr>
              <a:t>　</a:t>
            </a:r>
          </a:p>
        </p:txBody>
      </p:sp>
      <p:cxnSp>
        <p:nvCxnSpPr>
          <p:cNvPr id="31" name="直線コネクタ 30"/>
          <p:cNvCxnSpPr/>
          <p:nvPr/>
        </p:nvCxnSpPr>
        <p:spPr>
          <a:xfrm>
            <a:off x="3908425" y="1268413"/>
            <a:ext cx="0" cy="5040312"/>
          </a:xfrm>
          <a:prstGeom prst="line">
            <a:avLst/>
          </a:prstGeom>
          <a:ln w="1587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95256" name="Rectangle 7"/>
          <p:cNvSpPr>
            <a:spLocks noChangeArrowheads="1"/>
          </p:cNvSpPr>
          <p:nvPr/>
        </p:nvSpPr>
        <p:spPr bwMode="auto">
          <a:xfrm>
            <a:off x="9366250" y="981075"/>
            <a:ext cx="466725" cy="2519363"/>
          </a:xfrm>
          <a:prstGeom prst="rect">
            <a:avLst/>
          </a:prstGeom>
          <a:solidFill>
            <a:srgbClr val="FFFF99"/>
          </a:solidFill>
          <a:ln w="15875">
            <a:solidFill>
              <a:schemeClr val="tx1"/>
            </a:solidFill>
            <a:prstDash val="dash"/>
            <a:miter lim="800000"/>
            <a:headEnd/>
            <a:tailEnd/>
          </a:ln>
        </p:spPr>
        <p:txBody>
          <a:bodyPr vert="eaVert" wrap="none"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1500">
                <a:solidFill>
                  <a:srgbClr val="000000"/>
                </a:solidFill>
                <a:latin typeface="HG創英角ﾎﾟｯﾌﾟ体" pitchFamily="49" charset="-128"/>
                <a:ea typeface="HG創英角ﾎﾟｯﾌﾟ体" pitchFamily="49" charset="-128"/>
              </a:rPr>
              <a:t>サービス等利用計画の変更</a:t>
            </a:r>
            <a:endParaRPr lang="ja-JP" altLang="en-US" sz="1500">
              <a:solidFill>
                <a:srgbClr val="000000"/>
              </a:solidFill>
            </a:endParaRPr>
          </a:p>
        </p:txBody>
      </p:sp>
      <p:sp>
        <p:nvSpPr>
          <p:cNvPr id="27" name="右矢印 26"/>
          <p:cNvSpPr/>
          <p:nvPr/>
        </p:nvSpPr>
        <p:spPr>
          <a:xfrm>
            <a:off x="8410575" y="1989138"/>
            <a:ext cx="287338" cy="6477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solidFill>
                <a:prstClr val="white"/>
              </a:solidFill>
            </a:endParaRPr>
          </a:p>
        </p:txBody>
      </p:sp>
      <p:sp>
        <p:nvSpPr>
          <p:cNvPr id="95258" name="Rectangle 52"/>
          <p:cNvSpPr>
            <a:spLocks noChangeArrowheads="1"/>
          </p:cNvSpPr>
          <p:nvPr/>
        </p:nvSpPr>
        <p:spPr bwMode="auto">
          <a:xfrm>
            <a:off x="8840788" y="1916113"/>
            <a:ext cx="358775" cy="3384550"/>
          </a:xfrm>
          <a:prstGeom prst="roundRect">
            <a:avLst>
              <a:gd name="adj" fmla="val 50000"/>
            </a:avLst>
          </a:prstGeom>
          <a:solidFill>
            <a:srgbClr val="FFFF00"/>
          </a:solidFill>
          <a:ln w="9525" algn="ctr">
            <a:solidFill>
              <a:schemeClr val="tx1"/>
            </a:solidFill>
            <a:prstDash val="dash"/>
            <a:miter lim="800000"/>
            <a:headEnd/>
            <a:tailEnd/>
          </a:ln>
        </p:spPr>
        <p:txBody>
          <a:bodyPr vert="eaVert" wrap="none" lIns="36000" rIns="36000"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lnSpc>
                <a:spcPts val="1700"/>
              </a:lnSpc>
              <a:spcBef>
                <a:spcPct val="0"/>
              </a:spcBef>
              <a:buFontTx/>
              <a:buNone/>
            </a:pPr>
            <a:r>
              <a:rPr lang="ja-JP" altLang="en-US" sz="1400">
                <a:solidFill>
                  <a:srgbClr val="000000"/>
                </a:solidFill>
                <a:latin typeface="ＭＳ Ｐゴシック" pitchFamily="50" charset="-128"/>
              </a:rPr>
              <a:t>サ　ー　ビ　ス　担　当　者　会　議</a:t>
            </a:r>
            <a:endParaRPr lang="en-US" altLang="ja-JP" sz="1400">
              <a:solidFill>
                <a:srgbClr val="000000"/>
              </a:solidFill>
              <a:latin typeface="ＭＳ Ｐゴシック" pitchFamily="50" charset="-128"/>
            </a:endParaRPr>
          </a:p>
        </p:txBody>
      </p:sp>
      <p:sp>
        <p:nvSpPr>
          <p:cNvPr id="95259" name="AutoShape 54"/>
          <p:cNvSpPr>
            <a:spLocks noChangeArrowheads="1"/>
          </p:cNvSpPr>
          <p:nvPr/>
        </p:nvSpPr>
        <p:spPr bwMode="auto">
          <a:xfrm>
            <a:off x="920750" y="44450"/>
            <a:ext cx="8135938" cy="576263"/>
          </a:xfrm>
          <a:prstGeom prst="roundRect">
            <a:avLst>
              <a:gd name="adj" fmla="val 26537"/>
            </a:avLst>
          </a:prstGeom>
          <a:solidFill>
            <a:srgbClr val="FFFFCC"/>
          </a:solidFill>
          <a:ln w="38100" cmpd="thickThin">
            <a:solidFill>
              <a:srgbClr val="FF6600"/>
            </a:solidFill>
            <a:round/>
            <a:headEnd/>
            <a:tailEnd/>
          </a:ln>
          <a:effectLst>
            <a:outerShdw dist="107763" dir="2700000" algn="ctr" rotWithShape="0">
              <a:schemeClr val="bg2">
                <a:alpha val="50000"/>
              </a:schemeClr>
            </a:outerShdw>
          </a:effectLst>
        </p:spPr>
        <p:txBody>
          <a:bodyPr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2400">
                <a:solidFill>
                  <a:srgbClr val="000000"/>
                </a:solidFill>
                <a:latin typeface="ＭＳ Ｐゴシック" pitchFamily="50" charset="-128"/>
              </a:rPr>
              <a:t>相談支援専門員とサービス管理責任者の連携</a:t>
            </a:r>
          </a:p>
        </p:txBody>
      </p:sp>
      <p:sp>
        <p:nvSpPr>
          <p:cNvPr id="34" name="右矢印 33"/>
          <p:cNvSpPr/>
          <p:nvPr/>
        </p:nvSpPr>
        <p:spPr>
          <a:xfrm>
            <a:off x="744538" y="635000"/>
            <a:ext cx="7429500" cy="561975"/>
          </a:xfrm>
          <a:prstGeom prst="rightArrow">
            <a:avLst>
              <a:gd name="adj1" fmla="val 70415"/>
              <a:gd name="adj2" fmla="val 50000"/>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2800" dirty="0">
                <a:solidFill>
                  <a:srgbClr val="FFFFFF"/>
                </a:solidFill>
              </a:rPr>
              <a:t>相談支援専門員による支援</a:t>
            </a:r>
          </a:p>
        </p:txBody>
      </p:sp>
      <p:sp>
        <p:nvSpPr>
          <p:cNvPr id="35" name="右矢印 34"/>
          <p:cNvSpPr/>
          <p:nvPr/>
        </p:nvSpPr>
        <p:spPr>
          <a:xfrm>
            <a:off x="3908425" y="6308725"/>
            <a:ext cx="5834063" cy="646113"/>
          </a:xfrm>
          <a:prstGeom prst="rightArrow">
            <a:avLst>
              <a:gd name="adj1" fmla="val 70415"/>
              <a:gd name="adj2" fmla="val 50000"/>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2800" dirty="0">
                <a:solidFill>
                  <a:srgbClr val="FFFFFF"/>
                </a:solidFill>
              </a:rPr>
              <a:t>サービス管理責任者による支援</a:t>
            </a:r>
          </a:p>
        </p:txBody>
      </p:sp>
      <p:sp>
        <p:nvSpPr>
          <p:cNvPr id="95262" name="テキスト ボックス 15"/>
          <p:cNvSpPr txBox="1">
            <a:spLocks noChangeArrowheads="1"/>
          </p:cNvSpPr>
          <p:nvPr/>
        </p:nvSpPr>
        <p:spPr bwMode="auto">
          <a:xfrm>
            <a:off x="3954463" y="3749675"/>
            <a:ext cx="379412" cy="2447925"/>
          </a:xfrm>
          <a:prstGeom prst="rect">
            <a:avLst/>
          </a:prstGeom>
          <a:solidFill>
            <a:srgbClr val="00B0F0"/>
          </a:solidFill>
          <a:ln w="9525">
            <a:solidFill>
              <a:schemeClr val="tx1"/>
            </a:solidFill>
            <a:miter lim="800000"/>
            <a:headEnd/>
            <a:tailEnd/>
          </a:ln>
        </p:spPr>
        <p:txBody>
          <a:bodyPr vert="eaVert" lIns="36000" rIns="36000"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1200">
                <a:solidFill>
                  <a:srgbClr val="000000"/>
                </a:solidFill>
              </a:rPr>
              <a:t>利用契約（利用開始）</a:t>
            </a:r>
          </a:p>
        </p:txBody>
      </p:sp>
      <p:pic>
        <p:nvPicPr>
          <p:cNvPr id="95263" name="Picture 3"/>
          <p:cNvPicPr>
            <a:picLocks noChangeAspect="1" noChangeArrowheads="1"/>
          </p:cNvPicPr>
          <p:nvPr/>
        </p:nvPicPr>
        <p:blipFill>
          <a:blip r:embed="rId3">
            <a:extLst>
              <a:ext uri="{28A0092B-C50C-407E-A947-70E740481C1C}">
                <a14:useLocalDpi xmlns:a14="http://schemas.microsoft.com/office/drawing/2010/main" val="0"/>
              </a:ext>
            </a:extLst>
          </a:blip>
          <a:srcRect t="-5714" r="3847" b="-7428"/>
          <a:stretch>
            <a:fillRect/>
          </a:stretch>
        </p:blipFill>
        <p:spPr bwMode="auto">
          <a:xfrm>
            <a:off x="246063" y="3429000"/>
            <a:ext cx="933450" cy="2119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5264" name="Picture 6" descr="C:\Users\TNUYJ\Pictures\010106midwo01st-trans.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97125" y="5419725"/>
            <a:ext cx="1214438" cy="1404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5265" name="Picture 17" descr="person_0105"/>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7150" y="182563"/>
            <a:ext cx="895350" cy="906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5266" name="スライド番号プレースホルダー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spcBef>
                <a:spcPct val="0"/>
              </a:spcBef>
              <a:buFontTx/>
              <a:buNone/>
            </a:pPr>
            <a:fld id="{F4567A69-1B40-407C-A94A-0364D63351A7}" type="slidenum">
              <a:rPr lang="en-US" altLang="ja-JP" sz="1400">
                <a:solidFill>
                  <a:srgbClr val="000000"/>
                </a:solidFill>
              </a:rPr>
              <a:pPr>
                <a:spcBef>
                  <a:spcPct val="0"/>
                </a:spcBef>
                <a:buFontTx/>
                <a:buNone/>
              </a:pPr>
              <a:t>6</a:t>
            </a:fld>
            <a:endParaRPr lang="en-US" altLang="ja-JP" sz="1400">
              <a:solidFill>
                <a:srgbClr val="000000"/>
              </a:solidFill>
            </a:endParaRP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6258" name="Picture 78" descr="IP05_H18"/>
          <p:cNvPicPr>
            <a:picLocks noChangeAspect="1" noChangeArrowheads="1"/>
          </p:cNvPicPr>
          <p:nvPr/>
        </p:nvPicPr>
        <p:blipFill>
          <a:blip r:embed="rId3">
            <a:lum bright="-26000" contrast="40000"/>
            <a:extLst>
              <a:ext uri="{28A0092B-C50C-407E-A947-70E740481C1C}">
                <a14:useLocalDpi xmlns:a14="http://schemas.microsoft.com/office/drawing/2010/main" val="0"/>
              </a:ext>
            </a:extLst>
          </a:blip>
          <a:srcRect/>
          <a:stretch>
            <a:fillRect/>
          </a:stretch>
        </p:blipFill>
        <p:spPr bwMode="auto">
          <a:xfrm>
            <a:off x="6499225" y="3789363"/>
            <a:ext cx="1325563" cy="115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6259" name="AutoShape 2"/>
          <p:cNvSpPr>
            <a:spLocks noChangeArrowheads="1"/>
          </p:cNvSpPr>
          <p:nvPr/>
        </p:nvSpPr>
        <p:spPr bwMode="auto">
          <a:xfrm>
            <a:off x="346075" y="188913"/>
            <a:ext cx="9288463" cy="863600"/>
          </a:xfrm>
          <a:prstGeom prst="roundRect">
            <a:avLst>
              <a:gd name="adj" fmla="val 26537"/>
            </a:avLst>
          </a:prstGeom>
          <a:solidFill>
            <a:srgbClr val="FFFFCC"/>
          </a:solidFill>
          <a:ln w="38100" cmpd="thickThin">
            <a:solidFill>
              <a:srgbClr val="FF6600"/>
            </a:solidFill>
            <a:round/>
            <a:headEnd/>
            <a:tailEnd/>
          </a:ln>
          <a:effectLst>
            <a:outerShdw dist="107763" dir="2700000" algn="ctr" rotWithShape="0">
              <a:schemeClr val="bg2">
                <a:alpha val="50000"/>
              </a:schemeClr>
            </a:outerShdw>
          </a:effectLst>
        </p:spPr>
        <p:txBody>
          <a:bodyPr wrap="none" lIns="91407" tIns="45704" rIns="91407" bIns="45704"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dirty="0">
                <a:solidFill>
                  <a:srgbClr val="A50021"/>
                </a:solidFill>
              </a:rPr>
              <a:t>（２）相談支援時の状況把握</a:t>
            </a:r>
            <a:r>
              <a:rPr lang="en-US" altLang="ja-JP" dirty="0">
                <a:solidFill>
                  <a:srgbClr val="A50021"/>
                </a:solidFill>
              </a:rPr>
              <a:t>--1</a:t>
            </a:r>
          </a:p>
        </p:txBody>
      </p:sp>
      <p:sp>
        <p:nvSpPr>
          <p:cNvPr id="96260" name="Rectangle 3"/>
          <p:cNvSpPr>
            <a:spLocks noChangeArrowheads="1"/>
          </p:cNvSpPr>
          <p:nvPr/>
        </p:nvSpPr>
        <p:spPr bwMode="auto">
          <a:xfrm>
            <a:off x="487363" y="1273175"/>
            <a:ext cx="1225550" cy="400050"/>
          </a:xfrm>
          <a:prstGeom prst="rect">
            <a:avLst/>
          </a:prstGeom>
          <a:solidFill>
            <a:schemeClr val="accent1">
              <a:alpha val="30196"/>
            </a:schemeClr>
          </a:solidFill>
          <a:ln w="12700" algn="ctr">
            <a:solidFill>
              <a:schemeClr val="tx1"/>
            </a:solidFill>
            <a:miter lim="800000"/>
            <a:headEnd/>
            <a:tailEnd/>
          </a:ln>
        </p:spPr>
        <p:txBody>
          <a:bodyPr lIns="91430" tIns="45714" rIns="91430" bIns="45714" anchor="ctr">
            <a:spAutoFit/>
          </a:bodyPr>
          <a:lstStyle>
            <a:lvl1pPr>
              <a:spcBef>
                <a:spcPct val="20000"/>
              </a:spcBef>
              <a:buChar char="•"/>
              <a:tabLst>
                <a:tab pos="381000" algn="l"/>
              </a:tabLst>
              <a:defRPr kumimoji="1" sz="3200">
                <a:solidFill>
                  <a:schemeClr val="tx1"/>
                </a:solidFill>
                <a:latin typeface="Arial" charset="0"/>
                <a:ea typeface="ＭＳ Ｐゴシック" pitchFamily="50" charset="-128"/>
              </a:defRPr>
            </a:lvl1pPr>
            <a:lvl2pPr marL="742950" indent="-285750">
              <a:spcBef>
                <a:spcPct val="20000"/>
              </a:spcBef>
              <a:buChar char="–"/>
              <a:tabLst>
                <a:tab pos="381000" algn="l"/>
              </a:tabLst>
              <a:defRPr kumimoji="1" sz="2800">
                <a:solidFill>
                  <a:schemeClr val="tx1"/>
                </a:solidFill>
                <a:latin typeface="Arial" charset="0"/>
                <a:ea typeface="ＭＳ Ｐゴシック" pitchFamily="50" charset="-128"/>
              </a:defRPr>
            </a:lvl2pPr>
            <a:lvl3pPr marL="1143000" indent="-228600">
              <a:spcBef>
                <a:spcPct val="20000"/>
              </a:spcBef>
              <a:buChar char="•"/>
              <a:tabLst>
                <a:tab pos="381000" algn="l"/>
              </a:tabLst>
              <a:defRPr kumimoji="1" sz="2400">
                <a:solidFill>
                  <a:schemeClr val="tx1"/>
                </a:solidFill>
                <a:latin typeface="Arial" charset="0"/>
                <a:ea typeface="ＭＳ Ｐゴシック" pitchFamily="50" charset="-128"/>
              </a:defRPr>
            </a:lvl3pPr>
            <a:lvl4pPr marL="1600200" indent="-228600">
              <a:spcBef>
                <a:spcPct val="20000"/>
              </a:spcBef>
              <a:buChar char="–"/>
              <a:tabLst>
                <a:tab pos="381000" algn="l"/>
              </a:tabLst>
              <a:defRPr kumimoji="1" sz="2000">
                <a:solidFill>
                  <a:schemeClr val="tx1"/>
                </a:solidFill>
                <a:latin typeface="Arial" charset="0"/>
                <a:ea typeface="ＭＳ Ｐゴシック" pitchFamily="50" charset="-128"/>
              </a:defRPr>
            </a:lvl4pPr>
            <a:lvl5pPr marL="2057400" indent="-228600">
              <a:spcBef>
                <a:spcPct val="20000"/>
              </a:spcBef>
              <a:buChar char="»"/>
              <a:tabLst>
                <a:tab pos="381000" algn="l"/>
              </a:tabLst>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2000">
                <a:solidFill>
                  <a:srgbClr val="000000"/>
                </a:solidFill>
              </a:rPr>
              <a:t>実施方法</a:t>
            </a:r>
            <a:endParaRPr lang="ja-JP" altLang="en-US" sz="2000" b="0">
              <a:solidFill>
                <a:srgbClr val="000000"/>
              </a:solidFill>
            </a:endParaRPr>
          </a:p>
        </p:txBody>
      </p:sp>
      <p:sp>
        <p:nvSpPr>
          <p:cNvPr id="96261" name="Rectangle 5"/>
          <p:cNvSpPr>
            <a:spLocks noGrp="1" noChangeArrowheads="1"/>
          </p:cNvSpPr>
          <p:nvPr>
            <p:ph type="body" idx="4294967295"/>
          </p:nvPr>
        </p:nvSpPr>
        <p:spPr>
          <a:xfrm>
            <a:off x="176213" y="1771650"/>
            <a:ext cx="3371850" cy="2162175"/>
          </a:xfrm>
        </p:spPr>
        <p:txBody>
          <a:bodyPr/>
          <a:lstStyle/>
          <a:p>
            <a:pPr>
              <a:lnSpc>
                <a:spcPct val="85000"/>
              </a:lnSpc>
            </a:pPr>
            <a:r>
              <a:rPr lang="ja-JP" altLang="en-US" sz="1800">
                <a:solidFill>
                  <a:srgbClr val="000000"/>
                </a:solidFill>
              </a:rPr>
              <a:t>本人の意向を丁寧に聴く（ラポール形成）。</a:t>
            </a:r>
          </a:p>
          <a:p>
            <a:pPr>
              <a:lnSpc>
                <a:spcPct val="85000"/>
              </a:lnSpc>
            </a:pPr>
            <a:r>
              <a:rPr lang="ja-JP" altLang="en-US" sz="1800">
                <a:solidFill>
                  <a:srgbClr val="000000"/>
                </a:solidFill>
              </a:rPr>
              <a:t>抱えている課題（問題）を一緒に明らかにする。</a:t>
            </a:r>
          </a:p>
          <a:p>
            <a:pPr>
              <a:lnSpc>
                <a:spcPct val="85000"/>
              </a:lnSpc>
            </a:pPr>
            <a:r>
              <a:rPr lang="ja-JP" altLang="en-US" sz="1800">
                <a:solidFill>
                  <a:srgbClr val="000000"/>
                </a:solidFill>
              </a:rPr>
              <a:t>緊急か否かの見立てをする。</a:t>
            </a:r>
          </a:p>
          <a:p>
            <a:pPr>
              <a:lnSpc>
                <a:spcPct val="85000"/>
              </a:lnSpc>
            </a:pPr>
            <a:r>
              <a:rPr lang="ja-JP" altLang="en-US" sz="1800">
                <a:solidFill>
                  <a:srgbClr val="000000"/>
                </a:solidFill>
              </a:rPr>
              <a:t>主人公は（私）本人。</a:t>
            </a:r>
            <a:endParaRPr lang="ja-JP" altLang="en-US" sz="1800"/>
          </a:p>
        </p:txBody>
      </p:sp>
      <p:sp>
        <p:nvSpPr>
          <p:cNvPr id="96262" name="Rectangle 6"/>
          <p:cNvSpPr>
            <a:spLocks noChangeArrowheads="1"/>
          </p:cNvSpPr>
          <p:nvPr/>
        </p:nvSpPr>
        <p:spPr bwMode="auto">
          <a:xfrm>
            <a:off x="428625" y="4457700"/>
            <a:ext cx="2147888" cy="411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4" rIns="91430" bIns="45714"/>
          <a:lstStyle>
            <a:lvl1pPr marL="342900" indent="-342900">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lnSpc>
                <a:spcPct val="90000"/>
              </a:lnSpc>
            </a:pPr>
            <a:r>
              <a:rPr lang="ja-JP" altLang="en-US" sz="1800" b="0">
                <a:solidFill>
                  <a:srgbClr val="000000"/>
                </a:solidFill>
              </a:rPr>
              <a:t>相談受付表</a:t>
            </a:r>
          </a:p>
        </p:txBody>
      </p:sp>
      <p:sp>
        <p:nvSpPr>
          <p:cNvPr id="96263" name="AutoShape 7"/>
          <p:cNvSpPr>
            <a:spLocks noChangeArrowheads="1"/>
          </p:cNvSpPr>
          <p:nvPr/>
        </p:nvSpPr>
        <p:spPr bwMode="auto">
          <a:xfrm>
            <a:off x="176213" y="4941888"/>
            <a:ext cx="8377237" cy="1582737"/>
          </a:xfrm>
          <a:prstGeom prst="foldedCorner">
            <a:avLst>
              <a:gd name="adj" fmla="val 12500"/>
            </a:avLst>
          </a:prstGeom>
          <a:solidFill>
            <a:srgbClr val="FFFFCD"/>
          </a:solidFill>
          <a:ln w="12700" algn="ctr">
            <a:solidFill>
              <a:schemeClr val="tx1"/>
            </a:solidFill>
            <a:round/>
            <a:headEnd/>
            <a:tailEnd/>
          </a:ln>
        </p:spPr>
        <p:txBody>
          <a:bodyPr lIns="74295" tIns="8890" rIns="74295" bIns="8890"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lnSpc>
                <a:spcPct val="90000"/>
              </a:lnSpc>
              <a:spcBef>
                <a:spcPct val="50000"/>
              </a:spcBef>
              <a:buFontTx/>
              <a:buNone/>
            </a:pPr>
            <a:r>
              <a:rPr lang="ja-JP" altLang="en-US" sz="2000" u="sng">
                <a:solidFill>
                  <a:srgbClr val="000000"/>
                </a:solidFill>
              </a:rPr>
              <a:t>サービス管理責任者の視点</a:t>
            </a:r>
          </a:p>
          <a:p>
            <a:pPr eaLnBrk="1" hangingPunct="1">
              <a:lnSpc>
                <a:spcPct val="90000"/>
              </a:lnSpc>
              <a:spcBef>
                <a:spcPct val="50000"/>
              </a:spcBef>
              <a:buFontTx/>
              <a:buNone/>
            </a:pPr>
            <a:r>
              <a:rPr lang="ja-JP" altLang="en-US" sz="1800">
                <a:solidFill>
                  <a:srgbClr val="000000"/>
                </a:solidFill>
              </a:rPr>
              <a:t>・</a:t>
            </a:r>
            <a:r>
              <a:rPr lang="ja-JP" altLang="en-US" sz="1800">
                <a:solidFill>
                  <a:srgbClr val="FF0000"/>
                </a:solidFill>
              </a:rPr>
              <a:t>本人の意向（問題解決の主人公は利用者）は？</a:t>
            </a:r>
            <a:endParaRPr lang="en-US" altLang="ja-JP" sz="1800">
              <a:solidFill>
                <a:srgbClr val="FF0000"/>
              </a:solidFill>
            </a:endParaRPr>
          </a:p>
          <a:p>
            <a:pPr eaLnBrk="1" hangingPunct="1">
              <a:lnSpc>
                <a:spcPct val="90000"/>
              </a:lnSpc>
              <a:spcBef>
                <a:spcPct val="50000"/>
              </a:spcBef>
              <a:buFontTx/>
              <a:buNone/>
            </a:pPr>
            <a:r>
              <a:rPr lang="ja-JP" altLang="en-US" sz="1800">
                <a:solidFill>
                  <a:srgbClr val="000000"/>
                </a:solidFill>
              </a:rPr>
              <a:t>・</a:t>
            </a:r>
            <a:r>
              <a:rPr lang="ja-JP" altLang="en-US" sz="1800">
                <a:solidFill>
                  <a:srgbClr val="FF0000"/>
                </a:solidFill>
              </a:rPr>
              <a:t>現実的なニーズは何か？</a:t>
            </a:r>
          </a:p>
          <a:p>
            <a:pPr eaLnBrk="1" hangingPunct="1">
              <a:lnSpc>
                <a:spcPct val="90000"/>
              </a:lnSpc>
              <a:spcBef>
                <a:spcPct val="50000"/>
              </a:spcBef>
              <a:buFontTx/>
              <a:buNone/>
            </a:pPr>
            <a:r>
              <a:rPr lang="ja-JP" altLang="en-US" sz="1800" b="0">
                <a:solidFill>
                  <a:srgbClr val="000000"/>
                </a:solidFill>
              </a:rPr>
              <a:t>・本人から必要な情報が聞き取れているか。</a:t>
            </a:r>
          </a:p>
        </p:txBody>
      </p:sp>
      <p:sp>
        <p:nvSpPr>
          <p:cNvPr id="96264" name="Rectangle 8"/>
          <p:cNvSpPr>
            <a:spLocks noChangeArrowheads="1"/>
          </p:cNvSpPr>
          <p:nvPr/>
        </p:nvSpPr>
        <p:spPr bwMode="auto">
          <a:xfrm>
            <a:off x="487363" y="4005263"/>
            <a:ext cx="1733550" cy="400050"/>
          </a:xfrm>
          <a:prstGeom prst="rect">
            <a:avLst/>
          </a:prstGeom>
          <a:solidFill>
            <a:schemeClr val="accent1">
              <a:alpha val="30196"/>
            </a:schemeClr>
          </a:solidFill>
          <a:ln w="12700" algn="ctr">
            <a:solidFill>
              <a:schemeClr val="tx1"/>
            </a:solidFill>
            <a:miter lim="800000"/>
            <a:headEnd/>
            <a:tailEnd/>
          </a:ln>
        </p:spPr>
        <p:txBody>
          <a:bodyPr lIns="91430" tIns="45714" rIns="91430" bIns="45714" anchor="ctr">
            <a:spAutoFit/>
          </a:bodyPr>
          <a:lstStyle>
            <a:lvl1pPr>
              <a:spcBef>
                <a:spcPct val="20000"/>
              </a:spcBef>
              <a:buChar char="•"/>
              <a:tabLst>
                <a:tab pos="381000" algn="l"/>
              </a:tabLst>
              <a:defRPr kumimoji="1" sz="3200">
                <a:solidFill>
                  <a:schemeClr val="tx1"/>
                </a:solidFill>
                <a:latin typeface="Arial" charset="0"/>
                <a:ea typeface="ＭＳ Ｐゴシック" pitchFamily="50" charset="-128"/>
              </a:defRPr>
            </a:lvl1pPr>
            <a:lvl2pPr marL="742950" indent="-285750">
              <a:spcBef>
                <a:spcPct val="20000"/>
              </a:spcBef>
              <a:buChar char="–"/>
              <a:tabLst>
                <a:tab pos="381000" algn="l"/>
              </a:tabLst>
              <a:defRPr kumimoji="1" sz="2800">
                <a:solidFill>
                  <a:schemeClr val="tx1"/>
                </a:solidFill>
                <a:latin typeface="Arial" charset="0"/>
                <a:ea typeface="ＭＳ Ｐゴシック" pitchFamily="50" charset="-128"/>
              </a:defRPr>
            </a:lvl2pPr>
            <a:lvl3pPr marL="1143000" indent="-228600">
              <a:spcBef>
                <a:spcPct val="20000"/>
              </a:spcBef>
              <a:buChar char="•"/>
              <a:tabLst>
                <a:tab pos="381000" algn="l"/>
              </a:tabLst>
              <a:defRPr kumimoji="1" sz="2400">
                <a:solidFill>
                  <a:schemeClr val="tx1"/>
                </a:solidFill>
                <a:latin typeface="Arial" charset="0"/>
                <a:ea typeface="ＭＳ Ｐゴシック" pitchFamily="50" charset="-128"/>
              </a:defRPr>
            </a:lvl3pPr>
            <a:lvl4pPr marL="1600200" indent="-228600">
              <a:spcBef>
                <a:spcPct val="20000"/>
              </a:spcBef>
              <a:buChar char="–"/>
              <a:tabLst>
                <a:tab pos="381000" algn="l"/>
              </a:tabLst>
              <a:defRPr kumimoji="1" sz="2000">
                <a:solidFill>
                  <a:schemeClr val="tx1"/>
                </a:solidFill>
                <a:latin typeface="Arial" charset="0"/>
                <a:ea typeface="ＭＳ Ｐゴシック" pitchFamily="50" charset="-128"/>
              </a:defRPr>
            </a:lvl4pPr>
            <a:lvl5pPr marL="2057400" indent="-228600">
              <a:spcBef>
                <a:spcPct val="20000"/>
              </a:spcBef>
              <a:buChar char="»"/>
              <a:tabLst>
                <a:tab pos="381000" algn="l"/>
              </a:tabLst>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2000">
                <a:solidFill>
                  <a:srgbClr val="000000"/>
                </a:solidFill>
              </a:rPr>
              <a:t>必要なツール</a:t>
            </a:r>
          </a:p>
        </p:txBody>
      </p:sp>
      <p:sp>
        <p:nvSpPr>
          <p:cNvPr id="96265" name="AutoShape 4"/>
          <p:cNvSpPr>
            <a:spLocks noChangeArrowheads="1"/>
          </p:cNvSpPr>
          <p:nvPr/>
        </p:nvSpPr>
        <p:spPr bwMode="auto">
          <a:xfrm>
            <a:off x="8045450" y="2060575"/>
            <a:ext cx="1789113" cy="1223963"/>
          </a:xfrm>
          <a:prstGeom prst="wedgeRoundRectCallout">
            <a:avLst>
              <a:gd name="adj1" fmla="val 10815"/>
              <a:gd name="adj2" fmla="val 69324"/>
              <a:gd name="adj3" fmla="val 16667"/>
            </a:avLst>
          </a:prstGeom>
          <a:solidFill>
            <a:srgbClr val="FFFFB9"/>
          </a:solidFill>
          <a:ln w="9525" algn="ctr">
            <a:solidFill>
              <a:srgbClr val="000000"/>
            </a:solidFill>
            <a:miter lim="800000"/>
            <a:headEnd/>
            <a:tailEnd/>
          </a:ln>
        </p:spPr>
        <p:txBody>
          <a:bodyPr lIns="91424" tIns="45712" rIns="91424" bIns="45712"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30000"/>
              </a:spcBef>
              <a:buFontTx/>
              <a:buNone/>
            </a:pPr>
            <a:r>
              <a:rPr lang="ja-JP" altLang="en-US" sz="1600" b="0">
                <a:solidFill>
                  <a:srgbClr val="000000"/>
                </a:solidFill>
              </a:rPr>
              <a:t>どんな生活が待ち受けているのか不安です。</a:t>
            </a:r>
          </a:p>
        </p:txBody>
      </p:sp>
      <p:grpSp>
        <p:nvGrpSpPr>
          <p:cNvPr id="96266" name="Group 12"/>
          <p:cNvGrpSpPr>
            <a:grpSpLocks/>
          </p:cNvGrpSpPr>
          <p:nvPr/>
        </p:nvGrpSpPr>
        <p:grpSpPr bwMode="auto">
          <a:xfrm>
            <a:off x="4953000" y="1196975"/>
            <a:ext cx="4918075" cy="576263"/>
            <a:chOff x="3198" y="754"/>
            <a:chExt cx="3175" cy="363"/>
          </a:xfrm>
        </p:grpSpPr>
        <p:sp>
          <p:nvSpPr>
            <p:cNvPr id="96271" name="Rectangle 9"/>
            <p:cNvSpPr>
              <a:spLocks noChangeArrowheads="1"/>
            </p:cNvSpPr>
            <p:nvPr/>
          </p:nvSpPr>
          <p:spPr bwMode="auto">
            <a:xfrm>
              <a:off x="3198" y="799"/>
              <a:ext cx="928" cy="258"/>
            </a:xfrm>
            <a:prstGeom prst="rect">
              <a:avLst/>
            </a:prstGeom>
            <a:solidFill>
              <a:srgbClr val="FFCC99">
                <a:alpha val="30196"/>
              </a:srgbClr>
            </a:solidFill>
            <a:ln w="12700" algn="ctr">
              <a:solidFill>
                <a:schemeClr val="tx1"/>
              </a:solidFill>
              <a:miter lim="800000"/>
              <a:headEnd/>
              <a:tailEnd/>
            </a:ln>
          </p:spPr>
          <p:txBody>
            <a:bodyPr lIns="91430" tIns="45714" rIns="91430" bIns="45714" anchor="ctr">
              <a:spAutoFit/>
            </a:bodyPr>
            <a:lstStyle>
              <a:lvl1pPr>
                <a:spcBef>
                  <a:spcPct val="20000"/>
                </a:spcBef>
                <a:buChar char="•"/>
                <a:tabLst>
                  <a:tab pos="381000" algn="l"/>
                </a:tabLst>
                <a:defRPr kumimoji="1" sz="3200">
                  <a:solidFill>
                    <a:schemeClr val="tx1"/>
                  </a:solidFill>
                  <a:latin typeface="Arial" charset="0"/>
                  <a:ea typeface="ＭＳ Ｐゴシック" pitchFamily="50" charset="-128"/>
                </a:defRPr>
              </a:lvl1pPr>
              <a:lvl2pPr marL="742950" indent="-285750">
                <a:spcBef>
                  <a:spcPct val="20000"/>
                </a:spcBef>
                <a:buChar char="–"/>
                <a:tabLst>
                  <a:tab pos="381000" algn="l"/>
                </a:tabLst>
                <a:defRPr kumimoji="1" sz="2800">
                  <a:solidFill>
                    <a:schemeClr val="tx1"/>
                  </a:solidFill>
                  <a:latin typeface="Arial" charset="0"/>
                  <a:ea typeface="ＭＳ Ｐゴシック" pitchFamily="50" charset="-128"/>
                </a:defRPr>
              </a:lvl2pPr>
              <a:lvl3pPr marL="1143000" indent="-228600">
                <a:spcBef>
                  <a:spcPct val="20000"/>
                </a:spcBef>
                <a:buChar char="•"/>
                <a:tabLst>
                  <a:tab pos="381000" algn="l"/>
                </a:tabLst>
                <a:defRPr kumimoji="1" sz="2400">
                  <a:solidFill>
                    <a:schemeClr val="tx1"/>
                  </a:solidFill>
                  <a:latin typeface="Arial" charset="0"/>
                  <a:ea typeface="ＭＳ Ｐゴシック" pitchFamily="50" charset="-128"/>
                </a:defRPr>
              </a:lvl3pPr>
              <a:lvl4pPr marL="1600200" indent="-228600">
                <a:spcBef>
                  <a:spcPct val="20000"/>
                </a:spcBef>
                <a:buChar char="–"/>
                <a:tabLst>
                  <a:tab pos="381000" algn="l"/>
                </a:tabLst>
                <a:defRPr kumimoji="1" sz="2000">
                  <a:solidFill>
                    <a:schemeClr val="tx1"/>
                  </a:solidFill>
                  <a:latin typeface="Arial" charset="0"/>
                  <a:ea typeface="ＭＳ Ｐゴシック" pitchFamily="50" charset="-128"/>
                </a:defRPr>
              </a:lvl4pPr>
              <a:lvl5pPr marL="2057400" indent="-228600">
                <a:spcBef>
                  <a:spcPct val="20000"/>
                </a:spcBef>
                <a:buChar char="»"/>
                <a:tabLst>
                  <a:tab pos="381000" algn="l"/>
                </a:tabLst>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2000">
                  <a:solidFill>
                    <a:srgbClr val="000000"/>
                  </a:solidFill>
                </a:rPr>
                <a:t>事例より</a:t>
              </a:r>
              <a:endParaRPr lang="ja-JP" altLang="en-US" sz="2000" b="0">
                <a:solidFill>
                  <a:srgbClr val="000000"/>
                </a:solidFill>
              </a:endParaRPr>
            </a:p>
          </p:txBody>
        </p:sp>
      </p:grpSp>
      <p:sp>
        <p:nvSpPr>
          <p:cNvPr id="96267" name="AutoShape 15"/>
          <p:cNvSpPr>
            <a:spLocks noChangeArrowheads="1"/>
          </p:cNvSpPr>
          <p:nvPr/>
        </p:nvSpPr>
        <p:spPr bwMode="auto">
          <a:xfrm>
            <a:off x="3548063" y="1773238"/>
            <a:ext cx="4425950" cy="2233612"/>
          </a:xfrm>
          <a:prstGeom prst="wedgeRoundRectCallout">
            <a:avLst>
              <a:gd name="adj1" fmla="val 26120"/>
              <a:gd name="adj2" fmla="val 56324"/>
              <a:gd name="adj3" fmla="val 16667"/>
            </a:avLst>
          </a:prstGeom>
          <a:solidFill>
            <a:srgbClr val="FFFF99"/>
          </a:solidFill>
          <a:ln w="12700">
            <a:solidFill>
              <a:srgbClr val="993300"/>
            </a:solidFill>
            <a:miter lim="800000"/>
            <a:headEnd/>
            <a:tailEnd/>
          </a:ln>
          <a:effectLst>
            <a:prstShdw prst="shdw17" dist="17961" dir="2700000">
              <a:srgbClr val="5C1F00"/>
            </a:prstShdw>
          </a:effectLst>
        </p:spPr>
        <p:txBody>
          <a:bodyPr lIns="74295" tIns="8890" rIns="74295" bIns="8890"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r>
              <a:rPr lang="ja-JP" altLang="en-US" sz="2800" b="0" dirty="0">
                <a:solidFill>
                  <a:srgbClr val="FF0000"/>
                </a:solidFill>
                <a:ea typeface="HGP創英角ﾎﾟｯﾌﾟ体" pitchFamily="50" charset="-128"/>
              </a:rPr>
              <a:t>思いを聴くこと</a:t>
            </a:r>
            <a:endParaRPr lang="ja-JP" altLang="en-US" sz="2000" b="0" dirty="0">
              <a:solidFill>
                <a:srgbClr val="000000"/>
              </a:solidFill>
            </a:endParaRPr>
          </a:p>
          <a:p>
            <a:pPr eaLnBrk="1" hangingPunct="1">
              <a:spcBef>
                <a:spcPct val="0"/>
              </a:spcBef>
              <a:buFontTx/>
              <a:buNone/>
            </a:pPr>
            <a:r>
              <a:rPr lang="ja-JP" altLang="en-US" sz="1800" b="0" dirty="0">
                <a:solidFill>
                  <a:srgbClr val="000000"/>
                </a:solidFill>
              </a:rPr>
              <a:t>・人生を取り戻すってどういう意味</a:t>
            </a:r>
            <a:r>
              <a:rPr lang="en-US" altLang="ja-JP" sz="1800" b="0" dirty="0">
                <a:solidFill>
                  <a:srgbClr val="000000"/>
                </a:solidFill>
              </a:rPr>
              <a:t>?</a:t>
            </a:r>
          </a:p>
          <a:p>
            <a:pPr eaLnBrk="1" hangingPunct="1">
              <a:spcBef>
                <a:spcPct val="0"/>
              </a:spcBef>
              <a:buFontTx/>
              <a:buNone/>
            </a:pPr>
            <a:r>
              <a:rPr lang="ja-JP" altLang="en-US" sz="1800" b="0" dirty="0">
                <a:solidFill>
                  <a:srgbClr val="000000"/>
                </a:solidFill>
              </a:rPr>
              <a:t>・共感的に聴く</a:t>
            </a:r>
            <a:endParaRPr lang="en-US" altLang="ja-JP" sz="1800" b="0" dirty="0">
              <a:solidFill>
                <a:srgbClr val="000000"/>
              </a:solidFill>
            </a:endParaRPr>
          </a:p>
          <a:p>
            <a:pPr eaLnBrk="1" hangingPunct="1">
              <a:spcBef>
                <a:spcPct val="0"/>
              </a:spcBef>
              <a:buFontTx/>
              <a:buNone/>
            </a:pPr>
            <a:r>
              <a:rPr lang="ja-JP" altLang="en-US" sz="1800" b="0" dirty="0">
                <a:solidFill>
                  <a:srgbClr val="000000"/>
                </a:solidFill>
              </a:rPr>
              <a:t>・どんな暮らしをしたいのか</a:t>
            </a:r>
          </a:p>
          <a:p>
            <a:pPr eaLnBrk="1" hangingPunct="1">
              <a:spcBef>
                <a:spcPct val="0"/>
              </a:spcBef>
              <a:buFontTx/>
              <a:buNone/>
            </a:pPr>
            <a:r>
              <a:rPr lang="ja-JP" altLang="en-US" sz="1800" b="0" dirty="0">
                <a:solidFill>
                  <a:srgbClr val="000000"/>
                </a:solidFill>
              </a:rPr>
              <a:t>・</a:t>
            </a:r>
            <a:r>
              <a:rPr lang="ja-JP" altLang="en-US" sz="1800" dirty="0">
                <a:solidFill>
                  <a:srgbClr val="000000"/>
                </a:solidFill>
              </a:rPr>
              <a:t>再確認</a:t>
            </a:r>
            <a:r>
              <a:rPr lang="ja-JP" altLang="en-US" sz="1800" b="0" dirty="0">
                <a:solidFill>
                  <a:srgbClr val="000000"/>
                </a:solidFill>
              </a:rPr>
              <a:t>・・・</a:t>
            </a:r>
            <a:endParaRPr lang="ja-JP" altLang="en-US" sz="1800" dirty="0">
              <a:solidFill>
                <a:srgbClr val="000000"/>
              </a:solidFill>
            </a:endParaRPr>
          </a:p>
          <a:p>
            <a:pPr eaLnBrk="1" hangingPunct="1">
              <a:spcBef>
                <a:spcPct val="0"/>
              </a:spcBef>
              <a:buFontTx/>
              <a:buNone/>
            </a:pPr>
            <a:r>
              <a:rPr lang="ja-JP" altLang="en-US" sz="1800" b="0" dirty="0">
                <a:solidFill>
                  <a:srgbClr val="000000"/>
                </a:solidFill>
              </a:rPr>
              <a:t>働くこと、楽しむこと、役に立つことを望んでいるんだ。</a:t>
            </a:r>
          </a:p>
        </p:txBody>
      </p:sp>
      <p:sp>
        <p:nvSpPr>
          <p:cNvPr id="96268" name="Oval 2"/>
          <p:cNvSpPr>
            <a:spLocks noGrp="1" noChangeArrowheads="1"/>
          </p:cNvSpPr>
          <p:nvPr/>
        </p:nvSpPr>
        <p:spPr bwMode="auto">
          <a:xfrm>
            <a:off x="6373813" y="1196975"/>
            <a:ext cx="3532187" cy="576263"/>
          </a:xfrm>
          <a:prstGeom prst="ellipse">
            <a:avLst/>
          </a:prstGeom>
          <a:solidFill>
            <a:srgbClr val="FFFFCD"/>
          </a:solidFill>
          <a:ln w="9525">
            <a:solidFill>
              <a:schemeClr val="tx1"/>
            </a:solidFill>
            <a:round/>
            <a:headEnd/>
            <a:tailEnd/>
          </a:ln>
          <a:effectLst>
            <a:outerShdw dist="35921" dir="2700000" algn="ctr" rotWithShape="0">
              <a:srgbClr val="808080"/>
            </a:outerShdw>
          </a:effectLst>
        </p:spPr>
        <p:txBody>
          <a:bodyPr lIns="91414" tIns="45706" rIns="91414" bIns="45706"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1600" b="0">
                <a:solidFill>
                  <a:srgbClr val="000000"/>
                </a:solidFill>
                <a:ea typeface="HGP創英角ﾎﾟｯﾌﾟ体" pitchFamily="50" charset="-128"/>
              </a:rPr>
              <a:t>自分の人生を取り戻したい</a:t>
            </a:r>
          </a:p>
        </p:txBody>
      </p:sp>
      <p:pic>
        <p:nvPicPr>
          <p:cNvPr id="96269" name="Picture 3"/>
          <p:cNvPicPr>
            <a:picLocks noChangeAspect="1" noChangeArrowheads="1"/>
          </p:cNvPicPr>
          <p:nvPr/>
        </p:nvPicPr>
        <p:blipFill>
          <a:blip r:embed="rId4">
            <a:extLst>
              <a:ext uri="{28A0092B-C50C-407E-A947-70E740481C1C}">
                <a14:useLocalDpi xmlns:a14="http://schemas.microsoft.com/office/drawing/2010/main" val="0"/>
              </a:ext>
            </a:extLst>
          </a:blip>
          <a:srcRect t="-5714" r="3847" b="-7428"/>
          <a:stretch>
            <a:fillRect/>
          </a:stretch>
        </p:blipFill>
        <p:spPr bwMode="auto">
          <a:xfrm>
            <a:off x="8675688" y="3573463"/>
            <a:ext cx="933450" cy="187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6270" name="スライド番号プレースホルダー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spcBef>
                <a:spcPct val="0"/>
              </a:spcBef>
              <a:buFontTx/>
              <a:buNone/>
            </a:pPr>
            <a:fld id="{A5E5899B-66FB-40D0-A1EE-76A315DAAD6A}" type="slidenum">
              <a:rPr lang="en-US" altLang="ja-JP" sz="1400">
                <a:solidFill>
                  <a:srgbClr val="000000"/>
                </a:solidFill>
              </a:rPr>
              <a:pPr>
                <a:spcBef>
                  <a:spcPct val="0"/>
                </a:spcBef>
                <a:buFontTx/>
                <a:buNone/>
              </a:pPr>
              <a:t>7</a:t>
            </a:fld>
            <a:endParaRPr lang="en-US" altLang="ja-JP" sz="1400">
              <a:solidFill>
                <a:srgbClr val="000000"/>
              </a:solidFill>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8306" name="Picture 18" descr="NB01_20"/>
          <p:cNvPicPr>
            <a:picLocks noChangeAspect="1" noChangeArrowheads="1"/>
          </p:cNvPicPr>
          <p:nvPr/>
        </p:nvPicPr>
        <p:blipFill>
          <a:blip r:embed="rId3">
            <a:lum bright="-4000" contrast="20000"/>
            <a:extLst>
              <a:ext uri="{28A0092B-C50C-407E-A947-70E740481C1C}">
                <a14:useLocalDpi xmlns:a14="http://schemas.microsoft.com/office/drawing/2010/main" val="0"/>
              </a:ext>
            </a:extLst>
          </a:blip>
          <a:srcRect/>
          <a:stretch>
            <a:fillRect/>
          </a:stretch>
        </p:blipFill>
        <p:spPr bwMode="auto">
          <a:xfrm>
            <a:off x="6357938" y="4130675"/>
            <a:ext cx="982662" cy="941388"/>
          </a:xfrm>
          <a:prstGeom prst="rect">
            <a:avLst/>
          </a:prstGeom>
          <a:solidFill>
            <a:srgbClr val="FFE6CD"/>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98307" name="AutoShape 2"/>
          <p:cNvSpPr>
            <a:spLocks noChangeArrowheads="1"/>
          </p:cNvSpPr>
          <p:nvPr/>
        </p:nvSpPr>
        <p:spPr bwMode="auto">
          <a:xfrm>
            <a:off x="346075" y="188913"/>
            <a:ext cx="9288463" cy="863600"/>
          </a:xfrm>
          <a:prstGeom prst="roundRect">
            <a:avLst>
              <a:gd name="adj" fmla="val 26537"/>
            </a:avLst>
          </a:prstGeom>
          <a:solidFill>
            <a:srgbClr val="FFFFCC"/>
          </a:solidFill>
          <a:ln w="38100" cmpd="thickThin">
            <a:solidFill>
              <a:srgbClr val="FF6600"/>
            </a:solidFill>
            <a:round/>
            <a:headEnd/>
            <a:tailEnd/>
          </a:ln>
          <a:effectLst>
            <a:outerShdw dist="107763" dir="2700000" algn="ctr" rotWithShape="0">
              <a:schemeClr val="bg2">
                <a:alpha val="50000"/>
              </a:schemeClr>
            </a:outerShdw>
          </a:effectLst>
        </p:spPr>
        <p:txBody>
          <a:bodyPr wrap="none" lIns="91407" tIns="45704" rIns="91407" bIns="45704"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dirty="0">
                <a:solidFill>
                  <a:srgbClr val="A50021"/>
                </a:solidFill>
              </a:rPr>
              <a:t>（２）相談支援時の状況把握</a:t>
            </a:r>
            <a:r>
              <a:rPr lang="en-US" altLang="ja-JP" dirty="0">
                <a:solidFill>
                  <a:srgbClr val="A50021"/>
                </a:solidFill>
              </a:rPr>
              <a:t>--2</a:t>
            </a:r>
          </a:p>
        </p:txBody>
      </p:sp>
      <p:sp>
        <p:nvSpPr>
          <p:cNvPr id="98308" name="Rectangle 3"/>
          <p:cNvSpPr>
            <a:spLocks noChangeArrowheads="1"/>
          </p:cNvSpPr>
          <p:nvPr/>
        </p:nvSpPr>
        <p:spPr bwMode="auto">
          <a:xfrm>
            <a:off x="487363" y="1273175"/>
            <a:ext cx="1225550" cy="400050"/>
          </a:xfrm>
          <a:prstGeom prst="rect">
            <a:avLst/>
          </a:prstGeom>
          <a:solidFill>
            <a:schemeClr val="accent1">
              <a:alpha val="30196"/>
            </a:schemeClr>
          </a:solidFill>
          <a:ln w="12700" algn="ctr">
            <a:solidFill>
              <a:schemeClr val="tx1"/>
            </a:solidFill>
            <a:miter lim="800000"/>
            <a:headEnd/>
            <a:tailEnd/>
          </a:ln>
        </p:spPr>
        <p:txBody>
          <a:bodyPr lIns="91430" tIns="45714" rIns="91430" bIns="45714" anchor="ctr">
            <a:spAutoFit/>
          </a:bodyPr>
          <a:lstStyle>
            <a:lvl1pPr>
              <a:spcBef>
                <a:spcPct val="20000"/>
              </a:spcBef>
              <a:buChar char="•"/>
              <a:tabLst>
                <a:tab pos="381000" algn="l"/>
              </a:tabLst>
              <a:defRPr kumimoji="1" sz="3200">
                <a:solidFill>
                  <a:schemeClr val="tx1"/>
                </a:solidFill>
                <a:latin typeface="Arial" charset="0"/>
                <a:ea typeface="ＭＳ Ｐゴシック" pitchFamily="50" charset="-128"/>
              </a:defRPr>
            </a:lvl1pPr>
            <a:lvl2pPr marL="742950" indent="-285750">
              <a:spcBef>
                <a:spcPct val="20000"/>
              </a:spcBef>
              <a:buChar char="–"/>
              <a:tabLst>
                <a:tab pos="381000" algn="l"/>
              </a:tabLst>
              <a:defRPr kumimoji="1" sz="2800">
                <a:solidFill>
                  <a:schemeClr val="tx1"/>
                </a:solidFill>
                <a:latin typeface="Arial" charset="0"/>
                <a:ea typeface="ＭＳ Ｐゴシック" pitchFamily="50" charset="-128"/>
              </a:defRPr>
            </a:lvl2pPr>
            <a:lvl3pPr marL="1143000" indent="-228600">
              <a:spcBef>
                <a:spcPct val="20000"/>
              </a:spcBef>
              <a:buChar char="•"/>
              <a:tabLst>
                <a:tab pos="381000" algn="l"/>
              </a:tabLst>
              <a:defRPr kumimoji="1" sz="2400">
                <a:solidFill>
                  <a:schemeClr val="tx1"/>
                </a:solidFill>
                <a:latin typeface="Arial" charset="0"/>
                <a:ea typeface="ＭＳ Ｐゴシック" pitchFamily="50" charset="-128"/>
              </a:defRPr>
            </a:lvl3pPr>
            <a:lvl4pPr marL="1600200" indent="-228600">
              <a:spcBef>
                <a:spcPct val="20000"/>
              </a:spcBef>
              <a:buChar char="–"/>
              <a:tabLst>
                <a:tab pos="381000" algn="l"/>
              </a:tabLst>
              <a:defRPr kumimoji="1" sz="2000">
                <a:solidFill>
                  <a:schemeClr val="tx1"/>
                </a:solidFill>
                <a:latin typeface="Arial" charset="0"/>
                <a:ea typeface="ＭＳ Ｐゴシック" pitchFamily="50" charset="-128"/>
              </a:defRPr>
            </a:lvl4pPr>
            <a:lvl5pPr marL="2057400" indent="-228600">
              <a:spcBef>
                <a:spcPct val="20000"/>
              </a:spcBef>
              <a:buChar char="»"/>
              <a:tabLst>
                <a:tab pos="381000" algn="l"/>
              </a:tabLst>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2000">
                <a:solidFill>
                  <a:srgbClr val="000000"/>
                </a:solidFill>
              </a:rPr>
              <a:t>実施方法</a:t>
            </a:r>
            <a:endParaRPr lang="ja-JP" altLang="en-US" sz="2000" b="0">
              <a:solidFill>
                <a:srgbClr val="000000"/>
              </a:solidFill>
            </a:endParaRPr>
          </a:p>
        </p:txBody>
      </p:sp>
      <p:sp>
        <p:nvSpPr>
          <p:cNvPr id="98309" name="Rectangle 5"/>
          <p:cNvSpPr>
            <a:spLocks noGrp="1" noChangeArrowheads="1"/>
          </p:cNvSpPr>
          <p:nvPr>
            <p:ph type="body" idx="4294967295"/>
          </p:nvPr>
        </p:nvSpPr>
        <p:spPr>
          <a:xfrm>
            <a:off x="417512" y="1771650"/>
            <a:ext cx="4247455" cy="2378075"/>
          </a:xfrm>
        </p:spPr>
        <p:txBody>
          <a:bodyPr/>
          <a:lstStyle/>
          <a:p>
            <a:pPr>
              <a:lnSpc>
                <a:spcPct val="85000"/>
              </a:lnSpc>
            </a:pPr>
            <a:r>
              <a:rPr lang="ja-JP" altLang="en-US" sz="1800" dirty="0">
                <a:solidFill>
                  <a:srgbClr val="000000"/>
                </a:solidFill>
              </a:rPr>
              <a:t>相談支援専門員は、本人、家族、サービス管理責任者</a:t>
            </a:r>
            <a:r>
              <a:rPr lang="ja-JP" altLang="en-US" sz="1800" dirty="0"/>
              <a:t>・行政等と連携しサービス等利用計画を作成する。サービス管理責任者は本人の意向、支援方法について関係者と共有する。</a:t>
            </a:r>
          </a:p>
          <a:p>
            <a:pPr>
              <a:lnSpc>
                <a:spcPct val="85000"/>
              </a:lnSpc>
            </a:pPr>
            <a:r>
              <a:rPr lang="ja-JP" altLang="en-US" sz="1800" dirty="0"/>
              <a:t>アセスメント開始の協力・理解を得る。</a:t>
            </a:r>
            <a:endParaRPr lang="ja-JP" altLang="en-US" sz="1800" dirty="0">
              <a:solidFill>
                <a:srgbClr val="000000"/>
              </a:solidFill>
            </a:endParaRPr>
          </a:p>
          <a:p>
            <a:pPr>
              <a:lnSpc>
                <a:spcPct val="85000"/>
              </a:lnSpc>
            </a:pPr>
            <a:r>
              <a:rPr lang="ja-JP" altLang="en-US" sz="1800" dirty="0">
                <a:solidFill>
                  <a:srgbClr val="000000"/>
                </a:solidFill>
              </a:rPr>
              <a:t>提供が想定される具体的サービス、サービス利用の経費、利用の手続きについて情報提供し、確認する</a:t>
            </a:r>
          </a:p>
          <a:p>
            <a:pPr>
              <a:lnSpc>
                <a:spcPct val="85000"/>
              </a:lnSpc>
            </a:pPr>
            <a:r>
              <a:rPr lang="ja-JP" altLang="en-US" sz="1800" dirty="0"/>
              <a:t>個人情報の管理は慎重に行う</a:t>
            </a:r>
          </a:p>
        </p:txBody>
      </p:sp>
      <p:sp>
        <p:nvSpPr>
          <p:cNvPr id="98310" name="Rectangle 6"/>
          <p:cNvSpPr>
            <a:spLocks noChangeArrowheads="1"/>
          </p:cNvSpPr>
          <p:nvPr/>
        </p:nvSpPr>
        <p:spPr bwMode="auto">
          <a:xfrm>
            <a:off x="420688" y="4868863"/>
            <a:ext cx="1868487"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4" rIns="91430" bIns="45714"/>
          <a:lstStyle>
            <a:lvl1pPr marL="342900" indent="-342900">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lnSpc>
                <a:spcPct val="90000"/>
              </a:lnSpc>
            </a:pPr>
            <a:r>
              <a:rPr lang="ja-JP" altLang="en-US" sz="1800" b="0">
                <a:solidFill>
                  <a:srgbClr val="000000"/>
                </a:solidFill>
              </a:rPr>
              <a:t>相談受付表</a:t>
            </a:r>
          </a:p>
        </p:txBody>
      </p:sp>
      <p:sp>
        <p:nvSpPr>
          <p:cNvPr id="98311" name="AutoShape 7"/>
          <p:cNvSpPr>
            <a:spLocks noChangeArrowheads="1"/>
          </p:cNvSpPr>
          <p:nvPr/>
        </p:nvSpPr>
        <p:spPr bwMode="auto">
          <a:xfrm>
            <a:off x="487363" y="5301505"/>
            <a:ext cx="8066087" cy="1439863"/>
          </a:xfrm>
          <a:prstGeom prst="foldedCorner">
            <a:avLst>
              <a:gd name="adj" fmla="val 12500"/>
            </a:avLst>
          </a:prstGeom>
          <a:solidFill>
            <a:srgbClr val="FFFFCD"/>
          </a:solidFill>
          <a:ln w="12700" algn="ctr">
            <a:solidFill>
              <a:schemeClr val="tx1"/>
            </a:solidFill>
            <a:round/>
            <a:headEnd/>
            <a:tailEnd/>
          </a:ln>
        </p:spPr>
        <p:txBody>
          <a:bodyPr lIns="74295" tIns="8890" rIns="74295" bIns="8890"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50000"/>
              </a:spcBef>
              <a:buFontTx/>
              <a:buNone/>
            </a:pPr>
            <a:r>
              <a:rPr lang="ja-JP" altLang="en-US" sz="2000" u="sng" dirty="0">
                <a:solidFill>
                  <a:srgbClr val="000000"/>
                </a:solidFill>
              </a:rPr>
              <a:t>サービス管理責任者の視点</a:t>
            </a:r>
          </a:p>
          <a:p>
            <a:pPr eaLnBrk="1" hangingPunct="1">
              <a:lnSpc>
                <a:spcPct val="90000"/>
              </a:lnSpc>
              <a:spcBef>
                <a:spcPct val="50000"/>
              </a:spcBef>
              <a:buFontTx/>
              <a:buNone/>
            </a:pPr>
            <a:r>
              <a:rPr lang="ja-JP" altLang="en-US" sz="1600" b="0" dirty="0">
                <a:solidFill>
                  <a:srgbClr val="000000"/>
                </a:solidFill>
              </a:rPr>
              <a:t>・当該事業以外にどの程度の支援機関が関与しているか。</a:t>
            </a:r>
          </a:p>
          <a:p>
            <a:pPr eaLnBrk="1" hangingPunct="1">
              <a:lnSpc>
                <a:spcPct val="90000"/>
              </a:lnSpc>
              <a:spcBef>
                <a:spcPct val="50000"/>
              </a:spcBef>
              <a:buFontTx/>
              <a:buNone/>
            </a:pPr>
            <a:r>
              <a:rPr lang="ja-JP" altLang="en-US" sz="1600" b="0" dirty="0">
                <a:solidFill>
                  <a:srgbClr val="000000"/>
                </a:solidFill>
              </a:rPr>
              <a:t>・本人の同意の上で、関係機関の見立てや医療情報等の必要な情報が収集できているか。</a:t>
            </a:r>
          </a:p>
          <a:p>
            <a:pPr eaLnBrk="1" hangingPunct="1">
              <a:lnSpc>
                <a:spcPct val="90000"/>
              </a:lnSpc>
              <a:spcBef>
                <a:spcPct val="50000"/>
              </a:spcBef>
              <a:buFontTx/>
              <a:buNone/>
            </a:pPr>
            <a:r>
              <a:rPr lang="ja-JP" altLang="en-US" sz="1600" b="0" dirty="0">
                <a:solidFill>
                  <a:srgbClr val="000000"/>
                </a:solidFill>
              </a:rPr>
              <a:t>・本人・家族・関係機関等から必要な情報が聞き取れているか。</a:t>
            </a:r>
          </a:p>
        </p:txBody>
      </p:sp>
      <p:sp>
        <p:nvSpPr>
          <p:cNvPr id="98312" name="Rectangle 8"/>
          <p:cNvSpPr>
            <a:spLocks noChangeArrowheads="1"/>
          </p:cNvSpPr>
          <p:nvPr/>
        </p:nvSpPr>
        <p:spPr bwMode="auto">
          <a:xfrm>
            <a:off x="487363" y="4397102"/>
            <a:ext cx="1733550" cy="400050"/>
          </a:xfrm>
          <a:prstGeom prst="rect">
            <a:avLst/>
          </a:prstGeom>
          <a:solidFill>
            <a:schemeClr val="accent1">
              <a:alpha val="30196"/>
            </a:schemeClr>
          </a:solidFill>
          <a:ln w="12700" algn="ctr">
            <a:solidFill>
              <a:schemeClr val="tx1"/>
            </a:solidFill>
            <a:miter lim="800000"/>
            <a:headEnd/>
            <a:tailEnd/>
          </a:ln>
        </p:spPr>
        <p:txBody>
          <a:bodyPr lIns="91430" tIns="45714" rIns="91430" bIns="45714" anchor="ctr">
            <a:spAutoFit/>
          </a:bodyPr>
          <a:lstStyle>
            <a:lvl1pPr>
              <a:spcBef>
                <a:spcPct val="20000"/>
              </a:spcBef>
              <a:buChar char="•"/>
              <a:tabLst>
                <a:tab pos="381000" algn="l"/>
              </a:tabLst>
              <a:defRPr kumimoji="1" sz="3200">
                <a:solidFill>
                  <a:schemeClr val="tx1"/>
                </a:solidFill>
                <a:latin typeface="Arial" charset="0"/>
                <a:ea typeface="ＭＳ Ｐゴシック" pitchFamily="50" charset="-128"/>
              </a:defRPr>
            </a:lvl1pPr>
            <a:lvl2pPr marL="742950" indent="-285750">
              <a:spcBef>
                <a:spcPct val="20000"/>
              </a:spcBef>
              <a:buChar char="–"/>
              <a:tabLst>
                <a:tab pos="381000" algn="l"/>
              </a:tabLst>
              <a:defRPr kumimoji="1" sz="2800">
                <a:solidFill>
                  <a:schemeClr val="tx1"/>
                </a:solidFill>
                <a:latin typeface="Arial" charset="0"/>
                <a:ea typeface="ＭＳ Ｐゴシック" pitchFamily="50" charset="-128"/>
              </a:defRPr>
            </a:lvl2pPr>
            <a:lvl3pPr marL="1143000" indent="-228600">
              <a:spcBef>
                <a:spcPct val="20000"/>
              </a:spcBef>
              <a:buChar char="•"/>
              <a:tabLst>
                <a:tab pos="381000" algn="l"/>
              </a:tabLst>
              <a:defRPr kumimoji="1" sz="2400">
                <a:solidFill>
                  <a:schemeClr val="tx1"/>
                </a:solidFill>
                <a:latin typeface="Arial" charset="0"/>
                <a:ea typeface="ＭＳ Ｐゴシック" pitchFamily="50" charset="-128"/>
              </a:defRPr>
            </a:lvl3pPr>
            <a:lvl4pPr marL="1600200" indent="-228600">
              <a:spcBef>
                <a:spcPct val="20000"/>
              </a:spcBef>
              <a:buChar char="–"/>
              <a:tabLst>
                <a:tab pos="381000" algn="l"/>
              </a:tabLst>
              <a:defRPr kumimoji="1" sz="2000">
                <a:solidFill>
                  <a:schemeClr val="tx1"/>
                </a:solidFill>
                <a:latin typeface="Arial" charset="0"/>
                <a:ea typeface="ＭＳ Ｐゴシック" pitchFamily="50" charset="-128"/>
              </a:defRPr>
            </a:lvl4pPr>
            <a:lvl5pPr marL="2057400" indent="-228600">
              <a:spcBef>
                <a:spcPct val="20000"/>
              </a:spcBef>
              <a:buChar char="»"/>
              <a:tabLst>
                <a:tab pos="381000" algn="l"/>
              </a:tabLst>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2000" dirty="0">
                <a:solidFill>
                  <a:srgbClr val="000000"/>
                </a:solidFill>
              </a:rPr>
              <a:t>必要なツール</a:t>
            </a:r>
          </a:p>
        </p:txBody>
      </p:sp>
      <p:grpSp>
        <p:nvGrpSpPr>
          <p:cNvPr id="98313" name="Group 12"/>
          <p:cNvGrpSpPr>
            <a:grpSpLocks/>
          </p:cNvGrpSpPr>
          <p:nvPr/>
        </p:nvGrpSpPr>
        <p:grpSpPr bwMode="auto">
          <a:xfrm>
            <a:off x="4953000" y="1196975"/>
            <a:ext cx="4918075" cy="576263"/>
            <a:chOff x="3198" y="754"/>
            <a:chExt cx="3175" cy="363"/>
          </a:xfrm>
        </p:grpSpPr>
        <p:sp>
          <p:nvSpPr>
            <p:cNvPr id="98321" name="Rectangle 9"/>
            <p:cNvSpPr>
              <a:spLocks noChangeArrowheads="1"/>
            </p:cNvSpPr>
            <p:nvPr/>
          </p:nvSpPr>
          <p:spPr bwMode="auto">
            <a:xfrm>
              <a:off x="3198" y="799"/>
              <a:ext cx="928" cy="258"/>
            </a:xfrm>
            <a:prstGeom prst="rect">
              <a:avLst/>
            </a:prstGeom>
            <a:solidFill>
              <a:srgbClr val="FFCC99">
                <a:alpha val="30196"/>
              </a:srgbClr>
            </a:solidFill>
            <a:ln w="12700" algn="ctr">
              <a:solidFill>
                <a:schemeClr val="tx1"/>
              </a:solidFill>
              <a:miter lim="800000"/>
              <a:headEnd/>
              <a:tailEnd/>
            </a:ln>
          </p:spPr>
          <p:txBody>
            <a:bodyPr lIns="91430" tIns="45714" rIns="91430" bIns="45714" anchor="ctr">
              <a:spAutoFit/>
            </a:bodyPr>
            <a:lstStyle>
              <a:lvl1pPr>
                <a:spcBef>
                  <a:spcPct val="20000"/>
                </a:spcBef>
                <a:buChar char="•"/>
                <a:tabLst>
                  <a:tab pos="381000" algn="l"/>
                </a:tabLst>
                <a:defRPr kumimoji="1" sz="3200">
                  <a:solidFill>
                    <a:schemeClr val="tx1"/>
                  </a:solidFill>
                  <a:latin typeface="Arial" charset="0"/>
                  <a:ea typeface="ＭＳ Ｐゴシック" pitchFamily="50" charset="-128"/>
                </a:defRPr>
              </a:lvl1pPr>
              <a:lvl2pPr marL="742950" indent="-285750">
                <a:spcBef>
                  <a:spcPct val="20000"/>
                </a:spcBef>
                <a:buChar char="–"/>
                <a:tabLst>
                  <a:tab pos="381000" algn="l"/>
                </a:tabLst>
                <a:defRPr kumimoji="1" sz="2800">
                  <a:solidFill>
                    <a:schemeClr val="tx1"/>
                  </a:solidFill>
                  <a:latin typeface="Arial" charset="0"/>
                  <a:ea typeface="ＭＳ Ｐゴシック" pitchFamily="50" charset="-128"/>
                </a:defRPr>
              </a:lvl2pPr>
              <a:lvl3pPr marL="1143000" indent="-228600">
                <a:spcBef>
                  <a:spcPct val="20000"/>
                </a:spcBef>
                <a:buChar char="•"/>
                <a:tabLst>
                  <a:tab pos="381000" algn="l"/>
                </a:tabLst>
                <a:defRPr kumimoji="1" sz="2400">
                  <a:solidFill>
                    <a:schemeClr val="tx1"/>
                  </a:solidFill>
                  <a:latin typeface="Arial" charset="0"/>
                  <a:ea typeface="ＭＳ Ｐゴシック" pitchFamily="50" charset="-128"/>
                </a:defRPr>
              </a:lvl3pPr>
              <a:lvl4pPr marL="1600200" indent="-228600">
                <a:spcBef>
                  <a:spcPct val="20000"/>
                </a:spcBef>
                <a:buChar char="–"/>
                <a:tabLst>
                  <a:tab pos="381000" algn="l"/>
                </a:tabLst>
                <a:defRPr kumimoji="1" sz="2000">
                  <a:solidFill>
                    <a:schemeClr val="tx1"/>
                  </a:solidFill>
                  <a:latin typeface="Arial" charset="0"/>
                  <a:ea typeface="ＭＳ Ｐゴシック" pitchFamily="50" charset="-128"/>
                </a:defRPr>
              </a:lvl4pPr>
              <a:lvl5pPr marL="2057400" indent="-228600">
                <a:spcBef>
                  <a:spcPct val="20000"/>
                </a:spcBef>
                <a:buChar char="»"/>
                <a:tabLst>
                  <a:tab pos="381000" algn="l"/>
                </a:tabLst>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2000">
                  <a:solidFill>
                    <a:srgbClr val="000000"/>
                  </a:solidFill>
                </a:rPr>
                <a:t>事例より</a:t>
              </a:r>
              <a:endParaRPr lang="ja-JP" altLang="en-US" sz="2000" b="0">
                <a:solidFill>
                  <a:srgbClr val="000000"/>
                </a:solidFill>
              </a:endParaRPr>
            </a:p>
          </p:txBody>
        </p:sp>
      </p:grpSp>
      <p:sp>
        <p:nvSpPr>
          <p:cNvPr id="98314" name="AutoShape 15"/>
          <p:cNvSpPr>
            <a:spLocks noChangeArrowheads="1"/>
          </p:cNvSpPr>
          <p:nvPr/>
        </p:nvSpPr>
        <p:spPr bwMode="auto">
          <a:xfrm>
            <a:off x="4602163" y="1700213"/>
            <a:ext cx="5057775" cy="2233612"/>
          </a:xfrm>
          <a:prstGeom prst="wedgeRoundRectCallout">
            <a:avLst>
              <a:gd name="adj1" fmla="val -9657"/>
              <a:gd name="adj2" fmla="val 61417"/>
              <a:gd name="adj3" fmla="val 16667"/>
            </a:avLst>
          </a:prstGeom>
          <a:solidFill>
            <a:srgbClr val="FFFF99"/>
          </a:solidFill>
          <a:ln w="12700">
            <a:solidFill>
              <a:srgbClr val="993300"/>
            </a:solidFill>
            <a:miter lim="800000"/>
            <a:headEnd/>
            <a:tailEnd/>
          </a:ln>
          <a:effectLst>
            <a:prstShdw prst="shdw17" dist="17961" dir="2700000">
              <a:srgbClr val="5C1F00"/>
            </a:prstShdw>
          </a:effectLst>
        </p:spPr>
        <p:txBody>
          <a:bodyPr lIns="74295" tIns="8890" rIns="74295" bIns="8890"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lnSpc>
                <a:spcPct val="90000"/>
              </a:lnSpc>
              <a:spcBef>
                <a:spcPct val="0"/>
              </a:spcBef>
              <a:buFontTx/>
              <a:buNone/>
            </a:pPr>
            <a:r>
              <a:rPr lang="ja-JP" altLang="en-US" sz="2800" b="0" dirty="0">
                <a:solidFill>
                  <a:srgbClr val="FF0000"/>
                </a:solidFill>
                <a:ea typeface="HGP創英角ﾎﾟｯﾌﾟ体" pitchFamily="50" charset="-128"/>
              </a:rPr>
              <a:t>思いを聴くこと</a:t>
            </a:r>
          </a:p>
          <a:p>
            <a:pPr eaLnBrk="1" hangingPunct="1">
              <a:lnSpc>
                <a:spcPct val="90000"/>
              </a:lnSpc>
              <a:spcBef>
                <a:spcPct val="0"/>
              </a:spcBef>
              <a:buFontTx/>
              <a:buNone/>
            </a:pPr>
            <a:r>
              <a:rPr lang="ja-JP" altLang="en-US" sz="1800" b="0" dirty="0">
                <a:solidFill>
                  <a:srgbClr val="000000"/>
                </a:solidFill>
              </a:rPr>
              <a:t>相談支援専門員が招集したＧＨ・就労継続</a:t>
            </a:r>
            <a:r>
              <a:rPr lang="en-US" altLang="ja-JP" sz="1800" b="0" dirty="0">
                <a:solidFill>
                  <a:srgbClr val="000000"/>
                </a:solidFill>
              </a:rPr>
              <a:t>B</a:t>
            </a:r>
            <a:r>
              <a:rPr lang="ja-JP" altLang="en-US" sz="1800" b="0" dirty="0">
                <a:solidFill>
                  <a:srgbClr val="000000"/>
                </a:solidFill>
              </a:rPr>
              <a:t>型のサービス管理責任者・行政・世話人・本人・家族でサービス担当者会議に参加して、ニーズを整理して、キーパーソン・役割分担を確認する。サービス等利用計画に基づき、太郎さんの意向を確認して個別支援計画の作成を準備する。</a:t>
            </a:r>
            <a:endParaRPr lang="ja-JP" altLang="en-US" sz="1400" b="0" dirty="0">
              <a:solidFill>
                <a:srgbClr val="000000"/>
              </a:solidFill>
            </a:endParaRPr>
          </a:p>
        </p:txBody>
      </p:sp>
      <p:grpSp>
        <p:nvGrpSpPr>
          <p:cNvPr id="98315" name="Group 27"/>
          <p:cNvGrpSpPr>
            <a:grpSpLocks/>
          </p:cNvGrpSpPr>
          <p:nvPr/>
        </p:nvGrpSpPr>
        <p:grpSpPr bwMode="auto">
          <a:xfrm>
            <a:off x="7604125" y="3748088"/>
            <a:ext cx="1703388" cy="1511300"/>
            <a:chOff x="4910" y="2296"/>
            <a:chExt cx="1100" cy="952"/>
          </a:xfrm>
        </p:grpSpPr>
        <p:pic>
          <p:nvPicPr>
            <p:cNvPr id="98319" name="Picture 7" descr="NB10_2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10" y="2296"/>
              <a:ext cx="1055" cy="9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9337" name="Text Box 25"/>
            <p:cNvSpPr txBox="1">
              <a:spLocks noChangeArrowheads="1"/>
            </p:cNvSpPr>
            <p:nvPr/>
          </p:nvSpPr>
          <p:spPr bwMode="auto">
            <a:xfrm>
              <a:off x="5478" y="2361"/>
              <a:ext cx="532" cy="166"/>
            </a:xfrm>
            <a:prstGeom prst="rect">
              <a:avLst/>
            </a:prstGeom>
            <a:noFill/>
            <a:ln w="12700">
              <a:noFill/>
              <a:miter lim="800000"/>
              <a:headEnd/>
              <a:tailEnd/>
            </a:ln>
            <a:effectLst>
              <a:prstShdw prst="shdw17" dist="17961" dir="2700000">
                <a:schemeClr val="accent1">
                  <a:gamma/>
                  <a:shade val="60000"/>
                  <a:invGamma/>
                </a:schemeClr>
              </a:prstShdw>
            </a:effectLst>
          </p:spPr>
          <p:txBody>
            <a:bodyPr lIns="74295" tIns="8890" rIns="74295" bIns="8890">
              <a:spAutoFit/>
            </a:bodyPr>
            <a:lstStyle/>
            <a:p>
              <a:pPr algn="ctr" eaLnBrk="1" hangingPunct="1">
                <a:defRPr/>
              </a:pPr>
              <a:endParaRPr lang="ja-JP" altLang="en-US" sz="1600" dirty="0">
                <a:solidFill>
                  <a:srgbClr val="000000"/>
                </a:solidFill>
                <a:latin typeface="Arial" panose="020B0604020202020204" pitchFamily="34" charset="0"/>
              </a:endParaRPr>
            </a:p>
          </p:txBody>
        </p:sp>
      </p:grpSp>
      <p:sp>
        <p:nvSpPr>
          <p:cNvPr id="98316" name="Oval 2"/>
          <p:cNvSpPr>
            <a:spLocks noGrp="1" noChangeArrowheads="1"/>
          </p:cNvSpPr>
          <p:nvPr/>
        </p:nvSpPr>
        <p:spPr bwMode="auto">
          <a:xfrm>
            <a:off x="6373813" y="1196975"/>
            <a:ext cx="3532187" cy="576263"/>
          </a:xfrm>
          <a:prstGeom prst="ellipse">
            <a:avLst/>
          </a:prstGeom>
          <a:solidFill>
            <a:srgbClr val="FFFFCD"/>
          </a:solidFill>
          <a:ln w="9525">
            <a:solidFill>
              <a:schemeClr val="tx1"/>
            </a:solidFill>
            <a:round/>
            <a:headEnd/>
            <a:tailEnd/>
          </a:ln>
          <a:effectLst>
            <a:outerShdw dist="35921" dir="2700000" algn="ctr" rotWithShape="0">
              <a:srgbClr val="808080"/>
            </a:outerShdw>
          </a:effectLst>
        </p:spPr>
        <p:txBody>
          <a:bodyPr lIns="91414" tIns="45706" rIns="91414" bIns="45706"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endParaRPr lang="en-US" altLang="ja-JP" sz="1600" b="0">
              <a:solidFill>
                <a:srgbClr val="000000"/>
              </a:solidFill>
              <a:ea typeface="HGP創英角ﾎﾟｯﾌﾟ体" pitchFamily="50" charset="-128"/>
            </a:endParaRPr>
          </a:p>
          <a:p>
            <a:pPr algn="ctr" eaLnBrk="1" hangingPunct="1">
              <a:spcBef>
                <a:spcPct val="0"/>
              </a:spcBef>
              <a:buFontTx/>
              <a:buNone/>
            </a:pPr>
            <a:r>
              <a:rPr lang="ja-JP" altLang="en-US" sz="1600" b="0">
                <a:solidFill>
                  <a:srgbClr val="000000"/>
                </a:solidFill>
                <a:ea typeface="HGP創英角ﾎﾟｯﾌﾟ体" pitchFamily="50" charset="-128"/>
              </a:rPr>
              <a:t>自分の人生を取り戻したい</a:t>
            </a:r>
          </a:p>
          <a:p>
            <a:pPr algn="ctr" eaLnBrk="1" hangingPunct="1">
              <a:spcBef>
                <a:spcPct val="0"/>
              </a:spcBef>
              <a:buFontTx/>
              <a:buNone/>
            </a:pPr>
            <a:endParaRPr lang="ja-JP" altLang="en-US" sz="2000" b="0">
              <a:solidFill>
                <a:srgbClr val="000000"/>
              </a:solidFill>
              <a:ea typeface="HGP創英角ﾎﾟｯﾌﾟ体" pitchFamily="50" charset="-128"/>
            </a:endParaRPr>
          </a:p>
        </p:txBody>
      </p:sp>
      <p:pic>
        <p:nvPicPr>
          <p:cNvPr id="98317" name="Picture 3"/>
          <p:cNvPicPr>
            <a:picLocks noChangeAspect="1" noChangeArrowheads="1"/>
          </p:cNvPicPr>
          <p:nvPr/>
        </p:nvPicPr>
        <p:blipFill>
          <a:blip r:embed="rId5">
            <a:extLst>
              <a:ext uri="{28A0092B-C50C-407E-A947-70E740481C1C}">
                <a14:useLocalDpi xmlns:a14="http://schemas.microsoft.com/office/drawing/2010/main" val="0"/>
              </a:ext>
            </a:extLst>
          </a:blip>
          <a:srcRect t="-5714" r="3847" b="-7428"/>
          <a:stretch>
            <a:fillRect/>
          </a:stretch>
        </p:blipFill>
        <p:spPr bwMode="auto">
          <a:xfrm>
            <a:off x="9028113" y="3789363"/>
            <a:ext cx="442912"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8318" name="スライド番号プレースホルダー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spcBef>
                <a:spcPct val="0"/>
              </a:spcBef>
              <a:buFontTx/>
              <a:buNone/>
            </a:pPr>
            <a:fld id="{24ADB645-9D70-4A37-9CE8-15B2BF233D50}" type="slidenum">
              <a:rPr lang="en-US" altLang="ja-JP" sz="1400">
                <a:solidFill>
                  <a:srgbClr val="000000"/>
                </a:solidFill>
              </a:rPr>
              <a:pPr>
                <a:spcBef>
                  <a:spcPct val="0"/>
                </a:spcBef>
                <a:buFontTx/>
                <a:buNone/>
              </a:pPr>
              <a:t>8</a:t>
            </a:fld>
            <a:endParaRPr lang="en-US" altLang="ja-JP" sz="1400">
              <a:solidFill>
                <a:srgbClr val="000000"/>
              </a:solidFill>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ChangeArrowheads="1"/>
          </p:cNvSpPr>
          <p:nvPr/>
        </p:nvSpPr>
        <p:spPr bwMode="auto">
          <a:xfrm>
            <a:off x="487363" y="1368425"/>
            <a:ext cx="1298575" cy="400050"/>
          </a:xfrm>
          <a:prstGeom prst="rect">
            <a:avLst/>
          </a:prstGeom>
          <a:solidFill>
            <a:schemeClr val="accent1">
              <a:alpha val="30196"/>
            </a:schemeClr>
          </a:solidFill>
          <a:ln w="12700" algn="ctr">
            <a:solidFill>
              <a:schemeClr val="tx1"/>
            </a:solidFill>
            <a:miter lim="800000"/>
            <a:headEnd/>
            <a:tailEnd/>
          </a:ln>
        </p:spPr>
        <p:txBody>
          <a:bodyPr lIns="91430" tIns="45714" rIns="91430" bIns="45714" anchor="ctr">
            <a:spAutoFit/>
          </a:bodyPr>
          <a:lstStyle>
            <a:lvl1pPr>
              <a:spcBef>
                <a:spcPct val="20000"/>
              </a:spcBef>
              <a:buChar char="•"/>
              <a:tabLst>
                <a:tab pos="381000" algn="l"/>
              </a:tabLst>
              <a:defRPr kumimoji="1" sz="3200">
                <a:solidFill>
                  <a:schemeClr val="tx1"/>
                </a:solidFill>
                <a:latin typeface="Arial" charset="0"/>
                <a:ea typeface="ＭＳ Ｐゴシック" pitchFamily="50" charset="-128"/>
              </a:defRPr>
            </a:lvl1pPr>
            <a:lvl2pPr marL="742950" indent="-285750">
              <a:spcBef>
                <a:spcPct val="20000"/>
              </a:spcBef>
              <a:buChar char="–"/>
              <a:tabLst>
                <a:tab pos="381000" algn="l"/>
              </a:tabLst>
              <a:defRPr kumimoji="1" sz="2800">
                <a:solidFill>
                  <a:schemeClr val="tx1"/>
                </a:solidFill>
                <a:latin typeface="Arial" charset="0"/>
                <a:ea typeface="ＭＳ Ｐゴシック" pitchFamily="50" charset="-128"/>
              </a:defRPr>
            </a:lvl2pPr>
            <a:lvl3pPr marL="1143000" indent="-228600">
              <a:spcBef>
                <a:spcPct val="20000"/>
              </a:spcBef>
              <a:buChar char="•"/>
              <a:tabLst>
                <a:tab pos="381000" algn="l"/>
              </a:tabLst>
              <a:defRPr kumimoji="1" sz="2400">
                <a:solidFill>
                  <a:schemeClr val="tx1"/>
                </a:solidFill>
                <a:latin typeface="Arial" charset="0"/>
                <a:ea typeface="ＭＳ Ｐゴシック" pitchFamily="50" charset="-128"/>
              </a:defRPr>
            </a:lvl3pPr>
            <a:lvl4pPr marL="1600200" indent="-228600">
              <a:spcBef>
                <a:spcPct val="20000"/>
              </a:spcBef>
              <a:buChar char="–"/>
              <a:tabLst>
                <a:tab pos="381000" algn="l"/>
              </a:tabLst>
              <a:defRPr kumimoji="1" sz="2000">
                <a:solidFill>
                  <a:schemeClr val="tx1"/>
                </a:solidFill>
                <a:latin typeface="Arial" charset="0"/>
                <a:ea typeface="ＭＳ Ｐゴシック" pitchFamily="50" charset="-128"/>
              </a:defRPr>
            </a:lvl4pPr>
            <a:lvl5pPr marL="2057400" indent="-228600">
              <a:spcBef>
                <a:spcPct val="20000"/>
              </a:spcBef>
              <a:buChar char="»"/>
              <a:tabLst>
                <a:tab pos="381000" algn="l"/>
              </a:tabLst>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9pPr>
          </a:lstStyle>
          <a:p>
            <a:pPr eaLnBrk="1" hangingPunct="1">
              <a:spcBef>
                <a:spcPct val="0"/>
              </a:spcBef>
              <a:buFontTx/>
              <a:buNone/>
            </a:pPr>
            <a:r>
              <a:rPr lang="ja-JP" altLang="en-US" sz="2000">
                <a:solidFill>
                  <a:srgbClr val="000000"/>
                </a:solidFill>
              </a:rPr>
              <a:t>実施方法</a:t>
            </a:r>
            <a:endParaRPr lang="ja-JP" altLang="en-US" sz="2000" b="0">
              <a:solidFill>
                <a:srgbClr val="000000"/>
              </a:solidFill>
            </a:endParaRPr>
          </a:p>
        </p:txBody>
      </p:sp>
      <p:sp>
        <p:nvSpPr>
          <p:cNvPr id="100355" name="Rectangle 4"/>
          <p:cNvSpPr>
            <a:spLocks noGrp="1" noChangeArrowheads="1"/>
          </p:cNvSpPr>
          <p:nvPr>
            <p:ph type="body" idx="4294967295"/>
          </p:nvPr>
        </p:nvSpPr>
        <p:spPr>
          <a:xfrm>
            <a:off x="246062" y="1844675"/>
            <a:ext cx="4490913" cy="1944688"/>
          </a:xfrm>
        </p:spPr>
        <p:txBody>
          <a:bodyPr/>
          <a:lstStyle/>
          <a:p>
            <a:pPr>
              <a:lnSpc>
                <a:spcPct val="90000"/>
              </a:lnSpc>
            </a:pPr>
            <a:r>
              <a:rPr lang="ja-JP" altLang="en-US" sz="1800" dirty="0">
                <a:solidFill>
                  <a:srgbClr val="000000"/>
                </a:solidFill>
              </a:rPr>
              <a:t>障害種別や支援方法に応じた評価表に基づき、適切な評価を行う。</a:t>
            </a:r>
          </a:p>
          <a:p>
            <a:pPr>
              <a:lnSpc>
                <a:spcPct val="90000"/>
              </a:lnSpc>
            </a:pPr>
            <a:r>
              <a:rPr lang="ja-JP" altLang="en-US" sz="1800" dirty="0"/>
              <a:t>身体状況や精神・心理状況など状態像の客観的な把握に努める。</a:t>
            </a:r>
            <a:endParaRPr lang="ja-JP" altLang="en-US" sz="1800" dirty="0">
              <a:solidFill>
                <a:srgbClr val="000000"/>
              </a:solidFill>
            </a:endParaRPr>
          </a:p>
          <a:p>
            <a:pPr>
              <a:lnSpc>
                <a:spcPct val="90000"/>
              </a:lnSpc>
            </a:pPr>
            <a:r>
              <a:rPr lang="ja-JP" altLang="en-US" sz="1800" dirty="0"/>
              <a:t>個人情報の管理については慎重に行う。</a:t>
            </a:r>
          </a:p>
        </p:txBody>
      </p:sp>
      <p:sp>
        <p:nvSpPr>
          <p:cNvPr id="100356" name="Rectangle 5"/>
          <p:cNvSpPr>
            <a:spLocks noChangeArrowheads="1"/>
          </p:cNvSpPr>
          <p:nvPr/>
        </p:nvSpPr>
        <p:spPr bwMode="auto">
          <a:xfrm>
            <a:off x="417513" y="4437063"/>
            <a:ext cx="481647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4" rIns="91430" bIns="45714"/>
          <a:lstStyle>
            <a:lvl1pPr marL="342900" indent="-342900">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lnSpc>
                <a:spcPct val="90000"/>
              </a:lnSpc>
            </a:pPr>
            <a:r>
              <a:rPr lang="ja-JP" altLang="en-US" sz="1800" b="0">
                <a:solidFill>
                  <a:srgbClr val="000000"/>
                </a:solidFill>
              </a:rPr>
              <a:t>障害種別や支援事業に応じた評価表</a:t>
            </a:r>
          </a:p>
        </p:txBody>
      </p:sp>
      <p:sp>
        <p:nvSpPr>
          <p:cNvPr id="100357" name="AutoShape 6"/>
          <p:cNvSpPr>
            <a:spLocks noChangeArrowheads="1"/>
          </p:cNvSpPr>
          <p:nvPr/>
        </p:nvSpPr>
        <p:spPr bwMode="auto">
          <a:xfrm>
            <a:off x="346075" y="188913"/>
            <a:ext cx="9288463" cy="863600"/>
          </a:xfrm>
          <a:prstGeom prst="roundRect">
            <a:avLst>
              <a:gd name="adj" fmla="val 26537"/>
            </a:avLst>
          </a:prstGeom>
          <a:solidFill>
            <a:srgbClr val="FFFFCC"/>
          </a:solidFill>
          <a:ln w="38100" cmpd="thickThin">
            <a:solidFill>
              <a:srgbClr val="FF6600"/>
            </a:solidFill>
            <a:round/>
            <a:headEnd/>
            <a:tailEnd/>
          </a:ln>
          <a:effectLst>
            <a:outerShdw dist="107763" dir="2700000" algn="ctr" rotWithShape="0">
              <a:schemeClr val="bg2">
                <a:alpha val="50000"/>
              </a:schemeClr>
            </a:outerShdw>
          </a:effectLst>
        </p:spPr>
        <p:txBody>
          <a:bodyPr wrap="none" lIns="91407" tIns="45704" rIns="91407" bIns="45704"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dirty="0">
                <a:solidFill>
                  <a:srgbClr val="A50021"/>
                </a:solidFill>
              </a:rPr>
              <a:t>（２）アセスメント　①初期状態の把握</a:t>
            </a:r>
            <a:endParaRPr lang="ja-JP" altLang="en-US" sz="3600" dirty="0">
              <a:solidFill>
                <a:srgbClr val="A50021"/>
              </a:solidFill>
            </a:endParaRPr>
          </a:p>
        </p:txBody>
      </p:sp>
      <p:sp>
        <p:nvSpPr>
          <p:cNvPr id="100358" name="AutoShape 7"/>
          <p:cNvSpPr>
            <a:spLocks noChangeArrowheads="1"/>
          </p:cNvSpPr>
          <p:nvPr/>
        </p:nvSpPr>
        <p:spPr bwMode="auto">
          <a:xfrm>
            <a:off x="487363" y="5157788"/>
            <a:ext cx="5473700" cy="1511300"/>
          </a:xfrm>
          <a:prstGeom prst="foldedCorner">
            <a:avLst>
              <a:gd name="adj" fmla="val 12500"/>
            </a:avLst>
          </a:prstGeom>
          <a:solidFill>
            <a:srgbClr val="FFFFCD"/>
          </a:solidFill>
          <a:ln w="12700" algn="ctr">
            <a:solidFill>
              <a:schemeClr val="tx1"/>
            </a:solidFill>
            <a:round/>
            <a:headEnd/>
            <a:tailEnd/>
          </a:ln>
        </p:spPr>
        <p:txBody>
          <a:bodyPr lIns="74295" tIns="8890" rIns="74295" bIns="8890"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lnSpc>
                <a:spcPct val="90000"/>
              </a:lnSpc>
              <a:spcBef>
                <a:spcPct val="50000"/>
              </a:spcBef>
              <a:buFontTx/>
              <a:buNone/>
            </a:pPr>
            <a:r>
              <a:rPr lang="ja-JP" altLang="en-US" sz="2000" u="sng">
                <a:solidFill>
                  <a:srgbClr val="000000"/>
                </a:solidFill>
              </a:rPr>
              <a:t>サービス管理責任者の視点</a:t>
            </a:r>
          </a:p>
          <a:p>
            <a:pPr eaLnBrk="1" hangingPunct="1">
              <a:lnSpc>
                <a:spcPct val="90000"/>
              </a:lnSpc>
              <a:spcBef>
                <a:spcPct val="50000"/>
              </a:spcBef>
              <a:buFontTx/>
              <a:buNone/>
            </a:pPr>
            <a:r>
              <a:rPr lang="ja-JP" altLang="en-US" sz="1600" b="0">
                <a:solidFill>
                  <a:srgbClr val="000000"/>
                </a:solidFill>
              </a:rPr>
              <a:t>・適切な評価項目を選択しているか。</a:t>
            </a:r>
          </a:p>
          <a:p>
            <a:pPr eaLnBrk="1" hangingPunct="1">
              <a:lnSpc>
                <a:spcPct val="90000"/>
              </a:lnSpc>
              <a:spcBef>
                <a:spcPct val="50000"/>
              </a:spcBef>
              <a:buFontTx/>
              <a:buNone/>
            </a:pPr>
            <a:r>
              <a:rPr lang="ja-JP" altLang="en-US" sz="1600" b="0">
                <a:solidFill>
                  <a:srgbClr val="000000"/>
                </a:solidFill>
              </a:rPr>
              <a:t>・必要な情報が集められているか。</a:t>
            </a:r>
          </a:p>
          <a:p>
            <a:pPr eaLnBrk="1" hangingPunct="1">
              <a:lnSpc>
                <a:spcPct val="90000"/>
              </a:lnSpc>
              <a:spcBef>
                <a:spcPct val="50000"/>
              </a:spcBef>
              <a:buFontTx/>
              <a:buNone/>
            </a:pPr>
            <a:r>
              <a:rPr lang="ja-JP" altLang="en-US" sz="1600" b="0">
                <a:solidFill>
                  <a:srgbClr val="000000"/>
                </a:solidFill>
              </a:rPr>
              <a:t>・チームスタッフの意見など、必要な情報が集められているか。</a:t>
            </a:r>
          </a:p>
        </p:txBody>
      </p:sp>
      <p:sp>
        <p:nvSpPr>
          <p:cNvPr id="100359" name="Rectangle 8"/>
          <p:cNvSpPr>
            <a:spLocks noChangeArrowheads="1"/>
          </p:cNvSpPr>
          <p:nvPr/>
        </p:nvSpPr>
        <p:spPr bwMode="auto">
          <a:xfrm>
            <a:off x="487363" y="3986213"/>
            <a:ext cx="1733550" cy="400050"/>
          </a:xfrm>
          <a:prstGeom prst="rect">
            <a:avLst/>
          </a:prstGeom>
          <a:solidFill>
            <a:schemeClr val="accent1">
              <a:alpha val="30196"/>
            </a:schemeClr>
          </a:solidFill>
          <a:ln w="12700" algn="ctr">
            <a:solidFill>
              <a:schemeClr val="tx1"/>
            </a:solidFill>
            <a:miter lim="800000"/>
            <a:headEnd/>
            <a:tailEnd/>
          </a:ln>
        </p:spPr>
        <p:txBody>
          <a:bodyPr lIns="91430" tIns="45714" rIns="91430" bIns="45714" anchor="ctr">
            <a:spAutoFit/>
          </a:bodyPr>
          <a:lstStyle>
            <a:lvl1pPr>
              <a:spcBef>
                <a:spcPct val="20000"/>
              </a:spcBef>
              <a:buChar char="•"/>
              <a:tabLst>
                <a:tab pos="381000" algn="l"/>
              </a:tabLst>
              <a:defRPr kumimoji="1" sz="3200">
                <a:solidFill>
                  <a:schemeClr val="tx1"/>
                </a:solidFill>
                <a:latin typeface="Arial" charset="0"/>
                <a:ea typeface="ＭＳ Ｐゴシック" pitchFamily="50" charset="-128"/>
              </a:defRPr>
            </a:lvl1pPr>
            <a:lvl2pPr marL="742950" indent="-285750">
              <a:spcBef>
                <a:spcPct val="20000"/>
              </a:spcBef>
              <a:buChar char="–"/>
              <a:tabLst>
                <a:tab pos="381000" algn="l"/>
              </a:tabLst>
              <a:defRPr kumimoji="1" sz="2800">
                <a:solidFill>
                  <a:schemeClr val="tx1"/>
                </a:solidFill>
                <a:latin typeface="Arial" charset="0"/>
                <a:ea typeface="ＭＳ Ｐゴシック" pitchFamily="50" charset="-128"/>
              </a:defRPr>
            </a:lvl2pPr>
            <a:lvl3pPr marL="1143000" indent="-228600">
              <a:spcBef>
                <a:spcPct val="20000"/>
              </a:spcBef>
              <a:buChar char="•"/>
              <a:tabLst>
                <a:tab pos="381000" algn="l"/>
              </a:tabLst>
              <a:defRPr kumimoji="1" sz="2400">
                <a:solidFill>
                  <a:schemeClr val="tx1"/>
                </a:solidFill>
                <a:latin typeface="Arial" charset="0"/>
                <a:ea typeface="ＭＳ Ｐゴシック" pitchFamily="50" charset="-128"/>
              </a:defRPr>
            </a:lvl3pPr>
            <a:lvl4pPr marL="1600200" indent="-228600">
              <a:spcBef>
                <a:spcPct val="20000"/>
              </a:spcBef>
              <a:buChar char="–"/>
              <a:tabLst>
                <a:tab pos="381000" algn="l"/>
              </a:tabLst>
              <a:defRPr kumimoji="1" sz="2000">
                <a:solidFill>
                  <a:schemeClr val="tx1"/>
                </a:solidFill>
                <a:latin typeface="Arial" charset="0"/>
                <a:ea typeface="ＭＳ Ｐゴシック" pitchFamily="50" charset="-128"/>
              </a:defRPr>
            </a:lvl4pPr>
            <a:lvl5pPr marL="2057400" indent="-228600">
              <a:spcBef>
                <a:spcPct val="20000"/>
              </a:spcBef>
              <a:buChar char="»"/>
              <a:tabLst>
                <a:tab pos="381000" algn="l"/>
              </a:tabLst>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2000">
                <a:solidFill>
                  <a:srgbClr val="000000"/>
                </a:solidFill>
              </a:rPr>
              <a:t>必要なツール</a:t>
            </a:r>
          </a:p>
        </p:txBody>
      </p:sp>
      <p:sp>
        <p:nvSpPr>
          <p:cNvPr id="100360" name="Rectangle 11"/>
          <p:cNvSpPr>
            <a:spLocks noChangeArrowheads="1"/>
          </p:cNvSpPr>
          <p:nvPr/>
        </p:nvSpPr>
        <p:spPr bwMode="auto">
          <a:xfrm>
            <a:off x="5170488" y="1844675"/>
            <a:ext cx="4537075" cy="3671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4" rIns="91430" bIns="45714"/>
          <a:lstStyle>
            <a:lvl1pPr marL="342900" indent="-342900">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lnSpc>
                <a:spcPct val="80000"/>
              </a:lnSpc>
            </a:pPr>
            <a:endParaRPr lang="ja-JP" altLang="en-US" sz="2000" b="0">
              <a:solidFill>
                <a:srgbClr val="000000"/>
              </a:solidFill>
            </a:endParaRPr>
          </a:p>
        </p:txBody>
      </p:sp>
      <p:sp>
        <p:nvSpPr>
          <p:cNvPr id="100361" name="AutoShape 10"/>
          <p:cNvSpPr>
            <a:spLocks noChangeArrowheads="1"/>
          </p:cNvSpPr>
          <p:nvPr/>
        </p:nvSpPr>
        <p:spPr bwMode="auto">
          <a:xfrm>
            <a:off x="4672013" y="2060575"/>
            <a:ext cx="4987925" cy="2305050"/>
          </a:xfrm>
          <a:prstGeom prst="wedgeRoundRectCallout">
            <a:avLst>
              <a:gd name="adj1" fmla="val 12704"/>
              <a:gd name="adj2" fmla="val 72245"/>
              <a:gd name="adj3" fmla="val 16667"/>
            </a:avLst>
          </a:prstGeom>
          <a:solidFill>
            <a:srgbClr val="FFFF99"/>
          </a:solidFill>
          <a:ln w="12700">
            <a:solidFill>
              <a:srgbClr val="993300"/>
            </a:solidFill>
            <a:miter lim="800000"/>
            <a:headEnd/>
            <a:tailEnd/>
          </a:ln>
          <a:effectLst>
            <a:prstShdw prst="shdw17" dist="17961" dir="2700000">
              <a:srgbClr val="5C1F00"/>
            </a:prstShdw>
          </a:effectLst>
        </p:spPr>
        <p:txBody>
          <a:bodyPr lIns="74295" tIns="8890" rIns="74295" bIns="8890"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r>
              <a:rPr lang="ja-JP" altLang="en-US" sz="1800" b="0" dirty="0">
                <a:solidFill>
                  <a:srgbClr val="000000"/>
                </a:solidFill>
              </a:rPr>
              <a:t>グループホームの体験利用等で</a:t>
            </a:r>
          </a:p>
          <a:p>
            <a:pPr eaLnBrk="1" hangingPunct="1">
              <a:spcBef>
                <a:spcPct val="0"/>
              </a:spcBef>
              <a:buFontTx/>
              <a:buNone/>
            </a:pPr>
            <a:r>
              <a:rPr lang="ja-JP" altLang="en-US" sz="1800" b="0" dirty="0">
                <a:solidFill>
                  <a:srgbClr val="000000"/>
                </a:solidFill>
              </a:rPr>
              <a:t>・計画的な支出はどの程度できるか</a:t>
            </a:r>
          </a:p>
          <a:p>
            <a:pPr eaLnBrk="1" hangingPunct="1">
              <a:spcBef>
                <a:spcPct val="0"/>
              </a:spcBef>
              <a:buFontTx/>
              <a:buNone/>
            </a:pPr>
            <a:r>
              <a:rPr lang="ja-JP" altLang="en-US" sz="1800" b="0" dirty="0">
                <a:solidFill>
                  <a:srgbClr val="000000"/>
                </a:solidFill>
              </a:rPr>
              <a:t>・預金管理は？権利侵害の可能性は？</a:t>
            </a:r>
          </a:p>
          <a:p>
            <a:pPr eaLnBrk="1" hangingPunct="1">
              <a:spcBef>
                <a:spcPct val="0"/>
              </a:spcBef>
              <a:buFontTx/>
              <a:buNone/>
            </a:pPr>
            <a:r>
              <a:rPr lang="ja-JP" altLang="en-US" sz="1800" b="0" dirty="0">
                <a:solidFill>
                  <a:srgbClr val="000000"/>
                </a:solidFill>
              </a:rPr>
              <a:t>・健康管理・家事はどこまでできるか？</a:t>
            </a:r>
          </a:p>
          <a:p>
            <a:pPr eaLnBrk="1" hangingPunct="1">
              <a:spcBef>
                <a:spcPct val="0"/>
              </a:spcBef>
              <a:buFontTx/>
              <a:buNone/>
            </a:pPr>
            <a:r>
              <a:rPr lang="ja-JP" altLang="en-US" sz="1800" b="0" dirty="0">
                <a:solidFill>
                  <a:srgbClr val="000000"/>
                </a:solidFill>
              </a:rPr>
              <a:t>・余暇活動・仲間の状況確認</a:t>
            </a:r>
          </a:p>
          <a:p>
            <a:pPr eaLnBrk="1" hangingPunct="1">
              <a:spcBef>
                <a:spcPct val="0"/>
              </a:spcBef>
              <a:buFontTx/>
              <a:buNone/>
            </a:pPr>
            <a:r>
              <a:rPr lang="ja-JP" altLang="en-US" sz="2800" b="0" dirty="0">
                <a:solidFill>
                  <a:srgbClr val="FF0000"/>
                </a:solidFill>
                <a:ea typeface="HGP創英角ﾎﾟｯﾌﾟ体" pitchFamily="50" charset="-128"/>
              </a:rPr>
              <a:t>・・・知ること（評価）</a:t>
            </a:r>
            <a:endParaRPr lang="ja-JP" altLang="en-US" sz="2000" dirty="0">
              <a:solidFill>
                <a:srgbClr val="000000"/>
              </a:solidFill>
            </a:endParaRPr>
          </a:p>
        </p:txBody>
      </p:sp>
      <p:pic>
        <p:nvPicPr>
          <p:cNvPr id="100362" name="Picture 6" descr="KF16_04"/>
          <p:cNvPicPr>
            <a:picLocks noChangeAspect="1" noChangeArrowheads="1"/>
          </p:cNvPicPr>
          <p:nvPr/>
        </p:nvPicPr>
        <p:blipFill>
          <a:blip r:embed="rId3" cstate="print">
            <a:extLst>
              <a:ext uri="{28A0092B-C50C-407E-A947-70E740481C1C}">
                <a14:useLocalDpi xmlns:a14="http://schemas.microsoft.com/office/drawing/2010/main" val="0"/>
              </a:ext>
            </a:extLst>
          </a:blip>
          <a:srcRect b="29402"/>
          <a:stretch>
            <a:fillRect/>
          </a:stretch>
        </p:blipFill>
        <p:spPr bwMode="auto">
          <a:xfrm>
            <a:off x="7623175" y="4895850"/>
            <a:ext cx="1966913" cy="119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0363" name="Group 12"/>
          <p:cNvGrpSpPr>
            <a:grpSpLocks/>
          </p:cNvGrpSpPr>
          <p:nvPr/>
        </p:nvGrpSpPr>
        <p:grpSpPr bwMode="auto">
          <a:xfrm>
            <a:off x="4953000" y="1196975"/>
            <a:ext cx="4918075" cy="576263"/>
            <a:chOff x="3198" y="754"/>
            <a:chExt cx="3175" cy="363"/>
          </a:xfrm>
        </p:grpSpPr>
        <p:sp>
          <p:nvSpPr>
            <p:cNvPr id="100369" name="Rectangle 9"/>
            <p:cNvSpPr>
              <a:spLocks noChangeArrowheads="1"/>
            </p:cNvSpPr>
            <p:nvPr/>
          </p:nvSpPr>
          <p:spPr bwMode="auto">
            <a:xfrm>
              <a:off x="3198" y="799"/>
              <a:ext cx="928" cy="258"/>
            </a:xfrm>
            <a:prstGeom prst="rect">
              <a:avLst/>
            </a:prstGeom>
            <a:solidFill>
              <a:srgbClr val="FFCC99">
                <a:alpha val="30196"/>
              </a:srgbClr>
            </a:solidFill>
            <a:ln w="12700" algn="ctr">
              <a:solidFill>
                <a:schemeClr val="tx1"/>
              </a:solidFill>
              <a:miter lim="800000"/>
              <a:headEnd/>
              <a:tailEnd/>
            </a:ln>
          </p:spPr>
          <p:txBody>
            <a:bodyPr lIns="91430" tIns="45714" rIns="91430" bIns="45714" anchor="ctr">
              <a:spAutoFit/>
            </a:bodyPr>
            <a:lstStyle>
              <a:lvl1pPr>
                <a:spcBef>
                  <a:spcPct val="20000"/>
                </a:spcBef>
                <a:buChar char="•"/>
                <a:tabLst>
                  <a:tab pos="381000" algn="l"/>
                </a:tabLst>
                <a:defRPr kumimoji="1" sz="3200">
                  <a:solidFill>
                    <a:schemeClr val="tx1"/>
                  </a:solidFill>
                  <a:latin typeface="Arial" charset="0"/>
                  <a:ea typeface="ＭＳ Ｐゴシック" pitchFamily="50" charset="-128"/>
                </a:defRPr>
              </a:lvl1pPr>
              <a:lvl2pPr marL="742950" indent="-285750">
                <a:spcBef>
                  <a:spcPct val="20000"/>
                </a:spcBef>
                <a:buChar char="–"/>
                <a:tabLst>
                  <a:tab pos="381000" algn="l"/>
                </a:tabLst>
                <a:defRPr kumimoji="1" sz="2800">
                  <a:solidFill>
                    <a:schemeClr val="tx1"/>
                  </a:solidFill>
                  <a:latin typeface="Arial" charset="0"/>
                  <a:ea typeface="ＭＳ Ｐゴシック" pitchFamily="50" charset="-128"/>
                </a:defRPr>
              </a:lvl2pPr>
              <a:lvl3pPr marL="1143000" indent="-228600">
                <a:spcBef>
                  <a:spcPct val="20000"/>
                </a:spcBef>
                <a:buChar char="•"/>
                <a:tabLst>
                  <a:tab pos="381000" algn="l"/>
                </a:tabLst>
                <a:defRPr kumimoji="1" sz="2400">
                  <a:solidFill>
                    <a:schemeClr val="tx1"/>
                  </a:solidFill>
                  <a:latin typeface="Arial" charset="0"/>
                  <a:ea typeface="ＭＳ Ｐゴシック" pitchFamily="50" charset="-128"/>
                </a:defRPr>
              </a:lvl3pPr>
              <a:lvl4pPr marL="1600200" indent="-228600">
                <a:spcBef>
                  <a:spcPct val="20000"/>
                </a:spcBef>
                <a:buChar char="–"/>
                <a:tabLst>
                  <a:tab pos="381000" algn="l"/>
                </a:tabLst>
                <a:defRPr kumimoji="1" sz="2000">
                  <a:solidFill>
                    <a:schemeClr val="tx1"/>
                  </a:solidFill>
                  <a:latin typeface="Arial" charset="0"/>
                  <a:ea typeface="ＭＳ Ｐゴシック" pitchFamily="50" charset="-128"/>
                </a:defRPr>
              </a:lvl4pPr>
              <a:lvl5pPr marL="2057400" indent="-228600">
                <a:spcBef>
                  <a:spcPct val="20000"/>
                </a:spcBef>
                <a:buChar char="»"/>
                <a:tabLst>
                  <a:tab pos="381000" algn="l"/>
                </a:tabLst>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tabLst>
                  <a:tab pos="381000" algn="l"/>
                </a:tabLst>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2000">
                  <a:solidFill>
                    <a:srgbClr val="000000"/>
                  </a:solidFill>
                </a:rPr>
                <a:t>事例より</a:t>
              </a:r>
              <a:endParaRPr lang="ja-JP" altLang="en-US" sz="2000" b="0">
                <a:solidFill>
                  <a:srgbClr val="000000"/>
                </a:solidFill>
              </a:endParaRPr>
            </a:p>
          </p:txBody>
        </p:sp>
      </p:grpSp>
      <p:pic>
        <p:nvPicPr>
          <p:cNvPr id="100364" name="Picture 36" descr="NB04_03"/>
          <p:cNvPicPr>
            <a:picLocks noChangeAspect="1" noChangeArrowheads="1"/>
          </p:cNvPicPr>
          <p:nvPr/>
        </p:nvPicPr>
        <p:blipFill>
          <a:blip r:embed="rId4">
            <a:lum bright="-16000" contrast="32000"/>
            <a:extLst>
              <a:ext uri="{28A0092B-C50C-407E-A947-70E740481C1C}">
                <a14:useLocalDpi xmlns:a14="http://schemas.microsoft.com/office/drawing/2010/main" val="0"/>
              </a:ext>
            </a:extLst>
          </a:blip>
          <a:srcRect/>
          <a:stretch>
            <a:fillRect/>
          </a:stretch>
        </p:blipFill>
        <p:spPr bwMode="auto">
          <a:xfrm>
            <a:off x="6005513" y="4797425"/>
            <a:ext cx="1784350" cy="145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0365" name="Oval 2"/>
          <p:cNvSpPr>
            <a:spLocks noGrp="1" noChangeArrowheads="1"/>
          </p:cNvSpPr>
          <p:nvPr/>
        </p:nvSpPr>
        <p:spPr bwMode="auto">
          <a:xfrm>
            <a:off x="6427788" y="1196975"/>
            <a:ext cx="3478212" cy="647700"/>
          </a:xfrm>
          <a:prstGeom prst="ellipse">
            <a:avLst/>
          </a:prstGeom>
          <a:solidFill>
            <a:srgbClr val="FFFFCD"/>
          </a:solidFill>
          <a:ln w="9525">
            <a:solidFill>
              <a:schemeClr val="tx1"/>
            </a:solidFill>
            <a:round/>
            <a:headEnd/>
            <a:tailEnd/>
          </a:ln>
          <a:effectLst>
            <a:outerShdw dist="35921" dir="2700000" algn="ctr" rotWithShape="0">
              <a:srgbClr val="808080"/>
            </a:outerShdw>
          </a:effectLst>
        </p:spPr>
        <p:txBody>
          <a:bodyPr lIns="91414" tIns="45706" rIns="91414" bIns="45706"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1600" b="0" dirty="0">
                <a:solidFill>
                  <a:srgbClr val="000000"/>
                </a:solidFill>
                <a:ea typeface="HGP創英角ﾎﾟｯﾌﾟ体" pitchFamily="50" charset="-128"/>
              </a:rPr>
              <a:t>自分の人生を取り戻したい</a:t>
            </a:r>
          </a:p>
        </p:txBody>
      </p:sp>
      <p:sp>
        <p:nvSpPr>
          <p:cNvPr id="100366" name="正方形/長方形 16"/>
          <p:cNvSpPr>
            <a:spLocks noChangeArrowheads="1"/>
          </p:cNvSpPr>
          <p:nvPr/>
        </p:nvSpPr>
        <p:spPr bwMode="auto">
          <a:xfrm>
            <a:off x="8913813" y="4868863"/>
            <a:ext cx="719137" cy="1439862"/>
          </a:xfrm>
          <a:prstGeom prst="rect">
            <a:avLst/>
          </a:prstGeom>
          <a:solidFill>
            <a:schemeClr val="bg1"/>
          </a:solidFill>
          <a:ln w="12700" algn="ctr">
            <a:solidFill>
              <a:schemeClr val="bg1"/>
            </a:solidFill>
            <a:round/>
            <a:headEnd/>
            <a:tailEnd/>
          </a:ln>
        </p:spPr>
        <p:txBody>
          <a:bodyPr wrap="none" lIns="74295" tIns="8890" rIns="74295" bIns="8890" anchor="ct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endParaRPr lang="ja-JP" altLang="en-US" sz="1800">
              <a:solidFill>
                <a:srgbClr val="000000"/>
              </a:solidFill>
            </a:endParaRPr>
          </a:p>
        </p:txBody>
      </p:sp>
      <p:pic>
        <p:nvPicPr>
          <p:cNvPr id="100367" name="Picture 3"/>
          <p:cNvPicPr>
            <a:picLocks noChangeAspect="1" noChangeArrowheads="1"/>
          </p:cNvPicPr>
          <p:nvPr/>
        </p:nvPicPr>
        <p:blipFill>
          <a:blip r:embed="rId5">
            <a:extLst>
              <a:ext uri="{28A0092B-C50C-407E-A947-70E740481C1C}">
                <a14:useLocalDpi xmlns:a14="http://schemas.microsoft.com/office/drawing/2010/main" val="0"/>
              </a:ext>
            </a:extLst>
          </a:blip>
          <a:srcRect t="-5714" r="3847" b="-7428"/>
          <a:stretch>
            <a:fillRect/>
          </a:stretch>
        </p:blipFill>
        <p:spPr bwMode="auto">
          <a:xfrm>
            <a:off x="8886825" y="4365625"/>
            <a:ext cx="622300" cy="1247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0368" name="スライド番号プレースホルダー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spcBef>
                <a:spcPct val="0"/>
              </a:spcBef>
              <a:buFontTx/>
              <a:buNone/>
            </a:pPr>
            <a:fld id="{09884419-3227-48AE-96FE-EFB57420D444}" type="slidenum">
              <a:rPr lang="en-US" altLang="ja-JP" sz="1400">
                <a:solidFill>
                  <a:srgbClr val="000000"/>
                </a:solidFill>
              </a:rPr>
              <a:pPr>
                <a:spcBef>
                  <a:spcPct val="0"/>
                </a:spcBef>
                <a:buFontTx/>
                <a:buNone/>
              </a:pPr>
              <a:t>9</a:t>
            </a:fld>
            <a:endParaRPr lang="en-US" altLang="ja-JP" sz="1400">
              <a:solidFill>
                <a:srgbClr val="000000"/>
              </a:solidFill>
            </a:endParaRPr>
          </a:p>
        </p:txBody>
      </p:sp>
    </p:spTree>
  </p:cSld>
  <p:clrMapOvr>
    <a:masterClrMapping/>
  </p:clrMapOvr>
  <p:transition/>
</p:sld>
</file>

<file path=ppt/theme/theme1.xml><?xml version="1.0" encoding="utf-8"?>
<a:theme xmlns:a="http://schemas.openxmlformats.org/drawingml/2006/main" name="6_標準デザイン">
  <a:themeElements>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2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square" lIns="36804" tIns="7359" rIns="36804" bIns="7359" numCol="1" anchor="t" anchorCtr="0" compatLnSpc="1">
        <a:prstTxWarp prst="textNoShape">
          <a:avLst/>
        </a:prstTxWarp>
      </a:bodyPr>
      <a:lstStyle>
        <a:defPPr marL="119063" marR="0" indent="-119063" algn="l" defTabSz="873125" rtl="0" eaLnBrk="1" fontAlgn="base" latinLnBrk="0" hangingPunct="1">
          <a:lnSpc>
            <a:spcPct val="100000"/>
          </a:lnSpc>
          <a:spcBef>
            <a:spcPct val="0"/>
          </a:spcBef>
          <a:spcAft>
            <a:spcPct val="0"/>
          </a:spcAft>
          <a:buClrTx/>
          <a:buSzTx/>
          <a:buFontTx/>
          <a:buNone/>
          <a:tabLst/>
          <a:defRPr kumimoji="1" lang="ja-JP" altLang="en-US" sz="12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square" lIns="36804" tIns="7359" rIns="36804" bIns="7359" numCol="1" anchor="t" anchorCtr="0" compatLnSpc="1">
        <a:prstTxWarp prst="textNoShape">
          <a:avLst/>
        </a:prstTxWarp>
      </a:bodyPr>
      <a:lstStyle>
        <a:defPPr marL="119063" marR="0" indent="-119063" algn="l" defTabSz="873125" rtl="0" eaLnBrk="1" fontAlgn="base" latinLnBrk="0" hangingPunct="1">
          <a:lnSpc>
            <a:spcPct val="100000"/>
          </a:lnSpc>
          <a:spcBef>
            <a:spcPct val="0"/>
          </a:spcBef>
          <a:spcAft>
            <a:spcPct val="0"/>
          </a:spcAft>
          <a:buClrTx/>
          <a:buSzTx/>
          <a:buFontTx/>
          <a:buNone/>
          <a:tabLst/>
          <a:defRPr kumimoji="1" lang="ja-JP" altLang="en-US" sz="12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74295" tIns="8890" rIns="74295" bIns="889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pitchFamily="34"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74295" tIns="8890" rIns="74295" bIns="889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pitchFamily="34"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2DA299AC048A4B8EA9C1D19079C1A32200857CEC31F7DB64479A3041EA090BB410" ma:contentTypeVersion="2" ma:contentTypeDescription="" ma:contentTypeScope="" ma:versionID="e5df340b6b9784a1872fa909cb10d66c">
  <xsd:schema xmlns:xsd="http://www.w3.org/2001/XMLSchema" xmlns:p="http://schemas.microsoft.com/office/2006/metadata/properties" xmlns:ns2="8B97BE19-CDDD-400E-817A-CFDD13F7EC12" targetNamespace="http://schemas.microsoft.com/office/2006/metadata/properties" ma:root="true" ma:fieldsID="6dfb103be64c84caafc238fb89ca001b" ns2:_="">
    <xsd:import namespace="8B97BE19-CDDD-400E-817A-CFDD13F7EC12"/>
    <xsd:element name="properties">
      <xsd:complexType>
        <xsd:sequence>
          <xsd:element name="documentManagement">
            <xsd:complexType>
              <xsd:all>
                <xsd:element ref="ns2:ClassLarge" minOccurs="0"/>
                <xsd:element ref="ns2:ClassMedium" minOccurs="0"/>
                <xsd:element ref="ns2:ClassSmall" minOccurs="0"/>
                <xsd:element ref="ns2:GyoseiFile" minOccurs="0"/>
                <xsd:element ref="ns2:CreatedBy" minOccurs="0"/>
                <xsd:element ref="ns2:PreservationPeriod" minOccurs="0"/>
                <xsd:element ref="ns2:PreservationPeriodExpire" minOccurs="0"/>
                <xsd:element ref="ns2:CreatedDate" minOccurs="0"/>
                <xsd:element ref="ns2:FixationStatus" minOccurs="0"/>
                <xsd:element ref="ns2:EditorWithSpace" minOccurs="0"/>
              </xsd:all>
            </xsd:complexType>
          </xsd:element>
        </xsd:sequence>
      </xsd:complexType>
    </xsd:element>
  </xsd:schema>
  <xsd:schema xmlns:xsd="http://www.w3.org/2001/XMLSchema" xmlns:dms="http://schemas.microsoft.com/office/2006/documentManagement/types" targetNamespace="8B97BE19-CDDD-400E-817A-CFDD13F7EC12" elementFormDefault="qualified">
    <xsd:import namespace="http://schemas.microsoft.com/office/2006/documentManagement/types"/>
    <xsd:element name="ClassLarge" ma:index="8" nillable="true" ma:displayName="大分類" ma:hidden="true" ma:internalName="ClassLarge" ma:readOnly="true">
      <xsd:simpleType>
        <xsd:restriction base="dms:Unknown"/>
      </xsd:simpleType>
    </xsd:element>
    <xsd:element name="ClassMedium" ma:index="9" nillable="true" ma:displayName="中分類" ma:hidden="true" ma:internalName="ClassMedium" ma:readOnly="true">
      <xsd:simpleType>
        <xsd:restriction base="dms:Unknown"/>
      </xsd:simpleType>
    </xsd:element>
    <xsd:element name="ClassSmall" ma:index="10" nillable="true" ma:displayName="小分類" ma:hidden="true" ma:internalName="ClassSmall" ma:readOnly="true">
      <xsd:simpleType>
        <xsd:restriction base="dms:Unknown"/>
      </xsd:simpleType>
    </xsd:element>
    <xsd:element name="GyoseiFile" ma:index="11" nillable="true" ma:displayName="行政文書ファイル名" ma:hidden="true" ma:internalName="GyoseiFile" ma:readOnly="true">
      <xsd:simpleType>
        <xsd:restriction base="dms:Unknown"/>
      </xsd:simpleType>
    </xsd:element>
    <xsd:element name="CreatedBy" ma:index="12" nillable="true" ma:displayName="作成課/係・作成者" ma:hidden="true" ma:internalName="CreatedBy" ma:readOnly="true">
      <xsd:simpleType>
        <xsd:restriction base="dms:Unknown"/>
      </xsd:simpleType>
    </xsd:element>
    <xsd:element name="PreservationPeriod" ma:index="13" nillable="true" ma:displayName="保存期間" ma:hidden="true" ma:internalName="PreservationPeriod" ma:readOnly="true">
      <xsd:simpleType>
        <xsd:restriction base="dms:Unknown"/>
      </xsd:simpleType>
    </xsd:element>
    <xsd:element name="PreservationPeriodExpire" ma:index="14" nillable="true" ma:displayName="保存期間満了時期" ma:format="DateOnly" ma:hidden="true" ma:internalName="PreservationPeriodExpire" ma:readOnly="true">
      <xsd:simpleType>
        <xsd:restriction base="dms:Unknown"/>
      </xsd:simpleType>
    </xsd:element>
    <xsd:element name="CreatedDate" ma:index="15" nillable="true" ma:displayName="作成年月日" ma:hidden="true" ma:internalName="CreatedDate" ma:readOnly="true">
      <xsd:simpleType>
        <xsd:restriction base="dms:Unknown"/>
      </xsd:simpleType>
    </xsd:element>
    <xsd:element name="FixationStatus" ma:index="16" nillable="true" ma:displayName="確定状況" ma:hidden="true" ma:internalName="FixationStatus" ma:readOnly="true">
      <xsd:simpleType>
        <xsd:restriction base="dms:Unknown"/>
      </xsd:simpleType>
    </xsd:element>
    <xsd:element name="EditorWithSpace" ma:index="18" nillable="true" ma:displayName="更新者　　　　　　" ma:hidden="true" ma:internalName="EditorWithSpace" ma:readOnly="tru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17" ma:displayName="タイトル" ma:readOnly="tru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08FE14AA-33DE-40DD-9155-5E1162906CF1}">
  <ds:schemaRefs>
    <ds:schemaRef ds:uri="http://purl.org/dc/elements/1.1/"/>
    <ds:schemaRef ds:uri="http://purl.org/dc/dcmitype/"/>
    <ds:schemaRef ds:uri="http://schemas.openxmlformats.org/package/2006/metadata/core-properties"/>
    <ds:schemaRef ds:uri="http://www.w3.org/XML/1998/namespace"/>
    <ds:schemaRef ds:uri="8B97BE19-CDDD-400E-817A-CFDD13F7EC12"/>
    <ds:schemaRef ds:uri="http://schemas.microsoft.com/office/2006/documentManagement/types"/>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29DF8C72-B20D-4ACF-888E-2BEF0453986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97BE19-CDDD-400E-817A-CFDD13F7EC12"/>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
  <TotalTime>18964</TotalTime>
  <Words>4436</Words>
  <Application>Microsoft Office PowerPoint</Application>
  <PresentationFormat>A4 210 x 297 mm</PresentationFormat>
  <Paragraphs>637</Paragraphs>
  <Slides>27</Slides>
  <Notes>19</Notes>
  <HiddenSlides>0</HiddenSlides>
  <MMClips>0</MMClips>
  <ScaleCrop>false</ScaleCrop>
  <HeadingPairs>
    <vt:vector size="6" baseType="variant">
      <vt:variant>
        <vt:lpstr>使用されているフォント</vt:lpstr>
      </vt:variant>
      <vt:variant>
        <vt:i4>15</vt:i4>
      </vt:variant>
      <vt:variant>
        <vt:lpstr>テーマ</vt:lpstr>
      </vt:variant>
      <vt:variant>
        <vt:i4>5</vt:i4>
      </vt:variant>
      <vt:variant>
        <vt:lpstr>スライド タイトル</vt:lpstr>
      </vt:variant>
      <vt:variant>
        <vt:i4>27</vt:i4>
      </vt:variant>
    </vt:vector>
  </HeadingPairs>
  <TitlesOfParts>
    <vt:vector size="47" baseType="lpstr">
      <vt:lpstr>ＤＨＰ特太ゴシック体</vt:lpstr>
      <vt:lpstr>HGPｺﾞｼｯｸE</vt:lpstr>
      <vt:lpstr>HGP創英角ｺﾞｼｯｸUB</vt:lpstr>
      <vt:lpstr>HGP創英角ﾎﾟｯﾌﾟ体</vt:lpstr>
      <vt:lpstr>HGS創英角ﾎﾟｯﾌﾟ体</vt:lpstr>
      <vt:lpstr>HG丸ｺﾞｼｯｸM-PRO</vt:lpstr>
      <vt:lpstr>HG創英角ｺﾞｼｯｸUB</vt:lpstr>
      <vt:lpstr>HG創英角ﾎﾟｯﾌﾟ体</vt:lpstr>
      <vt:lpstr>ＭＳ Ｐゴシック</vt:lpstr>
      <vt:lpstr>ＭＳ Ｐ明朝</vt:lpstr>
      <vt:lpstr>ＭＳ ゴシック</vt:lpstr>
      <vt:lpstr>Arial</vt:lpstr>
      <vt:lpstr>Calibri</vt:lpstr>
      <vt:lpstr>Tahoma</vt:lpstr>
      <vt:lpstr>Times New Roman</vt:lpstr>
      <vt:lpstr>6_標準デザイン</vt:lpstr>
      <vt:lpstr>2_Office テーマ</vt:lpstr>
      <vt:lpstr>12_標準デザイン</vt:lpstr>
      <vt:lpstr>2_標準デザイン</vt:lpstr>
      <vt:lpstr>標準デザイン</vt:lpstr>
      <vt:lpstr>PowerPoint プレゼンテーション</vt:lpstr>
      <vt:lpstr>この講義のねらい</vt:lpstr>
      <vt:lpstr>１．サービス提供プロセスの実際</vt:lpstr>
      <vt:lpstr>（１）サービス提供のプロセス</vt:lpstr>
      <vt:lpstr>太郎さんを支えるサービス利用計画と個別支援計画の連携</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☆利用者の状態像の明確化・見える化を行うためのツールである。 〇この部分は,支援者の頭の中で暗算していた。 〇アセスメントの過程は資料の収集と分析するためのツールである。 〇本人を知るための地図は「アセスメント」の一つである。 ・本人に関わる様々な聞き取った情報（相談支援記録・アセスメント表等）がトータルな本人情報として活用されることが少ない。 ・本人の状態像等のアセスメントがないまま、計画策定に至ることが多い。 ・本人の目線で様々な情報を項目ごとに地図に整理、確認することで「支援者側の思い込み、間違った利用者像」を作ることを予防できる。</vt:lpstr>
      <vt:lpstr>PowerPoint プレゼンテーション</vt:lpstr>
      <vt:lpstr>PowerPoint プレゼンテーション</vt:lpstr>
      <vt:lpstr>PowerPoint プレゼンテーション</vt:lpstr>
      <vt:lpstr>記入様式　２</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厚生労働省ネットワークシステム</dc:creator>
  <cp:lastModifiedBy>大平 眞太郎(oohira-shintarou)</cp:lastModifiedBy>
  <cp:revision>1150</cp:revision>
  <cp:lastPrinted>2018-08-27T11:41:18Z</cp:lastPrinted>
  <dcterms:created xsi:type="dcterms:W3CDTF">2005-11-22T01:19:47Z</dcterms:created>
  <dcterms:modified xsi:type="dcterms:W3CDTF">2018-08-27T12:30:07Z</dcterms:modified>
</cp:coreProperties>
</file>