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79" r:id="rId3"/>
    <p:sldId id="280" r:id="rId4"/>
    <p:sldId id="272" r:id="rId5"/>
    <p:sldId id="273" r:id="rId6"/>
    <p:sldId id="281" r:id="rId7"/>
    <p:sldId id="274" r:id="rId8"/>
    <p:sldId id="275" r:id="rId9"/>
    <p:sldId id="284" r:id="rId10"/>
    <p:sldId id="276" r:id="rId11"/>
    <p:sldId id="283" r:id="rId12"/>
    <p:sldId id="282" r:id="rId13"/>
    <p:sldId id="277" r:id="rId14"/>
    <p:sldId id="278"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029F5A-0F83-428B-B91B-A06CDBEF44B7}">
          <p14:sldIdLst>
            <p14:sldId id="269"/>
            <p14:sldId id="279"/>
            <p14:sldId id="280"/>
            <p14:sldId id="272"/>
            <p14:sldId id="273"/>
            <p14:sldId id="281"/>
            <p14:sldId id="274"/>
            <p14:sldId id="275"/>
            <p14:sldId id="284"/>
            <p14:sldId id="276"/>
            <p14:sldId id="283"/>
            <p14:sldId id="282"/>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71" autoAdjust="0"/>
  </p:normalViewPr>
  <p:slideViewPr>
    <p:cSldViewPr>
      <p:cViewPr varScale="1">
        <p:scale>
          <a:sx n="67" d="100"/>
          <a:sy n="67" d="100"/>
        </p:scale>
        <p:origin x="-180" y="-102"/>
      </p:cViewPr>
      <p:guideLst>
        <p:guide orient="horz" pos="2160"/>
        <p:guide pos="2880"/>
      </p:guideLst>
    </p:cSldViewPr>
  </p:slideViewPr>
  <p:outlineViewPr>
    <p:cViewPr>
      <p:scale>
        <a:sx n="33" d="100"/>
        <a:sy n="33" d="100"/>
      </p:scale>
      <p:origin x="30" y="27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DD2BAD5-6FDA-47A9-8FAB-457073940645}" type="datetimeFigureOut">
              <a:rPr kumimoji="1" lang="ja-JP" altLang="en-US" smtClean="0"/>
              <a:t>2018/5/29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930C556-6C41-4302-9DA0-7CAA537A8138}" type="slidenum">
              <a:rPr kumimoji="1" lang="ja-JP" altLang="en-US" smtClean="0"/>
              <a:t>‹#›</a:t>
            </a:fld>
            <a:endParaRPr kumimoji="1" lang="ja-JP" altLang="en-US"/>
          </a:p>
        </p:txBody>
      </p:sp>
    </p:spTree>
    <p:extLst>
      <p:ext uri="{BB962C8B-B14F-4D97-AF65-F5344CB8AC3E}">
        <p14:creationId xmlns:p14="http://schemas.microsoft.com/office/powerpoint/2010/main" val="1431471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8</a:t>
            </a:fld>
            <a:endParaRPr kumimoji="1" lang="ja-JP" altLang="en-US"/>
          </a:p>
        </p:txBody>
      </p:sp>
    </p:spTree>
    <p:extLst>
      <p:ext uri="{BB962C8B-B14F-4D97-AF65-F5344CB8AC3E}">
        <p14:creationId xmlns:p14="http://schemas.microsoft.com/office/powerpoint/2010/main" val="10836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F64797B1-0CA1-4753-B4EB-7056630438C7}" type="slidenum">
              <a:rPr kumimoji="1" lang="ja-JP" altLang="en-US" smtClean="0"/>
              <a:t>10</a:t>
            </a:fld>
            <a:endParaRPr kumimoji="1" lang="ja-JP" altLang="en-US"/>
          </a:p>
        </p:txBody>
      </p:sp>
    </p:spTree>
    <p:extLst>
      <p:ext uri="{BB962C8B-B14F-4D97-AF65-F5344CB8AC3E}">
        <p14:creationId xmlns:p14="http://schemas.microsoft.com/office/powerpoint/2010/main" val="3720761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F64797B1-0CA1-4753-B4EB-7056630438C7}" type="slidenum">
              <a:rPr kumimoji="1" lang="ja-JP" altLang="en-US" smtClean="0"/>
              <a:t>11</a:t>
            </a:fld>
            <a:endParaRPr kumimoji="1" lang="ja-JP" altLang="en-US"/>
          </a:p>
        </p:txBody>
      </p:sp>
    </p:spTree>
    <p:extLst>
      <p:ext uri="{BB962C8B-B14F-4D97-AF65-F5344CB8AC3E}">
        <p14:creationId xmlns:p14="http://schemas.microsoft.com/office/powerpoint/2010/main" val="372076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F64797B1-0CA1-4753-B4EB-7056630438C7}" type="slidenum">
              <a:rPr kumimoji="1" lang="ja-JP" altLang="en-US" smtClean="0"/>
              <a:t>12</a:t>
            </a:fld>
            <a:endParaRPr kumimoji="1" lang="ja-JP" altLang="en-US"/>
          </a:p>
        </p:txBody>
      </p:sp>
    </p:spTree>
    <p:extLst>
      <p:ext uri="{BB962C8B-B14F-4D97-AF65-F5344CB8AC3E}">
        <p14:creationId xmlns:p14="http://schemas.microsoft.com/office/powerpoint/2010/main" val="3720761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75317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667441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463324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日付プレースホルダ 3"/>
          <p:cNvSpPr>
            <a:spLocks noGrp="1" noChangeArrowheads="1"/>
          </p:cNvSpPr>
          <p:nvPr>
            <p:ph type="dt" sz="half" idx="10"/>
          </p:nvPr>
        </p:nvSpPr>
        <p:spPr>
          <a:ln/>
        </p:spPr>
        <p:txBody>
          <a:bodyPr/>
          <a:lstStyle>
            <a:lvl1pPr>
              <a:defRPr/>
            </a:lvl1pPr>
          </a:lstStyle>
          <a:p>
            <a:pPr>
              <a:defRPr/>
            </a:pPr>
            <a:endParaRPr lang="ja-JP" altLang="en-US" sz="1800">
              <a:solidFill>
                <a:schemeClr val="tx1"/>
              </a:solidFill>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pPr>
              <a:defRPr/>
            </a:pPr>
            <a:fld id="{59DCADD6-EAD8-482C-AF59-1BC07AF25A5E}" type="slidenum">
              <a:rPr lang="ja-JP" altLang="en-US"/>
              <a:pPr>
                <a:defRPr/>
              </a:pPr>
              <a:t>‹#›</a:t>
            </a:fld>
            <a:endParaRPr lang="ja-JP" altLang="en-US" sz="1800">
              <a:solidFill>
                <a:schemeClr val="tx1"/>
              </a:solidFill>
            </a:endParaRPr>
          </a:p>
        </p:txBody>
      </p:sp>
    </p:spTree>
    <p:extLst>
      <p:ext uri="{BB962C8B-B14F-4D97-AF65-F5344CB8AC3E}">
        <p14:creationId xmlns:p14="http://schemas.microsoft.com/office/powerpoint/2010/main" val="253842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86716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11316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401048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11076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79825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64223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96152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53703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5915A-5E5B-4FF0-8B1A-09FC25CF203E}" type="datetimeFigureOut">
              <a:rPr kumimoji="1" lang="ja-JP" altLang="en-US" smtClean="0"/>
              <a:t>2018/5/29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60943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sz="2700" dirty="0" smtClean="0"/>
              <a:t>【</a:t>
            </a:r>
            <a:r>
              <a:rPr kumimoji="1" lang="ja-JP" altLang="en-US" sz="2700" dirty="0" smtClean="0"/>
              <a:t>重要事項の説明</a:t>
            </a:r>
            <a:r>
              <a:rPr kumimoji="1" lang="en-US" altLang="ja-JP" sz="2700" dirty="0" smtClean="0"/>
              <a:t>】</a:t>
            </a:r>
            <a:r>
              <a:rPr kumimoji="1" lang="en-US" altLang="ja-JP" dirty="0" smtClean="0"/>
              <a:t/>
            </a:r>
            <a:br>
              <a:rPr kumimoji="1" lang="en-US" altLang="ja-JP" dirty="0" smtClean="0"/>
            </a:br>
            <a:r>
              <a:rPr kumimoji="1" lang="ja-JP" altLang="en-US" sz="4000" dirty="0" smtClean="0"/>
              <a:t>相談</a:t>
            </a:r>
            <a:r>
              <a:rPr kumimoji="1" lang="ja-JP" altLang="en-US" sz="4000" dirty="0" smtClean="0"/>
              <a:t>支援従事者研修事業の</a:t>
            </a:r>
            <a:r>
              <a:rPr kumimoji="1" lang="en-US" altLang="ja-JP" sz="4000" dirty="0" smtClean="0"/>
              <a:t/>
            </a:r>
            <a:br>
              <a:rPr kumimoji="1" lang="en-US" altLang="ja-JP" sz="4000" dirty="0" smtClean="0"/>
            </a:br>
            <a:r>
              <a:rPr kumimoji="1" lang="ja-JP" altLang="en-US" sz="4000" dirty="0" smtClean="0"/>
              <a:t>改定について</a:t>
            </a:r>
            <a:endParaRPr kumimoji="1" lang="ja-JP" altLang="en-US" sz="4000" dirty="0"/>
          </a:p>
        </p:txBody>
      </p:sp>
      <p:sp>
        <p:nvSpPr>
          <p:cNvPr id="3" name="サブタイトル 2"/>
          <p:cNvSpPr>
            <a:spLocks noGrp="1"/>
          </p:cNvSpPr>
          <p:nvPr>
            <p:ph type="subTitle" idx="1"/>
          </p:nvPr>
        </p:nvSpPr>
        <p:spPr>
          <a:xfrm>
            <a:off x="1403648" y="4293096"/>
            <a:ext cx="6400800" cy="1752600"/>
          </a:xfrm>
        </p:spPr>
        <p:txBody>
          <a:bodyPr>
            <a:normAutofit/>
          </a:bodyPr>
          <a:lstStyle/>
          <a:p>
            <a:r>
              <a:rPr kumimoji="1" lang="ja-JP" altLang="en-US" sz="2800" dirty="0" smtClean="0">
                <a:solidFill>
                  <a:schemeClr val="tx1"/>
                </a:solidFill>
              </a:rPr>
              <a:t>厚生労働省社会・援護局</a:t>
            </a:r>
            <a:endParaRPr kumimoji="1" lang="en-US" altLang="ja-JP" sz="2800" dirty="0" smtClean="0">
              <a:solidFill>
                <a:schemeClr val="tx1"/>
              </a:solidFill>
            </a:endParaRPr>
          </a:p>
          <a:p>
            <a:r>
              <a:rPr lang="ja-JP" altLang="en-US" sz="2800" dirty="0">
                <a:solidFill>
                  <a:schemeClr val="tx1"/>
                </a:solidFill>
              </a:rPr>
              <a:t>障害保健</a:t>
            </a:r>
            <a:r>
              <a:rPr lang="ja-JP" altLang="en-US" sz="2800" dirty="0" smtClean="0">
                <a:solidFill>
                  <a:schemeClr val="tx1"/>
                </a:solidFill>
              </a:rPr>
              <a:t>福祉部　障害福祉課</a:t>
            </a:r>
            <a:endParaRPr lang="en-US" altLang="ja-JP" sz="2800" dirty="0" smtClean="0">
              <a:solidFill>
                <a:schemeClr val="tx1"/>
              </a:solidFill>
            </a:endParaRPr>
          </a:p>
          <a:p>
            <a:r>
              <a:rPr kumimoji="1" lang="ja-JP" altLang="en-US" sz="2800" dirty="0">
                <a:solidFill>
                  <a:schemeClr val="tx1"/>
                </a:solidFill>
              </a:rPr>
              <a:t>地域</a:t>
            </a:r>
            <a:r>
              <a:rPr kumimoji="1" lang="ja-JP" altLang="en-US" sz="2800" dirty="0" smtClean="0">
                <a:solidFill>
                  <a:schemeClr val="tx1"/>
                </a:solidFill>
              </a:rPr>
              <a:t>生活支援推進室</a:t>
            </a:r>
            <a:endParaRPr kumimoji="1" lang="ja-JP" altLang="en-US" sz="2800" dirty="0">
              <a:solidFill>
                <a:schemeClr val="tx1"/>
              </a:solidFill>
            </a:endParaRPr>
          </a:p>
        </p:txBody>
      </p:sp>
    </p:spTree>
    <p:extLst>
      <p:ext uri="{BB962C8B-B14F-4D97-AF65-F5344CB8AC3E}">
        <p14:creationId xmlns:p14="http://schemas.microsoft.com/office/powerpoint/2010/main" val="3270806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97398174"/>
              </p:ext>
            </p:extLst>
          </p:nvPr>
        </p:nvGraphicFramePr>
        <p:xfrm>
          <a:off x="4316819" y="535115"/>
          <a:ext cx="4675898" cy="2369820"/>
        </p:xfrm>
        <a:graphic>
          <a:graphicData uri="http://schemas.openxmlformats.org/drawingml/2006/table">
            <a:tbl>
              <a:tblPr firstRow="1" bandRow="1">
                <a:tableStyleId>{5940675A-B579-460E-94D1-54222C63F5DA}</a:tableStyleId>
              </a:tblPr>
              <a:tblGrid>
                <a:gridCol w="567898">
                  <a:extLst>
                    <a:ext uri="{9D8B030D-6E8A-4147-A177-3AD203B41FA5}">
                      <a16:colId xmlns:a16="http://schemas.microsoft.com/office/drawing/2014/main" xmlns="" val="20000"/>
                    </a:ext>
                  </a:extLst>
                </a:gridCol>
                <a:gridCol w="3480350">
                  <a:extLst>
                    <a:ext uri="{9D8B030D-6E8A-4147-A177-3AD203B41FA5}">
                      <a16:colId xmlns:a16="http://schemas.microsoft.com/office/drawing/2014/main" xmlns="" val="20001"/>
                    </a:ext>
                  </a:extLst>
                </a:gridCol>
                <a:gridCol w="627650">
                  <a:extLst>
                    <a:ext uri="{9D8B030D-6E8A-4147-A177-3AD203B41FA5}">
                      <a16:colId xmlns:a16="http://schemas.microsoft.com/office/drawing/2014/main" xmlns="" val="20002"/>
                    </a:ext>
                  </a:extLst>
                </a:gridCol>
              </a:tblGrid>
              <a:tr h="242657">
                <a:tc gridSpan="2">
                  <a:txBody>
                    <a:bodyPr/>
                    <a:lstStyle/>
                    <a:p>
                      <a:pPr algn="ctr"/>
                      <a:r>
                        <a:rPr kumimoji="1" lang="ja-JP" altLang="en-US" sz="1200" b="1" dirty="0"/>
                        <a:t>初任者研修</a:t>
                      </a:r>
                      <a:r>
                        <a:rPr kumimoji="1" lang="ja-JP" altLang="en-US" sz="1200" b="1" dirty="0" smtClean="0"/>
                        <a:t>（見直し後）</a:t>
                      </a:r>
                      <a:endParaRPr kumimoji="1" lang="ja-JP" altLang="en-US" sz="1200" b="1" dirty="0"/>
                    </a:p>
                  </a:txBody>
                  <a:tcPr>
                    <a:solidFill>
                      <a:srgbClr val="00B0F0"/>
                    </a:solidFill>
                  </a:tcPr>
                </a:tc>
                <a:tc hMerge="1">
                  <a:txBody>
                    <a:bodyPr/>
                    <a:lstStyle/>
                    <a:p>
                      <a:endParaRPr kumimoji="1" lang="ja-JP" altLang="en-US"/>
                    </a:p>
                  </a:txBody>
                  <a:tcPr/>
                </a:tc>
                <a:tc>
                  <a:txBody>
                    <a:bodyPr/>
                    <a:lstStyle/>
                    <a:p>
                      <a:r>
                        <a:rPr kumimoji="1" lang="ja-JP" altLang="en-US" sz="1050" dirty="0"/>
                        <a:t>時間数</a:t>
                      </a:r>
                    </a:p>
                  </a:txBody>
                  <a:tcPr>
                    <a:solidFill>
                      <a:srgbClr val="00B0F0"/>
                    </a:solidFill>
                  </a:tcPr>
                </a:tc>
                <a:extLst>
                  <a:ext uri="{0D108BD9-81ED-4DB2-BD59-A6C34878D82A}">
                    <a16:rowId xmlns:a16="http://schemas.microsoft.com/office/drawing/2014/main" xmlns="" val="10000"/>
                  </a:ext>
                </a:extLst>
              </a:tr>
              <a:tr h="394409">
                <a:tc rowSpan="3">
                  <a:txBody>
                    <a:bodyPr/>
                    <a:lstStyle/>
                    <a:p>
                      <a:pPr algn="ctr"/>
                      <a:r>
                        <a:rPr kumimoji="1" lang="ja-JP" altLang="en-US" sz="1000" dirty="0" smtClean="0"/>
                        <a:t>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障害者の地域支援と相談支援従事者（サービス管理責任者・児童発達支援管理責任者）の役割に関する講義</a:t>
                      </a:r>
                      <a:endParaRPr kumimoji="1" lang="ja-JP" altLang="en-US" sz="1000" dirty="0"/>
                    </a:p>
                  </a:txBody>
                  <a:tcPr anchor="ctr"/>
                </a:tc>
                <a:tc>
                  <a:txBody>
                    <a:bodyPr/>
                    <a:lstStyle/>
                    <a:p>
                      <a:pPr algn="ctr"/>
                      <a:r>
                        <a:rPr kumimoji="1" lang="ja-JP" altLang="en-US" sz="1050" dirty="0" smtClean="0"/>
                        <a:t>５ｈ</a:t>
                      </a:r>
                      <a:endParaRPr kumimoji="1" lang="ja-JP" altLang="en-US" sz="1050" dirty="0"/>
                    </a:p>
                  </a:txBody>
                  <a:tcPr anchor="ctr"/>
                </a:tc>
                <a:extLst>
                  <a:ext uri="{0D108BD9-81ED-4DB2-BD59-A6C34878D82A}">
                    <a16:rowId xmlns:a16="http://schemas.microsoft.com/office/drawing/2014/main" xmlns="" val="10001"/>
                  </a:ext>
                </a:extLst>
              </a:tr>
              <a:tr h="547790">
                <a:tc vMerge="1">
                  <a:txBody>
                    <a:bodyPr/>
                    <a:lstStyle/>
                    <a:p>
                      <a:endParaRPr kumimoji="1" lang="ja-JP" altLang="en-US" sz="900" dirty="0"/>
                    </a:p>
                  </a:txBody>
                  <a:tcPr/>
                </a:tc>
                <a:tc>
                  <a:txBody>
                    <a:bodyPr/>
                    <a:lstStyle/>
                    <a:p>
                      <a:r>
                        <a:rPr kumimoji="1" lang="ja-JP" altLang="en-US" sz="1000" dirty="0" smtClean="0"/>
                        <a:t>障害者の日常生活及び社会生活を総合的に支援するための法律及び児童福祉法の概要並びにサービス提供のプロセスに関する講義</a:t>
                      </a:r>
                      <a:endParaRPr kumimoji="1" lang="ja-JP" altLang="en-US" sz="1000" dirty="0"/>
                    </a:p>
                  </a:txBody>
                  <a:tcPr anchor="ct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xmlns="" val="10002"/>
                  </a:ext>
                </a:extLst>
              </a:tr>
              <a:tr h="241028">
                <a:tc vMerge="1">
                  <a:txBody>
                    <a:bodyPr/>
                    <a:lstStyle/>
                    <a:p>
                      <a:endParaRPr kumimoji="1" lang="ja-JP" altLang="en-US" sz="900" dirty="0"/>
                    </a:p>
                  </a:txBody>
                  <a:tcPr/>
                </a:tc>
                <a:tc>
                  <a:txBody>
                    <a:bodyPr/>
                    <a:lstStyle/>
                    <a:p>
                      <a:r>
                        <a:rPr kumimoji="1" lang="ja-JP" altLang="en-US" sz="1000" dirty="0" smtClean="0"/>
                        <a:t>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xmlns="" val="10003"/>
                  </a:ext>
                </a:extLst>
              </a:tr>
              <a:tr h="280342">
                <a:tc>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ケアマネジメントプロセスに関する講義及び演習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３１．５ｈ</a:t>
                      </a:r>
                      <a:endParaRPr kumimoji="1" lang="ja-JP" altLang="en-US" sz="1050" dirty="0"/>
                    </a:p>
                  </a:txBody>
                  <a:tcPr anchor="ctr"/>
                </a:tc>
                <a:extLst>
                  <a:ext uri="{0D108BD9-81ED-4DB2-BD59-A6C34878D82A}">
                    <a16:rowId xmlns:a16="http://schemas.microsoft.com/office/drawing/2014/main" xmlns="" val="10007"/>
                  </a:ext>
                </a:extLst>
              </a:tr>
              <a:tr h="241028">
                <a:tc>
                  <a:txBody>
                    <a:bodyPr/>
                    <a:lstStyle/>
                    <a:p>
                      <a:pPr algn="ctr"/>
                      <a:r>
                        <a:rPr kumimoji="1" lang="ja-JP" altLang="en-US" sz="1000" dirty="0" smtClean="0"/>
                        <a:t>実習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相談支援の基礎技術に関する実習</a:t>
                      </a:r>
                      <a:endParaRPr kumimoji="1" lang="en-US" altLang="ja-JP" sz="1000" baseline="0" dirty="0"/>
                    </a:p>
                  </a:txBody>
                  <a:tcPr anchor="ctr"/>
                </a:tc>
                <a:tc>
                  <a:txBody>
                    <a:bodyPr/>
                    <a:lstStyle/>
                    <a:p>
                      <a:pPr algn="ctr"/>
                      <a:r>
                        <a:rPr kumimoji="1" lang="ja-JP" altLang="en-US" sz="1050" dirty="0" smtClean="0"/>
                        <a:t>－</a:t>
                      </a:r>
                      <a:endParaRPr kumimoji="1" lang="ja-JP" altLang="en-US" sz="1050" dirty="0"/>
                    </a:p>
                  </a:txBody>
                  <a:tcPr anchor="ctr"/>
                </a:tc>
              </a:tr>
              <a:tr h="242657">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t>合計</a:t>
                      </a:r>
                    </a:p>
                  </a:txBody>
                  <a:tcPr anchor="ctr">
                    <a:solidFill>
                      <a:srgbClr val="00B0F0"/>
                    </a:solidFill>
                  </a:tcPr>
                </a:tc>
                <a:tc>
                  <a:txBody>
                    <a:bodyPr/>
                    <a:lstStyle/>
                    <a:p>
                      <a:pPr algn="ctr"/>
                      <a:r>
                        <a:rPr kumimoji="1" lang="ja-JP" altLang="en-US" sz="1050" dirty="0" smtClean="0"/>
                        <a:t>４２．５ｈ</a:t>
                      </a:r>
                      <a:endParaRPr kumimoji="1" lang="ja-JP" altLang="en-US" sz="1050" dirty="0"/>
                    </a:p>
                  </a:txBody>
                  <a:tcPr anchor="ctr">
                    <a:solidFill>
                      <a:srgbClr val="00B0F0"/>
                    </a:solidFill>
                  </a:tcPr>
                </a:tc>
                <a:extLst>
                  <a:ext uri="{0D108BD9-81ED-4DB2-BD59-A6C34878D82A}">
                    <a16:rowId xmlns:a16="http://schemas.microsoft.com/office/drawing/2014/main" xmlns=""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464002300"/>
              </p:ext>
            </p:extLst>
          </p:nvPr>
        </p:nvGraphicFramePr>
        <p:xfrm>
          <a:off x="4323452" y="2965639"/>
          <a:ext cx="4671692" cy="1930366"/>
        </p:xfrm>
        <a:graphic>
          <a:graphicData uri="http://schemas.openxmlformats.org/drawingml/2006/table">
            <a:tbl>
              <a:tblPr firstRow="1" bandRow="1">
                <a:tableStyleId>{5940675A-B579-460E-94D1-54222C63F5DA}</a:tableStyleId>
              </a:tblPr>
              <a:tblGrid>
                <a:gridCol w="559173">
                  <a:extLst>
                    <a:ext uri="{9D8B030D-6E8A-4147-A177-3AD203B41FA5}">
                      <a16:colId xmlns:a16="http://schemas.microsoft.com/office/drawing/2014/main" xmlns="" val="20000"/>
                    </a:ext>
                  </a:extLst>
                </a:gridCol>
                <a:gridCol w="3493731">
                  <a:extLst>
                    <a:ext uri="{9D8B030D-6E8A-4147-A177-3AD203B41FA5}">
                      <a16:colId xmlns:a16="http://schemas.microsoft.com/office/drawing/2014/main" xmlns="" val="20001"/>
                    </a:ext>
                  </a:extLst>
                </a:gridCol>
                <a:gridCol w="618788">
                  <a:extLst>
                    <a:ext uri="{9D8B030D-6E8A-4147-A177-3AD203B41FA5}">
                      <a16:colId xmlns:a16="http://schemas.microsoft.com/office/drawing/2014/main" xmlns="" val="20002"/>
                    </a:ext>
                  </a:extLst>
                </a:gridCol>
              </a:tblGrid>
              <a:tr h="177000">
                <a:tc gridSpan="2">
                  <a:txBody>
                    <a:bodyPr/>
                    <a:lstStyle/>
                    <a:p>
                      <a:pPr algn="ctr"/>
                      <a:r>
                        <a:rPr kumimoji="1" lang="ja-JP" altLang="en-US" sz="1200" b="1" dirty="0"/>
                        <a:t>現任研修</a:t>
                      </a:r>
                      <a:r>
                        <a:rPr kumimoji="1" lang="ja-JP" altLang="en-US" sz="1200" b="1" dirty="0" smtClean="0"/>
                        <a:t>（見直し後）</a:t>
                      </a:r>
                      <a:endParaRPr kumimoji="1" lang="ja-JP" altLang="en-US" sz="1200" b="1" dirty="0"/>
                    </a:p>
                  </a:txBody>
                  <a:tcPr>
                    <a:solidFill>
                      <a:srgbClr val="92D050"/>
                    </a:solidFill>
                  </a:tcPr>
                </a:tc>
                <a:tc hMerge="1">
                  <a:txBody>
                    <a:bodyPr/>
                    <a:lstStyle/>
                    <a:p>
                      <a:endParaRPr kumimoji="1" lang="ja-JP" altLang="en-US"/>
                    </a:p>
                  </a:txBody>
                  <a:tcPr/>
                </a:tc>
                <a:tc>
                  <a:txBody>
                    <a:bodyPr/>
                    <a:lstStyle/>
                    <a:p>
                      <a:pPr algn="ctr"/>
                      <a:r>
                        <a:rPr kumimoji="1" lang="ja-JP" altLang="en-US" sz="1050" dirty="0"/>
                        <a:t>時間数</a:t>
                      </a:r>
                    </a:p>
                  </a:txBody>
                  <a:tcPr>
                    <a:solidFill>
                      <a:srgbClr val="92D050"/>
                    </a:solidFill>
                  </a:tcPr>
                </a:tc>
                <a:extLst>
                  <a:ext uri="{0D108BD9-81ED-4DB2-BD59-A6C34878D82A}">
                    <a16:rowId xmlns:a16="http://schemas.microsoft.com/office/drawing/2014/main" xmlns="" val="10000"/>
                  </a:ext>
                </a:extLst>
              </a:tr>
              <a:tr h="265782">
                <a:tc rowSpan="3">
                  <a:txBody>
                    <a:bodyPr/>
                    <a:lstStyle/>
                    <a:p>
                      <a:pPr algn="ctr"/>
                      <a:r>
                        <a:rPr kumimoji="1" lang="ja-JP" altLang="en-US" sz="1000" dirty="0"/>
                        <a:t>講義</a:t>
                      </a:r>
                    </a:p>
                  </a:txBody>
                  <a:tcPr anchor="ctr"/>
                </a:tc>
                <a:tc>
                  <a:txBody>
                    <a:bodyPr/>
                    <a:lstStyle/>
                    <a:p>
                      <a:r>
                        <a:rPr kumimoji="1" lang="ja-JP" altLang="en-US" sz="1000" dirty="0" smtClean="0"/>
                        <a:t>障害福祉の動向に関する講義</a:t>
                      </a:r>
                      <a:endParaRPr kumimoji="1" lang="ja-JP" altLang="en-US" sz="1000" dirty="0"/>
                    </a:p>
                  </a:txBody>
                  <a:tcPr anchor="ctr"/>
                </a:tc>
                <a:tc>
                  <a:txBody>
                    <a:bodyPr/>
                    <a:lstStyle/>
                    <a:p>
                      <a:pPr algn="ctr"/>
                      <a:r>
                        <a:rPr kumimoji="1" lang="ja-JP" altLang="en-US" sz="1050" dirty="0" smtClean="0"/>
                        <a:t>１．５ｈ</a:t>
                      </a:r>
                      <a:endParaRPr kumimoji="1" lang="ja-JP" altLang="en-US" sz="1050" dirty="0"/>
                    </a:p>
                  </a:txBody>
                  <a:tcPr anchor="ctr"/>
                </a:tc>
                <a:extLst>
                  <a:ext uri="{0D108BD9-81ED-4DB2-BD59-A6C34878D82A}">
                    <a16:rowId xmlns:a16="http://schemas.microsoft.com/office/drawing/2014/main" xmlns="" val="10001"/>
                  </a:ext>
                </a:extLst>
              </a:tr>
              <a:tr h="340242">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37106">
                <a:tc vMerge="1">
                  <a:txBody>
                    <a:bodyPr/>
                    <a:lstStyle/>
                    <a:p>
                      <a:endParaRPr kumimoji="1" lang="ja-JP" altLang="en-US"/>
                    </a:p>
                  </a:txBody>
                  <a:tcPr/>
                </a:tc>
                <a:tc>
                  <a:txBody>
                    <a:bodyPr/>
                    <a:lstStyle/>
                    <a:p>
                      <a:r>
                        <a:rPr kumimoji="1" lang="ja-JP" altLang="en-US" sz="1000" dirty="0" smtClean="0"/>
                        <a:t>人材育成の手法に関する講義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１．５ｈ</a:t>
                      </a:r>
                      <a:endParaRPr kumimoji="1" lang="ja-JP" altLang="en-US" sz="1050" dirty="0"/>
                    </a:p>
                  </a:txBody>
                  <a:tcPr anchor="ctr">
                    <a:lnT w="12700" cap="flat" cmpd="sng" algn="ctr">
                      <a:solidFill>
                        <a:schemeClr val="tx1"/>
                      </a:solidFill>
                      <a:prstDash val="solid"/>
                      <a:round/>
                      <a:headEnd type="none" w="med" len="med"/>
                      <a:tailEnd type="none" w="med" len="med"/>
                    </a:lnT>
                  </a:tcPr>
                </a:tc>
              </a:tr>
              <a:tr h="468719">
                <a:tc>
                  <a:txBody>
                    <a:bodyPr/>
                    <a:lstStyle/>
                    <a:p>
                      <a:pPr algn="ctr"/>
                      <a:r>
                        <a:rPr kumimoji="1" lang="ja-JP" altLang="en-US" sz="1000" dirty="0" smtClean="0"/>
                        <a:t>講義及び演習</a:t>
                      </a:r>
                      <a:endParaRPr kumimoji="1" lang="ja-JP" altLang="en-US" sz="1000" dirty="0"/>
                    </a:p>
                  </a:txBody>
                  <a:tcPr marL="45720" marR="45720" anchor="ctr"/>
                </a:tc>
                <a:tc>
                  <a:txBody>
                    <a:bodyPr/>
                    <a:lstStyle/>
                    <a:p>
                      <a:r>
                        <a:rPr kumimoji="1" lang="ja-JP" altLang="en-US" sz="1000" dirty="0" smtClean="0"/>
                        <a:t>相談援助に関する講義及び演習</a:t>
                      </a:r>
                      <a:endParaRPr kumimoji="1" lang="ja-JP" altLang="en-US" sz="1000" dirty="0"/>
                    </a:p>
                    <a:p>
                      <a:r>
                        <a:rPr kumimoji="1" lang="ja-JP" altLang="en-US" sz="1000" dirty="0"/>
                        <a:t>コミュニティワーク</a:t>
                      </a:r>
                    </a:p>
                  </a:txBody>
                  <a:tcPr anchor="ctr"/>
                </a:tc>
                <a:tc>
                  <a:txBody>
                    <a:bodyPr/>
                    <a:lstStyle/>
                    <a:p>
                      <a:pPr algn="ctr"/>
                      <a:r>
                        <a:rPr kumimoji="1" lang="ja-JP" altLang="en-US" sz="1050" dirty="0" smtClean="0"/>
                        <a:t>１８ｈ</a:t>
                      </a:r>
                      <a:endParaRPr kumimoji="1" lang="ja-JP" altLang="en-US" sz="1050" dirty="0"/>
                    </a:p>
                  </a:txBody>
                  <a:tcPr anchor="ctr"/>
                </a:tc>
                <a:extLst>
                  <a:ext uri="{0D108BD9-81ED-4DB2-BD59-A6C34878D82A}">
                    <a16:rowId xmlns:a16="http://schemas.microsoft.com/office/drawing/2014/main" xmlns="" val="10004"/>
                  </a:ext>
                </a:extLst>
              </a:tr>
              <a:tr h="273845">
                <a:tc>
                  <a:txBody>
                    <a:bodyPr/>
                    <a:lstStyle/>
                    <a:p>
                      <a:pPr algn="ctr"/>
                      <a:endParaRPr kumimoji="1" lang="ja-JP" altLang="en-US" sz="1050" dirty="0"/>
                    </a:p>
                  </a:txBody>
                  <a:tcPr vert="eaVert">
                    <a:solidFill>
                      <a:srgbClr val="92D050"/>
                    </a:solidFill>
                  </a:tcPr>
                </a:tc>
                <a:tc>
                  <a:txBody>
                    <a:bodyPr/>
                    <a:lstStyle/>
                    <a:p>
                      <a:r>
                        <a:rPr kumimoji="1" lang="ja-JP" altLang="en-US" sz="1050" dirty="0"/>
                        <a:t>合計</a:t>
                      </a:r>
                    </a:p>
                  </a:txBody>
                  <a:tcPr anchor="ctr">
                    <a:solidFill>
                      <a:srgbClr val="92D050"/>
                    </a:solidFill>
                  </a:tcPr>
                </a:tc>
                <a:tc>
                  <a:txBody>
                    <a:bodyPr/>
                    <a:lstStyle/>
                    <a:p>
                      <a:pPr algn="ctr"/>
                      <a:r>
                        <a:rPr kumimoji="1" lang="ja-JP" altLang="en-US" sz="1050" dirty="0" smtClean="0"/>
                        <a:t>２４ｈ</a:t>
                      </a:r>
                      <a:endParaRPr kumimoji="1" lang="ja-JP" altLang="en-US" sz="1050" dirty="0"/>
                    </a:p>
                  </a:txBody>
                  <a:tcPr anchor="ctr">
                    <a:solidFill>
                      <a:srgbClr val="92D050"/>
                    </a:solidFill>
                  </a:tcPr>
                </a:tc>
                <a:extLst>
                  <a:ext uri="{0D108BD9-81ED-4DB2-BD59-A6C34878D82A}">
                    <a16:rowId xmlns:a16="http://schemas.microsoft.com/office/drawing/2014/main" xmlns="" val="10006"/>
                  </a:ext>
                </a:extLst>
              </a:tr>
            </a:tbl>
          </a:graphicData>
        </a:graphic>
      </p:graphicFrame>
      <p:sp>
        <p:nvSpPr>
          <p:cNvPr id="2" name="タイトル 1"/>
          <p:cNvSpPr>
            <a:spLocks noGrp="1"/>
          </p:cNvSpPr>
          <p:nvPr>
            <p:ph type="title"/>
          </p:nvPr>
        </p:nvSpPr>
        <p:spPr>
          <a:xfrm>
            <a:off x="457200" y="-40873"/>
            <a:ext cx="8229600" cy="418058"/>
          </a:xfrm>
        </p:spPr>
        <p:txBody>
          <a:bodyPr>
            <a:noAutofit/>
          </a:bodyPr>
          <a:lstStyle/>
          <a:p>
            <a:r>
              <a:rPr lang="ja-JP" altLang="en-US" sz="1800" b="1" dirty="0"/>
              <a:t>相談</a:t>
            </a:r>
            <a:r>
              <a:rPr lang="ja-JP" altLang="en-US" sz="1800" b="1" dirty="0" smtClean="0"/>
              <a:t>支援専門員研修の告示別表（案）</a:t>
            </a:r>
            <a:endParaRPr kumimoji="1" lang="ja-JP" altLang="en-US" sz="1400" b="1" dirty="0"/>
          </a:p>
        </p:txBody>
      </p:sp>
      <p:cxnSp>
        <p:nvCxnSpPr>
          <p:cNvPr id="4" name="直線コネクタ 3"/>
          <p:cNvCxnSpPr/>
          <p:nvPr/>
        </p:nvCxnSpPr>
        <p:spPr>
          <a:xfrm>
            <a:off x="-35496" y="403579"/>
            <a:ext cx="914400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2705907613"/>
              </p:ext>
            </p:extLst>
          </p:nvPr>
        </p:nvGraphicFramePr>
        <p:xfrm>
          <a:off x="74429" y="549156"/>
          <a:ext cx="3732027" cy="2321791"/>
        </p:xfrm>
        <a:graphic>
          <a:graphicData uri="http://schemas.openxmlformats.org/drawingml/2006/table">
            <a:tbl>
              <a:tblPr firstRow="1" bandRow="1">
                <a:tableStyleId>{5940675A-B579-460E-94D1-54222C63F5DA}</a:tableStyleId>
              </a:tblPr>
              <a:tblGrid>
                <a:gridCol w="557356">
                  <a:extLst>
                    <a:ext uri="{9D8B030D-6E8A-4147-A177-3AD203B41FA5}">
                      <a16:colId xmlns:a16="http://schemas.microsoft.com/office/drawing/2014/main" xmlns="" val="20000"/>
                    </a:ext>
                  </a:extLst>
                </a:gridCol>
                <a:gridCol w="2494856">
                  <a:extLst>
                    <a:ext uri="{9D8B030D-6E8A-4147-A177-3AD203B41FA5}">
                      <a16:colId xmlns:a16="http://schemas.microsoft.com/office/drawing/2014/main" xmlns="" val="20001"/>
                    </a:ext>
                  </a:extLst>
                </a:gridCol>
                <a:gridCol w="679815">
                  <a:extLst>
                    <a:ext uri="{9D8B030D-6E8A-4147-A177-3AD203B41FA5}">
                      <a16:colId xmlns:a16="http://schemas.microsoft.com/office/drawing/2014/main" xmlns="" val="20002"/>
                    </a:ext>
                  </a:extLst>
                </a:gridCol>
              </a:tblGrid>
              <a:tr h="260417">
                <a:tc gridSpan="2">
                  <a:txBody>
                    <a:bodyPr/>
                    <a:lstStyle/>
                    <a:p>
                      <a:pPr algn="ctr"/>
                      <a:r>
                        <a:rPr kumimoji="1" lang="ja-JP" altLang="en-US" sz="1200" b="1" dirty="0"/>
                        <a:t>初任者</a:t>
                      </a:r>
                      <a:r>
                        <a:rPr kumimoji="1" lang="ja-JP" altLang="en-US" sz="1200" b="1" dirty="0" smtClean="0"/>
                        <a:t>研修（現行）</a:t>
                      </a:r>
                      <a:endParaRPr kumimoji="1" lang="ja-JP" altLang="en-US" sz="1200" b="1" dirty="0"/>
                    </a:p>
                  </a:txBody>
                  <a:tcPr/>
                </a:tc>
                <a:tc hMerge="1">
                  <a:txBody>
                    <a:bodyPr/>
                    <a:lstStyle/>
                    <a:p>
                      <a:endParaRPr kumimoji="1" lang="ja-JP" altLang="en-US"/>
                    </a:p>
                  </a:txBody>
                  <a:tcPr/>
                </a:tc>
                <a:tc>
                  <a:txBody>
                    <a:bodyPr/>
                    <a:lstStyle/>
                    <a:p>
                      <a:r>
                        <a:rPr kumimoji="1" lang="ja-JP" altLang="en-US" sz="1050" dirty="0"/>
                        <a:t>時間数</a:t>
                      </a:r>
                    </a:p>
                  </a:txBody>
                  <a:tcPr/>
                </a:tc>
                <a:extLst>
                  <a:ext uri="{0D108BD9-81ED-4DB2-BD59-A6C34878D82A}">
                    <a16:rowId xmlns:a16="http://schemas.microsoft.com/office/drawing/2014/main" xmlns="" val="10000"/>
                  </a:ext>
                </a:extLst>
              </a:tr>
              <a:tr h="766891">
                <a:tc rowSpan="3">
                  <a:txBody>
                    <a:bodyPr/>
                    <a:lstStyle/>
                    <a:p>
                      <a:pPr algn="ctr"/>
                      <a:r>
                        <a:rPr kumimoji="1" lang="ja-JP" altLang="en-US" sz="1000" dirty="0" smtClean="0"/>
                        <a:t>講義</a:t>
                      </a:r>
                      <a:endParaRPr kumimoji="1" lang="ja-JP" altLang="en-US" sz="1000" dirty="0"/>
                    </a:p>
                  </a:txBody>
                  <a:tcPr anchor="ctr"/>
                </a:tc>
                <a:tc>
                  <a:txBody>
                    <a:bodyPr/>
                    <a:lstStyle/>
                    <a:p>
                      <a:r>
                        <a:rPr kumimoji="1" lang="ja-JP" altLang="en-US" sz="1000" dirty="0" smtClean="0"/>
                        <a:t>障害者の日常生活及び社会生活を総合的に支援するための法律及び児童福祉法も概要並びに相談支援従事者の役割に関する講義</a:t>
                      </a:r>
                      <a:endParaRPr kumimoji="1" lang="ja-JP" altLang="en-US" sz="1000" dirty="0"/>
                    </a:p>
                  </a:txBody>
                  <a:tcPr anchor="ctr"/>
                </a:tc>
                <a:tc>
                  <a:txBody>
                    <a:bodyPr/>
                    <a:lstStyle/>
                    <a:p>
                      <a:pPr algn="ctr"/>
                      <a:r>
                        <a:rPr kumimoji="1" lang="ja-JP" altLang="en-US" sz="1050" dirty="0" smtClean="0"/>
                        <a:t>６．５ｈ</a:t>
                      </a:r>
                      <a:endParaRPr kumimoji="1" lang="ja-JP" altLang="en-US" sz="1050" dirty="0"/>
                    </a:p>
                  </a:txBody>
                  <a:tcPr anchor="ctr"/>
                </a:tc>
                <a:extLst>
                  <a:ext uri="{0D108BD9-81ED-4DB2-BD59-A6C34878D82A}">
                    <a16:rowId xmlns:a16="http://schemas.microsoft.com/office/drawing/2014/main" xmlns="" val="10001"/>
                  </a:ext>
                </a:extLst>
              </a:tr>
              <a:tr h="298296">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ctr"/>
                      <a:r>
                        <a:rPr kumimoji="1" lang="ja-JP" altLang="en-US" sz="1050" dirty="0" smtClean="0"/>
                        <a:t>８ｈ</a:t>
                      </a:r>
                      <a:endParaRPr kumimoji="1" lang="ja-JP" altLang="en-US" sz="1050" dirty="0"/>
                    </a:p>
                  </a:txBody>
                  <a:tcPr anchor="ctr"/>
                </a:tc>
                <a:extLst>
                  <a:ext uri="{0D108BD9-81ED-4DB2-BD59-A6C34878D82A}">
                    <a16:rowId xmlns:a16="http://schemas.microsoft.com/office/drawing/2014/main" xmlns="" val="10003"/>
                  </a:ext>
                </a:extLst>
              </a:tr>
              <a:tr h="302499">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tc>
                <a:tc>
                  <a:txBody>
                    <a:bodyPr/>
                    <a:lstStyle/>
                    <a:p>
                      <a:pPr algn="ctr"/>
                      <a:r>
                        <a:rPr kumimoji="1" lang="ja-JP" altLang="en-US" sz="1050" dirty="0" smtClean="0"/>
                        <a:t>６ｈ</a:t>
                      </a:r>
                      <a:endParaRPr kumimoji="1" lang="ja-JP" altLang="en-US" sz="1050" dirty="0"/>
                    </a:p>
                  </a:txBody>
                  <a:tcPr anchor="ctr"/>
                </a:tc>
                <a:extLst>
                  <a:ext uri="{0D108BD9-81ED-4DB2-BD59-A6C34878D82A}">
                    <a16:rowId xmlns:a16="http://schemas.microsoft.com/office/drawing/2014/main" xmlns="" val="10004"/>
                  </a:ext>
                </a:extLst>
              </a:tr>
              <a:tr h="428325">
                <a:tc>
                  <a:txBody>
                    <a:bodyPr/>
                    <a:lstStyle/>
                    <a:p>
                      <a:pPr algn="ctr"/>
                      <a:r>
                        <a:rPr kumimoji="1" lang="ja-JP" altLang="en-US" sz="1000" dirty="0" smtClean="0"/>
                        <a:t>演習</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00" kern="1200" dirty="0">
                          <a:effectLst/>
                        </a:rPr>
                        <a:t> ケアマネジメントプロセスに関する演習</a:t>
                      </a:r>
                      <a:endParaRPr kumimoji="1" lang="ja-JP" altLang="en-US" sz="1000" dirty="0"/>
                    </a:p>
                  </a:txBody>
                  <a:tcPr anchor="ctr"/>
                </a:tc>
                <a:tc>
                  <a:txBody>
                    <a:bodyPr/>
                    <a:lstStyle/>
                    <a:p>
                      <a:pPr algn="ctr"/>
                      <a:r>
                        <a:rPr kumimoji="1" lang="ja-JP" altLang="en-US" sz="1050" dirty="0" smtClean="0"/>
                        <a:t>１１ｈ</a:t>
                      </a:r>
                      <a:endParaRPr kumimoji="1" lang="ja-JP" altLang="en-US" sz="1050" dirty="0"/>
                    </a:p>
                  </a:txBody>
                  <a:tcPr anchor="ctr"/>
                </a:tc>
                <a:extLst>
                  <a:ext uri="{0D108BD9-81ED-4DB2-BD59-A6C34878D82A}">
                    <a16:rowId xmlns:a16="http://schemas.microsoft.com/office/drawing/2014/main" xmlns="" val="10009"/>
                  </a:ext>
                </a:extLst>
              </a:tr>
              <a:tr h="247571">
                <a:tc>
                  <a:txBody>
                    <a:bodyPr/>
                    <a:lstStyle/>
                    <a:p>
                      <a:pPr algn="ctr"/>
                      <a:endParaRPr kumimoji="1" lang="ja-JP" altLang="en-US" sz="1050" dirty="0"/>
                    </a:p>
                  </a:txBody>
                  <a:tcPr vert="eaVert"/>
                </a:tc>
                <a:tc>
                  <a:txBody>
                    <a:bodyPr/>
                    <a:lstStyle/>
                    <a:p>
                      <a:r>
                        <a:rPr kumimoji="1" lang="ja-JP" altLang="en-US" sz="1050" dirty="0"/>
                        <a:t>合計</a:t>
                      </a:r>
                    </a:p>
                  </a:txBody>
                  <a:tcPr anchor="ctr"/>
                </a:tc>
                <a:tc>
                  <a:txBody>
                    <a:bodyPr/>
                    <a:lstStyle/>
                    <a:p>
                      <a:pPr algn="ctr"/>
                      <a:r>
                        <a:rPr kumimoji="1" lang="ja-JP" altLang="en-US" sz="1050" dirty="0" smtClean="0"/>
                        <a:t>３１．５ｈ</a:t>
                      </a:r>
                      <a:endParaRPr kumimoji="1" lang="ja-JP" altLang="en-US" sz="1050" dirty="0"/>
                    </a:p>
                  </a:txBody>
                  <a:tcPr anchor="ctr"/>
                </a:tc>
                <a:extLst>
                  <a:ext uri="{0D108BD9-81ED-4DB2-BD59-A6C34878D82A}">
                    <a16:rowId xmlns:a16="http://schemas.microsoft.com/office/drawing/2014/main" xmlns="" val="1001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4046636740"/>
              </p:ext>
            </p:extLst>
          </p:nvPr>
        </p:nvGraphicFramePr>
        <p:xfrm>
          <a:off x="85060" y="2965639"/>
          <a:ext cx="3732027" cy="1929246"/>
        </p:xfrm>
        <a:graphic>
          <a:graphicData uri="http://schemas.openxmlformats.org/drawingml/2006/table">
            <a:tbl>
              <a:tblPr firstRow="1" bandRow="1">
                <a:tableStyleId>{5940675A-B579-460E-94D1-54222C63F5DA}</a:tableStyleId>
              </a:tblPr>
              <a:tblGrid>
                <a:gridCol w="501697">
                  <a:extLst>
                    <a:ext uri="{9D8B030D-6E8A-4147-A177-3AD203B41FA5}">
                      <a16:colId xmlns:a16="http://schemas.microsoft.com/office/drawing/2014/main" xmlns="" val="20000"/>
                    </a:ext>
                  </a:extLst>
                </a:gridCol>
                <a:gridCol w="2548648">
                  <a:extLst>
                    <a:ext uri="{9D8B030D-6E8A-4147-A177-3AD203B41FA5}">
                      <a16:colId xmlns:a16="http://schemas.microsoft.com/office/drawing/2014/main" xmlns="" val="20001"/>
                    </a:ext>
                  </a:extLst>
                </a:gridCol>
                <a:gridCol w="681682">
                  <a:extLst>
                    <a:ext uri="{9D8B030D-6E8A-4147-A177-3AD203B41FA5}">
                      <a16:colId xmlns:a16="http://schemas.microsoft.com/office/drawing/2014/main" xmlns="" val="20002"/>
                    </a:ext>
                  </a:extLst>
                </a:gridCol>
              </a:tblGrid>
              <a:tr h="198266">
                <a:tc gridSpan="2">
                  <a:txBody>
                    <a:bodyPr/>
                    <a:lstStyle/>
                    <a:p>
                      <a:pPr algn="ctr"/>
                      <a:r>
                        <a:rPr kumimoji="1" lang="ja-JP" altLang="en-US" sz="1200" b="1" dirty="0"/>
                        <a:t>現任研修</a:t>
                      </a:r>
                      <a:r>
                        <a:rPr kumimoji="1" lang="ja-JP" altLang="en-US" sz="1200" b="1" dirty="0" smtClean="0"/>
                        <a:t>（現行）</a:t>
                      </a:r>
                      <a:r>
                        <a:rPr kumimoji="1" lang="ja-JP" altLang="en-US" sz="1200" b="1" dirty="0"/>
                        <a:t>　</a:t>
                      </a:r>
                    </a:p>
                  </a:txBody>
                  <a:tcPr/>
                </a:tc>
                <a:tc hMerge="1">
                  <a:txBody>
                    <a:bodyPr/>
                    <a:lstStyle/>
                    <a:p>
                      <a:endParaRPr kumimoji="1" lang="ja-JP" altLang="en-US"/>
                    </a:p>
                  </a:txBody>
                  <a:tcPr/>
                </a:tc>
                <a:tc>
                  <a:txBody>
                    <a:bodyPr/>
                    <a:lstStyle/>
                    <a:p>
                      <a:r>
                        <a:rPr kumimoji="1" lang="ja-JP" altLang="en-US" sz="1050" dirty="0"/>
                        <a:t>時間数</a:t>
                      </a:r>
                    </a:p>
                  </a:txBody>
                  <a:tcPr/>
                </a:tc>
                <a:extLst>
                  <a:ext uri="{0D108BD9-81ED-4DB2-BD59-A6C34878D82A}">
                    <a16:rowId xmlns:a16="http://schemas.microsoft.com/office/drawing/2014/main" xmlns="" val="10000"/>
                  </a:ext>
                </a:extLst>
              </a:tr>
              <a:tr h="223284">
                <a:tc rowSpan="4">
                  <a:txBody>
                    <a:bodyPr/>
                    <a:lstStyle/>
                    <a:p>
                      <a:pPr algn="ctr"/>
                      <a:r>
                        <a:rPr kumimoji="1" lang="ja-JP" altLang="en-US" sz="1000" dirty="0" smtClean="0"/>
                        <a:t>講義</a:t>
                      </a:r>
                      <a:endParaRPr kumimoji="1" lang="ja-JP" altLang="en-US" sz="1000" dirty="0"/>
                    </a:p>
                  </a:txBody>
                  <a:tcPr anchor="ctr"/>
                </a:tc>
                <a:tc>
                  <a:txBody>
                    <a:bodyPr/>
                    <a:lstStyle/>
                    <a:p>
                      <a:r>
                        <a:rPr kumimoji="1" lang="ja-JP" altLang="en-US" sz="1000" dirty="0" smtClean="0"/>
                        <a:t>障害福祉の動向に関する講義</a:t>
                      </a:r>
                      <a:endParaRPr kumimoji="1" lang="ja-JP" altLang="en-US" sz="1000" dirty="0"/>
                    </a:p>
                  </a:txBody>
                  <a:tcPr anchor="ctr"/>
                </a:tc>
                <a:tc rowSpan="2">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xmlns="" val="10001"/>
                  </a:ext>
                </a:extLst>
              </a:tr>
              <a:tr h="184475">
                <a:tc vMerge="1">
                  <a:txBody>
                    <a:bodyPr/>
                    <a:lstStyle/>
                    <a:p>
                      <a:endParaRPr kumimoji="1" lang="ja-JP" altLang="en-US" sz="900" dirty="0"/>
                    </a:p>
                  </a:txBody>
                  <a:tcPr/>
                </a:tc>
                <a:tc>
                  <a:txBody>
                    <a:bodyPr/>
                    <a:lstStyle/>
                    <a:p>
                      <a:r>
                        <a:rPr kumimoji="1" lang="ja-JP" altLang="en-US" sz="1000" dirty="0" smtClean="0"/>
                        <a:t>地域生活支援事業に関する講義</a:t>
                      </a:r>
                      <a:endParaRPr kumimoji="1" lang="ja-JP" altLang="en-US" sz="1000" dirty="0"/>
                    </a:p>
                  </a:txBody>
                  <a:tcPr anchor="ctr"/>
                </a:tc>
                <a:tc vMerge="1">
                  <a:txBody>
                    <a:bodyPr/>
                    <a:lstStyle/>
                    <a:p>
                      <a:pPr algn="ctr"/>
                      <a:endParaRPr kumimoji="1" lang="ja-JP" altLang="en-US" sz="1100" dirty="0"/>
                    </a:p>
                  </a:txBody>
                  <a:tcPr anchor="ctr"/>
                </a:tc>
                <a:extLst>
                  <a:ext uri="{0D108BD9-81ED-4DB2-BD59-A6C34878D82A}">
                    <a16:rowId xmlns:a16="http://schemas.microsoft.com/office/drawing/2014/main" xmlns="" val="10002"/>
                  </a:ext>
                </a:extLst>
              </a:tr>
              <a:tr h="292944">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tc>
                <a:tc>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xmlns="" val="10003"/>
                  </a:ext>
                </a:extLst>
              </a:tr>
              <a:tr h="180753">
                <a:tc vMerge="1">
                  <a:txBody>
                    <a:bodyPr/>
                    <a:lstStyle/>
                    <a:p>
                      <a:pPr algn="ctr"/>
                      <a:endParaRPr kumimoji="1" lang="ja-JP" altLang="en-US" sz="1500" dirty="0"/>
                    </a:p>
                  </a:txBody>
                  <a:tcPr vert="eaVert"/>
                </a:tc>
                <a:tc>
                  <a:txBody>
                    <a:bodyPr/>
                    <a:lstStyle/>
                    <a:p>
                      <a:r>
                        <a:rPr kumimoji="1" lang="ja-JP" altLang="en-US" sz="1000" dirty="0"/>
                        <a:t>協</a:t>
                      </a:r>
                      <a:r>
                        <a:rPr kumimoji="1" lang="ja-JP" altLang="en-US" sz="1000" dirty="0" smtClean="0"/>
                        <a:t>議会に関する講義</a:t>
                      </a:r>
                      <a:endParaRPr kumimoji="1" lang="ja-JP" altLang="en-US" sz="1000" dirty="0"/>
                    </a:p>
                  </a:txBody>
                  <a:tcPr anchor="ctr"/>
                </a:tc>
                <a:tc>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xmlns="" val="10004"/>
                  </a:ext>
                </a:extLst>
              </a:tr>
              <a:tr h="268086">
                <a:tc>
                  <a:txBody>
                    <a:bodyPr/>
                    <a:lstStyle/>
                    <a:p>
                      <a:pPr algn="ctr"/>
                      <a:r>
                        <a:rPr kumimoji="1" lang="ja-JP" altLang="en-US" sz="1000" dirty="0" smtClean="0"/>
                        <a:t>演習</a:t>
                      </a:r>
                      <a:endParaRPr kumimoji="1" lang="ja-JP" altLang="en-US" sz="1000" dirty="0"/>
                    </a:p>
                  </a:txBody>
                  <a:tcPr anchor="ctr"/>
                </a:tc>
                <a:tc>
                  <a:txBody>
                    <a:bodyPr/>
                    <a:lstStyle/>
                    <a:p>
                      <a:r>
                        <a:rPr kumimoji="1" lang="ja-JP" altLang="en-US" sz="1000" dirty="0" smtClean="0"/>
                        <a:t>ケアマネジメントに関する演習</a:t>
                      </a:r>
                      <a:endParaRPr kumimoji="1" lang="ja-JP" altLang="en-US" sz="1000" dirty="0"/>
                    </a:p>
                  </a:txBody>
                  <a:tcPr anchor="ctr"/>
                </a:tc>
                <a:tc>
                  <a:txBody>
                    <a:bodyPr/>
                    <a:lstStyle/>
                    <a:p>
                      <a:pPr algn="ctr"/>
                      <a:r>
                        <a:rPr kumimoji="1" lang="ja-JP" altLang="en-US" sz="1050" dirty="0" smtClean="0"/>
                        <a:t>１２ｈ</a:t>
                      </a:r>
                      <a:endParaRPr kumimoji="1" lang="ja-JP" altLang="en-US" sz="1050" dirty="0"/>
                    </a:p>
                  </a:txBody>
                  <a:tcPr anchor="ctr"/>
                </a:tc>
                <a:extLst>
                  <a:ext uri="{0D108BD9-81ED-4DB2-BD59-A6C34878D82A}">
                    <a16:rowId xmlns:a16="http://schemas.microsoft.com/office/drawing/2014/main" xmlns="" val="10005"/>
                  </a:ext>
                </a:extLst>
              </a:tr>
              <a:tr h="187665">
                <a:tc>
                  <a:txBody>
                    <a:bodyPr/>
                    <a:lstStyle/>
                    <a:p>
                      <a:pPr algn="ctr"/>
                      <a:endParaRPr kumimoji="1" lang="ja-JP" altLang="en-US" sz="1050" dirty="0"/>
                    </a:p>
                  </a:txBody>
                  <a:tcPr vert="eaVert"/>
                </a:tc>
                <a:tc>
                  <a:txBody>
                    <a:bodyPr/>
                    <a:lstStyle/>
                    <a:p>
                      <a:r>
                        <a:rPr kumimoji="1" lang="ja-JP" altLang="en-US" sz="1050" dirty="0"/>
                        <a:t>合計</a:t>
                      </a:r>
                    </a:p>
                  </a:txBody>
                  <a:tcPr anchor="ctr"/>
                </a:tc>
                <a:tc>
                  <a:txBody>
                    <a:bodyPr/>
                    <a:lstStyle/>
                    <a:p>
                      <a:pPr algn="ctr"/>
                      <a:r>
                        <a:rPr kumimoji="1" lang="ja-JP" altLang="en-US" sz="1050" dirty="0" smtClean="0"/>
                        <a:t>１８ｈ</a:t>
                      </a:r>
                      <a:endParaRPr kumimoji="1" lang="ja-JP" altLang="en-US" sz="1050" dirty="0"/>
                    </a:p>
                  </a:txBody>
                  <a:tcPr anchor="ctr"/>
                </a:tc>
                <a:extLst>
                  <a:ext uri="{0D108BD9-81ED-4DB2-BD59-A6C34878D82A}">
                    <a16:rowId xmlns:a16="http://schemas.microsoft.com/office/drawing/2014/main" xmlns="" val="10007"/>
                  </a:ext>
                </a:extLst>
              </a:tr>
            </a:tbl>
          </a:graphicData>
        </a:graphic>
      </p:graphicFrame>
      <p:grpSp>
        <p:nvGrpSpPr>
          <p:cNvPr id="7" name="グループ化 6">
            <a:extLst>
              <a:ext uri="{FF2B5EF4-FFF2-40B4-BE49-F238E27FC236}">
                <a16:creationId xmlns:a16="http://schemas.microsoft.com/office/drawing/2014/main" xmlns="" id="{14D6039F-05D0-1A47-942C-D43B72179361}"/>
              </a:ext>
            </a:extLst>
          </p:cNvPr>
          <p:cNvGrpSpPr/>
          <p:nvPr/>
        </p:nvGrpSpPr>
        <p:grpSpPr>
          <a:xfrm>
            <a:off x="0" y="273241"/>
            <a:ext cx="9144000" cy="72008"/>
            <a:chOff x="0" y="188640"/>
            <a:chExt cx="9144000" cy="72008"/>
          </a:xfrm>
        </p:grpSpPr>
        <p:cxnSp>
          <p:nvCxnSpPr>
            <p:cNvPr id="18" name="直線コネクタ 17">
              <a:extLst>
                <a:ext uri="{FF2B5EF4-FFF2-40B4-BE49-F238E27FC236}">
                  <a16:creationId xmlns:a16="http://schemas.microsoft.com/office/drawing/2014/main" xmlns=""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xmlns=""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41662" y="2073795"/>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772757180"/>
              </p:ext>
            </p:extLst>
          </p:nvPr>
        </p:nvGraphicFramePr>
        <p:xfrm>
          <a:off x="4327451" y="5146080"/>
          <a:ext cx="4667693" cy="1653540"/>
        </p:xfrm>
        <a:graphic>
          <a:graphicData uri="http://schemas.openxmlformats.org/drawingml/2006/table">
            <a:tbl>
              <a:tblPr firstRow="1" bandRow="1">
                <a:tableStyleId>{5940675A-B579-460E-94D1-54222C63F5DA}</a:tableStyleId>
              </a:tblPr>
              <a:tblGrid>
                <a:gridCol w="563526">
                  <a:extLst>
                    <a:ext uri="{9D8B030D-6E8A-4147-A177-3AD203B41FA5}">
                      <a16:colId xmlns:a16="http://schemas.microsoft.com/office/drawing/2014/main" xmlns="" val="20000"/>
                    </a:ext>
                  </a:extLst>
                </a:gridCol>
                <a:gridCol w="3434316">
                  <a:extLst>
                    <a:ext uri="{9D8B030D-6E8A-4147-A177-3AD203B41FA5}">
                      <a16:colId xmlns:a16="http://schemas.microsoft.com/office/drawing/2014/main" xmlns="" val="20001"/>
                    </a:ext>
                  </a:extLst>
                </a:gridCol>
                <a:gridCol w="669851">
                  <a:extLst>
                    <a:ext uri="{9D8B030D-6E8A-4147-A177-3AD203B41FA5}">
                      <a16:colId xmlns:a16="http://schemas.microsoft.com/office/drawing/2014/main" xmlns="" val="20002"/>
                    </a:ext>
                  </a:extLst>
                </a:gridCol>
              </a:tblGrid>
              <a:tr h="246359">
                <a:tc gridSpan="2">
                  <a:txBody>
                    <a:bodyPr/>
                    <a:lstStyle/>
                    <a:p>
                      <a:pPr algn="ctr"/>
                      <a:r>
                        <a:rPr kumimoji="1" lang="ja-JP" altLang="en-US" sz="1050" b="1" dirty="0" smtClean="0"/>
                        <a:t>主任相談支援専門員研修</a:t>
                      </a:r>
                      <a:endParaRPr kumimoji="1" lang="ja-JP" altLang="en-US" sz="1050" b="1" dirty="0"/>
                    </a:p>
                  </a:txBody>
                  <a:tcPr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xmlns="" val="10000"/>
                  </a:ext>
                </a:extLst>
              </a:tr>
              <a:tr h="388203">
                <a:tc rowSpan="2">
                  <a:txBody>
                    <a:bodyPr/>
                    <a:lstStyle/>
                    <a:p>
                      <a:pPr algn="ctr"/>
                      <a:r>
                        <a:rPr kumimoji="1" lang="ja-JP" altLang="en-US" sz="1000" dirty="0"/>
                        <a:t>講義</a:t>
                      </a:r>
                    </a:p>
                  </a:txBody>
                  <a:tcPr anchor="ctr">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障害福祉の動向と主任</a:t>
                      </a:r>
                      <a:r>
                        <a:rPr kumimoji="1" lang="zh-TW" altLang="en-US"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研修修了者の役割と視点に関する講義</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xmlns="" val="10001"/>
                  </a:ext>
                </a:extLst>
              </a:tr>
              <a:tr h="246359">
                <a:tc vMerge="1">
                  <a:txBody>
                    <a:bodyPr/>
                    <a:lstStyle/>
                    <a:p>
                      <a:endParaRPr kumimoji="1" lang="ja-JP" altLang="en-US" sz="900" dirty="0"/>
                    </a:p>
                  </a:txBody>
                  <a:tcPr/>
                </a:tc>
                <a:tc>
                  <a:txBody>
                    <a:bodyPr/>
                    <a:lstStyle/>
                    <a:p>
                      <a:r>
                        <a:rPr kumimoji="1" lang="ja-JP" altLang="ja-JP" sz="1000" kern="1200" dirty="0" smtClean="0">
                          <a:solidFill>
                            <a:schemeClr val="tx1"/>
                          </a:solidFill>
                          <a:effectLst/>
                          <a:latin typeface="+mn-lt"/>
                          <a:ea typeface="+mn-ea"/>
                          <a:cs typeface="+mn-cs"/>
                        </a:rPr>
                        <a:t>運営管理に関する講義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xmlns="" val="10002"/>
                  </a:ext>
                </a:extLst>
              </a:tr>
              <a:tr h="246359">
                <a:tc rowSpan="2">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相談支援従事者の人材育成に関する講義・演習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１３ｈ</a:t>
                      </a:r>
                      <a:endParaRPr kumimoji="1" lang="ja-JP" altLang="en-US" sz="1050" dirty="0"/>
                    </a:p>
                  </a:txBody>
                  <a:tcPr anchor="ctr"/>
                </a:tc>
                <a:extLst>
                  <a:ext uri="{0D108BD9-81ED-4DB2-BD59-A6C34878D82A}">
                    <a16:rowId xmlns:a16="http://schemas.microsoft.com/office/drawing/2014/main" xmlns="" val="10003"/>
                  </a:ext>
                </a:extLst>
              </a:tr>
              <a:tr h="246359">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地域援助技術に関する講義・演習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１１ｈ</a:t>
                      </a:r>
                      <a:endParaRPr kumimoji="1" lang="ja-JP" altLang="en-US" sz="1050" dirty="0"/>
                    </a:p>
                  </a:txBody>
                  <a:tcPr anchor="ctr"/>
                </a:tc>
                <a:extLst>
                  <a:ext uri="{0D108BD9-81ED-4DB2-BD59-A6C34878D82A}">
                    <a16:rowId xmlns:a16="http://schemas.microsoft.com/office/drawing/2014/main" xmlns="" val="10007"/>
                  </a:ext>
                </a:extLst>
              </a:tr>
              <a:tr h="246359">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ctr"/>
                      <a:r>
                        <a:rPr kumimoji="1" lang="ja-JP" altLang="en-US" sz="1050" dirty="0" smtClean="0"/>
                        <a:t>３０ｈ</a:t>
                      </a:r>
                      <a:endParaRPr kumimoji="1" lang="ja-JP" altLang="en-US" sz="1050" dirty="0"/>
                    </a:p>
                  </a:txBody>
                  <a:tcPr anchor="ctr">
                    <a:solidFill>
                      <a:schemeClr val="accent2">
                        <a:lumMod val="40000"/>
                        <a:lumOff val="60000"/>
                      </a:schemeClr>
                    </a:solidFill>
                  </a:tcPr>
                </a:tc>
                <a:extLst>
                  <a:ext uri="{0D108BD9-81ED-4DB2-BD59-A6C34878D82A}">
                    <a16:rowId xmlns:a16="http://schemas.microsoft.com/office/drawing/2014/main" xmlns="" val="10011"/>
                  </a:ext>
                </a:extLst>
              </a:tr>
            </a:tbl>
          </a:graphicData>
        </a:graphic>
      </p:graphicFrame>
      <p:sp>
        <p:nvSpPr>
          <p:cNvPr id="20" name="右矢印 19"/>
          <p:cNvSpPr/>
          <p:nvPr/>
        </p:nvSpPr>
        <p:spPr>
          <a:xfrm>
            <a:off x="3955902" y="5215941"/>
            <a:ext cx="310960" cy="1521492"/>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flipV="1">
            <a:off x="12957" y="4994296"/>
            <a:ext cx="9118086" cy="1"/>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1471612" y="5434444"/>
            <a:ext cx="1321593"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3200" b="1" dirty="0" smtClean="0"/>
              <a:t>新設</a:t>
            </a:r>
            <a:endParaRPr kumimoji="1" lang="ja-JP" altLang="en-US" sz="3200" b="1" dirty="0"/>
          </a:p>
        </p:txBody>
      </p:sp>
      <p:sp>
        <p:nvSpPr>
          <p:cNvPr id="8" name="スライド番号プレースホルダー 7"/>
          <p:cNvSpPr>
            <a:spLocks noGrp="1"/>
          </p:cNvSpPr>
          <p:nvPr>
            <p:ph type="sldNum" sz="quarter" idx="12"/>
          </p:nvPr>
        </p:nvSpPr>
        <p:spPr/>
        <p:txBody>
          <a:bodyPr/>
          <a:lstStyle/>
          <a:p>
            <a:fld id="{BF650902-BC30-4882-9DB1-CF188FB606CB}" type="slidenum">
              <a:rPr kumimoji="1" lang="ja-JP" altLang="en-US" smtClean="0"/>
              <a:t>10</a:t>
            </a:fld>
            <a:endParaRPr kumimoji="1" lang="ja-JP" altLang="en-US"/>
          </a:p>
        </p:txBody>
      </p:sp>
    </p:spTree>
    <p:extLst>
      <p:ext uri="{BB962C8B-B14F-4D97-AF65-F5344CB8AC3E}">
        <p14:creationId xmlns:p14="http://schemas.microsoft.com/office/powerpoint/2010/main" val="2425671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62392664"/>
              </p:ext>
            </p:extLst>
          </p:nvPr>
        </p:nvGraphicFramePr>
        <p:xfrm>
          <a:off x="4860032" y="404664"/>
          <a:ext cx="4128866" cy="6316980"/>
        </p:xfrm>
        <a:graphic>
          <a:graphicData uri="http://schemas.openxmlformats.org/drawingml/2006/table">
            <a:tbl>
              <a:tblPr firstRow="1" bandRow="1">
                <a:tableStyleId>{5940675A-B579-460E-94D1-54222C63F5DA}</a:tableStyleId>
              </a:tblPr>
              <a:tblGrid>
                <a:gridCol w="3384376">
                  <a:extLst>
                    <a:ext uri="{9D8B030D-6E8A-4147-A177-3AD203B41FA5}">
                      <a16:colId xmlns:a16="http://schemas.microsoft.com/office/drawing/2014/main" xmlns="" val="20001"/>
                    </a:ext>
                  </a:extLst>
                </a:gridCol>
                <a:gridCol w="744490"/>
              </a:tblGrid>
              <a:tr h="2080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見直し後（案）</a:t>
                      </a:r>
                    </a:p>
                  </a:txBody>
                  <a:tcPr>
                    <a:lnL w="12700" cap="flat" cmpd="sng" algn="ctr">
                      <a:solidFill>
                        <a:schemeClr val="tx1"/>
                      </a:solidFill>
                      <a:prstDash val="solid"/>
                      <a:round/>
                      <a:headEnd type="none" w="med" len="med"/>
                      <a:tailEnd type="none" w="med" len="med"/>
                    </a:lnL>
                    <a:solidFill>
                      <a:srgbClr val="00B0F0"/>
                    </a:solidFill>
                  </a:tcPr>
                </a:tc>
                <a:tc>
                  <a:txBody>
                    <a:bodyPr/>
                    <a:lstStyle/>
                    <a:p>
                      <a:r>
                        <a:rPr kumimoji="1" lang="ja-JP" altLang="en-US" sz="1200" dirty="0"/>
                        <a:t>時間数</a:t>
                      </a:r>
                    </a:p>
                  </a:txBody>
                  <a:tcPr>
                    <a:solidFill>
                      <a:srgbClr val="00B0F0"/>
                    </a:solidFill>
                  </a:tcPr>
                </a:tc>
                <a:extLst>
                  <a:ext uri="{0D108BD9-81ED-4DB2-BD59-A6C34878D82A}">
                    <a16:rowId xmlns:a16="http://schemas.microsoft.com/office/drawing/2014/main" xmlns="" val="10000"/>
                  </a:ext>
                </a:extLst>
              </a:tr>
              <a:tr h="300583">
                <a:tc gridSpan="2">
                  <a:txBody>
                    <a:bodyPr/>
                    <a:lstStyle/>
                    <a:p>
                      <a:r>
                        <a:rPr kumimoji="1" lang="ja-JP" altLang="en-US" sz="1100" b="1" dirty="0" smtClean="0"/>
                        <a:t>１　障害者の地域支援と相談支援従事者（サービス管理責任者・児童発達支援管理責任者）の役割に関する講義</a:t>
                      </a:r>
                      <a:endParaRPr kumimoji="1" lang="ja-JP" altLang="en-US" sz="1050" b="1" dirty="0"/>
                    </a:p>
                  </a:txBody>
                  <a:tcPr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xmlns="" val="10001"/>
                  </a:ext>
                </a:extLst>
              </a:tr>
              <a:tr h="213928">
                <a:tc>
                  <a:txBody>
                    <a:bodyPr/>
                    <a:lstStyle/>
                    <a:p>
                      <a:r>
                        <a:rPr kumimoji="1" lang="ja-JP" altLang="en-US" sz="1050" dirty="0" smtClean="0"/>
                        <a:t>相談支援（障害児者支援）の目的</a:t>
                      </a:r>
                      <a:endParaRPr kumimoji="1" lang="ja-JP" altLang="en-US" sz="105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050" dirty="0" smtClean="0"/>
                        <a:t>１．５ｈ</a:t>
                      </a:r>
                      <a:endParaRPr kumimoji="1" lang="ja-JP" altLang="en-US" sz="1050" dirty="0"/>
                    </a:p>
                  </a:txBody>
                  <a:tcPr anchor="ctr"/>
                </a:tc>
              </a:tr>
              <a:tr h="213928">
                <a:tc>
                  <a:txBody>
                    <a:bodyPr/>
                    <a:lstStyle/>
                    <a:p>
                      <a:r>
                        <a:rPr kumimoji="1" lang="ja-JP" altLang="en-US" sz="1050" dirty="0" smtClean="0"/>
                        <a:t>相談支援の基本視点（障害児者支援の基本視点）</a:t>
                      </a:r>
                      <a:endParaRPr kumimoji="1" lang="ja-JP" altLang="en-US" sz="105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050" dirty="0" smtClean="0"/>
                        <a:t>２．５ｈ</a:t>
                      </a:r>
                      <a:endParaRPr kumimoji="1" lang="ja-JP" altLang="en-US" sz="1050" dirty="0"/>
                    </a:p>
                  </a:txBody>
                  <a:tcPr anchor="ctr"/>
                </a:tc>
              </a:tr>
              <a:tr h="213928">
                <a:tc>
                  <a:txBody>
                    <a:bodyPr/>
                    <a:lstStyle/>
                    <a:p>
                      <a:r>
                        <a:rPr kumimoji="1" lang="ja-JP" altLang="en-US" sz="1050" dirty="0" smtClean="0"/>
                        <a:t>相談支援に必要な技術</a:t>
                      </a:r>
                      <a:endParaRPr kumimoji="1" lang="ja-JP" altLang="en-US" sz="105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050" dirty="0" smtClean="0"/>
                        <a:t>１ｈ</a:t>
                      </a:r>
                      <a:endParaRPr kumimoji="1" lang="ja-JP" altLang="en-US" sz="1050" dirty="0"/>
                    </a:p>
                  </a:txBody>
                  <a:tcPr anchor="ctr"/>
                </a:tc>
              </a:tr>
              <a:tr h="300583">
                <a:tc gridSpan="2">
                  <a:txBody>
                    <a:bodyPr/>
                    <a:lstStyle/>
                    <a:p>
                      <a:r>
                        <a:rPr kumimoji="1" lang="ja-JP" altLang="en-US" sz="1100" b="1" dirty="0" smtClean="0"/>
                        <a:t>２　障害者総合支援法及び児童福祉法の概要並びにサービス提供のプロセスに関する講義</a:t>
                      </a:r>
                      <a:endParaRPr kumimoji="1" lang="ja-JP" altLang="en-US" sz="1100" b="1" dirty="0"/>
                    </a:p>
                  </a:txBody>
                  <a:tcPr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xmlns="" val="10002"/>
                  </a:ext>
                </a:extLst>
              </a:tr>
              <a:tr h="297123">
                <a:tc>
                  <a:txBody>
                    <a:bodyPr/>
                    <a:lstStyle/>
                    <a:p>
                      <a:r>
                        <a:rPr kumimoji="1" lang="ja-JP" altLang="en-US" sz="1050" dirty="0" smtClean="0"/>
                        <a:t>障害者総合支援法及び児童福祉法、その他関連する法律等に関する理解</a:t>
                      </a:r>
                      <a:endParaRPr kumimoji="1" lang="ja-JP" altLang="en-US" sz="105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050" dirty="0" smtClean="0"/>
                        <a:t>１．５ｈ</a:t>
                      </a:r>
                      <a:endParaRPr kumimoji="1" lang="ja-JP" altLang="en-US" sz="1050" dirty="0"/>
                    </a:p>
                  </a:txBody>
                  <a:tcPr anchor="ctr"/>
                </a:tc>
              </a:tr>
              <a:tr h="297123">
                <a:tc>
                  <a:txBody>
                    <a:bodyPr/>
                    <a:lstStyle/>
                    <a:p>
                      <a:r>
                        <a:rPr kumimoji="1" lang="ja-JP" altLang="en-US" sz="1050" dirty="0" smtClean="0"/>
                        <a:t>障害者総合支援法及び児童福祉法における相談支援（サービス提供）の基本</a:t>
                      </a:r>
                      <a:endParaRPr kumimoji="1" lang="ja-JP" altLang="en-US" sz="105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050" dirty="0" smtClean="0"/>
                        <a:t>１．５ｈ</a:t>
                      </a:r>
                      <a:endParaRPr kumimoji="1" lang="ja-JP" altLang="en-US" sz="1050" dirty="0"/>
                    </a:p>
                  </a:txBody>
                  <a:tcPr anchor="ctr"/>
                </a:tc>
              </a:tr>
              <a:tr h="190755">
                <a:tc gridSpan="2">
                  <a:txBody>
                    <a:bodyPr/>
                    <a:lstStyle/>
                    <a:p>
                      <a:r>
                        <a:rPr kumimoji="1" lang="ja-JP" altLang="en-US" sz="1100" b="1" dirty="0" smtClean="0"/>
                        <a:t>３　相談支援におけるケアマネジメント手法に関する講義</a:t>
                      </a:r>
                      <a:endParaRPr kumimoji="1" lang="ja-JP" altLang="en-US" sz="1100"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3"/>
                  </a:ext>
                </a:extLst>
              </a:tr>
              <a:tr h="190755">
                <a:tc>
                  <a:txBody>
                    <a:bodyPr/>
                    <a:lstStyle/>
                    <a:p>
                      <a:r>
                        <a:rPr kumimoji="1" lang="ja-JP" altLang="en-US" sz="1050" baseline="0" dirty="0" smtClean="0"/>
                        <a:t>相談支援におけるケアマネジメントの概要</a:t>
                      </a:r>
                      <a:endParaRPr kumimoji="1" lang="en-US" altLang="ja-JP" sz="1050" baseline="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１．５ｈ</a:t>
                      </a:r>
                      <a:endParaRPr kumimoji="1" lang="ja-JP" altLang="en-US" sz="1050" dirty="0"/>
                    </a:p>
                  </a:txBody>
                  <a:tcPr anchor="ctr">
                    <a:lnT w="12700" cap="flat" cmpd="sng" algn="ctr">
                      <a:solidFill>
                        <a:schemeClr val="tx1"/>
                      </a:solidFill>
                      <a:prstDash val="solid"/>
                      <a:round/>
                      <a:headEnd type="none" w="med" len="med"/>
                      <a:tailEnd type="none" w="med" len="med"/>
                    </a:lnT>
                  </a:tcPr>
                </a:tc>
              </a:tr>
              <a:tr h="190755">
                <a:tc>
                  <a:txBody>
                    <a:bodyPr/>
                    <a:lstStyle/>
                    <a:p>
                      <a:r>
                        <a:rPr kumimoji="1" lang="ja-JP" altLang="en-US" sz="1050" baseline="0" dirty="0" smtClean="0"/>
                        <a:t>相談支援における地域への視点</a:t>
                      </a:r>
                      <a:endParaRPr kumimoji="1" lang="en-US" altLang="ja-JP" sz="1050" baseline="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１．５ｈ</a:t>
                      </a:r>
                      <a:endParaRPr kumimoji="1" lang="ja-JP" altLang="en-US" sz="1050" dirty="0"/>
                    </a:p>
                  </a:txBody>
                  <a:tcPr anchor="ctr">
                    <a:lnB w="12700" cap="flat" cmpd="sng" algn="ctr">
                      <a:solidFill>
                        <a:schemeClr val="tx1"/>
                      </a:solidFill>
                      <a:prstDash val="solid"/>
                      <a:round/>
                      <a:headEnd type="none" w="med" len="med"/>
                      <a:tailEnd type="none" w="med" len="med"/>
                    </a:lnB>
                  </a:tcPr>
                </a:tc>
              </a:tr>
              <a:tr h="190755">
                <a:tc gridSpan="2">
                  <a:txBody>
                    <a:bodyPr/>
                    <a:lstStyle/>
                    <a:p>
                      <a:r>
                        <a:rPr kumimoji="1" lang="ja-JP" altLang="en-US" sz="1100" b="1" baseline="0" dirty="0" smtClean="0"/>
                        <a:t>４　ケアマネジメントプロセスに関する講義及び演習</a:t>
                      </a:r>
                      <a:endParaRPr kumimoji="1" lang="en-US" altLang="ja-JP" sz="1100" b="1" baseline="0" dirty="0"/>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xmlns="" val="10007"/>
                  </a:ext>
                </a:extLst>
              </a:tr>
              <a:tr h="190755">
                <a:tc>
                  <a:txBody>
                    <a:bodyPr/>
                    <a:lstStyle/>
                    <a:p>
                      <a:r>
                        <a:rPr kumimoji="1" lang="ja-JP" altLang="en-US" sz="1050" baseline="0" dirty="0" smtClean="0"/>
                        <a:t>相談支援の実際（ケアマネジメント手法を用いた相談支援プロセスの具体的理解）</a:t>
                      </a:r>
                      <a:endParaRPr kumimoji="1" lang="en-US" altLang="ja-JP" sz="1050" baseline="0" dirty="0"/>
                    </a:p>
                  </a:txBody>
                  <a:tcPr anchor="ctr"/>
                </a:tc>
                <a:tc>
                  <a:txBody>
                    <a:bodyPr/>
                    <a:lstStyle/>
                    <a:p>
                      <a:pPr algn="ctr"/>
                      <a:r>
                        <a:rPr kumimoji="1" lang="ja-JP" altLang="en-US" sz="1050" dirty="0" smtClean="0"/>
                        <a:t>１２ｈ</a:t>
                      </a:r>
                      <a:endParaRPr kumimoji="1" lang="ja-JP" altLang="en-US" sz="1050" dirty="0"/>
                    </a:p>
                  </a:txBody>
                  <a:tcPr anchor="ctr"/>
                </a:tc>
              </a:tr>
              <a:tr h="190755">
                <a:tc>
                  <a:txBody>
                    <a:bodyPr/>
                    <a:lstStyle/>
                    <a:p>
                      <a:r>
                        <a:rPr kumimoji="1" lang="ja-JP" altLang="en-US" sz="1050" baseline="0" dirty="0" smtClean="0"/>
                        <a:t>実習ガイダンス</a:t>
                      </a:r>
                      <a:endParaRPr kumimoji="1" lang="en-US" altLang="ja-JP" sz="1050" baseline="0" dirty="0"/>
                    </a:p>
                  </a:txBody>
                  <a:tcPr anchor="ctr"/>
                </a:tc>
                <a:tc>
                  <a:txBody>
                    <a:bodyPr/>
                    <a:lstStyle/>
                    <a:p>
                      <a:pPr algn="ctr"/>
                      <a:r>
                        <a:rPr kumimoji="1" lang="ja-JP" altLang="en-US" sz="1050" dirty="0" smtClean="0"/>
                        <a:t>１ｈ</a:t>
                      </a:r>
                      <a:endParaRPr kumimoji="1" lang="ja-JP" altLang="en-US" sz="1050" dirty="0"/>
                    </a:p>
                  </a:txBody>
                  <a:tcPr anchor="ctr"/>
                </a:tc>
              </a:tr>
              <a:tr h="190755">
                <a:tc>
                  <a:txBody>
                    <a:bodyPr/>
                    <a:lstStyle/>
                    <a:p>
                      <a:r>
                        <a:rPr kumimoji="1" lang="ja-JP" altLang="en-US" sz="1050" baseline="0" dirty="0" smtClean="0"/>
                        <a:t>実践研究</a:t>
                      </a:r>
                      <a:endParaRPr kumimoji="1" lang="en-US" altLang="ja-JP" sz="1050" baseline="0" dirty="0"/>
                    </a:p>
                  </a:txBody>
                  <a:tcPr anchor="ctr"/>
                </a:tc>
                <a:tc>
                  <a:txBody>
                    <a:bodyPr/>
                    <a:lstStyle/>
                    <a:p>
                      <a:pPr algn="ctr"/>
                      <a:r>
                        <a:rPr kumimoji="1" lang="ja-JP" altLang="en-US" sz="1050" dirty="0" smtClean="0"/>
                        <a:t>１６ｈ</a:t>
                      </a:r>
                      <a:endParaRPr kumimoji="1" lang="ja-JP" altLang="en-US" sz="1050" dirty="0"/>
                    </a:p>
                  </a:txBody>
                  <a:tcPr anchor="ctr"/>
                </a:tc>
              </a:tr>
              <a:tr h="190755">
                <a:tc>
                  <a:txBody>
                    <a:bodyPr/>
                    <a:lstStyle/>
                    <a:p>
                      <a:r>
                        <a:rPr kumimoji="1" lang="ja-JP" altLang="en-US" sz="1050" baseline="0" dirty="0" smtClean="0"/>
                        <a:t>研修全体の振り返っての意見交換、講評及びネットワーク作り</a:t>
                      </a:r>
                      <a:endParaRPr kumimoji="1" lang="en-US" altLang="ja-JP" sz="1050" baseline="0" dirty="0"/>
                    </a:p>
                  </a:txBody>
                  <a:tcPr anchor="ctr"/>
                </a:tc>
                <a:tc>
                  <a:txBody>
                    <a:bodyPr/>
                    <a:lstStyle/>
                    <a:p>
                      <a:pPr algn="ctr"/>
                      <a:r>
                        <a:rPr kumimoji="1" lang="ja-JP" altLang="en-US" sz="1050" dirty="0" smtClean="0"/>
                        <a:t>２．５ｈ</a:t>
                      </a:r>
                      <a:endParaRPr kumimoji="1" lang="ja-JP" altLang="en-US" sz="1050" dirty="0"/>
                    </a:p>
                  </a:txBody>
                  <a:tcPr anchor="ctr"/>
                </a:tc>
              </a:tr>
              <a:tr h="190755">
                <a:tc gridSpan="2">
                  <a:txBody>
                    <a:bodyPr/>
                    <a:lstStyle/>
                    <a:p>
                      <a:r>
                        <a:rPr kumimoji="1" lang="ja-JP" altLang="en-US" sz="1100" b="1" baseline="0" dirty="0" smtClean="0"/>
                        <a:t>５　相談支援の基礎技術に関する実習</a:t>
                      </a:r>
                      <a:endParaRPr kumimoji="1" lang="en-US" altLang="ja-JP" sz="1100" b="1" baseline="0" dirty="0"/>
                    </a:p>
                  </a:txBody>
                  <a:tcPr anchor="ctr"/>
                </a:tc>
                <a:tc hMerge="1">
                  <a:txBody>
                    <a:bodyPr/>
                    <a:lstStyle/>
                    <a:p>
                      <a:endParaRPr kumimoji="1" lang="ja-JP" altLang="en-US"/>
                    </a:p>
                  </a:txBody>
                  <a:tcPr/>
                </a:tc>
              </a:tr>
              <a:tr h="190755">
                <a:tc>
                  <a:txBody>
                    <a:bodyPr/>
                    <a:lstStyle/>
                    <a:p>
                      <a:r>
                        <a:rPr kumimoji="1" lang="ja-JP" altLang="en-US" sz="1050" baseline="0" dirty="0" smtClean="0"/>
                        <a:t>相談支援（ケアマネジメント）の基礎技術に関する実習１</a:t>
                      </a:r>
                      <a:endParaRPr kumimoji="1" lang="en-US" altLang="ja-JP" sz="1050" baseline="0" dirty="0"/>
                    </a:p>
                  </a:txBody>
                  <a:tcPr anchor="ctr"/>
                </a:tc>
                <a:tc>
                  <a:txBody>
                    <a:bodyPr/>
                    <a:lstStyle/>
                    <a:p>
                      <a:pPr algn="ctr"/>
                      <a:r>
                        <a:rPr kumimoji="1" lang="ja-JP" altLang="en-US" sz="1050" dirty="0" smtClean="0"/>
                        <a:t>－</a:t>
                      </a:r>
                      <a:endParaRPr kumimoji="1" lang="ja-JP" altLang="en-US" sz="1050" dirty="0"/>
                    </a:p>
                  </a:txBody>
                  <a:tcPr anchor="ctr"/>
                </a:tc>
              </a:tr>
              <a:tr h="0">
                <a:tc>
                  <a:txBody>
                    <a:bodyPr/>
                    <a:lstStyle/>
                    <a:p>
                      <a:r>
                        <a:rPr lang="ja-JP" altLang="en-US" sz="1050" dirty="0" smtClean="0"/>
                        <a:t>相談支援（ケアマネジメント）の基礎技術に関する実習２</a:t>
                      </a:r>
                      <a:endParaRPr lang="ja-JP" altLang="en-US" sz="1050" dirty="0"/>
                    </a:p>
                  </a:txBody>
                  <a:tcPr anchor="ctr"/>
                </a:tc>
                <a:tc>
                  <a:txBody>
                    <a:bodyPr/>
                    <a:lstStyle/>
                    <a:p>
                      <a:pPr algn="ctr"/>
                      <a:r>
                        <a:rPr lang="ja-JP" altLang="en-US" sz="1050" dirty="0" smtClean="0"/>
                        <a:t>－</a:t>
                      </a:r>
                      <a:endParaRPr lang="ja-JP" altLang="en-US" sz="1050" dirty="0"/>
                    </a:p>
                  </a:txBody>
                  <a:tcPr anchor="ctr"/>
                </a:tc>
              </a:tr>
              <a:tr h="190755">
                <a:tc>
                  <a:txBody>
                    <a:bodyPr/>
                    <a:lstStyle/>
                    <a:p>
                      <a:r>
                        <a:rPr lang="ja-JP" altLang="en-US" sz="1050" dirty="0" smtClean="0"/>
                        <a:t>地域資源に関する情報収集</a:t>
                      </a:r>
                      <a:endParaRPr lang="ja-JP" altLang="en-US" sz="1050" dirty="0"/>
                    </a:p>
                  </a:txBody>
                  <a:tcPr anchor="ctr"/>
                </a:tc>
                <a:tc>
                  <a:txBody>
                    <a:bodyPr/>
                    <a:lstStyle/>
                    <a:p>
                      <a:pPr algn="ctr"/>
                      <a:r>
                        <a:rPr lang="ja-JP" altLang="en-US" sz="1050" dirty="0" smtClean="0"/>
                        <a:t>－</a:t>
                      </a:r>
                      <a:endParaRPr lang="ja-JP" altLang="en-US" sz="1050" dirty="0"/>
                    </a:p>
                  </a:txBody>
                  <a:tcPr anchor="ctr"/>
                </a:tc>
              </a:tr>
              <a:tr h="190755">
                <a:tc>
                  <a:txBody>
                    <a:bodyPr/>
                    <a:lstStyle/>
                    <a:p>
                      <a:r>
                        <a:rPr kumimoji="1" lang="ja-JP" altLang="en-US" sz="1050" dirty="0"/>
                        <a:t>合計</a:t>
                      </a:r>
                    </a:p>
                  </a:txBody>
                  <a:tcPr anchor="ctr">
                    <a:solidFill>
                      <a:srgbClr val="00B0F0"/>
                    </a:solidFill>
                  </a:tcPr>
                </a:tc>
                <a:tc>
                  <a:txBody>
                    <a:bodyPr/>
                    <a:lstStyle/>
                    <a:p>
                      <a:pPr algn="ctr"/>
                      <a:r>
                        <a:rPr kumimoji="1" lang="ja-JP" altLang="en-US" sz="1050" dirty="0" smtClean="0"/>
                        <a:t>４２．５ｈ</a:t>
                      </a:r>
                      <a:endParaRPr kumimoji="1" lang="ja-JP" altLang="en-US" sz="1050" dirty="0"/>
                    </a:p>
                  </a:txBody>
                  <a:tcPr anchor="ctr">
                    <a:solidFill>
                      <a:srgbClr val="00B0F0"/>
                    </a:solidFill>
                  </a:tcPr>
                </a:tc>
                <a:extLst>
                  <a:ext uri="{0D108BD9-81ED-4DB2-BD59-A6C34878D82A}">
                    <a16:rowId xmlns:a16="http://schemas.microsoft.com/office/drawing/2014/main" xmlns="" val="10011"/>
                  </a:ext>
                </a:extLst>
              </a:tr>
            </a:tbl>
          </a:graphicData>
        </a:graphic>
      </p:graphicFrame>
      <p:sp>
        <p:nvSpPr>
          <p:cNvPr id="2" name="タイトル 1"/>
          <p:cNvSpPr>
            <a:spLocks noGrp="1"/>
          </p:cNvSpPr>
          <p:nvPr>
            <p:ph type="title"/>
          </p:nvPr>
        </p:nvSpPr>
        <p:spPr>
          <a:xfrm>
            <a:off x="457200" y="-40873"/>
            <a:ext cx="8229600" cy="418058"/>
          </a:xfrm>
        </p:spPr>
        <p:txBody>
          <a:bodyPr>
            <a:noAutofit/>
          </a:bodyPr>
          <a:lstStyle/>
          <a:p>
            <a:r>
              <a:rPr lang="ja-JP" altLang="en-US" sz="1800" b="1" dirty="0"/>
              <a:t>相談</a:t>
            </a:r>
            <a:r>
              <a:rPr lang="ja-JP" altLang="en-US" sz="1800" b="1" dirty="0" smtClean="0"/>
              <a:t>支援従事者初任者研修 標準カリキュラムの改定</a:t>
            </a:r>
            <a:endParaRPr kumimoji="1" lang="ja-JP" altLang="en-US" sz="1400" b="1" dirty="0"/>
          </a:p>
        </p:txBody>
      </p:sp>
      <p:cxnSp>
        <p:nvCxnSpPr>
          <p:cNvPr id="4" name="直線コネクタ 3"/>
          <p:cNvCxnSpPr/>
          <p:nvPr/>
        </p:nvCxnSpPr>
        <p:spPr>
          <a:xfrm>
            <a:off x="0" y="332656"/>
            <a:ext cx="914400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2810156424"/>
              </p:ext>
            </p:extLst>
          </p:nvPr>
        </p:nvGraphicFramePr>
        <p:xfrm>
          <a:off x="146437" y="404664"/>
          <a:ext cx="3705483" cy="5832643"/>
        </p:xfrm>
        <a:graphic>
          <a:graphicData uri="http://schemas.openxmlformats.org/drawingml/2006/table">
            <a:tbl>
              <a:tblPr firstRow="1" bandRow="1">
                <a:tableStyleId>{5940675A-B579-460E-94D1-54222C63F5DA}</a:tableStyleId>
              </a:tblPr>
              <a:tblGrid>
                <a:gridCol w="2912001">
                  <a:extLst>
                    <a:ext uri="{9D8B030D-6E8A-4147-A177-3AD203B41FA5}">
                      <a16:colId xmlns:a16="http://schemas.microsoft.com/office/drawing/2014/main" xmlns="" val="20001"/>
                    </a:ext>
                  </a:extLst>
                </a:gridCol>
                <a:gridCol w="793482">
                  <a:extLst>
                    <a:ext uri="{9D8B030D-6E8A-4147-A177-3AD203B41FA5}">
                      <a16:colId xmlns:a16="http://schemas.microsoft.com/office/drawing/2014/main" xmlns="" val="20002"/>
                    </a:ext>
                  </a:extLst>
                </a:gridCol>
              </a:tblGrid>
              <a:tr h="287544">
                <a:tc>
                  <a:txBody>
                    <a:bodyPr/>
                    <a:lstStyle/>
                    <a:p>
                      <a:pPr algn="ctr"/>
                      <a:r>
                        <a:rPr kumimoji="1" lang="ja-JP" altLang="en-US" sz="1200" b="1" dirty="0" smtClean="0"/>
                        <a:t>現行</a:t>
                      </a:r>
                      <a:endParaRPr kumimoji="1" lang="en-US" altLang="ja-JP" sz="1200" b="1" dirty="0" smtClean="0"/>
                    </a:p>
                  </a:txBody>
                  <a:tcPr>
                    <a:lnL w="12700" cap="flat" cmpd="sng" algn="ctr">
                      <a:solidFill>
                        <a:schemeClr val="tx1"/>
                      </a:solidFill>
                      <a:prstDash val="solid"/>
                      <a:round/>
                      <a:headEnd type="none" w="med" len="med"/>
                      <a:tailEnd type="none" w="med" len="med"/>
                    </a:lnL>
                  </a:tcPr>
                </a:tc>
                <a:tc>
                  <a:txBody>
                    <a:bodyPr/>
                    <a:lstStyle/>
                    <a:p>
                      <a:r>
                        <a:rPr kumimoji="1" lang="ja-JP" altLang="en-US" sz="1050" dirty="0"/>
                        <a:t>時間数</a:t>
                      </a:r>
                    </a:p>
                  </a:txBody>
                  <a:tcPr/>
                </a:tc>
                <a:extLst>
                  <a:ext uri="{0D108BD9-81ED-4DB2-BD59-A6C34878D82A}">
                    <a16:rowId xmlns:a16="http://schemas.microsoft.com/office/drawing/2014/main" xmlns="" val="10000"/>
                  </a:ext>
                </a:extLst>
              </a:tr>
              <a:tr h="507274">
                <a:tc gridSpan="2">
                  <a:txBody>
                    <a:bodyPr/>
                    <a:lstStyle/>
                    <a:p>
                      <a:r>
                        <a:rPr kumimoji="1" lang="ja-JP" altLang="en-US" sz="1100" b="1" dirty="0" smtClean="0"/>
                        <a:t>１　障害者総合支援法及び児童福祉法も概要並びに相談支援従事者の役割に関する講義</a:t>
                      </a:r>
                      <a:endParaRPr kumimoji="1" lang="ja-JP" altLang="en-US" sz="1100" b="1" dirty="0"/>
                    </a:p>
                  </a:txBody>
                  <a:tcPr anchor="ctr"/>
                </a:tc>
                <a:tc hMerge="1">
                  <a:txBody>
                    <a:bodyPr/>
                    <a:lstStyle/>
                    <a:p>
                      <a:pPr algn="ctr"/>
                      <a:endParaRPr kumimoji="1" lang="ja-JP" altLang="en-US" sz="1050" dirty="0"/>
                    </a:p>
                  </a:txBody>
                  <a:tcPr anchor="ctr"/>
                </a:tc>
                <a:extLst>
                  <a:ext uri="{0D108BD9-81ED-4DB2-BD59-A6C34878D82A}">
                    <a16:rowId xmlns:a16="http://schemas.microsoft.com/office/drawing/2014/main" xmlns="" val="10001"/>
                  </a:ext>
                </a:extLst>
              </a:tr>
              <a:tr h="354606">
                <a:tc>
                  <a:txBody>
                    <a:bodyPr/>
                    <a:lstStyle/>
                    <a:p>
                      <a:r>
                        <a:rPr kumimoji="1" lang="ja-JP" altLang="en-US" sz="1050" dirty="0" smtClean="0"/>
                        <a:t>障害者総合支援法の概要</a:t>
                      </a:r>
                      <a:endParaRPr kumimoji="1" lang="ja-JP" altLang="en-US" sz="1050" dirty="0"/>
                    </a:p>
                  </a:txBody>
                  <a:tcPr anchor="ct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xmlns="" val="10003"/>
                  </a:ext>
                </a:extLst>
              </a:tr>
              <a:tr h="471039">
                <a:tc>
                  <a:txBody>
                    <a:bodyPr/>
                    <a:lstStyle/>
                    <a:p>
                      <a:r>
                        <a:rPr kumimoji="1" lang="ja-JP" altLang="en-US" sz="1050" kern="1200" dirty="0" smtClean="0">
                          <a:effectLst/>
                        </a:rPr>
                        <a:t>障害者総合支援法等における計画作成とサービス提供のプロセス</a:t>
                      </a:r>
                      <a:endParaRPr kumimoji="1" lang="ja-JP" altLang="en-US" sz="1050" dirty="0"/>
                    </a:p>
                  </a:txBody>
                  <a:tcPr anchor="ctr"/>
                </a:tc>
                <a:tc>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xmlns="" val="10004"/>
                  </a:ext>
                </a:extLst>
              </a:tr>
              <a:tr h="2989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smtClean="0">
                          <a:effectLst/>
                        </a:rPr>
                        <a:t> </a:t>
                      </a:r>
                      <a:r>
                        <a:rPr kumimoji="1" lang="ja-JP" altLang="en-US" sz="1050" kern="1200" dirty="0" smtClean="0">
                          <a:effectLst/>
                        </a:rPr>
                        <a:t>相談支援の基本姿勢</a:t>
                      </a:r>
                      <a:endParaRPr kumimoji="1" lang="ja-JP" altLang="en-US" sz="1050" dirty="0"/>
                    </a:p>
                  </a:txBody>
                  <a:tcPr anchor="ctr"/>
                </a:tc>
                <a:tc>
                  <a:txBody>
                    <a:bodyPr/>
                    <a:lstStyle/>
                    <a:p>
                      <a:pPr algn="ctr"/>
                      <a:r>
                        <a:rPr kumimoji="1" lang="ja-JP" altLang="en-US" sz="1050" dirty="0" smtClean="0"/>
                        <a:t>１．５ｈ</a:t>
                      </a:r>
                      <a:endParaRPr kumimoji="1" lang="ja-JP" altLang="en-US" sz="1050" dirty="0"/>
                    </a:p>
                  </a:txBody>
                  <a:tcPr anchor="ctr"/>
                </a:tc>
                <a:extLst>
                  <a:ext uri="{0D108BD9-81ED-4DB2-BD59-A6C34878D82A}">
                    <a16:rowId xmlns:a16="http://schemas.microsoft.com/office/drawing/2014/main" xmlns="" val="10009"/>
                  </a:ext>
                </a:extLst>
              </a:tr>
              <a:tr h="307987">
                <a:tc gridSpan="2">
                  <a:txBody>
                    <a:bodyPr/>
                    <a:lstStyle/>
                    <a:p>
                      <a:r>
                        <a:rPr kumimoji="1" lang="ja-JP" altLang="en-US" sz="1100" b="1" dirty="0" smtClean="0"/>
                        <a:t>２　ケアマネジメントの手法に関する講義</a:t>
                      </a:r>
                      <a:endParaRPr kumimoji="1" lang="ja-JP" altLang="en-US" sz="1100" b="1" dirty="0"/>
                    </a:p>
                  </a:txBody>
                  <a:tcPr anchor="ctr"/>
                </a:tc>
                <a:tc hMerge="1">
                  <a:txBody>
                    <a:bodyPr/>
                    <a:lstStyle/>
                    <a:p>
                      <a:pPr algn="ctr"/>
                      <a:endParaRPr kumimoji="1" lang="ja-JP" altLang="en-US" sz="1050" dirty="0"/>
                    </a:p>
                  </a:txBody>
                  <a:tcPr anchor="ctr"/>
                </a:tc>
              </a:tr>
              <a:tr h="298929">
                <a:tc>
                  <a:txBody>
                    <a:bodyPr/>
                    <a:lstStyle/>
                    <a:p>
                      <a:r>
                        <a:rPr kumimoji="1" lang="ja-JP" altLang="en-US" sz="1050" dirty="0" smtClean="0"/>
                        <a:t>障害者ケアマネジメント（概論）</a:t>
                      </a:r>
                      <a:endParaRPr kumimoji="1" lang="ja-JP" altLang="en-US" sz="1050" dirty="0"/>
                    </a:p>
                  </a:txBody>
                  <a:tcPr anchor="ctr"/>
                </a:tc>
                <a:tc>
                  <a:txBody>
                    <a:bodyPr/>
                    <a:lstStyle/>
                    <a:p>
                      <a:pPr algn="ctr"/>
                      <a:r>
                        <a:rPr kumimoji="1" lang="ja-JP" altLang="en-US" sz="1050" dirty="0" smtClean="0"/>
                        <a:t>２ｈ</a:t>
                      </a:r>
                      <a:endParaRPr kumimoji="1" lang="ja-JP" altLang="en-US" sz="1050" dirty="0"/>
                    </a:p>
                  </a:txBody>
                  <a:tcPr anchor="ctr"/>
                </a:tc>
              </a:tr>
              <a:tr h="298929">
                <a:tc>
                  <a:txBody>
                    <a:bodyPr/>
                    <a:lstStyle/>
                    <a:p>
                      <a:r>
                        <a:rPr kumimoji="1" lang="ja-JP" altLang="en-US" sz="1050" dirty="0" smtClean="0"/>
                        <a:t>ケアマネジメントの実践</a:t>
                      </a:r>
                      <a:endParaRPr kumimoji="1" lang="ja-JP" altLang="en-US" sz="1050" dirty="0"/>
                    </a:p>
                  </a:txBody>
                  <a:tcPr anchor="ctr"/>
                </a:tc>
                <a:tc>
                  <a:txBody>
                    <a:bodyPr/>
                    <a:lstStyle/>
                    <a:p>
                      <a:pPr algn="ctr"/>
                      <a:r>
                        <a:rPr kumimoji="1" lang="ja-JP" altLang="en-US" sz="1050" dirty="0" smtClean="0"/>
                        <a:t>６ｈ</a:t>
                      </a:r>
                      <a:endParaRPr kumimoji="1" lang="ja-JP" altLang="en-US" sz="1050" dirty="0"/>
                    </a:p>
                  </a:txBody>
                  <a:tcPr anchor="ctr"/>
                </a:tc>
              </a:tr>
              <a:tr h="307987">
                <a:tc gridSpan="2">
                  <a:txBody>
                    <a:bodyPr/>
                    <a:lstStyle/>
                    <a:p>
                      <a:r>
                        <a:rPr kumimoji="1" lang="ja-JP" altLang="en-US" sz="1100" b="1" dirty="0" smtClean="0"/>
                        <a:t>３　障害者の地域支援に関する講義</a:t>
                      </a:r>
                      <a:endParaRPr kumimoji="1" lang="ja-JP" altLang="en-US" sz="1100" b="1" dirty="0"/>
                    </a:p>
                  </a:txBody>
                  <a:tcPr anchor="ctr"/>
                </a:tc>
                <a:tc hMerge="1">
                  <a:txBody>
                    <a:bodyPr/>
                    <a:lstStyle/>
                    <a:p>
                      <a:pPr algn="ctr"/>
                      <a:endParaRPr kumimoji="1" lang="ja-JP" altLang="en-US" sz="1050" dirty="0"/>
                    </a:p>
                  </a:txBody>
                  <a:tcPr anchor="ctr"/>
                </a:tc>
              </a:tr>
              <a:tr h="298929">
                <a:tc>
                  <a:txBody>
                    <a:bodyPr/>
                    <a:lstStyle/>
                    <a:p>
                      <a:r>
                        <a:rPr kumimoji="1" lang="ja-JP" altLang="en-US" sz="1050" dirty="0" smtClean="0"/>
                        <a:t>障害児者の地域生活支援</a:t>
                      </a:r>
                      <a:endParaRPr kumimoji="1" lang="ja-JP" altLang="en-US" sz="1050" dirty="0"/>
                    </a:p>
                  </a:txBody>
                  <a:tcPr anchor="ctr"/>
                </a:tc>
                <a:tc>
                  <a:txBody>
                    <a:bodyPr/>
                    <a:lstStyle/>
                    <a:p>
                      <a:pPr algn="ctr"/>
                      <a:r>
                        <a:rPr kumimoji="1" lang="ja-JP" altLang="en-US" sz="1050" dirty="0" smtClean="0"/>
                        <a:t>１．５ｈ</a:t>
                      </a:r>
                      <a:endParaRPr kumimoji="1" lang="ja-JP" altLang="en-US" sz="1050" dirty="0"/>
                    </a:p>
                  </a:txBody>
                  <a:tcPr anchor="ctr"/>
                </a:tc>
              </a:tr>
              <a:tr h="298929">
                <a:tc>
                  <a:txBody>
                    <a:bodyPr/>
                    <a:lstStyle/>
                    <a:p>
                      <a:r>
                        <a:rPr kumimoji="1" lang="ja-JP" altLang="en-US" sz="1050" dirty="0" smtClean="0"/>
                        <a:t>相談支援における権利擁護と虐待防止</a:t>
                      </a:r>
                      <a:endParaRPr kumimoji="1" lang="ja-JP" altLang="en-US" sz="1050" dirty="0"/>
                    </a:p>
                  </a:txBody>
                  <a:tcPr anchor="ctr"/>
                </a:tc>
                <a:tc>
                  <a:txBody>
                    <a:bodyPr/>
                    <a:lstStyle/>
                    <a:p>
                      <a:pPr algn="ctr"/>
                      <a:r>
                        <a:rPr kumimoji="1" lang="ja-JP" altLang="en-US" sz="1050" dirty="0" smtClean="0"/>
                        <a:t>１．５ｈ</a:t>
                      </a:r>
                      <a:endParaRPr kumimoji="1" lang="ja-JP" altLang="en-US" sz="1050" dirty="0"/>
                    </a:p>
                  </a:txBody>
                  <a:tcPr anchor="ctr"/>
                </a:tc>
              </a:tr>
              <a:tr h="298929">
                <a:tc>
                  <a:txBody>
                    <a:bodyPr/>
                    <a:lstStyle/>
                    <a:p>
                      <a:r>
                        <a:rPr kumimoji="1" lang="ja-JP" altLang="en-US" sz="1050" dirty="0" smtClean="0"/>
                        <a:t>協議会の役割と活用</a:t>
                      </a:r>
                      <a:endParaRPr kumimoji="1" lang="ja-JP" altLang="en-US" sz="1050" dirty="0"/>
                    </a:p>
                  </a:txBody>
                  <a:tcPr anchor="ctr"/>
                </a:tc>
                <a:tc>
                  <a:txBody>
                    <a:bodyPr/>
                    <a:lstStyle/>
                    <a:p>
                      <a:pPr algn="ctr"/>
                      <a:r>
                        <a:rPr kumimoji="1" lang="ja-JP" altLang="en-US" sz="1050" dirty="0" smtClean="0"/>
                        <a:t>３ｈ</a:t>
                      </a:r>
                      <a:endParaRPr kumimoji="1" lang="ja-JP" altLang="en-US" sz="1050" dirty="0"/>
                    </a:p>
                  </a:txBody>
                  <a:tcPr anchor="ctr"/>
                </a:tc>
              </a:tr>
              <a:tr h="307987">
                <a:tc gridSpan="2">
                  <a:txBody>
                    <a:bodyPr/>
                    <a:lstStyle/>
                    <a:p>
                      <a:r>
                        <a:rPr kumimoji="1" lang="ja-JP" altLang="en-US" sz="1100" b="1" dirty="0" smtClean="0"/>
                        <a:t>４　ケアマネジメントプロセスに関する演習</a:t>
                      </a:r>
                      <a:endParaRPr kumimoji="1" lang="ja-JP" altLang="en-US" sz="1100" b="1" dirty="0"/>
                    </a:p>
                  </a:txBody>
                  <a:tcPr anchor="ctr"/>
                </a:tc>
                <a:tc hMerge="1">
                  <a:txBody>
                    <a:bodyPr/>
                    <a:lstStyle/>
                    <a:p>
                      <a:pPr algn="ctr"/>
                      <a:endParaRPr kumimoji="1" lang="ja-JP" altLang="en-US" sz="1050" dirty="0"/>
                    </a:p>
                  </a:txBody>
                  <a:tcPr anchor="ctr"/>
                </a:tc>
              </a:tr>
              <a:tr h="298929">
                <a:tc>
                  <a:txBody>
                    <a:bodyPr/>
                    <a:lstStyle/>
                    <a:p>
                      <a:r>
                        <a:rPr kumimoji="1" lang="ja-JP" altLang="en-US" sz="1050" dirty="0" smtClean="0"/>
                        <a:t>実習ガイダンス</a:t>
                      </a:r>
                      <a:endParaRPr kumimoji="1" lang="ja-JP" altLang="en-US" sz="1050" dirty="0"/>
                    </a:p>
                  </a:txBody>
                  <a:tcPr anchor="ctr"/>
                </a:tc>
                <a:tc>
                  <a:txBody>
                    <a:bodyPr/>
                    <a:lstStyle/>
                    <a:p>
                      <a:pPr algn="ctr"/>
                      <a:r>
                        <a:rPr kumimoji="1" lang="ja-JP" altLang="en-US" sz="1050" dirty="0" smtClean="0"/>
                        <a:t>１ｈ</a:t>
                      </a:r>
                      <a:endParaRPr kumimoji="1" lang="ja-JP" altLang="en-US" sz="1050" dirty="0"/>
                    </a:p>
                  </a:txBody>
                  <a:tcPr anchor="ctr"/>
                </a:tc>
              </a:tr>
              <a:tr h="298929">
                <a:tc>
                  <a:txBody>
                    <a:bodyPr/>
                    <a:lstStyle/>
                    <a:p>
                      <a:r>
                        <a:rPr kumimoji="1" lang="ja-JP" altLang="en-US" sz="1050" dirty="0" smtClean="0"/>
                        <a:t>演習</a:t>
                      </a:r>
                      <a:r>
                        <a:rPr kumimoji="1" lang="en-US" altLang="ja-JP" sz="1050" dirty="0" smtClean="0"/>
                        <a:t>Ⅰ</a:t>
                      </a:r>
                      <a:endParaRPr kumimoji="1" lang="ja-JP" altLang="en-US" sz="1050" dirty="0"/>
                    </a:p>
                  </a:txBody>
                  <a:tcPr anchor="ctr"/>
                </a:tc>
                <a:tc>
                  <a:txBody>
                    <a:bodyPr/>
                    <a:lstStyle/>
                    <a:p>
                      <a:pPr algn="ctr"/>
                      <a:r>
                        <a:rPr kumimoji="1" lang="ja-JP" altLang="en-US" sz="1050" dirty="0" smtClean="0"/>
                        <a:t>３ｈ</a:t>
                      </a:r>
                      <a:endParaRPr kumimoji="1" lang="ja-JP" altLang="en-US" sz="1050" dirty="0"/>
                    </a:p>
                  </a:txBody>
                  <a:tcPr anchor="ctr"/>
                </a:tc>
              </a:tr>
              <a:tr h="298929">
                <a:tc>
                  <a:txBody>
                    <a:bodyPr/>
                    <a:lstStyle/>
                    <a:p>
                      <a:r>
                        <a:rPr kumimoji="1" lang="ja-JP" altLang="en-US" sz="1050" dirty="0" smtClean="0"/>
                        <a:t>演習</a:t>
                      </a:r>
                      <a:r>
                        <a:rPr kumimoji="1" lang="en-US" altLang="ja-JP" sz="1050" dirty="0" smtClean="0"/>
                        <a:t>Ⅱ</a:t>
                      </a:r>
                      <a:endParaRPr kumimoji="1" lang="ja-JP" altLang="en-US" sz="1050" dirty="0"/>
                    </a:p>
                  </a:txBody>
                  <a:tcPr anchor="ctr"/>
                </a:tc>
                <a:tc>
                  <a:txBody>
                    <a:bodyPr/>
                    <a:lstStyle/>
                    <a:p>
                      <a:pPr algn="ctr"/>
                      <a:r>
                        <a:rPr kumimoji="1" lang="ja-JP" altLang="en-US" sz="1050" dirty="0" smtClean="0"/>
                        <a:t>４ｈ</a:t>
                      </a:r>
                      <a:endParaRPr kumimoji="1" lang="ja-JP" altLang="en-US" sz="1050" dirty="0"/>
                    </a:p>
                  </a:txBody>
                  <a:tcPr anchor="ctr"/>
                </a:tc>
              </a:tr>
              <a:tr h="298929">
                <a:tc>
                  <a:txBody>
                    <a:bodyPr/>
                    <a:lstStyle/>
                    <a:p>
                      <a:r>
                        <a:rPr kumimoji="1" lang="ja-JP" altLang="en-US" sz="1050" dirty="0" smtClean="0"/>
                        <a:t>演習のまとめ</a:t>
                      </a:r>
                      <a:endParaRPr kumimoji="1" lang="ja-JP" altLang="en-US" sz="1050" dirty="0"/>
                    </a:p>
                  </a:txBody>
                  <a:tcPr anchor="ctr"/>
                </a:tc>
                <a:tc>
                  <a:txBody>
                    <a:bodyPr/>
                    <a:lstStyle/>
                    <a:p>
                      <a:pPr algn="ctr"/>
                      <a:r>
                        <a:rPr kumimoji="1" lang="ja-JP" altLang="en-US" sz="1050" dirty="0" smtClean="0"/>
                        <a:t>３ｈ</a:t>
                      </a:r>
                      <a:endParaRPr kumimoji="1" lang="ja-JP" altLang="en-US" sz="1050" dirty="0"/>
                    </a:p>
                  </a:txBody>
                  <a:tcPr anchor="ctr"/>
                </a:tc>
              </a:tr>
              <a:tr h="298929">
                <a:tc>
                  <a:txBody>
                    <a:bodyPr/>
                    <a:lstStyle/>
                    <a:p>
                      <a:pPr algn="ctr"/>
                      <a:r>
                        <a:rPr kumimoji="1" lang="ja-JP" altLang="en-US" sz="1050" dirty="0" smtClean="0"/>
                        <a:t>合計</a:t>
                      </a:r>
                      <a:endParaRPr kumimoji="1" lang="ja-JP" altLang="en-US" sz="1050" dirty="0"/>
                    </a:p>
                  </a:txBody>
                  <a:tcPr anchor="ctr"/>
                </a:tc>
                <a:tc>
                  <a:txBody>
                    <a:bodyPr/>
                    <a:lstStyle/>
                    <a:p>
                      <a:pPr algn="ctr"/>
                      <a:r>
                        <a:rPr kumimoji="1" lang="ja-JP" altLang="en-US" sz="1050" dirty="0" smtClean="0"/>
                        <a:t>３１．５ｈ</a:t>
                      </a:r>
                      <a:endParaRPr kumimoji="1" lang="ja-JP" altLang="en-US" sz="1050" dirty="0"/>
                    </a:p>
                  </a:txBody>
                  <a:tcPr anchor="ctr"/>
                </a:tc>
              </a:tr>
            </a:tbl>
          </a:graphicData>
        </a:graphic>
      </p:graphicFrame>
      <p:cxnSp>
        <p:nvCxnSpPr>
          <p:cNvPr id="41" name="直線コネクタ 40"/>
          <p:cNvCxnSpPr/>
          <p:nvPr/>
        </p:nvCxnSpPr>
        <p:spPr>
          <a:xfrm flipV="1">
            <a:off x="3877072" y="908719"/>
            <a:ext cx="982960" cy="1296144"/>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51" name="直線コネクタ 50"/>
          <p:cNvCxnSpPr/>
          <p:nvPr/>
        </p:nvCxnSpPr>
        <p:spPr>
          <a:xfrm flipV="1">
            <a:off x="3851920" y="908719"/>
            <a:ext cx="1008112" cy="2736305"/>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3851920" y="1772815"/>
            <a:ext cx="1008112" cy="288032"/>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59" name="直線コネクタ 58"/>
          <p:cNvCxnSpPr/>
          <p:nvPr/>
        </p:nvCxnSpPr>
        <p:spPr>
          <a:xfrm>
            <a:off x="3851920" y="1412775"/>
            <a:ext cx="1008112" cy="648072"/>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62" name="直線コネクタ 61"/>
          <p:cNvCxnSpPr/>
          <p:nvPr/>
        </p:nvCxnSpPr>
        <p:spPr>
          <a:xfrm>
            <a:off x="3851920" y="2852935"/>
            <a:ext cx="1008112" cy="432048"/>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65" name="直線コネクタ 64"/>
          <p:cNvCxnSpPr/>
          <p:nvPr/>
        </p:nvCxnSpPr>
        <p:spPr>
          <a:xfrm>
            <a:off x="3851920" y="3068959"/>
            <a:ext cx="1008112" cy="936104"/>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70" name="直線コネクタ 69"/>
          <p:cNvCxnSpPr/>
          <p:nvPr/>
        </p:nvCxnSpPr>
        <p:spPr>
          <a:xfrm flipV="1">
            <a:off x="3851920" y="908719"/>
            <a:ext cx="1008112" cy="3096345"/>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73" name="直線コネクタ 72"/>
          <p:cNvCxnSpPr/>
          <p:nvPr/>
        </p:nvCxnSpPr>
        <p:spPr>
          <a:xfrm flipV="1">
            <a:off x="3851920" y="3284983"/>
            <a:ext cx="1008112" cy="1044117"/>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75" name="直線コネクタ 74"/>
          <p:cNvCxnSpPr/>
          <p:nvPr/>
        </p:nvCxnSpPr>
        <p:spPr>
          <a:xfrm flipV="1">
            <a:off x="3851920" y="4005064"/>
            <a:ext cx="1008112" cy="648072"/>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sp>
        <p:nvSpPr>
          <p:cNvPr id="81" name="テキスト ボックス 80"/>
          <p:cNvSpPr txBox="1"/>
          <p:nvPr/>
        </p:nvSpPr>
        <p:spPr>
          <a:xfrm>
            <a:off x="179512" y="6309320"/>
            <a:ext cx="3672408" cy="430887"/>
          </a:xfrm>
          <a:prstGeom prst="rect">
            <a:avLst/>
          </a:prstGeom>
          <a:noFill/>
          <a:ln>
            <a:solidFill>
              <a:schemeClr val="tx1"/>
            </a:solidFill>
            <a:prstDash val="dash"/>
          </a:ln>
        </p:spPr>
        <p:txBody>
          <a:bodyPr wrap="square" rtlCol="0">
            <a:spAutoFit/>
          </a:bodyPr>
          <a:lstStyle/>
          <a:p>
            <a:r>
              <a:rPr kumimoji="1" lang="en-US" altLang="ja-JP" sz="1050" dirty="0" smtClean="0"/>
              <a:t>※</a:t>
            </a:r>
            <a:r>
              <a:rPr kumimoji="1" lang="ja-JP" altLang="en-US" sz="1050" dirty="0" smtClean="0"/>
              <a:t>在宅の事例を１事例選定し、ケアマネジメントプロセスを課外実習する。</a:t>
            </a:r>
            <a:endParaRPr kumimoji="1" lang="ja-JP" altLang="en-US" sz="1050" dirty="0"/>
          </a:p>
        </p:txBody>
      </p:sp>
      <p:cxnSp>
        <p:nvCxnSpPr>
          <p:cNvPr id="82" name="直線コネクタ 81"/>
          <p:cNvCxnSpPr>
            <a:stCxn id="81" idx="3"/>
          </p:cNvCxnSpPr>
          <p:nvPr/>
        </p:nvCxnSpPr>
        <p:spPr>
          <a:xfrm flipV="1">
            <a:off x="3851920" y="5661248"/>
            <a:ext cx="1008112" cy="863516"/>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1864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814122863"/>
              </p:ext>
            </p:extLst>
          </p:nvPr>
        </p:nvGraphicFramePr>
        <p:xfrm>
          <a:off x="5004048" y="764705"/>
          <a:ext cx="3888432" cy="5688630"/>
        </p:xfrm>
        <a:graphic>
          <a:graphicData uri="http://schemas.openxmlformats.org/drawingml/2006/table">
            <a:tbl>
              <a:tblPr firstRow="1" bandRow="1">
                <a:tableStyleId>{5940675A-B579-460E-94D1-54222C63F5DA}</a:tableStyleId>
              </a:tblPr>
              <a:tblGrid>
                <a:gridCol w="3163413">
                  <a:extLst>
                    <a:ext uri="{9D8B030D-6E8A-4147-A177-3AD203B41FA5}">
                      <a16:colId xmlns:a16="http://schemas.microsoft.com/office/drawing/2014/main" xmlns="" val="20001"/>
                    </a:ext>
                  </a:extLst>
                </a:gridCol>
                <a:gridCol w="725019">
                  <a:extLst>
                    <a:ext uri="{9D8B030D-6E8A-4147-A177-3AD203B41FA5}">
                      <a16:colId xmlns:a16="http://schemas.microsoft.com/office/drawing/2014/main" xmlns="" val="20002"/>
                    </a:ext>
                  </a:extLst>
                </a:gridCol>
              </a:tblGrid>
              <a:tr h="3232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見直し後（案）</a:t>
                      </a:r>
                    </a:p>
                  </a:txBody>
                  <a:tcPr>
                    <a:lnL w="12700"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1400" dirty="0"/>
                        <a:t>時間数</a:t>
                      </a:r>
                    </a:p>
                  </a:txBody>
                  <a:tcPr>
                    <a:solidFill>
                      <a:srgbClr val="92D050"/>
                    </a:solidFill>
                  </a:tcPr>
                </a:tc>
                <a:extLst>
                  <a:ext uri="{0D108BD9-81ED-4DB2-BD59-A6C34878D82A}">
                    <a16:rowId xmlns:a16="http://schemas.microsoft.com/office/drawing/2014/main" xmlns="" val="10000"/>
                  </a:ext>
                </a:extLst>
              </a:tr>
              <a:tr h="359146">
                <a:tc gridSpan="2">
                  <a:txBody>
                    <a:bodyPr/>
                    <a:lstStyle/>
                    <a:p>
                      <a:r>
                        <a:rPr kumimoji="1" lang="ja-JP" altLang="en-US" sz="1400" b="1" i="0" dirty="0" smtClean="0"/>
                        <a:t>１　障害福祉の動向に関する講義</a:t>
                      </a:r>
                      <a:endParaRPr kumimoji="1" lang="ja-JP" altLang="en-US" sz="1400" b="1" i="0" dirty="0"/>
                    </a:p>
                  </a:txBody>
                  <a:tcPr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1050" dirty="0"/>
                    </a:p>
                  </a:txBody>
                  <a:tcPr anchor="ctr"/>
                </a:tc>
                <a:extLst>
                  <a:ext uri="{0D108BD9-81ED-4DB2-BD59-A6C34878D82A}">
                    <a16:rowId xmlns:a16="http://schemas.microsoft.com/office/drawing/2014/main" xmlns="" val="10001"/>
                  </a:ext>
                </a:extLst>
              </a:tr>
              <a:tr h="357629">
                <a:tc>
                  <a:txBody>
                    <a:bodyPr/>
                    <a:lstStyle/>
                    <a:p>
                      <a:r>
                        <a:rPr kumimoji="1" lang="ja-JP" altLang="en-US" sz="1200" dirty="0" smtClean="0"/>
                        <a:t>障害者総合支援法及び児童福祉法等の現状</a:t>
                      </a:r>
                      <a:endParaRPr kumimoji="1" lang="ja-JP" altLang="en-US" sz="120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200" dirty="0" smtClean="0"/>
                        <a:t>１．５ｈ</a:t>
                      </a:r>
                      <a:endParaRPr kumimoji="1" lang="ja-JP" altLang="en-US" sz="1200" dirty="0"/>
                    </a:p>
                  </a:txBody>
                  <a:tcPr anchor="ctr"/>
                </a:tc>
              </a:tr>
              <a:tr h="610548">
                <a:tc gridSpan="2">
                  <a:txBody>
                    <a:bodyPr/>
                    <a:lstStyle/>
                    <a:p>
                      <a:r>
                        <a:rPr kumimoji="1" lang="ja-JP" altLang="en-US" sz="1400" b="1" dirty="0" smtClean="0"/>
                        <a:t>２　相談支援の基本姿勢及びケアマネジメントの展開に関する講義</a:t>
                      </a:r>
                      <a:endParaRPr kumimoji="1" lang="ja-JP" altLang="en-US" sz="1400"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54205">
                <a:tc>
                  <a:txBody>
                    <a:bodyPr/>
                    <a:lstStyle/>
                    <a:p>
                      <a:r>
                        <a:rPr kumimoji="1" lang="ja-JP" altLang="en-US" sz="1200" dirty="0" smtClean="0"/>
                        <a:t>本人を中心とした支援におけるケアマネジメント及びコミュニティソーシャルワークの理論と方法</a:t>
                      </a:r>
                      <a:endParaRPr kumimoji="1" lang="ja-JP" altLang="en-US" sz="12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３ｈ</a:t>
                      </a:r>
                      <a:endParaRPr kumimoji="1" lang="ja-JP" altLang="en-US"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9146">
                <a:tc gridSpan="2">
                  <a:txBody>
                    <a:bodyPr/>
                    <a:lstStyle/>
                    <a:p>
                      <a:r>
                        <a:rPr kumimoji="1" lang="ja-JP" altLang="en-US" sz="1400" b="1" dirty="0" smtClean="0"/>
                        <a:t>３　人材育成の手法に関する講義</a:t>
                      </a:r>
                      <a:endParaRPr kumimoji="1" lang="ja-JP" altLang="en-US" sz="1400"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050" dirty="0"/>
                    </a:p>
                  </a:txBody>
                  <a:tcPr anchor="ctr">
                    <a:lnT w="12700" cap="flat" cmpd="sng" algn="ctr">
                      <a:solidFill>
                        <a:schemeClr val="tx1"/>
                      </a:solidFill>
                      <a:prstDash val="solid"/>
                      <a:round/>
                      <a:headEnd type="none" w="med" len="med"/>
                      <a:tailEnd type="none" w="med" len="med"/>
                    </a:lnT>
                  </a:tcPr>
                </a:tc>
              </a:tr>
              <a:tr h="538718">
                <a:tc>
                  <a:txBody>
                    <a:bodyPr/>
                    <a:lstStyle/>
                    <a:p>
                      <a:r>
                        <a:rPr kumimoji="1" lang="ja-JP" altLang="en-US" sz="1200" dirty="0" smtClean="0"/>
                        <a:t>事例研究及びスーパービジョンによる人材育成の理論と方法</a:t>
                      </a:r>
                      <a:endParaRPr kumimoji="1" lang="ja-JP" altLang="en-US" sz="1200" dirty="0"/>
                    </a:p>
                  </a:txBody>
                  <a:tcPr anchor="ctr"/>
                </a:tc>
                <a:tc>
                  <a:txBody>
                    <a:bodyPr/>
                    <a:lstStyle/>
                    <a:p>
                      <a:pPr algn="ctr"/>
                      <a:r>
                        <a:rPr kumimoji="1" lang="ja-JP" altLang="en-US" sz="1200" dirty="0" smtClean="0"/>
                        <a:t>１．５ｈ</a:t>
                      </a:r>
                      <a:endParaRPr kumimoji="1" lang="ja-JP" altLang="en-US" sz="1200" dirty="0"/>
                    </a:p>
                  </a:txBody>
                  <a:tcPr anchor="ctr"/>
                </a:tc>
              </a:tr>
              <a:tr h="492670">
                <a:tc gridSpan="2">
                  <a:txBody>
                    <a:bodyPr/>
                    <a:lstStyle/>
                    <a:p>
                      <a:r>
                        <a:rPr kumimoji="1" lang="ja-JP" altLang="en-US" sz="1400" b="1" dirty="0" smtClean="0"/>
                        <a:t>４　相談援助に関する講義及び演習</a:t>
                      </a:r>
                      <a:endParaRPr kumimoji="1" lang="ja-JP" altLang="en-US" sz="1400" b="1" dirty="0"/>
                    </a:p>
                  </a:txBody>
                  <a:tcPr anchor="ctr"/>
                </a:tc>
                <a:tc hMerge="1">
                  <a:txBody>
                    <a:bodyPr/>
                    <a:lstStyle/>
                    <a:p>
                      <a:pPr algn="ctr"/>
                      <a:endParaRPr kumimoji="1" lang="ja-JP" altLang="en-US" sz="1050" dirty="0"/>
                    </a:p>
                  </a:txBody>
                  <a:tcPr anchor="ctr"/>
                </a:tc>
                <a:extLst>
                  <a:ext uri="{0D108BD9-81ED-4DB2-BD59-A6C34878D82A}">
                    <a16:rowId xmlns:a16="http://schemas.microsoft.com/office/drawing/2014/main" xmlns="" val="10004"/>
                  </a:ext>
                </a:extLst>
              </a:tr>
              <a:tr h="492670">
                <a:tc>
                  <a:txBody>
                    <a:bodyPr/>
                    <a:lstStyle/>
                    <a:p>
                      <a:r>
                        <a:rPr kumimoji="1" lang="ja-JP" altLang="en-US" sz="1200" dirty="0" smtClean="0"/>
                        <a:t>個別相談支援とケアマネジメント</a:t>
                      </a:r>
                      <a:endParaRPr kumimoji="1" lang="ja-JP" altLang="en-US" sz="1200" dirty="0"/>
                    </a:p>
                  </a:txBody>
                  <a:tcPr anchor="ctr"/>
                </a:tc>
                <a:tc>
                  <a:txBody>
                    <a:bodyPr/>
                    <a:lstStyle/>
                    <a:p>
                      <a:pPr algn="ctr"/>
                      <a:r>
                        <a:rPr kumimoji="1" lang="ja-JP" altLang="en-US" sz="1200" dirty="0" smtClean="0"/>
                        <a:t>６ｈ</a:t>
                      </a:r>
                      <a:endParaRPr kumimoji="1" lang="ja-JP" altLang="en-US" sz="1200" dirty="0"/>
                    </a:p>
                  </a:txBody>
                  <a:tcPr anchor="ctr"/>
                </a:tc>
              </a:tr>
              <a:tr h="538718">
                <a:tc>
                  <a:txBody>
                    <a:bodyPr/>
                    <a:lstStyle/>
                    <a:p>
                      <a:r>
                        <a:rPr kumimoji="1" lang="ja-JP" altLang="en-US" sz="1200" dirty="0" smtClean="0"/>
                        <a:t>相談支援に求められるチームアプローチ（多職種連携）</a:t>
                      </a:r>
                      <a:endParaRPr kumimoji="1" lang="ja-JP" altLang="en-US" sz="1200" dirty="0"/>
                    </a:p>
                  </a:txBody>
                  <a:tcPr anchor="ctr"/>
                </a:tc>
                <a:tc>
                  <a:txBody>
                    <a:bodyPr/>
                    <a:lstStyle/>
                    <a:p>
                      <a:pPr algn="ctr"/>
                      <a:r>
                        <a:rPr kumimoji="1" lang="ja-JP" altLang="en-US" sz="1200" dirty="0" smtClean="0"/>
                        <a:t>６ｈ</a:t>
                      </a:r>
                      <a:endParaRPr kumimoji="1" lang="ja-JP" altLang="en-US" sz="1200" dirty="0"/>
                    </a:p>
                  </a:txBody>
                  <a:tcPr anchor="ctr"/>
                </a:tc>
              </a:tr>
              <a:tr h="538718">
                <a:tc>
                  <a:txBody>
                    <a:bodyPr/>
                    <a:lstStyle/>
                    <a:p>
                      <a:r>
                        <a:rPr kumimoji="1" lang="ja-JP" altLang="en-US" sz="1200" dirty="0" smtClean="0"/>
                        <a:t>地域をつくる相談支援（コミュニティソーシャルワークの実践）</a:t>
                      </a:r>
                      <a:endParaRPr kumimoji="1" lang="ja-JP" altLang="en-US" sz="1200" dirty="0"/>
                    </a:p>
                  </a:txBody>
                  <a:tcPr anchor="ctr"/>
                </a:tc>
                <a:tc>
                  <a:txBody>
                    <a:bodyPr/>
                    <a:lstStyle/>
                    <a:p>
                      <a:pPr algn="ctr"/>
                      <a:r>
                        <a:rPr kumimoji="1" lang="ja-JP" altLang="en-US" sz="1200" dirty="0" smtClean="0"/>
                        <a:t>６ｈ</a:t>
                      </a:r>
                      <a:endParaRPr kumimoji="1" lang="ja-JP" altLang="en-US" sz="1200" dirty="0"/>
                    </a:p>
                  </a:txBody>
                  <a:tcPr anchor="ctr"/>
                </a:tc>
              </a:tr>
              <a:tr h="323231">
                <a:tc>
                  <a:txBody>
                    <a:bodyPr/>
                    <a:lstStyle/>
                    <a:p>
                      <a:r>
                        <a:rPr kumimoji="1" lang="ja-JP" altLang="en-US" sz="1200" dirty="0"/>
                        <a:t>合計</a:t>
                      </a:r>
                    </a:p>
                  </a:txBody>
                  <a:tcPr anchor="ctr">
                    <a:solidFill>
                      <a:srgbClr val="92D050"/>
                    </a:solidFill>
                  </a:tcPr>
                </a:tc>
                <a:tc>
                  <a:txBody>
                    <a:bodyPr/>
                    <a:lstStyle/>
                    <a:p>
                      <a:pPr algn="ctr"/>
                      <a:r>
                        <a:rPr kumimoji="1" lang="ja-JP" altLang="en-US" sz="1200" dirty="0" smtClean="0"/>
                        <a:t>２４ｈ</a:t>
                      </a:r>
                      <a:endParaRPr kumimoji="1" lang="ja-JP" altLang="en-US" sz="1200" dirty="0"/>
                    </a:p>
                  </a:txBody>
                  <a:tcPr anchor="ctr">
                    <a:solidFill>
                      <a:srgbClr val="92D050"/>
                    </a:solidFill>
                  </a:tcPr>
                </a:tc>
                <a:extLst>
                  <a:ext uri="{0D108BD9-81ED-4DB2-BD59-A6C34878D82A}">
                    <a16:rowId xmlns:a16="http://schemas.microsoft.com/office/drawing/2014/main" xmlns="" val="10006"/>
                  </a:ext>
                </a:extLst>
              </a:tr>
            </a:tbl>
          </a:graphicData>
        </a:graphic>
      </p:graphicFrame>
      <p:sp>
        <p:nvSpPr>
          <p:cNvPr id="2" name="タイトル 1"/>
          <p:cNvSpPr>
            <a:spLocks noGrp="1"/>
          </p:cNvSpPr>
          <p:nvPr>
            <p:ph type="title"/>
          </p:nvPr>
        </p:nvSpPr>
        <p:spPr>
          <a:xfrm>
            <a:off x="457200" y="-40873"/>
            <a:ext cx="8229600" cy="418058"/>
          </a:xfrm>
        </p:spPr>
        <p:txBody>
          <a:bodyPr>
            <a:noAutofit/>
          </a:bodyPr>
          <a:lstStyle/>
          <a:p>
            <a:r>
              <a:rPr kumimoji="1" lang="ja-JP" altLang="en-US" sz="1800" b="1" dirty="0" smtClean="0"/>
              <a:t>相談支援従事者現任研修標準カリキュラムの改定</a:t>
            </a:r>
            <a:endParaRPr kumimoji="1" lang="ja-JP" altLang="en-US" sz="1800" b="1" dirty="0"/>
          </a:p>
        </p:txBody>
      </p:sp>
      <p:cxnSp>
        <p:nvCxnSpPr>
          <p:cNvPr id="4" name="直線コネクタ 3"/>
          <p:cNvCxnSpPr/>
          <p:nvPr/>
        </p:nvCxnSpPr>
        <p:spPr>
          <a:xfrm>
            <a:off x="-35496" y="332656"/>
            <a:ext cx="914400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3" name="表 12"/>
          <p:cNvGraphicFramePr>
            <a:graphicFrameLocks noGrp="1"/>
          </p:cNvGraphicFramePr>
          <p:nvPr>
            <p:extLst>
              <p:ext uri="{D42A27DB-BD31-4B8C-83A1-F6EECF244321}">
                <p14:modId xmlns:p14="http://schemas.microsoft.com/office/powerpoint/2010/main" val="3037844979"/>
              </p:ext>
            </p:extLst>
          </p:nvPr>
        </p:nvGraphicFramePr>
        <p:xfrm>
          <a:off x="107504" y="764704"/>
          <a:ext cx="3888432" cy="4350031"/>
        </p:xfrm>
        <a:graphic>
          <a:graphicData uri="http://schemas.openxmlformats.org/drawingml/2006/table">
            <a:tbl>
              <a:tblPr firstRow="1" bandRow="1">
                <a:tableStyleId>{5940675A-B579-460E-94D1-54222C63F5DA}</a:tableStyleId>
              </a:tblPr>
              <a:tblGrid>
                <a:gridCol w="3067874">
                  <a:extLst>
                    <a:ext uri="{9D8B030D-6E8A-4147-A177-3AD203B41FA5}">
                      <a16:colId xmlns:a16="http://schemas.microsoft.com/office/drawing/2014/main" xmlns="" val="20001"/>
                    </a:ext>
                  </a:extLst>
                </a:gridCol>
                <a:gridCol w="820558">
                  <a:extLst>
                    <a:ext uri="{9D8B030D-6E8A-4147-A177-3AD203B41FA5}">
                      <a16:colId xmlns:a16="http://schemas.microsoft.com/office/drawing/2014/main" xmlns="" val="20002"/>
                    </a:ext>
                  </a:extLst>
                </a:gridCol>
              </a:tblGrid>
              <a:tr h="288032">
                <a:tc>
                  <a:txBody>
                    <a:bodyPr/>
                    <a:lstStyle/>
                    <a:p>
                      <a:pPr algn="ctr"/>
                      <a:r>
                        <a:rPr kumimoji="1" lang="ja-JP" altLang="en-US" sz="1400" b="1" dirty="0" smtClean="0"/>
                        <a:t>現行</a:t>
                      </a:r>
                      <a:endParaRPr kumimoji="1" lang="ja-JP" altLang="en-US" sz="1400" b="1" dirty="0"/>
                    </a:p>
                  </a:txBody>
                  <a:tcPr>
                    <a:lnL w="12700" cap="flat" cmpd="sng" algn="ctr">
                      <a:solidFill>
                        <a:schemeClr val="tx1"/>
                      </a:solidFill>
                      <a:prstDash val="solid"/>
                      <a:round/>
                      <a:headEnd type="none" w="med" len="med"/>
                      <a:tailEnd type="none" w="med" len="med"/>
                    </a:lnL>
                  </a:tcPr>
                </a:tc>
                <a:tc>
                  <a:txBody>
                    <a:bodyPr/>
                    <a:lstStyle/>
                    <a:p>
                      <a:r>
                        <a:rPr kumimoji="1" lang="ja-JP" altLang="en-US" sz="1400" dirty="0"/>
                        <a:t>時間数</a:t>
                      </a:r>
                    </a:p>
                  </a:txBody>
                  <a:tcPr/>
                </a:tc>
                <a:extLst>
                  <a:ext uri="{0D108BD9-81ED-4DB2-BD59-A6C34878D82A}">
                    <a16:rowId xmlns:a16="http://schemas.microsoft.com/office/drawing/2014/main" xmlns="" val="10000"/>
                  </a:ext>
                </a:extLst>
              </a:tr>
              <a:tr h="417341">
                <a:tc gridSpan="2">
                  <a:txBody>
                    <a:bodyPr/>
                    <a:lstStyle/>
                    <a:p>
                      <a:r>
                        <a:rPr kumimoji="1" lang="ja-JP" altLang="en-US" sz="1400" b="1" dirty="0" smtClean="0"/>
                        <a:t>１　講義</a:t>
                      </a:r>
                      <a:endParaRPr kumimoji="1" lang="ja-JP" altLang="en-US" sz="1400" b="1" dirty="0"/>
                    </a:p>
                  </a:txBody>
                  <a:tcPr anchor="ctr"/>
                </a:tc>
                <a:tc hMerge="1">
                  <a:txBody>
                    <a:bodyPr/>
                    <a:lstStyle/>
                    <a:p>
                      <a:pPr algn="ctr"/>
                      <a:endParaRPr kumimoji="1" lang="ja-JP" altLang="en-US" sz="1050" dirty="0"/>
                    </a:p>
                  </a:txBody>
                  <a:tcPr anchor="ctr"/>
                </a:tc>
              </a:tr>
              <a:tr h="430383">
                <a:tc>
                  <a:txBody>
                    <a:bodyPr/>
                    <a:lstStyle/>
                    <a:p>
                      <a:r>
                        <a:rPr kumimoji="1" lang="ja-JP" altLang="en-US" sz="1200" dirty="0" smtClean="0"/>
                        <a:t>障害福祉の動向について</a:t>
                      </a:r>
                      <a:endParaRPr kumimoji="1" lang="ja-JP" altLang="en-US" sz="12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１ｈ</a:t>
                      </a:r>
                      <a:endParaRPr kumimoji="1" lang="ja-JP" altLang="en-US" sz="12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30383">
                <a:tc>
                  <a:txBody>
                    <a:bodyPr/>
                    <a:lstStyle/>
                    <a:p>
                      <a:r>
                        <a:rPr kumimoji="1" lang="ja-JP" altLang="en-US" sz="1200" dirty="0" smtClean="0"/>
                        <a:t>地域生活支援事業について</a:t>
                      </a:r>
                      <a:endParaRPr kumimoji="1" lang="ja-JP" altLang="en-US" sz="12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200" dirty="0" smtClean="0"/>
                        <a:t>１ｈ</a:t>
                      </a:r>
                      <a:endParaRPr kumimoji="1" lang="ja-JP" altLang="en-US" sz="12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r h="501385">
                <a:tc>
                  <a:txBody>
                    <a:bodyPr/>
                    <a:lstStyle/>
                    <a:p>
                      <a:r>
                        <a:rPr kumimoji="1" lang="ja-JP" altLang="en-US" sz="1200" dirty="0" smtClean="0"/>
                        <a:t>相談支援の基本姿勢及びプロセスについて</a:t>
                      </a:r>
                      <a:endParaRPr kumimoji="1" lang="ja-JP" altLang="en-US" sz="1200" dirty="0"/>
                    </a:p>
                  </a:txBody>
                  <a:tcPr anchor="ctr"/>
                </a:tc>
                <a:tc>
                  <a:txBody>
                    <a:bodyPr/>
                    <a:lstStyle/>
                    <a:p>
                      <a:pPr algn="ctr"/>
                      <a:r>
                        <a:rPr kumimoji="1" lang="ja-JP" altLang="en-US" sz="1200" dirty="0" smtClean="0"/>
                        <a:t>２ｈ</a:t>
                      </a:r>
                      <a:endParaRPr kumimoji="1" lang="ja-JP" altLang="en-US" sz="1200" dirty="0"/>
                    </a:p>
                  </a:txBody>
                  <a:tcPr anchor="ctr"/>
                </a:tc>
                <a:extLst>
                  <a:ext uri="{0D108BD9-81ED-4DB2-BD59-A6C34878D82A}">
                    <a16:rowId xmlns:a16="http://schemas.microsoft.com/office/drawing/2014/main" xmlns="" val="10003"/>
                  </a:ext>
                </a:extLst>
              </a:tr>
              <a:tr h="458839">
                <a:tc>
                  <a:txBody>
                    <a:bodyPr/>
                    <a:lstStyle/>
                    <a:p>
                      <a:r>
                        <a:rPr kumimoji="1" lang="ja-JP" altLang="en-US" sz="1200" dirty="0" smtClean="0"/>
                        <a:t>協議会について</a:t>
                      </a:r>
                      <a:endParaRPr kumimoji="1" lang="ja-JP" altLang="en-US" sz="1200" dirty="0"/>
                    </a:p>
                  </a:txBody>
                  <a:tcPr anchor="ctr"/>
                </a:tc>
                <a:tc>
                  <a:txBody>
                    <a:bodyPr/>
                    <a:lstStyle/>
                    <a:p>
                      <a:pPr algn="ctr"/>
                      <a:r>
                        <a:rPr kumimoji="1" lang="ja-JP" altLang="en-US" sz="1200" dirty="0" smtClean="0"/>
                        <a:t>２ｈ</a:t>
                      </a:r>
                      <a:endParaRPr kumimoji="1" lang="ja-JP" altLang="en-US" sz="1200" dirty="0"/>
                    </a:p>
                  </a:txBody>
                  <a:tcPr anchor="ctr"/>
                </a:tc>
                <a:extLst>
                  <a:ext uri="{0D108BD9-81ED-4DB2-BD59-A6C34878D82A}">
                    <a16:rowId xmlns:a16="http://schemas.microsoft.com/office/drawing/2014/main" xmlns="" val="10005"/>
                  </a:ext>
                </a:extLst>
              </a:tr>
              <a:tr h="458839">
                <a:tc gridSpan="2">
                  <a:txBody>
                    <a:bodyPr/>
                    <a:lstStyle/>
                    <a:p>
                      <a:r>
                        <a:rPr kumimoji="1" lang="ja-JP" altLang="en-US" sz="1400" b="1" dirty="0" smtClean="0"/>
                        <a:t>２　障害者ケアマネジメントに関する演習</a:t>
                      </a:r>
                      <a:endParaRPr kumimoji="1" lang="ja-JP" altLang="en-US" sz="1400" b="1" dirty="0"/>
                    </a:p>
                  </a:txBody>
                  <a:tcPr anchor="ctr"/>
                </a:tc>
                <a:tc hMerge="1">
                  <a:txBody>
                    <a:bodyPr/>
                    <a:lstStyle/>
                    <a:p>
                      <a:pPr algn="ctr"/>
                      <a:endParaRPr kumimoji="1" lang="ja-JP" altLang="en-US" sz="1050" dirty="0"/>
                    </a:p>
                  </a:txBody>
                  <a:tcPr anchor="ctr"/>
                </a:tc>
              </a:tr>
              <a:tr h="458839">
                <a:tc>
                  <a:txBody>
                    <a:bodyPr/>
                    <a:lstStyle/>
                    <a:p>
                      <a:r>
                        <a:rPr kumimoji="1" lang="ja-JP" altLang="en-US" sz="1200" dirty="0" smtClean="0"/>
                        <a:t>障害者ケアマネジメントの実践（演習）</a:t>
                      </a:r>
                      <a:endParaRPr kumimoji="1" lang="ja-JP" altLang="en-US" sz="1200" dirty="0"/>
                    </a:p>
                  </a:txBody>
                  <a:tcPr anchor="ctr"/>
                </a:tc>
                <a:tc>
                  <a:txBody>
                    <a:bodyPr/>
                    <a:lstStyle/>
                    <a:p>
                      <a:pPr algn="ctr"/>
                      <a:r>
                        <a:rPr kumimoji="1" lang="ja-JP" altLang="en-US" sz="1200" dirty="0" smtClean="0"/>
                        <a:t>６ｈ</a:t>
                      </a:r>
                      <a:endParaRPr kumimoji="1" lang="ja-JP" altLang="en-US" sz="1200" dirty="0"/>
                    </a:p>
                  </a:txBody>
                  <a:tcPr anchor="ctr"/>
                </a:tc>
              </a:tr>
              <a:tr h="458839">
                <a:tc>
                  <a:txBody>
                    <a:bodyPr/>
                    <a:lstStyle/>
                    <a:p>
                      <a:r>
                        <a:rPr kumimoji="1" lang="ja-JP" altLang="en-US" sz="1200" dirty="0" smtClean="0"/>
                        <a:t>スーパーバイズ</a:t>
                      </a:r>
                      <a:endParaRPr kumimoji="1" lang="ja-JP" altLang="en-US" sz="1200" dirty="0"/>
                    </a:p>
                  </a:txBody>
                  <a:tcPr anchor="ctr"/>
                </a:tc>
                <a:tc>
                  <a:txBody>
                    <a:bodyPr/>
                    <a:lstStyle/>
                    <a:p>
                      <a:pPr algn="ctr"/>
                      <a:r>
                        <a:rPr kumimoji="1" lang="ja-JP" altLang="en-US" sz="1200" dirty="0" smtClean="0"/>
                        <a:t>６ｈ</a:t>
                      </a:r>
                      <a:endParaRPr kumimoji="1" lang="ja-JP" altLang="en-US" sz="1200" dirty="0"/>
                    </a:p>
                  </a:txBody>
                  <a:tcPr anchor="ctr"/>
                </a:tc>
              </a:tr>
              <a:tr h="430383">
                <a:tc>
                  <a:txBody>
                    <a:bodyPr/>
                    <a:lstStyle/>
                    <a:p>
                      <a:r>
                        <a:rPr kumimoji="1" lang="ja-JP" altLang="en-US" sz="1200" dirty="0"/>
                        <a:t>合計</a:t>
                      </a:r>
                    </a:p>
                  </a:txBody>
                  <a:tcPr anchor="ctr"/>
                </a:tc>
                <a:tc>
                  <a:txBody>
                    <a:bodyPr/>
                    <a:lstStyle/>
                    <a:p>
                      <a:pPr algn="ctr"/>
                      <a:r>
                        <a:rPr kumimoji="1" lang="ja-JP" altLang="en-US" sz="1200" dirty="0" smtClean="0"/>
                        <a:t>１８ｈ</a:t>
                      </a:r>
                      <a:endParaRPr kumimoji="1" lang="ja-JP" altLang="en-US" sz="1200" dirty="0"/>
                    </a:p>
                  </a:txBody>
                  <a:tcPr anchor="ctr"/>
                </a:tc>
                <a:extLst>
                  <a:ext uri="{0D108BD9-81ED-4DB2-BD59-A6C34878D82A}">
                    <a16:rowId xmlns:a16="http://schemas.microsoft.com/office/drawing/2014/main" xmlns="" val="10007"/>
                  </a:ext>
                </a:extLst>
              </a:tr>
            </a:tbl>
          </a:graphicData>
        </a:graphic>
      </p:graphicFrame>
      <p:cxnSp>
        <p:nvCxnSpPr>
          <p:cNvPr id="23" name="直線コネクタ 22"/>
          <p:cNvCxnSpPr/>
          <p:nvPr/>
        </p:nvCxnSpPr>
        <p:spPr>
          <a:xfrm flipV="1">
            <a:off x="3995936" y="980728"/>
            <a:ext cx="1008112" cy="71950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4" name="直線コネクタ 23"/>
          <p:cNvCxnSpPr/>
          <p:nvPr/>
        </p:nvCxnSpPr>
        <p:spPr>
          <a:xfrm flipV="1">
            <a:off x="3991429" y="980728"/>
            <a:ext cx="1012619" cy="1080301"/>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7" name="直線コネクタ 26"/>
          <p:cNvCxnSpPr/>
          <p:nvPr/>
        </p:nvCxnSpPr>
        <p:spPr>
          <a:xfrm flipV="1">
            <a:off x="3995936" y="2060848"/>
            <a:ext cx="1008112" cy="53977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29" name="直線コネクタ 28"/>
          <p:cNvCxnSpPr/>
          <p:nvPr/>
        </p:nvCxnSpPr>
        <p:spPr>
          <a:xfrm flipV="1">
            <a:off x="3991429" y="2060848"/>
            <a:ext cx="1012619" cy="107954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3995936" y="3932766"/>
            <a:ext cx="1008112" cy="360330"/>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flipV="1">
            <a:off x="3995936" y="3356992"/>
            <a:ext cx="1008112" cy="1043826"/>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flipV="1">
            <a:off x="3991429" y="4293096"/>
            <a:ext cx="1012619" cy="107722"/>
          </a:xfrm>
          <a:prstGeom prst="line">
            <a:avLst/>
          </a:prstGeom>
          <a:ln>
            <a:headEnd type="oval"/>
            <a:tailEnd type="ova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46076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ホームベース 7"/>
          <p:cNvSpPr/>
          <p:nvPr/>
        </p:nvSpPr>
        <p:spPr>
          <a:xfrm>
            <a:off x="3632726" y="1222288"/>
            <a:ext cx="3522016" cy="1722617"/>
          </a:xfrm>
          <a:prstGeom prst="homePlate">
            <a:avLst>
              <a:gd name="adj" fmla="val 19147"/>
            </a:avLst>
          </a:prstGeom>
        </p:spPr>
        <p:style>
          <a:lnRef idx="1">
            <a:schemeClr val="accent3"/>
          </a:lnRef>
          <a:fillRef idx="2">
            <a:schemeClr val="accent3"/>
          </a:fillRef>
          <a:effectRef idx="1">
            <a:schemeClr val="accent3"/>
          </a:effectRef>
          <a:fontRef idx="minor">
            <a:schemeClr val="dk1"/>
          </a:fontRef>
        </p:style>
        <p:txBody>
          <a:bodyPr vert="eaVert" rtlCol="0" anchor="ctr"/>
          <a:lstStyle/>
          <a:p>
            <a:pPr algn="ctr"/>
            <a:r>
              <a:rPr kumimoji="1" lang="ja-JP" altLang="en-US" sz="1200" dirty="0"/>
              <a:t>相談支援事業</a:t>
            </a:r>
            <a:endParaRPr kumimoji="1" lang="en-US" altLang="ja-JP" sz="1200" dirty="0"/>
          </a:p>
          <a:p>
            <a:pPr algn="ctr"/>
            <a:r>
              <a:rPr kumimoji="1" lang="ja-JP" altLang="en-US" sz="1200" dirty="0"/>
              <a:t>実務経験</a:t>
            </a:r>
            <a:endParaRPr kumimoji="1" lang="en-US" altLang="ja-JP" sz="1200" dirty="0"/>
          </a:p>
          <a:p>
            <a:pPr algn="ctr"/>
            <a:r>
              <a:rPr kumimoji="1" lang="ja-JP" altLang="en-US" sz="1200" dirty="0"/>
              <a:t>（現に相談支援事業</a:t>
            </a:r>
            <a:r>
              <a:rPr kumimoji="1" lang="ja-JP" altLang="en-US" sz="1200" dirty="0" smtClean="0"/>
              <a:t>に現に従事</a:t>
            </a:r>
            <a:r>
              <a:rPr kumimoji="1" lang="ja-JP" altLang="en-US" sz="1200" dirty="0"/>
              <a:t>している者</a:t>
            </a:r>
            <a:endParaRPr kumimoji="1" lang="en-US" altLang="ja-JP" sz="1200" dirty="0"/>
          </a:p>
          <a:p>
            <a:pPr algn="ctr"/>
            <a:r>
              <a:rPr kumimoji="1" lang="ja-JP" altLang="en-US" sz="1200" dirty="0"/>
              <a:t>又は５年間に２年以上実務に従事していた者）</a:t>
            </a:r>
            <a:endParaRPr kumimoji="1" lang="en-US" altLang="ja-JP" sz="1200" dirty="0"/>
          </a:p>
        </p:txBody>
      </p:sp>
      <p:sp>
        <p:nvSpPr>
          <p:cNvPr id="2" name="タイトル 1"/>
          <p:cNvSpPr>
            <a:spLocks noGrp="1"/>
          </p:cNvSpPr>
          <p:nvPr>
            <p:ph type="title"/>
          </p:nvPr>
        </p:nvSpPr>
        <p:spPr>
          <a:xfrm>
            <a:off x="480991" y="31177"/>
            <a:ext cx="8229600" cy="346050"/>
          </a:xfrm>
        </p:spPr>
        <p:txBody>
          <a:bodyPr>
            <a:noAutofit/>
          </a:bodyPr>
          <a:lstStyle/>
          <a:p>
            <a:r>
              <a:rPr kumimoji="1" lang="ja-JP" altLang="en-US" sz="2400" b="1" dirty="0"/>
              <a:t>相談支援専門員の</a:t>
            </a:r>
            <a:r>
              <a:rPr lang="ja-JP" altLang="en-US" sz="2400" b="1" dirty="0"/>
              <a:t>養成</a:t>
            </a:r>
            <a:r>
              <a:rPr kumimoji="1" lang="ja-JP" altLang="en-US" sz="2400" b="1" dirty="0"/>
              <a:t>の全体像（案）</a:t>
            </a:r>
          </a:p>
        </p:txBody>
      </p:sp>
      <p:sp>
        <p:nvSpPr>
          <p:cNvPr id="4" name="ホームベース 3"/>
          <p:cNvSpPr/>
          <p:nvPr/>
        </p:nvSpPr>
        <p:spPr>
          <a:xfrm>
            <a:off x="157809" y="1225525"/>
            <a:ext cx="648072" cy="4605581"/>
          </a:xfrm>
          <a:prstGeom prst="homePlate">
            <a:avLst>
              <a:gd name="adj" fmla="val 37365"/>
            </a:avLst>
          </a:prstGeom>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1400" dirty="0"/>
              <a:t>相談支援等に関わる実務経験</a:t>
            </a:r>
            <a:endParaRPr kumimoji="1" lang="en-US" altLang="ja-JP" sz="1400" dirty="0"/>
          </a:p>
        </p:txBody>
      </p:sp>
      <p:sp>
        <p:nvSpPr>
          <p:cNvPr id="5" name="正方形/長方形 4"/>
          <p:cNvSpPr/>
          <p:nvPr/>
        </p:nvSpPr>
        <p:spPr>
          <a:xfrm>
            <a:off x="902664" y="1225714"/>
            <a:ext cx="891776" cy="4608698"/>
          </a:xfrm>
          <a:prstGeom prst="rect">
            <a:avLst/>
          </a:prstGeom>
        </p:spPr>
        <p:style>
          <a:lnRef idx="2">
            <a:schemeClr val="accent1"/>
          </a:lnRef>
          <a:fillRef idx="1">
            <a:schemeClr val="lt1"/>
          </a:fillRef>
          <a:effectRef idx="0">
            <a:schemeClr val="accent1"/>
          </a:effectRef>
          <a:fontRef idx="minor">
            <a:schemeClr val="dk1"/>
          </a:fontRef>
        </p:style>
        <p:txBody>
          <a:bodyPr vert="eaVert" rtlCol="0" anchor="ctr"/>
          <a:lstStyle/>
          <a:p>
            <a:pPr algn="ctr"/>
            <a:r>
              <a:rPr kumimoji="1" lang="ja-JP" altLang="en-US" sz="1600" b="1" dirty="0"/>
              <a:t>相談支援従事者初任者研修</a:t>
            </a:r>
            <a:endParaRPr kumimoji="1" lang="en-US" altLang="ja-JP" sz="1600" b="1" dirty="0"/>
          </a:p>
          <a:p>
            <a:pPr algn="ctr"/>
            <a:r>
              <a:rPr lang="ja-JP" altLang="en-US" sz="1400" dirty="0"/>
              <a:t>「基本相談支援を基盤とした計画相談支援を実施できる知識と技術の獲得」</a:t>
            </a:r>
            <a:endParaRPr kumimoji="1" lang="ja-JP" altLang="en-US" sz="1400" dirty="0"/>
          </a:p>
        </p:txBody>
      </p:sp>
      <p:sp>
        <p:nvSpPr>
          <p:cNvPr id="6" name="ホームベース 5"/>
          <p:cNvSpPr/>
          <p:nvPr/>
        </p:nvSpPr>
        <p:spPr>
          <a:xfrm>
            <a:off x="1860901" y="1601123"/>
            <a:ext cx="648072" cy="3858207"/>
          </a:xfrm>
          <a:prstGeom prst="homePlate">
            <a:avLst>
              <a:gd name="adj" fmla="val 24729"/>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1200" dirty="0"/>
              <a:t>相談支援事業実務経験</a:t>
            </a:r>
            <a:r>
              <a:rPr kumimoji="1" lang="en-US" altLang="ja-JP" sz="1200" dirty="0"/>
              <a:t>2</a:t>
            </a:r>
            <a:r>
              <a:rPr kumimoji="1" lang="ja-JP" altLang="en-US" sz="1200" dirty="0"/>
              <a:t>年以上</a:t>
            </a:r>
            <a:endParaRPr kumimoji="1" lang="en-US" altLang="ja-JP" sz="1200" dirty="0"/>
          </a:p>
          <a:p>
            <a:pPr algn="ctr"/>
            <a:r>
              <a:rPr lang="ja-JP" altLang="en-US" sz="1200" dirty="0"/>
              <a:t>（実践の積み重ね）</a:t>
            </a:r>
            <a:endParaRPr kumimoji="1" lang="en-US" altLang="ja-JP" sz="1200" dirty="0"/>
          </a:p>
        </p:txBody>
      </p:sp>
      <p:sp>
        <p:nvSpPr>
          <p:cNvPr id="7" name="正方形/長方形 6"/>
          <p:cNvSpPr/>
          <p:nvPr/>
        </p:nvSpPr>
        <p:spPr>
          <a:xfrm>
            <a:off x="2558848" y="1222289"/>
            <a:ext cx="923940" cy="4608698"/>
          </a:xfrm>
          <a:prstGeom prst="rect">
            <a:avLst/>
          </a:prstGeom>
        </p:spPr>
        <p:style>
          <a:lnRef idx="2">
            <a:schemeClr val="accent3"/>
          </a:lnRef>
          <a:fillRef idx="1">
            <a:schemeClr val="lt1"/>
          </a:fillRef>
          <a:effectRef idx="0">
            <a:schemeClr val="accent3"/>
          </a:effectRef>
          <a:fontRef idx="minor">
            <a:schemeClr val="dk1"/>
          </a:fontRef>
        </p:style>
        <p:txBody>
          <a:bodyPr vert="eaVert" rtlCol="0" anchor="ctr"/>
          <a:lstStyle/>
          <a:p>
            <a:pPr algn="ctr"/>
            <a:r>
              <a:rPr kumimoji="1" lang="ja-JP" altLang="en-US" sz="1600" b="1" dirty="0"/>
              <a:t>相談支援従事者現任研修</a:t>
            </a:r>
            <a:endParaRPr kumimoji="1" lang="en-US" altLang="ja-JP" sz="1600" b="1" dirty="0"/>
          </a:p>
          <a:p>
            <a:pPr algn="ctr"/>
            <a:r>
              <a:rPr lang="ja-JP" altLang="en-US" sz="1400" dirty="0"/>
              <a:t>「個別相談支援のスキルアップ、地域援助のスキル獲得</a:t>
            </a:r>
            <a:r>
              <a:rPr lang="ja-JP" altLang="en-US" sz="1400" dirty="0" smtClean="0"/>
              <a:t>」</a:t>
            </a:r>
            <a:endParaRPr lang="en-US" altLang="ja-JP" sz="1400" dirty="0"/>
          </a:p>
        </p:txBody>
      </p:sp>
      <p:sp>
        <p:nvSpPr>
          <p:cNvPr id="10" name="正方形/長方形 9"/>
          <p:cNvSpPr/>
          <p:nvPr/>
        </p:nvSpPr>
        <p:spPr>
          <a:xfrm>
            <a:off x="4757357" y="3584014"/>
            <a:ext cx="1008112" cy="2403222"/>
          </a:xfrm>
          <a:prstGeom prst="rect">
            <a:avLst/>
          </a:prstGeom>
        </p:spPr>
        <p:style>
          <a:lnRef idx="2">
            <a:schemeClr val="accent2"/>
          </a:lnRef>
          <a:fillRef idx="1">
            <a:schemeClr val="lt1"/>
          </a:fillRef>
          <a:effectRef idx="0">
            <a:schemeClr val="accent2"/>
          </a:effectRef>
          <a:fontRef idx="minor">
            <a:schemeClr val="dk1"/>
          </a:fontRef>
        </p:style>
        <p:txBody>
          <a:bodyPr vert="eaVert" rtlCol="0" anchor="ctr"/>
          <a:lstStyle/>
          <a:p>
            <a:pPr algn="ctr"/>
            <a:r>
              <a:rPr kumimoji="1" lang="ja-JP" altLang="en-US" sz="1400" b="1" dirty="0"/>
              <a:t>相談支援従事者主任研修</a:t>
            </a:r>
            <a:endParaRPr kumimoji="1" lang="en-US" altLang="ja-JP" sz="1400" b="1" dirty="0"/>
          </a:p>
          <a:p>
            <a:pPr algn="ctr"/>
            <a:r>
              <a:rPr lang="ja-JP" altLang="en-US" sz="1200" dirty="0"/>
              <a:t>「地域づくり、人材育成、困難事例への対応など地域の中核的な役割を担うための知識と技術の獲得」</a:t>
            </a:r>
            <a:endParaRPr kumimoji="1" lang="en-US" altLang="ja-JP" sz="1200" dirty="0"/>
          </a:p>
        </p:txBody>
      </p:sp>
      <p:sp>
        <p:nvSpPr>
          <p:cNvPr id="11" name="ホームベース 10"/>
          <p:cNvSpPr/>
          <p:nvPr/>
        </p:nvSpPr>
        <p:spPr>
          <a:xfrm>
            <a:off x="5986807" y="3607130"/>
            <a:ext cx="1080120" cy="2380105"/>
          </a:xfrm>
          <a:prstGeom prst="homePlate">
            <a:avLst>
              <a:gd name="adj" fmla="val 19396"/>
            </a:avLst>
          </a:prstGeom>
          <a:ln>
            <a:prstDash val="sysDot"/>
          </a:ln>
        </p:spPr>
        <p:style>
          <a:lnRef idx="2">
            <a:schemeClr val="accent2"/>
          </a:lnRef>
          <a:fillRef idx="1">
            <a:schemeClr val="lt1"/>
          </a:fillRef>
          <a:effectRef idx="0">
            <a:schemeClr val="accent2"/>
          </a:effectRef>
          <a:fontRef idx="minor">
            <a:schemeClr val="dk1"/>
          </a:fontRef>
        </p:style>
        <p:txBody>
          <a:bodyPr vert="eaVert" rtlCol="0" anchor="ctr"/>
          <a:lstStyle/>
          <a:p>
            <a:pPr algn="ctr"/>
            <a:r>
              <a:rPr kumimoji="1" lang="ja-JP" altLang="en-US" sz="1100" dirty="0">
                <a:solidFill>
                  <a:schemeClr val="bg1">
                    <a:lumMod val="65000"/>
                  </a:schemeClr>
                </a:solidFill>
              </a:rPr>
              <a:t>実務経験</a:t>
            </a:r>
            <a:endParaRPr kumimoji="1" lang="en-US" altLang="ja-JP" sz="1100" dirty="0">
              <a:solidFill>
                <a:schemeClr val="bg1">
                  <a:lumMod val="65000"/>
                </a:schemeClr>
              </a:solidFill>
            </a:endParaRPr>
          </a:p>
          <a:p>
            <a:pPr algn="ctr"/>
            <a:r>
              <a:rPr lang="ja-JP" altLang="en-US" sz="1100" dirty="0">
                <a:solidFill>
                  <a:schemeClr val="bg1">
                    <a:lumMod val="65000"/>
                  </a:schemeClr>
                </a:solidFill>
              </a:rPr>
              <a:t>（現に主任相談支援専門員として相談支援事業等に従事している者</a:t>
            </a:r>
            <a:endParaRPr lang="en-US" altLang="ja-JP" sz="1100" dirty="0">
              <a:solidFill>
                <a:schemeClr val="bg1">
                  <a:lumMod val="65000"/>
                </a:schemeClr>
              </a:solidFill>
            </a:endParaRPr>
          </a:p>
          <a:p>
            <a:pPr algn="ctr"/>
            <a:r>
              <a:rPr lang="ja-JP" altLang="en-US" sz="1100" dirty="0">
                <a:solidFill>
                  <a:schemeClr val="bg1">
                    <a:lumMod val="65000"/>
                  </a:schemeClr>
                </a:solidFill>
              </a:rPr>
              <a:t>又は５年間に２年以上実務に従事していた者）</a:t>
            </a:r>
            <a:endParaRPr kumimoji="1" lang="en-US" altLang="ja-JP" sz="1100" dirty="0">
              <a:solidFill>
                <a:schemeClr val="bg1">
                  <a:lumMod val="65000"/>
                </a:schemeClr>
              </a:solidFill>
            </a:endParaRPr>
          </a:p>
        </p:txBody>
      </p:sp>
      <p:sp>
        <p:nvSpPr>
          <p:cNvPr id="12" name="正方形/長方形 11"/>
          <p:cNvSpPr/>
          <p:nvPr/>
        </p:nvSpPr>
        <p:spPr>
          <a:xfrm>
            <a:off x="7195083" y="1018268"/>
            <a:ext cx="864096" cy="2090089"/>
          </a:xfrm>
          <a:prstGeom prst="rect">
            <a:avLst/>
          </a:prstGeom>
        </p:spPr>
        <p:style>
          <a:lnRef idx="2">
            <a:schemeClr val="accent3"/>
          </a:lnRef>
          <a:fillRef idx="1">
            <a:schemeClr val="lt1"/>
          </a:fillRef>
          <a:effectRef idx="0">
            <a:schemeClr val="accent3"/>
          </a:effectRef>
          <a:fontRef idx="minor">
            <a:schemeClr val="dk1"/>
          </a:fontRef>
        </p:style>
        <p:txBody>
          <a:bodyPr vert="eaVert" rtlCol="0" anchor="ctr"/>
          <a:lstStyle/>
          <a:p>
            <a:pPr algn="ctr"/>
            <a:r>
              <a:rPr kumimoji="1" lang="ja-JP" altLang="en-US" sz="1400" b="1" dirty="0"/>
              <a:t>相談支援従事者現任研修</a:t>
            </a:r>
            <a:endParaRPr kumimoji="1" lang="en-US" altLang="ja-JP" sz="1400" b="1" dirty="0"/>
          </a:p>
          <a:p>
            <a:pPr algn="ctr"/>
            <a:r>
              <a:rPr lang="ja-JP" altLang="en-US" sz="1400" b="1" dirty="0"/>
              <a:t>（</a:t>
            </a:r>
            <a:r>
              <a:rPr lang="ja-JP" altLang="en-US" sz="1400" b="1" dirty="0" smtClean="0"/>
              <a:t>更新研修として受講）</a:t>
            </a:r>
            <a:endParaRPr kumimoji="1" lang="en-US" altLang="ja-JP" sz="1400" b="1" dirty="0"/>
          </a:p>
        </p:txBody>
      </p:sp>
      <p:sp>
        <p:nvSpPr>
          <p:cNvPr id="13" name="正方形/長方形 12"/>
          <p:cNvSpPr/>
          <p:nvPr/>
        </p:nvSpPr>
        <p:spPr>
          <a:xfrm>
            <a:off x="7195083" y="3607133"/>
            <a:ext cx="864096" cy="2380104"/>
          </a:xfrm>
          <a:prstGeom prst="rect">
            <a:avLst/>
          </a:prstGeom>
          <a:ln>
            <a:prstDash val="sysDot"/>
          </a:ln>
        </p:spPr>
        <p:style>
          <a:lnRef idx="2">
            <a:schemeClr val="accent2"/>
          </a:lnRef>
          <a:fillRef idx="1">
            <a:schemeClr val="lt1"/>
          </a:fillRef>
          <a:effectRef idx="0">
            <a:schemeClr val="accent2"/>
          </a:effectRef>
          <a:fontRef idx="minor">
            <a:schemeClr val="dk1"/>
          </a:fontRef>
        </p:style>
        <p:txBody>
          <a:bodyPr vert="eaVert" rtlCol="0" anchor="ctr"/>
          <a:lstStyle/>
          <a:p>
            <a:pPr algn="ctr"/>
            <a:r>
              <a:rPr kumimoji="1" lang="ja-JP" altLang="en-US" sz="1500" b="1" dirty="0">
                <a:solidFill>
                  <a:schemeClr val="bg1">
                    <a:lumMod val="65000"/>
                  </a:schemeClr>
                </a:solidFill>
              </a:rPr>
              <a:t>相談支援従事者</a:t>
            </a:r>
            <a:r>
              <a:rPr lang="ja-JP" altLang="en-US" sz="1500" b="1" dirty="0">
                <a:solidFill>
                  <a:schemeClr val="bg1">
                    <a:lumMod val="65000"/>
                  </a:schemeClr>
                </a:solidFill>
              </a:rPr>
              <a:t>主任</a:t>
            </a:r>
            <a:r>
              <a:rPr kumimoji="1" lang="ja-JP" altLang="en-US" sz="1500" b="1" dirty="0">
                <a:solidFill>
                  <a:schemeClr val="bg1">
                    <a:lumMod val="65000"/>
                  </a:schemeClr>
                </a:solidFill>
              </a:rPr>
              <a:t>研修</a:t>
            </a:r>
            <a:endParaRPr kumimoji="1" lang="en-US" altLang="ja-JP" sz="1500" b="1" dirty="0">
              <a:solidFill>
                <a:schemeClr val="bg1">
                  <a:lumMod val="65000"/>
                </a:schemeClr>
              </a:solidFill>
            </a:endParaRPr>
          </a:p>
          <a:p>
            <a:pPr algn="ctr"/>
            <a:r>
              <a:rPr lang="ja-JP" altLang="en-US" sz="1500" b="1" dirty="0">
                <a:solidFill>
                  <a:schemeClr val="bg1">
                    <a:lumMod val="65000"/>
                  </a:schemeClr>
                </a:solidFill>
              </a:rPr>
              <a:t>（更新研修）</a:t>
            </a:r>
            <a:endParaRPr kumimoji="1" lang="en-US" altLang="ja-JP" sz="1500" b="1" dirty="0">
              <a:solidFill>
                <a:schemeClr val="bg1">
                  <a:lumMod val="65000"/>
                </a:schemeClr>
              </a:solidFill>
            </a:endParaRPr>
          </a:p>
        </p:txBody>
      </p:sp>
      <p:sp>
        <p:nvSpPr>
          <p:cNvPr id="14" name="ホームベース 13"/>
          <p:cNvSpPr/>
          <p:nvPr/>
        </p:nvSpPr>
        <p:spPr>
          <a:xfrm>
            <a:off x="875770" y="524396"/>
            <a:ext cx="2725288" cy="207825"/>
          </a:xfrm>
          <a:prstGeom prst="homePlat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sz="1600" dirty="0"/>
              <a:t>更新期限</a:t>
            </a:r>
            <a:r>
              <a:rPr kumimoji="1" lang="en-US" altLang="ja-JP" sz="1600" dirty="0"/>
              <a:t>5</a:t>
            </a:r>
            <a:r>
              <a:rPr kumimoji="1" lang="ja-JP" altLang="en-US" sz="1600" dirty="0"/>
              <a:t>年</a:t>
            </a:r>
          </a:p>
        </p:txBody>
      </p:sp>
      <p:sp>
        <p:nvSpPr>
          <p:cNvPr id="15" name="ホームベース 14"/>
          <p:cNvSpPr/>
          <p:nvPr/>
        </p:nvSpPr>
        <p:spPr>
          <a:xfrm>
            <a:off x="3673067" y="524396"/>
            <a:ext cx="4386112" cy="207825"/>
          </a:xfrm>
          <a:prstGeom prst="homePlat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sz="1600" dirty="0"/>
              <a:t>更新期限</a:t>
            </a:r>
            <a:r>
              <a:rPr kumimoji="1" lang="en-US" altLang="ja-JP" sz="1600" dirty="0"/>
              <a:t>5</a:t>
            </a:r>
            <a:r>
              <a:rPr kumimoji="1" lang="ja-JP" altLang="en-US" sz="1600" dirty="0"/>
              <a:t>年</a:t>
            </a:r>
          </a:p>
        </p:txBody>
      </p:sp>
      <p:sp>
        <p:nvSpPr>
          <p:cNvPr id="17" name="上矢印 16"/>
          <p:cNvSpPr/>
          <p:nvPr/>
        </p:nvSpPr>
        <p:spPr>
          <a:xfrm>
            <a:off x="2007142" y="5284519"/>
            <a:ext cx="324036" cy="787128"/>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8" name="上矢印 17"/>
          <p:cNvSpPr/>
          <p:nvPr/>
        </p:nvSpPr>
        <p:spPr>
          <a:xfrm>
            <a:off x="4433515" y="2625975"/>
            <a:ext cx="324036" cy="3384376"/>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9" name="ホームベース 8"/>
          <p:cNvSpPr/>
          <p:nvPr/>
        </p:nvSpPr>
        <p:spPr>
          <a:xfrm>
            <a:off x="3565490" y="3607131"/>
            <a:ext cx="1030043" cy="2232248"/>
          </a:xfrm>
          <a:prstGeom prst="homePlate">
            <a:avLst>
              <a:gd name="adj" fmla="val 15606"/>
            </a:avLst>
          </a:prstGeom>
        </p:spPr>
        <p:style>
          <a:lnRef idx="1">
            <a:schemeClr val="accent2"/>
          </a:lnRef>
          <a:fillRef idx="2">
            <a:schemeClr val="accent2"/>
          </a:fillRef>
          <a:effectRef idx="1">
            <a:schemeClr val="accent2"/>
          </a:effectRef>
          <a:fontRef idx="minor">
            <a:schemeClr val="dk1"/>
          </a:fontRef>
        </p:style>
        <p:txBody>
          <a:bodyPr vert="eaVert" rtlCol="0" anchor="ctr"/>
          <a:lstStyle/>
          <a:p>
            <a:pPr algn="ctr"/>
            <a:r>
              <a:rPr kumimoji="1" lang="ja-JP" altLang="en-US" sz="1200" dirty="0"/>
              <a:t>相談支援事業実務経験</a:t>
            </a:r>
            <a:endParaRPr lang="en-US" altLang="ja-JP" sz="1200" dirty="0"/>
          </a:p>
          <a:p>
            <a:pPr algn="ctr"/>
            <a:r>
              <a:rPr kumimoji="1" lang="ja-JP" altLang="en-US" sz="1200" dirty="0"/>
              <a:t>現任研修修了後３年以上</a:t>
            </a:r>
            <a:endParaRPr kumimoji="1" lang="en-US" altLang="ja-JP" sz="1200" dirty="0"/>
          </a:p>
          <a:p>
            <a:pPr algn="ctr"/>
            <a:r>
              <a:rPr lang="ja-JP" altLang="en-US" sz="1200" dirty="0"/>
              <a:t>（十分な知識・経験の蓄積）</a:t>
            </a:r>
            <a:endParaRPr kumimoji="1" lang="en-US" altLang="ja-JP" sz="1200" dirty="0"/>
          </a:p>
        </p:txBody>
      </p:sp>
      <p:sp>
        <p:nvSpPr>
          <p:cNvPr id="20" name="上矢印 19"/>
          <p:cNvSpPr/>
          <p:nvPr/>
        </p:nvSpPr>
        <p:spPr>
          <a:xfrm>
            <a:off x="3726561" y="5634680"/>
            <a:ext cx="324036" cy="544565"/>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1" name="ホームベース 20"/>
          <p:cNvSpPr/>
          <p:nvPr/>
        </p:nvSpPr>
        <p:spPr>
          <a:xfrm>
            <a:off x="936762" y="6487451"/>
            <a:ext cx="6875598" cy="2160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ＯＪＴ、ＯＦＦ</a:t>
            </a:r>
            <a:r>
              <a:rPr kumimoji="1" lang="en-US" altLang="ja-JP" sz="1600"/>
              <a:t>-</a:t>
            </a:r>
            <a:r>
              <a:rPr kumimoji="1" lang="ja-JP" altLang="en-US" sz="1600"/>
              <a:t>ＪＴ、自己研鑽</a:t>
            </a:r>
          </a:p>
        </p:txBody>
      </p:sp>
      <p:sp>
        <p:nvSpPr>
          <p:cNvPr id="22" name="ホームベース 21"/>
          <p:cNvSpPr/>
          <p:nvPr/>
        </p:nvSpPr>
        <p:spPr>
          <a:xfrm>
            <a:off x="5758208" y="3247092"/>
            <a:ext cx="2198168" cy="229503"/>
          </a:xfrm>
          <a:prstGeom prst="homePlate">
            <a:avLst/>
          </a:prstGeom>
          <a:ln>
            <a:prstDash val="sysDot"/>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solidFill>
                  <a:schemeClr val="bg1">
                    <a:lumMod val="65000"/>
                  </a:schemeClr>
                </a:solidFill>
              </a:rPr>
              <a:t>更新期限</a:t>
            </a:r>
            <a:r>
              <a:rPr kumimoji="1" lang="en-US" altLang="ja-JP" sz="1600" dirty="0">
                <a:solidFill>
                  <a:schemeClr val="bg1">
                    <a:lumMod val="65000"/>
                  </a:schemeClr>
                </a:solidFill>
              </a:rPr>
              <a:t>5</a:t>
            </a:r>
            <a:r>
              <a:rPr kumimoji="1" lang="ja-JP" altLang="en-US" sz="1600" dirty="0">
                <a:solidFill>
                  <a:schemeClr val="bg1">
                    <a:lumMod val="65000"/>
                  </a:schemeClr>
                </a:solidFill>
              </a:rPr>
              <a:t>年</a:t>
            </a:r>
          </a:p>
        </p:txBody>
      </p:sp>
      <p:sp>
        <p:nvSpPr>
          <p:cNvPr id="3" name="角丸四角形 2"/>
          <p:cNvSpPr/>
          <p:nvPr/>
        </p:nvSpPr>
        <p:spPr>
          <a:xfrm>
            <a:off x="8185848" y="946260"/>
            <a:ext cx="792088" cy="2156815"/>
          </a:xfrm>
          <a:prstGeom prst="roundRect">
            <a:avLst/>
          </a:prstGeom>
        </p:spPr>
        <p:style>
          <a:lnRef idx="1">
            <a:schemeClr val="accent3"/>
          </a:lnRef>
          <a:fillRef idx="2">
            <a:schemeClr val="accent3"/>
          </a:fillRef>
          <a:effectRef idx="1">
            <a:schemeClr val="accent3"/>
          </a:effectRef>
          <a:fontRef idx="minor">
            <a:schemeClr val="dk1"/>
          </a:fontRef>
        </p:style>
        <p:txBody>
          <a:bodyPr vert="eaVert" rtlCol="0" anchor="ctr"/>
          <a:lstStyle/>
          <a:p>
            <a:pPr algn="ctr"/>
            <a:r>
              <a:rPr kumimoji="1" lang="ja-JP" altLang="en-US"/>
              <a:t>専門職としての能力の保持・向上</a:t>
            </a:r>
          </a:p>
        </p:txBody>
      </p:sp>
      <p:sp>
        <p:nvSpPr>
          <p:cNvPr id="23" name="角丸四角形 22"/>
          <p:cNvSpPr/>
          <p:nvPr/>
        </p:nvSpPr>
        <p:spPr>
          <a:xfrm>
            <a:off x="8145288" y="3607130"/>
            <a:ext cx="792088" cy="2380106"/>
          </a:xfrm>
          <a:prstGeom prst="roundRect">
            <a:avLst/>
          </a:prstGeom>
          <a:ln>
            <a:prstDash val="sysDot"/>
          </a:ln>
        </p:spPr>
        <p:style>
          <a:lnRef idx="2">
            <a:schemeClr val="accent2"/>
          </a:lnRef>
          <a:fillRef idx="1">
            <a:schemeClr val="lt1"/>
          </a:fillRef>
          <a:effectRef idx="0">
            <a:schemeClr val="accent2"/>
          </a:effectRef>
          <a:fontRef idx="minor">
            <a:schemeClr val="dk1"/>
          </a:fontRef>
        </p:style>
        <p:txBody>
          <a:bodyPr vert="eaVert" rtlCol="0" anchor="ctr"/>
          <a:lstStyle/>
          <a:p>
            <a:pPr algn="ctr"/>
            <a:r>
              <a:rPr kumimoji="1" lang="ja-JP" altLang="en-US">
                <a:solidFill>
                  <a:schemeClr val="bg1">
                    <a:lumMod val="65000"/>
                  </a:schemeClr>
                </a:solidFill>
              </a:rPr>
              <a:t>主任としての能力の保持・向上</a:t>
            </a:r>
          </a:p>
        </p:txBody>
      </p:sp>
      <p:sp>
        <p:nvSpPr>
          <p:cNvPr id="24" name="上矢印 23"/>
          <p:cNvSpPr/>
          <p:nvPr/>
        </p:nvSpPr>
        <p:spPr>
          <a:xfrm>
            <a:off x="6027148" y="5688468"/>
            <a:ext cx="324036" cy="399465"/>
          </a:xfrm>
          <a:prstGeom prst="upArrow">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bg1">
                  <a:lumMod val="65000"/>
                </a:schemeClr>
              </a:solidFill>
            </a:endParaRPr>
          </a:p>
        </p:txBody>
      </p:sp>
      <p:sp>
        <p:nvSpPr>
          <p:cNvPr id="16" name="正方形/長方形 15"/>
          <p:cNvSpPr/>
          <p:nvPr/>
        </p:nvSpPr>
        <p:spPr>
          <a:xfrm>
            <a:off x="1900546" y="6071647"/>
            <a:ext cx="5119726" cy="34379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専門コース別研修</a:t>
            </a:r>
          </a:p>
        </p:txBody>
      </p:sp>
      <p:sp>
        <p:nvSpPr>
          <p:cNvPr id="27" name="スライド番号プレースホルダー 1440"/>
          <p:cNvSpPr>
            <a:spLocks noGrp="1"/>
          </p:cNvSpPr>
          <p:nvPr>
            <p:ph type="sldNum" sz="quarter" idx="12"/>
          </p:nvPr>
        </p:nvSpPr>
        <p:spPr>
          <a:xfrm>
            <a:off x="6878870" y="6371852"/>
            <a:ext cx="2133600" cy="365125"/>
          </a:xfrm>
        </p:spPr>
        <p:txBody>
          <a:bodyPr/>
          <a:lstStyle/>
          <a:p>
            <a:fld id="{BF650902-BC30-4882-9DB1-CF188FB606CB}" type="slidenum">
              <a:rPr kumimoji="1" lang="ja-JP" altLang="en-US" smtClean="0"/>
              <a:t>13</a:t>
            </a:fld>
            <a:endParaRPr kumimoji="1" lang="ja-JP" altLang="en-US" dirty="0"/>
          </a:p>
        </p:txBody>
      </p:sp>
      <p:cxnSp>
        <p:nvCxnSpPr>
          <p:cNvPr id="38" name="カギ線コネクタ 37"/>
          <p:cNvCxnSpPr>
            <a:stCxn id="6" idx="0"/>
            <a:endCxn id="5" idx="0"/>
          </p:cNvCxnSpPr>
          <p:nvPr/>
        </p:nvCxnSpPr>
        <p:spPr>
          <a:xfrm rot="16200000" flipV="1">
            <a:off x="1538975" y="1035292"/>
            <a:ext cx="375409" cy="756254"/>
          </a:xfrm>
          <a:prstGeom prst="bentConnector3">
            <a:avLst>
              <a:gd name="adj1" fmla="val 160894"/>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1537854" y="823141"/>
            <a:ext cx="3383769" cy="3248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t>現に相談支援事業に従事しておらず、</a:t>
            </a:r>
            <a:endParaRPr lang="en-US" altLang="ja-JP" sz="1100" dirty="0"/>
          </a:p>
          <a:p>
            <a:pPr algn="ctr"/>
            <a:r>
              <a:rPr lang="ja-JP" altLang="en-US" sz="1100" dirty="0"/>
              <a:t>５年間に２年以上実務に従事していない場合</a:t>
            </a:r>
            <a:endParaRPr kumimoji="1" lang="en-US" altLang="ja-JP" sz="1100" dirty="0"/>
          </a:p>
        </p:txBody>
      </p:sp>
      <p:cxnSp>
        <p:nvCxnSpPr>
          <p:cNvPr id="26" name="カギ線コネクタ 25"/>
          <p:cNvCxnSpPr>
            <a:stCxn id="43" idx="3"/>
            <a:endCxn id="8" idx="0"/>
          </p:cNvCxnSpPr>
          <p:nvPr/>
        </p:nvCxnSpPr>
        <p:spPr>
          <a:xfrm>
            <a:off x="4921623" y="985553"/>
            <a:ext cx="307196" cy="236735"/>
          </a:xfrm>
          <a:prstGeom prst="bentConnector2">
            <a:avLst/>
          </a:prstGeom>
          <a:ln w="38100"/>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5906124" y="4528936"/>
            <a:ext cx="3139047" cy="39397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200" dirty="0"/>
              <a:t>主任相談支援専門員</a:t>
            </a:r>
            <a:r>
              <a:rPr lang="ja-JP" altLang="en-US" sz="1200" dirty="0" smtClean="0"/>
              <a:t>の更新研修については今後検討</a:t>
            </a:r>
            <a:endParaRPr kumimoji="1" lang="ja-JP" altLang="en-US" sz="1200" dirty="0"/>
          </a:p>
        </p:txBody>
      </p:sp>
      <p:grpSp>
        <p:nvGrpSpPr>
          <p:cNvPr id="36" name="グループ化 35">
            <a:extLst>
              <a:ext uri="{FF2B5EF4-FFF2-40B4-BE49-F238E27FC236}">
                <a16:creationId xmlns:a16="http://schemas.microsoft.com/office/drawing/2014/main" xmlns="" id="{14D6039F-05D0-1A47-942C-D43B72179361}"/>
              </a:ext>
            </a:extLst>
          </p:cNvPr>
          <p:cNvGrpSpPr/>
          <p:nvPr/>
        </p:nvGrpSpPr>
        <p:grpSpPr>
          <a:xfrm>
            <a:off x="0" y="380503"/>
            <a:ext cx="9144000" cy="72008"/>
            <a:chOff x="0" y="188640"/>
            <a:chExt cx="9144000" cy="72008"/>
          </a:xfrm>
        </p:grpSpPr>
        <p:cxnSp>
          <p:nvCxnSpPr>
            <p:cNvPr id="37" name="直線コネクタ 36">
              <a:extLst>
                <a:ext uri="{FF2B5EF4-FFF2-40B4-BE49-F238E27FC236}">
                  <a16:creationId xmlns:a16="http://schemas.microsoft.com/office/drawing/2014/main" xmlns=""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xmlns=""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6607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solidFill>
                  <a:schemeClr val="tx1"/>
                </a:solidFill>
              </a:rPr>
              <a:t>見直し</a:t>
            </a:r>
            <a:r>
              <a:rPr lang="ja-JP" altLang="en-US" sz="2400" b="1" dirty="0" smtClean="0">
                <a:solidFill>
                  <a:schemeClr val="tx1"/>
                </a:solidFill>
              </a:rPr>
              <a:t>のスケジュール</a:t>
            </a:r>
            <a:endParaRPr kumimoji="1" lang="ja-JP" altLang="en-US" sz="2400" b="1" dirty="0">
              <a:solidFill>
                <a:schemeClr val="tx1"/>
              </a:solidFill>
            </a:endParaRPr>
          </a:p>
        </p:txBody>
      </p:sp>
      <p:grpSp>
        <p:nvGrpSpPr>
          <p:cNvPr id="2" name="グループ化 1">
            <a:extLst>
              <a:ext uri="{FF2B5EF4-FFF2-40B4-BE49-F238E27FC236}">
                <a16:creationId xmlns:a16="http://schemas.microsoft.com/office/drawing/2014/main" xmlns="" id="{FCB529C2-D725-5A40-9D74-C5AD1EFD2573}"/>
              </a:ext>
            </a:extLst>
          </p:cNvPr>
          <p:cNvGrpSpPr/>
          <p:nvPr/>
        </p:nvGrpSpPr>
        <p:grpSpPr>
          <a:xfrm>
            <a:off x="0" y="407397"/>
            <a:ext cx="9144000" cy="72008"/>
            <a:chOff x="0" y="188640"/>
            <a:chExt cx="9144000" cy="72008"/>
          </a:xfrm>
        </p:grpSpPr>
        <p:cxnSp>
          <p:nvCxnSpPr>
            <p:cNvPr id="7" name="直線コネクタ 6">
              <a:extLst>
                <a:ext uri="{FF2B5EF4-FFF2-40B4-BE49-F238E27FC236}">
                  <a16:creationId xmlns:a16="http://schemas.microsoft.com/office/drawing/2014/main" xmlns=""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xmlns=""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9" name="表 8"/>
          <p:cNvGraphicFramePr>
            <a:graphicFrameLocks noGrp="1"/>
          </p:cNvGraphicFramePr>
          <p:nvPr>
            <p:extLst>
              <p:ext uri="{D42A27DB-BD31-4B8C-83A1-F6EECF244321}">
                <p14:modId xmlns:p14="http://schemas.microsoft.com/office/powerpoint/2010/main" val="1451020856"/>
              </p:ext>
            </p:extLst>
          </p:nvPr>
        </p:nvGraphicFramePr>
        <p:xfrm>
          <a:off x="8546" y="696035"/>
          <a:ext cx="9118362" cy="6059608"/>
        </p:xfrm>
        <a:graphic>
          <a:graphicData uri="http://schemas.openxmlformats.org/drawingml/2006/table">
            <a:tbl>
              <a:tblPr firstRow="1" bandRow="1">
                <a:tableStyleId>{5C22544A-7EE6-4342-B048-85BDC9FD1C3A}</a:tableStyleId>
              </a:tblPr>
              <a:tblGrid>
                <a:gridCol w="2119173"/>
                <a:gridCol w="1648804"/>
                <a:gridCol w="1914844"/>
                <a:gridCol w="1863344"/>
                <a:gridCol w="1572197"/>
              </a:tblGrid>
              <a:tr h="556342">
                <a:tc>
                  <a:txBody>
                    <a:bodyPr/>
                    <a:lstStyle/>
                    <a:p>
                      <a:pPr algn="ctr"/>
                      <a:endParaRPr kumimoji="1" lang="ja-JP" altLang="en-US" sz="1800" dirty="0">
                        <a:solidFill>
                          <a:schemeClr val="bg1"/>
                        </a:solidFill>
                        <a:latin typeface="+mn-ea"/>
                        <a:ea typeface="+mn-ea"/>
                      </a:endParaRPr>
                    </a:p>
                  </a:txBody>
                  <a:tcPr marL="99060" marR="9906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29</a:t>
                      </a:r>
                      <a:r>
                        <a:rPr kumimoji="1" lang="ja-JP" altLang="en-US" sz="1800" dirty="0" smtClean="0">
                          <a:solidFill>
                            <a:schemeClr val="bg1"/>
                          </a:solidFill>
                          <a:latin typeface="+mn-ea"/>
                          <a:ea typeface="+mn-ea"/>
                        </a:rPr>
                        <a:t>年度</a:t>
                      </a: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30</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31</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32</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r>
              <a:tr h="1757696">
                <a:tc>
                  <a:txBody>
                    <a:bodyPr/>
                    <a:lstStyle/>
                    <a:p>
                      <a:pPr marL="0" indent="0">
                        <a:buFont typeface="+mj-lt"/>
                        <a:buNone/>
                      </a:pPr>
                      <a:r>
                        <a:rPr kumimoji="1" lang="ja-JP" altLang="en-US" sz="1800" b="1" dirty="0" smtClean="0">
                          <a:latin typeface="+mn-ea"/>
                          <a:ea typeface="+mn-ea"/>
                        </a:rPr>
                        <a:t>初任者研修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r>
              <a:tr h="1872785">
                <a:tc>
                  <a:txBody>
                    <a:bodyPr/>
                    <a:lstStyle/>
                    <a:p>
                      <a:pPr marL="0" indent="0">
                        <a:buFont typeface="+mj-lt"/>
                        <a:buNone/>
                      </a:pPr>
                      <a:r>
                        <a:rPr kumimoji="1" lang="ja-JP" altLang="en-US" sz="1800" b="1" dirty="0" smtClean="0">
                          <a:latin typeface="+mn-ea"/>
                          <a:ea typeface="+mn-ea"/>
                        </a:rPr>
                        <a:t>現任研修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r>
              <a:tr h="1872785">
                <a:tc>
                  <a:txBody>
                    <a:bodyPr/>
                    <a:lstStyle/>
                    <a:p>
                      <a:pPr marL="0" indent="0">
                        <a:buFont typeface="+mj-lt"/>
                        <a:buNone/>
                      </a:pPr>
                      <a:r>
                        <a:rPr kumimoji="1" lang="ja-JP" altLang="en-US" sz="1800" b="1" dirty="0" smtClean="0">
                          <a:latin typeface="+mn-ea"/>
                          <a:ea typeface="+mn-ea"/>
                        </a:rPr>
                        <a:t>主任相談支援</a:t>
                      </a:r>
                      <a:endParaRPr kumimoji="1" lang="en-US" altLang="ja-JP" sz="1800" b="1" dirty="0" smtClean="0">
                        <a:latin typeface="+mn-ea"/>
                        <a:ea typeface="+mn-ea"/>
                      </a:endParaRPr>
                    </a:p>
                    <a:p>
                      <a:pPr marL="0" indent="0">
                        <a:buFont typeface="+mj-lt"/>
                        <a:buNone/>
                      </a:pPr>
                      <a:r>
                        <a:rPr kumimoji="1" lang="ja-JP" altLang="en-US" sz="1800" b="1" dirty="0" smtClean="0">
                          <a:latin typeface="+mn-ea"/>
                          <a:ea typeface="+mn-ea"/>
                        </a:rPr>
                        <a:t>専門員研修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r>
            </a:tbl>
          </a:graphicData>
        </a:graphic>
      </p:graphicFrame>
      <p:sp>
        <p:nvSpPr>
          <p:cNvPr id="11" name="ホームベース 10"/>
          <p:cNvSpPr/>
          <p:nvPr/>
        </p:nvSpPr>
        <p:spPr>
          <a:xfrm>
            <a:off x="6308431" y="5890923"/>
            <a:ext cx="2818477" cy="769183"/>
          </a:xfrm>
          <a:prstGeom prst="homePlate">
            <a:avLst>
              <a:gd name="adj" fmla="val 40912"/>
            </a:avLst>
          </a:prstGeom>
          <a:ln>
            <a:solidFill>
              <a:schemeClr val="accent6">
                <a:lumMod val="5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400" b="1" dirty="0" smtClean="0"/>
          </a:p>
        </p:txBody>
      </p:sp>
      <p:sp>
        <p:nvSpPr>
          <p:cNvPr id="12" name="ホームベース 11"/>
          <p:cNvSpPr/>
          <p:nvPr/>
        </p:nvSpPr>
        <p:spPr>
          <a:xfrm>
            <a:off x="4326340" y="5120378"/>
            <a:ext cx="4800568" cy="638977"/>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400" b="1" dirty="0" smtClean="0">
                <a:solidFill>
                  <a:schemeClr val="tx1"/>
                </a:solidFill>
              </a:rPr>
              <a:t>国による研修の実施</a:t>
            </a:r>
            <a:endParaRPr kumimoji="1" lang="ja-JP" altLang="en-US" sz="1400" b="1" dirty="0">
              <a:solidFill>
                <a:schemeClr val="tx1"/>
              </a:solidFill>
            </a:endParaRPr>
          </a:p>
        </p:txBody>
      </p:sp>
      <p:sp>
        <p:nvSpPr>
          <p:cNvPr id="13" name="ホームベース 12"/>
          <p:cNvSpPr/>
          <p:nvPr/>
        </p:nvSpPr>
        <p:spPr>
          <a:xfrm>
            <a:off x="2099255" y="5137677"/>
            <a:ext cx="1666874" cy="1522430"/>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t>・告示新設</a:t>
            </a:r>
            <a:endParaRPr lang="en-US" altLang="ja-JP" sz="1400" b="1" dirty="0" smtClean="0"/>
          </a:p>
          <a:p>
            <a:endParaRPr lang="en-US" altLang="ja-JP" sz="1200" b="1" dirty="0" smtClean="0"/>
          </a:p>
          <a:p>
            <a:r>
              <a:rPr lang="en-US" altLang="ja-JP" sz="1200" b="1" dirty="0" smtClean="0"/>
              <a:t>※</a:t>
            </a:r>
            <a:r>
              <a:rPr lang="ja-JP" altLang="en-US" sz="1200" b="1" dirty="0" smtClean="0"/>
              <a:t>報酬告示も見直し</a:t>
            </a:r>
            <a:endParaRPr lang="en-US" altLang="ja-JP" sz="1200" b="1" dirty="0" smtClean="0"/>
          </a:p>
        </p:txBody>
      </p:sp>
      <p:sp>
        <p:nvSpPr>
          <p:cNvPr id="14" name="ホームベース 13"/>
          <p:cNvSpPr/>
          <p:nvPr/>
        </p:nvSpPr>
        <p:spPr>
          <a:xfrm>
            <a:off x="3876926" y="2374708"/>
            <a:ext cx="1805030" cy="1255595"/>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t>・カリキュラムの</a:t>
            </a:r>
            <a:endParaRPr lang="en-US" altLang="ja-JP" sz="1400" b="1" dirty="0" smtClean="0"/>
          </a:p>
          <a:p>
            <a:r>
              <a:rPr lang="ja-JP" altLang="en-US" sz="1400" b="1" dirty="0"/>
              <a:t>　</a:t>
            </a:r>
            <a:r>
              <a:rPr lang="ja-JP" altLang="en-US" sz="1400" b="1" dirty="0" smtClean="0"/>
              <a:t>告示改正</a:t>
            </a:r>
            <a:endParaRPr lang="en-US" altLang="ja-JP" sz="1400" b="1" dirty="0" smtClean="0"/>
          </a:p>
          <a:p>
            <a:r>
              <a:rPr lang="ja-JP" altLang="en-US" sz="1400" b="1" dirty="0" smtClean="0"/>
              <a:t>・新カリキュラム</a:t>
            </a:r>
            <a:endParaRPr lang="en-US" altLang="ja-JP" sz="1400" b="1" dirty="0" smtClean="0"/>
          </a:p>
          <a:p>
            <a:r>
              <a:rPr lang="ja-JP" altLang="en-US" sz="1400" b="1" dirty="0"/>
              <a:t>　</a:t>
            </a:r>
            <a:r>
              <a:rPr lang="ja-JP" altLang="en-US" sz="1400" b="1" dirty="0" smtClean="0"/>
              <a:t>の内容等に</a:t>
            </a:r>
            <a:endParaRPr lang="en-US" altLang="ja-JP" sz="1400" b="1" dirty="0" smtClean="0"/>
          </a:p>
          <a:p>
            <a:r>
              <a:rPr lang="ja-JP" altLang="en-US" sz="1400" b="1" dirty="0"/>
              <a:t>　</a:t>
            </a:r>
            <a:r>
              <a:rPr lang="ja-JP" altLang="en-US" sz="1400" b="1" dirty="0" smtClean="0"/>
              <a:t>ついて周知</a:t>
            </a:r>
            <a:endParaRPr lang="en-US" altLang="ja-JP" sz="1400" b="1" dirty="0" smtClean="0"/>
          </a:p>
        </p:txBody>
      </p:sp>
      <p:sp>
        <p:nvSpPr>
          <p:cNvPr id="16" name="ホームベース 15"/>
          <p:cNvSpPr/>
          <p:nvPr/>
        </p:nvSpPr>
        <p:spPr>
          <a:xfrm>
            <a:off x="5709313" y="1464861"/>
            <a:ext cx="3417595" cy="69148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による新カリキュラム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研修開始</a:t>
            </a:r>
            <a:endParaRPr kumimoji="1" lang="ja-JP" altLang="en-US" sz="1400" b="1" dirty="0">
              <a:solidFill>
                <a:schemeClr val="tx1"/>
              </a:solidFill>
            </a:endParaRPr>
          </a:p>
        </p:txBody>
      </p:sp>
      <p:sp>
        <p:nvSpPr>
          <p:cNvPr id="17" name="ホームベース 16"/>
          <p:cNvSpPr/>
          <p:nvPr/>
        </p:nvSpPr>
        <p:spPr>
          <a:xfrm>
            <a:off x="2099254" y="3957851"/>
            <a:ext cx="3610059" cy="73925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による旧カリキュラム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研修実施</a:t>
            </a:r>
            <a:endParaRPr kumimoji="1" lang="ja-JP" altLang="en-US" sz="1400" b="1" dirty="0">
              <a:solidFill>
                <a:schemeClr val="tx1"/>
              </a:solidFill>
            </a:endParaRPr>
          </a:p>
        </p:txBody>
      </p:sp>
      <p:sp>
        <p:nvSpPr>
          <p:cNvPr id="18" name="ホームベース 17"/>
          <p:cNvSpPr/>
          <p:nvPr/>
        </p:nvSpPr>
        <p:spPr>
          <a:xfrm>
            <a:off x="2099254" y="1464860"/>
            <a:ext cx="3610059" cy="691485"/>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a:t>
            </a:r>
            <a:r>
              <a:rPr kumimoji="1" lang="ja-JP" altLang="en-US" sz="1400" b="1" dirty="0" smtClean="0">
                <a:solidFill>
                  <a:schemeClr val="tx1"/>
                </a:solidFill>
              </a:rPr>
              <a:t>による旧カリキュラム</a:t>
            </a:r>
            <a:endParaRPr kumimoji="1" lang="en-US" altLang="ja-JP" sz="1400" b="1" dirty="0" smtClean="0">
              <a:solidFill>
                <a:schemeClr val="tx1"/>
              </a:solidFill>
            </a:endParaRPr>
          </a:p>
          <a:p>
            <a:pPr algn="ctr"/>
            <a:r>
              <a:rPr lang="ja-JP" altLang="en-US" sz="1400" b="1" dirty="0">
                <a:solidFill>
                  <a:schemeClr val="tx1"/>
                </a:solidFill>
              </a:rPr>
              <a:t>の</a:t>
            </a:r>
            <a:r>
              <a:rPr kumimoji="1" lang="ja-JP" altLang="en-US" sz="1400" b="1" dirty="0" smtClean="0">
                <a:solidFill>
                  <a:schemeClr val="tx1"/>
                </a:solidFill>
              </a:rPr>
              <a:t>研修実施</a:t>
            </a:r>
            <a:endParaRPr kumimoji="1" lang="ja-JP" altLang="en-US" sz="1400" b="1" dirty="0">
              <a:solidFill>
                <a:schemeClr val="tx1"/>
              </a:solidFill>
            </a:endParaRPr>
          </a:p>
        </p:txBody>
      </p:sp>
      <p:sp>
        <p:nvSpPr>
          <p:cNvPr id="15" name="ホームベース 14"/>
          <p:cNvSpPr/>
          <p:nvPr/>
        </p:nvSpPr>
        <p:spPr>
          <a:xfrm>
            <a:off x="5726406" y="3957851"/>
            <a:ext cx="3400502" cy="766551"/>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rPr>
              <a:t>都道府県による</a:t>
            </a:r>
            <a:r>
              <a:rPr lang="ja-JP" altLang="en-US" sz="1400" b="1" dirty="0" smtClean="0">
                <a:solidFill>
                  <a:schemeClr val="tx1"/>
                </a:solidFill>
              </a:rPr>
              <a:t>新カリキュラム</a:t>
            </a:r>
            <a:endParaRPr lang="en-US" altLang="ja-JP" sz="1400" b="1" dirty="0" smtClean="0">
              <a:solidFill>
                <a:schemeClr val="tx1"/>
              </a:solidFill>
            </a:endParaRPr>
          </a:p>
          <a:p>
            <a:pPr algn="ctr"/>
            <a:r>
              <a:rPr lang="ja-JP" altLang="en-US" sz="1400" b="1" dirty="0" smtClean="0">
                <a:solidFill>
                  <a:schemeClr val="tx1"/>
                </a:solidFill>
              </a:rPr>
              <a:t>の</a:t>
            </a:r>
            <a:r>
              <a:rPr lang="ja-JP" altLang="en-US" sz="1400" b="1" dirty="0">
                <a:solidFill>
                  <a:schemeClr val="tx1"/>
                </a:solidFill>
              </a:rPr>
              <a:t>研修</a:t>
            </a:r>
            <a:r>
              <a:rPr lang="ja-JP" altLang="en-US" sz="1400" b="1" dirty="0" smtClean="0">
                <a:solidFill>
                  <a:schemeClr val="tx1"/>
                </a:solidFill>
              </a:rPr>
              <a:t>開始</a:t>
            </a:r>
            <a:endParaRPr lang="ja-JP" altLang="en-US" sz="1400" b="1" dirty="0">
              <a:solidFill>
                <a:schemeClr val="tx1"/>
              </a:solidFill>
            </a:endParaRPr>
          </a:p>
        </p:txBody>
      </p:sp>
      <p:sp>
        <p:nvSpPr>
          <p:cNvPr id="28" name="ホームベース 27"/>
          <p:cNvSpPr/>
          <p:nvPr/>
        </p:nvSpPr>
        <p:spPr>
          <a:xfrm>
            <a:off x="7579057" y="5890922"/>
            <a:ext cx="1564943" cy="769183"/>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tLang="ja-JP" sz="1400" b="1" dirty="0" smtClean="0">
              <a:solidFill>
                <a:schemeClr val="tx1"/>
              </a:solidFill>
            </a:endParaRPr>
          </a:p>
        </p:txBody>
      </p:sp>
      <p:sp>
        <p:nvSpPr>
          <p:cNvPr id="3" name="テキスト ボックス 2"/>
          <p:cNvSpPr txBox="1"/>
          <p:nvPr/>
        </p:nvSpPr>
        <p:spPr>
          <a:xfrm>
            <a:off x="6378053" y="6013903"/>
            <a:ext cx="2748855" cy="523220"/>
          </a:xfrm>
          <a:prstGeom prst="rect">
            <a:avLst/>
          </a:prstGeom>
          <a:noFill/>
        </p:spPr>
        <p:txBody>
          <a:bodyPr wrap="square" rtlCol="0">
            <a:spAutoFit/>
          </a:bodyPr>
          <a:lstStyle/>
          <a:p>
            <a:pPr algn="ctr"/>
            <a:r>
              <a:rPr lang="ja-JP" altLang="en-US" sz="1400" b="1" dirty="0" smtClean="0"/>
              <a:t>準備</a:t>
            </a:r>
            <a:r>
              <a:rPr lang="ja-JP" altLang="en-US" sz="1400" b="1" dirty="0"/>
              <a:t>が整い次第、</a:t>
            </a:r>
            <a:endParaRPr lang="en-US" altLang="ja-JP" sz="1400" b="1" dirty="0"/>
          </a:p>
          <a:p>
            <a:pPr algn="ctr"/>
            <a:r>
              <a:rPr lang="ja-JP" altLang="en-US" sz="1400" b="1" dirty="0"/>
              <a:t>都道府県による研修を順次</a:t>
            </a:r>
            <a:r>
              <a:rPr lang="ja-JP" altLang="en-US" sz="1400" b="1" dirty="0" smtClean="0"/>
              <a:t>実施</a:t>
            </a:r>
            <a:endParaRPr lang="en-US" altLang="ja-JP" sz="1400" b="1" dirty="0"/>
          </a:p>
        </p:txBody>
      </p:sp>
    </p:spTree>
    <p:extLst>
      <p:ext uri="{BB962C8B-B14F-4D97-AF65-F5344CB8AC3E}">
        <p14:creationId xmlns:p14="http://schemas.microsoft.com/office/powerpoint/2010/main" val="1582478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正方形/長方形 1"/>
          <p:cNvSpPr>
            <a:spLocks noChangeArrowheads="1"/>
          </p:cNvSpPr>
          <p:nvPr/>
        </p:nvSpPr>
        <p:spPr bwMode="auto">
          <a:xfrm>
            <a:off x="77789" y="727075"/>
            <a:ext cx="9007475" cy="685800"/>
          </a:xfrm>
          <a:prstGeom prst="rect">
            <a:avLst/>
          </a:prstGeom>
          <a:noFill/>
          <a:ln w="2540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lIns="144000" tIns="36000" rIns="144000" bIns="34208"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lnSpc>
                <a:spcPts val="1550"/>
              </a:lnSpc>
              <a:spcBef>
                <a:spcPts val="100"/>
              </a:spcBef>
              <a:buFont typeface="Arial" charset="0"/>
              <a:buNone/>
            </a:pPr>
            <a:r>
              <a:rPr lang="ja-JP" altLang="en-US" sz="1200">
                <a:solidFill>
                  <a:srgbClr val="000000"/>
                </a:solidFill>
                <a:latin typeface="ＭＳ Ｐゴシック" charset="-128"/>
                <a:sym typeface="ＭＳ Ｐゴシック" charset="-128"/>
              </a:rPr>
              <a:t>　平成２７年４月から原則として全ての障害児者に専門的な相談支援を実施することとされている中、障害児者の相談支援の質の向上を図るため、有識者や関係団体で構成する「相談支援の質の向上に向けた検討会」において相談支援専門員の資質の向上や相談支援体制の在り方について幅広く議論を行い、今後目指すべき方向性をとりまとめた。（平成２８年３月から７月まで計５回開催）</a:t>
            </a:r>
          </a:p>
        </p:txBody>
      </p:sp>
      <p:sp>
        <p:nvSpPr>
          <p:cNvPr id="2052" name="角丸四角形 11"/>
          <p:cNvSpPr>
            <a:spLocks noChangeArrowheads="1"/>
          </p:cNvSpPr>
          <p:nvPr/>
        </p:nvSpPr>
        <p:spPr bwMode="auto">
          <a:xfrm>
            <a:off x="23813" y="476252"/>
            <a:ext cx="1063625" cy="252413"/>
          </a:xfrm>
          <a:prstGeom prst="roundRect">
            <a:avLst>
              <a:gd name="adj" fmla="val 16667"/>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400">
                <a:solidFill>
                  <a:srgbClr val="FFFFFF"/>
                </a:solidFill>
                <a:latin typeface="ＭＳ Ｐゴシック" charset="-128"/>
                <a:sym typeface="ＭＳ Ｐゴシック" charset="-128"/>
              </a:rPr>
              <a:t>趣　旨</a:t>
            </a:r>
          </a:p>
        </p:txBody>
      </p:sp>
      <p:sp>
        <p:nvSpPr>
          <p:cNvPr id="2053" name="直線コネクタ 15"/>
          <p:cNvSpPr>
            <a:spLocks noChangeShapeType="1"/>
          </p:cNvSpPr>
          <p:nvPr/>
        </p:nvSpPr>
        <p:spPr bwMode="auto">
          <a:xfrm>
            <a:off x="-36513" y="404813"/>
            <a:ext cx="9236076" cy="0"/>
          </a:xfrm>
          <a:prstGeom prst="line">
            <a:avLst/>
          </a:prstGeom>
          <a:noFill/>
          <a:ln w="38100">
            <a:solidFill>
              <a:srgbClr val="333399"/>
            </a:solidFill>
            <a:bevel/>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4" name="正方形/長方形 12"/>
          <p:cNvSpPr>
            <a:spLocks noChangeArrowheads="1"/>
          </p:cNvSpPr>
          <p:nvPr/>
        </p:nvSpPr>
        <p:spPr bwMode="auto">
          <a:xfrm>
            <a:off x="65088" y="44450"/>
            <a:ext cx="9007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accent1"/>
                </a:solidFill>
                <a:bevel/>
                <a:headEnd/>
                <a:tailEnd/>
              </a14:hiddenLine>
            </a:ext>
          </a:extLst>
        </p:spPr>
        <p:txBody>
          <a:bodyPr tIns="108000" bIns="0"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lnSpc>
                <a:spcPts val="2000"/>
              </a:lnSpc>
              <a:spcBef>
                <a:spcPts val="600"/>
              </a:spcBef>
              <a:buFont typeface="Arial" charset="0"/>
              <a:buNone/>
            </a:pPr>
            <a:r>
              <a:rPr lang="ja-JP" altLang="en-US" sz="1600" b="1">
                <a:solidFill>
                  <a:srgbClr val="000000"/>
                </a:solidFill>
                <a:latin typeface="メイリオ" pitchFamily="50" charset="-128"/>
                <a:ea typeface="メイリオ" pitchFamily="50" charset="-128"/>
                <a:cs typeface="メイリオ" pitchFamily="50" charset="-128"/>
                <a:sym typeface="メイリオ" pitchFamily="50" charset="-128"/>
              </a:rPr>
              <a:t>「相談支援の質の向上に向けた検討会」における議論のとりまとめ（概要）</a:t>
            </a:r>
          </a:p>
        </p:txBody>
      </p:sp>
      <p:sp>
        <p:nvSpPr>
          <p:cNvPr id="2055" name="正方形/長方形 17"/>
          <p:cNvSpPr>
            <a:spLocks noChangeArrowheads="1"/>
          </p:cNvSpPr>
          <p:nvPr/>
        </p:nvSpPr>
        <p:spPr bwMode="auto">
          <a:xfrm>
            <a:off x="77789" y="1752600"/>
            <a:ext cx="9007475" cy="5060950"/>
          </a:xfrm>
          <a:prstGeom prst="rect">
            <a:avLst/>
          </a:prstGeom>
          <a:noFill/>
          <a:ln w="2540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lIns="68415" tIns="34208" rIns="68415" bIns="34208"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r>
              <a:rPr lang="ja-JP" altLang="en-US" sz="1200" b="1" i="1" u="sng" dirty="0">
                <a:latin typeface="ＭＳ Ｐゴシック" charset="-128"/>
                <a:sym typeface="ＭＳ Ｐゴシック" charset="-128"/>
              </a:rPr>
              <a:t> </a:t>
            </a:r>
            <a:r>
              <a:rPr lang="ja-JP" altLang="en-US" sz="1200" b="1" u="sng" dirty="0">
                <a:latin typeface="ＭＳ Ｐゴシック" charset="-128"/>
                <a:sym typeface="ＭＳ Ｐゴシック" charset="-128"/>
              </a:rPr>
              <a:t>①　基本的な考え方について</a:t>
            </a:r>
            <a:endParaRPr lang="en-US" altLang="ja-JP" sz="1200" b="1" u="sng" dirty="0">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a:t>
            </a:r>
            <a:r>
              <a:rPr lang="ja-JP" altLang="en-US" sz="1200" dirty="0">
                <a:latin typeface="Arial" charset="0"/>
                <a:sym typeface="ＭＳ Ｐゴシック" charset="-128"/>
              </a:rPr>
              <a:t>　</a:t>
            </a:r>
            <a:r>
              <a:rPr lang="ja-JP" altLang="en-US" sz="1200" dirty="0">
                <a:latin typeface="Arial" charset="0"/>
              </a:rPr>
              <a:t>相談支援専門員は、障害児者の自立の促進と共生社会の実現に向けた支援を実施することが望まれている。そのためには、ソーシャルワークの担い手としてスキル・知識を高めつつ、インフォーマルサービスを含めた社会資源の改善及び開発、地域のつながりや支援者・住民等との関係構築、生きがいや希望を見出す等の支援を行うことが求められている。また</a:t>
            </a:r>
            <a:r>
              <a:rPr lang="ja-JP" altLang="en-US" sz="1200" dirty="0">
                <a:solidFill>
                  <a:srgbClr val="000000"/>
                </a:solidFill>
                <a:sym typeface="ＭＳ Ｐゴシック" charset="-128"/>
              </a:rPr>
              <a:t>将来的には、社会経済や雇用情勢なども含め、幅広い見識を</a:t>
            </a:r>
            <a:r>
              <a:rPr lang="ja-JP" altLang="en-US" sz="1200" dirty="0" smtClean="0">
                <a:solidFill>
                  <a:srgbClr val="000000"/>
                </a:solidFill>
                <a:sym typeface="ＭＳ Ｐゴシック" charset="-128"/>
              </a:rPr>
              <a:t>有する</a:t>
            </a:r>
            <a:r>
              <a:rPr lang="ja-JP" altLang="en-US" sz="1200" dirty="0" smtClean="0">
                <a:solidFill>
                  <a:srgbClr val="FF0000"/>
                </a:solidFill>
                <a:sym typeface="ＭＳ Ｐゴシック" charset="-128"/>
              </a:rPr>
              <a:t>地域を基盤とした</a:t>
            </a:r>
            <a:r>
              <a:rPr lang="ja-JP" altLang="en-US" sz="1200" dirty="0" smtClean="0">
                <a:solidFill>
                  <a:srgbClr val="000000"/>
                </a:solidFill>
                <a:sym typeface="ＭＳ Ｐゴシック" charset="-128"/>
              </a:rPr>
              <a:t>ソーシャルワーカー</a:t>
            </a:r>
            <a:r>
              <a:rPr lang="ja-JP" altLang="en-US" sz="1200" dirty="0">
                <a:solidFill>
                  <a:srgbClr val="000000"/>
                </a:solidFill>
                <a:sym typeface="ＭＳ Ｐゴシック" charset="-128"/>
              </a:rPr>
              <a:t>としての活躍が期待される。</a:t>
            </a:r>
          </a:p>
          <a:p>
            <a:pPr eaLnBrk="1" hangingPunct="1">
              <a:spcBef>
                <a:spcPct val="0"/>
              </a:spcBef>
              <a:buFont typeface="Arial" charset="0"/>
              <a:buNone/>
            </a:pP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b="1" u="sng" dirty="0">
                <a:latin typeface="ＭＳ Ｐゴシック" charset="-128"/>
                <a:sym typeface="ＭＳ Ｐゴシック" charset="-128"/>
              </a:rPr>
              <a:t> ②　人材育成の方策について</a:t>
            </a:r>
            <a:endParaRPr lang="en-US" altLang="ja-JP" sz="1200" b="1" u="sng" dirty="0">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相談支援専門員の要件である研修制度や実務経験年数などの見直しを行うとともに、キャリアパスの一環として指定特定相談支援事業だけでなく、サービス管理責任者や基幹相談支援センターの業務を担うなど、幅広い活躍の場が得られる仕組みを検討するべき。</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研修カリキュラムの見直しについては、「初任者研修」及び「現任研修」の更なる充実に加え、指導的役割を担う「主任相談支援専門員（仮称）」の育成に必要な研修プログラムを新たに設けるとともに、より効果的な実地研修（</a:t>
            </a:r>
            <a:r>
              <a:rPr lang="en-US" altLang="ja-JP" sz="1200" dirty="0">
                <a:solidFill>
                  <a:srgbClr val="000000"/>
                </a:solidFill>
                <a:latin typeface="ＭＳ Ｐゴシック" charset="-128"/>
                <a:sym typeface="ＭＳ Ｐゴシック" charset="-128"/>
              </a:rPr>
              <a:t>OJT</a:t>
            </a:r>
            <a:r>
              <a:rPr lang="ja-JP" altLang="en-US" sz="1200" dirty="0">
                <a:solidFill>
                  <a:srgbClr val="000000"/>
                </a:solidFill>
                <a:latin typeface="ＭＳ Ｐゴシック" charset="-128"/>
                <a:sym typeface="ＭＳ Ｐゴシック" charset="-128"/>
              </a:rPr>
              <a:t>）を組み込むべき。</a:t>
            </a:r>
          </a:p>
          <a:p>
            <a:pPr eaLnBrk="1" hangingPunct="1">
              <a:spcBef>
                <a:spcPct val="0"/>
              </a:spcBef>
              <a:buFont typeface="Arial" charset="0"/>
              <a:buNone/>
            </a:pP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200" b="1" u="sng" dirty="0">
                <a:solidFill>
                  <a:srgbClr val="000000"/>
                </a:solidFill>
                <a:latin typeface="ＭＳ Ｐゴシック" charset="-128"/>
                <a:sym typeface="ＭＳ Ｐゴシック" charset="-128"/>
              </a:rPr>
              <a:t> </a:t>
            </a:r>
            <a:r>
              <a:rPr lang="ja-JP" altLang="en-US" sz="1200" b="1" u="sng" dirty="0">
                <a:solidFill>
                  <a:srgbClr val="000000"/>
                </a:solidFill>
                <a:latin typeface="ＭＳ Ｐゴシック" charset="-128"/>
                <a:sym typeface="ＭＳ Ｐゴシック" charset="-128"/>
              </a:rPr>
              <a:t>③　指導的役割を担う「主任相談支援専門員（仮称）」について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ja-JP" altLang="en-US" sz="1200" dirty="0">
                <a:latin typeface="Arial" charset="0"/>
              </a:rPr>
              <a:t>相談支援専門員の支援スキルやサービス等利用計画について適切に評価・助言を行い、相談 支援の質の確保を図る役割が期待され</a:t>
            </a:r>
            <a:r>
              <a:rPr lang="ja-JP" altLang="en-US" sz="1200" dirty="0">
                <a:solidFill>
                  <a:srgbClr val="000000"/>
                </a:solidFill>
                <a:latin typeface="ＭＳ Ｐゴシック" charset="-128"/>
                <a:sym typeface="ＭＳ Ｐゴシック" charset="-128"/>
              </a:rPr>
              <a:t>ており、基幹相談支援センター等に計画的に配置されるべき。また、更新研修等も導入すべき。</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endParaRPr lang="en-US" altLang="ja-JP" sz="1200" i="1"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ja-JP" altLang="en-US" sz="1200" i="1"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b="1" i="1" u="sng" dirty="0">
                <a:latin typeface="ＭＳ Ｐゴシック" charset="-128"/>
                <a:sym typeface="ＭＳ Ｐゴシック" charset="-128"/>
              </a:rPr>
              <a:t> </a:t>
            </a:r>
            <a:r>
              <a:rPr lang="ja-JP" altLang="en-US" sz="1200" b="1" u="sng" dirty="0">
                <a:latin typeface="ＭＳ Ｐゴシック" charset="-128"/>
                <a:sym typeface="ＭＳ Ｐゴシック" charset="-128"/>
              </a:rPr>
              <a:t>④　相談支援専門員と介護支援専門員について</a:t>
            </a:r>
            <a:endParaRPr lang="en-US" altLang="ja-JP" sz="1200" b="1" u="sng" dirty="0">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障害者の高齢化や「親亡き後」へのより適切な支援を行うため、両者の合同での研修会等の実施や日々の業務で支援方針等について連携を図るとともに、両方の資格を有する者を拡大することも一案と考えられる。</a:t>
            </a:r>
          </a:p>
          <a:p>
            <a:pPr eaLnBrk="1" hangingPunct="1">
              <a:spcBef>
                <a:spcPct val="0"/>
              </a:spcBef>
              <a:buFont typeface="Arial" charset="0"/>
              <a:buNone/>
            </a:pPr>
            <a:endParaRPr lang="ja-JP" altLang="en-US"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b="1" u="sng" dirty="0">
                <a:solidFill>
                  <a:srgbClr val="000000"/>
                </a:solidFill>
                <a:latin typeface="ＭＳ Ｐゴシック" charset="-128"/>
                <a:sym typeface="ＭＳ Ｐゴシック" charset="-128"/>
              </a:rPr>
              <a:t> ⑤　障害児支援利用計画について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障害児支援利用計画については、いわゆるセルフプランの割合が高いが、</a:t>
            </a:r>
            <a:r>
              <a:rPr lang="ja-JP" altLang="en-US" sz="1200" dirty="0">
                <a:latin typeface="Arial" charset="0"/>
              </a:rPr>
              <a:t>障害児についての十分な知識や経験を有する相談支援専門員が少ないことが原因の一つと考えられる</a:t>
            </a:r>
            <a:r>
              <a:rPr lang="ja-JP" altLang="en-US" sz="1200" dirty="0">
                <a:solidFill>
                  <a:srgbClr val="000000"/>
                </a:solidFill>
                <a:latin typeface="ＭＳ Ｐゴシック" charset="-128"/>
                <a:sym typeface="ＭＳ Ｐゴシック" charset="-128"/>
              </a:rPr>
              <a:t>。</a:t>
            </a:r>
            <a:r>
              <a:rPr lang="ja-JP" altLang="en-US" sz="1200" dirty="0">
                <a:latin typeface="Arial" charset="0"/>
              </a:rPr>
              <a:t>これまでの専門コース別研修に加え、</a:t>
            </a:r>
            <a:r>
              <a:rPr lang="ja-JP" altLang="en-US" sz="1200" dirty="0">
                <a:solidFill>
                  <a:srgbClr val="000000"/>
                </a:solidFill>
                <a:sym typeface="ＭＳ Ｐゴシック" charset="-128"/>
              </a:rPr>
              <a:t>障害児支援に関する実地研修などを設けるべき。</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市町村においても、障害児を取り巻く状況を十分把握し、評価を加えた上で適切な関係機関につなぐなど十分配慮し、そのために必要な知見の習得に努めるべき。　</a:t>
            </a:r>
            <a:endParaRPr lang="en-US" altLang="ja-JP" sz="1200" dirty="0">
              <a:solidFill>
                <a:srgbClr val="000000"/>
              </a:solidFill>
              <a:latin typeface="ＭＳ Ｐゴシック" charset="-128"/>
              <a:sym typeface="ＭＳ Ｐゴシック" charset="-128"/>
            </a:endParaRPr>
          </a:p>
        </p:txBody>
      </p:sp>
      <p:sp>
        <p:nvSpPr>
          <p:cNvPr id="2056" name="角丸四角形 18"/>
          <p:cNvSpPr>
            <a:spLocks noChangeArrowheads="1"/>
          </p:cNvSpPr>
          <p:nvPr/>
        </p:nvSpPr>
        <p:spPr bwMode="auto">
          <a:xfrm>
            <a:off x="14288" y="1516063"/>
            <a:ext cx="5494337" cy="252412"/>
          </a:xfrm>
          <a:prstGeom prst="roundRect">
            <a:avLst>
              <a:gd name="adj" fmla="val 16667"/>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400">
                <a:solidFill>
                  <a:srgbClr val="FFFFFF"/>
                </a:solidFill>
                <a:latin typeface="ＭＳ Ｐゴシック" charset="-128"/>
                <a:sym typeface="ＭＳ Ｐゴシック" charset="-128"/>
              </a:rPr>
              <a:t>とりまとめのポイントⅠ　～相談支援専門員の資質の向上について～</a:t>
            </a:r>
          </a:p>
        </p:txBody>
      </p:sp>
      <p:sp>
        <p:nvSpPr>
          <p:cNvPr id="2" name="スライド番号プレースホルダー 1"/>
          <p:cNvSpPr>
            <a:spLocks noGrp="1"/>
          </p:cNvSpPr>
          <p:nvPr>
            <p:ph type="sldNum" sz="quarter" idx="12"/>
          </p:nvPr>
        </p:nvSpPr>
        <p:spPr/>
        <p:txBody>
          <a:bodyPr/>
          <a:lstStyle/>
          <a:p>
            <a:pPr>
              <a:defRPr/>
            </a:pPr>
            <a:fld id="{59DCADD6-EAD8-482C-AF59-1BC07AF25A5E}" type="slidenum">
              <a:rPr lang="ja-JP" altLang="en-US" smtClean="0"/>
              <a:pPr>
                <a:defRPr/>
              </a:pPr>
              <a:t>2</a:t>
            </a:fld>
            <a:endParaRPr lang="ja-JP" altLang="en-US" sz="1800">
              <a:solidFill>
                <a:schemeClr val="tx1"/>
              </a:solidFill>
            </a:endParaRPr>
          </a:p>
        </p:txBody>
      </p:sp>
    </p:spTree>
    <p:extLst>
      <p:ext uri="{BB962C8B-B14F-4D97-AF65-F5344CB8AC3E}">
        <p14:creationId xmlns:p14="http://schemas.microsoft.com/office/powerpoint/2010/main" val="665145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正方形/長方形 17"/>
          <p:cNvSpPr>
            <a:spLocks noChangeArrowheads="1"/>
          </p:cNvSpPr>
          <p:nvPr/>
        </p:nvSpPr>
        <p:spPr bwMode="auto">
          <a:xfrm>
            <a:off x="77789" y="579440"/>
            <a:ext cx="9007475" cy="6091237"/>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68415" tIns="34208" rIns="68415" bIns="34208"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lnSpc>
                <a:spcPct val="150000"/>
              </a:lnSpc>
              <a:spcBef>
                <a:spcPct val="0"/>
              </a:spcBef>
              <a:buFont typeface="Arial" charset="0"/>
              <a:buNone/>
            </a:pPr>
            <a:r>
              <a:rPr lang="en-US" altLang="ja-JP" sz="1200" b="1" u="sng" dirty="0">
                <a:solidFill>
                  <a:srgbClr val="000000"/>
                </a:solidFill>
                <a:latin typeface="ＭＳ Ｐゴシック" charset="-128"/>
                <a:sym typeface="ＭＳ Ｐゴシック" charset="-128"/>
              </a:rPr>
              <a:t> </a:t>
            </a:r>
            <a:r>
              <a:rPr lang="ja-JP" altLang="en-US" sz="1200" b="1" u="sng" dirty="0">
                <a:solidFill>
                  <a:srgbClr val="000000"/>
                </a:solidFill>
                <a:latin typeface="ＭＳ Ｐゴシック" charset="-128"/>
                <a:sym typeface="ＭＳ Ｐゴシック" charset="-128"/>
              </a:rPr>
              <a:t>①　相談支援の関係機関の機能分担について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基本相談支援を基盤とした計画相談支援、一般的な相談支援、体制整備や社会資源の開発等の役割について、地域の実情に応じて関係機関が十分に機能を果たすことが必要である。そのためには、協議会等が中心となって調整を進めるとともに、市町村職員の深い理解や都道府県を中心に協議会担当者向けの研修会を推進する必要がある。</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市町村は、計画相談支援の対象とならない事例や支援区分認定が難しい事例に対しても積極的かつ真摯に対応することが求められており、この点は相談支援事業者に委託する場合であっても同様であることに留意するべき。</a:t>
            </a: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200" b="1" u="sng" dirty="0">
                <a:solidFill>
                  <a:srgbClr val="000000"/>
                </a:solidFill>
                <a:latin typeface="ＭＳ Ｐゴシック" charset="-128"/>
                <a:sym typeface="ＭＳ Ｐゴシック" charset="-128"/>
              </a:rPr>
              <a:t> </a:t>
            </a:r>
            <a:r>
              <a:rPr lang="ja-JP" altLang="en-US" sz="1200" b="1" u="sng" dirty="0">
                <a:solidFill>
                  <a:srgbClr val="000000"/>
                </a:solidFill>
                <a:latin typeface="ＭＳ Ｐゴシック" charset="-128"/>
                <a:sym typeface="ＭＳ Ｐゴシック" charset="-128"/>
              </a:rPr>
              <a:t>②　基幹相談支援センターの設置促進等について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基幹相談支援センターの設置促進に向け、市町村において、障害福祉計画の作成等に際して相談支援の提供体制の確保に関する方策を整理し、地域の関係者と十分議論することが重要。仮に基幹相談支援センターの設置に一定期間を要する場合でも、基幹相談支援センターが担うべき役割をどのような形で補完するか市町村において整理するべき。</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都道府県においても、障害福祉計画のとりまとめ等の際に、基幹相談支援センターを設置していない市町村に対して相談支援体制の確保に関する取り組みをフォローし、必要に応じて広域調整などの支援を行うべき。</a:t>
            </a: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200" b="1" u="sng" dirty="0">
                <a:solidFill>
                  <a:srgbClr val="000000"/>
                </a:solidFill>
                <a:latin typeface="ＭＳ Ｐゴシック" charset="-128"/>
                <a:sym typeface="ＭＳ Ｐゴシック" charset="-128"/>
              </a:rPr>
              <a:t> </a:t>
            </a:r>
            <a:r>
              <a:rPr lang="ja-JP" altLang="en-US" sz="1200" b="1" u="sng" dirty="0">
                <a:solidFill>
                  <a:srgbClr val="000000"/>
                </a:solidFill>
                <a:latin typeface="ＭＳ Ｐゴシック" charset="-128"/>
                <a:sym typeface="ＭＳ Ｐゴシック" charset="-128"/>
              </a:rPr>
              <a:t>③　相談窓口の一元化等について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相談支援の関係機関の相談機能の調整にあたっては、必要に応じて地域包括支援センター等との連携や相談窓口の一元化なども視野に入れ、地域の相談体制を総合的に考える視点も必要。</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en-US" altLang="ja-JP" sz="1200" dirty="0" err="1">
                <a:solidFill>
                  <a:srgbClr val="000000"/>
                </a:solidFill>
                <a:latin typeface="ＭＳ Ｐゴシック" charset="-128"/>
                <a:sym typeface="ＭＳ Ｐゴシック" charset="-128"/>
              </a:rPr>
              <a:t>こうした取組を進めるにあたっては、すでに一部の地域で先駆的に実施されている取組状況を広く横展開することが有効</a:t>
            </a:r>
            <a:r>
              <a:rPr lang="en-US" altLang="ja-JP" sz="1200"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en-US" altLang="ja-JP" sz="1200" dirty="0" err="1">
                <a:solidFill>
                  <a:srgbClr val="000000"/>
                </a:solidFill>
                <a:latin typeface="ＭＳ Ｐゴシック" charset="-128"/>
                <a:sym typeface="ＭＳ Ｐゴシック" charset="-128"/>
              </a:rPr>
              <a:t>総合的な相談窓口は必要</a:t>
            </a:r>
            <a:r>
              <a:rPr lang="ja-JP" altLang="en-US" sz="1200" dirty="0">
                <a:solidFill>
                  <a:srgbClr val="000000"/>
                </a:solidFill>
                <a:latin typeface="ＭＳ Ｐゴシック" charset="-128"/>
                <a:sym typeface="ＭＳ Ｐゴシック" charset="-128"/>
              </a:rPr>
              <a:t>である</a:t>
            </a:r>
            <a:r>
              <a:rPr lang="en-US" altLang="ja-JP" sz="1200" dirty="0">
                <a:solidFill>
                  <a:srgbClr val="000000"/>
                </a:solidFill>
                <a:latin typeface="ＭＳ Ｐゴシック" charset="-128"/>
                <a:sym typeface="ＭＳ Ｐゴシック" charset="-128"/>
              </a:rPr>
              <a:t>が、</a:t>
            </a:r>
            <a:r>
              <a:rPr lang="ja-JP" altLang="en-US" sz="1200" dirty="0">
                <a:solidFill>
                  <a:srgbClr val="000000"/>
                </a:solidFill>
                <a:latin typeface="ＭＳ Ｐゴシック" charset="-128"/>
                <a:sym typeface="ＭＳ Ｐゴシック" charset="-128"/>
              </a:rPr>
              <a:t>一方で</a:t>
            </a:r>
            <a:r>
              <a:rPr lang="en-US" altLang="ja-JP" sz="1200" dirty="0" err="1">
                <a:solidFill>
                  <a:srgbClr val="000000"/>
                </a:solidFill>
                <a:latin typeface="ＭＳ Ｐゴシック" charset="-128"/>
                <a:sym typeface="ＭＳ Ｐゴシック" charset="-128"/>
              </a:rPr>
              <a:t>身近な窓口や専門的な相談機関も</a:t>
            </a:r>
            <a:r>
              <a:rPr lang="ja-JP" altLang="en-US" sz="1200" dirty="0">
                <a:solidFill>
                  <a:srgbClr val="000000"/>
                </a:solidFill>
                <a:latin typeface="ＭＳ Ｐゴシック" charset="-128"/>
                <a:sym typeface="ＭＳ Ｐゴシック" charset="-128"/>
              </a:rPr>
              <a:t>求められている。いずれの場合でも</a:t>
            </a:r>
            <a:r>
              <a:rPr lang="en-US" altLang="ja-JP" sz="1200" dirty="0" err="1">
                <a:solidFill>
                  <a:srgbClr val="000000"/>
                </a:solidFill>
                <a:latin typeface="ＭＳ Ｐゴシック" charset="-128"/>
                <a:sym typeface="ＭＳ Ｐゴシック" charset="-128"/>
              </a:rPr>
              <a:t>ワンストップで適切な関係機関に必ずつながるよう、関係機関間での連携強化を図るなど、各自治体において適した取組を考える</a:t>
            </a:r>
            <a:r>
              <a:rPr lang="ja-JP" altLang="en-US" sz="1200" dirty="0">
                <a:solidFill>
                  <a:srgbClr val="000000"/>
                </a:solidFill>
                <a:latin typeface="ＭＳ Ｐゴシック" charset="-128"/>
                <a:sym typeface="ＭＳ Ｐゴシック" charset="-128"/>
              </a:rPr>
              <a:t>べき</a:t>
            </a:r>
            <a:r>
              <a:rPr lang="en-US" altLang="ja-JP" sz="1200" dirty="0">
                <a:solidFill>
                  <a:srgbClr val="000000"/>
                </a:solidFill>
                <a:latin typeface="ＭＳ Ｐゴシック" charset="-128"/>
                <a:sym typeface="ＭＳ Ｐゴシック" charset="-128"/>
              </a:rPr>
              <a:t>。</a:t>
            </a:r>
          </a:p>
          <a:p>
            <a:pPr eaLnBrk="1" hangingPunct="1">
              <a:spcBef>
                <a:spcPct val="0"/>
              </a:spcBef>
              <a:buFont typeface="Arial" charset="0"/>
              <a:buNone/>
            </a:pP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200" b="1" u="sng" dirty="0">
                <a:solidFill>
                  <a:srgbClr val="000000"/>
                </a:solidFill>
                <a:latin typeface="ＭＳ Ｐゴシック" charset="-128"/>
                <a:sym typeface="ＭＳ Ｐゴシック" charset="-128"/>
              </a:rPr>
              <a:t> </a:t>
            </a:r>
            <a:r>
              <a:rPr lang="ja-JP" altLang="en-US" sz="1200" b="1" u="sng" dirty="0">
                <a:solidFill>
                  <a:srgbClr val="000000"/>
                </a:solidFill>
                <a:latin typeface="ＭＳ Ｐゴシック" charset="-128"/>
                <a:sym typeface="ＭＳ Ｐゴシック" charset="-128"/>
              </a:rPr>
              <a:t>④　計画相談支援におけるモニタリング及び市町村職員の役割について</a:t>
            </a:r>
            <a:endParaRPr lang="en-US" altLang="ja-JP" sz="1200"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en-US" altLang="ja-JP" sz="1200" dirty="0">
                <a:solidFill>
                  <a:srgbClr val="000000"/>
                </a:solidFill>
                <a:latin typeface="ＭＳ Ｐゴシック" charset="-128"/>
                <a:sym typeface="ＭＳ Ｐゴシック" charset="-128"/>
              </a:rPr>
              <a:t>計画相談支援におけるモニタリングは、サービス利用状況の確認のみならず、利用者との一層の信頼関係を醸成し、新たなニーズや状況の変化に応じたニーズを見出し、サービスの再調整に関する助言をするなど、継続的かつ定期的に実施することが重要である。</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en-US" altLang="ja-JP" sz="1200" dirty="0">
                <a:solidFill>
                  <a:srgbClr val="000000"/>
                </a:solidFill>
                <a:latin typeface="ＭＳ Ｐゴシック" charset="-128"/>
                <a:sym typeface="ＭＳ Ｐゴシック" charset="-128"/>
              </a:rPr>
              <a:t>特に高齢障害者が介護保険サービスへ移行する際には、制度間の隙間が生じないよう相談支援専門員による十分なモニタリングを実施し、その結果を介護支援専門員によるアセスメントにもつなげる</a:t>
            </a:r>
            <a:r>
              <a:rPr lang="ja-JP" altLang="en-US" sz="1200" dirty="0">
                <a:solidFill>
                  <a:srgbClr val="000000"/>
                </a:solidFill>
                <a:latin typeface="ＭＳ Ｐゴシック" charset="-128"/>
                <a:sym typeface="ＭＳ Ｐゴシック" charset="-128"/>
              </a:rPr>
              <a:t>べき</a:t>
            </a:r>
            <a:r>
              <a:rPr lang="en-US" altLang="ja-JP" sz="1200"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相談支援専門員一人が担当する利用者の数もしくは一月あたりの対応件数について、一定の目安を設定することも相談支援の質の確保にあたっては必要。また、地域相談支援についても、障害者の地域移行を促進する観点から、計画相談支援との連携をより一層有効に進めるべき。</a:t>
            </a:r>
            <a:endParaRPr lang="en-US" altLang="ja-JP" sz="1200"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200" dirty="0">
                <a:solidFill>
                  <a:srgbClr val="000000"/>
                </a:solidFill>
                <a:latin typeface="ＭＳ Ｐゴシック" charset="-128"/>
                <a:sym typeface="ＭＳ Ｐゴシック" charset="-128"/>
              </a:rPr>
              <a:t>　　・　</a:t>
            </a:r>
            <a:r>
              <a:rPr lang="en-US" altLang="ja-JP" sz="1200" dirty="0" err="1">
                <a:solidFill>
                  <a:srgbClr val="000000"/>
                </a:solidFill>
                <a:latin typeface="ＭＳ Ｐゴシック" charset="-128"/>
                <a:sym typeface="ＭＳ Ｐゴシック" charset="-128"/>
              </a:rPr>
              <a:t>障害福祉サービス等の支給</a:t>
            </a:r>
            <a:r>
              <a:rPr lang="ja-JP" altLang="en-US" sz="1200" dirty="0">
                <a:solidFill>
                  <a:srgbClr val="000000"/>
                </a:solidFill>
                <a:latin typeface="ＭＳ Ｐゴシック" charset="-128"/>
                <a:sym typeface="ＭＳ Ｐゴシック" charset="-128"/>
              </a:rPr>
              <a:t>決定の内容がサービス等利用計画案と大きく異なる場合には、</a:t>
            </a:r>
            <a:r>
              <a:rPr lang="en-US" altLang="ja-JP" sz="1200" dirty="0" err="1">
                <a:solidFill>
                  <a:srgbClr val="000000"/>
                </a:solidFill>
                <a:latin typeface="ＭＳ Ｐゴシック" charset="-128"/>
                <a:sym typeface="ＭＳ Ｐゴシック" charset="-128"/>
              </a:rPr>
              <a:t>市町村の担当職員や相談支援専門員を中心</a:t>
            </a:r>
            <a:r>
              <a:rPr lang="ja-JP" altLang="en-US" sz="1200" dirty="0">
                <a:solidFill>
                  <a:srgbClr val="000000"/>
                </a:solidFill>
                <a:latin typeface="ＭＳ Ｐゴシック" charset="-128"/>
                <a:sym typeface="ＭＳ Ｐゴシック" charset="-128"/>
              </a:rPr>
              <a:t>として</a:t>
            </a:r>
            <a:r>
              <a:rPr lang="en-US" altLang="ja-JP" sz="1200" dirty="0" err="1">
                <a:solidFill>
                  <a:srgbClr val="000000"/>
                </a:solidFill>
                <a:latin typeface="ＭＳ Ｐゴシック" charset="-128"/>
                <a:sym typeface="ＭＳ Ｐゴシック" charset="-128"/>
              </a:rPr>
              <a:t>地域の関係者間で調整を行う必要がある</a:t>
            </a:r>
            <a:r>
              <a:rPr lang="ja-JP" altLang="en-US" sz="1200" dirty="0" err="1">
                <a:solidFill>
                  <a:srgbClr val="000000"/>
                </a:solidFill>
                <a:latin typeface="ＭＳ Ｐゴシック" charset="-128"/>
                <a:sym typeface="ＭＳ Ｐゴシック" charset="-128"/>
              </a:rPr>
              <a:t>。</a:t>
            </a:r>
            <a:r>
              <a:rPr lang="ja-JP" altLang="en-US" sz="1200" dirty="0">
                <a:solidFill>
                  <a:srgbClr val="000000"/>
                </a:solidFill>
                <a:latin typeface="ＭＳ Ｐゴシック" charset="-128"/>
                <a:sym typeface="ＭＳ Ｐゴシック" charset="-128"/>
              </a:rPr>
              <a:t>そのため、</a:t>
            </a:r>
            <a:r>
              <a:rPr lang="en-US" altLang="ja-JP" sz="1200" dirty="0">
                <a:solidFill>
                  <a:srgbClr val="000000"/>
                </a:solidFill>
                <a:latin typeface="ＭＳ Ｐゴシック" charset="-128"/>
                <a:sym typeface="ＭＳ Ｐゴシック" charset="-128"/>
              </a:rPr>
              <a:t>市町村の担当職員においては、機械的に事務処理を進めることのないよう、相談支援従事者研修などに参加することなどを通じて一定の専門的知見を身につけ、適切かつ積極的な調整を行う</a:t>
            </a:r>
            <a:r>
              <a:rPr lang="ja-JP" altLang="en-US" sz="1200" dirty="0">
                <a:solidFill>
                  <a:srgbClr val="000000"/>
                </a:solidFill>
                <a:latin typeface="ＭＳ Ｐゴシック" charset="-128"/>
                <a:sym typeface="ＭＳ Ｐゴシック" charset="-128"/>
              </a:rPr>
              <a:t>べき</a:t>
            </a:r>
            <a:r>
              <a:rPr lang="en-US" altLang="ja-JP" sz="1200" dirty="0">
                <a:solidFill>
                  <a:srgbClr val="000000"/>
                </a:solidFill>
                <a:latin typeface="ＭＳ Ｐゴシック" charset="-128"/>
                <a:sym typeface="ＭＳ Ｐゴシック" charset="-128"/>
              </a:rPr>
              <a:t>。</a:t>
            </a:r>
          </a:p>
        </p:txBody>
      </p:sp>
      <p:sp>
        <p:nvSpPr>
          <p:cNvPr id="3076" name="角丸四角形 18"/>
          <p:cNvSpPr>
            <a:spLocks noChangeArrowheads="1"/>
          </p:cNvSpPr>
          <p:nvPr/>
        </p:nvSpPr>
        <p:spPr bwMode="auto">
          <a:xfrm>
            <a:off x="11113" y="338138"/>
            <a:ext cx="4418012" cy="252412"/>
          </a:xfrm>
          <a:prstGeom prst="roundRect">
            <a:avLst>
              <a:gd name="adj" fmla="val 16667"/>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400">
                <a:solidFill>
                  <a:srgbClr val="FFFFFF"/>
                </a:solidFill>
                <a:latin typeface="ＭＳ Ｐゴシック" charset="-128"/>
                <a:sym typeface="ＭＳ Ｐゴシック" charset="-128"/>
              </a:rPr>
              <a:t>とりまとめのポイントⅡ　～相談支援体制について～</a:t>
            </a:r>
          </a:p>
        </p:txBody>
      </p:sp>
    </p:spTree>
    <p:extLst>
      <p:ext uri="{BB962C8B-B14F-4D97-AF65-F5344CB8AC3E}">
        <p14:creationId xmlns:p14="http://schemas.microsoft.com/office/powerpoint/2010/main" val="3737233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6131" y="2515720"/>
            <a:ext cx="8761614" cy="1470025"/>
          </a:xfrm>
        </p:spPr>
        <p:txBody>
          <a:bodyPr>
            <a:noAutofit/>
          </a:bodyPr>
          <a:lstStyle/>
          <a:p>
            <a:r>
              <a:rPr lang="ja-JP" altLang="en-US" sz="3200" b="1" dirty="0"/>
              <a:t>　相談支援</a:t>
            </a:r>
            <a:r>
              <a:rPr lang="ja-JP" altLang="en-US" sz="3200" b="1" dirty="0" smtClean="0"/>
              <a:t>専門員の研修制度の見直しについて</a:t>
            </a:r>
            <a:endParaRPr kumimoji="1" lang="ja-JP" altLang="en-US" sz="3200" b="1" dirty="0"/>
          </a:p>
        </p:txBody>
      </p:sp>
      <p:sp>
        <p:nvSpPr>
          <p:cNvPr id="3" name="サブタイトル 2"/>
          <p:cNvSpPr>
            <a:spLocks noGrp="1"/>
          </p:cNvSpPr>
          <p:nvPr>
            <p:ph type="subTitle" idx="1"/>
          </p:nvPr>
        </p:nvSpPr>
        <p:spPr>
          <a:xfrm>
            <a:off x="1438102" y="4335087"/>
            <a:ext cx="6400800" cy="1752600"/>
          </a:xfrm>
        </p:spPr>
        <p:txBody>
          <a:bodyPr/>
          <a:lstStyle/>
          <a:p>
            <a:endParaRPr kumimoji="1" lang="ja-JP" altLang="en-US"/>
          </a:p>
        </p:txBody>
      </p:sp>
    </p:spTree>
    <p:extLst>
      <p:ext uri="{BB962C8B-B14F-4D97-AF65-F5344CB8AC3E}">
        <p14:creationId xmlns:p14="http://schemas.microsoft.com/office/powerpoint/2010/main" val="9269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44648" y="4662392"/>
            <a:ext cx="3921369" cy="2078976"/>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dirty="0">
                <a:solidFill>
                  <a:srgbClr val="CC0000"/>
                </a:solidFill>
              </a:rPr>
              <a:t>研 修 の 修了</a:t>
            </a:r>
          </a:p>
        </p:txBody>
      </p:sp>
      <p:sp>
        <p:nvSpPr>
          <p:cNvPr id="37891" name="AutoShape 4"/>
          <p:cNvSpPr>
            <a:spLocks noChangeArrowheads="1"/>
          </p:cNvSpPr>
          <p:nvPr/>
        </p:nvSpPr>
        <p:spPr bwMode="auto">
          <a:xfrm>
            <a:off x="4638183" y="54521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600">
              <a:solidFill>
                <a:srgbClr val="000000"/>
              </a:solidFill>
            </a:endParaRPr>
          </a:p>
        </p:txBody>
      </p:sp>
      <p:sp>
        <p:nvSpPr>
          <p:cNvPr id="37892" name="AutoShape 5"/>
          <p:cNvSpPr>
            <a:spLocks noChangeArrowheads="1"/>
          </p:cNvSpPr>
          <p:nvPr/>
        </p:nvSpPr>
        <p:spPr bwMode="auto">
          <a:xfrm>
            <a:off x="2358053" y="55716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200">
              <a:solidFill>
                <a:srgbClr val="000000"/>
              </a:solidFill>
            </a:endParaRPr>
          </a:p>
        </p:txBody>
      </p:sp>
      <p:sp>
        <p:nvSpPr>
          <p:cNvPr id="37893" name="Rectangle 6"/>
          <p:cNvSpPr>
            <a:spLocks noChangeArrowheads="1"/>
          </p:cNvSpPr>
          <p:nvPr/>
        </p:nvSpPr>
        <p:spPr bwMode="auto">
          <a:xfrm>
            <a:off x="5169894" y="4985100"/>
            <a:ext cx="1462454" cy="1512888"/>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rPr>
              <a:t>５年ごとに</a:t>
            </a:r>
          </a:p>
          <a:p>
            <a:pPr fontAlgn="base">
              <a:lnSpc>
                <a:spcPct val="110000"/>
              </a:lnSpc>
              <a:spcBef>
                <a:spcPct val="0"/>
              </a:spcBef>
              <a:spcAft>
                <a:spcPct val="0"/>
              </a:spcAft>
            </a:pPr>
            <a:r>
              <a:rPr lang="ja-JP" altLang="en-US" sz="1400" dirty="0">
                <a:solidFill>
                  <a:srgbClr val="000000"/>
                </a:solidFill>
              </a:rPr>
              <a:t>「相談支援従事者現任研修」</a:t>
            </a:r>
            <a:endParaRPr lang="en-US" altLang="ja-JP" sz="1400" dirty="0">
              <a:solidFill>
                <a:srgbClr val="000000"/>
              </a:solidFill>
            </a:endParaRPr>
          </a:p>
          <a:p>
            <a:pPr fontAlgn="base">
              <a:lnSpc>
                <a:spcPct val="110000"/>
              </a:lnSpc>
              <a:spcBef>
                <a:spcPct val="0"/>
              </a:spcBef>
              <a:spcAft>
                <a:spcPct val="0"/>
              </a:spcAft>
            </a:pPr>
            <a:r>
              <a:rPr lang="ja-JP" altLang="en-US" sz="1400" dirty="0" smtClean="0">
                <a:solidFill>
                  <a:srgbClr val="000000"/>
                </a:solidFill>
              </a:rPr>
              <a:t>を</a:t>
            </a:r>
            <a:r>
              <a:rPr lang="ja-JP" altLang="en-US" sz="1400" dirty="0">
                <a:solidFill>
                  <a:srgbClr val="000000"/>
                </a:solidFill>
              </a:rPr>
              <a:t>受講</a:t>
            </a:r>
            <a:r>
              <a:rPr lang="en-US" altLang="ja-JP" sz="1400" dirty="0">
                <a:solidFill>
                  <a:srgbClr val="000000"/>
                </a:solidFill>
              </a:rPr>
              <a:t/>
            </a:r>
            <a:br>
              <a:rPr lang="en-US" altLang="ja-JP" sz="1400" dirty="0">
                <a:solidFill>
                  <a:srgbClr val="000000"/>
                </a:solidFill>
              </a:rPr>
            </a:br>
            <a:r>
              <a:rPr lang="ja-JP" altLang="en-US" sz="1400" dirty="0">
                <a:solidFill>
                  <a:srgbClr val="000000"/>
                </a:solidFill>
              </a:rPr>
              <a:t>（１８時間）</a:t>
            </a:r>
          </a:p>
        </p:txBody>
      </p:sp>
      <p:sp>
        <p:nvSpPr>
          <p:cNvPr id="37894" name="Rectangle 7"/>
          <p:cNvSpPr>
            <a:spLocks noChangeArrowheads="1"/>
          </p:cNvSpPr>
          <p:nvPr/>
        </p:nvSpPr>
        <p:spPr bwMode="auto">
          <a:xfrm>
            <a:off x="7361531" y="4662392"/>
            <a:ext cx="1529862" cy="2078975"/>
          </a:xfrm>
          <a:prstGeom prst="rect">
            <a:avLst/>
          </a:prstGeom>
          <a:solidFill>
            <a:srgbClr val="FFCC99">
              <a:alpha val="79999"/>
            </a:srgbClr>
          </a:solidFill>
          <a:ln w="9525">
            <a:solidFill>
              <a:schemeClr val="tx1"/>
            </a:solidFill>
            <a:miter lim="800000"/>
            <a:headEnd/>
            <a:tailEnd/>
          </a:ln>
        </p:spPr>
        <p:txBody>
          <a:bodyPr anchor="ctr"/>
          <a:lstStyle/>
          <a:p>
            <a:pPr algn="ctr" fontAlgn="base">
              <a:spcBef>
                <a:spcPct val="0"/>
              </a:spcBef>
              <a:spcAft>
                <a:spcPct val="0"/>
              </a:spcAft>
            </a:pPr>
            <a:r>
              <a:rPr lang="ja-JP" altLang="en-US" sz="1600" dirty="0">
                <a:solidFill>
                  <a:srgbClr val="CC0000"/>
                </a:solidFill>
              </a:rPr>
              <a:t>相談支援</a:t>
            </a:r>
            <a:endParaRPr lang="en-US" altLang="ja-JP" sz="1600" dirty="0">
              <a:solidFill>
                <a:srgbClr val="CC0000"/>
              </a:solidFill>
            </a:endParaRPr>
          </a:p>
          <a:p>
            <a:pPr algn="ctr" fontAlgn="base">
              <a:spcBef>
                <a:spcPct val="0"/>
              </a:spcBef>
              <a:spcAft>
                <a:spcPct val="0"/>
              </a:spcAft>
            </a:pPr>
            <a:r>
              <a:rPr lang="ja-JP" altLang="en-US" sz="1600" dirty="0">
                <a:solidFill>
                  <a:srgbClr val="CC0000"/>
                </a:solidFill>
              </a:rPr>
              <a:t>専門員</a:t>
            </a:r>
            <a:endParaRPr lang="en-US" altLang="ja-JP" sz="1600" dirty="0">
              <a:solidFill>
                <a:srgbClr val="CC0000"/>
              </a:solidFill>
            </a:endParaRPr>
          </a:p>
          <a:p>
            <a:pPr algn="ctr" fontAlgn="base">
              <a:spcBef>
                <a:spcPct val="0"/>
              </a:spcBef>
              <a:spcAft>
                <a:spcPct val="0"/>
              </a:spcAft>
            </a:pPr>
            <a:r>
              <a:rPr lang="ja-JP" altLang="en-US" sz="1600" dirty="0">
                <a:solidFill>
                  <a:srgbClr val="CC0000"/>
                </a:solidFill>
              </a:rPr>
              <a:t>として配置</a:t>
            </a:r>
          </a:p>
        </p:txBody>
      </p:sp>
      <p:sp>
        <p:nvSpPr>
          <p:cNvPr id="37895" name="Rectangle 8"/>
          <p:cNvSpPr>
            <a:spLocks noChangeArrowheads="1"/>
          </p:cNvSpPr>
          <p:nvPr/>
        </p:nvSpPr>
        <p:spPr bwMode="auto">
          <a:xfrm>
            <a:off x="252051" y="4667106"/>
            <a:ext cx="2014904" cy="2078169"/>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200" dirty="0">
                <a:solidFill>
                  <a:srgbClr val="000000"/>
                </a:solidFill>
              </a:rPr>
              <a:t>          </a:t>
            </a:r>
            <a:r>
              <a:rPr lang="ja-JP" altLang="en-US" dirty="0">
                <a:solidFill>
                  <a:srgbClr val="CC0000"/>
                </a:solidFill>
              </a:rPr>
              <a:t>実 務 経 験</a:t>
            </a:r>
            <a:endParaRPr lang="en-US" altLang="ja-JP" dirty="0">
              <a:solidFill>
                <a:srgbClr val="CC0000"/>
              </a:solidFill>
            </a:endParaRPr>
          </a:p>
          <a:p>
            <a:pPr fontAlgn="base">
              <a:spcBef>
                <a:spcPct val="0"/>
              </a:spcBef>
              <a:spcAft>
                <a:spcPct val="0"/>
              </a:spcAft>
            </a:pPr>
            <a:endParaRPr lang="ja-JP" altLang="en-US" sz="1200" dirty="0">
              <a:solidFill>
                <a:srgbClr val="000000"/>
              </a:solidFill>
            </a:endParaRPr>
          </a:p>
          <a:p>
            <a:pPr fontAlgn="base">
              <a:spcBef>
                <a:spcPct val="0"/>
              </a:spcBef>
              <a:spcAft>
                <a:spcPct val="0"/>
              </a:spcAft>
            </a:pPr>
            <a:r>
              <a:rPr lang="ja-JP" altLang="en-US" sz="1400" dirty="0">
                <a:solidFill>
                  <a:srgbClr val="000000"/>
                </a:solidFill>
              </a:rPr>
              <a:t>障害者の保健・医療・福祉・就労・教育の分野における直接支援・相談支援などの業務における実務経験（３～１０年）</a:t>
            </a:r>
          </a:p>
        </p:txBody>
      </p:sp>
      <p:sp>
        <p:nvSpPr>
          <p:cNvPr id="37896" name="AutoShape 9"/>
          <p:cNvSpPr>
            <a:spLocks noChangeArrowheads="1"/>
          </p:cNvSpPr>
          <p:nvPr/>
        </p:nvSpPr>
        <p:spPr bwMode="auto">
          <a:xfrm rot="5400000">
            <a:off x="6797390" y="5383563"/>
            <a:ext cx="503237" cy="43375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anchor="ctr"/>
          <a:lstStyle/>
          <a:p>
            <a:pPr fontAlgn="base">
              <a:spcBef>
                <a:spcPct val="0"/>
              </a:spcBef>
              <a:spcAft>
                <a:spcPct val="0"/>
              </a:spcAft>
            </a:pPr>
            <a:endParaRPr lang="ja-JP" altLang="en-US" sz="1200">
              <a:solidFill>
                <a:srgbClr val="000000"/>
              </a:solidFill>
            </a:endParaRPr>
          </a:p>
        </p:txBody>
      </p:sp>
      <p:sp>
        <p:nvSpPr>
          <p:cNvPr id="37897" name="Rectangle 10"/>
          <p:cNvSpPr>
            <a:spLocks noChangeArrowheads="1"/>
          </p:cNvSpPr>
          <p:nvPr/>
        </p:nvSpPr>
        <p:spPr bwMode="auto">
          <a:xfrm>
            <a:off x="2987920" y="4986690"/>
            <a:ext cx="1518138" cy="150971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rPr>
              <a:t>初年度に</a:t>
            </a:r>
          </a:p>
          <a:p>
            <a:pPr fontAlgn="base">
              <a:lnSpc>
                <a:spcPct val="110000"/>
              </a:lnSpc>
              <a:spcBef>
                <a:spcPct val="0"/>
              </a:spcBef>
              <a:spcAft>
                <a:spcPct val="0"/>
              </a:spcAft>
            </a:pPr>
            <a:r>
              <a:rPr lang="ja-JP" altLang="en-US" sz="1400" dirty="0">
                <a:solidFill>
                  <a:srgbClr val="000000"/>
                </a:solidFill>
              </a:rPr>
              <a:t>「相談支援従事者初任者研修」</a:t>
            </a:r>
            <a:r>
              <a:rPr lang="ja-JP" altLang="en-US" sz="1400" dirty="0" smtClean="0">
                <a:solidFill>
                  <a:srgbClr val="000000"/>
                </a:solidFill>
              </a:rPr>
              <a:t>を</a:t>
            </a:r>
            <a:endParaRPr lang="en-US" altLang="ja-JP" sz="1400" dirty="0" smtClean="0">
              <a:solidFill>
                <a:srgbClr val="000000"/>
              </a:solidFill>
            </a:endParaRPr>
          </a:p>
          <a:p>
            <a:pPr fontAlgn="base">
              <a:lnSpc>
                <a:spcPct val="110000"/>
              </a:lnSpc>
              <a:spcBef>
                <a:spcPct val="0"/>
              </a:spcBef>
              <a:spcAft>
                <a:spcPct val="0"/>
              </a:spcAft>
            </a:pPr>
            <a:r>
              <a:rPr lang="ja-JP" altLang="en-US" sz="1400" dirty="0">
                <a:solidFill>
                  <a:srgbClr val="000000"/>
                </a:solidFill>
              </a:rPr>
              <a:t>受講</a:t>
            </a:r>
            <a:endParaRPr lang="en-US" altLang="ja-JP" sz="1400" dirty="0">
              <a:solidFill>
                <a:srgbClr val="000000"/>
              </a:solidFill>
            </a:endParaRPr>
          </a:p>
          <a:p>
            <a:pPr fontAlgn="base">
              <a:lnSpc>
                <a:spcPct val="110000"/>
              </a:lnSpc>
              <a:spcBef>
                <a:spcPct val="0"/>
              </a:spcBef>
              <a:spcAft>
                <a:spcPct val="0"/>
              </a:spcAft>
            </a:pPr>
            <a:r>
              <a:rPr lang="ja-JP" altLang="en-US" sz="1400" dirty="0">
                <a:solidFill>
                  <a:srgbClr val="000000"/>
                </a:solidFill>
              </a:rPr>
              <a:t>（３１．５時間）</a:t>
            </a:r>
            <a:endParaRPr lang="en-US" altLang="ja-JP" sz="1400" dirty="0">
              <a:solidFill>
                <a:srgbClr val="000000"/>
              </a:solidFill>
            </a:endParaRPr>
          </a:p>
        </p:txBody>
      </p:sp>
      <p:sp>
        <p:nvSpPr>
          <p:cNvPr id="431118" name="AutoShape 14"/>
          <p:cNvSpPr>
            <a:spLocks noChangeArrowheads="1"/>
          </p:cNvSpPr>
          <p:nvPr/>
        </p:nvSpPr>
        <p:spPr bwMode="auto">
          <a:xfrm>
            <a:off x="800781" y="116632"/>
            <a:ext cx="7556794" cy="375529"/>
          </a:xfrm>
          <a:prstGeom prst="roundRect">
            <a:avLst>
              <a:gd name="adj" fmla="val 26537"/>
            </a:avLst>
          </a:prstGeom>
          <a:solidFill>
            <a:srgbClr val="FFFFFF"/>
          </a:solidFill>
          <a:ln w="38100" cmpd="thickThin">
            <a:solidFill>
              <a:schemeClr val="bg1"/>
            </a:solidFill>
            <a:round/>
            <a:headEnd/>
            <a:tailEnd/>
          </a:ln>
          <a:effectLst/>
        </p:spPr>
        <p:txBody>
          <a:bodyPr lIns="91407" tIns="45704" rIns="91407" bIns="45704" anchor="ctr"/>
          <a:lstStyle/>
          <a:p>
            <a:pPr algn="ctr" fontAlgn="base">
              <a:spcBef>
                <a:spcPct val="0"/>
              </a:spcBef>
              <a:spcAft>
                <a:spcPct val="0"/>
              </a:spcAft>
              <a:defRPr/>
            </a:pPr>
            <a:r>
              <a:rPr lang="ja-JP" altLang="en-US" sz="2400" dirty="0">
                <a:solidFill>
                  <a:srgbClr val="000000"/>
                </a:solidFill>
              </a:rPr>
              <a:t>相談支援専門員に</a:t>
            </a:r>
            <a:r>
              <a:rPr lang="ja-JP" altLang="en-US" sz="2400" dirty="0" smtClean="0">
                <a:solidFill>
                  <a:srgbClr val="000000"/>
                </a:solidFill>
              </a:rPr>
              <a:t>ついて（現行）</a:t>
            </a:r>
            <a:endParaRPr lang="ja-JP" altLang="en-US" sz="2400" dirty="0">
              <a:solidFill>
                <a:srgbClr val="000000"/>
              </a:solidFill>
            </a:endParaRPr>
          </a:p>
        </p:txBody>
      </p:sp>
      <p:sp>
        <p:nvSpPr>
          <p:cNvPr id="15" name="正方形/長方形 14"/>
          <p:cNvSpPr/>
          <p:nvPr/>
        </p:nvSpPr>
        <p:spPr bwMode="auto">
          <a:xfrm>
            <a:off x="35496" y="692696"/>
            <a:ext cx="9025417" cy="34333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6804" tIns="7359" rIns="36804" bIns="7359"/>
          <a:lstStyle/>
          <a:p>
            <a:pPr marL="355600" indent="-355600" fontAlgn="base">
              <a:spcAft>
                <a:spcPct val="0"/>
              </a:spcAft>
              <a:defRPr/>
            </a:pPr>
            <a:r>
              <a:rPr lang="ja-JP" altLang="en-US" sz="1400" dirty="0">
                <a:latin typeface="ＭＳ ゴシック"/>
                <a:ea typeface="ＭＳ ゴシック"/>
                <a:cs typeface="ＭＳ ゴシック"/>
              </a:rPr>
              <a:t>（基準）</a:t>
            </a:r>
          </a:p>
          <a:p>
            <a:pPr marL="355600" indent="-355600" fontAlgn="base">
              <a:spcAft>
                <a:spcPct val="0"/>
              </a:spcAft>
              <a:defRPr/>
            </a:pP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a:t>
            </a: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指定</a:t>
            </a:r>
            <a:r>
              <a:rPr lang="ja-JP" altLang="en-US" sz="1400" dirty="0">
                <a:latin typeface="ＭＳ ゴシック"/>
                <a:ea typeface="ＭＳ ゴシック"/>
                <a:cs typeface="ＭＳ ゴシック"/>
              </a:rPr>
              <a:t>計画相談支援事業所・指定障害児相談支援事業所ごとに管理者及び相談支援</a:t>
            </a:r>
            <a:r>
              <a:rPr lang="ja-JP" altLang="en-US" sz="1400" dirty="0" smtClean="0">
                <a:latin typeface="ＭＳ ゴシック"/>
                <a:ea typeface="ＭＳ ゴシック"/>
                <a:cs typeface="ＭＳ ゴシック"/>
              </a:rPr>
              <a:t>専門員を</a:t>
            </a:r>
            <a:r>
              <a:rPr lang="ja-JP" altLang="en-US" sz="1400" dirty="0">
                <a:latin typeface="ＭＳ ゴシック"/>
                <a:ea typeface="ＭＳ ゴシック"/>
                <a:cs typeface="ＭＳ ゴシック"/>
              </a:rPr>
              <a:t>配置。</a:t>
            </a:r>
          </a:p>
          <a:p>
            <a:pPr marL="355600" indent="-355600" fontAlgn="base">
              <a:spcAft>
                <a:spcPct val="0"/>
              </a:spcAft>
              <a:defRPr/>
            </a:pPr>
            <a:endParaRPr lang="en-US" altLang="ja-JP" sz="1400" dirty="0" smtClean="0">
              <a:latin typeface="ＭＳ ゴシック"/>
              <a:ea typeface="ＭＳ ゴシック"/>
              <a:cs typeface="ＭＳ ゴシック"/>
            </a:endParaRPr>
          </a:p>
          <a:p>
            <a:pPr marL="355600" indent="-355600" fontAlgn="base">
              <a:spcAft>
                <a:spcPct val="0"/>
              </a:spcAft>
              <a:defRPr/>
            </a:pPr>
            <a:r>
              <a:rPr lang="ja-JP" altLang="en-US" sz="1400" dirty="0" smtClean="0">
                <a:latin typeface="ＭＳ ゴシック"/>
                <a:ea typeface="ＭＳ ゴシック"/>
                <a:cs typeface="ＭＳ ゴシック"/>
              </a:rPr>
              <a:t>（</a:t>
            </a:r>
            <a:r>
              <a:rPr lang="ja-JP" altLang="en-US" sz="1400" dirty="0">
                <a:latin typeface="ＭＳ ゴシック"/>
                <a:ea typeface="ＭＳ ゴシック"/>
                <a:cs typeface="ＭＳ ゴシック"/>
              </a:rPr>
              <a:t>経緯）</a:t>
            </a:r>
          </a:p>
          <a:p>
            <a:pPr marL="271463" indent="-271463" fontAlgn="base">
              <a:spcAft>
                <a:spcPct val="0"/>
              </a:spcAft>
              <a:defRPr/>
            </a:pP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a:t>
            </a: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障害児</a:t>
            </a:r>
            <a:r>
              <a:rPr lang="ja-JP" altLang="en-US" sz="1400" dirty="0">
                <a:latin typeface="ＭＳ ゴシック"/>
                <a:ea typeface="ＭＳ ゴシック"/>
                <a:cs typeface="ＭＳ ゴシック"/>
              </a:rPr>
              <a:t>（者）地域療育等支援事業等、補助事業による相談支援事業の担い手養成として平成</a:t>
            </a:r>
            <a:r>
              <a:rPr lang="en-US" altLang="ja-JP" sz="1400" dirty="0">
                <a:latin typeface="ＭＳ ゴシック"/>
                <a:ea typeface="ＭＳ ゴシック"/>
                <a:cs typeface="ＭＳ ゴシック"/>
              </a:rPr>
              <a:t>10</a:t>
            </a:r>
            <a:r>
              <a:rPr lang="ja-JP" altLang="en-US" sz="1400" dirty="0">
                <a:latin typeface="ＭＳ ゴシック"/>
                <a:ea typeface="ＭＳ ゴシック"/>
                <a:cs typeface="ＭＳ ゴシック"/>
              </a:rPr>
              <a:t>年より知的</a:t>
            </a:r>
            <a:r>
              <a:rPr lang="ja-JP" altLang="en-US" sz="1400" dirty="0" smtClean="0">
                <a:latin typeface="ＭＳ ゴシック"/>
                <a:ea typeface="ＭＳ ゴシック"/>
                <a:cs typeface="ＭＳ ゴシック"/>
              </a:rPr>
              <a:t>、　　　</a:t>
            </a:r>
            <a:endParaRPr lang="en-US" altLang="ja-JP" sz="1400" dirty="0" smtClean="0">
              <a:latin typeface="ＭＳ ゴシック"/>
              <a:ea typeface="ＭＳ ゴシック"/>
              <a:cs typeface="ＭＳ ゴシック"/>
            </a:endParaRPr>
          </a:p>
          <a:p>
            <a:pPr marL="271463" indent="-271463" fontAlgn="base">
              <a:spcAft>
                <a:spcPct val="0"/>
              </a:spcAft>
              <a:defRPr/>
            </a:pPr>
            <a:r>
              <a:rPr lang="ja-JP" altLang="en-US" sz="1400" dirty="0">
                <a:latin typeface="ＭＳ ゴシック"/>
                <a:ea typeface="ＭＳ ゴシック"/>
                <a:cs typeface="ＭＳ ゴシック"/>
              </a:rPr>
              <a:t>　</a:t>
            </a:r>
            <a:r>
              <a:rPr lang="ja-JP" altLang="en-US" sz="1400" dirty="0" smtClean="0">
                <a:latin typeface="ＭＳ ゴシック"/>
                <a:ea typeface="ＭＳ ゴシック"/>
                <a:cs typeface="ＭＳ ゴシック"/>
              </a:rPr>
              <a:t>　身体</a:t>
            </a:r>
            <a:r>
              <a:rPr lang="ja-JP" altLang="en-US" sz="1400" dirty="0">
                <a:latin typeface="ＭＳ ゴシック"/>
                <a:ea typeface="ＭＳ ゴシック"/>
                <a:cs typeface="ＭＳ ゴシック"/>
              </a:rPr>
              <a:t>、精神の障害種別毎に障害者ケアマネジメント従事者養成研修が開始された。</a:t>
            </a:r>
          </a:p>
          <a:p>
            <a:pPr marL="271463" indent="-271463" fontAlgn="base">
              <a:spcAft>
                <a:spcPct val="0"/>
              </a:spcAft>
              <a:defRPr/>
            </a:pP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a:t>
            </a: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平成</a:t>
            </a:r>
            <a:r>
              <a:rPr lang="en-US" altLang="ja-JP" sz="1400" dirty="0">
                <a:latin typeface="ＭＳ ゴシック"/>
                <a:ea typeface="ＭＳ ゴシック"/>
                <a:cs typeface="ＭＳ ゴシック"/>
              </a:rPr>
              <a:t>18</a:t>
            </a:r>
            <a:r>
              <a:rPr lang="ja-JP" altLang="en-US" sz="1400" dirty="0" smtClean="0">
                <a:latin typeface="ＭＳ ゴシック"/>
                <a:ea typeface="ＭＳ ゴシック"/>
                <a:cs typeface="ＭＳ ゴシック"/>
              </a:rPr>
              <a:t>年施行の障害者自立支援法において、相談</a:t>
            </a:r>
            <a:r>
              <a:rPr lang="ja-JP" altLang="en-US" sz="1400" dirty="0">
                <a:latin typeface="ＭＳ ゴシック"/>
                <a:ea typeface="ＭＳ ゴシック"/>
                <a:cs typeface="ＭＳ ゴシック"/>
              </a:rPr>
              <a:t>支援事業の担い手として相談支援専門員が位置付けられ</a:t>
            </a:r>
            <a:r>
              <a:rPr lang="ja-JP" altLang="en-US" sz="1400" dirty="0" smtClean="0">
                <a:latin typeface="ＭＳ ゴシック"/>
                <a:ea typeface="ＭＳ ゴシック"/>
                <a:cs typeface="ＭＳ ゴシック"/>
              </a:rPr>
              <a:t>、　</a:t>
            </a:r>
            <a:endParaRPr lang="en-US" altLang="ja-JP" sz="1400" dirty="0" smtClean="0">
              <a:latin typeface="ＭＳ ゴシック"/>
              <a:ea typeface="ＭＳ ゴシック"/>
              <a:cs typeface="ＭＳ ゴシック"/>
            </a:endParaRPr>
          </a:p>
          <a:p>
            <a:pPr marL="271463" indent="-271463" fontAlgn="base">
              <a:spcAft>
                <a:spcPct val="0"/>
              </a:spcAft>
              <a:defRPr/>
            </a:pPr>
            <a:r>
              <a:rPr lang="ja-JP" altLang="en-US" sz="1400" dirty="0">
                <a:latin typeface="ＭＳ ゴシック"/>
                <a:ea typeface="ＭＳ ゴシック"/>
                <a:cs typeface="ＭＳ ゴシック"/>
              </a:rPr>
              <a:t>　</a:t>
            </a:r>
            <a:r>
              <a:rPr lang="ja-JP" altLang="en-US" sz="1400" dirty="0" smtClean="0">
                <a:latin typeface="ＭＳ ゴシック"/>
                <a:ea typeface="ＭＳ ゴシック"/>
                <a:cs typeface="ＭＳ ゴシック"/>
              </a:rPr>
              <a:t>　その</a:t>
            </a:r>
            <a:r>
              <a:rPr lang="ja-JP" altLang="en-US" sz="1400" dirty="0">
                <a:latin typeface="ＭＳ ゴシック"/>
                <a:ea typeface="ＭＳ ゴシック"/>
                <a:cs typeface="ＭＳ ゴシック"/>
              </a:rPr>
              <a:t>養成研修として障害者ケアマネジメント従事者養成研修を</a:t>
            </a:r>
            <a:r>
              <a:rPr lang="en-US" altLang="ja-JP" sz="1400" dirty="0">
                <a:latin typeface="ＭＳ ゴシック"/>
                <a:ea typeface="ＭＳ ゴシック"/>
                <a:cs typeface="ＭＳ ゴシック"/>
              </a:rPr>
              <a:t>3</a:t>
            </a:r>
            <a:r>
              <a:rPr lang="ja-JP" altLang="en-US" sz="1400" dirty="0">
                <a:latin typeface="ＭＳ ゴシック"/>
                <a:ea typeface="ＭＳ ゴシック"/>
                <a:cs typeface="ＭＳ ゴシック"/>
              </a:rPr>
              <a:t>障害を統一のものとして改定</a:t>
            </a:r>
            <a:r>
              <a:rPr lang="ja-JP" altLang="en-US" sz="1400" dirty="0" smtClean="0">
                <a:latin typeface="ＭＳ ゴシック"/>
                <a:ea typeface="ＭＳ ゴシック"/>
                <a:cs typeface="ＭＳ ゴシック"/>
              </a:rPr>
              <a:t>した相談支援　　</a:t>
            </a:r>
            <a:endParaRPr lang="en-US" altLang="ja-JP" sz="1400" dirty="0" smtClean="0">
              <a:latin typeface="ＭＳ ゴシック"/>
              <a:ea typeface="ＭＳ ゴシック"/>
              <a:cs typeface="ＭＳ ゴシック"/>
            </a:endParaRPr>
          </a:p>
          <a:p>
            <a:pPr marL="271463" indent="-271463" fontAlgn="base">
              <a:spcAft>
                <a:spcPct val="0"/>
              </a:spcAft>
              <a:defRPr/>
            </a:pPr>
            <a:r>
              <a:rPr lang="ja-JP" altLang="en-US" sz="1400" dirty="0">
                <a:latin typeface="ＭＳ ゴシック"/>
                <a:ea typeface="ＭＳ ゴシック"/>
                <a:cs typeface="ＭＳ ゴシック"/>
              </a:rPr>
              <a:t>　</a:t>
            </a:r>
            <a:r>
              <a:rPr lang="ja-JP" altLang="en-US" sz="1400" dirty="0" smtClean="0">
                <a:latin typeface="ＭＳ ゴシック"/>
                <a:ea typeface="ＭＳ ゴシック"/>
                <a:cs typeface="ＭＳ ゴシック"/>
              </a:rPr>
              <a:t>　従事者</a:t>
            </a:r>
            <a:r>
              <a:rPr lang="ja-JP" altLang="en-US" sz="1400" dirty="0">
                <a:latin typeface="ＭＳ ゴシック"/>
                <a:ea typeface="ＭＳ ゴシック"/>
                <a:cs typeface="ＭＳ ゴシック"/>
              </a:rPr>
              <a:t>研修（初任者研修・現任者研修）が実施されることとなった。</a:t>
            </a:r>
          </a:p>
          <a:p>
            <a:pPr marL="271463" indent="-271463" fontAlgn="base">
              <a:spcAft>
                <a:spcPct val="0"/>
              </a:spcAft>
              <a:defRPr/>
            </a:pP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a:t>
            </a:r>
            <a:r>
              <a:rPr lang="en-US" altLang="ja-JP"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平成</a:t>
            </a:r>
            <a:r>
              <a:rPr lang="en-US" altLang="ja-JP" sz="1400" dirty="0">
                <a:latin typeface="ＭＳ ゴシック"/>
                <a:ea typeface="ＭＳ ゴシック"/>
                <a:cs typeface="ＭＳ ゴシック"/>
              </a:rPr>
              <a:t>20</a:t>
            </a:r>
            <a:r>
              <a:rPr lang="ja-JP" altLang="en-US" sz="1400" dirty="0">
                <a:latin typeface="ＭＳ ゴシック"/>
                <a:ea typeface="ＭＳ ゴシック"/>
                <a:cs typeface="ＭＳ ゴシック"/>
              </a:rPr>
              <a:t>年には社会保障審議会障害者</a:t>
            </a:r>
            <a:r>
              <a:rPr lang="ja-JP" altLang="en-US" sz="1400" dirty="0" smtClean="0">
                <a:latin typeface="ＭＳ ゴシック"/>
                <a:ea typeface="ＭＳ ゴシック"/>
                <a:cs typeface="ＭＳ ゴシック"/>
              </a:rPr>
              <a:t>部会に</a:t>
            </a:r>
            <a:r>
              <a:rPr lang="ja-JP" altLang="en-US" sz="1400" dirty="0">
                <a:latin typeface="ＭＳ ゴシック"/>
                <a:ea typeface="ＭＳ ゴシック"/>
                <a:cs typeface="ＭＳ ゴシック"/>
              </a:rPr>
              <a:t>おいて地域における相談支援体制やケアマネジメントの</a:t>
            </a:r>
            <a:r>
              <a:rPr lang="ja-JP" altLang="en-US" sz="1400" dirty="0" smtClean="0">
                <a:latin typeface="ＭＳ ゴシック"/>
                <a:ea typeface="ＭＳ ゴシック"/>
                <a:cs typeface="ＭＳ ゴシック"/>
              </a:rPr>
              <a:t>あり方</a:t>
            </a:r>
            <a:endParaRPr lang="en-US" altLang="ja-JP" sz="1400" dirty="0" smtClean="0">
              <a:latin typeface="ＭＳ ゴシック"/>
              <a:ea typeface="ＭＳ ゴシック"/>
              <a:cs typeface="ＭＳ ゴシック"/>
            </a:endParaRPr>
          </a:p>
          <a:p>
            <a:pPr marL="271463" indent="-271463" fontAlgn="base">
              <a:spcAft>
                <a:spcPct val="0"/>
              </a:spcAft>
              <a:defRPr/>
            </a:pPr>
            <a:r>
              <a:rPr lang="ja-JP" altLang="en-US" sz="1400" dirty="0">
                <a:latin typeface="ＭＳ ゴシック"/>
                <a:ea typeface="ＭＳ ゴシック"/>
                <a:cs typeface="ＭＳ ゴシック"/>
              </a:rPr>
              <a:t>　</a:t>
            </a:r>
            <a:r>
              <a:rPr lang="ja-JP" altLang="en-US" sz="1400" dirty="0" smtClean="0">
                <a:latin typeface="ＭＳ ゴシック"/>
                <a:ea typeface="ＭＳ ゴシック"/>
                <a:cs typeface="ＭＳ ゴシック"/>
              </a:rPr>
              <a:t>　に</a:t>
            </a:r>
            <a:r>
              <a:rPr lang="ja-JP" altLang="en-US" sz="1400" dirty="0">
                <a:latin typeface="ＭＳ ゴシック"/>
                <a:ea typeface="ＭＳ ゴシック"/>
                <a:cs typeface="ＭＳ ゴシック"/>
              </a:rPr>
              <a:t>対する議論が行われ、障害児支援や地域移行支援等について専門コース別研修（任意研修）を新設し</a:t>
            </a:r>
            <a:r>
              <a:rPr lang="ja-JP" altLang="en-US" sz="1400" dirty="0" smtClean="0">
                <a:latin typeface="ＭＳ ゴシック"/>
                <a:ea typeface="ＭＳ ゴシック"/>
                <a:cs typeface="ＭＳ ゴシック"/>
              </a:rPr>
              <a:t>研修　</a:t>
            </a:r>
            <a:endParaRPr lang="en-US" altLang="ja-JP" sz="1400" dirty="0" smtClean="0">
              <a:latin typeface="ＭＳ ゴシック"/>
              <a:ea typeface="ＭＳ ゴシック"/>
              <a:cs typeface="ＭＳ ゴシック"/>
            </a:endParaRPr>
          </a:p>
          <a:p>
            <a:pPr marL="271463" indent="-271463" fontAlgn="base">
              <a:spcAft>
                <a:spcPct val="0"/>
              </a:spcAft>
              <a:defRPr/>
            </a:pPr>
            <a:r>
              <a:rPr lang="ja-JP" altLang="en-US" sz="1400" dirty="0">
                <a:latin typeface="ＭＳ ゴシック"/>
                <a:ea typeface="ＭＳ ゴシック"/>
                <a:cs typeface="ＭＳ ゴシック"/>
              </a:rPr>
              <a:t>　</a:t>
            </a:r>
            <a:r>
              <a:rPr lang="ja-JP" altLang="en-US" sz="1400" dirty="0" smtClean="0">
                <a:latin typeface="ＭＳ ゴシック"/>
                <a:ea typeface="ＭＳ ゴシック"/>
                <a:cs typeface="ＭＳ ゴシック"/>
              </a:rPr>
              <a:t>　体制</a:t>
            </a:r>
            <a:r>
              <a:rPr lang="ja-JP" altLang="en-US" sz="1400" dirty="0">
                <a:latin typeface="ＭＳ ゴシック"/>
                <a:ea typeface="ＭＳ ゴシック"/>
                <a:cs typeface="ＭＳ ゴシック"/>
              </a:rPr>
              <a:t>の充実が図られた。</a:t>
            </a:r>
          </a:p>
          <a:p>
            <a:pPr marL="355600" indent="-355600" fontAlgn="base">
              <a:spcAft>
                <a:spcPct val="0"/>
              </a:spcAft>
              <a:defRPr/>
            </a:pPr>
            <a:endParaRPr lang="en-US" altLang="ja-JP" sz="1400" dirty="0" smtClean="0">
              <a:latin typeface="ＭＳ ゴシック"/>
              <a:ea typeface="ＭＳ ゴシック"/>
              <a:cs typeface="ＭＳ ゴシック"/>
            </a:endParaRPr>
          </a:p>
          <a:p>
            <a:pPr marL="355600" indent="-355600" fontAlgn="base">
              <a:spcAft>
                <a:spcPct val="0"/>
              </a:spcAft>
              <a:defRPr/>
            </a:pPr>
            <a:r>
              <a:rPr lang="ja-JP" altLang="en-US" sz="1400" dirty="0" smtClean="0">
                <a:latin typeface="ＭＳ ゴシック"/>
                <a:ea typeface="ＭＳ ゴシック"/>
                <a:cs typeface="ＭＳ ゴシック"/>
              </a:rPr>
              <a:t>（</a:t>
            </a:r>
            <a:r>
              <a:rPr lang="ja-JP" altLang="en-US" sz="1400" dirty="0">
                <a:latin typeface="ＭＳ ゴシック"/>
                <a:ea typeface="ＭＳ ゴシック"/>
                <a:cs typeface="ＭＳ ゴシック"/>
              </a:rPr>
              <a:t>現状）</a:t>
            </a:r>
            <a:endParaRPr lang="en-US" altLang="ja-JP" sz="1400" dirty="0">
              <a:latin typeface="ＭＳ ゴシック"/>
              <a:ea typeface="ＭＳ ゴシック"/>
              <a:cs typeface="ＭＳ ゴシック"/>
            </a:endParaRPr>
          </a:p>
          <a:p>
            <a:pPr fontAlgn="base">
              <a:spcAft>
                <a:spcPct val="0"/>
              </a:spcAft>
              <a:defRPr/>
            </a:pPr>
            <a:r>
              <a:rPr lang="en-US" altLang="ja-JP" sz="1400" dirty="0" smtClean="0">
                <a:latin typeface="ＭＳ ゴシック"/>
                <a:ea typeface="ＭＳ ゴシック"/>
                <a:cs typeface="ＭＳ ゴシック"/>
              </a:rPr>
              <a:t>  ○</a:t>
            </a:r>
            <a:r>
              <a:rPr lang="en-US" altLang="en-US" sz="1400" dirty="0" smtClean="0">
                <a:latin typeface="ＭＳ ゴシック"/>
                <a:ea typeface="ＭＳ ゴシック"/>
                <a:cs typeface="ＭＳ ゴシック"/>
              </a:rPr>
              <a:t> </a:t>
            </a:r>
            <a:r>
              <a:rPr lang="ja-JP" altLang="en-US" sz="1400" dirty="0" smtClean="0">
                <a:latin typeface="ＭＳ ゴシック"/>
                <a:ea typeface="ＭＳ ゴシック"/>
                <a:cs typeface="ＭＳ ゴシック"/>
              </a:rPr>
              <a:t>指定</a:t>
            </a:r>
            <a:r>
              <a:rPr lang="ja-JP" altLang="en-US" sz="1400" dirty="0">
                <a:latin typeface="ＭＳ ゴシック"/>
                <a:ea typeface="ＭＳ ゴシック"/>
                <a:cs typeface="ＭＳ ゴシック"/>
              </a:rPr>
              <a:t>特定・指定障害児相談支援事業所数　</a:t>
            </a:r>
            <a:r>
              <a:rPr lang="ja-JP" altLang="en-US" sz="1400" dirty="0" smtClean="0">
                <a:latin typeface="ＭＳ ゴシック"/>
                <a:ea typeface="ＭＳ ゴシック"/>
                <a:cs typeface="ＭＳ ゴシック"/>
              </a:rPr>
              <a:t>　　　　９，３６４箇所</a:t>
            </a:r>
            <a:r>
              <a:rPr lang="ja-JP" altLang="en-US" sz="1400" dirty="0">
                <a:latin typeface="ＭＳ ゴシック"/>
                <a:ea typeface="ＭＳ ゴシック"/>
                <a:cs typeface="ＭＳ ゴシック"/>
              </a:rPr>
              <a:t>（平成</a:t>
            </a:r>
            <a:r>
              <a:rPr lang="ja-JP" altLang="en-US" sz="1400" dirty="0" smtClean="0">
                <a:latin typeface="ＭＳ ゴシック"/>
                <a:ea typeface="ＭＳ ゴシック"/>
                <a:cs typeface="ＭＳ ゴシック"/>
              </a:rPr>
              <a:t>２９年</a:t>
            </a:r>
            <a:r>
              <a:rPr lang="ja-JP" altLang="en-US" sz="1400" dirty="0">
                <a:latin typeface="ＭＳ ゴシック"/>
                <a:ea typeface="ＭＳ ゴシック"/>
                <a:cs typeface="ＭＳ ゴシック"/>
              </a:rPr>
              <a:t>４月１日現在）</a:t>
            </a:r>
            <a:endParaRPr lang="en-US" altLang="ja-JP" sz="1400" dirty="0">
              <a:latin typeface="ＭＳ ゴシック"/>
              <a:ea typeface="ＭＳ ゴシック"/>
              <a:cs typeface="ＭＳ ゴシック"/>
            </a:endParaRPr>
          </a:p>
          <a:p>
            <a:pPr fontAlgn="base">
              <a:spcAft>
                <a:spcPct val="0"/>
              </a:spcAft>
              <a:defRPr/>
            </a:pPr>
            <a:r>
              <a:rPr lang="en-US" altLang="ja-JP" sz="1400" dirty="0" smtClean="0">
                <a:latin typeface="ＭＳ ゴシック"/>
                <a:ea typeface="ＭＳ ゴシック"/>
                <a:cs typeface="ＭＳ ゴシック"/>
              </a:rPr>
              <a:t>  ○ </a:t>
            </a:r>
            <a:r>
              <a:rPr lang="ja-JP" altLang="en-US" sz="1400" dirty="0" smtClean="0">
                <a:latin typeface="ＭＳ ゴシック"/>
                <a:ea typeface="ＭＳ ゴシック"/>
                <a:cs typeface="ＭＳ ゴシック"/>
              </a:rPr>
              <a:t>上記</a:t>
            </a:r>
            <a:r>
              <a:rPr lang="ja-JP" altLang="en-US" sz="1400" dirty="0">
                <a:latin typeface="ＭＳ ゴシック"/>
                <a:ea typeface="ＭＳ ゴシック"/>
                <a:cs typeface="ＭＳ ゴシック"/>
              </a:rPr>
              <a:t>事業所に配置されている相談支援専門員数　</a:t>
            </a:r>
            <a:r>
              <a:rPr lang="ja-JP" altLang="en-US" sz="1400" dirty="0" smtClean="0">
                <a:latin typeface="ＭＳ ゴシック"/>
                <a:ea typeface="ＭＳ ゴシック"/>
                <a:cs typeface="ＭＳ ゴシック"/>
              </a:rPr>
              <a:t>　１９，０８３人（</a:t>
            </a:r>
            <a:r>
              <a:rPr lang="zh-TW" altLang="en-US" sz="1400" dirty="0" smtClean="0">
                <a:latin typeface="ＭＳ ゴシック"/>
                <a:ea typeface="ＭＳ ゴシック"/>
                <a:cs typeface="ＭＳ ゴシック"/>
              </a:rPr>
              <a:t>平成</a:t>
            </a:r>
            <a:r>
              <a:rPr lang="ja-JP" altLang="en-US" sz="1400" dirty="0">
                <a:latin typeface="ＭＳ ゴシック"/>
                <a:ea typeface="ＭＳ ゴシック"/>
                <a:cs typeface="ＭＳ ゴシック"/>
              </a:rPr>
              <a:t>２９</a:t>
            </a:r>
            <a:r>
              <a:rPr lang="zh-TW" altLang="en-US" sz="1400" dirty="0" smtClean="0">
                <a:latin typeface="ＭＳ ゴシック"/>
                <a:ea typeface="ＭＳ ゴシック"/>
                <a:cs typeface="ＭＳ ゴシック"/>
              </a:rPr>
              <a:t>年</a:t>
            </a:r>
            <a:r>
              <a:rPr lang="zh-TW" altLang="en-US" sz="1400" dirty="0">
                <a:latin typeface="ＭＳ ゴシック"/>
                <a:ea typeface="ＭＳ ゴシック"/>
                <a:cs typeface="ＭＳ ゴシック"/>
              </a:rPr>
              <a:t>４月１日現在</a:t>
            </a:r>
            <a:r>
              <a:rPr lang="ja-JP" altLang="en-US" sz="1400" dirty="0">
                <a:latin typeface="ＭＳ ゴシック"/>
                <a:ea typeface="ＭＳ ゴシック"/>
                <a:cs typeface="ＭＳ ゴシック"/>
              </a:rPr>
              <a:t>）</a:t>
            </a:r>
            <a:endParaRPr lang="en-US" altLang="ja-JP" sz="1400" dirty="0">
              <a:latin typeface="ＭＳ ゴシック"/>
              <a:ea typeface="ＭＳ ゴシック"/>
              <a:cs typeface="ＭＳ ゴシック"/>
            </a:endParaRPr>
          </a:p>
        </p:txBody>
      </p:sp>
      <p:sp>
        <p:nvSpPr>
          <p:cNvPr id="37900" name="正方形/長方形 15"/>
          <p:cNvSpPr>
            <a:spLocks noChangeArrowheads="1"/>
          </p:cNvSpPr>
          <p:nvPr/>
        </p:nvSpPr>
        <p:spPr bwMode="auto">
          <a:xfrm>
            <a:off x="153412" y="4293096"/>
            <a:ext cx="2592266" cy="360363"/>
          </a:xfrm>
          <a:prstGeom prst="rect">
            <a:avLst/>
          </a:prstGeom>
          <a:solidFill>
            <a:schemeClr val="bg1"/>
          </a:solidFill>
          <a:ln w="9525" algn="ctr">
            <a:noFill/>
            <a:round/>
            <a:headEnd/>
            <a:tailEnd/>
          </a:ln>
        </p:spPr>
        <p:txBody>
          <a:bodyPr lIns="36804" tIns="7359" rIns="36804" bIns="7359" anchor="ctr"/>
          <a:lstStyle/>
          <a:p>
            <a:pPr marL="119063" indent="-119063" defTabSz="873125" fontAlgn="base">
              <a:spcBef>
                <a:spcPct val="0"/>
              </a:spcBef>
              <a:spcAft>
                <a:spcPct val="0"/>
              </a:spcAft>
            </a:pPr>
            <a:r>
              <a:rPr lang="en-US" altLang="ja-JP" dirty="0">
                <a:solidFill>
                  <a:srgbClr val="000000"/>
                </a:solidFill>
              </a:rPr>
              <a:t>【</a:t>
            </a:r>
            <a:r>
              <a:rPr lang="ja-JP" altLang="en-US" dirty="0">
                <a:solidFill>
                  <a:srgbClr val="000000"/>
                </a:solidFill>
              </a:rPr>
              <a:t>相談支援専門員の要件</a:t>
            </a:r>
            <a:r>
              <a:rPr lang="en-US" altLang="ja-JP" dirty="0">
                <a:solidFill>
                  <a:srgbClr val="000000"/>
                </a:solidFill>
              </a:rPr>
              <a:t>】</a:t>
            </a:r>
            <a:endParaRPr lang="ja-JP" altLang="en-US" dirty="0">
              <a:solidFill>
                <a:srgbClr val="000000"/>
              </a:solidFill>
            </a:endParaRPr>
          </a:p>
        </p:txBody>
      </p:sp>
      <p:grpSp>
        <p:nvGrpSpPr>
          <p:cNvPr id="3" name="グループ化 2">
            <a:extLst>
              <a:ext uri="{FF2B5EF4-FFF2-40B4-BE49-F238E27FC236}">
                <a16:creationId xmlns:a16="http://schemas.microsoft.com/office/drawing/2014/main" xmlns="" id="{E9DA8380-ABD3-C64B-808D-BF1CC55656F1}"/>
              </a:ext>
            </a:extLst>
          </p:cNvPr>
          <p:cNvGrpSpPr/>
          <p:nvPr/>
        </p:nvGrpSpPr>
        <p:grpSpPr>
          <a:xfrm>
            <a:off x="0" y="492161"/>
            <a:ext cx="9144000" cy="72008"/>
            <a:chOff x="0" y="188640"/>
            <a:chExt cx="9144000" cy="72008"/>
          </a:xfrm>
        </p:grpSpPr>
        <p:cxnSp>
          <p:nvCxnSpPr>
            <p:cNvPr id="16" name="直線コネクタ 15">
              <a:extLst>
                <a:ext uri="{FF2B5EF4-FFF2-40B4-BE49-F238E27FC236}">
                  <a16:creationId xmlns:a16="http://schemas.microsoft.com/office/drawing/2014/main" xmlns="" id="{2F66B3C0-A674-8846-93FE-85EF7F6E2038}"/>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xmlns="" id="{F99D4A13-11D0-5E43-B749-D32F2DB3028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スライド番号プレースホルダー 4"/>
          <p:cNvSpPr>
            <a:spLocks noGrp="1"/>
          </p:cNvSpPr>
          <p:nvPr>
            <p:ph type="sldNum" sz="quarter" idx="12"/>
          </p:nvPr>
        </p:nvSpPr>
        <p:spPr/>
        <p:txBody>
          <a:bodyPr/>
          <a:lstStyle/>
          <a:p>
            <a:fld id="{BF650902-BC30-4882-9DB1-CF188FB606CB}" type="slidenum">
              <a:rPr kumimoji="1" lang="ja-JP" altLang="en-US" smtClean="0"/>
              <a:t>5</a:t>
            </a:fld>
            <a:endParaRPr kumimoji="1" lang="ja-JP" altLang="en-US"/>
          </a:p>
        </p:txBody>
      </p:sp>
    </p:spTree>
    <p:extLst>
      <p:ext uri="{BB962C8B-B14F-4D97-AF65-F5344CB8AC3E}">
        <p14:creationId xmlns:p14="http://schemas.microsoft.com/office/powerpoint/2010/main" val="417194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6</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995713307"/>
              </p:ext>
            </p:extLst>
          </p:nvPr>
        </p:nvGraphicFramePr>
        <p:xfrm>
          <a:off x="251520" y="548680"/>
          <a:ext cx="8640959" cy="6104869"/>
        </p:xfrm>
        <a:graphic>
          <a:graphicData uri="http://schemas.openxmlformats.org/drawingml/2006/table">
            <a:tbl>
              <a:tblPr firstRow="1" bandRow="1">
                <a:tableStyleId>{5940675A-B579-460E-94D1-54222C63F5DA}</a:tableStyleId>
              </a:tblPr>
              <a:tblGrid>
                <a:gridCol w="742582"/>
                <a:gridCol w="810090"/>
                <a:gridCol w="5603122"/>
                <a:gridCol w="1485165"/>
              </a:tblGrid>
              <a:tr h="278588">
                <a:tc gridSpan="2">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c hMerge="1">
                  <a:txBody>
                    <a:bodyPr/>
                    <a:lstStyle/>
                    <a:p>
                      <a:endParaRPr kumimoji="1" lang="ja-JP" altLang="en-US" sz="1200" dirty="0"/>
                    </a:p>
                  </a:txBody>
                  <a:tcP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業 務 内 容</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実務経験年数</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tc>
              </a:tr>
              <a:tr h="312458">
                <a:tc rowSpan="9">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rowSpan="5">
                  <a:txBody>
                    <a:bodyPr/>
                    <a:lstStyle/>
                    <a:p>
                      <a:pPr algn="ctr"/>
                      <a:r>
                        <a:rPr kumimoji="1" lang="zh-TW" altLang="en-US" sz="1200" dirty="0" smtClean="0">
                          <a:latin typeface="ＭＳ ゴシック" panose="020B0609070205080204" pitchFamily="49" charset="-128"/>
                          <a:ea typeface="ＭＳ ゴシック" panose="020B0609070205080204" pitchFamily="49" charset="-128"/>
                        </a:rPr>
                        <a:t>①相談支援業務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施設等において相談支援業務に従事する者</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１</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rowSpan="5">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５年以上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r>
              <a:tr h="1021489">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12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smtClean="0">
                          <a:latin typeface="ＭＳ ゴシック" panose="020B0609070205080204" pitchFamily="49" charset="-128"/>
                          <a:ea typeface="ＭＳ ゴシック" panose="020B0609070205080204" pitchFamily="49" charset="-128"/>
                        </a:rPr>
                        <a:t>（３）国家資格等</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２を有する者</a:t>
                      </a:r>
                    </a:p>
                    <a:p>
                      <a:r>
                        <a:rPr kumimoji="1" lang="ja-JP" altLang="en-US" sz="1200" dirty="0" smtClean="0">
                          <a:latin typeface="ＭＳ ゴシック" panose="020B0609070205080204" pitchFamily="49" charset="-128"/>
                          <a:ea typeface="ＭＳ ゴシック" panose="020B0609070205080204" pitchFamily="49" charset="-128"/>
                        </a:rPr>
                        <a:t>（４）施設等における相談支援業務に従事した期間が１年以上である者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tr>
              <a:tr h="259673">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特別支援教育における進路相談・教育相談の業務に従事する者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tr>
              <a:tr h="27858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tr>
              <a:tr h="565082">
                <a:tc vMerge="1">
                  <a:txBody>
                    <a:bodyPr/>
                    <a:lstStyle/>
                    <a:p>
                      <a:endParaRPr kumimoji="1" lang="ja-JP" altLang="en-US" dirty="0"/>
                    </a:p>
                  </a:txBody>
                  <a:tcP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③介護等業務</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１０年以上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vMerge="1">
                  <a:txBody>
                    <a:bodyPr/>
                    <a:lstStyle/>
                    <a:p>
                      <a:endParaRPr kumimoji="1" lang="ja-JP" altLang="en-US" sz="1400" dirty="0"/>
                    </a:p>
                  </a:txBody>
                  <a:tcPr/>
                </a:tc>
              </a:tr>
              <a:tr h="1021489">
                <a:tc vMerge="1">
                  <a:txBody>
                    <a:bodyPr/>
                    <a:lstStyle/>
                    <a:p>
                      <a:endParaRPr kumimoji="1" lang="ja-JP" altLang="en-US" dirty="0"/>
                    </a:p>
                  </a:txBody>
                  <a:tcPr/>
                </a:tc>
                <a:tc rowSpan="2">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③有資格者等</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vert="eaVert" anchor="ct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上記②の介護等業務に従事する者で、次のいずれかに該当する者</a:t>
                      </a:r>
                    </a:p>
                    <a:p>
                      <a:r>
                        <a:rPr kumimoji="1" lang="ja-JP" altLang="en-US" sz="12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2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200" dirty="0" smtClean="0">
                          <a:latin typeface="ＭＳ ゴシック" panose="020B0609070205080204" pitchFamily="49" charset="-128"/>
                          <a:ea typeface="ＭＳ ゴシック" panose="020B0609070205080204" pitchFamily="49" charset="-128"/>
                        </a:rPr>
                        <a:t>（３）保育士</a:t>
                      </a:r>
                    </a:p>
                    <a:p>
                      <a:r>
                        <a:rPr kumimoji="1" lang="ja-JP" altLang="en-US" sz="12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５年以上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r>
              <a:tr h="56508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２による業務に５年以上従事している者</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３年以上</a:t>
                      </a:r>
                      <a:endParaRPr kumimoji="1" lang="ja-JP" altLang="en-US" sz="1200" dirty="0">
                        <a:latin typeface="ＭＳ ゴシック" panose="020B0609070205080204" pitchFamily="49" charset="-128"/>
                        <a:ea typeface="ＭＳ ゴシック" panose="020B0609070205080204" pitchFamily="49" charset="-128"/>
                      </a:endParaRPr>
                    </a:p>
                  </a:txBody>
                  <a:tcPr marL="84406" marR="84406" anchor="ctr"/>
                </a:tc>
              </a:tr>
              <a:tr h="944103">
                <a:tc gridSpan="4">
                  <a:txBody>
                    <a:bodyPr/>
                    <a:lstStyle/>
                    <a:p>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１平成１８年１０月１日において現に障害児相談支援事業、身体障害者相談支援事業、知的障害者相談支援事業、精神障害者地域生活支援センターの従業者の場合は、平成１８年９月３０日までの間の期間が通算して３年以上</a:t>
                      </a:r>
                      <a:endParaRPr kumimoji="1" lang="en-US" altLang="ja-JP" sz="1100" dirty="0" smtClean="0">
                        <a:latin typeface="ＭＳ ゴシック" panose="020B0609070205080204" pitchFamily="49" charset="-128"/>
                        <a:ea typeface="ＭＳ ゴシック" panose="020B0609070205080204" pitchFamily="49" charset="-128"/>
                      </a:endParaRPr>
                    </a:p>
                    <a:p>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bl>
          </a:graphicData>
        </a:graphic>
      </p:graphicFrame>
      <p:sp>
        <p:nvSpPr>
          <p:cNvPr id="8" name="テキスト ボックス 7"/>
          <p:cNvSpPr txBox="1"/>
          <p:nvPr/>
        </p:nvSpPr>
        <p:spPr>
          <a:xfrm>
            <a:off x="517396" y="116632"/>
            <a:ext cx="8042740" cy="369332"/>
          </a:xfrm>
          <a:prstGeom prst="rect">
            <a:avLst/>
          </a:prstGeom>
          <a:noFill/>
        </p:spPr>
        <p:txBody>
          <a:bodyPr wrap="square" rtlCol="0">
            <a:spAutoFit/>
          </a:bodyPr>
          <a:lstStyle/>
          <a:p>
            <a:pPr algn="ctr"/>
            <a:r>
              <a:rPr kumimoji="1" lang="ja-JP" altLang="en-US" b="1" dirty="0" smtClean="0"/>
              <a:t>相談支援専門員の実務経験</a:t>
            </a:r>
            <a:endParaRPr kumimoji="1" lang="ja-JP" altLang="en-US" b="1" dirty="0"/>
          </a:p>
        </p:txBody>
      </p:sp>
    </p:spTree>
    <p:extLst>
      <p:ext uri="{BB962C8B-B14F-4D97-AF65-F5344CB8AC3E}">
        <p14:creationId xmlns:p14="http://schemas.microsoft.com/office/powerpoint/2010/main" val="24775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solidFill>
                  <a:schemeClr val="tx1"/>
                </a:solidFill>
              </a:rPr>
              <a:t>相談</a:t>
            </a:r>
            <a:r>
              <a:rPr kumimoji="1" lang="ja-JP" altLang="en-US" sz="2400" b="1" dirty="0">
                <a:solidFill>
                  <a:schemeClr val="tx1"/>
                </a:solidFill>
              </a:rPr>
              <a:t>支援専門員</a:t>
            </a:r>
            <a:r>
              <a:rPr kumimoji="1" lang="ja-JP" altLang="en-US" sz="2400" b="1" dirty="0" smtClean="0">
                <a:solidFill>
                  <a:schemeClr val="tx1"/>
                </a:solidFill>
              </a:rPr>
              <a:t>養成の現状及び</a:t>
            </a:r>
            <a:r>
              <a:rPr lang="ja-JP" altLang="en-US" sz="2400" b="1" dirty="0" smtClean="0">
                <a:solidFill>
                  <a:schemeClr val="tx1"/>
                </a:solidFill>
              </a:rPr>
              <a:t>課題</a:t>
            </a:r>
            <a:endParaRPr kumimoji="1" lang="ja-JP" altLang="en-US" sz="2400" b="1" dirty="0">
              <a:solidFill>
                <a:schemeClr val="tx1"/>
              </a:solidFill>
            </a:endParaRPr>
          </a:p>
        </p:txBody>
      </p:sp>
      <p:sp>
        <p:nvSpPr>
          <p:cNvPr id="6" name="正方形/長方形 5"/>
          <p:cNvSpPr/>
          <p:nvPr/>
        </p:nvSpPr>
        <p:spPr>
          <a:xfrm>
            <a:off x="126263" y="736979"/>
            <a:ext cx="8905235" cy="498143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60363" indent="-180975"/>
            <a:r>
              <a:rPr lang="ja-JP" altLang="en-US" sz="1300" dirty="0" smtClean="0">
                <a:solidFill>
                  <a:schemeClr val="tx1"/>
                </a:solidFill>
                <a:latin typeface="+mn-ea"/>
              </a:rPr>
              <a:t>○　各都道府県</a:t>
            </a:r>
            <a:r>
              <a:rPr lang="ja-JP" altLang="en-US" sz="1300" dirty="0">
                <a:solidFill>
                  <a:schemeClr val="tx1"/>
                </a:solidFill>
                <a:latin typeface="+mn-ea"/>
              </a:rPr>
              <a:t>による相談支援専門員の養成に関しては</a:t>
            </a:r>
            <a:r>
              <a:rPr lang="ja-JP" altLang="en-US" sz="1300" dirty="0" smtClean="0">
                <a:solidFill>
                  <a:schemeClr val="tx1"/>
                </a:solidFill>
                <a:latin typeface="+mn-ea"/>
              </a:rPr>
              <a:t>、これまで各都道府県の研修の指導者等向けの相談</a:t>
            </a:r>
            <a:r>
              <a:rPr lang="ja-JP" altLang="en-US" sz="1300" dirty="0">
                <a:solidFill>
                  <a:schemeClr val="tx1"/>
                </a:solidFill>
                <a:latin typeface="+mn-ea"/>
              </a:rPr>
              <a:t>支援従事者指導者養成研修</a:t>
            </a:r>
            <a:r>
              <a:rPr lang="ja-JP" altLang="en-US" sz="1300" dirty="0" smtClean="0">
                <a:solidFill>
                  <a:schemeClr val="tx1"/>
                </a:solidFill>
                <a:latin typeface="+mn-ea"/>
              </a:rPr>
              <a:t>を国において実施してきており、各都道府県</a:t>
            </a:r>
            <a:r>
              <a:rPr lang="ja-JP" altLang="en-US" sz="1300" dirty="0">
                <a:solidFill>
                  <a:schemeClr val="tx1"/>
                </a:solidFill>
                <a:latin typeface="+mn-ea"/>
              </a:rPr>
              <a:t>による養成研修の質の向上を図ってきた。しかし、</a:t>
            </a:r>
            <a:r>
              <a:rPr lang="ja-JP" altLang="en-US" sz="1300" u="sng" dirty="0">
                <a:solidFill>
                  <a:schemeClr val="tx1"/>
                </a:solidFill>
                <a:latin typeface="+mn-ea"/>
              </a:rPr>
              <a:t>各都道府県の研修実施体制に差があり、研修内容の違いが大きくなったり質の差が広がって</a:t>
            </a:r>
            <a:r>
              <a:rPr lang="ja-JP" altLang="en-US" sz="1300" u="sng" dirty="0" smtClean="0">
                <a:solidFill>
                  <a:schemeClr val="tx1"/>
                </a:solidFill>
                <a:latin typeface="+mn-ea"/>
              </a:rPr>
              <a:t>いる</a:t>
            </a:r>
            <a:r>
              <a:rPr lang="ja-JP" altLang="en-US" sz="1300" dirty="0" smtClean="0">
                <a:solidFill>
                  <a:schemeClr val="tx1"/>
                </a:solidFill>
                <a:latin typeface="+mn-ea"/>
              </a:rPr>
              <a:t>という指摘がある</a:t>
            </a:r>
            <a:r>
              <a:rPr lang="ja-JP" altLang="en-US" sz="1300" dirty="0">
                <a:solidFill>
                  <a:schemeClr val="tx1"/>
                </a:solidFill>
                <a:latin typeface="+mn-ea"/>
              </a:rPr>
              <a:t>。</a:t>
            </a:r>
            <a:endParaRPr lang="en-US" altLang="ja-JP" sz="1300" dirty="0">
              <a:solidFill>
                <a:schemeClr val="tx1"/>
              </a:solidFill>
              <a:latin typeface="+mn-ea"/>
            </a:endParaRPr>
          </a:p>
          <a:p>
            <a:pPr marL="360363" indent="-180975"/>
            <a:endParaRPr lang="en-US" altLang="ja-JP" sz="1300" dirty="0">
              <a:solidFill>
                <a:schemeClr val="tx1"/>
              </a:solidFill>
              <a:latin typeface="+mn-ea"/>
            </a:endParaRPr>
          </a:p>
          <a:p>
            <a:pPr marL="360363" indent="-179388"/>
            <a:r>
              <a:rPr lang="ja-JP" altLang="en-US" sz="1300" dirty="0" smtClean="0">
                <a:solidFill>
                  <a:schemeClr val="tx1"/>
                </a:solidFill>
                <a:latin typeface="+mn-ea"/>
              </a:rPr>
              <a:t>○　また、社会</a:t>
            </a:r>
            <a:r>
              <a:rPr lang="ja-JP" altLang="en-US" sz="1300" dirty="0">
                <a:solidFill>
                  <a:schemeClr val="tx1"/>
                </a:solidFill>
                <a:latin typeface="+mn-ea"/>
              </a:rPr>
              <a:t>保障審議会障害者部会報告（平成</a:t>
            </a:r>
            <a:r>
              <a:rPr lang="en-US" altLang="ja-JP" sz="1300" dirty="0">
                <a:solidFill>
                  <a:schemeClr val="tx1"/>
                </a:solidFill>
                <a:latin typeface="+mn-ea"/>
              </a:rPr>
              <a:t>27</a:t>
            </a:r>
            <a:r>
              <a:rPr lang="ja-JP" altLang="en-US" sz="1300" dirty="0">
                <a:solidFill>
                  <a:schemeClr val="tx1"/>
                </a:solidFill>
                <a:latin typeface="+mn-ea"/>
              </a:rPr>
              <a:t>年</a:t>
            </a:r>
            <a:r>
              <a:rPr lang="en-US" altLang="ja-JP" sz="1300" dirty="0">
                <a:solidFill>
                  <a:schemeClr val="tx1"/>
                </a:solidFill>
                <a:latin typeface="+mn-ea"/>
              </a:rPr>
              <a:t>12</a:t>
            </a:r>
            <a:r>
              <a:rPr lang="ja-JP" altLang="en-US" sz="1300" dirty="0">
                <a:solidFill>
                  <a:schemeClr val="tx1"/>
                </a:solidFill>
                <a:latin typeface="+mn-ea"/>
              </a:rPr>
              <a:t>月）では、相談支援の質を高めることの</a:t>
            </a:r>
            <a:r>
              <a:rPr lang="ja-JP" altLang="en-US" sz="1300" dirty="0" smtClean="0">
                <a:solidFill>
                  <a:schemeClr val="tx1"/>
                </a:solidFill>
                <a:latin typeface="+mn-ea"/>
              </a:rPr>
              <a:t>必要性</a:t>
            </a:r>
            <a:r>
              <a:rPr lang="ja-JP" altLang="en-US" sz="1300" dirty="0">
                <a:solidFill>
                  <a:schemeClr val="tx1"/>
                </a:solidFill>
                <a:latin typeface="+mn-ea"/>
              </a:rPr>
              <a:t>及び</a:t>
            </a:r>
            <a:r>
              <a:rPr lang="ja-JP" altLang="en-US" sz="1300" dirty="0" smtClean="0">
                <a:solidFill>
                  <a:schemeClr val="tx1"/>
                </a:solidFill>
                <a:latin typeface="+mn-ea"/>
              </a:rPr>
              <a:t>相談</a:t>
            </a:r>
            <a:r>
              <a:rPr lang="ja-JP" altLang="en-US" sz="1300" dirty="0">
                <a:solidFill>
                  <a:schemeClr val="tx1"/>
                </a:solidFill>
                <a:latin typeface="+mn-ea"/>
              </a:rPr>
              <a:t>支援専門員の養成について以下の</a:t>
            </a:r>
            <a:r>
              <a:rPr lang="ja-JP" altLang="en-US" sz="1300" dirty="0" smtClean="0">
                <a:solidFill>
                  <a:schemeClr val="tx1"/>
                </a:solidFill>
                <a:latin typeface="+mn-ea"/>
              </a:rPr>
              <a:t>指摘がなされた</a:t>
            </a:r>
            <a:r>
              <a:rPr lang="ja-JP" altLang="en-US" sz="1300" dirty="0">
                <a:solidFill>
                  <a:schemeClr val="tx1"/>
                </a:solidFill>
                <a:latin typeface="+mn-ea"/>
              </a:rPr>
              <a:t>。</a:t>
            </a:r>
            <a:endParaRPr lang="en-US" altLang="ja-JP" sz="1300" dirty="0">
              <a:solidFill>
                <a:schemeClr val="tx1"/>
              </a:solidFill>
              <a:latin typeface="+mn-ea"/>
            </a:endParaRPr>
          </a:p>
          <a:p>
            <a:pPr marL="539750" indent="-179388"/>
            <a:r>
              <a:rPr lang="ja-JP" altLang="en-US" sz="1300" dirty="0" smtClean="0">
                <a:solidFill>
                  <a:schemeClr val="tx1"/>
                </a:solidFill>
                <a:latin typeface="+mn-ea"/>
              </a:rPr>
              <a:t>・　相談支援専門員の確保と資質の</a:t>
            </a:r>
            <a:r>
              <a:rPr lang="ja-JP" altLang="en-US" sz="1300" dirty="0">
                <a:solidFill>
                  <a:schemeClr val="tx1"/>
                </a:solidFill>
                <a:latin typeface="+mn-ea"/>
              </a:rPr>
              <a:t>向上に</a:t>
            </a:r>
            <a:r>
              <a:rPr lang="ja-JP" altLang="en-US" sz="1300" dirty="0" smtClean="0">
                <a:solidFill>
                  <a:schemeClr val="tx1"/>
                </a:solidFill>
                <a:latin typeface="+mn-ea"/>
              </a:rPr>
              <a:t>向け、</a:t>
            </a:r>
            <a:r>
              <a:rPr lang="ja-JP" altLang="en-US" sz="1300" u="sng" dirty="0" smtClean="0">
                <a:solidFill>
                  <a:schemeClr val="tx1"/>
                </a:solidFill>
                <a:latin typeface="+mn-ea"/>
              </a:rPr>
              <a:t>実地研修の</a:t>
            </a:r>
            <a:r>
              <a:rPr lang="ja-JP" altLang="en-US" sz="1300" u="sng" dirty="0">
                <a:solidFill>
                  <a:schemeClr val="tx1"/>
                </a:solidFill>
                <a:latin typeface="+mn-ea"/>
              </a:rPr>
              <a:t>実施</a:t>
            </a:r>
            <a:r>
              <a:rPr lang="ja-JP" altLang="en-US" sz="1300" dirty="0">
                <a:solidFill>
                  <a:schemeClr val="tx1"/>
                </a:solidFill>
                <a:latin typeface="+mn-ea"/>
              </a:rPr>
              <a:t>を含めた研修制度の</a:t>
            </a:r>
            <a:r>
              <a:rPr lang="ja-JP" altLang="en-US" sz="1300" dirty="0" smtClean="0">
                <a:solidFill>
                  <a:schemeClr val="tx1"/>
                </a:solidFill>
                <a:latin typeface="+mn-ea"/>
              </a:rPr>
              <a:t>見直しを行うべき。</a:t>
            </a:r>
            <a:endParaRPr lang="en-US" altLang="ja-JP" sz="1300" dirty="0">
              <a:solidFill>
                <a:schemeClr val="tx1"/>
              </a:solidFill>
              <a:latin typeface="+mn-ea"/>
            </a:endParaRPr>
          </a:p>
          <a:p>
            <a:pPr marL="539750" indent="-179388"/>
            <a:r>
              <a:rPr lang="ja-JP" altLang="en-US" sz="1300" dirty="0" smtClean="0">
                <a:solidFill>
                  <a:schemeClr val="tx1"/>
                </a:solidFill>
                <a:latin typeface="+mn-ea"/>
              </a:rPr>
              <a:t>・　</a:t>
            </a:r>
            <a:r>
              <a:rPr lang="ja-JP" altLang="en-US" sz="1300" u="sng" dirty="0" smtClean="0">
                <a:solidFill>
                  <a:schemeClr val="tx1"/>
                </a:solidFill>
                <a:latin typeface="+mn-ea"/>
              </a:rPr>
              <a:t>「意思</a:t>
            </a:r>
            <a:r>
              <a:rPr lang="ja-JP" altLang="en-US" sz="1300" u="sng" dirty="0">
                <a:solidFill>
                  <a:schemeClr val="tx1"/>
                </a:solidFill>
                <a:latin typeface="+mn-ea"/>
              </a:rPr>
              <a:t>決定支援</a:t>
            </a:r>
            <a:r>
              <a:rPr lang="ja-JP" altLang="en-US" sz="1300" u="sng" dirty="0" smtClean="0">
                <a:solidFill>
                  <a:schemeClr val="tx1"/>
                </a:solidFill>
                <a:latin typeface="+mn-ea"/>
              </a:rPr>
              <a:t>ガイドライン」を</a:t>
            </a:r>
            <a:r>
              <a:rPr lang="ja-JP" altLang="en-US" sz="1300" u="sng" dirty="0">
                <a:solidFill>
                  <a:schemeClr val="tx1"/>
                </a:solidFill>
                <a:latin typeface="+mn-ea"/>
              </a:rPr>
              <a:t>活用した</a:t>
            </a:r>
            <a:r>
              <a:rPr lang="ja-JP" altLang="en-US" sz="1300" u="sng" dirty="0" smtClean="0">
                <a:solidFill>
                  <a:schemeClr val="tx1"/>
                </a:solidFill>
                <a:latin typeface="+mn-ea"/>
              </a:rPr>
              <a:t>研修</a:t>
            </a:r>
            <a:r>
              <a:rPr lang="ja-JP" altLang="en-US" sz="1300" dirty="0" smtClean="0">
                <a:solidFill>
                  <a:schemeClr val="tx1"/>
                </a:solidFill>
                <a:latin typeface="+mn-ea"/>
              </a:rPr>
              <a:t>を実施するとともに、相談支援専門員等の研修カリキュラムの中</a:t>
            </a:r>
            <a:r>
              <a:rPr lang="ja-JP" altLang="en-US" sz="1300" dirty="0">
                <a:solidFill>
                  <a:schemeClr val="tx1"/>
                </a:solidFill>
                <a:latin typeface="+mn-ea"/>
              </a:rPr>
              <a:t>に</a:t>
            </a:r>
            <a:r>
              <a:rPr lang="ja-JP" altLang="en-US" sz="1300" dirty="0" smtClean="0">
                <a:solidFill>
                  <a:schemeClr val="tx1"/>
                </a:solidFill>
                <a:latin typeface="+mn-ea"/>
              </a:rPr>
              <a:t>も位置</a:t>
            </a:r>
            <a:endParaRPr lang="en-US" altLang="ja-JP" sz="1300" dirty="0" smtClean="0">
              <a:solidFill>
                <a:schemeClr val="tx1"/>
              </a:solidFill>
              <a:latin typeface="+mn-ea"/>
            </a:endParaRPr>
          </a:p>
          <a:p>
            <a:pPr marL="539750" indent="-179388"/>
            <a:r>
              <a:rPr lang="ja-JP" altLang="en-US" sz="1300" dirty="0">
                <a:solidFill>
                  <a:schemeClr val="tx1"/>
                </a:solidFill>
                <a:latin typeface="+mn-ea"/>
              </a:rPr>
              <a:t>　</a:t>
            </a:r>
            <a:r>
              <a:rPr lang="ja-JP" altLang="en-US" sz="1300" dirty="0" smtClean="0">
                <a:solidFill>
                  <a:schemeClr val="tx1"/>
                </a:solidFill>
                <a:latin typeface="+mn-ea"/>
              </a:rPr>
              <a:t>付けるべき。</a:t>
            </a:r>
            <a:endParaRPr lang="en-US" altLang="ja-JP" sz="1100" dirty="0">
              <a:solidFill>
                <a:schemeClr val="tx1"/>
              </a:solidFill>
              <a:latin typeface="+mn-ea"/>
            </a:endParaRPr>
          </a:p>
          <a:p>
            <a:pPr marL="539750" indent="-179388"/>
            <a:r>
              <a:rPr lang="ja-JP" altLang="en-US" sz="1300" dirty="0" smtClean="0">
                <a:solidFill>
                  <a:schemeClr val="tx1"/>
                </a:solidFill>
                <a:latin typeface="+mn-ea"/>
              </a:rPr>
              <a:t>・　</a:t>
            </a:r>
            <a:r>
              <a:rPr lang="ja-JP" altLang="en-US" sz="1300" u="sng" dirty="0" smtClean="0">
                <a:solidFill>
                  <a:schemeClr val="tx1"/>
                </a:solidFill>
                <a:latin typeface="+mn-ea"/>
              </a:rPr>
              <a:t>指導的役割を担う人材（主任</a:t>
            </a:r>
            <a:r>
              <a:rPr lang="ja-JP" altLang="en-US" sz="1300" u="sng" dirty="0">
                <a:solidFill>
                  <a:schemeClr val="tx1"/>
                </a:solidFill>
                <a:latin typeface="+mn-ea"/>
              </a:rPr>
              <a:t>相談支援</a:t>
            </a:r>
            <a:r>
              <a:rPr lang="ja-JP" altLang="en-US" sz="1300" u="sng" dirty="0" smtClean="0">
                <a:solidFill>
                  <a:schemeClr val="tx1"/>
                </a:solidFill>
                <a:latin typeface="+mn-ea"/>
              </a:rPr>
              <a:t>専門員）の育成</a:t>
            </a:r>
            <a:r>
              <a:rPr lang="ja-JP" altLang="en-US" sz="1300" dirty="0" smtClean="0">
                <a:solidFill>
                  <a:schemeClr val="tx1"/>
                </a:solidFill>
                <a:latin typeface="+mn-ea"/>
              </a:rPr>
              <a:t>を行うとともに、こうした人材の適切な活用を進めるべき。</a:t>
            </a:r>
            <a:endParaRPr lang="en-US" altLang="ja-JP" sz="1300" dirty="0">
              <a:solidFill>
                <a:schemeClr val="tx1"/>
              </a:solidFill>
              <a:latin typeface="+mn-ea"/>
            </a:endParaRPr>
          </a:p>
          <a:p>
            <a:pPr marL="360363" indent="-179388"/>
            <a:endParaRPr lang="en-US" altLang="ja-JP" sz="1300" dirty="0">
              <a:solidFill>
                <a:schemeClr val="tx1"/>
              </a:solidFill>
              <a:latin typeface="+mn-ea"/>
            </a:endParaRPr>
          </a:p>
          <a:p>
            <a:pPr marL="360363" indent="-179388"/>
            <a:r>
              <a:rPr lang="ja-JP" altLang="en-US" sz="1300" dirty="0" smtClean="0">
                <a:solidFill>
                  <a:schemeClr val="tx1"/>
                </a:solidFill>
                <a:latin typeface="+mn-ea"/>
              </a:rPr>
              <a:t>○　さらに、「相談</a:t>
            </a:r>
            <a:r>
              <a:rPr lang="ja-JP" altLang="en-US" sz="1300" dirty="0">
                <a:solidFill>
                  <a:schemeClr val="tx1"/>
                </a:solidFill>
                <a:latin typeface="+mn-ea"/>
              </a:rPr>
              <a:t>支援の質の向上のための</a:t>
            </a:r>
            <a:r>
              <a:rPr lang="ja-JP" altLang="en-US" sz="1300" dirty="0" smtClean="0">
                <a:solidFill>
                  <a:schemeClr val="tx1"/>
                </a:solidFill>
                <a:latin typeface="+mn-ea"/>
              </a:rPr>
              <a:t>検討会」に</a:t>
            </a:r>
            <a:r>
              <a:rPr lang="ja-JP" altLang="en-US" sz="1300" dirty="0">
                <a:solidFill>
                  <a:schemeClr val="tx1"/>
                </a:solidFill>
                <a:latin typeface="+mn-ea"/>
              </a:rPr>
              <a:t>おける議論</a:t>
            </a:r>
            <a:r>
              <a:rPr lang="ja-JP" altLang="en-US" sz="1300" dirty="0" smtClean="0">
                <a:solidFill>
                  <a:schemeClr val="tx1"/>
                </a:solidFill>
                <a:latin typeface="+mn-ea"/>
              </a:rPr>
              <a:t>のとりまとめ</a:t>
            </a:r>
            <a:r>
              <a:rPr lang="ja-JP" altLang="en-US" sz="1300" dirty="0">
                <a:solidFill>
                  <a:schemeClr val="tx1"/>
                </a:solidFill>
                <a:latin typeface="+mn-ea"/>
              </a:rPr>
              <a:t>（平成</a:t>
            </a:r>
            <a:r>
              <a:rPr lang="en-US" altLang="ja-JP" sz="1300" dirty="0">
                <a:solidFill>
                  <a:schemeClr val="tx1"/>
                </a:solidFill>
                <a:latin typeface="+mn-ea"/>
              </a:rPr>
              <a:t>28</a:t>
            </a:r>
            <a:r>
              <a:rPr lang="ja-JP" altLang="en-US" sz="1300" dirty="0">
                <a:solidFill>
                  <a:schemeClr val="tx1"/>
                </a:solidFill>
                <a:latin typeface="+mn-ea"/>
              </a:rPr>
              <a:t>年７月</a:t>
            </a:r>
            <a:r>
              <a:rPr lang="ja-JP" altLang="en-US" sz="1300" dirty="0" smtClean="0">
                <a:solidFill>
                  <a:schemeClr val="tx1"/>
                </a:solidFill>
                <a:latin typeface="+mn-ea"/>
              </a:rPr>
              <a:t>）で</a:t>
            </a:r>
            <a:r>
              <a:rPr lang="ja-JP" altLang="en-US" sz="1300" dirty="0">
                <a:solidFill>
                  <a:schemeClr val="tx1"/>
                </a:solidFill>
                <a:latin typeface="+mn-ea"/>
              </a:rPr>
              <a:t>は、人材育成の方策に</a:t>
            </a:r>
            <a:r>
              <a:rPr lang="ja-JP" altLang="en-US" sz="1300" dirty="0" smtClean="0">
                <a:solidFill>
                  <a:schemeClr val="tx1"/>
                </a:solidFill>
                <a:latin typeface="+mn-ea"/>
              </a:rPr>
              <a:t>つい</a:t>
            </a:r>
            <a:endParaRPr lang="en-US" altLang="ja-JP" sz="1300" dirty="0" smtClean="0">
              <a:solidFill>
                <a:schemeClr val="tx1"/>
              </a:solidFill>
              <a:latin typeface="+mn-ea"/>
            </a:endParaRPr>
          </a:p>
          <a:p>
            <a:pPr marL="360363" indent="-179388"/>
            <a:r>
              <a:rPr lang="ja-JP" altLang="en-US" sz="1300" dirty="0">
                <a:solidFill>
                  <a:schemeClr val="tx1"/>
                </a:solidFill>
                <a:latin typeface="+mn-ea"/>
              </a:rPr>
              <a:t>　　</a:t>
            </a:r>
            <a:r>
              <a:rPr lang="ja-JP" altLang="en-US" sz="1300" dirty="0" err="1" smtClean="0">
                <a:solidFill>
                  <a:schemeClr val="tx1"/>
                </a:solidFill>
                <a:latin typeface="+mn-ea"/>
              </a:rPr>
              <a:t>て</a:t>
            </a:r>
            <a:r>
              <a:rPr lang="ja-JP" altLang="en-US" sz="1300" dirty="0">
                <a:solidFill>
                  <a:schemeClr val="tx1"/>
                </a:solidFill>
                <a:latin typeface="+mn-ea"/>
              </a:rPr>
              <a:t>以下のように提言されている。</a:t>
            </a:r>
            <a:endParaRPr lang="en-US" altLang="ja-JP" sz="1300" dirty="0">
              <a:solidFill>
                <a:schemeClr val="tx1"/>
              </a:solidFill>
              <a:latin typeface="+mn-ea"/>
            </a:endParaRPr>
          </a:p>
          <a:p>
            <a:pPr marL="539750" indent="-276225"/>
            <a:r>
              <a:rPr lang="en-US" altLang="ja-JP" sz="1300" dirty="0">
                <a:solidFill>
                  <a:schemeClr val="tx1"/>
                </a:solidFill>
                <a:latin typeface="+mn-ea"/>
              </a:rPr>
              <a:t>  </a:t>
            </a:r>
            <a:r>
              <a:rPr lang="ja-JP" altLang="en-US" sz="1300" dirty="0" smtClean="0">
                <a:solidFill>
                  <a:schemeClr val="tx1"/>
                </a:solidFill>
                <a:latin typeface="+mn-ea"/>
              </a:rPr>
              <a:t>・　基本</a:t>
            </a:r>
            <a:r>
              <a:rPr lang="ja-JP" altLang="en-US" sz="1300" dirty="0">
                <a:solidFill>
                  <a:schemeClr val="tx1"/>
                </a:solidFill>
                <a:latin typeface="+mn-ea"/>
              </a:rPr>
              <a:t>相談支援</a:t>
            </a:r>
            <a:r>
              <a:rPr lang="ja-JP" altLang="en-US" sz="1300" dirty="0" smtClean="0">
                <a:solidFill>
                  <a:schemeClr val="tx1"/>
                </a:solidFill>
                <a:latin typeface="+mn-ea"/>
              </a:rPr>
              <a:t>を適切に行える相談支援専門員の育成を基盤とし、計画相談支援（サービス利用支援・継続サービス</a:t>
            </a:r>
            <a:endParaRPr lang="en-US" altLang="ja-JP" sz="1300" dirty="0" smtClean="0">
              <a:solidFill>
                <a:schemeClr val="tx1"/>
              </a:solidFill>
              <a:latin typeface="+mn-ea"/>
            </a:endParaRPr>
          </a:p>
          <a:p>
            <a:pPr marL="539750" indent="-276225"/>
            <a:r>
              <a:rPr lang="ja-JP" altLang="en-US" sz="1300" dirty="0">
                <a:solidFill>
                  <a:schemeClr val="tx1"/>
                </a:solidFill>
                <a:latin typeface="+mn-ea"/>
              </a:rPr>
              <a:t>　 </a:t>
            </a:r>
            <a:r>
              <a:rPr lang="ja-JP" altLang="en-US" sz="1300" dirty="0" smtClean="0">
                <a:solidFill>
                  <a:schemeClr val="tx1"/>
                </a:solidFill>
                <a:latin typeface="+mn-ea"/>
              </a:rPr>
              <a:t>利用支援）について専門的な知識</a:t>
            </a:r>
            <a:r>
              <a:rPr lang="ja-JP" altLang="en-US" sz="1300" dirty="0">
                <a:solidFill>
                  <a:schemeClr val="tx1"/>
                </a:solidFill>
                <a:latin typeface="+mn-ea"/>
              </a:rPr>
              <a:t>及び</a:t>
            </a:r>
            <a:r>
              <a:rPr lang="ja-JP" altLang="en-US" sz="1300" dirty="0" smtClean="0">
                <a:solidFill>
                  <a:schemeClr val="tx1"/>
                </a:solidFill>
                <a:latin typeface="+mn-ea"/>
              </a:rPr>
              <a:t>スキルを身につけるための育成を行う。</a:t>
            </a:r>
            <a:endParaRPr lang="en-US" altLang="ja-JP" sz="1300" dirty="0">
              <a:solidFill>
                <a:schemeClr val="tx1"/>
              </a:solidFill>
              <a:latin typeface="+mn-ea"/>
            </a:endParaRPr>
          </a:p>
          <a:p>
            <a:pPr marL="539750" indent="-276225"/>
            <a:r>
              <a:rPr lang="ja-JP" altLang="en-US" sz="1300" dirty="0">
                <a:solidFill>
                  <a:schemeClr val="tx1"/>
                </a:solidFill>
                <a:latin typeface="+mn-ea"/>
              </a:rPr>
              <a:t>  </a:t>
            </a:r>
            <a:r>
              <a:rPr lang="ja-JP" altLang="en-US" sz="1300" dirty="0" smtClean="0">
                <a:solidFill>
                  <a:schemeClr val="tx1"/>
                </a:solidFill>
                <a:latin typeface="+mn-ea"/>
              </a:rPr>
              <a:t>・　より</a:t>
            </a:r>
            <a:r>
              <a:rPr lang="ja-JP" altLang="en-US" sz="1300" dirty="0">
                <a:solidFill>
                  <a:schemeClr val="tx1"/>
                </a:solidFill>
                <a:latin typeface="+mn-ea"/>
              </a:rPr>
              <a:t>幅広い問題解決</a:t>
            </a:r>
            <a:r>
              <a:rPr lang="ja-JP" altLang="en-US" sz="1300" dirty="0" smtClean="0">
                <a:solidFill>
                  <a:schemeClr val="tx1"/>
                </a:solidFill>
                <a:latin typeface="+mn-ea"/>
              </a:rPr>
              <a:t>能力を要する支援、地域</a:t>
            </a:r>
            <a:r>
              <a:rPr lang="ja-JP" altLang="en-US" sz="1300" dirty="0">
                <a:solidFill>
                  <a:schemeClr val="tx1"/>
                </a:solidFill>
                <a:latin typeface="+mn-ea"/>
              </a:rPr>
              <a:t>への</a:t>
            </a:r>
            <a:r>
              <a:rPr lang="ja-JP" altLang="en-US" sz="1300" dirty="0" smtClean="0">
                <a:solidFill>
                  <a:schemeClr val="tx1"/>
                </a:solidFill>
                <a:latin typeface="+mn-ea"/>
              </a:rPr>
              <a:t>働きかけを伴う支援等、</a:t>
            </a:r>
            <a:r>
              <a:rPr lang="ja-JP" altLang="en-US" sz="1300" u="sng" dirty="0" smtClean="0">
                <a:solidFill>
                  <a:schemeClr val="tx1"/>
                </a:solidFill>
                <a:latin typeface="+mn-ea"/>
              </a:rPr>
              <a:t>個々の能力や経験</a:t>
            </a:r>
            <a:r>
              <a:rPr lang="ja-JP" altLang="en-US" sz="1300" u="sng" dirty="0">
                <a:solidFill>
                  <a:schemeClr val="tx1"/>
                </a:solidFill>
                <a:latin typeface="+mn-ea"/>
              </a:rPr>
              <a:t>等に応じた段階的</a:t>
            </a:r>
            <a:r>
              <a:rPr lang="ja-JP" altLang="en-US" sz="1300" u="sng" dirty="0" smtClean="0">
                <a:solidFill>
                  <a:schemeClr val="tx1"/>
                </a:solidFill>
                <a:latin typeface="+mn-ea"/>
              </a:rPr>
              <a:t>な人材育成が図られる仕組み</a:t>
            </a:r>
            <a:r>
              <a:rPr lang="ja-JP" altLang="en-US" sz="1300" dirty="0" smtClean="0">
                <a:solidFill>
                  <a:schemeClr val="tx1"/>
                </a:solidFill>
                <a:latin typeface="+mn-ea"/>
              </a:rPr>
              <a:t>作りを検討する必要がある。</a:t>
            </a:r>
            <a:endParaRPr lang="en-US" altLang="ja-JP" sz="1300" dirty="0">
              <a:solidFill>
                <a:schemeClr val="tx1"/>
              </a:solidFill>
              <a:latin typeface="+mn-ea"/>
            </a:endParaRPr>
          </a:p>
          <a:p>
            <a:pPr marL="539750" indent="-276225"/>
            <a:r>
              <a:rPr lang="en-US" altLang="ja-JP" sz="1300" dirty="0">
                <a:solidFill>
                  <a:schemeClr val="tx1"/>
                </a:solidFill>
                <a:latin typeface="+mn-ea"/>
              </a:rPr>
              <a:t>  </a:t>
            </a:r>
            <a:r>
              <a:rPr lang="ja-JP" altLang="en-US" sz="1300" dirty="0" smtClean="0">
                <a:solidFill>
                  <a:schemeClr val="tx1"/>
                </a:solidFill>
                <a:latin typeface="+mn-ea"/>
              </a:rPr>
              <a:t>・ 　これまで実施されている「初任者研修」及び「現任研修」のカリキュラムの更なる充実に加え、事業所や地域において</a:t>
            </a:r>
            <a:endParaRPr lang="en-US" altLang="ja-JP" sz="1300" dirty="0" smtClean="0">
              <a:solidFill>
                <a:schemeClr val="tx1"/>
              </a:solidFill>
              <a:latin typeface="+mn-ea"/>
            </a:endParaRPr>
          </a:p>
          <a:p>
            <a:pPr marL="539750" indent="-276225"/>
            <a:r>
              <a:rPr lang="en-US" altLang="ja-JP" sz="1300" dirty="0">
                <a:solidFill>
                  <a:schemeClr val="tx1"/>
                </a:solidFill>
                <a:latin typeface="+mn-ea"/>
              </a:rPr>
              <a:t> </a:t>
            </a:r>
            <a:r>
              <a:rPr lang="en-US" altLang="ja-JP" sz="1300" dirty="0" smtClean="0">
                <a:solidFill>
                  <a:schemeClr val="tx1"/>
                </a:solidFill>
                <a:latin typeface="+mn-ea"/>
              </a:rPr>
              <a:t>    </a:t>
            </a:r>
            <a:r>
              <a:rPr lang="ja-JP" altLang="en-US" sz="1300" dirty="0" smtClean="0">
                <a:solidFill>
                  <a:schemeClr val="tx1"/>
                </a:solidFill>
                <a:latin typeface="+mn-ea"/>
              </a:rPr>
              <a:t>指導的役割を</a:t>
            </a:r>
            <a:r>
              <a:rPr lang="ja-JP" altLang="en-US" sz="1300" u="sng" dirty="0" smtClean="0">
                <a:solidFill>
                  <a:schemeClr val="tx1"/>
                </a:solidFill>
                <a:latin typeface="+mn-ea"/>
              </a:rPr>
              <a:t>担う 「主任</a:t>
            </a:r>
            <a:r>
              <a:rPr lang="ja-JP" altLang="en-US" sz="1300" u="sng" dirty="0">
                <a:solidFill>
                  <a:schemeClr val="tx1"/>
                </a:solidFill>
                <a:latin typeface="+mn-ea"/>
              </a:rPr>
              <a:t>相談支援</a:t>
            </a:r>
            <a:r>
              <a:rPr lang="ja-JP" altLang="en-US" sz="1300" u="sng" dirty="0" smtClean="0">
                <a:solidFill>
                  <a:schemeClr val="tx1"/>
                </a:solidFill>
                <a:latin typeface="+mn-ea"/>
              </a:rPr>
              <a:t>専門員」の育成に必要な研修プログラムを新たに設ける</a:t>
            </a:r>
            <a:r>
              <a:rPr lang="ja-JP" altLang="en-US" sz="1300" dirty="0" smtClean="0">
                <a:solidFill>
                  <a:schemeClr val="tx1"/>
                </a:solidFill>
                <a:latin typeface="+mn-ea"/>
              </a:rPr>
              <a:t>とともに、より効果的な人材</a:t>
            </a:r>
            <a:endParaRPr lang="en-US" altLang="ja-JP" sz="1300" dirty="0" smtClean="0">
              <a:solidFill>
                <a:schemeClr val="tx1"/>
              </a:solidFill>
              <a:latin typeface="+mn-ea"/>
            </a:endParaRPr>
          </a:p>
          <a:p>
            <a:pPr marL="539750" indent="-276225"/>
            <a:r>
              <a:rPr lang="ja-JP" altLang="en-US" sz="1300" dirty="0">
                <a:solidFill>
                  <a:schemeClr val="tx1"/>
                </a:solidFill>
                <a:latin typeface="+mn-ea"/>
              </a:rPr>
              <a:t>　 </a:t>
            </a:r>
            <a:r>
              <a:rPr lang="ja-JP" altLang="en-US" sz="1300" dirty="0" smtClean="0">
                <a:solidFill>
                  <a:schemeClr val="tx1"/>
                </a:solidFill>
                <a:latin typeface="+mn-ea"/>
              </a:rPr>
              <a:t> 育成が図られるよう、例えば</a:t>
            </a:r>
            <a:r>
              <a:rPr lang="ja-JP" altLang="en-US" sz="1300" u="sng" dirty="0" smtClean="0">
                <a:solidFill>
                  <a:schemeClr val="tx1"/>
                </a:solidFill>
                <a:latin typeface="+mn-ea"/>
              </a:rPr>
              <a:t>次期研修までの間に実地研修（ＯＪＴ）を組み込むべき</a:t>
            </a:r>
            <a:r>
              <a:rPr lang="ja-JP" altLang="en-US" sz="1300" dirty="0" smtClean="0">
                <a:solidFill>
                  <a:schemeClr val="tx1"/>
                </a:solidFill>
                <a:latin typeface="+mn-ea"/>
              </a:rPr>
              <a:t>である。</a:t>
            </a:r>
          </a:p>
          <a:p>
            <a:pPr marL="360363" indent="-179388"/>
            <a:endParaRPr lang="ja-JP" altLang="en-US" sz="1300" dirty="0">
              <a:solidFill>
                <a:schemeClr val="tx1"/>
              </a:solidFill>
              <a:latin typeface="+mn-ea"/>
            </a:endParaRPr>
          </a:p>
          <a:p>
            <a:pPr marL="360363" indent="-179388"/>
            <a:r>
              <a:rPr lang="ja-JP" altLang="en-US" sz="1300" dirty="0" smtClean="0">
                <a:solidFill>
                  <a:schemeClr val="tx1"/>
                </a:solidFill>
                <a:latin typeface="+mn-ea"/>
              </a:rPr>
              <a:t>○　上記の指摘等を受け、現在求められる役割に対応できる</a:t>
            </a:r>
            <a:r>
              <a:rPr lang="ja-JP" altLang="en-US" sz="1300" dirty="0">
                <a:solidFill>
                  <a:schemeClr val="tx1"/>
                </a:solidFill>
                <a:latin typeface="+mn-ea"/>
              </a:rPr>
              <a:t>相談支援専門員を</a:t>
            </a:r>
            <a:r>
              <a:rPr lang="ja-JP" altLang="en-US" sz="1300" dirty="0" smtClean="0">
                <a:solidFill>
                  <a:schemeClr val="tx1"/>
                </a:solidFill>
                <a:latin typeface="+mn-ea"/>
              </a:rPr>
              <a:t>養成して</a:t>
            </a:r>
            <a:r>
              <a:rPr lang="ja-JP" altLang="en-US" sz="1300" dirty="0">
                <a:solidFill>
                  <a:schemeClr val="tx1"/>
                </a:solidFill>
                <a:latin typeface="+mn-ea"/>
              </a:rPr>
              <a:t>いく</a:t>
            </a:r>
            <a:r>
              <a:rPr lang="ja-JP" altLang="en-US" sz="1300" dirty="0" smtClean="0">
                <a:solidFill>
                  <a:schemeClr val="tx1"/>
                </a:solidFill>
                <a:latin typeface="+mn-ea"/>
              </a:rPr>
              <a:t>ための現行カリキュラムの見直し及び</a:t>
            </a:r>
            <a:r>
              <a:rPr lang="ja-JP" altLang="en-US" sz="1300" dirty="0">
                <a:solidFill>
                  <a:schemeClr val="tx1"/>
                </a:solidFill>
                <a:latin typeface="+mn-ea"/>
              </a:rPr>
              <a:t>新たなカリキュラムの創設が必要と</a:t>
            </a:r>
            <a:r>
              <a:rPr lang="ja-JP" altLang="en-US" sz="1300" dirty="0" smtClean="0">
                <a:solidFill>
                  <a:schemeClr val="tx1"/>
                </a:solidFill>
                <a:latin typeface="+mn-ea"/>
              </a:rPr>
              <a:t>なっている。</a:t>
            </a:r>
            <a:endParaRPr lang="en-US" altLang="ja-JP" sz="1300" dirty="0">
              <a:solidFill>
                <a:schemeClr val="tx1"/>
              </a:solidFill>
              <a:latin typeface="+mn-ea"/>
            </a:endParaRPr>
          </a:p>
        </p:txBody>
      </p:sp>
      <p:grpSp>
        <p:nvGrpSpPr>
          <p:cNvPr id="2" name="グループ化 1">
            <a:extLst>
              <a:ext uri="{FF2B5EF4-FFF2-40B4-BE49-F238E27FC236}">
                <a16:creationId xmlns:a16="http://schemas.microsoft.com/office/drawing/2014/main" xmlns="" id="{FCB529C2-D725-5A40-9D74-C5AD1EFD2573}"/>
              </a:ext>
            </a:extLst>
          </p:cNvPr>
          <p:cNvGrpSpPr/>
          <p:nvPr/>
        </p:nvGrpSpPr>
        <p:grpSpPr>
          <a:xfrm>
            <a:off x="0" y="407397"/>
            <a:ext cx="9144000" cy="72008"/>
            <a:chOff x="0" y="188640"/>
            <a:chExt cx="9144000" cy="72008"/>
          </a:xfrm>
        </p:grpSpPr>
        <p:cxnSp>
          <p:nvCxnSpPr>
            <p:cNvPr id="7" name="直線コネクタ 6">
              <a:extLst>
                <a:ext uri="{FF2B5EF4-FFF2-40B4-BE49-F238E27FC236}">
                  <a16:creationId xmlns:a16="http://schemas.microsoft.com/office/drawing/2014/main" xmlns=""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xmlns=""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133851" y="6232779"/>
            <a:ext cx="8902645"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60363" indent="-180975"/>
            <a:r>
              <a:rPr lang="ja-JP" altLang="en-US" sz="1400" dirty="0" smtClean="0"/>
              <a:t>○　上記</a:t>
            </a:r>
            <a:r>
              <a:rPr lang="ja-JP" altLang="en-US" sz="1400" dirty="0"/>
              <a:t>課題に対応すべく、平成</a:t>
            </a:r>
            <a:r>
              <a:rPr lang="en-US" altLang="ja-JP" sz="1400" dirty="0"/>
              <a:t>28</a:t>
            </a:r>
            <a:r>
              <a:rPr lang="ja-JP" altLang="en-US" sz="1400" dirty="0"/>
              <a:t>年～</a:t>
            </a:r>
            <a:r>
              <a:rPr lang="en-US" altLang="ja-JP" sz="1400" dirty="0"/>
              <a:t>29</a:t>
            </a:r>
            <a:r>
              <a:rPr lang="ja-JP" altLang="en-US" sz="1400" dirty="0"/>
              <a:t>年度において厚生労働科学研究により相談支援専門員養成のための研修プログラムの開発について</a:t>
            </a:r>
            <a:r>
              <a:rPr lang="ja-JP" altLang="en-US" sz="1400" dirty="0" smtClean="0"/>
              <a:t>取り組んで</a:t>
            </a:r>
            <a:r>
              <a:rPr lang="ja-JP" altLang="en-US" sz="1400" dirty="0" smtClean="0">
                <a:solidFill>
                  <a:schemeClr val="tx1"/>
                </a:solidFill>
              </a:rPr>
              <a:t>きたところ</a:t>
            </a:r>
            <a:r>
              <a:rPr lang="ja-JP" altLang="en-US" sz="1400" dirty="0" smtClean="0"/>
              <a:t>。</a:t>
            </a:r>
            <a:endParaRPr lang="en-US" altLang="ja-JP" sz="1400" dirty="0"/>
          </a:p>
        </p:txBody>
      </p:sp>
      <p:sp>
        <p:nvSpPr>
          <p:cNvPr id="5" name="下矢印 4"/>
          <p:cNvSpPr/>
          <p:nvPr/>
        </p:nvSpPr>
        <p:spPr>
          <a:xfrm>
            <a:off x="3567910" y="5796236"/>
            <a:ext cx="1969726" cy="28507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1276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394"/>
            <a:ext cx="8712968" cy="490066"/>
          </a:xfrm>
          <a:noFill/>
          <a:ln>
            <a:noFill/>
          </a:ln>
        </p:spPr>
        <p:txBody>
          <a:bodyPr>
            <a:noAutofit/>
          </a:bodyPr>
          <a:lstStyle/>
          <a:p>
            <a:r>
              <a:rPr kumimoji="1" lang="ja-JP" altLang="en-US" sz="2400" b="1" dirty="0"/>
              <a:t>相談</a:t>
            </a:r>
            <a:r>
              <a:rPr kumimoji="1" lang="ja-JP" altLang="en-US" sz="2400" b="1" dirty="0" smtClean="0"/>
              <a:t>支援専門員の研修</a:t>
            </a:r>
            <a:r>
              <a:rPr kumimoji="1" lang="ja-JP" altLang="en-US" sz="2400" b="1" dirty="0"/>
              <a:t>制度の</a:t>
            </a:r>
            <a:r>
              <a:rPr kumimoji="1" lang="ja-JP" altLang="en-US" sz="2400" b="1" dirty="0" smtClean="0"/>
              <a:t>見直し</a:t>
            </a:r>
            <a:r>
              <a:rPr lang="ja-JP" altLang="en-US" sz="2400" b="1" dirty="0" smtClean="0"/>
              <a:t>について</a:t>
            </a:r>
            <a:endParaRPr kumimoji="1" lang="ja-JP" altLang="en-US" sz="2400" b="1" dirty="0"/>
          </a:p>
        </p:txBody>
      </p:sp>
      <p:sp>
        <p:nvSpPr>
          <p:cNvPr id="5" name="正方形/長方形 4"/>
          <p:cNvSpPr/>
          <p:nvPr/>
        </p:nvSpPr>
        <p:spPr>
          <a:xfrm>
            <a:off x="100079" y="2901499"/>
            <a:ext cx="1506012" cy="83993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rPr>
              <a:t>相談</a:t>
            </a:r>
            <a:r>
              <a:rPr kumimoji="1" lang="ja-JP" altLang="en-US" sz="1200" b="1" dirty="0">
                <a:solidFill>
                  <a:schemeClr val="tx1"/>
                </a:solidFill>
              </a:rPr>
              <a:t>支援従事者</a:t>
            </a:r>
          </a:p>
          <a:p>
            <a:pPr algn="ctr"/>
            <a:r>
              <a:rPr kumimoji="1" lang="ja-JP" altLang="en-US" sz="1200" b="1" dirty="0">
                <a:solidFill>
                  <a:schemeClr val="tx1"/>
                </a:solidFill>
              </a:rPr>
              <a:t>実務</a:t>
            </a:r>
            <a:r>
              <a:rPr lang="ja-JP" altLang="en-US" sz="1200" b="1" dirty="0">
                <a:solidFill>
                  <a:schemeClr val="tx1"/>
                </a:solidFill>
              </a:rPr>
              <a:t>要件</a:t>
            </a:r>
            <a:endParaRPr lang="en-US" altLang="ja-JP" sz="1200" b="1" dirty="0">
              <a:solidFill>
                <a:schemeClr val="tx1"/>
              </a:solidFill>
            </a:endParaRPr>
          </a:p>
        </p:txBody>
      </p:sp>
      <p:sp>
        <p:nvSpPr>
          <p:cNvPr id="6" name="正方形/長方形 5"/>
          <p:cNvSpPr/>
          <p:nvPr/>
        </p:nvSpPr>
        <p:spPr>
          <a:xfrm>
            <a:off x="2075392" y="2959582"/>
            <a:ext cx="1353969" cy="78227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相談支援従事者</a:t>
            </a:r>
            <a:endParaRPr kumimoji="1" lang="en-US" altLang="ja-JP" sz="1100" dirty="0">
              <a:solidFill>
                <a:schemeClr val="tx1"/>
              </a:solidFill>
            </a:endParaRPr>
          </a:p>
          <a:p>
            <a:pPr algn="ctr"/>
            <a:r>
              <a:rPr kumimoji="1" lang="ja-JP" altLang="en-US" sz="1100" dirty="0">
                <a:solidFill>
                  <a:schemeClr val="tx1"/>
                </a:solidFill>
              </a:rPr>
              <a:t>初任者研修</a:t>
            </a:r>
            <a:endParaRPr kumimoji="1" lang="en-US" altLang="ja-JP" sz="1100" dirty="0">
              <a:solidFill>
                <a:schemeClr val="tx1"/>
              </a:solidFill>
            </a:endParaRPr>
          </a:p>
          <a:p>
            <a:pPr algn="ctr"/>
            <a:r>
              <a:rPr lang="ja-JP" altLang="en-US" sz="1100" dirty="0" smtClean="0">
                <a:solidFill>
                  <a:schemeClr val="tx1"/>
                </a:solidFill>
                <a:latin typeface="+mn-ea"/>
              </a:rPr>
              <a:t>（</a:t>
            </a:r>
            <a:r>
              <a:rPr lang="ja-JP" altLang="en-US" sz="1100" dirty="0">
                <a:solidFill>
                  <a:schemeClr val="tx1"/>
                </a:solidFill>
                <a:latin typeface="+mn-ea"/>
              </a:rPr>
              <a:t>３１．５</a:t>
            </a:r>
            <a:r>
              <a:rPr lang="ja-JP" altLang="en-US" sz="1100" dirty="0" smtClean="0">
                <a:solidFill>
                  <a:schemeClr val="tx1"/>
                </a:solidFill>
                <a:latin typeface="+mn-ea"/>
              </a:rPr>
              <a:t>ｈ）</a:t>
            </a:r>
            <a:endParaRPr kumimoji="1" lang="ja-JP" altLang="en-US" sz="1100" dirty="0">
              <a:solidFill>
                <a:schemeClr val="tx1"/>
              </a:solidFill>
              <a:latin typeface="+mn-ea"/>
            </a:endParaRPr>
          </a:p>
        </p:txBody>
      </p:sp>
      <p:sp>
        <p:nvSpPr>
          <p:cNvPr id="8" name="正方形/長方形 7"/>
          <p:cNvSpPr/>
          <p:nvPr/>
        </p:nvSpPr>
        <p:spPr>
          <a:xfrm>
            <a:off x="5438084" y="2959582"/>
            <a:ext cx="1807897" cy="78185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rPr>
              <a:t>相談支援従事者</a:t>
            </a:r>
            <a:endParaRPr lang="en-US" altLang="ja-JP" sz="1200" dirty="0">
              <a:solidFill>
                <a:schemeClr val="tx1"/>
              </a:solidFill>
            </a:endParaRPr>
          </a:p>
          <a:p>
            <a:pPr algn="ctr"/>
            <a:r>
              <a:rPr lang="ja-JP" altLang="en-US" sz="1200" dirty="0">
                <a:solidFill>
                  <a:schemeClr val="tx1"/>
                </a:solidFill>
              </a:rPr>
              <a:t>現任</a:t>
            </a:r>
            <a:r>
              <a:rPr lang="ja-JP" altLang="en-US" sz="1200" dirty="0" smtClean="0">
                <a:solidFill>
                  <a:schemeClr val="tx1"/>
                </a:solidFill>
              </a:rPr>
              <a:t>研修</a:t>
            </a:r>
            <a:r>
              <a:rPr lang="ja-JP" altLang="en-US" sz="1200" dirty="0" smtClean="0">
                <a:solidFill>
                  <a:schemeClr val="tx1"/>
                </a:solidFill>
                <a:latin typeface="+mn-ea"/>
              </a:rPr>
              <a:t>（</a:t>
            </a:r>
            <a:r>
              <a:rPr lang="ja-JP" altLang="en-US" sz="1200" dirty="0">
                <a:solidFill>
                  <a:schemeClr val="tx1"/>
                </a:solidFill>
                <a:latin typeface="+mn-ea"/>
              </a:rPr>
              <a:t>１８</a:t>
            </a:r>
            <a:r>
              <a:rPr lang="ja-JP" altLang="en-US" sz="1200" dirty="0" smtClean="0">
                <a:solidFill>
                  <a:schemeClr val="tx1"/>
                </a:solidFill>
                <a:latin typeface="+mn-ea"/>
              </a:rPr>
              <a:t>ｈ）</a:t>
            </a:r>
            <a:endParaRPr lang="en-US" altLang="ja-JP" sz="1200" dirty="0" smtClean="0">
              <a:solidFill>
                <a:schemeClr val="tx1"/>
              </a:solidFill>
              <a:latin typeface="+mn-ea"/>
            </a:endParaRPr>
          </a:p>
          <a:p>
            <a:pPr algn="ctr"/>
            <a:r>
              <a:rPr lang="en-US" altLang="ja-JP" sz="1100" dirty="0" smtClean="0">
                <a:solidFill>
                  <a:schemeClr val="tx1"/>
                </a:solidFill>
              </a:rPr>
              <a:t>※</a:t>
            </a:r>
            <a:r>
              <a:rPr lang="ja-JP" altLang="en-US" sz="1100" dirty="0">
                <a:solidFill>
                  <a:schemeClr val="tx1"/>
                </a:solidFill>
              </a:rPr>
              <a:t>５年毎</a:t>
            </a:r>
            <a:r>
              <a:rPr lang="ja-JP" altLang="en-US" sz="1100" dirty="0" smtClean="0">
                <a:solidFill>
                  <a:schemeClr val="tx1"/>
                </a:solidFill>
              </a:rPr>
              <a:t>に現任</a:t>
            </a:r>
            <a:r>
              <a:rPr lang="ja-JP" altLang="en-US" sz="1100" dirty="0">
                <a:solidFill>
                  <a:schemeClr val="tx1"/>
                </a:solidFill>
              </a:rPr>
              <a:t>研修を</a:t>
            </a:r>
            <a:r>
              <a:rPr lang="ja-JP" altLang="en-US" sz="1100" dirty="0" smtClean="0">
                <a:solidFill>
                  <a:schemeClr val="tx1"/>
                </a:solidFill>
              </a:rPr>
              <a:t>受講</a:t>
            </a:r>
            <a:endParaRPr lang="en-US" altLang="ja-JP" sz="1100" dirty="0" smtClean="0">
              <a:solidFill>
                <a:schemeClr val="tx1"/>
              </a:solidFill>
            </a:endParaRPr>
          </a:p>
          <a:p>
            <a:pPr algn="ctr"/>
            <a:r>
              <a:rPr lang="ja-JP" altLang="en-US" sz="1100" dirty="0" smtClean="0">
                <a:solidFill>
                  <a:schemeClr val="tx1"/>
                </a:solidFill>
              </a:rPr>
              <a:t>（更新研修）</a:t>
            </a:r>
            <a:endParaRPr lang="ja-JP" altLang="en-US" sz="1100" dirty="0">
              <a:solidFill>
                <a:schemeClr val="tx1"/>
              </a:solidFill>
            </a:endParaRPr>
          </a:p>
        </p:txBody>
      </p:sp>
      <p:sp>
        <p:nvSpPr>
          <p:cNvPr id="14" name="正方形/長方形 13"/>
          <p:cNvSpPr/>
          <p:nvPr/>
        </p:nvSpPr>
        <p:spPr>
          <a:xfrm>
            <a:off x="2052074" y="4683869"/>
            <a:ext cx="1377287" cy="9964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b="1" dirty="0">
                <a:solidFill>
                  <a:srgbClr val="FF0000"/>
                </a:solidFill>
              </a:rPr>
              <a:t>【</a:t>
            </a:r>
            <a:r>
              <a:rPr kumimoji="1" lang="ja-JP" altLang="en-US" sz="1100" b="1" dirty="0">
                <a:solidFill>
                  <a:srgbClr val="FF0000"/>
                </a:solidFill>
              </a:rPr>
              <a:t>カリキュラム改定</a:t>
            </a:r>
            <a:r>
              <a:rPr kumimoji="1" lang="en-US" altLang="ja-JP" sz="1100" b="1" dirty="0">
                <a:solidFill>
                  <a:srgbClr val="FF0000"/>
                </a:solidFill>
              </a:rPr>
              <a:t>】</a:t>
            </a:r>
          </a:p>
          <a:p>
            <a:pPr algn="ctr"/>
            <a:r>
              <a:rPr kumimoji="1" lang="ja-JP" altLang="en-US" sz="1100" dirty="0">
                <a:solidFill>
                  <a:schemeClr val="tx1"/>
                </a:solidFill>
              </a:rPr>
              <a:t>相談支援従事者</a:t>
            </a:r>
            <a:endParaRPr kumimoji="1" lang="en-US" altLang="ja-JP" sz="1100" dirty="0">
              <a:solidFill>
                <a:schemeClr val="tx1"/>
              </a:solidFill>
            </a:endParaRPr>
          </a:p>
          <a:p>
            <a:pPr algn="ctr"/>
            <a:r>
              <a:rPr kumimoji="1" lang="ja-JP" altLang="en-US" sz="1100" dirty="0">
                <a:solidFill>
                  <a:schemeClr val="tx1"/>
                </a:solidFill>
              </a:rPr>
              <a:t>初任者研修</a:t>
            </a:r>
            <a:endParaRPr kumimoji="1" lang="en-US" altLang="ja-JP" sz="1100" dirty="0">
              <a:solidFill>
                <a:schemeClr val="tx1"/>
              </a:solidFill>
            </a:endParaRPr>
          </a:p>
          <a:p>
            <a:pPr algn="ctr"/>
            <a:r>
              <a:rPr lang="ja-JP" altLang="en-US" sz="1100" b="1" dirty="0" smtClean="0">
                <a:solidFill>
                  <a:srgbClr val="FF0000"/>
                </a:solidFill>
              </a:rPr>
              <a:t>（４２．５ｈ）</a:t>
            </a:r>
            <a:endParaRPr kumimoji="1" lang="ja-JP" altLang="en-US" sz="1100" b="1" dirty="0">
              <a:solidFill>
                <a:srgbClr val="FF0000"/>
              </a:solidFill>
            </a:endParaRPr>
          </a:p>
        </p:txBody>
      </p:sp>
      <p:sp>
        <p:nvSpPr>
          <p:cNvPr id="7" name="正方形/長方形 6"/>
          <p:cNvSpPr/>
          <p:nvPr/>
        </p:nvSpPr>
        <p:spPr>
          <a:xfrm>
            <a:off x="2075392" y="2448461"/>
            <a:ext cx="5031439" cy="31875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専門コース別研修　</a:t>
            </a:r>
            <a:r>
              <a:rPr lang="ja-JP" altLang="en-US" sz="1100" dirty="0">
                <a:solidFill>
                  <a:schemeClr val="tx1"/>
                </a:solidFill>
              </a:rPr>
              <a:t>（任意研修）</a:t>
            </a:r>
            <a:endParaRPr kumimoji="1" lang="ja-JP" altLang="en-US" sz="1100" dirty="0">
              <a:solidFill>
                <a:schemeClr val="tx1"/>
              </a:solidFill>
            </a:endParaRPr>
          </a:p>
        </p:txBody>
      </p:sp>
      <p:sp>
        <p:nvSpPr>
          <p:cNvPr id="16" name="正方形/長方形 15"/>
          <p:cNvSpPr/>
          <p:nvPr/>
        </p:nvSpPr>
        <p:spPr>
          <a:xfrm>
            <a:off x="2068613" y="4130255"/>
            <a:ext cx="5073018" cy="36229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専門コース別研修（任意研修）</a:t>
            </a:r>
            <a:endParaRPr kumimoji="1" lang="en-US" altLang="ja-JP" sz="1100" dirty="0">
              <a:solidFill>
                <a:schemeClr val="tx1"/>
              </a:solidFill>
            </a:endParaRPr>
          </a:p>
          <a:p>
            <a:pPr algn="ctr"/>
            <a:r>
              <a:rPr lang="en-US" altLang="ja-JP" sz="1100" dirty="0">
                <a:solidFill>
                  <a:schemeClr val="tx1"/>
                </a:solidFill>
              </a:rPr>
              <a:t>※</a:t>
            </a:r>
            <a:r>
              <a:rPr lang="ja-JP" altLang="en-US" sz="1100" dirty="0">
                <a:solidFill>
                  <a:schemeClr val="tx1"/>
                </a:solidFill>
              </a:rPr>
              <a:t>一部必須及び現任・主任研修受講の要件について検討</a:t>
            </a:r>
            <a:endParaRPr kumimoji="1" lang="en-US" altLang="ja-JP" sz="1100" dirty="0">
              <a:solidFill>
                <a:schemeClr val="tx1"/>
              </a:solidFill>
            </a:endParaRPr>
          </a:p>
        </p:txBody>
      </p:sp>
      <p:sp>
        <p:nvSpPr>
          <p:cNvPr id="50" name="角丸四角形 49"/>
          <p:cNvSpPr/>
          <p:nvPr/>
        </p:nvSpPr>
        <p:spPr>
          <a:xfrm>
            <a:off x="38082" y="2411137"/>
            <a:ext cx="1397549" cy="36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現行</a:t>
            </a:r>
          </a:p>
        </p:txBody>
      </p:sp>
      <p:sp>
        <p:nvSpPr>
          <p:cNvPr id="51" name="加算記号 50"/>
          <p:cNvSpPr/>
          <p:nvPr/>
        </p:nvSpPr>
        <p:spPr>
          <a:xfrm>
            <a:off x="1592334" y="310474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2" name="AutoShape 10"/>
          <p:cNvSpPr>
            <a:spLocks noChangeArrowheads="1"/>
          </p:cNvSpPr>
          <p:nvPr/>
        </p:nvSpPr>
        <p:spPr bwMode="auto">
          <a:xfrm rot="5400000">
            <a:off x="7126806" y="3223285"/>
            <a:ext cx="597424" cy="196364"/>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3" name="加算記号 52"/>
          <p:cNvSpPr/>
          <p:nvPr/>
        </p:nvSpPr>
        <p:spPr>
          <a:xfrm>
            <a:off x="4991202" y="3096314"/>
            <a:ext cx="471035" cy="45873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4" name="Rectangle 7"/>
          <p:cNvSpPr>
            <a:spLocks noChangeArrowheads="1"/>
          </p:cNvSpPr>
          <p:nvPr/>
        </p:nvSpPr>
        <p:spPr bwMode="auto">
          <a:xfrm>
            <a:off x="3768879" y="2964935"/>
            <a:ext cx="1247051" cy="7834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Arial" charset="0"/>
              </a:rPr>
              <a:t>相談支援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として配置</a:t>
            </a:r>
          </a:p>
        </p:txBody>
      </p:sp>
      <p:sp>
        <p:nvSpPr>
          <p:cNvPr id="57" name="加算記号 56"/>
          <p:cNvSpPr/>
          <p:nvPr/>
        </p:nvSpPr>
        <p:spPr>
          <a:xfrm>
            <a:off x="2532324" y="257887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58" name="正方形/長方形 57"/>
          <p:cNvSpPr/>
          <p:nvPr/>
        </p:nvSpPr>
        <p:spPr>
          <a:xfrm>
            <a:off x="93502" y="4668794"/>
            <a:ext cx="1528264" cy="1009544"/>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rPr>
              <a:t>相談</a:t>
            </a:r>
            <a:r>
              <a:rPr kumimoji="1" lang="ja-JP" altLang="en-US" sz="1200" b="1" dirty="0">
                <a:solidFill>
                  <a:schemeClr val="tx1"/>
                </a:solidFill>
              </a:rPr>
              <a:t>支援従事者</a:t>
            </a:r>
          </a:p>
          <a:p>
            <a:pPr algn="ctr"/>
            <a:r>
              <a:rPr kumimoji="1" lang="ja-JP" altLang="en-US" sz="1200" b="1" dirty="0">
                <a:solidFill>
                  <a:schemeClr val="tx1"/>
                </a:solidFill>
              </a:rPr>
              <a:t>実務</a:t>
            </a:r>
            <a:r>
              <a:rPr lang="ja-JP" altLang="en-US" sz="1200" b="1" dirty="0">
                <a:solidFill>
                  <a:schemeClr val="tx1"/>
                </a:solidFill>
              </a:rPr>
              <a:t>要件</a:t>
            </a:r>
            <a:endParaRPr lang="en-US" altLang="ja-JP" sz="1200" b="1" dirty="0">
              <a:solidFill>
                <a:schemeClr val="tx1"/>
              </a:solidFill>
            </a:endParaRPr>
          </a:p>
        </p:txBody>
      </p:sp>
      <p:sp>
        <p:nvSpPr>
          <p:cNvPr id="59" name="角丸四角形 58"/>
          <p:cNvSpPr/>
          <p:nvPr/>
        </p:nvSpPr>
        <p:spPr>
          <a:xfrm>
            <a:off x="38082" y="4062242"/>
            <a:ext cx="1397549" cy="3548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改定後</a:t>
            </a:r>
            <a:endParaRPr kumimoji="1" lang="ja-JP" altLang="en-US" sz="1600" dirty="0"/>
          </a:p>
        </p:txBody>
      </p:sp>
      <p:sp>
        <p:nvSpPr>
          <p:cNvPr id="61" name="加算記号 60"/>
          <p:cNvSpPr/>
          <p:nvPr/>
        </p:nvSpPr>
        <p:spPr>
          <a:xfrm>
            <a:off x="1597578" y="4915591"/>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2" name="AutoShape 10"/>
          <p:cNvSpPr>
            <a:spLocks noChangeArrowheads="1"/>
          </p:cNvSpPr>
          <p:nvPr/>
        </p:nvSpPr>
        <p:spPr bwMode="auto">
          <a:xfrm rot="5400000">
            <a:off x="7140863" y="5066701"/>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67" name="正方形/長方形 66"/>
          <p:cNvSpPr/>
          <p:nvPr/>
        </p:nvSpPr>
        <p:spPr>
          <a:xfrm>
            <a:off x="5438084" y="5977996"/>
            <a:ext cx="1810061" cy="82320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rPr>
              <a:t>【</a:t>
            </a:r>
            <a:r>
              <a:rPr lang="ja-JP" altLang="en-US" sz="1100" b="1" dirty="0">
                <a:solidFill>
                  <a:srgbClr val="FF0000"/>
                </a:solidFill>
              </a:rPr>
              <a:t>カリキュラム創設</a:t>
            </a:r>
            <a:r>
              <a:rPr lang="en-US" altLang="ja-JP" sz="1100" b="1" dirty="0">
                <a:solidFill>
                  <a:srgbClr val="FF0000"/>
                </a:solidFill>
              </a:rPr>
              <a:t>】</a:t>
            </a:r>
          </a:p>
          <a:p>
            <a:pPr algn="ctr"/>
            <a:r>
              <a:rPr lang="ja-JP" altLang="en-US" sz="1100" b="1" dirty="0" smtClean="0">
                <a:solidFill>
                  <a:srgbClr val="FF0000"/>
                </a:solidFill>
              </a:rPr>
              <a:t>主任相談支援専門員</a:t>
            </a:r>
            <a:endParaRPr lang="en-US" altLang="ja-JP" sz="1100" b="1" dirty="0">
              <a:solidFill>
                <a:srgbClr val="FF0000"/>
              </a:solidFill>
            </a:endParaRPr>
          </a:p>
          <a:p>
            <a:pPr algn="ctr"/>
            <a:r>
              <a:rPr lang="ja-JP" altLang="en-US" sz="1100" b="1" dirty="0" smtClean="0">
                <a:solidFill>
                  <a:srgbClr val="FF0000"/>
                </a:solidFill>
              </a:rPr>
              <a:t>研修（</a:t>
            </a:r>
            <a:r>
              <a:rPr lang="ja-JP" altLang="en-US" sz="1100" b="1" dirty="0">
                <a:solidFill>
                  <a:srgbClr val="FF0000"/>
                </a:solidFill>
              </a:rPr>
              <a:t>３０</a:t>
            </a:r>
            <a:r>
              <a:rPr lang="ja-JP" altLang="en-US" sz="1100" b="1" dirty="0" smtClean="0">
                <a:solidFill>
                  <a:srgbClr val="FF0000"/>
                </a:solidFill>
              </a:rPr>
              <a:t>ｈ）</a:t>
            </a:r>
            <a:endParaRPr lang="en-US" altLang="ja-JP" sz="1100" b="1" dirty="0">
              <a:solidFill>
                <a:srgbClr val="FF0000"/>
              </a:solidFill>
            </a:endParaRPr>
          </a:p>
        </p:txBody>
      </p:sp>
      <p:sp>
        <p:nvSpPr>
          <p:cNvPr id="68" name="AutoShape 10"/>
          <p:cNvSpPr>
            <a:spLocks noChangeArrowheads="1"/>
          </p:cNvSpPr>
          <p:nvPr/>
        </p:nvSpPr>
        <p:spPr bwMode="auto">
          <a:xfrm rot="5400000">
            <a:off x="7142166" y="6288220"/>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69" name="Rectangle 7"/>
          <p:cNvSpPr>
            <a:spLocks noChangeArrowheads="1"/>
          </p:cNvSpPr>
          <p:nvPr/>
        </p:nvSpPr>
        <p:spPr bwMode="auto">
          <a:xfrm>
            <a:off x="7613001" y="5977996"/>
            <a:ext cx="1339029" cy="820686"/>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91422" tIns="45712" rIns="91422" bIns="45712" anchor="ctr"/>
          <a:lstStyle/>
          <a:p>
            <a:pPr algn="ctr" fontAlgn="base">
              <a:spcBef>
                <a:spcPct val="0"/>
              </a:spcBef>
              <a:spcAft>
                <a:spcPct val="0"/>
              </a:spcAft>
            </a:pPr>
            <a:r>
              <a:rPr lang="ja-JP" altLang="en-US" sz="1200" b="1" dirty="0" smtClean="0">
                <a:solidFill>
                  <a:srgbClr val="000000"/>
                </a:solidFill>
                <a:latin typeface="Arial" charset="0"/>
              </a:rPr>
              <a:t>主任相談</a:t>
            </a:r>
            <a:r>
              <a:rPr lang="ja-JP" altLang="en-US" sz="1200" b="1" dirty="0">
                <a:solidFill>
                  <a:srgbClr val="000000"/>
                </a:solidFill>
                <a:latin typeface="Arial" charset="0"/>
              </a:rPr>
              <a:t>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として配置</a:t>
            </a:r>
          </a:p>
        </p:txBody>
      </p:sp>
      <p:sp>
        <p:nvSpPr>
          <p:cNvPr id="74" name="AutoShape 10"/>
          <p:cNvSpPr>
            <a:spLocks noChangeArrowheads="1"/>
          </p:cNvSpPr>
          <p:nvPr/>
        </p:nvSpPr>
        <p:spPr bwMode="auto">
          <a:xfrm rot="5400000">
            <a:off x="3304142" y="3250364"/>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75" name="正方形/長方形 74"/>
          <p:cNvSpPr/>
          <p:nvPr/>
        </p:nvSpPr>
        <p:spPr>
          <a:xfrm>
            <a:off x="7613001" y="4683868"/>
            <a:ext cx="1312136" cy="99446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rPr>
              <a:t>相談支援専門員</a:t>
            </a:r>
            <a:endParaRPr kumimoji="1" lang="en-US" altLang="ja-JP" sz="1100" b="1" dirty="0" smtClean="0">
              <a:solidFill>
                <a:schemeClr val="tx1"/>
              </a:solidFill>
            </a:endParaRPr>
          </a:p>
          <a:p>
            <a:pPr algn="ctr"/>
            <a:r>
              <a:rPr kumimoji="1" lang="ja-JP" altLang="en-US" sz="1100" b="1" dirty="0" smtClean="0">
                <a:solidFill>
                  <a:schemeClr val="tx1"/>
                </a:solidFill>
              </a:rPr>
              <a:t>としての要件更新</a:t>
            </a:r>
            <a:endParaRPr kumimoji="1" lang="en-US" altLang="ja-JP" sz="1100" b="1" dirty="0" smtClean="0">
              <a:solidFill>
                <a:schemeClr val="tx1"/>
              </a:solidFill>
            </a:endParaRPr>
          </a:p>
        </p:txBody>
      </p:sp>
      <p:sp>
        <p:nvSpPr>
          <p:cNvPr id="76" name="正方形/長方形 75"/>
          <p:cNvSpPr/>
          <p:nvPr/>
        </p:nvSpPr>
        <p:spPr>
          <a:xfrm>
            <a:off x="5407747" y="4668793"/>
            <a:ext cx="1838234" cy="10095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rPr>
              <a:t>【</a:t>
            </a:r>
            <a:r>
              <a:rPr lang="ja-JP" altLang="en-US" sz="1100" b="1" dirty="0">
                <a:solidFill>
                  <a:srgbClr val="FF0000"/>
                </a:solidFill>
              </a:rPr>
              <a:t>カリキュラム改定</a:t>
            </a:r>
            <a:r>
              <a:rPr lang="en-US" altLang="ja-JP" sz="1100" b="1" dirty="0">
                <a:solidFill>
                  <a:srgbClr val="FF0000"/>
                </a:solidFill>
              </a:rPr>
              <a:t>】</a:t>
            </a:r>
          </a:p>
          <a:p>
            <a:pPr algn="ctr"/>
            <a:r>
              <a:rPr lang="ja-JP" altLang="en-US" sz="1100" dirty="0">
                <a:solidFill>
                  <a:schemeClr val="tx1"/>
                </a:solidFill>
              </a:rPr>
              <a:t>相談支援従事者</a:t>
            </a:r>
            <a:endParaRPr lang="en-US" altLang="ja-JP" sz="1100" dirty="0">
              <a:solidFill>
                <a:schemeClr val="tx1"/>
              </a:solidFill>
            </a:endParaRPr>
          </a:p>
          <a:p>
            <a:pPr algn="ctr"/>
            <a:r>
              <a:rPr lang="ja-JP" altLang="en-US" sz="1100" dirty="0">
                <a:solidFill>
                  <a:schemeClr val="tx1"/>
                </a:solidFill>
              </a:rPr>
              <a:t>現任</a:t>
            </a:r>
            <a:r>
              <a:rPr lang="ja-JP" altLang="en-US" sz="1100" dirty="0" smtClean="0">
                <a:solidFill>
                  <a:schemeClr val="tx1"/>
                </a:solidFill>
              </a:rPr>
              <a:t>研修</a:t>
            </a:r>
            <a:r>
              <a:rPr lang="ja-JP" altLang="en-US" sz="1100" b="1" dirty="0" smtClean="0">
                <a:solidFill>
                  <a:srgbClr val="FF0000"/>
                </a:solidFill>
              </a:rPr>
              <a:t>（２４</a:t>
            </a:r>
            <a:r>
              <a:rPr lang="ja-JP" altLang="en-US" sz="1100" b="1" dirty="0">
                <a:solidFill>
                  <a:srgbClr val="FF0000"/>
                </a:solidFill>
              </a:rPr>
              <a:t>ｈ</a:t>
            </a:r>
            <a:r>
              <a:rPr lang="ja-JP" altLang="en-US" sz="1100" b="1" dirty="0" smtClean="0">
                <a:solidFill>
                  <a:srgbClr val="FF0000"/>
                </a:solidFill>
              </a:rPr>
              <a:t>）</a:t>
            </a:r>
            <a:endParaRPr lang="en-US" altLang="ja-JP" sz="1100" b="1" dirty="0" smtClean="0">
              <a:solidFill>
                <a:srgbClr val="FF0000"/>
              </a:solidFill>
            </a:endParaRPr>
          </a:p>
          <a:p>
            <a:pPr algn="ctr"/>
            <a:r>
              <a:rPr lang="en-US" altLang="ja-JP" sz="1100" dirty="0" smtClean="0">
                <a:solidFill>
                  <a:schemeClr val="tx1"/>
                </a:solidFill>
              </a:rPr>
              <a:t>※</a:t>
            </a:r>
            <a:r>
              <a:rPr lang="ja-JP" altLang="en-US" sz="1100" dirty="0">
                <a:solidFill>
                  <a:schemeClr val="tx1"/>
                </a:solidFill>
              </a:rPr>
              <a:t>５年毎</a:t>
            </a:r>
            <a:r>
              <a:rPr lang="ja-JP" altLang="en-US" sz="1100" dirty="0" smtClean="0">
                <a:solidFill>
                  <a:schemeClr val="tx1"/>
                </a:solidFill>
              </a:rPr>
              <a:t>に現任</a:t>
            </a:r>
            <a:r>
              <a:rPr lang="ja-JP" altLang="en-US" sz="1100" dirty="0">
                <a:solidFill>
                  <a:schemeClr val="tx1"/>
                </a:solidFill>
              </a:rPr>
              <a:t>研修を</a:t>
            </a:r>
            <a:r>
              <a:rPr lang="ja-JP" altLang="en-US" sz="1100" dirty="0" smtClean="0">
                <a:solidFill>
                  <a:schemeClr val="tx1"/>
                </a:solidFill>
              </a:rPr>
              <a:t>受講</a:t>
            </a:r>
            <a:endParaRPr lang="en-US" altLang="ja-JP" sz="1100" dirty="0" smtClean="0">
              <a:solidFill>
                <a:schemeClr val="tx1"/>
              </a:solidFill>
            </a:endParaRPr>
          </a:p>
          <a:p>
            <a:pPr algn="ctr"/>
            <a:r>
              <a:rPr lang="ja-JP" altLang="en-US" sz="1100" dirty="0" smtClean="0">
                <a:solidFill>
                  <a:schemeClr val="tx1"/>
                </a:solidFill>
              </a:rPr>
              <a:t>（更新研修）</a:t>
            </a:r>
            <a:endParaRPr lang="ja-JP" altLang="en-US" sz="1100" dirty="0">
              <a:solidFill>
                <a:schemeClr val="tx1"/>
              </a:solidFill>
            </a:endParaRPr>
          </a:p>
        </p:txBody>
      </p:sp>
      <p:cxnSp>
        <p:nvCxnSpPr>
          <p:cNvPr id="4" name="直線コネクタ 3"/>
          <p:cNvCxnSpPr/>
          <p:nvPr/>
        </p:nvCxnSpPr>
        <p:spPr>
          <a:xfrm>
            <a:off x="0" y="3908977"/>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012576" y="3820744"/>
            <a:ext cx="2979617" cy="2154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3" name="グループ化 42"/>
          <p:cNvGrpSpPr/>
          <p:nvPr/>
        </p:nvGrpSpPr>
        <p:grpSpPr>
          <a:xfrm>
            <a:off x="0" y="407397"/>
            <a:ext cx="9144000" cy="72008"/>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 xmlns:a16="http://schemas.microsoft.com/office/drawing/2014/main" id="{F5DDAAD5-74AC-AD44-9C9F-45BE5DA18529}"/>
              </a:ext>
            </a:extLst>
          </p:cNvPr>
          <p:cNvSpPr/>
          <p:nvPr/>
        </p:nvSpPr>
        <p:spPr>
          <a:xfrm>
            <a:off x="116526" y="568410"/>
            <a:ext cx="8919970" cy="18095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73038" indent="-173038">
              <a:lnSpc>
                <a:spcPct val="110000"/>
              </a:lnSpc>
            </a:pPr>
            <a:r>
              <a:rPr lang="ja-JP" altLang="en-US" sz="1200" dirty="0" smtClean="0">
                <a:solidFill>
                  <a:schemeClr val="tx1"/>
                </a:solidFill>
              </a:rPr>
              <a:t>○　意思</a:t>
            </a:r>
            <a:r>
              <a:rPr lang="ja-JP" altLang="en-US" sz="1200" dirty="0">
                <a:solidFill>
                  <a:schemeClr val="tx1"/>
                </a:solidFill>
              </a:rPr>
              <a:t>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a:t>
            </a:r>
            <a:r>
              <a:rPr lang="ja-JP" altLang="en-US" sz="1200" dirty="0" smtClean="0">
                <a:solidFill>
                  <a:schemeClr val="tx1"/>
                </a:solidFill>
              </a:rPr>
              <a:t>養成するため、</a:t>
            </a:r>
            <a:r>
              <a:rPr lang="ja-JP" altLang="en-US" sz="1200" b="1" u="sng" dirty="0" smtClean="0">
                <a:solidFill>
                  <a:schemeClr val="tx1"/>
                </a:solidFill>
              </a:rPr>
              <a:t>現行のカリキュラムの内容を充実</a:t>
            </a:r>
            <a:r>
              <a:rPr lang="ja-JP" altLang="en-US" sz="1200" b="1" dirty="0" smtClean="0">
                <a:solidFill>
                  <a:schemeClr val="tx1"/>
                </a:solidFill>
              </a:rPr>
              <a:t>する。</a:t>
            </a:r>
            <a:endParaRPr lang="en-US" altLang="ja-JP" sz="1200" b="1" dirty="0" smtClean="0">
              <a:solidFill>
                <a:schemeClr val="tx1"/>
              </a:solidFill>
            </a:endParaRPr>
          </a:p>
          <a:p>
            <a:pPr marL="173038" indent="-173038">
              <a:lnSpc>
                <a:spcPct val="110000"/>
              </a:lnSpc>
            </a:pPr>
            <a:endParaRPr lang="en-US" altLang="ja-JP" sz="800" b="1" dirty="0">
              <a:solidFill>
                <a:schemeClr val="tx1"/>
              </a:solidFill>
            </a:endParaRPr>
          </a:p>
          <a:p>
            <a:pPr marL="173038" indent="-173038">
              <a:lnSpc>
                <a:spcPct val="110000"/>
              </a:lnSpc>
            </a:pPr>
            <a:r>
              <a:rPr lang="ja-JP" altLang="en-US" sz="1200" dirty="0" smtClean="0">
                <a:solidFill>
                  <a:schemeClr val="tx1"/>
                </a:solidFill>
              </a:rPr>
              <a:t>○　実践力</a:t>
            </a:r>
            <a:r>
              <a:rPr lang="ja-JP" altLang="en-US" sz="1200" dirty="0">
                <a:solidFill>
                  <a:schemeClr val="tx1"/>
                </a:solidFill>
              </a:rPr>
              <a:t>の高い相談支援専門員養成のために</a:t>
            </a:r>
            <a:r>
              <a:rPr lang="ja-JP" altLang="en-US" sz="1200" dirty="0" smtClean="0">
                <a:solidFill>
                  <a:schemeClr val="tx1"/>
                </a:solidFill>
              </a:rPr>
              <a:t>、実践の積み重ねを行いながらスキルアップできるよう</a:t>
            </a:r>
            <a:r>
              <a:rPr lang="ja-JP" altLang="en-US" sz="1200" dirty="0">
                <a:solidFill>
                  <a:schemeClr val="tx1"/>
                </a:solidFill>
              </a:rPr>
              <a:t>、現任</a:t>
            </a:r>
            <a:r>
              <a:rPr lang="ja-JP" altLang="en-US" sz="1200" dirty="0" smtClean="0">
                <a:solidFill>
                  <a:schemeClr val="tx1"/>
                </a:solidFill>
              </a:rPr>
              <a:t>研修（更新研修含む）の受講に当たり、相談支援に関する</a:t>
            </a:r>
            <a:r>
              <a:rPr lang="ja-JP" altLang="en-US" sz="1200" b="1" u="sng" dirty="0" smtClean="0">
                <a:solidFill>
                  <a:schemeClr val="tx1"/>
                </a:solidFill>
              </a:rPr>
              <a:t>一定の実務経験の要件</a:t>
            </a:r>
            <a:r>
              <a:rPr lang="en-US" altLang="ja-JP" sz="1200" b="1" u="sng" dirty="0">
                <a:solidFill>
                  <a:schemeClr val="tx1"/>
                </a:solidFill>
                <a:latin typeface="+mn-ea"/>
              </a:rPr>
              <a:t>(</a:t>
            </a:r>
            <a:r>
              <a:rPr lang="ja-JP" altLang="en-US" sz="1200" b="1" u="sng" dirty="0">
                <a:solidFill>
                  <a:schemeClr val="tx1"/>
                </a:solidFill>
                <a:latin typeface="+mn-ea"/>
              </a:rPr>
              <a:t>注</a:t>
            </a:r>
            <a:r>
              <a:rPr lang="en-US" altLang="ja-JP" sz="1200" b="1" u="sng" dirty="0">
                <a:solidFill>
                  <a:schemeClr val="tx1"/>
                </a:solidFill>
                <a:latin typeface="+mn-ea"/>
              </a:rPr>
              <a:t>)</a:t>
            </a:r>
            <a:r>
              <a:rPr lang="ja-JP" altLang="en-US" sz="1200" dirty="0" smtClean="0">
                <a:solidFill>
                  <a:schemeClr val="tx1"/>
                </a:solidFill>
              </a:rPr>
              <a:t>を追加</a:t>
            </a:r>
            <a:r>
              <a:rPr lang="ja-JP" altLang="en-US" sz="1100" dirty="0" smtClean="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rPr>
              <a:t>（</a:t>
            </a:r>
            <a:r>
              <a:rPr lang="en-US" altLang="ja-JP" sz="1200" dirty="0" smtClean="0">
                <a:solidFill>
                  <a:schemeClr val="tx1"/>
                </a:solidFill>
              </a:rPr>
              <a:t>※</a:t>
            </a:r>
            <a:r>
              <a:rPr lang="ja-JP" altLang="en-US" sz="1200" dirty="0" smtClean="0">
                <a:solidFill>
                  <a:schemeClr val="tx1"/>
                </a:solidFill>
              </a:rPr>
              <a:t>旧カリキュラム受講者は初回の更新時は従前の例による。）</a:t>
            </a:r>
            <a:endParaRPr lang="en-US" altLang="ja-JP" sz="1200" dirty="0" smtClean="0">
              <a:solidFill>
                <a:schemeClr val="tx1"/>
              </a:solidFill>
            </a:endParaRPr>
          </a:p>
          <a:p>
            <a:pPr marL="173038" indent="-173038">
              <a:lnSpc>
                <a:spcPct val="110000"/>
              </a:lnSpc>
            </a:pPr>
            <a:endParaRPr lang="en-US" altLang="ja-JP" sz="800" dirty="0">
              <a:solidFill>
                <a:schemeClr val="tx1"/>
              </a:solidFill>
            </a:endParaRPr>
          </a:p>
          <a:p>
            <a:pPr marL="173038" indent="-173038">
              <a:lnSpc>
                <a:spcPct val="110000"/>
              </a:lnSpc>
            </a:pPr>
            <a:r>
              <a:rPr lang="ja-JP" altLang="en-US" sz="1200" dirty="0" smtClean="0">
                <a:solidFill>
                  <a:schemeClr val="tx1"/>
                </a:solidFill>
              </a:rPr>
              <a:t>○　さらに、地域づくり</a:t>
            </a:r>
            <a:r>
              <a:rPr lang="ja-JP" altLang="en-US" sz="1200" dirty="0">
                <a:solidFill>
                  <a:schemeClr val="tx1"/>
                </a:solidFill>
              </a:rPr>
              <a:t>、人材育成、困難事例への対応など地域の中核的な役割を担う専門職を育成する</a:t>
            </a:r>
            <a:r>
              <a:rPr lang="ja-JP" altLang="en-US" sz="1200" dirty="0" smtClean="0">
                <a:solidFill>
                  <a:schemeClr val="tx1"/>
                </a:solidFill>
              </a:rPr>
              <a:t>とともに</a:t>
            </a:r>
            <a:r>
              <a:rPr lang="ja-JP" altLang="en-US" sz="1200" dirty="0">
                <a:solidFill>
                  <a:schemeClr val="tx1"/>
                </a:solidFill>
              </a:rPr>
              <a:t>、相談支援専門員のキャリアパスを明確にし、目指すべき将来像及びやりがいをもって長期に働ける環境を</a:t>
            </a:r>
            <a:r>
              <a:rPr lang="ja-JP" altLang="en-US" sz="1200" dirty="0" smtClean="0">
                <a:solidFill>
                  <a:schemeClr val="tx1"/>
                </a:solidFill>
              </a:rPr>
              <a:t>整える</a:t>
            </a:r>
            <a:r>
              <a:rPr lang="ja-JP" altLang="en-US" sz="1200" dirty="0">
                <a:solidFill>
                  <a:schemeClr val="tx1"/>
                </a:solidFill>
              </a:rPr>
              <a:t>ため、</a:t>
            </a:r>
            <a:r>
              <a:rPr lang="ja-JP" altLang="en-US" sz="1200" b="1" u="sng" dirty="0">
                <a:solidFill>
                  <a:schemeClr val="tx1"/>
                </a:solidFill>
              </a:rPr>
              <a:t>主任相談支援</a:t>
            </a:r>
            <a:r>
              <a:rPr lang="ja-JP" altLang="en-US" sz="1200" b="1" u="sng" dirty="0" smtClean="0">
                <a:solidFill>
                  <a:schemeClr val="tx1"/>
                </a:solidFill>
              </a:rPr>
              <a:t>専門員</a:t>
            </a:r>
            <a:r>
              <a:rPr lang="ja-JP" altLang="en-US" sz="1200" b="1" u="sng" dirty="0">
                <a:solidFill>
                  <a:schemeClr val="tx1"/>
                </a:solidFill>
              </a:rPr>
              <a:t>研修</a:t>
            </a:r>
            <a:r>
              <a:rPr lang="ja-JP" altLang="en-US" sz="1200" b="1" u="sng" dirty="0" smtClean="0">
                <a:solidFill>
                  <a:schemeClr val="tx1"/>
                </a:solidFill>
              </a:rPr>
              <a:t>を創設</a:t>
            </a:r>
            <a:r>
              <a:rPr lang="ja-JP" altLang="en-US" sz="1200" dirty="0" smtClean="0">
                <a:solidFill>
                  <a:schemeClr val="tx1"/>
                </a:solidFill>
              </a:rPr>
              <a:t>。</a:t>
            </a:r>
            <a:endParaRPr lang="en-US" altLang="ja-JP" sz="1200" dirty="0">
              <a:solidFill>
                <a:schemeClr val="tx1"/>
              </a:solidFill>
            </a:endParaRPr>
          </a:p>
        </p:txBody>
      </p:sp>
      <p:sp>
        <p:nvSpPr>
          <p:cNvPr id="42" name="加算記号 41"/>
          <p:cNvSpPr/>
          <p:nvPr/>
        </p:nvSpPr>
        <p:spPr>
          <a:xfrm>
            <a:off x="6280111" y="258330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7" name="AutoShape 10"/>
          <p:cNvSpPr>
            <a:spLocks noChangeArrowheads="1"/>
          </p:cNvSpPr>
          <p:nvPr/>
        </p:nvSpPr>
        <p:spPr bwMode="auto">
          <a:xfrm rot="5400000">
            <a:off x="3267477" y="5061209"/>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48" name="Rectangle 7"/>
          <p:cNvSpPr>
            <a:spLocks noChangeArrowheads="1"/>
          </p:cNvSpPr>
          <p:nvPr/>
        </p:nvSpPr>
        <p:spPr bwMode="auto">
          <a:xfrm>
            <a:off x="3696113" y="4668794"/>
            <a:ext cx="1319817" cy="101465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Arial" charset="0"/>
              </a:rPr>
              <a:t>相談支援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a:t>
            </a:r>
            <a:r>
              <a:rPr lang="ja-JP" altLang="en-US" sz="1200" b="1" dirty="0" smtClean="0">
                <a:solidFill>
                  <a:srgbClr val="000000"/>
                </a:solidFill>
                <a:latin typeface="Arial" charset="0"/>
              </a:rPr>
              <a:t>配置</a:t>
            </a:r>
            <a:endParaRPr lang="en-US" altLang="ja-JP" sz="1200" b="1" dirty="0" smtClean="0">
              <a:solidFill>
                <a:srgbClr val="000000"/>
              </a:solidFill>
              <a:latin typeface="Arial" charset="0"/>
            </a:endParaRPr>
          </a:p>
        </p:txBody>
      </p:sp>
      <p:sp>
        <p:nvSpPr>
          <p:cNvPr id="55" name="正方形/長方形 54"/>
          <p:cNvSpPr/>
          <p:nvPr/>
        </p:nvSpPr>
        <p:spPr>
          <a:xfrm>
            <a:off x="7632481" y="2932688"/>
            <a:ext cx="1273175" cy="8380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rPr>
              <a:t>相談支援専門員</a:t>
            </a:r>
            <a:endParaRPr kumimoji="1" lang="en-US" altLang="ja-JP" sz="1100" b="1" dirty="0" smtClean="0">
              <a:solidFill>
                <a:schemeClr val="tx1"/>
              </a:solidFill>
            </a:endParaRPr>
          </a:p>
          <a:p>
            <a:pPr algn="ctr"/>
            <a:r>
              <a:rPr kumimoji="1" lang="ja-JP" altLang="en-US" sz="1100" b="1" dirty="0" smtClean="0">
                <a:solidFill>
                  <a:schemeClr val="tx1"/>
                </a:solidFill>
              </a:rPr>
              <a:t>としての要件更新</a:t>
            </a:r>
            <a:endParaRPr kumimoji="1" lang="en-US" altLang="ja-JP" sz="1100" b="1" dirty="0" smtClean="0">
              <a:solidFill>
                <a:schemeClr val="tx1"/>
              </a:solidFill>
            </a:endParaRPr>
          </a:p>
        </p:txBody>
      </p:sp>
      <p:sp>
        <p:nvSpPr>
          <p:cNvPr id="65" name="加算記号 64"/>
          <p:cNvSpPr/>
          <p:nvPr/>
        </p:nvSpPr>
        <p:spPr>
          <a:xfrm>
            <a:off x="2532324" y="4311338"/>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66" name="加算記号 65"/>
          <p:cNvSpPr/>
          <p:nvPr/>
        </p:nvSpPr>
        <p:spPr>
          <a:xfrm>
            <a:off x="6276711" y="4312786"/>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6764" y="5972840"/>
            <a:ext cx="4790279" cy="830997"/>
          </a:xfrm>
          <a:prstGeom prst="rect">
            <a:avLst/>
          </a:prstGeom>
          <a:solidFill>
            <a:schemeClr val="bg1"/>
          </a:solidFill>
          <a:ln>
            <a:solidFill>
              <a:schemeClr val="tx1"/>
            </a:solidFill>
            <a:prstDash val="dash"/>
          </a:ln>
        </p:spPr>
        <p:txBody>
          <a:bodyPr wrap="square" rtlCol="0">
            <a:spAutoFit/>
          </a:bodyPr>
          <a:lstStyle/>
          <a:p>
            <a:r>
              <a:rPr lang="ja-JP" altLang="en-US" sz="1200" dirty="0" smtClean="0"/>
              <a:t>一定の実務経験の要件</a:t>
            </a:r>
            <a:r>
              <a:rPr lang="en-US" altLang="ja-JP" sz="1200" dirty="0"/>
              <a:t>(</a:t>
            </a:r>
            <a:r>
              <a:rPr lang="ja-JP" altLang="en-US" sz="1200" dirty="0"/>
              <a:t>注</a:t>
            </a:r>
            <a:r>
              <a:rPr lang="en-US" altLang="ja-JP" sz="1200" dirty="0"/>
              <a:t>)</a:t>
            </a:r>
            <a:endParaRPr lang="en-US" altLang="ja-JP" sz="1200" dirty="0" smtClean="0"/>
          </a:p>
          <a:p>
            <a:r>
              <a:rPr lang="ja-JP" altLang="en-US" sz="1200" dirty="0"/>
              <a:t>　</a:t>
            </a:r>
            <a:r>
              <a:rPr lang="ja-JP" altLang="en-US" sz="1200" dirty="0" smtClean="0"/>
              <a:t>　（現任研修は①、更新研修は①又は②のいずれかに</a:t>
            </a:r>
            <a:r>
              <a:rPr kumimoji="1" lang="ja-JP" altLang="en-US" sz="1200" dirty="0" smtClean="0"/>
              <a:t>該当する場合</a:t>
            </a:r>
            <a:r>
              <a:rPr lang="ja-JP" altLang="en-US" sz="1200" dirty="0" smtClean="0"/>
              <a:t>）</a:t>
            </a:r>
            <a:endParaRPr kumimoji="1" lang="en-US" altLang="ja-JP" sz="1200" dirty="0" smtClean="0"/>
          </a:p>
          <a:p>
            <a:r>
              <a:rPr lang="ja-JP" altLang="en-US" sz="1200" dirty="0" smtClean="0"/>
              <a:t>　</a:t>
            </a:r>
            <a:r>
              <a:rPr lang="ja-JP" altLang="en-US" sz="1200" dirty="0"/>
              <a:t>　</a:t>
            </a:r>
            <a:r>
              <a:rPr lang="ja-JP" altLang="en-US" sz="1200" dirty="0" smtClean="0"/>
              <a:t>①過去５年間に</a:t>
            </a:r>
            <a:r>
              <a:rPr lang="ja-JP" altLang="en-US" sz="1200" dirty="0"/>
              <a:t>２年以上の相談支援の実務経験</a:t>
            </a:r>
            <a:r>
              <a:rPr lang="ja-JP" altLang="en-US" sz="1200" dirty="0" smtClean="0"/>
              <a:t>が</a:t>
            </a:r>
            <a:r>
              <a:rPr lang="ja-JP" altLang="en-US" sz="1200" dirty="0"/>
              <a:t>ある</a:t>
            </a:r>
            <a:endParaRPr lang="en-US" altLang="ja-JP" sz="1200" dirty="0" smtClean="0"/>
          </a:p>
          <a:p>
            <a:r>
              <a:rPr lang="ja-JP" altLang="en-US" sz="1200" dirty="0"/>
              <a:t>　</a:t>
            </a:r>
            <a:r>
              <a:rPr lang="ja-JP" altLang="en-US" sz="1200" dirty="0" smtClean="0"/>
              <a:t>　</a:t>
            </a:r>
            <a:r>
              <a:rPr lang="ja-JP" altLang="en-US" sz="1200" dirty="0"/>
              <a:t>②</a:t>
            </a:r>
            <a:r>
              <a:rPr lang="ja-JP" altLang="en-US" sz="1200" dirty="0" smtClean="0"/>
              <a:t>現に相談支援業務に従事している</a:t>
            </a:r>
            <a:endParaRPr lang="en-US" altLang="ja-JP" sz="1200" dirty="0" smtClean="0"/>
          </a:p>
        </p:txBody>
      </p:sp>
      <p:sp>
        <p:nvSpPr>
          <p:cNvPr id="49" name="スライド番号プレースホルダー 1440"/>
          <p:cNvSpPr>
            <a:spLocks noGrp="1"/>
          </p:cNvSpPr>
          <p:nvPr>
            <p:ph type="sldNum" sz="quarter" idx="12"/>
          </p:nvPr>
        </p:nvSpPr>
        <p:spPr>
          <a:xfrm>
            <a:off x="7022923" y="6388339"/>
            <a:ext cx="2133600" cy="365125"/>
          </a:xfrm>
        </p:spPr>
        <p:txBody>
          <a:bodyPr/>
          <a:lstStyle/>
          <a:p>
            <a:fld id="{BF650902-BC30-4882-9DB1-CF188FB606CB}" type="slidenum">
              <a:rPr kumimoji="1" lang="ja-JP" altLang="en-US" smtClean="0"/>
              <a:t>8</a:t>
            </a:fld>
            <a:endParaRPr kumimoji="1" lang="ja-JP" altLang="en-US" dirty="0"/>
          </a:p>
        </p:txBody>
      </p:sp>
      <p:sp>
        <p:nvSpPr>
          <p:cNvPr id="41" name="加算記号 40"/>
          <p:cNvSpPr/>
          <p:nvPr/>
        </p:nvSpPr>
        <p:spPr>
          <a:xfrm>
            <a:off x="4975893" y="491437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6" name="正方形/長方形 45"/>
          <p:cNvSpPr/>
          <p:nvPr/>
        </p:nvSpPr>
        <p:spPr>
          <a:xfrm>
            <a:off x="5993239" y="5706611"/>
            <a:ext cx="1490744" cy="276999"/>
          </a:xfrm>
          <a:prstGeom prst="rect">
            <a:avLst/>
          </a:prstGeom>
        </p:spPr>
        <p:txBody>
          <a:bodyPr wrap="square">
            <a:spAutoFit/>
          </a:bodyPr>
          <a:lstStyle/>
          <a:p>
            <a:pPr algn="ctr"/>
            <a:r>
              <a:rPr lang="ja-JP" altLang="en-US" sz="1200" dirty="0" smtClean="0"/>
              <a:t>３年以上の実務</a:t>
            </a:r>
            <a:endParaRPr lang="en-US" altLang="ja-JP" sz="1200" dirty="0"/>
          </a:p>
        </p:txBody>
      </p:sp>
      <p:sp>
        <p:nvSpPr>
          <p:cNvPr id="56" name="加算記号 55"/>
          <p:cNvSpPr/>
          <p:nvPr/>
        </p:nvSpPr>
        <p:spPr>
          <a:xfrm>
            <a:off x="5778329" y="5635979"/>
            <a:ext cx="403085" cy="37876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98318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384"/>
            <a:ext cx="8517632" cy="432048"/>
          </a:xfrm>
        </p:spPr>
        <p:txBody>
          <a:bodyPr>
            <a:noAutofit/>
          </a:bodyPr>
          <a:lstStyle/>
          <a:p>
            <a:r>
              <a:rPr kumimoji="1" lang="ja-JP" altLang="en-US" sz="2400" b="1" dirty="0" smtClean="0"/>
              <a:t>研修の位置付け</a:t>
            </a:r>
            <a:endParaRPr kumimoji="1" lang="ja-JP" altLang="en-US" sz="2400" b="1" dirty="0"/>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9</a:t>
            </a:fld>
            <a:endParaRPr kumimoji="1" lang="ja-JP" altLang="en-US"/>
          </a:p>
        </p:txBody>
      </p:sp>
      <p:sp>
        <p:nvSpPr>
          <p:cNvPr id="3" name="正方形/長方形 2"/>
          <p:cNvSpPr/>
          <p:nvPr/>
        </p:nvSpPr>
        <p:spPr>
          <a:xfrm>
            <a:off x="319724" y="764704"/>
            <a:ext cx="8496944" cy="122413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r>
              <a:rPr lang="ja-JP" altLang="en-US" sz="1400" dirty="0" smtClean="0"/>
              <a:t>指定</a:t>
            </a:r>
            <a:r>
              <a:rPr lang="ja-JP" altLang="en-US" sz="1400" dirty="0"/>
              <a:t>地域相談支援の事業の人員及び運営に関する基準（平成二四・三・一三厚労令二七</a:t>
            </a:r>
            <a:r>
              <a:rPr lang="ja-JP" altLang="en-US" sz="1400" dirty="0" smtClean="0"/>
              <a:t>）</a:t>
            </a:r>
            <a:endParaRPr lang="en-US" altLang="ja-JP" sz="1400" dirty="0" smtClean="0"/>
          </a:p>
          <a:p>
            <a:r>
              <a:rPr lang="ja-JP" altLang="en-US" sz="1400" dirty="0" smtClean="0"/>
              <a:t>指定</a:t>
            </a:r>
            <a:r>
              <a:rPr lang="ja-JP" altLang="en-US" sz="1400" dirty="0"/>
              <a:t>計画相談支援の事業の人員及び運営に関する基準（平成二四・三・一三厚労令二八</a:t>
            </a:r>
            <a:r>
              <a:rPr lang="ja-JP" altLang="en-US" sz="1400" dirty="0" smtClean="0"/>
              <a:t>）</a:t>
            </a:r>
            <a:endParaRPr lang="en-US" altLang="ja-JP" sz="1400" dirty="0" smtClean="0"/>
          </a:p>
          <a:p>
            <a:r>
              <a:rPr lang="ja-JP" altLang="en-US" sz="1400" dirty="0" smtClean="0"/>
              <a:t>指定障害児相談支援の事業の人員及び運営に関する基準（平成二四・三・一三厚労令二九）</a:t>
            </a:r>
            <a:endParaRPr lang="en-US" altLang="ja-JP" sz="1400" dirty="0" smtClean="0"/>
          </a:p>
          <a:p>
            <a:r>
              <a:rPr lang="ja-JP" altLang="en-US" sz="1400" u="sng" dirty="0" smtClean="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従業者）</a:t>
            </a:r>
            <a:endParaRPr lang="ja-JP" altLang="en-US" sz="1400" dirty="0"/>
          </a:p>
          <a:p>
            <a:pPr marL="179388" indent="-179388">
              <a:spcBef>
                <a:spcPts val="300"/>
              </a:spcBef>
              <a:spcAft>
                <a:spcPts val="300"/>
              </a:spcAft>
              <a:buFont typeface="ＭＳ ゴシック" panose="020B0609070205080204" pitchFamily="49" charset="-128"/>
              <a:buChar char="○"/>
              <a:defRPr/>
            </a:pPr>
            <a:r>
              <a:rPr lang="ja-JP" altLang="en-US" sz="1400" dirty="0" smtClean="0">
                <a:latin typeface="ＭＳ ゴシック" panose="020B0609070205080204" pitchFamily="49" charset="-128"/>
                <a:ea typeface="ＭＳ ゴシック" panose="020B0609070205080204" pitchFamily="49" charset="-128"/>
              </a:rPr>
              <a:t>一般（特定・障害児）相談</a:t>
            </a:r>
            <a:r>
              <a:rPr lang="ja-JP" altLang="en-US" sz="1400" dirty="0">
                <a:latin typeface="ＭＳ ゴシック" panose="020B0609070205080204" pitchFamily="49" charset="-128"/>
                <a:ea typeface="ＭＳ ゴシック" panose="020B0609070205080204" pitchFamily="49" charset="-128"/>
              </a:rPr>
              <a:t>支援事業所ごとに</a:t>
            </a:r>
            <a:r>
              <a:rPr lang="ja-JP" altLang="en-US" sz="1400" b="1" u="sng" dirty="0">
                <a:solidFill>
                  <a:schemeClr val="tx1"/>
                </a:solidFill>
                <a:latin typeface="ＭＳ ゴシック" panose="020B0609070205080204" pitchFamily="49" charset="-128"/>
                <a:ea typeface="ＭＳ ゴシック" panose="020B0609070205080204" pitchFamily="49" charset="-128"/>
              </a:rPr>
              <a:t>専らその職務に従事する相談支援専門員を配置する</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b="1" u="sng" dirty="0">
              <a:solidFill>
                <a:schemeClr val="tx1"/>
              </a:solidFill>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323528" y="476672"/>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基準省令</a:t>
            </a:r>
            <a:endParaRPr kumimoji="1" lang="ja-JP" altLang="en-US" sz="1600" dirty="0"/>
          </a:p>
        </p:txBody>
      </p:sp>
      <p:sp>
        <p:nvSpPr>
          <p:cNvPr id="5" name="下矢印 4"/>
          <p:cNvSpPr/>
          <p:nvPr/>
        </p:nvSpPr>
        <p:spPr>
          <a:xfrm>
            <a:off x="3124160" y="2060848"/>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3528" y="2420888"/>
            <a:ext cx="8496944" cy="208823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300"/>
              </a:lnSpc>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指定地域相談支援の提供に当たる者として厚生労働大臣が定めるもの（平成二四・三・三〇厚労告二二六）</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指定計画相談支援の提供に当たる者として厚生労働大臣が定めるもの（平成二四・三・三〇厚労告二二七）</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指定障害児相談支援の提供に当たる者として厚生労働大臣が定めるもの（平成二四・三・三〇厚労告二二五）</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323528" y="2132856"/>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告示</a:t>
            </a:r>
            <a:endParaRPr kumimoji="1" lang="ja-JP" altLang="en-US" sz="1600" dirty="0"/>
          </a:p>
        </p:txBody>
      </p:sp>
      <p:sp>
        <p:nvSpPr>
          <p:cNvPr id="12" name="AutoShape 5"/>
          <p:cNvSpPr>
            <a:spLocks noChangeArrowheads="1"/>
          </p:cNvSpPr>
          <p:nvPr/>
        </p:nvSpPr>
        <p:spPr bwMode="auto">
          <a:xfrm>
            <a:off x="3419872" y="3652324"/>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1187624" y="3140968"/>
            <a:ext cx="2060332" cy="1296144"/>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000" dirty="0" smtClean="0">
                <a:solidFill>
                  <a:srgbClr val="000000"/>
                </a:solidFill>
              </a:rPr>
              <a:t>          </a:t>
            </a:r>
            <a:r>
              <a:rPr lang="ja-JP" altLang="en-US" sz="1200" dirty="0" smtClean="0">
                <a:solidFill>
                  <a:srgbClr val="CC0000"/>
                </a:solidFill>
              </a:rPr>
              <a:t>実 務 経 験</a:t>
            </a:r>
            <a:endParaRPr lang="ja-JP" altLang="en-US" sz="1000" dirty="0" smtClean="0">
              <a:solidFill>
                <a:srgbClr val="000000"/>
              </a:solidFill>
            </a:endParaRPr>
          </a:p>
          <a:p>
            <a:pPr fontAlgn="base">
              <a:spcBef>
                <a:spcPct val="0"/>
              </a:spcBef>
              <a:spcAft>
                <a:spcPct val="0"/>
              </a:spcAft>
            </a:pPr>
            <a:r>
              <a:rPr lang="ja-JP" altLang="en-US" sz="1050" dirty="0" smtClean="0">
                <a:solidFill>
                  <a:srgbClr val="000000"/>
                </a:solidFill>
              </a:rPr>
              <a:t>障害者の保健・医療・福祉・就労・教育の分野における直接支援・相談支援などの業務における実務経験（３～１０年）</a:t>
            </a:r>
          </a:p>
        </p:txBody>
      </p:sp>
      <p:grpSp>
        <p:nvGrpSpPr>
          <p:cNvPr id="6" name="グループ化 5"/>
          <p:cNvGrpSpPr/>
          <p:nvPr/>
        </p:nvGrpSpPr>
        <p:grpSpPr>
          <a:xfrm>
            <a:off x="4150784" y="3140968"/>
            <a:ext cx="3877600" cy="1296144"/>
            <a:chOff x="3096855" y="4524043"/>
            <a:chExt cx="2987313" cy="1497245"/>
          </a:xfrm>
        </p:grpSpPr>
        <p:sp>
          <p:nvSpPr>
            <p:cNvPr id="10" name="Rectangle 2"/>
            <p:cNvSpPr>
              <a:spLocks noChangeArrowheads="1"/>
            </p:cNvSpPr>
            <p:nvPr/>
          </p:nvSpPr>
          <p:spPr bwMode="auto">
            <a:xfrm>
              <a:off x="3096855" y="4524043"/>
              <a:ext cx="2987313" cy="1497245"/>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rPr>
                <a:t>研 修 の 修了</a:t>
              </a:r>
            </a:p>
          </p:txBody>
        </p:sp>
        <p:sp>
          <p:nvSpPr>
            <p:cNvPr id="13" name="Rectangle 6"/>
            <p:cNvSpPr>
              <a:spLocks noChangeArrowheads="1"/>
            </p:cNvSpPr>
            <p:nvPr/>
          </p:nvSpPr>
          <p:spPr bwMode="auto">
            <a:xfrm>
              <a:off x="4826518" y="4797425"/>
              <a:ext cx="1131522" cy="1079847"/>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５年ごとに</a:t>
              </a:r>
            </a:p>
            <a:p>
              <a:pPr fontAlgn="base">
                <a:lnSpc>
                  <a:spcPct val="110000"/>
                </a:lnSpc>
                <a:spcBef>
                  <a:spcPct val="0"/>
                </a:spcBef>
                <a:spcAft>
                  <a:spcPct val="0"/>
                </a:spcAft>
              </a:pPr>
              <a:r>
                <a:rPr lang="ja-JP" altLang="en-US" sz="1100" dirty="0" smtClean="0">
                  <a:solidFill>
                    <a:srgbClr val="000000"/>
                  </a:solidFill>
                </a:rPr>
                <a:t>「相談支援従事者現任研修」</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を修了</a:t>
              </a:r>
              <a:r>
                <a:rPr lang="en-US" altLang="ja-JP" sz="1100" dirty="0" smtClean="0">
                  <a:solidFill>
                    <a:srgbClr val="000000"/>
                  </a:solidFill>
                </a:rPr>
                <a:t/>
              </a:r>
              <a:br>
                <a:rPr lang="en-US" altLang="ja-JP" sz="1100" dirty="0" smtClean="0">
                  <a:solidFill>
                    <a:srgbClr val="000000"/>
                  </a:solidFill>
                </a:rPr>
              </a:br>
              <a:r>
                <a:rPr lang="ja-JP" altLang="en-US" sz="1100" dirty="0" smtClean="0">
                  <a:solidFill>
                    <a:srgbClr val="000000"/>
                  </a:solidFill>
                </a:rPr>
                <a:t>（１８時間）</a:t>
              </a:r>
            </a:p>
          </p:txBody>
        </p:sp>
        <p:sp>
          <p:nvSpPr>
            <p:cNvPr id="15" name="Rectangle 10"/>
            <p:cNvSpPr>
              <a:spLocks noChangeArrowheads="1"/>
            </p:cNvSpPr>
            <p:nvPr/>
          </p:nvSpPr>
          <p:spPr bwMode="auto">
            <a:xfrm>
              <a:off x="3236913" y="4799013"/>
              <a:ext cx="1119063" cy="1078259"/>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初年度に</a:t>
              </a:r>
            </a:p>
            <a:p>
              <a:pPr fontAlgn="base">
                <a:lnSpc>
                  <a:spcPct val="110000"/>
                </a:lnSpc>
                <a:spcBef>
                  <a:spcPct val="0"/>
                </a:spcBef>
                <a:spcAft>
                  <a:spcPct val="0"/>
                </a:spcAft>
              </a:pPr>
              <a:r>
                <a:rPr lang="ja-JP" altLang="en-US" sz="1100" dirty="0" smtClean="0">
                  <a:solidFill>
                    <a:srgbClr val="000000"/>
                  </a:solidFill>
                </a:rPr>
                <a:t>「相談支援従事者初任者研修」を修了</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（３１．５時間）</a:t>
              </a:r>
              <a:endParaRPr lang="en-US" altLang="ja-JP" sz="1100" dirty="0" smtClean="0">
                <a:solidFill>
                  <a:srgbClr val="000000"/>
                </a:solidFill>
              </a:endParaRPr>
            </a:p>
          </p:txBody>
        </p:sp>
      </p:grpSp>
      <p:sp>
        <p:nvSpPr>
          <p:cNvPr id="16" name="AutoShape 5"/>
          <p:cNvSpPr>
            <a:spLocks noChangeArrowheads="1"/>
          </p:cNvSpPr>
          <p:nvPr/>
        </p:nvSpPr>
        <p:spPr bwMode="auto">
          <a:xfrm>
            <a:off x="5909667" y="3658400"/>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31840" y="4581128"/>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37917" y="4941168"/>
            <a:ext cx="8496944" cy="158417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相談支援従事者研修事業の実施について（平成一八・四・二一　障発〇四二一〇）</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a:t>
            </a:r>
            <a:r>
              <a:rPr lang="ja-JP" altLang="en-US" sz="1400" dirty="0">
                <a:solidFill>
                  <a:schemeClr val="tx1"/>
                </a:solidFill>
                <a:latin typeface="ＭＳ Ｐゴシック" panose="020B0600070205080204" pitchFamily="50" charset="-128"/>
                <a:ea typeface="ＭＳ Ｐゴシック" panose="020B0600070205080204" pitchFamily="50" charset="-128"/>
              </a:rPr>
              <a:t>支援</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従事者研修事業実施要綱</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相談支援従事者初任者研修標準カリキュラム</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ＭＳ Ｐゴシック" panose="020B0600070205080204" pitchFamily="50" charset="-128"/>
                <a:ea typeface="ＭＳ Ｐゴシック" panose="020B0600070205080204" pitchFamily="50" charset="-128"/>
              </a:rPr>
              <a:t>相談</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支援従事者現任研修標準カリキュラム</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ＭＳ Ｐゴシック" panose="020B0600070205080204" pitchFamily="50" charset="-128"/>
                <a:ea typeface="ＭＳ Ｐゴシック" panose="020B0600070205080204" pitchFamily="50" charset="-128"/>
              </a:rPr>
              <a:t>専門コース</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別研修標準カリキュラム</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4653136"/>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通知</a:t>
            </a:r>
            <a:endParaRPr kumimoji="1" lang="ja-JP" altLang="en-US" sz="1600" dirty="0"/>
          </a:p>
        </p:txBody>
      </p:sp>
      <p:sp>
        <p:nvSpPr>
          <p:cNvPr id="21" name="正方形/長方形 20"/>
          <p:cNvSpPr/>
          <p:nvPr/>
        </p:nvSpPr>
        <p:spPr>
          <a:xfrm>
            <a:off x="4611808" y="5243531"/>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635896" y="5373217"/>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33265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5169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2465</TotalTime>
  <Words>2371</Words>
  <Application>Microsoft Office PowerPoint</Application>
  <PresentationFormat>画面に合わせる (4:3)</PresentationFormat>
  <Paragraphs>480</Paragraphs>
  <Slides>14</Slides>
  <Notes>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【重要事項の説明】 相談支援従事者研修事業の 改定について</vt:lpstr>
      <vt:lpstr>PowerPoint プレゼンテーション</vt:lpstr>
      <vt:lpstr>PowerPoint プレゼンテーション</vt:lpstr>
      <vt:lpstr>　相談支援専門員の研修制度の見直しについて</vt:lpstr>
      <vt:lpstr>PowerPoint プレゼンテーション</vt:lpstr>
      <vt:lpstr>PowerPoint プレゼンテーション</vt:lpstr>
      <vt:lpstr>PowerPoint プレゼンテーション</vt:lpstr>
      <vt:lpstr>相談支援専門員の研修制度の見直しについて</vt:lpstr>
      <vt:lpstr>研修の位置付け</vt:lpstr>
      <vt:lpstr>相談支援専門員研修の告示別表（案）</vt:lpstr>
      <vt:lpstr>相談支援従事者初任者研修 標準カリキュラムの改定</vt:lpstr>
      <vt:lpstr>相談支援従事者現任研修標準カリキュラムの改定</vt:lpstr>
      <vt:lpstr>相談支援専門員の養成の全体像（案）</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相談支援専門員の研修制度の見直しイメージ</dc:title>
  <dc:creator>厚生労働省ネットワークシステム</dc:creator>
  <cp:lastModifiedBy>厚生労働省ネットワークシステム</cp:lastModifiedBy>
  <cp:revision>105</cp:revision>
  <cp:lastPrinted>2017-03-29T08:36:21Z</cp:lastPrinted>
  <dcterms:created xsi:type="dcterms:W3CDTF">2017-01-25T04:59:47Z</dcterms:created>
  <dcterms:modified xsi:type="dcterms:W3CDTF">2018-05-29T01:31:16Z</dcterms:modified>
</cp:coreProperties>
</file>