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88" r:id="rId2"/>
    <p:sldId id="289" r:id="rId3"/>
    <p:sldId id="290" r:id="rId4"/>
    <p:sldId id="291" r:id="rId5"/>
    <p:sldId id="292" r:id="rId6"/>
    <p:sldId id="293" r:id="rId7"/>
    <p:sldId id="294" r:id="rId8"/>
    <p:sldId id="295" r:id="rId9"/>
    <p:sldId id="296" r:id="rId10"/>
    <p:sldId id="297" r:id="rId11"/>
    <p:sldId id="298"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4" autoAdjust="0"/>
    <p:restoredTop sz="92998" autoAdjust="0"/>
  </p:normalViewPr>
  <p:slideViewPr>
    <p:cSldViewPr>
      <p:cViewPr varScale="1">
        <p:scale>
          <a:sx n="66" d="100"/>
          <a:sy n="66" d="100"/>
        </p:scale>
        <p:origin x="-16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5689" tIns="47844" rIns="95689" bIns="47844" rtlCol="0"/>
          <a:lstStyle>
            <a:lvl1pPr algn="r">
              <a:defRPr sz="1300"/>
            </a:lvl1pPr>
          </a:lstStyle>
          <a:p>
            <a:endParaRPr kumimoji="1" lang="ja-JP" altLang="en-US"/>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6967"/>
          </a:xfrm>
          <a:prstGeom prst="rect">
            <a:avLst/>
          </a:prstGeom>
        </p:spPr>
        <p:txBody>
          <a:bodyPr vert="horz" lIns="95689" tIns="47844" rIns="95689" bIns="47844" rtlCol="0" anchor="b"/>
          <a:lstStyle>
            <a:lvl1pPr algn="r">
              <a:defRPr sz="1300"/>
            </a:lvl1pPr>
          </a:lstStyle>
          <a:p>
            <a:fld id="{9F5FD9F2-2222-411F-816B-00BEFCA18716}" type="slidenum">
              <a:rPr kumimoji="1" lang="ja-JP" altLang="en-US" smtClean="0"/>
              <a:t>‹#›</a:t>
            </a:fld>
            <a:endParaRPr kumimoji="1" lang="ja-JP" altLang="en-US"/>
          </a:p>
        </p:txBody>
      </p:sp>
    </p:spTree>
    <p:extLst>
      <p:ext uri="{BB962C8B-B14F-4D97-AF65-F5344CB8AC3E}">
        <p14:creationId xmlns:p14="http://schemas.microsoft.com/office/powerpoint/2010/main" val="394413578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9" tIns="47844" rIns="95689" bIns="47844" rtlCol="0"/>
          <a:lstStyle>
            <a:lvl1pPr algn="r">
              <a:defRPr sz="1300"/>
            </a:lvl1pPr>
          </a:lstStyle>
          <a:p>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5689" tIns="47844" rIns="95689" bIns="47844"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9" tIns="47844" rIns="95689"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9" tIns="47844" rIns="95689" bIns="47844" rtlCol="0" anchor="b"/>
          <a:lstStyle>
            <a:lvl1pPr algn="r">
              <a:defRPr sz="1300"/>
            </a:lvl1pPr>
          </a:lstStyle>
          <a:p>
            <a:fld id="{0FE01BF2-6F40-4270-B634-F34189B4C341}" type="slidenum">
              <a:rPr kumimoji="1" lang="ja-JP" altLang="en-US" smtClean="0"/>
              <a:t>‹#›</a:t>
            </a:fld>
            <a:endParaRPr kumimoji="1" lang="ja-JP" altLang="en-US"/>
          </a:p>
        </p:txBody>
      </p:sp>
    </p:spTree>
    <p:extLst>
      <p:ext uri="{BB962C8B-B14F-4D97-AF65-F5344CB8AC3E}">
        <p14:creationId xmlns:p14="http://schemas.microsoft.com/office/powerpoint/2010/main" val="220542340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691112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0FE01BF2-6F40-4270-B634-F34189B4C341}" type="slidenum">
              <a:rPr kumimoji="1" lang="ja-JP" altLang="en-US" smtClean="0"/>
              <a:t>4</a:t>
            </a:fld>
            <a:endParaRPr kumimoji="1" lang="ja-JP" altLang="en-US"/>
          </a:p>
        </p:txBody>
      </p:sp>
    </p:spTree>
    <p:extLst>
      <p:ext uri="{BB962C8B-B14F-4D97-AF65-F5344CB8AC3E}">
        <p14:creationId xmlns:p14="http://schemas.microsoft.com/office/powerpoint/2010/main" val="3783678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0FE01BF2-6F40-4270-B634-F34189B4C341}" type="slidenum">
              <a:rPr kumimoji="1" lang="ja-JP" altLang="en-US" smtClean="0"/>
              <a:t>5</a:t>
            </a:fld>
            <a:endParaRPr kumimoji="1" lang="ja-JP" altLang="en-US"/>
          </a:p>
        </p:txBody>
      </p:sp>
    </p:spTree>
    <p:extLst>
      <p:ext uri="{BB962C8B-B14F-4D97-AF65-F5344CB8AC3E}">
        <p14:creationId xmlns:p14="http://schemas.microsoft.com/office/powerpoint/2010/main" val="3783678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0FE01BF2-6F40-4270-B634-F34189B4C341}" type="slidenum">
              <a:rPr kumimoji="1" lang="ja-JP" altLang="en-US" smtClean="0"/>
              <a:t>6</a:t>
            </a:fld>
            <a:endParaRPr kumimoji="1" lang="ja-JP" altLang="en-US"/>
          </a:p>
        </p:txBody>
      </p:sp>
    </p:spTree>
    <p:extLst>
      <p:ext uri="{BB962C8B-B14F-4D97-AF65-F5344CB8AC3E}">
        <p14:creationId xmlns:p14="http://schemas.microsoft.com/office/powerpoint/2010/main" val="3783678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772816"/>
            <a:ext cx="8640960" cy="2115666"/>
          </a:xfrm>
        </p:spPr>
        <p:txBody>
          <a:bodyPr>
            <a:normAutofit/>
          </a:bodyPr>
          <a:lstStyle/>
          <a:p>
            <a:r>
              <a:rPr kumimoji="1" lang="en-US" altLang="ja-JP" sz="2400" dirty="0" smtClean="0">
                <a:solidFill>
                  <a:schemeClr val="bg2">
                    <a:lumMod val="25000"/>
                  </a:schemeClr>
                </a:solidFill>
              </a:rPr>
              <a:t>【</a:t>
            </a:r>
            <a:r>
              <a:rPr kumimoji="1" lang="ja-JP" altLang="en-US" sz="2400" dirty="0" smtClean="0">
                <a:solidFill>
                  <a:schemeClr val="bg2">
                    <a:lumMod val="25000"/>
                  </a:schemeClr>
                </a:solidFill>
              </a:rPr>
              <a:t>重要事項の説明</a:t>
            </a:r>
            <a:r>
              <a:rPr kumimoji="1" lang="en-US" altLang="ja-JP" sz="2400" dirty="0" smtClean="0">
                <a:solidFill>
                  <a:schemeClr val="bg2">
                    <a:lumMod val="25000"/>
                  </a:schemeClr>
                </a:solidFill>
              </a:rPr>
              <a:t>】</a:t>
            </a:r>
            <a:br>
              <a:rPr kumimoji="1" lang="en-US" altLang="ja-JP" sz="2400" dirty="0" smtClean="0">
                <a:solidFill>
                  <a:schemeClr val="bg2">
                    <a:lumMod val="25000"/>
                  </a:schemeClr>
                </a:solidFill>
              </a:rPr>
            </a:br>
            <a:r>
              <a:rPr kumimoji="1" lang="ja-JP" altLang="en-US" sz="3600" dirty="0" smtClean="0">
                <a:solidFill>
                  <a:schemeClr val="bg2">
                    <a:lumMod val="25000"/>
                  </a:schemeClr>
                </a:solidFill>
              </a:rPr>
              <a:t>本研修の位置づけについて</a:t>
            </a:r>
            <a:endParaRPr kumimoji="1" lang="ja-JP" altLang="en-US" sz="3600" dirty="0">
              <a:solidFill>
                <a:schemeClr val="bg2">
                  <a:lumMod val="25000"/>
                </a:schemeClr>
              </a:solidFill>
            </a:endParaRPr>
          </a:p>
        </p:txBody>
      </p:sp>
      <p:sp>
        <p:nvSpPr>
          <p:cNvPr id="3" name="サブタイトル 2"/>
          <p:cNvSpPr>
            <a:spLocks noGrp="1"/>
          </p:cNvSpPr>
          <p:nvPr>
            <p:ph type="subTitle" idx="1"/>
          </p:nvPr>
        </p:nvSpPr>
        <p:spPr>
          <a:xfrm>
            <a:off x="827584" y="5100014"/>
            <a:ext cx="7488832" cy="1752600"/>
          </a:xfrm>
        </p:spPr>
        <p:txBody>
          <a:bodyPr>
            <a:normAutofit/>
          </a:bodyPr>
          <a:lstStyle/>
          <a:p>
            <a:r>
              <a:rPr kumimoji="1" lang="ja-JP" altLang="en-US" sz="2800" dirty="0" smtClean="0">
                <a:solidFill>
                  <a:schemeClr val="tx1">
                    <a:lumMod val="85000"/>
                    <a:lumOff val="15000"/>
                  </a:schemeClr>
                </a:solidFill>
              </a:rPr>
              <a:t>厚生労働省社会・援護局障害福祉部</a:t>
            </a:r>
            <a:endParaRPr kumimoji="1" lang="en-US" altLang="ja-JP" sz="2800" dirty="0" smtClean="0">
              <a:solidFill>
                <a:schemeClr val="tx1">
                  <a:lumMod val="85000"/>
                  <a:lumOff val="15000"/>
                </a:schemeClr>
              </a:solidFill>
            </a:endParaRPr>
          </a:p>
          <a:p>
            <a:r>
              <a:rPr kumimoji="1" lang="ja-JP" altLang="en-US" sz="2800" dirty="0" smtClean="0">
                <a:solidFill>
                  <a:schemeClr val="tx1">
                    <a:lumMod val="85000"/>
                    <a:lumOff val="15000"/>
                  </a:schemeClr>
                </a:solidFill>
              </a:rPr>
              <a:t>障害福祉課 地域生活支援推進室</a:t>
            </a:r>
            <a:endParaRPr kumimoji="1" lang="en-US" altLang="ja-JP" sz="2800" dirty="0" smtClean="0">
              <a:solidFill>
                <a:schemeClr val="tx1">
                  <a:lumMod val="85000"/>
                  <a:lumOff val="15000"/>
                </a:schemeClr>
              </a:solidFill>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Tree>
    <p:extLst>
      <p:ext uri="{BB962C8B-B14F-4D97-AF65-F5344CB8AC3E}">
        <p14:creationId xmlns:p14="http://schemas.microsoft.com/office/powerpoint/2010/main" val="3714005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44624"/>
            <a:ext cx="8517632" cy="432048"/>
          </a:xfrm>
        </p:spPr>
        <p:txBody>
          <a:bodyPr>
            <a:noAutofit/>
          </a:bodyPr>
          <a:lstStyle/>
          <a:p>
            <a:pPr algn="l"/>
            <a:r>
              <a:rPr lang="ja-JP" altLang="en-US" sz="2800" b="1" dirty="0" smtClean="0">
                <a:solidFill>
                  <a:schemeClr val="bg2">
                    <a:lumMod val="25000"/>
                  </a:schemeClr>
                </a:solidFill>
              </a:rPr>
              <a:t>４</a:t>
            </a:r>
            <a:r>
              <a:rPr kumimoji="1" lang="ja-JP" altLang="en-US" sz="2800" b="1" dirty="0" smtClean="0">
                <a:solidFill>
                  <a:schemeClr val="bg2">
                    <a:lumMod val="25000"/>
                  </a:schemeClr>
                </a:solidFill>
              </a:rPr>
              <a:t>　モデル研修の位置付け</a:t>
            </a:r>
            <a:endParaRPr kumimoji="1" lang="ja-JP" altLang="en-US" sz="2800" b="1" dirty="0">
              <a:solidFill>
                <a:schemeClr val="bg2">
                  <a:lumMod val="25000"/>
                </a:schemeClr>
              </a:solidFill>
            </a:endParaRPr>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10</a:t>
            </a:fld>
            <a:endParaRPr kumimoji="1" lang="ja-JP" altLang="en-US"/>
          </a:p>
        </p:txBody>
      </p:sp>
      <p:sp>
        <p:nvSpPr>
          <p:cNvPr id="3" name="正方形/長方形 2"/>
          <p:cNvSpPr/>
          <p:nvPr/>
        </p:nvSpPr>
        <p:spPr>
          <a:xfrm>
            <a:off x="319724" y="764704"/>
            <a:ext cx="8496944" cy="100811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r>
              <a:rPr lang="ja-JP" altLang="en-US" sz="1400" dirty="0" smtClean="0"/>
              <a:t>指定</a:t>
            </a:r>
            <a:r>
              <a:rPr lang="ja-JP" altLang="en-US" sz="1400" dirty="0"/>
              <a:t>地域相談支援の事業の人員及び運営に関する基準（平成二四・三・一三厚労令二七</a:t>
            </a:r>
            <a:r>
              <a:rPr lang="ja-JP" altLang="en-US" sz="1400" dirty="0" smtClean="0"/>
              <a:t>）</a:t>
            </a:r>
            <a:endParaRPr lang="en-US" altLang="ja-JP" sz="1400" dirty="0" smtClean="0"/>
          </a:p>
          <a:p>
            <a:r>
              <a:rPr lang="ja-JP" altLang="en-US" sz="1400" dirty="0" smtClean="0"/>
              <a:t>指定</a:t>
            </a:r>
            <a:r>
              <a:rPr lang="ja-JP" altLang="en-US" sz="1400" dirty="0"/>
              <a:t>計画相談支援の事業の人員及び運営に関する基準（平成二四・三・一三厚労令二八</a:t>
            </a:r>
            <a:r>
              <a:rPr lang="ja-JP" altLang="en-US" sz="1400" dirty="0" smtClean="0"/>
              <a:t>）</a:t>
            </a:r>
            <a:endParaRPr lang="en-US" altLang="ja-JP" sz="1400" dirty="0" smtClean="0"/>
          </a:p>
          <a:p>
            <a:r>
              <a:rPr lang="ja-JP" altLang="en-US" sz="1400" u="sng" dirty="0" smtClean="0">
                <a:latin typeface="ＭＳ ゴシック" panose="020B0609070205080204" pitchFamily="49" charset="-128"/>
                <a:ea typeface="ＭＳ ゴシック" panose="020B0609070205080204" pitchFamily="49" charset="-128"/>
              </a:rPr>
              <a:t>（</a:t>
            </a:r>
            <a:r>
              <a:rPr lang="ja-JP" altLang="en-US" sz="1400" u="sng" dirty="0">
                <a:latin typeface="ＭＳ ゴシック" panose="020B0609070205080204" pitchFamily="49" charset="-128"/>
                <a:ea typeface="ＭＳ ゴシック" panose="020B0609070205080204" pitchFamily="49" charset="-128"/>
              </a:rPr>
              <a:t>従業者）</a:t>
            </a:r>
            <a:endParaRPr lang="ja-JP" altLang="en-US" sz="1400" dirty="0"/>
          </a:p>
          <a:p>
            <a:pPr marL="179388" indent="-179388">
              <a:spcBef>
                <a:spcPts val="300"/>
              </a:spcBef>
              <a:spcAft>
                <a:spcPts val="300"/>
              </a:spcAft>
              <a:buFont typeface="ＭＳ ゴシック" panose="020B0609070205080204" pitchFamily="49" charset="-128"/>
              <a:buChar char="○"/>
              <a:defRPr/>
            </a:pPr>
            <a:r>
              <a:rPr lang="ja-JP" altLang="en-US" sz="1400" dirty="0" smtClean="0">
                <a:latin typeface="ＭＳ ゴシック" panose="020B0609070205080204" pitchFamily="49" charset="-128"/>
                <a:ea typeface="ＭＳ ゴシック" panose="020B0609070205080204" pitchFamily="49" charset="-128"/>
              </a:rPr>
              <a:t>一般</a:t>
            </a:r>
            <a:r>
              <a:rPr lang="ja-JP" altLang="en-US" sz="1400" dirty="0">
                <a:latin typeface="ＭＳ ゴシック" panose="020B0609070205080204" pitchFamily="49" charset="-128"/>
                <a:ea typeface="ＭＳ ゴシック" panose="020B0609070205080204" pitchFamily="49" charset="-128"/>
              </a:rPr>
              <a:t>相談</a:t>
            </a:r>
            <a:r>
              <a:rPr lang="ja-JP" altLang="en-US" sz="1400" dirty="0" smtClean="0">
                <a:latin typeface="ＭＳ ゴシック" panose="020B0609070205080204" pitchFamily="49" charset="-128"/>
                <a:ea typeface="ＭＳ ゴシック" panose="020B0609070205080204" pitchFamily="49" charset="-128"/>
              </a:rPr>
              <a:t>支援事業所・特定</a:t>
            </a:r>
            <a:r>
              <a:rPr lang="ja-JP" altLang="en-US" sz="1400" dirty="0">
                <a:latin typeface="ＭＳ ゴシック" panose="020B0609070205080204" pitchFamily="49" charset="-128"/>
                <a:ea typeface="ＭＳ ゴシック" panose="020B0609070205080204" pitchFamily="49" charset="-128"/>
              </a:rPr>
              <a:t>相談支援事業所ごとに</a:t>
            </a:r>
            <a:r>
              <a:rPr lang="ja-JP" altLang="en-US" sz="1400" b="1" u="sng" dirty="0">
                <a:solidFill>
                  <a:schemeClr val="tx1"/>
                </a:solidFill>
                <a:latin typeface="ＭＳ ゴシック" panose="020B0609070205080204" pitchFamily="49" charset="-128"/>
                <a:ea typeface="ＭＳ ゴシック" panose="020B0609070205080204" pitchFamily="49" charset="-128"/>
              </a:rPr>
              <a:t>専らその職務に従事する相談支援専門員を配置する</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a:t>
            </a:r>
            <a:endParaRPr lang="en-US" altLang="ja-JP" sz="1400" b="1" u="sng" dirty="0">
              <a:solidFill>
                <a:schemeClr val="tx1"/>
              </a:solidFill>
              <a:latin typeface="ＭＳ ゴシック" panose="020B0609070205080204" pitchFamily="49" charset="-128"/>
              <a:ea typeface="ＭＳ ゴシック" panose="020B0609070205080204" pitchFamily="49" charset="-128"/>
            </a:endParaRPr>
          </a:p>
        </p:txBody>
      </p:sp>
      <p:sp>
        <p:nvSpPr>
          <p:cNvPr id="4" name="角丸四角形 3"/>
          <p:cNvSpPr/>
          <p:nvPr/>
        </p:nvSpPr>
        <p:spPr>
          <a:xfrm>
            <a:off x="323528" y="476672"/>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基準省令</a:t>
            </a:r>
            <a:endParaRPr kumimoji="1" lang="ja-JP" altLang="en-US" sz="1600" dirty="0"/>
          </a:p>
        </p:txBody>
      </p:sp>
      <p:sp>
        <p:nvSpPr>
          <p:cNvPr id="5" name="下矢印 4"/>
          <p:cNvSpPr/>
          <p:nvPr/>
        </p:nvSpPr>
        <p:spPr>
          <a:xfrm>
            <a:off x="3124160" y="1844824"/>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23528" y="2132856"/>
            <a:ext cx="8496944" cy="208823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指定地域相談支援の提供に当たる者として厚生労働大臣が定めるもの（平成二四・三・三〇厚労告二二六）</a:t>
            </a: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指定計画相談支援の提供に当たる者として厚生労働大臣が定めるもの（平成二四・三・三〇厚労告二二七）</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9" name="角丸四角形 8"/>
          <p:cNvSpPr/>
          <p:nvPr/>
        </p:nvSpPr>
        <p:spPr>
          <a:xfrm>
            <a:off x="323528" y="1844824"/>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告示</a:t>
            </a:r>
            <a:endParaRPr kumimoji="1" lang="ja-JP" altLang="en-US" sz="1600" dirty="0"/>
          </a:p>
        </p:txBody>
      </p:sp>
      <p:sp>
        <p:nvSpPr>
          <p:cNvPr id="12" name="AutoShape 5"/>
          <p:cNvSpPr>
            <a:spLocks noChangeArrowheads="1"/>
          </p:cNvSpPr>
          <p:nvPr/>
        </p:nvSpPr>
        <p:spPr bwMode="auto">
          <a:xfrm>
            <a:off x="3779912" y="3364292"/>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4" name="Rectangle 8"/>
          <p:cNvSpPr>
            <a:spLocks noChangeArrowheads="1"/>
          </p:cNvSpPr>
          <p:nvPr/>
        </p:nvSpPr>
        <p:spPr bwMode="auto">
          <a:xfrm>
            <a:off x="2267744" y="2795851"/>
            <a:ext cx="1340252" cy="1353229"/>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000" dirty="0" smtClean="0">
                <a:solidFill>
                  <a:srgbClr val="000000"/>
                </a:solidFill>
              </a:rPr>
              <a:t>          </a:t>
            </a:r>
            <a:r>
              <a:rPr lang="ja-JP" altLang="en-US" sz="1200" dirty="0" smtClean="0">
                <a:solidFill>
                  <a:srgbClr val="CC0000"/>
                </a:solidFill>
              </a:rPr>
              <a:t>実 務 経 験</a:t>
            </a:r>
            <a:endParaRPr lang="ja-JP" altLang="en-US" sz="1000" dirty="0" smtClean="0">
              <a:solidFill>
                <a:srgbClr val="000000"/>
              </a:solidFill>
            </a:endParaRPr>
          </a:p>
          <a:p>
            <a:pPr fontAlgn="base">
              <a:spcBef>
                <a:spcPct val="0"/>
              </a:spcBef>
              <a:spcAft>
                <a:spcPct val="0"/>
              </a:spcAft>
            </a:pPr>
            <a:r>
              <a:rPr lang="ja-JP" altLang="en-US" sz="1050" dirty="0" smtClean="0">
                <a:solidFill>
                  <a:srgbClr val="000000"/>
                </a:solidFill>
              </a:rPr>
              <a:t>障害者の保健・医療・福祉・就労・教育の分野における直接支援・相談支援などの業務における実務経験（３～１０年）</a:t>
            </a:r>
          </a:p>
        </p:txBody>
      </p:sp>
      <p:grpSp>
        <p:nvGrpSpPr>
          <p:cNvPr id="6" name="グループ化 5"/>
          <p:cNvGrpSpPr/>
          <p:nvPr/>
        </p:nvGrpSpPr>
        <p:grpSpPr>
          <a:xfrm>
            <a:off x="4510824" y="2795851"/>
            <a:ext cx="2987313" cy="1353229"/>
            <a:chOff x="3096855" y="4524043"/>
            <a:chExt cx="2987313" cy="1497245"/>
          </a:xfrm>
        </p:grpSpPr>
        <p:sp>
          <p:nvSpPr>
            <p:cNvPr id="10" name="Rectangle 2"/>
            <p:cNvSpPr>
              <a:spLocks noChangeArrowheads="1"/>
            </p:cNvSpPr>
            <p:nvPr/>
          </p:nvSpPr>
          <p:spPr bwMode="auto">
            <a:xfrm>
              <a:off x="3096855" y="4524043"/>
              <a:ext cx="2987313" cy="1497245"/>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sz="1200" dirty="0" smtClean="0">
                  <a:solidFill>
                    <a:srgbClr val="CC0000"/>
                  </a:solidFill>
                </a:rPr>
                <a:t>研 修 の 修了</a:t>
              </a:r>
            </a:p>
          </p:txBody>
        </p:sp>
        <p:sp>
          <p:nvSpPr>
            <p:cNvPr id="13" name="Rectangle 6"/>
            <p:cNvSpPr>
              <a:spLocks noChangeArrowheads="1"/>
            </p:cNvSpPr>
            <p:nvPr/>
          </p:nvSpPr>
          <p:spPr bwMode="auto">
            <a:xfrm>
              <a:off x="4826518" y="4797425"/>
              <a:ext cx="1131522" cy="1079847"/>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rPr>
                <a:t>５年ごとに</a:t>
              </a:r>
            </a:p>
            <a:p>
              <a:pPr fontAlgn="base">
                <a:lnSpc>
                  <a:spcPct val="110000"/>
                </a:lnSpc>
                <a:spcBef>
                  <a:spcPct val="0"/>
                </a:spcBef>
                <a:spcAft>
                  <a:spcPct val="0"/>
                </a:spcAft>
              </a:pPr>
              <a:r>
                <a:rPr lang="ja-JP" altLang="en-US" sz="1100" dirty="0" smtClean="0">
                  <a:solidFill>
                    <a:srgbClr val="000000"/>
                  </a:solidFill>
                </a:rPr>
                <a:t>「相談支援従事者現任研修」</a:t>
              </a:r>
              <a:endParaRPr lang="en-US" altLang="ja-JP" sz="1100" dirty="0" smtClean="0">
                <a:solidFill>
                  <a:srgbClr val="000000"/>
                </a:solidFill>
              </a:endParaRPr>
            </a:p>
            <a:p>
              <a:pPr fontAlgn="base">
                <a:lnSpc>
                  <a:spcPct val="110000"/>
                </a:lnSpc>
                <a:spcBef>
                  <a:spcPct val="0"/>
                </a:spcBef>
                <a:spcAft>
                  <a:spcPct val="0"/>
                </a:spcAft>
              </a:pPr>
              <a:r>
                <a:rPr lang="ja-JP" altLang="en-US" sz="1100" dirty="0" smtClean="0">
                  <a:solidFill>
                    <a:srgbClr val="000000"/>
                  </a:solidFill>
                </a:rPr>
                <a:t>を修了</a:t>
              </a:r>
              <a:r>
                <a:rPr lang="en-US" altLang="ja-JP" sz="1100" dirty="0" smtClean="0">
                  <a:solidFill>
                    <a:srgbClr val="000000"/>
                  </a:solidFill>
                </a:rPr>
                <a:t/>
              </a:r>
              <a:br>
                <a:rPr lang="en-US" altLang="ja-JP" sz="1100" dirty="0" smtClean="0">
                  <a:solidFill>
                    <a:srgbClr val="000000"/>
                  </a:solidFill>
                </a:rPr>
              </a:br>
              <a:r>
                <a:rPr lang="ja-JP" altLang="en-US" sz="1100" dirty="0" smtClean="0">
                  <a:solidFill>
                    <a:srgbClr val="000000"/>
                  </a:solidFill>
                </a:rPr>
                <a:t>（１８時間）</a:t>
              </a:r>
            </a:p>
          </p:txBody>
        </p:sp>
        <p:sp>
          <p:nvSpPr>
            <p:cNvPr id="15" name="Rectangle 10"/>
            <p:cNvSpPr>
              <a:spLocks noChangeArrowheads="1"/>
            </p:cNvSpPr>
            <p:nvPr/>
          </p:nvSpPr>
          <p:spPr bwMode="auto">
            <a:xfrm>
              <a:off x="3236913" y="4799013"/>
              <a:ext cx="1119063" cy="1078259"/>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rPr>
                <a:t>初年度に</a:t>
              </a:r>
            </a:p>
            <a:p>
              <a:pPr fontAlgn="base">
                <a:lnSpc>
                  <a:spcPct val="110000"/>
                </a:lnSpc>
                <a:spcBef>
                  <a:spcPct val="0"/>
                </a:spcBef>
                <a:spcAft>
                  <a:spcPct val="0"/>
                </a:spcAft>
              </a:pPr>
              <a:r>
                <a:rPr lang="ja-JP" altLang="en-US" sz="1100" dirty="0" smtClean="0">
                  <a:solidFill>
                    <a:srgbClr val="000000"/>
                  </a:solidFill>
                </a:rPr>
                <a:t>「相談支援従事者初任者研修」を修了</a:t>
              </a:r>
              <a:endParaRPr lang="en-US" altLang="ja-JP" sz="1100" dirty="0" smtClean="0">
                <a:solidFill>
                  <a:srgbClr val="000000"/>
                </a:solidFill>
              </a:endParaRPr>
            </a:p>
            <a:p>
              <a:pPr fontAlgn="base">
                <a:lnSpc>
                  <a:spcPct val="110000"/>
                </a:lnSpc>
                <a:spcBef>
                  <a:spcPct val="0"/>
                </a:spcBef>
                <a:spcAft>
                  <a:spcPct val="0"/>
                </a:spcAft>
              </a:pPr>
              <a:r>
                <a:rPr lang="ja-JP" altLang="en-US" sz="1100" dirty="0" smtClean="0">
                  <a:solidFill>
                    <a:srgbClr val="000000"/>
                  </a:solidFill>
                </a:rPr>
                <a:t>（３１．５時間）</a:t>
              </a:r>
              <a:endParaRPr lang="en-US" altLang="ja-JP" sz="1100" dirty="0" smtClean="0">
                <a:solidFill>
                  <a:srgbClr val="000000"/>
                </a:solidFill>
              </a:endParaRPr>
            </a:p>
          </p:txBody>
        </p:sp>
      </p:grpSp>
      <p:sp>
        <p:nvSpPr>
          <p:cNvPr id="16" name="AutoShape 5"/>
          <p:cNvSpPr>
            <a:spLocks noChangeArrowheads="1"/>
          </p:cNvSpPr>
          <p:nvPr/>
        </p:nvSpPr>
        <p:spPr bwMode="auto">
          <a:xfrm>
            <a:off x="5796136" y="3370368"/>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7" name="下矢印 16"/>
          <p:cNvSpPr/>
          <p:nvPr/>
        </p:nvSpPr>
        <p:spPr>
          <a:xfrm>
            <a:off x="3131840" y="4293096"/>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37917" y="4581128"/>
            <a:ext cx="8496944" cy="158417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相談支援従事者研修事業の実施について（平成一八・四・二一　障発〇四二一〇）</a:t>
            </a: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相談</a:t>
            </a:r>
            <a:r>
              <a:rPr lang="ja-JP" altLang="en-US" sz="1400" dirty="0">
                <a:solidFill>
                  <a:schemeClr val="tx1"/>
                </a:solidFill>
                <a:latin typeface="ＭＳ Ｐゴシック" panose="020B0600070205080204" pitchFamily="50" charset="-128"/>
                <a:ea typeface="ＭＳ Ｐゴシック" panose="020B0600070205080204" pitchFamily="50" charset="-128"/>
              </a:rPr>
              <a:t>支援</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従事者研修事業実施要綱</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相談支援従事者初任者研修標準カリキュラム</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ＭＳ Ｐゴシック" panose="020B0600070205080204" pitchFamily="50" charset="-128"/>
                <a:ea typeface="ＭＳ Ｐゴシック" panose="020B0600070205080204" pitchFamily="50" charset="-128"/>
              </a:rPr>
              <a:t>相談</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支援従事者現任研修標準カリキュラム</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ＭＳ Ｐゴシック" panose="020B0600070205080204" pitchFamily="50" charset="-128"/>
                <a:ea typeface="ＭＳ Ｐゴシック" panose="020B0600070205080204" pitchFamily="50" charset="-128"/>
              </a:rPr>
              <a:t>専門コース</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別研修標準カリキュラム</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角丸四角形 18"/>
          <p:cNvSpPr/>
          <p:nvPr/>
        </p:nvSpPr>
        <p:spPr>
          <a:xfrm>
            <a:off x="323528" y="4293096"/>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通知</a:t>
            </a:r>
            <a:endParaRPr kumimoji="1" lang="ja-JP" altLang="en-US" sz="1600" dirty="0"/>
          </a:p>
        </p:txBody>
      </p:sp>
      <p:sp>
        <p:nvSpPr>
          <p:cNvPr id="21" name="正方形/長方形 20"/>
          <p:cNvSpPr/>
          <p:nvPr/>
        </p:nvSpPr>
        <p:spPr>
          <a:xfrm>
            <a:off x="4611808" y="4883491"/>
            <a:ext cx="4136656"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都道府県等による初任者及び現任研修は</a:t>
            </a:r>
            <a:r>
              <a:rPr kumimoji="1" lang="ja-JP" altLang="en-US" sz="1400" b="1" u="sng" dirty="0" smtClean="0">
                <a:solidFill>
                  <a:schemeClr val="tx1"/>
                </a:solidFill>
                <a:latin typeface="ＭＳ ゴシック" panose="020B0609070205080204" pitchFamily="49" charset="-128"/>
                <a:ea typeface="ＭＳ ゴシック" panose="020B0609070205080204" pitchFamily="49" charset="-128"/>
              </a:rPr>
              <a:t>標準カリキュラム以上の内容</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で実施する。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cxnSp>
        <p:nvCxnSpPr>
          <p:cNvPr id="23" name="直線矢印コネクタ 22"/>
          <p:cNvCxnSpPr/>
          <p:nvPr/>
        </p:nvCxnSpPr>
        <p:spPr>
          <a:xfrm>
            <a:off x="3635896" y="5013177"/>
            <a:ext cx="9001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7" name="四角形吹き出し 26"/>
          <p:cNvSpPr/>
          <p:nvPr/>
        </p:nvSpPr>
        <p:spPr>
          <a:xfrm>
            <a:off x="3419872" y="5732187"/>
            <a:ext cx="5472608" cy="937173"/>
          </a:xfrm>
          <a:prstGeom prst="wedgeRectCallout">
            <a:avLst>
              <a:gd name="adj1" fmla="val -7539"/>
              <a:gd name="adj2" fmla="val -90873"/>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500" b="1" dirty="0" smtClean="0">
                <a:solidFill>
                  <a:srgbClr val="FF0000"/>
                </a:solidFill>
              </a:rPr>
              <a:t>モデル研修は、標準カリキュラム以上の研修を実施するための一例。</a:t>
            </a:r>
            <a:r>
              <a:rPr lang="ja-JP" altLang="en-US" sz="1500" b="1" dirty="0" smtClean="0">
                <a:solidFill>
                  <a:srgbClr val="FF0000"/>
                </a:solidFill>
              </a:rPr>
              <a:t>これまで、各都道府県で実施してきた研修、モデル研修を参考に、新たな標準カリキュラム以上の内容となるように、都道府県ごとに３１年度以降の研修プログラムを構成しても良い。</a:t>
            </a:r>
            <a:endParaRPr kumimoji="1" lang="en-US" altLang="ja-JP" sz="1500" b="1" dirty="0" smtClean="0">
              <a:solidFill>
                <a:srgbClr val="FF0000"/>
              </a:solidFill>
            </a:endParaRPr>
          </a:p>
        </p:txBody>
      </p:sp>
    </p:spTree>
    <p:extLst>
      <p:ext uri="{BB962C8B-B14F-4D97-AF65-F5344CB8AC3E}">
        <p14:creationId xmlns:p14="http://schemas.microsoft.com/office/powerpoint/2010/main" val="3961231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44624"/>
            <a:ext cx="8517632" cy="432048"/>
          </a:xfrm>
        </p:spPr>
        <p:txBody>
          <a:bodyPr>
            <a:noAutofit/>
          </a:bodyPr>
          <a:lstStyle/>
          <a:p>
            <a:pPr algn="l"/>
            <a:r>
              <a:rPr lang="ja-JP" altLang="en-US" sz="2800" b="1" dirty="0">
                <a:solidFill>
                  <a:schemeClr val="bg2">
                    <a:lumMod val="25000"/>
                  </a:schemeClr>
                </a:solidFill>
              </a:rPr>
              <a:t>５</a:t>
            </a:r>
            <a:r>
              <a:rPr kumimoji="1" lang="ja-JP" altLang="en-US" sz="2800" b="1" dirty="0" smtClean="0">
                <a:solidFill>
                  <a:schemeClr val="bg2">
                    <a:lumMod val="25000"/>
                  </a:schemeClr>
                </a:solidFill>
              </a:rPr>
              <a:t>　研修検討委員の役割について</a:t>
            </a:r>
            <a:endParaRPr kumimoji="1" lang="ja-JP" altLang="en-US" sz="2800" b="1" dirty="0">
              <a:solidFill>
                <a:schemeClr val="bg2">
                  <a:lumMod val="25000"/>
                </a:schemeClr>
              </a:solidFill>
            </a:endParaRPr>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11</a:t>
            </a:fld>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568097174"/>
              </p:ext>
            </p:extLst>
          </p:nvPr>
        </p:nvGraphicFramePr>
        <p:xfrm>
          <a:off x="179514" y="2924944"/>
          <a:ext cx="8784972" cy="3799840"/>
        </p:xfrm>
        <a:graphic>
          <a:graphicData uri="http://schemas.openxmlformats.org/drawingml/2006/table">
            <a:tbl>
              <a:tblPr firstRow="1" bandRow="1">
                <a:tableStyleId>{5C22544A-7EE6-4342-B048-85BDC9FD1C3A}</a:tableStyleId>
              </a:tblPr>
              <a:tblGrid>
                <a:gridCol w="1464162"/>
                <a:gridCol w="1464162"/>
                <a:gridCol w="1464162"/>
                <a:gridCol w="1464162"/>
                <a:gridCol w="1464162"/>
                <a:gridCol w="1464162"/>
              </a:tblGrid>
              <a:tr h="370840">
                <a:tc>
                  <a:txBody>
                    <a:bodyPr/>
                    <a:lstStyle/>
                    <a:p>
                      <a:pPr algn="ctr"/>
                      <a:r>
                        <a:rPr kumimoji="1" lang="ja-JP" altLang="en-US" sz="1600" dirty="0" smtClean="0"/>
                        <a:t>北海道・東北</a:t>
                      </a:r>
                      <a:endParaRPr kumimoji="1" lang="ja-JP" altLang="en-US" sz="1600" dirty="0"/>
                    </a:p>
                  </a:txBody>
                  <a:tcPr/>
                </a:tc>
                <a:tc>
                  <a:txBody>
                    <a:bodyPr/>
                    <a:lstStyle/>
                    <a:p>
                      <a:pPr algn="ctr"/>
                      <a:r>
                        <a:rPr kumimoji="1" lang="ja-JP" altLang="en-US" sz="1600" dirty="0" smtClean="0"/>
                        <a:t>関東甲信越</a:t>
                      </a:r>
                      <a:endParaRPr kumimoji="1" lang="ja-JP" altLang="en-US" sz="1600" dirty="0"/>
                    </a:p>
                  </a:txBody>
                  <a:tcPr/>
                </a:tc>
                <a:tc>
                  <a:txBody>
                    <a:bodyPr/>
                    <a:lstStyle/>
                    <a:p>
                      <a:pPr algn="ctr"/>
                      <a:r>
                        <a:rPr kumimoji="1" lang="ja-JP" altLang="en-US" sz="1600" dirty="0" smtClean="0"/>
                        <a:t>北陸・中部</a:t>
                      </a:r>
                      <a:endParaRPr kumimoji="1" lang="ja-JP" altLang="en-US" sz="1600" dirty="0"/>
                    </a:p>
                  </a:txBody>
                  <a:tcPr/>
                </a:tc>
                <a:tc>
                  <a:txBody>
                    <a:bodyPr/>
                    <a:lstStyle/>
                    <a:p>
                      <a:pPr algn="ctr"/>
                      <a:r>
                        <a:rPr kumimoji="1" lang="ja-JP" altLang="en-US" sz="1600" dirty="0" smtClean="0"/>
                        <a:t>近畿</a:t>
                      </a:r>
                      <a:endParaRPr kumimoji="1" lang="ja-JP" altLang="en-US" sz="1600" dirty="0"/>
                    </a:p>
                  </a:txBody>
                  <a:tcPr/>
                </a:tc>
                <a:tc>
                  <a:txBody>
                    <a:bodyPr/>
                    <a:lstStyle/>
                    <a:p>
                      <a:pPr algn="ctr"/>
                      <a:r>
                        <a:rPr kumimoji="1" lang="ja-JP" altLang="en-US" sz="1600" dirty="0" smtClean="0"/>
                        <a:t>中国・四国</a:t>
                      </a:r>
                      <a:endParaRPr kumimoji="1" lang="ja-JP" altLang="en-US" sz="1600" dirty="0"/>
                    </a:p>
                  </a:txBody>
                  <a:tcPr/>
                </a:tc>
                <a:tc>
                  <a:txBody>
                    <a:bodyPr/>
                    <a:lstStyle/>
                    <a:p>
                      <a:pPr algn="ctr"/>
                      <a:r>
                        <a:rPr kumimoji="1" lang="ja-JP" altLang="en-US" sz="1600" dirty="0" smtClean="0"/>
                        <a:t>九州・沖縄</a:t>
                      </a:r>
                      <a:endParaRPr kumimoji="1" lang="ja-JP" altLang="en-US" sz="1600" dirty="0"/>
                    </a:p>
                  </a:txBody>
                  <a:tcPr/>
                </a:tc>
              </a:tr>
              <a:tr h="370840">
                <a:tc>
                  <a:txBody>
                    <a:bodyPr/>
                    <a:lstStyle/>
                    <a:p>
                      <a:pPr algn="ctr"/>
                      <a:r>
                        <a:rPr kumimoji="1" lang="ja-JP" altLang="en-US" sz="1500" dirty="0" smtClean="0"/>
                        <a:t>門屋　充郎</a:t>
                      </a:r>
                      <a:endParaRPr kumimoji="1" lang="en-US" altLang="ja-JP" sz="1500" dirty="0" smtClean="0"/>
                    </a:p>
                    <a:p>
                      <a:pPr algn="ctr"/>
                      <a:r>
                        <a:rPr kumimoji="1" lang="ja-JP" altLang="en-US" sz="1500" dirty="0" smtClean="0"/>
                        <a:t>（北海道）</a:t>
                      </a:r>
                      <a:endParaRPr kumimoji="1" lang="ja-JP" altLang="en-US" sz="1500" dirty="0"/>
                    </a:p>
                  </a:txBody>
                  <a:tcPr/>
                </a:tc>
                <a:tc>
                  <a:txBody>
                    <a:bodyPr/>
                    <a:lstStyle/>
                    <a:p>
                      <a:pPr algn="ctr"/>
                      <a:r>
                        <a:rPr kumimoji="1" lang="ja-JP" altLang="en-US" sz="1500" dirty="0" smtClean="0"/>
                        <a:t>柴田　将紀</a:t>
                      </a:r>
                      <a:endParaRPr kumimoji="1" lang="en-US" altLang="ja-JP" sz="1500" dirty="0" smtClean="0"/>
                    </a:p>
                    <a:p>
                      <a:pPr algn="ctr"/>
                      <a:r>
                        <a:rPr kumimoji="1" lang="ja-JP" altLang="en-US" sz="1500" dirty="0" smtClean="0"/>
                        <a:t>（栃木県）</a:t>
                      </a:r>
                      <a:endParaRPr kumimoji="1" lang="ja-JP" altLang="en-US" sz="1500" dirty="0"/>
                    </a:p>
                  </a:txBody>
                  <a:tcPr/>
                </a:tc>
                <a:tc>
                  <a:txBody>
                    <a:bodyPr/>
                    <a:lstStyle/>
                    <a:p>
                      <a:pPr algn="ctr"/>
                      <a:r>
                        <a:rPr kumimoji="1" lang="ja-JP" altLang="en-US" sz="1500" dirty="0" smtClean="0"/>
                        <a:t>岡安　努</a:t>
                      </a:r>
                      <a:endParaRPr kumimoji="1" lang="en-US" altLang="ja-JP" sz="1500" dirty="0" smtClean="0"/>
                    </a:p>
                    <a:p>
                      <a:pPr algn="ctr"/>
                      <a:r>
                        <a:rPr kumimoji="1" lang="ja-JP" altLang="en-US" sz="1500" dirty="0" smtClean="0"/>
                        <a:t>（石川県）</a:t>
                      </a:r>
                      <a:endParaRPr kumimoji="1" lang="ja-JP" altLang="en-US" sz="1500" dirty="0"/>
                    </a:p>
                  </a:txBody>
                  <a:tcPr/>
                </a:tc>
                <a:tc>
                  <a:txBody>
                    <a:bodyPr/>
                    <a:lstStyle/>
                    <a:p>
                      <a:pPr algn="ctr"/>
                      <a:r>
                        <a:rPr kumimoji="1" lang="ja-JP" altLang="en-US" sz="1500" dirty="0" smtClean="0"/>
                        <a:t>中島　秀夫</a:t>
                      </a:r>
                      <a:endParaRPr kumimoji="1" lang="en-US" altLang="ja-JP" sz="1500" dirty="0" smtClean="0"/>
                    </a:p>
                    <a:p>
                      <a:pPr algn="ctr"/>
                      <a:r>
                        <a:rPr kumimoji="1" lang="ja-JP" altLang="en-US" sz="1500" dirty="0" smtClean="0"/>
                        <a:t>（滋賀県）</a:t>
                      </a:r>
                      <a:endParaRPr kumimoji="1" lang="ja-JP" altLang="en-US" sz="1500" dirty="0"/>
                    </a:p>
                  </a:txBody>
                  <a:tcPr/>
                </a:tc>
                <a:tc>
                  <a:txBody>
                    <a:bodyPr/>
                    <a:lstStyle/>
                    <a:p>
                      <a:pPr algn="ctr"/>
                      <a:r>
                        <a:rPr kumimoji="1" lang="ja-JP" altLang="en-US" sz="1500" dirty="0" smtClean="0"/>
                        <a:t>東　美奈子</a:t>
                      </a:r>
                      <a:endParaRPr kumimoji="1" lang="en-US" altLang="ja-JP" sz="1500" dirty="0" smtClean="0"/>
                    </a:p>
                    <a:p>
                      <a:pPr algn="ctr"/>
                      <a:r>
                        <a:rPr kumimoji="1" lang="ja-JP" altLang="en-US" sz="1500" dirty="0" smtClean="0"/>
                        <a:t>（島根県）</a:t>
                      </a:r>
                      <a:endParaRPr kumimoji="1" lang="ja-JP" altLang="en-US" sz="1500" dirty="0"/>
                    </a:p>
                  </a:txBody>
                  <a:tcPr/>
                </a:tc>
                <a:tc>
                  <a:txBody>
                    <a:bodyPr/>
                    <a:lstStyle/>
                    <a:p>
                      <a:pPr algn="ctr"/>
                      <a:r>
                        <a:rPr kumimoji="1" lang="ja-JP" altLang="en-US" sz="1500" dirty="0" smtClean="0"/>
                        <a:t>池田　顕吾</a:t>
                      </a:r>
                      <a:endParaRPr kumimoji="1" lang="en-US" altLang="ja-JP" sz="1500" dirty="0" smtClean="0"/>
                    </a:p>
                    <a:p>
                      <a:pPr algn="ctr"/>
                      <a:r>
                        <a:rPr kumimoji="1" lang="ja-JP" altLang="en-US" sz="1500" dirty="0" smtClean="0"/>
                        <a:t>（福岡県）</a:t>
                      </a:r>
                      <a:endParaRPr kumimoji="1" lang="ja-JP" altLang="en-US" sz="1500" dirty="0"/>
                    </a:p>
                  </a:txBody>
                  <a:tcPr/>
                </a:tc>
              </a:tr>
              <a:tr h="370840">
                <a:tc>
                  <a:txBody>
                    <a:bodyPr/>
                    <a:lstStyle/>
                    <a:p>
                      <a:pPr algn="ctr"/>
                      <a:r>
                        <a:rPr kumimoji="1" lang="ja-JP" altLang="en-US" sz="1500" dirty="0" smtClean="0"/>
                        <a:t>佐々木利昌</a:t>
                      </a:r>
                      <a:endParaRPr kumimoji="1" lang="en-US" altLang="ja-JP" sz="1500" dirty="0" smtClean="0"/>
                    </a:p>
                    <a:p>
                      <a:pPr algn="ctr"/>
                      <a:r>
                        <a:rPr kumimoji="1" lang="ja-JP" altLang="en-US" sz="1500" dirty="0" smtClean="0"/>
                        <a:t>（岩手県）</a:t>
                      </a:r>
                      <a:endParaRPr kumimoji="1" lang="ja-JP" altLang="en-US" sz="1500" dirty="0"/>
                    </a:p>
                  </a:txBody>
                  <a:tcPr/>
                </a:tc>
                <a:tc>
                  <a:txBody>
                    <a:bodyPr/>
                    <a:lstStyle/>
                    <a:p>
                      <a:pPr algn="ctr"/>
                      <a:r>
                        <a:rPr kumimoji="1" lang="ja-JP" altLang="en-US" sz="1500" dirty="0" smtClean="0"/>
                        <a:t>藤川　雄一</a:t>
                      </a:r>
                      <a:endParaRPr kumimoji="1" lang="en-US" altLang="ja-JP" sz="1500" dirty="0" smtClean="0"/>
                    </a:p>
                    <a:p>
                      <a:pPr algn="ctr"/>
                      <a:r>
                        <a:rPr kumimoji="1" lang="ja-JP" altLang="en-US" sz="1500" dirty="0" smtClean="0"/>
                        <a:t>菊本　圭一</a:t>
                      </a:r>
                      <a:endParaRPr kumimoji="1" lang="en-US" altLang="ja-JP" sz="1500" dirty="0" smtClean="0"/>
                    </a:p>
                    <a:p>
                      <a:pPr algn="ctr"/>
                      <a:r>
                        <a:rPr kumimoji="1" lang="ja-JP" altLang="en-US" sz="1500" dirty="0" smtClean="0"/>
                        <a:t>（埼玉県）</a:t>
                      </a:r>
                      <a:endParaRPr kumimoji="1" lang="ja-JP" altLang="en-US" sz="1500" dirty="0"/>
                    </a:p>
                  </a:txBody>
                  <a:tcPr/>
                </a:tc>
                <a:tc>
                  <a:txBody>
                    <a:bodyPr/>
                    <a:lstStyle/>
                    <a:p>
                      <a:pPr algn="ctr"/>
                      <a:r>
                        <a:rPr kumimoji="1" lang="ja-JP" altLang="en-US" sz="1500" dirty="0" smtClean="0"/>
                        <a:t>村上美恵子</a:t>
                      </a:r>
                      <a:endParaRPr kumimoji="1" lang="en-US" altLang="ja-JP" sz="1500" dirty="0" smtClean="0"/>
                    </a:p>
                    <a:p>
                      <a:pPr algn="ctr"/>
                      <a:r>
                        <a:rPr kumimoji="1" lang="ja-JP" altLang="en-US" sz="1500" dirty="0" smtClean="0"/>
                        <a:t>（福井県）</a:t>
                      </a:r>
                      <a:endParaRPr kumimoji="1" lang="ja-JP" altLang="en-US" sz="1500" dirty="0"/>
                    </a:p>
                  </a:txBody>
                  <a:tcPr/>
                </a:tc>
                <a:tc>
                  <a:txBody>
                    <a:bodyPr/>
                    <a:lstStyle/>
                    <a:p>
                      <a:pPr algn="ctr"/>
                      <a:r>
                        <a:rPr kumimoji="1" lang="ja-JP" altLang="en-US" sz="1500" dirty="0" smtClean="0"/>
                        <a:t>石塚　寿幸</a:t>
                      </a:r>
                      <a:endParaRPr kumimoji="1" lang="en-US" altLang="ja-JP" sz="1500" dirty="0" smtClean="0"/>
                    </a:p>
                    <a:p>
                      <a:pPr algn="ctr"/>
                      <a:r>
                        <a:rPr kumimoji="1" lang="ja-JP" altLang="en-US" sz="1500" dirty="0" smtClean="0"/>
                        <a:t>（京都府）</a:t>
                      </a:r>
                      <a:endParaRPr kumimoji="1" lang="ja-JP" altLang="en-US" sz="1500" dirty="0"/>
                    </a:p>
                  </a:txBody>
                  <a:tcPr/>
                </a:tc>
                <a:tc>
                  <a:txBody>
                    <a:bodyPr/>
                    <a:lstStyle/>
                    <a:p>
                      <a:pPr algn="ctr"/>
                      <a:r>
                        <a:rPr kumimoji="1" lang="ja-JP" altLang="en-US" sz="1500" dirty="0" smtClean="0"/>
                        <a:t>永田　拓</a:t>
                      </a:r>
                      <a:endParaRPr kumimoji="1" lang="en-US" altLang="ja-JP" sz="1500" dirty="0" smtClean="0"/>
                    </a:p>
                    <a:p>
                      <a:pPr algn="ctr"/>
                      <a:r>
                        <a:rPr kumimoji="1" lang="ja-JP" altLang="en-US" sz="1500" dirty="0" smtClean="0"/>
                        <a:t>（岡山県）</a:t>
                      </a:r>
                      <a:endParaRPr kumimoji="1" lang="ja-JP" altLang="en-US" sz="1500" dirty="0"/>
                    </a:p>
                  </a:txBody>
                  <a:tcPr/>
                </a:tc>
                <a:tc>
                  <a:txBody>
                    <a:bodyPr/>
                    <a:lstStyle/>
                    <a:p>
                      <a:pPr algn="ctr"/>
                      <a:r>
                        <a:rPr kumimoji="1" lang="ja-JP" altLang="en-US" sz="1500" dirty="0" smtClean="0"/>
                        <a:t>平田　晴彦</a:t>
                      </a:r>
                      <a:endParaRPr kumimoji="1" lang="en-US" altLang="ja-JP" sz="1500" dirty="0" smtClean="0"/>
                    </a:p>
                    <a:p>
                      <a:pPr algn="ctr"/>
                      <a:r>
                        <a:rPr kumimoji="1" lang="ja-JP" altLang="en-US" sz="1500" dirty="0" smtClean="0"/>
                        <a:t>（熊本県）</a:t>
                      </a:r>
                      <a:endParaRPr kumimoji="1" lang="ja-JP" altLang="en-US" sz="1500" dirty="0"/>
                    </a:p>
                  </a:txBody>
                  <a:tcPr/>
                </a:tc>
              </a:tr>
              <a:tr h="370840">
                <a:tc>
                  <a:txBody>
                    <a:bodyPr/>
                    <a:lstStyle/>
                    <a:p>
                      <a:pPr algn="ctr"/>
                      <a:r>
                        <a:rPr kumimoji="1" lang="ja-JP" altLang="en-US" sz="1500" dirty="0" smtClean="0"/>
                        <a:t>齋藤　栄樹</a:t>
                      </a:r>
                      <a:endParaRPr kumimoji="1" lang="en-US" altLang="ja-JP" sz="1500" dirty="0" smtClean="0"/>
                    </a:p>
                    <a:p>
                      <a:pPr algn="ctr"/>
                      <a:r>
                        <a:rPr kumimoji="1" lang="ja-JP" altLang="en-US" sz="1500" dirty="0" smtClean="0"/>
                        <a:t>（宮城県）</a:t>
                      </a:r>
                      <a:endParaRPr kumimoji="1" lang="ja-JP" altLang="en-US" sz="1500" dirty="0"/>
                    </a:p>
                  </a:txBody>
                  <a:tcPr/>
                </a:tc>
                <a:tc>
                  <a:txBody>
                    <a:bodyPr/>
                    <a:lstStyle/>
                    <a:p>
                      <a:pPr algn="ctr"/>
                      <a:r>
                        <a:rPr kumimoji="1" lang="ja-JP" altLang="en-US" sz="1500" dirty="0" smtClean="0"/>
                        <a:t>東　貴宏</a:t>
                      </a:r>
                      <a:endParaRPr kumimoji="1" lang="en-US" altLang="ja-JP" sz="1500" dirty="0" smtClean="0"/>
                    </a:p>
                    <a:p>
                      <a:pPr algn="ctr"/>
                      <a:r>
                        <a:rPr kumimoji="1" lang="ja-JP" altLang="en-US" sz="1500" dirty="0" smtClean="0"/>
                        <a:t>岡部　正文</a:t>
                      </a:r>
                      <a:endParaRPr kumimoji="1" lang="en-US" altLang="ja-JP" sz="1500" dirty="0" smtClean="0"/>
                    </a:p>
                    <a:p>
                      <a:pPr algn="ctr"/>
                      <a:r>
                        <a:rPr kumimoji="1" lang="ja-JP" altLang="en-US" sz="1500" dirty="0" smtClean="0"/>
                        <a:t>（東京都）</a:t>
                      </a:r>
                      <a:endParaRPr kumimoji="1" lang="ja-JP" altLang="en-US" sz="1500" dirty="0"/>
                    </a:p>
                  </a:txBody>
                  <a:tcPr/>
                </a:tc>
                <a:tc>
                  <a:txBody>
                    <a:bodyPr/>
                    <a:lstStyle/>
                    <a:p>
                      <a:pPr algn="ctr"/>
                      <a:r>
                        <a:rPr kumimoji="1" lang="ja-JP" altLang="en-US" sz="1500" dirty="0" smtClean="0"/>
                        <a:t>橋詰　正</a:t>
                      </a:r>
                      <a:endParaRPr kumimoji="1" lang="en-US" altLang="ja-JP" sz="1500" dirty="0" smtClean="0"/>
                    </a:p>
                    <a:p>
                      <a:pPr algn="ctr"/>
                      <a:r>
                        <a:rPr kumimoji="1" lang="ja-JP" altLang="en-US" sz="1500" dirty="0" smtClean="0"/>
                        <a:t>（長野県）</a:t>
                      </a:r>
                      <a:endParaRPr kumimoji="1" lang="en-US" altLang="ja-JP" sz="1500" dirty="0" smtClean="0"/>
                    </a:p>
                  </a:txBody>
                  <a:tcPr/>
                </a:tc>
                <a:tc>
                  <a:txBody>
                    <a:bodyPr/>
                    <a:lstStyle/>
                    <a:p>
                      <a:pPr algn="ctr"/>
                      <a:r>
                        <a:rPr kumimoji="1" lang="ja-JP" altLang="en-US" sz="1500" dirty="0" smtClean="0"/>
                        <a:t>羽室　剛</a:t>
                      </a:r>
                      <a:endParaRPr kumimoji="1" lang="en-US" altLang="ja-JP" sz="1500" dirty="0" smtClean="0"/>
                    </a:p>
                    <a:p>
                      <a:pPr algn="ctr"/>
                      <a:r>
                        <a:rPr kumimoji="1" lang="ja-JP" altLang="en-US" sz="1500" dirty="0" smtClean="0"/>
                        <a:t>（大阪府）</a:t>
                      </a:r>
                      <a:endParaRPr kumimoji="1" lang="ja-JP" altLang="en-US" sz="1500" dirty="0"/>
                    </a:p>
                  </a:txBody>
                  <a:tcPr/>
                </a:tc>
                <a:tc>
                  <a:txBody>
                    <a:bodyPr/>
                    <a:lstStyle/>
                    <a:p>
                      <a:pPr algn="ctr"/>
                      <a:r>
                        <a:rPr kumimoji="1" lang="ja-JP" altLang="en-US" sz="1500" dirty="0" smtClean="0"/>
                        <a:t>西川　浩司</a:t>
                      </a:r>
                      <a:endParaRPr kumimoji="1" lang="en-US" altLang="ja-JP" sz="1500" dirty="0" smtClean="0"/>
                    </a:p>
                    <a:p>
                      <a:pPr algn="ctr"/>
                      <a:r>
                        <a:rPr kumimoji="1" lang="ja-JP" altLang="en-US" sz="1500" dirty="0" smtClean="0"/>
                        <a:t>（広島県）</a:t>
                      </a:r>
                      <a:endParaRPr kumimoji="1" lang="ja-JP" altLang="en-US" sz="1500" dirty="0"/>
                    </a:p>
                  </a:txBody>
                  <a:tcPr/>
                </a:tc>
                <a:tc>
                  <a:txBody>
                    <a:bodyPr/>
                    <a:lstStyle/>
                    <a:p>
                      <a:pPr algn="ctr"/>
                      <a:r>
                        <a:rPr kumimoji="1" lang="ja-JP" altLang="en-US" sz="1500" dirty="0" smtClean="0"/>
                        <a:t>田畑　寿明</a:t>
                      </a:r>
                      <a:endParaRPr kumimoji="1" lang="en-US" altLang="ja-JP" sz="1500" dirty="0" smtClean="0"/>
                    </a:p>
                    <a:p>
                      <a:pPr algn="ctr"/>
                      <a:r>
                        <a:rPr kumimoji="1" lang="ja-JP" altLang="en-US" sz="1500" dirty="0" smtClean="0"/>
                        <a:t>（宮崎県）</a:t>
                      </a:r>
                      <a:endParaRPr kumimoji="1" lang="ja-JP" altLang="en-US" sz="1500" dirty="0"/>
                    </a:p>
                  </a:txBody>
                  <a:tcPr/>
                </a:tc>
              </a:tr>
              <a:tr h="370840">
                <a:tc>
                  <a:txBody>
                    <a:bodyPr/>
                    <a:lstStyle/>
                    <a:p>
                      <a:pPr algn="ctr"/>
                      <a:r>
                        <a:rPr kumimoji="1" lang="ja-JP" altLang="en-US" sz="1500" dirty="0" smtClean="0"/>
                        <a:t>小野寺　浩</a:t>
                      </a:r>
                      <a:endParaRPr kumimoji="1" lang="en-US" altLang="ja-JP" sz="1500" dirty="0" smtClean="0"/>
                    </a:p>
                    <a:p>
                      <a:pPr algn="ctr"/>
                      <a:r>
                        <a:rPr kumimoji="1" lang="ja-JP" altLang="en-US" sz="1500" dirty="0" smtClean="0"/>
                        <a:t>（秋田県）</a:t>
                      </a:r>
                      <a:endParaRPr kumimoji="1" lang="ja-JP" altLang="en-US" sz="1500" dirty="0"/>
                    </a:p>
                  </a:txBody>
                  <a:tcPr/>
                </a:tc>
                <a:tc>
                  <a:txBody>
                    <a:bodyPr/>
                    <a:lstStyle/>
                    <a:p>
                      <a:pPr algn="ctr"/>
                      <a:r>
                        <a:rPr kumimoji="1" lang="ja-JP" altLang="en-US" sz="1500" dirty="0" smtClean="0"/>
                        <a:t>冨岡　貴生</a:t>
                      </a:r>
                      <a:endParaRPr kumimoji="1" lang="en-US" altLang="ja-JP" sz="1500" dirty="0" smtClean="0"/>
                    </a:p>
                    <a:p>
                      <a:pPr algn="ctr"/>
                      <a:r>
                        <a:rPr kumimoji="1" lang="ja-JP" altLang="en-US" sz="1500" dirty="0" smtClean="0"/>
                        <a:t>（神奈川県）</a:t>
                      </a:r>
                      <a:endParaRPr kumimoji="1" lang="ja-JP" altLang="en-US" sz="1500" dirty="0"/>
                    </a:p>
                  </a:txBody>
                  <a:tcPr/>
                </a:tc>
                <a:tc>
                  <a:txBody>
                    <a:bodyPr/>
                    <a:lstStyle/>
                    <a:p>
                      <a:pPr algn="ctr"/>
                      <a:r>
                        <a:rPr kumimoji="1" lang="ja-JP" altLang="en-US" sz="1500" dirty="0" smtClean="0"/>
                        <a:t>鈴木　智敦</a:t>
                      </a:r>
                      <a:endParaRPr kumimoji="1" lang="en-US" altLang="ja-JP" sz="1500" dirty="0" smtClean="0"/>
                    </a:p>
                    <a:p>
                      <a:pPr algn="ctr"/>
                      <a:r>
                        <a:rPr kumimoji="1" lang="ja-JP" altLang="en-US" sz="1500" dirty="0" smtClean="0"/>
                        <a:t>小島　一郎</a:t>
                      </a:r>
                      <a:endParaRPr kumimoji="1" lang="en-US" altLang="ja-JP" sz="1500" dirty="0" smtClean="0"/>
                    </a:p>
                    <a:p>
                      <a:pPr algn="ctr"/>
                      <a:r>
                        <a:rPr kumimoji="1" lang="ja-JP" altLang="en-US" sz="1500" dirty="0" smtClean="0"/>
                        <a:t>（愛知県）</a:t>
                      </a:r>
                      <a:endParaRPr kumimoji="1" lang="ja-JP" altLang="en-US" sz="1500" dirty="0"/>
                    </a:p>
                  </a:txBody>
                  <a:tcPr/>
                </a:tc>
                <a:tc>
                  <a:txBody>
                    <a:bodyPr/>
                    <a:lstStyle/>
                    <a:p>
                      <a:pPr algn="ctr"/>
                      <a:r>
                        <a:rPr kumimoji="1" lang="ja-JP" altLang="en-US" sz="1500" dirty="0" smtClean="0"/>
                        <a:t>玉木　幸則</a:t>
                      </a:r>
                      <a:endParaRPr kumimoji="1" lang="en-US" altLang="ja-JP" sz="1500" dirty="0" smtClean="0"/>
                    </a:p>
                    <a:p>
                      <a:pPr algn="ctr"/>
                      <a:r>
                        <a:rPr kumimoji="1" lang="ja-JP" altLang="en-US" sz="1500" dirty="0" smtClean="0"/>
                        <a:t>（兵庫県）</a:t>
                      </a:r>
                      <a:endParaRPr kumimoji="1" lang="ja-JP" altLang="en-US" sz="1500" dirty="0"/>
                    </a:p>
                  </a:txBody>
                  <a:tcPr/>
                </a:tc>
                <a:tc>
                  <a:txBody>
                    <a:bodyPr/>
                    <a:lstStyle/>
                    <a:p>
                      <a:pPr algn="ctr"/>
                      <a:r>
                        <a:rPr kumimoji="1" lang="ja-JP" altLang="en-US" sz="1500" dirty="0" smtClean="0"/>
                        <a:t>川村　圭</a:t>
                      </a:r>
                      <a:endParaRPr kumimoji="1" lang="en-US" altLang="ja-JP" sz="1500" dirty="0" smtClean="0"/>
                    </a:p>
                    <a:p>
                      <a:pPr algn="ctr"/>
                      <a:r>
                        <a:rPr kumimoji="1" lang="ja-JP" altLang="en-US" sz="1500" dirty="0" smtClean="0"/>
                        <a:t>（香川県）</a:t>
                      </a:r>
                      <a:endParaRPr kumimoji="1" lang="ja-JP" altLang="en-US" sz="1500" dirty="0"/>
                    </a:p>
                  </a:txBody>
                  <a:tcPr/>
                </a:tc>
                <a:tc>
                  <a:txBody>
                    <a:bodyPr/>
                    <a:lstStyle/>
                    <a:p>
                      <a:pPr algn="ctr"/>
                      <a:r>
                        <a:rPr kumimoji="1" lang="ja-JP" altLang="en-US" sz="1500" dirty="0" smtClean="0"/>
                        <a:t>溝口　哲哉</a:t>
                      </a:r>
                      <a:endParaRPr kumimoji="1" lang="en-US" altLang="ja-JP" sz="1500" dirty="0" smtClean="0"/>
                    </a:p>
                    <a:p>
                      <a:pPr algn="ctr"/>
                      <a:r>
                        <a:rPr kumimoji="1" lang="ja-JP" altLang="en-US" sz="1500" dirty="0" smtClean="0"/>
                        <a:t>（沖縄県）</a:t>
                      </a:r>
                      <a:endParaRPr kumimoji="1" lang="ja-JP" altLang="en-US" sz="1500" dirty="0"/>
                    </a:p>
                  </a:txBody>
                  <a:tcPr/>
                </a:tc>
              </a:tr>
              <a:tr h="370840">
                <a:tc>
                  <a:txBody>
                    <a:bodyPr/>
                    <a:lstStyle/>
                    <a:p>
                      <a:pPr algn="ctr"/>
                      <a:endParaRPr kumimoji="1" lang="ja-JP" altLang="en-US" sz="1500"/>
                    </a:p>
                  </a:txBody>
                  <a:tcPr/>
                </a:tc>
                <a:tc>
                  <a:txBody>
                    <a:bodyPr/>
                    <a:lstStyle/>
                    <a:p>
                      <a:pPr algn="ctr"/>
                      <a:endParaRPr kumimoji="1" lang="ja-JP" altLang="en-US" sz="1500" dirty="0"/>
                    </a:p>
                  </a:txBody>
                  <a:tcPr/>
                </a:tc>
                <a:tc>
                  <a:txBody>
                    <a:bodyPr/>
                    <a:lstStyle/>
                    <a:p>
                      <a:pPr algn="ctr"/>
                      <a:r>
                        <a:rPr kumimoji="1" lang="ja-JP" altLang="en-US" sz="1500" dirty="0" smtClean="0"/>
                        <a:t>市川知恵子</a:t>
                      </a:r>
                      <a:endParaRPr kumimoji="1" lang="en-US" altLang="ja-JP" sz="1500" dirty="0" smtClean="0"/>
                    </a:p>
                    <a:p>
                      <a:pPr algn="ctr"/>
                      <a:r>
                        <a:rPr kumimoji="1" lang="ja-JP" altLang="en-US" sz="1500" dirty="0" smtClean="0"/>
                        <a:t>（三重県）</a:t>
                      </a:r>
                      <a:endParaRPr kumimoji="1" lang="ja-JP" altLang="en-US" sz="1500" dirty="0"/>
                    </a:p>
                  </a:txBody>
                  <a:tcPr/>
                </a:tc>
                <a:tc>
                  <a:txBody>
                    <a:bodyPr/>
                    <a:lstStyle/>
                    <a:p>
                      <a:pPr algn="ctr"/>
                      <a:r>
                        <a:rPr kumimoji="1" lang="ja-JP" altLang="en-US" sz="1500" dirty="0" smtClean="0"/>
                        <a:t>山岡　亨</a:t>
                      </a:r>
                      <a:endParaRPr kumimoji="1" lang="en-US" altLang="ja-JP" sz="1500" dirty="0" smtClean="0"/>
                    </a:p>
                    <a:p>
                      <a:pPr algn="ctr"/>
                      <a:r>
                        <a:rPr kumimoji="1" lang="ja-JP" altLang="en-US" sz="1500" dirty="0" smtClean="0"/>
                        <a:t>（奈良県）</a:t>
                      </a:r>
                      <a:endParaRPr kumimoji="1" lang="ja-JP" altLang="en-US" sz="1500" dirty="0"/>
                    </a:p>
                  </a:txBody>
                  <a:tcPr/>
                </a:tc>
                <a:tc>
                  <a:txBody>
                    <a:bodyPr/>
                    <a:lstStyle/>
                    <a:p>
                      <a:pPr algn="ctr"/>
                      <a:r>
                        <a:rPr kumimoji="1" lang="ja-JP" altLang="en-US" sz="1500" dirty="0" smtClean="0"/>
                        <a:t>菅野　和久</a:t>
                      </a:r>
                      <a:endParaRPr kumimoji="1" lang="en-US" altLang="ja-JP" sz="1500" dirty="0" smtClean="0"/>
                    </a:p>
                    <a:p>
                      <a:pPr algn="ctr"/>
                      <a:r>
                        <a:rPr kumimoji="1" lang="ja-JP" altLang="en-US" sz="1500" dirty="0" smtClean="0"/>
                        <a:t>（愛媛県）</a:t>
                      </a:r>
                      <a:endParaRPr kumimoji="1" lang="ja-JP" altLang="en-US" sz="1500" dirty="0"/>
                    </a:p>
                  </a:txBody>
                  <a:tcPr/>
                </a:tc>
                <a:tc>
                  <a:txBody>
                    <a:bodyPr/>
                    <a:lstStyle/>
                    <a:p>
                      <a:pPr algn="ctr"/>
                      <a:endParaRPr kumimoji="1" lang="ja-JP" altLang="en-US" sz="1500" dirty="0"/>
                    </a:p>
                  </a:txBody>
                  <a:tcPr/>
                </a:tc>
              </a:tr>
            </a:tbl>
          </a:graphicData>
        </a:graphic>
      </p:graphicFrame>
      <p:sp>
        <p:nvSpPr>
          <p:cNvPr id="20" name="テキスト ボックス 19"/>
          <p:cNvSpPr txBox="1"/>
          <p:nvPr/>
        </p:nvSpPr>
        <p:spPr>
          <a:xfrm>
            <a:off x="251520" y="698500"/>
            <a:ext cx="8640960" cy="204684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nSpc>
                <a:spcPts val="2160"/>
              </a:lnSpc>
            </a:pPr>
            <a:r>
              <a:rPr lang="ja-JP" altLang="en-US" dirty="0" smtClean="0"/>
              <a:t>＜</a:t>
            </a:r>
            <a:r>
              <a:rPr lang="ja-JP" altLang="ja-JP" dirty="0" smtClean="0"/>
              <a:t>指導者</a:t>
            </a:r>
            <a:r>
              <a:rPr lang="ja-JP" altLang="ja-JP" dirty="0"/>
              <a:t>養成研修時における研修検討委員の</a:t>
            </a:r>
            <a:r>
              <a:rPr lang="ja-JP" altLang="ja-JP" dirty="0" smtClean="0"/>
              <a:t>役割</a:t>
            </a:r>
            <a:r>
              <a:rPr lang="ja-JP" altLang="en-US" dirty="0" smtClean="0"/>
              <a:t>＞</a:t>
            </a:r>
            <a:endParaRPr lang="en-US" altLang="ja-JP" dirty="0" smtClean="0"/>
          </a:p>
          <a:p>
            <a:pPr marL="457200" lvl="0" indent="-457200">
              <a:lnSpc>
                <a:spcPts val="2160"/>
              </a:lnSpc>
              <a:buFont typeface="+mj-ea"/>
              <a:buAutoNum type="circleNumDbPlain"/>
            </a:pPr>
            <a:r>
              <a:rPr lang="ja-JP" altLang="ja-JP" sz="1600" dirty="0" smtClean="0"/>
              <a:t>演習</a:t>
            </a:r>
            <a:r>
              <a:rPr lang="ja-JP" altLang="ja-JP" sz="1600" dirty="0"/>
              <a:t>時におけるポイント共有の</a:t>
            </a:r>
            <a:r>
              <a:rPr lang="ja-JP" altLang="ja-JP" sz="1600" dirty="0" smtClean="0"/>
              <a:t>サポート</a:t>
            </a:r>
            <a:endParaRPr lang="en-US" altLang="ja-JP" sz="1600" strike="dblStrike" dirty="0"/>
          </a:p>
          <a:p>
            <a:pPr marL="457200" lvl="0" indent="-457200">
              <a:lnSpc>
                <a:spcPts val="2160"/>
              </a:lnSpc>
              <a:buFont typeface="+mj-ea"/>
              <a:buAutoNum type="circleNumDbPlain"/>
            </a:pPr>
            <a:r>
              <a:rPr lang="ja-JP" altLang="ja-JP" sz="1600" dirty="0" smtClean="0"/>
              <a:t>演習</a:t>
            </a:r>
            <a:r>
              <a:rPr lang="ja-JP" altLang="ja-JP" sz="1600" dirty="0"/>
              <a:t>時の質問事項の</a:t>
            </a:r>
            <a:r>
              <a:rPr lang="ja-JP" altLang="ja-JP" sz="1600" dirty="0" smtClean="0"/>
              <a:t>取りまとめ</a:t>
            </a:r>
            <a:endParaRPr lang="en-US" altLang="ja-JP" sz="1600" strike="dblStrike" dirty="0"/>
          </a:p>
          <a:p>
            <a:pPr marL="457200" lvl="0" indent="-457200">
              <a:lnSpc>
                <a:spcPts val="2160"/>
              </a:lnSpc>
              <a:buFont typeface="+mj-ea"/>
              <a:buAutoNum type="circleNumDbPlain"/>
            </a:pPr>
            <a:r>
              <a:rPr lang="ja-JP" altLang="ja-JP" sz="1600" dirty="0" smtClean="0"/>
              <a:t>ブロック</a:t>
            </a:r>
            <a:r>
              <a:rPr lang="ja-JP" altLang="ja-JP" sz="1600" dirty="0"/>
              <a:t>ごとの関係性</a:t>
            </a:r>
            <a:r>
              <a:rPr lang="ja-JP" altLang="ja-JP" sz="1600" dirty="0" smtClean="0"/>
              <a:t>構築</a:t>
            </a:r>
            <a:endParaRPr lang="en-US" altLang="ja-JP" sz="1600" dirty="0" smtClean="0"/>
          </a:p>
          <a:p>
            <a:pPr lvl="0">
              <a:lnSpc>
                <a:spcPts val="2160"/>
              </a:lnSpc>
            </a:pPr>
            <a:endParaRPr lang="en-US" altLang="ja-JP" strike="dblStrike" dirty="0"/>
          </a:p>
          <a:p>
            <a:pPr lvl="0">
              <a:lnSpc>
                <a:spcPts val="2160"/>
              </a:lnSpc>
            </a:pPr>
            <a:r>
              <a:rPr lang="ja-JP" altLang="en-US" dirty="0" smtClean="0"/>
              <a:t>＜指導者養成研修後における研修検討委員の役割＞</a:t>
            </a:r>
            <a:endParaRPr lang="en-US" altLang="ja-JP" dirty="0" smtClean="0"/>
          </a:p>
          <a:p>
            <a:pPr lvl="0">
              <a:lnSpc>
                <a:spcPts val="2160"/>
              </a:lnSpc>
            </a:pPr>
            <a:r>
              <a:rPr lang="ja-JP" altLang="en-US" sz="1600" dirty="0" smtClean="0"/>
              <a:t>○ブロックごとの相談支援従事者研修充実に向けた円滑な情報交換等の実施</a:t>
            </a:r>
            <a:endParaRPr lang="en-US" altLang="ja-JP" sz="1600" dirty="0" smtClean="0"/>
          </a:p>
        </p:txBody>
      </p:sp>
    </p:spTree>
    <p:extLst>
      <p:ext uri="{BB962C8B-B14F-4D97-AF65-F5344CB8AC3E}">
        <p14:creationId xmlns:p14="http://schemas.microsoft.com/office/powerpoint/2010/main" val="1089644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504056"/>
          </a:xfrm>
        </p:spPr>
        <p:txBody>
          <a:bodyPr>
            <a:noAutofit/>
          </a:bodyPr>
          <a:lstStyle/>
          <a:p>
            <a:pPr algn="l"/>
            <a:r>
              <a:rPr lang="ja-JP" altLang="en-US" sz="3200" dirty="0" smtClean="0">
                <a:solidFill>
                  <a:schemeClr val="bg2">
                    <a:lumMod val="25000"/>
                  </a:schemeClr>
                </a:solidFill>
              </a:rPr>
              <a:t>１　経緯 </a:t>
            </a:r>
            <a:r>
              <a:rPr lang="ja-JP" altLang="en-US" sz="2400" dirty="0" smtClean="0">
                <a:solidFill>
                  <a:schemeClr val="bg2">
                    <a:lumMod val="25000"/>
                  </a:schemeClr>
                </a:solidFill>
              </a:rPr>
              <a:t>（平成１８年度～２９年度）</a:t>
            </a:r>
            <a:endParaRPr kumimoji="1" lang="ja-JP" altLang="en-US" sz="2400" dirty="0">
              <a:solidFill>
                <a:schemeClr val="bg2">
                  <a:lumMod val="25000"/>
                </a:schemeClr>
              </a:solidFill>
            </a:endParaRPr>
          </a:p>
        </p:txBody>
      </p:sp>
      <p:sp>
        <p:nvSpPr>
          <p:cNvPr id="3" name="コンテンツ プレースホルダー 2"/>
          <p:cNvSpPr>
            <a:spLocks noGrp="1"/>
          </p:cNvSpPr>
          <p:nvPr>
            <p:ph idx="1"/>
          </p:nvPr>
        </p:nvSpPr>
        <p:spPr>
          <a:xfrm>
            <a:off x="179512" y="1052736"/>
            <a:ext cx="8784976" cy="5472608"/>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nSpc>
                <a:spcPct val="150000"/>
              </a:lnSpc>
              <a:buFont typeface="Wingdings" panose="05000000000000000000" pitchFamily="2" charset="2"/>
              <a:buChar char="u"/>
            </a:pPr>
            <a:r>
              <a:rPr kumimoji="1" lang="ja-JP" altLang="en-US" sz="2400" dirty="0" smtClean="0">
                <a:solidFill>
                  <a:schemeClr val="tx1"/>
                </a:solidFill>
                <a:latin typeface="+mj-ea"/>
                <a:ea typeface="+mj-ea"/>
              </a:rPr>
              <a:t>平成</a:t>
            </a:r>
            <a:r>
              <a:rPr kumimoji="1" lang="en-US" altLang="ja-JP" sz="2400" dirty="0" smtClean="0">
                <a:solidFill>
                  <a:schemeClr val="tx1"/>
                </a:solidFill>
                <a:latin typeface="+mj-ea"/>
                <a:ea typeface="+mj-ea"/>
              </a:rPr>
              <a:t>18</a:t>
            </a:r>
            <a:r>
              <a:rPr kumimoji="1" lang="ja-JP" altLang="en-US" sz="2400" dirty="0" smtClean="0">
                <a:solidFill>
                  <a:schemeClr val="tx1"/>
                </a:solidFill>
                <a:latin typeface="+mj-ea"/>
                <a:ea typeface="+mj-ea"/>
              </a:rPr>
              <a:t>年当初は</a:t>
            </a:r>
            <a:r>
              <a:rPr kumimoji="1" lang="ja-JP" altLang="en-US" sz="2400" b="1" dirty="0" smtClean="0">
                <a:solidFill>
                  <a:schemeClr val="tx1"/>
                </a:solidFill>
                <a:latin typeface="+mj-ea"/>
                <a:ea typeface="+mj-ea"/>
              </a:rPr>
              <a:t>「伝達研修」</a:t>
            </a:r>
            <a:r>
              <a:rPr kumimoji="1" lang="ja-JP" altLang="en-US" sz="2400" dirty="0" smtClean="0">
                <a:solidFill>
                  <a:schemeClr val="tx1"/>
                </a:solidFill>
                <a:latin typeface="+mj-ea"/>
                <a:ea typeface="+mj-ea"/>
              </a:rPr>
              <a:t>として都道府県研修と同一内容で実施</a:t>
            </a:r>
            <a:endParaRPr kumimoji="1" lang="en-US" altLang="ja-JP" sz="2400" dirty="0" smtClean="0">
              <a:solidFill>
                <a:schemeClr val="tx1"/>
              </a:solidFill>
              <a:latin typeface="+mj-ea"/>
              <a:ea typeface="+mj-ea"/>
            </a:endParaRPr>
          </a:p>
          <a:p>
            <a:pPr>
              <a:lnSpc>
                <a:spcPct val="150000"/>
              </a:lnSpc>
              <a:buFont typeface="Wingdings" panose="05000000000000000000" pitchFamily="2" charset="2"/>
              <a:buChar char="u"/>
            </a:pPr>
            <a:r>
              <a:rPr lang="ja-JP" altLang="en-US" sz="2400" dirty="0" smtClean="0">
                <a:solidFill>
                  <a:schemeClr val="tx1"/>
                </a:solidFill>
                <a:latin typeface="+mj-ea"/>
                <a:ea typeface="+mj-ea"/>
              </a:rPr>
              <a:t>平成</a:t>
            </a:r>
            <a:r>
              <a:rPr lang="en-US" altLang="ja-JP" sz="2400" dirty="0" smtClean="0">
                <a:solidFill>
                  <a:schemeClr val="tx1"/>
                </a:solidFill>
                <a:latin typeface="+mj-ea"/>
                <a:ea typeface="+mj-ea"/>
              </a:rPr>
              <a:t>21</a:t>
            </a:r>
            <a:r>
              <a:rPr lang="ja-JP" altLang="en-US" sz="2400" dirty="0" smtClean="0">
                <a:solidFill>
                  <a:schemeClr val="tx1"/>
                </a:solidFill>
                <a:latin typeface="+mj-ea"/>
                <a:ea typeface="+mj-ea"/>
              </a:rPr>
              <a:t>年度から、</a:t>
            </a:r>
            <a:r>
              <a:rPr lang="ja-JP" altLang="en-US" sz="2400" b="1" dirty="0" smtClean="0">
                <a:solidFill>
                  <a:schemeClr val="tx1"/>
                </a:solidFill>
                <a:latin typeface="+mj-ea"/>
                <a:ea typeface="+mj-ea"/>
              </a:rPr>
              <a:t>研修の実施方法についての研修</a:t>
            </a:r>
            <a:r>
              <a:rPr lang="ja-JP" altLang="en-US" sz="2400" dirty="0" smtClean="0">
                <a:solidFill>
                  <a:schemeClr val="tx1"/>
                </a:solidFill>
                <a:latin typeface="+mj-ea"/>
                <a:ea typeface="+mj-ea"/>
              </a:rPr>
              <a:t>も取り入れて実施</a:t>
            </a:r>
            <a:endParaRPr lang="en-US" altLang="ja-JP" sz="2400" dirty="0" smtClean="0">
              <a:solidFill>
                <a:schemeClr val="tx1"/>
              </a:solidFill>
              <a:latin typeface="+mj-ea"/>
              <a:ea typeface="+mj-ea"/>
            </a:endParaRPr>
          </a:p>
          <a:p>
            <a:pPr>
              <a:lnSpc>
                <a:spcPct val="150000"/>
              </a:lnSpc>
              <a:buFont typeface="Wingdings" panose="05000000000000000000" pitchFamily="2" charset="2"/>
              <a:buChar char="u"/>
            </a:pPr>
            <a:r>
              <a:rPr kumimoji="1" lang="ja-JP" altLang="en-US" sz="2400" dirty="0" smtClean="0">
                <a:solidFill>
                  <a:schemeClr val="tx1"/>
                </a:solidFill>
                <a:latin typeface="+mj-ea"/>
                <a:ea typeface="+mj-ea"/>
              </a:rPr>
              <a:t>平成</a:t>
            </a:r>
            <a:r>
              <a:rPr lang="en-US" altLang="ja-JP" sz="2400" dirty="0" smtClean="0">
                <a:solidFill>
                  <a:schemeClr val="tx1"/>
                </a:solidFill>
                <a:latin typeface="+mj-ea"/>
                <a:ea typeface="+mj-ea"/>
              </a:rPr>
              <a:t>22</a:t>
            </a:r>
            <a:r>
              <a:rPr kumimoji="1" lang="ja-JP" altLang="en-US" sz="2400" dirty="0" smtClean="0">
                <a:solidFill>
                  <a:schemeClr val="tx1"/>
                </a:solidFill>
                <a:latin typeface="+mj-ea"/>
                <a:ea typeface="+mj-ea"/>
              </a:rPr>
              <a:t>年度は、前年度の視点に加え、</a:t>
            </a:r>
            <a:r>
              <a:rPr lang="ja-JP" altLang="en-US" sz="2400" dirty="0" smtClean="0">
                <a:solidFill>
                  <a:schemeClr val="tx1"/>
                </a:solidFill>
                <a:latin typeface="+mj-ea"/>
                <a:ea typeface="+mj-ea"/>
              </a:rPr>
              <a:t>現任研修について焦点を当てて実施</a:t>
            </a:r>
            <a:endParaRPr lang="en-US" altLang="ja-JP" sz="2400" dirty="0" smtClean="0">
              <a:solidFill>
                <a:schemeClr val="tx1"/>
              </a:solidFill>
              <a:latin typeface="+mj-ea"/>
              <a:ea typeface="+mj-ea"/>
            </a:endParaRPr>
          </a:p>
          <a:p>
            <a:pPr>
              <a:lnSpc>
                <a:spcPct val="150000"/>
              </a:lnSpc>
              <a:buFont typeface="Wingdings" panose="05000000000000000000" pitchFamily="2" charset="2"/>
              <a:buChar char="u"/>
            </a:pPr>
            <a:r>
              <a:rPr kumimoji="1" lang="ja-JP" altLang="en-US" sz="2400" dirty="0" smtClean="0">
                <a:solidFill>
                  <a:schemeClr val="tx1"/>
                </a:solidFill>
                <a:latin typeface="+mj-ea"/>
                <a:ea typeface="+mj-ea"/>
              </a:rPr>
              <a:t>平成</a:t>
            </a:r>
            <a:r>
              <a:rPr kumimoji="1" lang="en-US" altLang="ja-JP" sz="2400" dirty="0" smtClean="0">
                <a:solidFill>
                  <a:schemeClr val="tx1"/>
                </a:solidFill>
                <a:latin typeface="+mj-ea"/>
                <a:ea typeface="+mj-ea"/>
              </a:rPr>
              <a:t>23</a:t>
            </a:r>
            <a:r>
              <a:rPr kumimoji="1" lang="ja-JP" altLang="en-US" sz="2400" dirty="0" smtClean="0">
                <a:solidFill>
                  <a:schemeClr val="tx1"/>
                </a:solidFill>
                <a:latin typeface="+mj-ea"/>
                <a:ea typeface="+mj-ea"/>
              </a:rPr>
              <a:t>年度は、改正自立支援法の施行に重点を置き実施</a:t>
            </a:r>
            <a:endParaRPr kumimoji="1" lang="en-US" altLang="ja-JP" sz="2400" dirty="0" smtClean="0">
              <a:solidFill>
                <a:schemeClr val="tx1"/>
              </a:solidFill>
              <a:latin typeface="+mj-ea"/>
              <a:ea typeface="+mj-ea"/>
            </a:endParaRPr>
          </a:p>
          <a:p>
            <a:pPr>
              <a:lnSpc>
                <a:spcPct val="150000"/>
              </a:lnSpc>
              <a:buFont typeface="Wingdings" panose="05000000000000000000" pitchFamily="2" charset="2"/>
              <a:buChar char="u"/>
            </a:pPr>
            <a:r>
              <a:rPr lang="ja-JP" altLang="en-US" sz="2400" dirty="0" smtClean="0">
                <a:solidFill>
                  <a:schemeClr val="tx1"/>
                </a:solidFill>
                <a:latin typeface="+mj-ea"/>
                <a:ea typeface="+mj-ea"/>
              </a:rPr>
              <a:t>平成</a:t>
            </a:r>
            <a:r>
              <a:rPr lang="en-US" altLang="ja-JP" sz="2400" dirty="0" smtClean="0">
                <a:solidFill>
                  <a:schemeClr val="tx1"/>
                </a:solidFill>
                <a:latin typeface="+mj-ea"/>
                <a:ea typeface="+mj-ea"/>
              </a:rPr>
              <a:t>24</a:t>
            </a:r>
            <a:r>
              <a:rPr lang="ja-JP" altLang="en-US" sz="2400" dirty="0" smtClean="0">
                <a:solidFill>
                  <a:schemeClr val="tx1"/>
                </a:solidFill>
                <a:latin typeface="+mj-ea"/>
                <a:ea typeface="+mj-ea"/>
              </a:rPr>
              <a:t>年度は、</a:t>
            </a:r>
            <a:r>
              <a:rPr lang="ja-JP" altLang="en-US" sz="2400" b="1" dirty="0" smtClean="0">
                <a:solidFill>
                  <a:schemeClr val="tx1"/>
                </a:solidFill>
                <a:latin typeface="+mj-ea"/>
                <a:ea typeface="+mj-ea"/>
              </a:rPr>
              <a:t>ファシリテーターの確保など体制構築</a:t>
            </a:r>
            <a:r>
              <a:rPr lang="ja-JP" altLang="en-US" sz="2400" dirty="0" smtClean="0">
                <a:solidFill>
                  <a:schemeClr val="tx1"/>
                </a:solidFill>
                <a:latin typeface="+mj-ea"/>
                <a:ea typeface="+mj-ea"/>
              </a:rPr>
              <a:t>の視点を導入</a:t>
            </a:r>
            <a:endParaRPr lang="en-US" altLang="ja-JP" sz="2400" dirty="0" smtClean="0">
              <a:solidFill>
                <a:schemeClr val="tx1"/>
              </a:solidFill>
              <a:latin typeface="+mj-ea"/>
              <a:ea typeface="+mj-ea"/>
            </a:endParaRPr>
          </a:p>
          <a:p>
            <a:pPr>
              <a:lnSpc>
                <a:spcPct val="150000"/>
              </a:lnSpc>
              <a:buFont typeface="Wingdings" panose="05000000000000000000" pitchFamily="2" charset="2"/>
              <a:buChar char="u"/>
            </a:pPr>
            <a:r>
              <a:rPr kumimoji="1" lang="ja-JP" altLang="en-US" sz="2400" dirty="0" smtClean="0">
                <a:solidFill>
                  <a:schemeClr val="tx1"/>
                </a:solidFill>
                <a:latin typeface="+mj-ea"/>
                <a:ea typeface="+mj-ea"/>
              </a:rPr>
              <a:t>平成</a:t>
            </a:r>
            <a:r>
              <a:rPr kumimoji="1" lang="en-US" altLang="ja-JP" sz="2400" dirty="0" smtClean="0">
                <a:solidFill>
                  <a:schemeClr val="tx1"/>
                </a:solidFill>
                <a:latin typeface="+mj-ea"/>
                <a:ea typeface="+mj-ea"/>
              </a:rPr>
              <a:t>25</a:t>
            </a:r>
            <a:r>
              <a:rPr kumimoji="1" lang="ja-JP" altLang="en-US" sz="2400" dirty="0" smtClean="0">
                <a:solidFill>
                  <a:schemeClr val="tx1"/>
                </a:solidFill>
                <a:latin typeface="+mj-ea"/>
                <a:ea typeface="+mj-ea"/>
              </a:rPr>
              <a:t>年度は、計画相談支援の促進に重点を置き実施</a:t>
            </a:r>
            <a:endParaRPr kumimoji="1" lang="en-US" altLang="ja-JP" sz="2400" dirty="0" smtClean="0">
              <a:solidFill>
                <a:schemeClr val="tx1"/>
              </a:solidFill>
              <a:latin typeface="+mj-ea"/>
              <a:ea typeface="+mj-ea"/>
            </a:endParaRPr>
          </a:p>
          <a:p>
            <a:pPr lvl="0">
              <a:lnSpc>
                <a:spcPct val="150000"/>
              </a:lnSpc>
              <a:buFont typeface="Wingdings" panose="05000000000000000000" pitchFamily="2" charset="2"/>
              <a:buChar char="u"/>
            </a:pPr>
            <a:r>
              <a:rPr lang="ja-JP" altLang="en-US" sz="2400" dirty="0" smtClean="0">
                <a:solidFill>
                  <a:schemeClr val="tx1"/>
                </a:solidFill>
                <a:latin typeface="+mj-ea"/>
                <a:ea typeface="+mj-ea"/>
              </a:rPr>
              <a:t>平成</a:t>
            </a:r>
            <a:r>
              <a:rPr lang="en-US" altLang="ja-JP" sz="2400" dirty="0" smtClean="0">
                <a:solidFill>
                  <a:schemeClr val="tx1"/>
                </a:solidFill>
                <a:latin typeface="+mj-ea"/>
                <a:ea typeface="+mj-ea"/>
              </a:rPr>
              <a:t>26</a:t>
            </a:r>
            <a:r>
              <a:rPr lang="ja-JP" altLang="en-US" sz="2400" dirty="0" smtClean="0">
                <a:solidFill>
                  <a:schemeClr val="tx1"/>
                </a:solidFill>
                <a:latin typeface="+mj-ea"/>
                <a:ea typeface="+mj-ea"/>
              </a:rPr>
              <a:t>～</a:t>
            </a:r>
            <a:r>
              <a:rPr lang="en-US" altLang="ja-JP" sz="2400" dirty="0" smtClean="0">
                <a:solidFill>
                  <a:schemeClr val="tx1"/>
                </a:solidFill>
                <a:latin typeface="+mj-ea"/>
                <a:ea typeface="+mj-ea"/>
              </a:rPr>
              <a:t>28</a:t>
            </a:r>
            <a:r>
              <a:rPr lang="ja-JP" altLang="en-US" sz="2400" dirty="0" smtClean="0">
                <a:solidFill>
                  <a:schemeClr val="tx1"/>
                </a:solidFill>
                <a:latin typeface="+mj-ea"/>
                <a:ea typeface="+mj-ea"/>
              </a:rPr>
              <a:t>年度は、都道府県</a:t>
            </a:r>
            <a:r>
              <a:rPr lang="ja-JP" altLang="en-US" sz="2400" smtClean="0">
                <a:solidFill>
                  <a:schemeClr val="tx1"/>
                </a:solidFill>
                <a:latin typeface="+mj-ea"/>
                <a:ea typeface="+mj-ea"/>
              </a:rPr>
              <a:t>研修の質の</a:t>
            </a:r>
            <a:r>
              <a:rPr lang="ja-JP" altLang="en-US" sz="2400" dirty="0" smtClean="0">
                <a:solidFill>
                  <a:schemeClr val="tx1"/>
                </a:solidFill>
                <a:latin typeface="+mj-ea"/>
                <a:ea typeface="+mj-ea"/>
              </a:rPr>
              <a:t>向上のため、都道府県における研修の体制強化及び内容充実について重点的に実施</a:t>
            </a:r>
            <a:endParaRPr lang="en-US" altLang="ja-JP" sz="2400" dirty="0" smtClean="0">
              <a:solidFill>
                <a:schemeClr val="tx1"/>
              </a:solidFill>
              <a:latin typeface="+mj-ea"/>
              <a:ea typeface="+mj-ea"/>
            </a:endParaRPr>
          </a:p>
          <a:p>
            <a:pPr lvl="0">
              <a:lnSpc>
                <a:spcPct val="150000"/>
              </a:lnSpc>
              <a:buFont typeface="Wingdings" panose="05000000000000000000" pitchFamily="2" charset="2"/>
              <a:buChar char="u"/>
            </a:pPr>
            <a:r>
              <a:rPr lang="ja-JP" altLang="ja-JP" sz="2400" dirty="0" smtClean="0">
                <a:solidFill>
                  <a:schemeClr val="tx1"/>
                </a:solidFill>
                <a:latin typeface="+mj-ea"/>
                <a:ea typeface="+mj-ea"/>
              </a:rPr>
              <a:t>平成</a:t>
            </a:r>
            <a:r>
              <a:rPr lang="en-US" altLang="ja-JP" sz="2400" dirty="0">
                <a:solidFill>
                  <a:schemeClr val="tx1"/>
                </a:solidFill>
                <a:latin typeface="+mj-ea"/>
                <a:ea typeface="+mj-ea"/>
              </a:rPr>
              <a:t>29</a:t>
            </a:r>
            <a:r>
              <a:rPr lang="ja-JP" altLang="ja-JP" sz="2400" dirty="0">
                <a:solidFill>
                  <a:schemeClr val="tx1"/>
                </a:solidFill>
                <a:latin typeface="+mj-ea"/>
                <a:ea typeface="+mj-ea"/>
              </a:rPr>
              <a:t>年度からは、平成</a:t>
            </a:r>
            <a:r>
              <a:rPr lang="en-US" altLang="ja-JP" sz="2400" dirty="0">
                <a:solidFill>
                  <a:schemeClr val="tx1"/>
                </a:solidFill>
                <a:latin typeface="+mj-ea"/>
                <a:ea typeface="+mj-ea"/>
              </a:rPr>
              <a:t>31</a:t>
            </a:r>
            <a:r>
              <a:rPr lang="ja-JP" altLang="ja-JP" sz="2400" dirty="0">
                <a:solidFill>
                  <a:schemeClr val="tx1"/>
                </a:solidFill>
                <a:latin typeface="+mj-ea"/>
                <a:ea typeface="+mj-ea"/>
              </a:rPr>
              <a:t>年度を予定している初任者及び現任研修の新たなカリキュラムを想定した一部伝達研修及び、</a:t>
            </a:r>
            <a:r>
              <a:rPr lang="ja-JP" altLang="ja-JP" sz="2400" b="1" dirty="0">
                <a:solidFill>
                  <a:schemeClr val="tx1"/>
                </a:solidFill>
                <a:latin typeface="+mj-ea"/>
                <a:ea typeface="+mj-ea"/>
              </a:rPr>
              <a:t>新たなカリキュラムに対応出来る研修実施の体制の充実</a:t>
            </a:r>
            <a:r>
              <a:rPr lang="ja-JP" altLang="ja-JP" sz="2400" dirty="0">
                <a:solidFill>
                  <a:schemeClr val="tx1"/>
                </a:solidFill>
                <a:latin typeface="+mj-ea"/>
                <a:ea typeface="+mj-ea"/>
              </a:rPr>
              <a:t>について重点的に実施。</a:t>
            </a:r>
            <a:endParaRPr lang="ja-JP" altLang="ja-JP" sz="2400" strike="dblStrike" dirty="0">
              <a:solidFill>
                <a:schemeClr val="tx1"/>
              </a:solidFill>
              <a:latin typeface="+mj-ea"/>
              <a:ea typeface="+mj-ea"/>
            </a:endParaRPr>
          </a:p>
          <a:p>
            <a:pPr>
              <a:lnSpc>
                <a:spcPct val="150000"/>
              </a:lnSpc>
              <a:buFont typeface="Wingdings" panose="05000000000000000000" pitchFamily="2" charset="2"/>
              <a:buChar char="u"/>
            </a:pPr>
            <a:endParaRPr lang="en-US" altLang="ja-JP" sz="2400" dirty="0" smtClean="0">
              <a:solidFill>
                <a:schemeClr val="tx1"/>
              </a:solidFill>
              <a:latin typeface="+mj-ea"/>
              <a:ea typeface="+mj-ea"/>
            </a:endParaRPr>
          </a:p>
          <a:p>
            <a:pPr marL="0" indent="0">
              <a:lnSpc>
                <a:spcPct val="150000"/>
              </a:lnSpc>
              <a:buNone/>
            </a:pPr>
            <a:endParaRPr lang="en-US" altLang="ja-JP" sz="2400" dirty="0" smtClean="0">
              <a:solidFill>
                <a:schemeClr val="tx1"/>
              </a:solidFill>
              <a:latin typeface="+mj-ea"/>
              <a:ea typeface="+mj-ea"/>
            </a:endParaRPr>
          </a:p>
          <a:p>
            <a:pPr>
              <a:lnSpc>
                <a:spcPct val="150000"/>
              </a:lnSpc>
              <a:buFont typeface="Wingdings" panose="05000000000000000000" pitchFamily="2" charset="2"/>
              <a:buChar char="u"/>
            </a:pPr>
            <a:endParaRPr kumimoji="1" lang="en-US" altLang="ja-JP" sz="2400" dirty="0" smtClean="0">
              <a:solidFill>
                <a:schemeClr val="tx1"/>
              </a:solidFill>
              <a:latin typeface="+mj-ea"/>
              <a:ea typeface="+mj-ea"/>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724743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1176" y="202630"/>
            <a:ext cx="8507288" cy="490066"/>
          </a:xfrm>
        </p:spPr>
        <p:txBody>
          <a:bodyPr>
            <a:noAutofit/>
          </a:bodyPr>
          <a:lstStyle/>
          <a:p>
            <a:pPr algn="l"/>
            <a:r>
              <a:rPr kumimoji="1" lang="ja-JP" altLang="en-US" sz="3200" dirty="0" smtClean="0">
                <a:solidFill>
                  <a:schemeClr val="bg2">
                    <a:lumMod val="25000"/>
                  </a:schemeClr>
                </a:solidFill>
              </a:rPr>
              <a:t>２　平成</a:t>
            </a:r>
            <a:r>
              <a:rPr lang="ja-JP" altLang="en-US" sz="3200" dirty="0">
                <a:solidFill>
                  <a:schemeClr val="bg2">
                    <a:lumMod val="25000"/>
                  </a:schemeClr>
                </a:solidFill>
              </a:rPr>
              <a:t>３０</a:t>
            </a:r>
            <a:r>
              <a:rPr kumimoji="1" lang="ja-JP" altLang="en-US" sz="3200" dirty="0" smtClean="0">
                <a:solidFill>
                  <a:schemeClr val="bg2">
                    <a:lumMod val="25000"/>
                  </a:schemeClr>
                </a:solidFill>
              </a:rPr>
              <a:t>年度研修の位置づけ</a:t>
            </a:r>
            <a:endParaRPr kumimoji="1" lang="ja-JP" altLang="en-US" sz="3200" dirty="0">
              <a:solidFill>
                <a:schemeClr val="bg2">
                  <a:lumMod val="25000"/>
                </a:schemeClr>
              </a:solidFill>
            </a:endParaRPr>
          </a:p>
        </p:txBody>
      </p:sp>
      <p:sp>
        <p:nvSpPr>
          <p:cNvPr id="3" name="コンテンツ プレースホルダー 2"/>
          <p:cNvSpPr>
            <a:spLocks noGrp="1"/>
          </p:cNvSpPr>
          <p:nvPr>
            <p:ph idx="1"/>
          </p:nvPr>
        </p:nvSpPr>
        <p:spPr>
          <a:xfrm>
            <a:off x="179512" y="908720"/>
            <a:ext cx="8784976" cy="5144506"/>
          </a:xfrm>
        </p:spPr>
        <p:style>
          <a:lnRef idx="2">
            <a:schemeClr val="dk1"/>
          </a:lnRef>
          <a:fillRef idx="1">
            <a:schemeClr val="lt1"/>
          </a:fillRef>
          <a:effectRef idx="0">
            <a:schemeClr val="dk1"/>
          </a:effectRef>
          <a:fontRef idx="minor">
            <a:schemeClr val="dk1"/>
          </a:fontRef>
        </p:style>
        <p:txBody>
          <a:bodyPr anchor="ctr">
            <a:noAutofit/>
          </a:bodyPr>
          <a:lstStyle/>
          <a:p>
            <a:pPr>
              <a:buFont typeface="Wingdings" panose="05000000000000000000" pitchFamily="2" charset="2"/>
              <a:buChar char="l"/>
            </a:pPr>
            <a:r>
              <a:rPr lang="ja-JP" altLang="ja-JP" sz="2400" u="sng" dirty="0"/>
              <a:t>平成</a:t>
            </a:r>
            <a:r>
              <a:rPr lang="en-US" altLang="ja-JP" sz="2400" u="sng" dirty="0"/>
              <a:t>31</a:t>
            </a:r>
            <a:r>
              <a:rPr lang="ja-JP" altLang="ja-JP" sz="2400" u="sng" dirty="0"/>
              <a:t>年度を目処として相談支援従事者研修事業の制度改定</a:t>
            </a:r>
            <a:r>
              <a:rPr lang="ja-JP" altLang="ja-JP" sz="2400" dirty="0"/>
              <a:t>に向けて、厚生労働科学研究により初任者及び現任研修のモデル研修の開発を行った。それに基づき厚生労働省で示す研修項目及び時間数（標準カリキュラム）に沿って実施される、新たな</a:t>
            </a:r>
            <a:r>
              <a:rPr lang="ja-JP" altLang="ja-JP" sz="2400" u="sng" dirty="0"/>
              <a:t>制度へ円滑に移行するため</a:t>
            </a:r>
            <a:r>
              <a:rPr lang="ja-JP" altLang="ja-JP" sz="2400" dirty="0"/>
              <a:t>、今年度研修は以下の内容を中心に実施する。</a:t>
            </a:r>
            <a:endParaRPr lang="ja-JP" altLang="ja-JP" sz="2400" strike="dblStrike" dirty="0"/>
          </a:p>
          <a:p>
            <a:pPr marL="0" indent="0">
              <a:buNone/>
            </a:pPr>
            <a:endParaRPr lang="ja-JP" altLang="ja-JP" sz="2400" strike="dblStrike" dirty="0"/>
          </a:p>
          <a:p>
            <a:pPr marL="717550" lvl="0"/>
            <a:r>
              <a:rPr lang="ja-JP" altLang="ja-JP" sz="2200" b="1" dirty="0"/>
              <a:t>新たな相談支援従事者研修事業等の仕組みに関する情報提供</a:t>
            </a:r>
            <a:endParaRPr lang="ja-JP" altLang="ja-JP" sz="2200" b="1" strike="dblStrike" dirty="0"/>
          </a:p>
          <a:p>
            <a:pPr marL="717550" lvl="0"/>
            <a:r>
              <a:rPr lang="ja-JP" altLang="ja-JP" sz="2200" b="1" u="sng" dirty="0"/>
              <a:t>初任者研修及び現任研修についてモデル研修を活用した</a:t>
            </a:r>
            <a:r>
              <a:rPr lang="ja-JP" altLang="ja-JP" sz="2200" b="1" dirty="0"/>
              <a:t>新カリキュラム（案）についての伝達</a:t>
            </a:r>
            <a:endParaRPr lang="ja-JP" altLang="ja-JP" sz="2200" b="1" strike="dblStrike" dirty="0"/>
          </a:p>
          <a:p>
            <a:pPr marL="717550" lvl="0"/>
            <a:r>
              <a:rPr lang="ja-JP" altLang="ja-JP" sz="2200" b="1" dirty="0"/>
              <a:t>演習の全体進行者及び演習グループファシリテーターの養成</a:t>
            </a:r>
            <a:endParaRPr lang="ja-JP" altLang="ja-JP" sz="2200" b="1" strike="dblStrike" dirty="0"/>
          </a:p>
        </p:txBody>
      </p:sp>
      <p:sp>
        <p:nvSpPr>
          <p:cNvPr id="5" name="テキスト ボックス 4"/>
          <p:cNvSpPr txBox="1"/>
          <p:nvPr/>
        </p:nvSpPr>
        <p:spPr>
          <a:xfrm>
            <a:off x="179512" y="6197242"/>
            <a:ext cx="8856984" cy="400110"/>
          </a:xfrm>
          <a:prstGeom prst="rect">
            <a:avLst/>
          </a:prstGeom>
          <a:noFill/>
        </p:spPr>
        <p:txBody>
          <a:bodyPr wrap="square" rtlCol="0">
            <a:spAutoFit/>
          </a:bodyPr>
          <a:lstStyle/>
          <a:p>
            <a:r>
              <a:rPr kumimoji="1" lang="en-US" altLang="ja-JP" sz="2000" b="1" dirty="0" smtClean="0">
                <a:solidFill>
                  <a:srgbClr val="FF0000"/>
                </a:solidFill>
              </a:rPr>
              <a:t>※</a:t>
            </a:r>
            <a:r>
              <a:rPr kumimoji="1" lang="ja-JP" altLang="en-US" sz="2000" b="1" dirty="0" smtClean="0">
                <a:solidFill>
                  <a:srgbClr val="FF0000"/>
                </a:solidFill>
              </a:rPr>
              <a:t>平成</a:t>
            </a:r>
            <a:r>
              <a:rPr kumimoji="1" lang="en-US" altLang="ja-JP" sz="2000" b="1" dirty="0" smtClean="0">
                <a:solidFill>
                  <a:srgbClr val="FF0000"/>
                </a:solidFill>
              </a:rPr>
              <a:t>30</a:t>
            </a:r>
            <a:r>
              <a:rPr kumimoji="1" lang="ja-JP" altLang="en-US" sz="2000" b="1" dirty="0" smtClean="0">
                <a:solidFill>
                  <a:srgbClr val="FF0000"/>
                </a:solidFill>
              </a:rPr>
              <a:t>年度における各都道府県研修は、現行カリキュラムにて実施する</a:t>
            </a:r>
            <a:endParaRPr kumimoji="1" lang="ja-JP" altLang="en-US" sz="2000" b="1" dirty="0">
              <a:solidFill>
                <a:srgbClr val="FF0000"/>
              </a:solidFill>
            </a:endParaRPr>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3520675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418058"/>
          </a:xfrm>
        </p:spPr>
        <p:txBody>
          <a:bodyPr>
            <a:normAutofit/>
          </a:bodyPr>
          <a:lstStyle/>
          <a:p>
            <a:r>
              <a:rPr kumimoji="1" lang="ja-JP" altLang="en-US" sz="1800" b="1" dirty="0" smtClean="0"/>
              <a:t>平成</a:t>
            </a:r>
            <a:r>
              <a:rPr kumimoji="1" lang="en-US" altLang="ja-JP" sz="1800" b="1" dirty="0" smtClean="0"/>
              <a:t>30</a:t>
            </a:r>
            <a:r>
              <a:rPr kumimoji="1" lang="ja-JP" altLang="en-US" sz="1800" b="1" dirty="0" smtClean="0"/>
              <a:t>年度相談支援従事者指導者養成研修</a:t>
            </a:r>
            <a:endParaRPr kumimoji="1" lang="ja-JP" altLang="en-US" sz="1800" b="1" dirty="0"/>
          </a:p>
        </p:txBody>
      </p:sp>
      <p:sp>
        <p:nvSpPr>
          <p:cNvPr id="4" name="スライド番号プレースホルダー 3"/>
          <p:cNvSpPr>
            <a:spLocks noGrp="1"/>
          </p:cNvSpPr>
          <p:nvPr>
            <p:ph type="sldNum" sz="quarter" idx="12"/>
          </p:nvPr>
        </p:nvSpPr>
        <p:spPr>
          <a:xfrm>
            <a:off x="6553200" y="6356351"/>
            <a:ext cx="2590800" cy="313010"/>
          </a:xfrm>
        </p:spPr>
        <p:txBody>
          <a:bodyPr/>
          <a:lstStyle/>
          <a:p>
            <a:fld id="{D2D8002D-B5B0-4BAC-B1F6-782DDCCE6D9C}" type="slidenum">
              <a:rPr kumimoji="1" lang="ja-JP" altLang="en-US" smtClean="0"/>
              <a:t>4</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455278828"/>
              </p:ext>
            </p:extLst>
          </p:nvPr>
        </p:nvGraphicFramePr>
        <p:xfrm>
          <a:off x="323527" y="404664"/>
          <a:ext cx="8568952" cy="594360"/>
        </p:xfrm>
        <a:graphic>
          <a:graphicData uri="http://schemas.openxmlformats.org/drawingml/2006/table">
            <a:tbl>
              <a:tblPr firstRow="1" bandRow="1">
                <a:tableStyleId>{5940675A-B579-460E-94D1-54222C63F5DA}</a:tableStyleId>
              </a:tblPr>
              <a:tblGrid>
                <a:gridCol w="960314"/>
                <a:gridCol w="7608638"/>
              </a:tblGrid>
              <a:tr h="370840">
                <a:tc>
                  <a:txBody>
                    <a:bodyPr/>
                    <a:lstStyle/>
                    <a:p>
                      <a:r>
                        <a:rPr kumimoji="1" lang="ja-JP" altLang="en-US" sz="1100" dirty="0" smtClean="0"/>
                        <a:t>獲得目標</a:t>
                      </a:r>
                      <a:endParaRPr kumimoji="1" lang="ja-JP" altLang="en-US" sz="1100" dirty="0"/>
                    </a:p>
                  </a:txBody>
                  <a:tcPr anchor="ctr"/>
                </a:tc>
                <a:tc>
                  <a:txBody>
                    <a:bodyPr/>
                    <a:lstStyle/>
                    <a:p>
                      <a:pPr marL="228600" lvl="0" indent="-228600">
                        <a:buFont typeface="+mj-ea"/>
                        <a:buAutoNum type="circleNumDbPlain"/>
                      </a:pPr>
                      <a:r>
                        <a:rPr lang="ja-JP" altLang="ja-JP" sz="1100" dirty="0" smtClean="0"/>
                        <a:t>新たな相談支援従事者研修事業等の仕組みに関する情報提供</a:t>
                      </a:r>
                      <a:endParaRPr lang="ja-JP" altLang="ja-JP" sz="1100" strike="dblStrike" dirty="0" smtClean="0"/>
                    </a:p>
                    <a:p>
                      <a:pPr marL="228600" lvl="0" indent="-228600">
                        <a:buFont typeface="+mj-ea"/>
                        <a:buAutoNum type="circleNumDbPlain"/>
                      </a:pPr>
                      <a:r>
                        <a:rPr lang="ja-JP" altLang="ja-JP" sz="1100" dirty="0" smtClean="0"/>
                        <a:t>初任者研修及び現任研修についてモデル研修を活用した新カリキュラム（案）についての伝達</a:t>
                      </a:r>
                      <a:endParaRPr lang="ja-JP" altLang="ja-JP" sz="1100" strike="dblStrike" dirty="0" smtClean="0"/>
                    </a:p>
                    <a:p>
                      <a:pPr marL="228600" lvl="0" indent="-228600">
                        <a:buFont typeface="+mj-ea"/>
                        <a:buAutoNum type="circleNumDbPlain"/>
                      </a:pPr>
                      <a:r>
                        <a:rPr lang="ja-JP" altLang="ja-JP" sz="1100" dirty="0" smtClean="0"/>
                        <a:t>演習の全体進行者及び演習グループファシリテーターの養成</a:t>
                      </a:r>
                      <a:endParaRPr lang="ja-JP" altLang="ja-JP" sz="1100" strike="dblStrike" dirty="0"/>
                    </a:p>
                  </a:txBody>
                  <a:tcPr anchor="ct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044816939"/>
              </p:ext>
            </p:extLst>
          </p:nvPr>
        </p:nvGraphicFramePr>
        <p:xfrm>
          <a:off x="323529" y="1125878"/>
          <a:ext cx="8568952" cy="5689138"/>
        </p:xfrm>
        <a:graphic>
          <a:graphicData uri="http://schemas.openxmlformats.org/drawingml/2006/table">
            <a:tbl>
              <a:tblPr firstRow="1" bandRow="1">
                <a:tableStyleId>{5940675A-B579-460E-94D1-54222C63F5DA}</a:tableStyleId>
              </a:tblPr>
              <a:tblGrid>
                <a:gridCol w="504055"/>
                <a:gridCol w="8064897"/>
              </a:tblGrid>
              <a:tr h="385999">
                <a:tc rowSpan="5">
                  <a:txBody>
                    <a:bodyPr/>
                    <a:lstStyle/>
                    <a:p>
                      <a:pPr algn="ctr"/>
                      <a:r>
                        <a:rPr kumimoji="1" lang="ja-JP" altLang="en-US" sz="1300" dirty="0" smtClean="0"/>
                        <a:t>１日目</a:t>
                      </a:r>
                      <a:endParaRPr kumimoji="1" lang="ja-JP" altLang="en-US" sz="1300" dirty="0"/>
                    </a:p>
                  </a:txBody>
                  <a:tcPr vert="eaVert" anchor="ctr"/>
                </a:tc>
                <a:tc>
                  <a:txBody>
                    <a:bodyPr/>
                    <a:lstStyle/>
                    <a:p>
                      <a:r>
                        <a:rPr kumimoji="1" lang="ja-JP" altLang="en-US" sz="1300" dirty="0" smtClean="0"/>
                        <a:t>１－（１）</a:t>
                      </a:r>
                      <a:r>
                        <a:rPr kumimoji="1" lang="en-US" altLang="ja-JP" sz="1300" dirty="0" smtClean="0"/>
                        <a:t>【</a:t>
                      </a:r>
                      <a:r>
                        <a:rPr kumimoji="1" lang="ja-JP" altLang="en-US" sz="1300" dirty="0" smtClean="0"/>
                        <a:t>重要事項の説明</a:t>
                      </a:r>
                      <a:r>
                        <a:rPr kumimoji="1" lang="en-US" altLang="ja-JP" sz="1300" dirty="0" smtClean="0"/>
                        <a:t>】</a:t>
                      </a:r>
                      <a:endParaRPr kumimoji="1" lang="ja-JP" altLang="en-US" sz="1300" dirty="0"/>
                    </a:p>
                  </a:txBody>
                  <a:tcPr/>
                </a:tc>
              </a:tr>
              <a:tr h="385999">
                <a:tc vMerge="1">
                  <a:txBody>
                    <a:bodyPr/>
                    <a:lstStyle/>
                    <a:p>
                      <a:endParaRPr kumimoji="1" lang="ja-JP" altLang="en-US" sz="1200" dirty="0"/>
                    </a:p>
                  </a:txBody>
                  <a:tcPr/>
                </a:tc>
                <a:tc>
                  <a:txBody>
                    <a:bodyPr/>
                    <a:lstStyle/>
                    <a:p>
                      <a:r>
                        <a:rPr kumimoji="1" lang="ja-JP" altLang="en-US" sz="1300" dirty="0" smtClean="0"/>
                        <a:t>１－（２）</a:t>
                      </a:r>
                      <a:r>
                        <a:rPr kumimoji="1" lang="en-US" altLang="ja-JP" sz="1300" dirty="0" smtClean="0"/>
                        <a:t>【</a:t>
                      </a:r>
                      <a:r>
                        <a:rPr kumimoji="1" lang="ja-JP" altLang="en-US" sz="1300" dirty="0" smtClean="0"/>
                        <a:t>演習</a:t>
                      </a:r>
                      <a:r>
                        <a:rPr kumimoji="1" lang="en-US" altLang="ja-JP" sz="1300" dirty="0" smtClean="0"/>
                        <a:t>】</a:t>
                      </a:r>
                      <a:r>
                        <a:rPr kumimoji="1" lang="ja-JP" altLang="en-US" sz="1300" dirty="0" smtClean="0"/>
                        <a:t>目標設定</a:t>
                      </a:r>
                      <a:endParaRPr kumimoji="1" lang="ja-JP" altLang="en-US" sz="1300" dirty="0"/>
                    </a:p>
                  </a:txBody>
                  <a:tcPr/>
                </a:tc>
              </a:tr>
              <a:tr h="385999">
                <a:tc vMerge="1">
                  <a:txBody>
                    <a:bodyPr/>
                    <a:lstStyle/>
                    <a:p>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t>１－（３）</a:t>
                      </a:r>
                      <a:r>
                        <a:rPr kumimoji="1" lang="en-US" altLang="ja-JP" sz="1300" dirty="0" smtClean="0"/>
                        <a:t>【</a:t>
                      </a:r>
                      <a:r>
                        <a:rPr kumimoji="1" lang="ja-JP" altLang="en-US" sz="1300" dirty="0" smtClean="0"/>
                        <a:t>講義３</a:t>
                      </a:r>
                      <a:r>
                        <a:rPr kumimoji="1" lang="en-US" altLang="ja-JP" sz="1300" dirty="0" smtClean="0"/>
                        <a:t>】</a:t>
                      </a:r>
                      <a:r>
                        <a:rPr kumimoji="1" lang="ja-JP" altLang="en-US" sz="1300" dirty="0" smtClean="0"/>
                        <a:t>障害者の地域生活と相談支援従事者の役割に関する講義</a:t>
                      </a:r>
                      <a:endParaRPr kumimoji="1" lang="en-US" altLang="ja-JP" sz="13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t>　　　　　　　　　　① 相談支援の目的　② 相談支援の基本視点　③ 相談援助技術</a:t>
                      </a:r>
                    </a:p>
                  </a:txBody>
                  <a:tcPr/>
                </a:tc>
              </a:tr>
              <a:tr h="713833">
                <a:tc vMerge="1">
                  <a:txBody>
                    <a:bodyPr/>
                    <a:lstStyle/>
                    <a:p>
                      <a:endParaRPr kumimoji="1" lang="ja-JP" altLang="en-US" sz="1200" dirty="0"/>
                    </a:p>
                  </a:txBody>
                  <a:tcPr/>
                </a:tc>
                <a:tc>
                  <a:txBody>
                    <a:bodyPr/>
                    <a:lstStyle/>
                    <a:p>
                      <a:r>
                        <a:rPr kumimoji="1" lang="ja-JP" altLang="en-US" sz="1300" dirty="0" smtClean="0"/>
                        <a:t>１－（）</a:t>
                      </a:r>
                      <a:r>
                        <a:rPr kumimoji="1" lang="en-US" altLang="ja-JP" sz="1300" dirty="0" smtClean="0"/>
                        <a:t>【</a:t>
                      </a:r>
                      <a:r>
                        <a:rPr kumimoji="1" lang="ja-JP" altLang="en-US" sz="1300" dirty="0" smtClean="0"/>
                        <a:t>講義２</a:t>
                      </a:r>
                      <a:r>
                        <a:rPr kumimoji="1" lang="en-US" altLang="ja-JP" sz="1300" dirty="0" smtClean="0"/>
                        <a:t>】</a:t>
                      </a:r>
                      <a:r>
                        <a:rPr kumimoji="1" lang="ja-JP" altLang="en-US" sz="1300" dirty="0" smtClean="0"/>
                        <a:t>相談支援におけるケアマネジメントの手法に関する講義</a:t>
                      </a:r>
                      <a:endParaRPr kumimoji="1" lang="en-US" altLang="ja-JP" sz="1300" dirty="0" smtClean="0"/>
                    </a:p>
                    <a:p>
                      <a:r>
                        <a:rPr kumimoji="1" lang="ja-JP" altLang="en-US" sz="1300" dirty="0" smtClean="0"/>
                        <a:t>　　　　　　　　　　① 相談支援におけるケアマネジメント技法とそのプロセス</a:t>
                      </a:r>
                      <a:endParaRPr kumimoji="1" lang="en-US" altLang="ja-JP" sz="1300" dirty="0" smtClean="0"/>
                    </a:p>
                    <a:p>
                      <a:r>
                        <a:rPr kumimoji="1" lang="ja-JP" altLang="en-US" sz="1300" dirty="0" smtClean="0"/>
                        <a:t>　　　　　　　　　　② 相談支援における地域への視点</a:t>
                      </a:r>
                    </a:p>
                  </a:txBody>
                  <a:tcPr/>
                </a:tc>
              </a:tr>
              <a:tr h="347515">
                <a:tc vMerge="1">
                  <a:txBody>
                    <a:bodyPr/>
                    <a:lstStyle/>
                    <a:p>
                      <a:endParaRPr kumimoji="1" lang="ja-JP" altLang="en-US" sz="1200" dirty="0"/>
                    </a:p>
                  </a:txBody>
                  <a:tcPr/>
                </a:tc>
                <a:tc>
                  <a:txBody>
                    <a:bodyPr/>
                    <a:lstStyle/>
                    <a:p>
                      <a:r>
                        <a:rPr kumimoji="1" lang="ja-JP" altLang="en-US" sz="1300" dirty="0" smtClean="0"/>
                        <a:t>１－（３）</a:t>
                      </a:r>
                      <a:r>
                        <a:rPr kumimoji="1" lang="en-US" altLang="ja-JP" sz="1300" dirty="0" smtClean="0"/>
                        <a:t>【</a:t>
                      </a:r>
                      <a:r>
                        <a:rPr kumimoji="1" lang="ja-JP" altLang="en-US" sz="1300" dirty="0" smtClean="0"/>
                        <a:t>講義１</a:t>
                      </a:r>
                      <a:r>
                        <a:rPr kumimoji="1" lang="en-US" altLang="ja-JP" sz="1300" dirty="0" smtClean="0"/>
                        <a:t>】</a:t>
                      </a:r>
                      <a:r>
                        <a:rPr kumimoji="1" lang="ja-JP" altLang="en-US" sz="1300" dirty="0" smtClean="0"/>
                        <a:t>障害者総合支援法及び児童福祉法その他の法律に関する理解</a:t>
                      </a:r>
                      <a:endParaRPr kumimoji="1" lang="en-US" altLang="ja-JP" sz="1300" dirty="0" smtClean="0"/>
                    </a:p>
                    <a:p>
                      <a:r>
                        <a:rPr kumimoji="1" lang="ja-JP" altLang="en-US" sz="1300" dirty="0" smtClean="0"/>
                        <a:t>　　　　　　　　　　① 障害者総合支援法及び児童福祉法の理念・現状とｻｰﾋﾞｽ提供のプロセス</a:t>
                      </a:r>
                      <a:endParaRPr kumimoji="1" lang="en-US" altLang="ja-JP" sz="1300" dirty="0" smtClean="0"/>
                    </a:p>
                    <a:p>
                      <a:r>
                        <a:rPr kumimoji="1" lang="ja-JP" altLang="en-US" sz="1300" dirty="0" smtClean="0"/>
                        <a:t>　　　　　　　　　　② 障害者総合支援法及び児童福祉法における相談支援（サービス提供）の基本</a:t>
                      </a:r>
                    </a:p>
                  </a:txBody>
                  <a:tcPr/>
                </a:tc>
              </a:tr>
              <a:tr h="713833">
                <a:tc rowSpan="4">
                  <a:txBody>
                    <a:bodyPr/>
                    <a:lstStyle/>
                    <a:p>
                      <a:pPr algn="ctr"/>
                      <a:r>
                        <a:rPr kumimoji="1" lang="ja-JP" altLang="en-US" sz="1300" dirty="0" smtClean="0"/>
                        <a:t>２日目</a:t>
                      </a:r>
                      <a:endParaRPr kumimoji="1" lang="ja-JP" altLang="en-US" sz="1300" dirty="0"/>
                    </a:p>
                  </a:txBody>
                  <a:tcPr vert="eaVert" anchor="ctr"/>
                </a:tc>
                <a:tc>
                  <a:txBody>
                    <a:bodyPr/>
                    <a:lstStyle/>
                    <a:p>
                      <a:r>
                        <a:rPr kumimoji="1" lang="ja-JP" altLang="en-US" sz="1300" dirty="0" smtClean="0"/>
                        <a:t>２－（１）</a:t>
                      </a:r>
                      <a:r>
                        <a:rPr kumimoji="1" lang="en-US" altLang="ja-JP" sz="1300" dirty="0" smtClean="0"/>
                        <a:t>【</a:t>
                      </a:r>
                      <a:r>
                        <a:rPr kumimoji="1" lang="ja-JP" altLang="en-US" sz="1300" dirty="0" smtClean="0"/>
                        <a:t>講義・演習１</a:t>
                      </a:r>
                      <a:r>
                        <a:rPr kumimoji="1" lang="en-US" altLang="ja-JP" sz="1300" dirty="0" smtClean="0"/>
                        <a:t>】</a:t>
                      </a:r>
                      <a:r>
                        <a:rPr kumimoji="1" lang="ja-JP" altLang="en-US" sz="1300" dirty="0" smtClean="0"/>
                        <a:t>相談支援におけるケアマネジメントに必要な視点と技術①</a:t>
                      </a:r>
                      <a:endParaRPr kumimoji="1" lang="en-US" altLang="ja-JP" sz="1300" dirty="0" smtClean="0"/>
                    </a:p>
                    <a:p>
                      <a:r>
                        <a:rPr kumimoji="1" lang="ja-JP" altLang="en-US" sz="1300" dirty="0" smtClean="0"/>
                        <a:t>２－（２）同②</a:t>
                      </a:r>
                      <a:endParaRPr kumimoji="1" lang="en-US" altLang="ja-JP" sz="1300" dirty="0" smtClean="0"/>
                    </a:p>
                    <a:p>
                      <a:r>
                        <a:rPr kumimoji="1" lang="ja-JP" altLang="en-US" sz="1300" dirty="0" smtClean="0"/>
                        <a:t>２－（３）同③</a:t>
                      </a:r>
                      <a:endParaRPr kumimoji="1" lang="ja-JP" altLang="en-US" sz="1300" dirty="0"/>
                    </a:p>
                  </a:txBody>
                  <a:tcPr/>
                </a:tc>
              </a:tr>
              <a:tr h="385999">
                <a:tc vMerge="1">
                  <a:txBody>
                    <a:bodyPr/>
                    <a:lstStyle/>
                    <a:p>
                      <a:endParaRPr kumimoji="1" lang="ja-JP" altLang="en-US" sz="1200" dirty="0"/>
                    </a:p>
                  </a:txBody>
                  <a:tcPr/>
                </a:tc>
                <a:tc>
                  <a:txBody>
                    <a:bodyPr/>
                    <a:lstStyle/>
                    <a:p>
                      <a:r>
                        <a:rPr kumimoji="1" lang="ja-JP" altLang="en-US" sz="1300" dirty="0" smtClean="0"/>
                        <a:t>２－（４）</a:t>
                      </a:r>
                      <a:r>
                        <a:rPr kumimoji="1" lang="en-US" altLang="ja-JP" sz="1300" dirty="0" smtClean="0"/>
                        <a:t>【</a:t>
                      </a:r>
                      <a:r>
                        <a:rPr kumimoji="1" lang="ja-JP" altLang="en-US" sz="1300" dirty="0" smtClean="0"/>
                        <a:t>講義・演習２</a:t>
                      </a:r>
                      <a:r>
                        <a:rPr kumimoji="1" lang="en-US" altLang="ja-JP" sz="1300" dirty="0" smtClean="0"/>
                        <a:t>】</a:t>
                      </a:r>
                      <a:r>
                        <a:rPr kumimoji="1" lang="ja-JP" altLang="en-US" sz="1300" dirty="0" smtClean="0"/>
                        <a:t>実践研究①＜実習課題に基づくアセスメントの検討＞</a:t>
                      </a:r>
                      <a:endParaRPr kumimoji="1" lang="ja-JP" altLang="en-US" sz="1300" dirty="0"/>
                    </a:p>
                  </a:txBody>
                  <a:tcPr/>
                </a:tc>
              </a:tr>
              <a:tr h="385999">
                <a:tc vMerge="1">
                  <a:txBody>
                    <a:bodyPr/>
                    <a:lstStyle/>
                    <a:p>
                      <a:endParaRPr kumimoji="1" lang="ja-JP" altLang="en-US" sz="1200" dirty="0"/>
                    </a:p>
                  </a:txBody>
                  <a:tcPr/>
                </a:tc>
                <a:tc>
                  <a:txBody>
                    <a:bodyPr/>
                    <a:lstStyle/>
                    <a:p>
                      <a:r>
                        <a:rPr kumimoji="1" lang="ja-JP" altLang="en-US" sz="1300" dirty="0" smtClean="0"/>
                        <a:t>２－（５）</a:t>
                      </a:r>
                      <a:r>
                        <a:rPr kumimoji="1" lang="en-US" altLang="ja-JP" sz="1300" dirty="0" smtClean="0"/>
                        <a:t>【</a:t>
                      </a:r>
                      <a:r>
                        <a:rPr kumimoji="1" lang="ja-JP" altLang="en-US" sz="1300" dirty="0" smtClean="0"/>
                        <a:t>講義・演習３</a:t>
                      </a:r>
                      <a:r>
                        <a:rPr kumimoji="1" lang="en-US" altLang="ja-JP" sz="1300" dirty="0" smtClean="0"/>
                        <a:t>】</a:t>
                      </a:r>
                      <a:r>
                        <a:rPr kumimoji="1" lang="ja-JP" altLang="en-US" sz="1300" dirty="0" smtClean="0"/>
                        <a:t>実践研究②＜（再）アセスメント＞</a:t>
                      </a:r>
                      <a:endParaRPr kumimoji="1" lang="en-US" altLang="ja-JP" sz="1300" dirty="0" smtClean="0"/>
                    </a:p>
                  </a:txBody>
                  <a:tcPr/>
                </a:tc>
              </a:tr>
              <a:tr h="385999">
                <a:tc vMerge="1">
                  <a:txBody>
                    <a:bodyPr/>
                    <a:lstStyle/>
                    <a:p>
                      <a:endParaRPr kumimoji="1" lang="ja-JP" altLang="en-US" sz="1200" dirty="0"/>
                    </a:p>
                  </a:txBody>
                  <a:tcPr/>
                </a:tc>
                <a:tc>
                  <a:txBody>
                    <a:bodyPr/>
                    <a:lstStyle/>
                    <a:p>
                      <a:r>
                        <a:rPr kumimoji="1" lang="ja-JP" altLang="en-US" sz="1300" dirty="0" smtClean="0"/>
                        <a:t>２－（６）</a:t>
                      </a:r>
                      <a:r>
                        <a:rPr kumimoji="1" lang="en-US" altLang="ja-JP" sz="1300" dirty="0" smtClean="0"/>
                        <a:t>【</a:t>
                      </a:r>
                      <a:r>
                        <a:rPr kumimoji="1" lang="ja-JP" altLang="en-US" sz="1300" dirty="0" smtClean="0"/>
                        <a:t>講義・演習４</a:t>
                      </a:r>
                      <a:r>
                        <a:rPr kumimoji="1" lang="en-US" altLang="ja-JP" sz="1300" dirty="0" smtClean="0"/>
                        <a:t>】</a:t>
                      </a:r>
                      <a:r>
                        <a:rPr kumimoji="1" lang="ja-JP" altLang="en-US" sz="1300" dirty="0" smtClean="0"/>
                        <a:t>研修振り返り</a:t>
                      </a:r>
                      <a:endParaRPr kumimoji="1" lang="ja-JP" altLang="en-US" sz="1300" dirty="0"/>
                    </a:p>
                  </a:txBody>
                  <a:tcPr/>
                </a:tc>
              </a:tr>
              <a:tr h="385999">
                <a:tc rowSpan="3">
                  <a:txBody>
                    <a:bodyPr/>
                    <a:lstStyle/>
                    <a:p>
                      <a:pPr algn="ctr"/>
                      <a:r>
                        <a:rPr kumimoji="1" lang="ja-JP" altLang="en-US" sz="1300" dirty="0" smtClean="0"/>
                        <a:t>３日目</a:t>
                      </a:r>
                      <a:endParaRPr kumimoji="1" lang="ja-JP" altLang="en-US" sz="1300" dirty="0"/>
                    </a:p>
                  </a:txBody>
                  <a:tcPr vert="eaVert" anchor="ctr"/>
                </a:tc>
                <a:tc>
                  <a:txBody>
                    <a:bodyPr/>
                    <a:lstStyle/>
                    <a:p>
                      <a:r>
                        <a:rPr kumimoji="1" lang="ja-JP" altLang="en-US" sz="1300" dirty="0" smtClean="0"/>
                        <a:t>３－（１）</a:t>
                      </a:r>
                      <a:r>
                        <a:rPr kumimoji="1" lang="en-US" altLang="ja-JP" sz="1300" dirty="0" smtClean="0"/>
                        <a:t>【</a:t>
                      </a:r>
                      <a:r>
                        <a:rPr kumimoji="1" lang="ja-JP" altLang="en-US" sz="1300" dirty="0" smtClean="0"/>
                        <a:t>講義・演習５</a:t>
                      </a:r>
                      <a:r>
                        <a:rPr kumimoji="1" lang="en-US" altLang="ja-JP" sz="1300" dirty="0" smtClean="0"/>
                        <a:t>】</a:t>
                      </a:r>
                      <a:r>
                        <a:rPr kumimoji="1" lang="ja-JP" altLang="en-US" sz="1300" dirty="0" smtClean="0"/>
                        <a:t>個別相談支援</a:t>
                      </a:r>
                      <a:endParaRPr kumimoji="1" lang="ja-JP" altLang="en-US" sz="1300" dirty="0"/>
                    </a:p>
                  </a:txBody>
                  <a:tcPr/>
                </a:tc>
              </a:tr>
              <a:tr h="385999">
                <a:tc vMerge="1">
                  <a:txBody>
                    <a:bodyPr/>
                    <a:lstStyle/>
                    <a:p>
                      <a:endParaRPr kumimoji="1" lang="ja-JP" altLang="en-US" sz="1200" dirty="0"/>
                    </a:p>
                  </a:txBody>
                  <a:tcPr/>
                </a:tc>
                <a:tc>
                  <a:txBody>
                    <a:bodyPr/>
                    <a:lstStyle/>
                    <a:p>
                      <a:r>
                        <a:rPr kumimoji="1" lang="ja-JP" altLang="en-US" sz="1300" dirty="0" smtClean="0"/>
                        <a:t>３－（２）</a:t>
                      </a:r>
                      <a:r>
                        <a:rPr kumimoji="1" lang="en-US" altLang="ja-JP" sz="1300" dirty="0" smtClean="0"/>
                        <a:t>【</a:t>
                      </a:r>
                      <a:r>
                        <a:rPr kumimoji="1" lang="ja-JP" altLang="en-US" sz="1300" dirty="0" smtClean="0"/>
                        <a:t>講義・演習６</a:t>
                      </a:r>
                      <a:r>
                        <a:rPr kumimoji="1" lang="en-US" altLang="ja-JP" sz="1300" dirty="0" smtClean="0"/>
                        <a:t>】</a:t>
                      </a:r>
                      <a:r>
                        <a:rPr kumimoji="1" lang="ja-JP" altLang="en-US" sz="1300" dirty="0" smtClean="0"/>
                        <a:t>チームアプローチ（多職種連携）</a:t>
                      </a:r>
                      <a:endParaRPr kumimoji="1" lang="ja-JP" altLang="en-US" sz="1300" dirty="0"/>
                    </a:p>
                  </a:txBody>
                  <a:tcPr/>
                </a:tc>
              </a:tr>
              <a:tr h="385999">
                <a:tc vMerge="1">
                  <a:txBody>
                    <a:bodyPr/>
                    <a:lstStyle/>
                    <a:p>
                      <a:endParaRPr kumimoji="1" lang="ja-JP" altLang="en-US" sz="1200" dirty="0"/>
                    </a:p>
                  </a:txBody>
                  <a:tcPr/>
                </a:tc>
                <a:tc>
                  <a:txBody>
                    <a:bodyPr/>
                    <a:lstStyle/>
                    <a:p>
                      <a:r>
                        <a:rPr kumimoji="1" lang="ja-JP" altLang="en-US" sz="1300" dirty="0" smtClean="0"/>
                        <a:t>３－（３）</a:t>
                      </a:r>
                      <a:r>
                        <a:rPr kumimoji="1" lang="en-US" altLang="ja-JP" sz="1300" dirty="0" smtClean="0"/>
                        <a:t>【</a:t>
                      </a:r>
                      <a:r>
                        <a:rPr kumimoji="1" lang="ja-JP" altLang="en-US" sz="1300" dirty="0" smtClean="0"/>
                        <a:t>講義・演習７</a:t>
                      </a:r>
                      <a:r>
                        <a:rPr kumimoji="1" lang="en-US" altLang="ja-JP" sz="1300" dirty="0" smtClean="0"/>
                        <a:t>】</a:t>
                      </a:r>
                      <a:r>
                        <a:rPr kumimoji="1" lang="ja-JP" altLang="en-US" sz="1300" dirty="0" smtClean="0"/>
                        <a:t>コミュニティワーク</a:t>
                      </a:r>
                      <a:endParaRPr kumimoji="1" lang="ja-JP" altLang="en-US" sz="1300" dirty="0"/>
                    </a:p>
                  </a:txBody>
                  <a:tcPr/>
                </a:tc>
              </a:tr>
            </a:tbl>
          </a:graphicData>
        </a:graphic>
      </p:graphicFrame>
      <p:sp>
        <p:nvSpPr>
          <p:cNvPr id="5" name="右中かっこ 4"/>
          <p:cNvSpPr/>
          <p:nvPr/>
        </p:nvSpPr>
        <p:spPr>
          <a:xfrm>
            <a:off x="7308304" y="1916832"/>
            <a:ext cx="648072" cy="18002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7956376" y="2276872"/>
            <a:ext cx="1080120" cy="10801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b="1" dirty="0" smtClean="0"/>
              <a:t>主に初任者モデル研修の講義部分</a:t>
            </a:r>
            <a:endParaRPr kumimoji="1" lang="ja-JP" altLang="en-US" sz="1400" b="1" dirty="0"/>
          </a:p>
        </p:txBody>
      </p:sp>
      <p:sp>
        <p:nvSpPr>
          <p:cNvPr id="12" name="右中かっこ 11"/>
          <p:cNvSpPr/>
          <p:nvPr/>
        </p:nvSpPr>
        <p:spPr>
          <a:xfrm>
            <a:off x="7308304" y="3721046"/>
            <a:ext cx="648072" cy="186819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3" name="正方形/長方形 12"/>
          <p:cNvSpPr/>
          <p:nvPr/>
        </p:nvSpPr>
        <p:spPr>
          <a:xfrm>
            <a:off x="7956376" y="4151087"/>
            <a:ext cx="1080120" cy="107811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b="1" dirty="0" smtClean="0"/>
              <a:t>初任者モデル研修の</a:t>
            </a:r>
            <a:endParaRPr kumimoji="1" lang="en-US" altLang="ja-JP" sz="1400" b="1" dirty="0" smtClean="0"/>
          </a:p>
          <a:p>
            <a:pPr algn="ctr"/>
            <a:r>
              <a:rPr kumimoji="1" lang="ja-JP" altLang="en-US" sz="1400" b="1" dirty="0" smtClean="0"/>
              <a:t>演習部分</a:t>
            </a:r>
            <a:endParaRPr kumimoji="1" lang="ja-JP" altLang="en-US" sz="1400" b="1" dirty="0"/>
          </a:p>
        </p:txBody>
      </p:sp>
      <p:sp>
        <p:nvSpPr>
          <p:cNvPr id="14" name="右中かっこ 13"/>
          <p:cNvSpPr/>
          <p:nvPr/>
        </p:nvSpPr>
        <p:spPr>
          <a:xfrm>
            <a:off x="7308304" y="5589240"/>
            <a:ext cx="648072" cy="112006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5" name="正方形/長方形 14"/>
          <p:cNvSpPr/>
          <p:nvPr/>
        </p:nvSpPr>
        <p:spPr>
          <a:xfrm>
            <a:off x="7954238" y="5610215"/>
            <a:ext cx="1080120" cy="107811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b="1" dirty="0" smtClean="0"/>
              <a:t>現任モデル研修の</a:t>
            </a:r>
            <a:endParaRPr kumimoji="1" lang="en-US" altLang="ja-JP" sz="1400" b="1" dirty="0" smtClean="0"/>
          </a:p>
          <a:p>
            <a:pPr algn="ctr"/>
            <a:r>
              <a:rPr kumimoji="1" lang="ja-JP" altLang="en-US" sz="1400" b="1" dirty="0" smtClean="0"/>
              <a:t>演習部分</a:t>
            </a:r>
            <a:endParaRPr kumimoji="1" lang="ja-JP" altLang="en-US" sz="1400" b="1" dirty="0"/>
          </a:p>
        </p:txBody>
      </p:sp>
    </p:spTree>
    <p:extLst>
      <p:ext uri="{BB962C8B-B14F-4D97-AF65-F5344CB8AC3E}">
        <p14:creationId xmlns:p14="http://schemas.microsoft.com/office/powerpoint/2010/main" val="8483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418058"/>
          </a:xfrm>
        </p:spPr>
        <p:txBody>
          <a:bodyPr>
            <a:normAutofit/>
          </a:bodyPr>
          <a:lstStyle/>
          <a:p>
            <a:r>
              <a:rPr kumimoji="1" lang="ja-JP" altLang="en-US" sz="1800" b="1" dirty="0" smtClean="0"/>
              <a:t>初任者（モデル）研修プログラム</a:t>
            </a:r>
            <a:endParaRPr kumimoji="1" lang="ja-JP" altLang="en-US" sz="1800" b="1" dirty="0"/>
          </a:p>
        </p:txBody>
      </p:sp>
      <p:sp>
        <p:nvSpPr>
          <p:cNvPr id="4" name="スライド番号プレースホルダー 3"/>
          <p:cNvSpPr>
            <a:spLocks noGrp="1"/>
          </p:cNvSpPr>
          <p:nvPr>
            <p:ph type="sldNum" sz="quarter" idx="12"/>
          </p:nvPr>
        </p:nvSpPr>
        <p:spPr>
          <a:xfrm>
            <a:off x="6553200" y="6356351"/>
            <a:ext cx="2590800" cy="313010"/>
          </a:xfrm>
        </p:spPr>
        <p:txBody>
          <a:bodyPr/>
          <a:lstStyle/>
          <a:p>
            <a:fld id="{D2D8002D-B5B0-4BAC-B1F6-782DDCCE6D9C}" type="slidenum">
              <a:rPr kumimoji="1" lang="ja-JP" altLang="en-US" smtClean="0"/>
              <a:t>5</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652559519"/>
              </p:ext>
            </p:extLst>
          </p:nvPr>
        </p:nvGraphicFramePr>
        <p:xfrm>
          <a:off x="323528" y="476672"/>
          <a:ext cx="8496944" cy="594360"/>
        </p:xfrm>
        <a:graphic>
          <a:graphicData uri="http://schemas.openxmlformats.org/drawingml/2006/table">
            <a:tbl>
              <a:tblPr firstRow="1" bandRow="1">
                <a:tableStyleId>{5940675A-B579-460E-94D1-54222C63F5DA}</a:tableStyleId>
              </a:tblPr>
              <a:tblGrid>
                <a:gridCol w="952244"/>
                <a:gridCol w="7544700"/>
              </a:tblGrid>
              <a:tr h="370840">
                <a:tc>
                  <a:txBody>
                    <a:bodyPr/>
                    <a:lstStyle/>
                    <a:p>
                      <a:r>
                        <a:rPr kumimoji="1" lang="ja-JP" altLang="en-US" sz="1100" dirty="0" smtClean="0"/>
                        <a:t>獲得目標</a:t>
                      </a:r>
                      <a:endParaRPr kumimoji="1" lang="ja-JP" altLang="en-US" sz="1100" dirty="0"/>
                    </a:p>
                  </a:txBody>
                  <a:tcPr anchor="ctr"/>
                </a:tc>
                <a:tc>
                  <a:txBody>
                    <a:bodyPr/>
                    <a:lstStyle/>
                    <a:p>
                      <a:pPr marL="228600" lvl="0" indent="-228600">
                        <a:buFont typeface="+mj-ea"/>
                        <a:buAutoNum type="circleNumDbPlain"/>
                      </a:pPr>
                      <a:r>
                        <a:rPr lang="ja-JP" altLang="ja-JP" sz="1100" dirty="0" smtClean="0"/>
                        <a:t>新たな相談支援従事者研修事業等の仕組みに関する情報提供</a:t>
                      </a:r>
                      <a:endParaRPr lang="ja-JP" altLang="ja-JP" sz="1100" strike="dblStrike" dirty="0" smtClean="0"/>
                    </a:p>
                    <a:p>
                      <a:pPr marL="228600" lvl="0" indent="-228600">
                        <a:buFont typeface="+mj-ea"/>
                        <a:buAutoNum type="circleNumDbPlain"/>
                      </a:pPr>
                      <a:r>
                        <a:rPr lang="ja-JP" altLang="ja-JP" sz="1100" dirty="0" smtClean="0"/>
                        <a:t>初任者研修及び現任研修についてモデル研修を活用した新カリキュラム（案）についての伝達</a:t>
                      </a:r>
                      <a:endParaRPr lang="ja-JP" altLang="ja-JP" sz="1100" strike="dblStrike" dirty="0" smtClean="0"/>
                    </a:p>
                    <a:p>
                      <a:pPr marL="228600" lvl="0" indent="-228600">
                        <a:buFont typeface="+mj-ea"/>
                        <a:buAutoNum type="circleNumDbPlain"/>
                      </a:pPr>
                      <a:r>
                        <a:rPr lang="ja-JP" altLang="ja-JP" sz="1100" dirty="0" smtClean="0"/>
                        <a:t>演習の全体進行者及び演習グループファシリテーターの養成</a:t>
                      </a:r>
                      <a:endParaRPr lang="ja-JP" altLang="ja-JP" sz="1100" strike="dblStrike" dirty="0"/>
                    </a:p>
                  </a:txBody>
                  <a:tcPr anchor="ct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987804364"/>
              </p:ext>
            </p:extLst>
          </p:nvPr>
        </p:nvGraphicFramePr>
        <p:xfrm>
          <a:off x="323528" y="1184176"/>
          <a:ext cx="8496944" cy="1440944"/>
        </p:xfrm>
        <a:graphic>
          <a:graphicData uri="http://schemas.openxmlformats.org/drawingml/2006/table">
            <a:tbl>
              <a:tblPr firstRow="1" bandRow="1">
                <a:tableStyleId>{5940675A-B579-460E-94D1-54222C63F5DA}</a:tableStyleId>
              </a:tblPr>
              <a:tblGrid>
                <a:gridCol w="366248"/>
                <a:gridCol w="366248"/>
                <a:gridCol w="1831238"/>
                <a:gridCol w="1904487"/>
                <a:gridCol w="2050986"/>
                <a:gridCol w="1977737"/>
              </a:tblGrid>
              <a:tr h="678944">
                <a:tc rowSpan="2">
                  <a:txBody>
                    <a:bodyPr/>
                    <a:lstStyle/>
                    <a:p>
                      <a:pPr algn="ctr"/>
                      <a:r>
                        <a:rPr kumimoji="1" lang="ja-JP" altLang="en-US" sz="1100" dirty="0" smtClean="0"/>
                        <a:t>講義　　</a:t>
                      </a:r>
                      <a:r>
                        <a:rPr kumimoji="1" lang="en-US" altLang="ja-JP" sz="1100" dirty="0" smtClean="0"/>
                        <a:t>2</a:t>
                      </a:r>
                      <a:r>
                        <a:rPr kumimoji="1" lang="ja-JP" altLang="en-US" sz="1100" dirty="0" smtClean="0"/>
                        <a:t>日間</a:t>
                      </a:r>
                      <a:endParaRPr kumimoji="1" lang="en-US" altLang="ja-JP" sz="1100" dirty="0" smtClean="0"/>
                    </a:p>
                  </a:txBody>
                  <a:tcPr vert="eaVert"/>
                </a:tc>
                <a:tc>
                  <a:txBody>
                    <a:bodyPr/>
                    <a:lstStyle/>
                    <a:p>
                      <a:pPr algn="ctr"/>
                      <a:r>
                        <a:rPr kumimoji="1" lang="en-US" altLang="ja-JP" sz="1100" dirty="0" smtClean="0"/>
                        <a:t>1</a:t>
                      </a:r>
                      <a:r>
                        <a:rPr kumimoji="1" lang="ja-JP" altLang="en-US" sz="1100" dirty="0" smtClean="0"/>
                        <a:t>日目</a:t>
                      </a:r>
                      <a:endParaRPr kumimoji="1" lang="en-US" altLang="ja-JP" sz="1100" dirty="0" smtClean="0"/>
                    </a:p>
                  </a:txBody>
                  <a:tcPr vert="eaVert"/>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a:t>
                      </a:r>
                      <a:r>
                        <a:rPr kumimoji="1" lang="ja-JP" altLang="en-US" sz="1100" dirty="0" smtClean="0"/>
                        <a:t>講義１</a:t>
                      </a:r>
                      <a:r>
                        <a:rPr kumimoji="1" lang="en-US" altLang="ja-JP" sz="1100" dirty="0" smtClean="0"/>
                        <a:t>】</a:t>
                      </a:r>
                      <a:r>
                        <a:rPr kumimoji="1" lang="ja-JP" altLang="en-US" sz="1100" dirty="0" smtClean="0"/>
                        <a:t>（１ｈ）</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オリエンテーション　</a:t>
                      </a:r>
                      <a:endParaRPr kumimoji="1" lang="ja-JP" altLang="en-US" sz="1100" dirty="0"/>
                    </a:p>
                  </a:txBody>
                  <a:tcPr/>
                </a:tc>
                <a:tc>
                  <a:txBody>
                    <a:bodyPr/>
                    <a:lstStyle/>
                    <a:p>
                      <a:r>
                        <a:rPr kumimoji="1" lang="en-US" altLang="ja-JP" sz="1100" dirty="0" smtClean="0"/>
                        <a:t>【</a:t>
                      </a:r>
                      <a:r>
                        <a:rPr kumimoji="1" lang="ja-JP" altLang="en-US" sz="1100" dirty="0" smtClean="0"/>
                        <a:t>講義２</a:t>
                      </a:r>
                      <a:r>
                        <a:rPr kumimoji="1" lang="en-US" altLang="ja-JP" sz="1100" dirty="0" smtClean="0"/>
                        <a:t>】</a:t>
                      </a:r>
                      <a:r>
                        <a:rPr kumimoji="1" lang="ja-JP" altLang="en-US" sz="1100" dirty="0" smtClean="0"/>
                        <a:t>（５ｈ）</a:t>
                      </a:r>
                      <a:endParaRPr kumimoji="1" lang="en-US" altLang="ja-JP" sz="1100" dirty="0" smtClean="0"/>
                    </a:p>
                    <a:p>
                      <a:r>
                        <a:rPr kumimoji="1" lang="ja-JP" altLang="en-US" sz="1100" dirty="0" smtClean="0"/>
                        <a:t>相談支援概論</a:t>
                      </a:r>
                      <a:endParaRPr kumimoji="1" lang="en-US" altLang="ja-JP" sz="1100" dirty="0" smtClean="0"/>
                    </a:p>
                  </a:txBody>
                  <a:tcPr/>
                </a:tc>
                <a:tc>
                  <a:txBody>
                    <a:bodyPr/>
                    <a:lstStyle/>
                    <a:p>
                      <a:endParaRPr kumimoji="1" lang="ja-JP" altLang="en-US" sz="1100"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endParaRPr kumimoji="1" lang="ja-JP" altLang="en-US" sz="11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673694">
                <a:tc vMerge="1">
                  <a:txBody>
                    <a:bodyPr/>
                    <a:lstStyle/>
                    <a:p>
                      <a:endParaRPr kumimoji="1" lang="ja-JP" altLang="en-US" dirty="0"/>
                    </a:p>
                  </a:txBody>
                  <a:tcPr/>
                </a:tc>
                <a:tc>
                  <a:txBody>
                    <a:bodyPr/>
                    <a:lstStyle/>
                    <a:p>
                      <a:pPr algn="ctr"/>
                      <a:r>
                        <a:rPr kumimoji="1" lang="en-US" altLang="ja-JP" sz="1100" dirty="0" smtClean="0"/>
                        <a:t>2</a:t>
                      </a:r>
                      <a:r>
                        <a:rPr kumimoji="1" lang="ja-JP" altLang="en-US" sz="1100" dirty="0" smtClean="0"/>
                        <a:t>日目</a:t>
                      </a:r>
                      <a:endParaRPr kumimoji="1" lang="ja-JP" altLang="en-US" sz="1100" dirty="0"/>
                    </a:p>
                  </a:txBody>
                  <a:tcPr vert="eaVert"/>
                </a:tc>
                <a:tc>
                  <a:txBody>
                    <a:bodyPr/>
                    <a:lstStyle/>
                    <a:p>
                      <a:r>
                        <a:rPr kumimoji="1" lang="en-US" altLang="ja-JP" sz="1100" dirty="0" smtClean="0"/>
                        <a:t>【</a:t>
                      </a:r>
                      <a:r>
                        <a:rPr kumimoji="1" lang="ja-JP" altLang="en-US" sz="1100" dirty="0" smtClean="0"/>
                        <a:t>講義３</a:t>
                      </a:r>
                      <a:r>
                        <a:rPr kumimoji="1" lang="en-US" altLang="ja-JP" sz="1100" dirty="0" smtClean="0"/>
                        <a:t>】</a:t>
                      </a:r>
                      <a:r>
                        <a:rPr kumimoji="1" lang="ja-JP" altLang="en-US" sz="1100" dirty="0" smtClean="0"/>
                        <a:t>（１．５ｈ）</a:t>
                      </a:r>
                      <a:endParaRPr kumimoji="1" lang="en-US" altLang="ja-JP" sz="1100" dirty="0" smtClean="0"/>
                    </a:p>
                    <a:p>
                      <a:r>
                        <a:rPr kumimoji="1" lang="ja-JP" altLang="en-US" sz="1100" dirty="0" smtClean="0"/>
                        <a:t>障害者総合支援法及び児童福祉法の理念・現状とｻｰﾋﾞｽ提供プロセス</a:t>
                      </a:r>
                      <a:endParaRPr kumimoji="1" lang="ja-JP" altLang="en-US" sz="1100" dirty="0"/>
                    </a:p>
                  </a:txBody>
                  <a:tcPr/>
                </a:tc>
                <a:tc>
                  <a:txBody>
                    <a:bodyPr/>
                    <a:lstStyle/>
                    <a:p>
                      <a:r>
                        <a:rPr kumimoji="1" lang="en-US" altLang="ja-JP" sz="1100" dirty="0" smtClean="0"/>
                        <a:t>【</a:t>
                      </a:r>
                      <a:r>
                        <a:rPr kumimoji="1" lang="ja-JP" altLang="en-US" sz="1100" dirty="0" smtClean="0"/>
                        <a:t>講義４</a:t>
                      </a:r>
                      <a:r>
                        <a:rPr kumimoji="1" lang="en-US" altLang="ja-JP" sz="1100" dirty="0" smtClean="0"/>
                        <a:t>】</a:t>
                      </a:r>
                      <a:r>
                        <a:rPr kumimoji="1" lang="ja-JP" altLang="en-US" sz="1100" dirty="0" smtClean="0"/>
                        <a:t>（１．５ｈ）</a:t>
                      </a:r>
                      <a:endParaRPr kumimoji="1" lang="en-US" altLang="ja-JP" sz="1100" dirty="0" smtClean="0"/>
                    </a:p>
                    <a:p>
                      <a:r>
                        <a:rPr kumimoji="1" lang="ja-JP" altLang="en-US" sz="1100" dirty="0" smtClean="0"/>
                        <a:t>障害者総合支援法及び児童福祉法における相談支援（サービス提供）の基本</a:t>
                      </a:r>
                      <a:endParaRPr kumimoji="1" lang="ja-JP" altLang="en-US" sz="1100" dirty="0"/>
                    </a:p>
                  </a:txBody>
                  <a:tcPr/>
                </a:tc>
                <a:tc>
                  <a:txBody>
                    <a:bodyPr/>
                    <a:lstStyle/>
                    <a:p>
                      <a:r>
                        <a:rPr kumimoji="1" lang="en-US" altLang="ja-JP" sz="1100" dirty="0" smtClean="0"/>
                        <a:t>【</a:t>
                      </a:r>
                      <a:r>
                        <a:rPr kumimoji="1" lang="ja-JP" altLang="en-US" sz="1100" dirty="0" smtClean="0"/>
                        <a:t>講義５</a:t>
                      </a:r>
                      <a:r>
                        <a:rPr kumimoji="1" lang="en-US" altLang="ja-JP" sz="1100" dirty="0" smtClean="0"/>
                        <a:t>】</a:t>
                      </a:r>
                      <a:r>
                        <a:rPr kumimoji="1" lang="ja-JP" altLang="en-US" sz="1100" dirty="0" smtClean="0"/>
                        <a:t>（１．５ｈ）</a:t>
                      </a:r>
                      <a:endParaRPr kumimoji="1" lang="en-US" altLang="ja-JP" sz="1100" dirty="0" smtClean="0"/>
                    </a:p>
                    <a:p>
                      <a:r>
                        <a:rPr kumimoji="1" lang="ja-JP" altLang="en-US" sz="1100" dirty="0" smtClean="0"/>
                        <a:t>相談支援におけるケアマネジメント技法とそのプロセス</a:t>
                      </a:r>
                      <a:endParaRPr kumimoji="1" lang="ja-JP" altLang="en-US" sz="1100" dirty="0"/>
                    </a:p>
                  </a:txBody>
                  <a:tcPr/>
                </a:tc>
                <a:tc>
                  <a:txBody>
                    <a:bodyPr/>
                    <a:lstStyle/>
                    <a:p>
                      <a:r>
                        <a:rPr kumimoji="1" lang="en-US" altLang="ja-JP" sz="1100" dirty="0" smtClean="0"/>
                        <a:t>【</a:t>
                      </a:r>
                      <a:r>
                        <a:rPr kumimoji="1" lang="ja-JP" altLang="en-US" sz="1100" dirty="0" smtClean="0"/>
                        <a:t>講義６</a:t>
                      </a:r>
                      <a:r>
                        <a:rPr kumimoji="1" lang="en-US" altLang="ja-JP" sz="1100" dirty="0" smtClean="0"/>
                        <a:t>】</a:t>
                      </a:r>
                      <a:r>
                        <a:rPr kumimoji="1" lang="ja-JP" altLang="en-US" sz="1100" dirty="0" smtClean="0"/>
                        <a:t>（１．５ｈ）</a:t>
                      </a:r>
                      <a:endParaRPr kumimoji="1" lang="en-US" altLang="ja-JP" sz="1100" dirty="0" smtClean="0"/>
                    </a:p>
                    <a:p>
                      <a:r>
                        <a:rPr kumimoji="1" lang="ja-JP" altLang="en-US" sz="1100" dirty="0" smtClean="0"/>
                        <a:t>相談支援における地域への視点</a:t>
                      </a:r>
                      <a:endParaRPr kumimoji="1" lang="ja-JP" altLang="en-US" sz="1100" dirty="0"/>
                    </a:p>
                  </a:txBody>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722854186"/>
              </p:ext>
            </p:extLst>
          </p:nvPr>
        </p:nvGraphicFramePr>
        <p:xfrm>
          <a:off x="323528" y="2727216"/>
          <a:ext cx="8496941" cy="3888432"/>
        </p:xfrm>
        <a:graphic>
          <a:graphicData uri="http://schemas.openxmlformats.org/drawingml/2006/table">
            <a:tbl>
              <a:tblPr firstRow="1" bandRow="1">
                <a:tableStyleId>{5940675A-B579-460E-94D1-54222C63F5DA}</a:tableStyleId>
              </a:tblPr>
              <a:tblGrid>
                <a:gridCol w="366248"/>
                <a:gridCol w="366248"/>
                <a:gridCol w="1318491"/>
                <a:gridCol w="2124236"/>
                <a:gridCol w="439497"/>
                <a:gridCol w="1318491"/>
                <a:gridCol w="439497"/>
                <a:gridCol w="2124233"/>
              </a:tblGrid>
              <a:tr h="612068">
                <a:tc rowSpan="2">
                  <a:txBody>
                    <a:bodyPr/>
                    <a:lstStyle/>
                    <a:p>
                      <a:pPr algn="ctr"/>
                      <a:r>
                        <a:rPr kumimoji="1" lang="ja-JP" altLang="en-US" sz="1100" dirty="0" smtClean="0"/>
                        <a:t>演習</a:t>
                      </a:r>
                      <a:endParaRPr kumimoji="1" lang="ja-JP" altLang="en-US" sz="1100" dirty="0"/>
                    </a:p>
                  </a:txBody>
                  <a:tcPr vert="eaVert"/>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3</a:t>
                      </a:r>
                      <a:r>
                        <a:rPr kumimoji="1" lang="ja-JP" altLang="en-US" sz="1100" dirty="0" smtClean="0"/>
                        <a:t>日目</a:t>
                      </a:r>
                      <a:endParaRPr kumimoji="1" lang="en-US" altLang="ja-JP" sz="1100" dirty="0" smtClean="0"/>
                    </a:p>
                  </a:txBody>
                  <a:tcPr vert="eaVert"/>
                </a:tc>
                <a:tc rowSpan="2">
                  <a:txBody>
                    <a:bodyPr/>
                    <a:lstStyle/>
                    <a:p>
                      <a:r>
                        <a:rPr kumimoji="1" lang="en-US" altLang="ja-JP" sz="1100" dirty="0" smtClean="0"/>
                        <a:t>【</a:t>
                      </a:r>
                      <a:r>
                        <a:rPr kumimoji="1" lang="ja-JP" altLang="en-US" sz="1100" dirty="0" smtClean="0"/>
                        <a:t>演習１</a:t>
                      </a:r>
                      <a:r>
                        <a:rPr kumimoji="1" lang="en-US" altLang="ja-JP" sz="1100" dirty="0" smtClean="0"/>
                        <a:t>】</a:t>
                      </a:r>
                      <a:r>
                        <a:rPr kumimoji="1" lang="ja-JP" altLang="en-US" sz="1100" dirty="0" smtClean="0"/>
                        <a:t>（１２ｈ）</a:t>
                      </a:r>
                      <a:endParaRPr kumimoji="1" lang="en-US" altLang="ja-JP" sz="1100" dirty="0" smtClean="0"/>
                    </a:p>
                    <a:p>
                      <a:r>
                        <a:rPr kumimoji="1" lang="ja-JP" altLang="en-US" sz="1100" dirty="0" smtClean="0"/>
                        <a:t>相談支援におけるケアマネジメントに必要な視点と技術</a:t>
                      </a:r>
                      <a:endParaRPr kumimoji="1" lang="ja-JP" altLang="en-US" sz="1100" dirty="0"/>
                    </a:p>
                  </a:txBody>
                  <a:tcPr anchor="ctr"/>
                </a:tc>
                <a:tc gridSpan="5">
                  <a:txBody>
                    <a:bodyPr/>
                    <a:lstStyle/>
                    <a:p>
                      <a:r>
                        <a:rPr kumimoji="1" lang="en-US" altLang="ja-JP" sz="1100" dirty="0" smtClean="0"/>
                        <a:t>【</a:t>
                      </a:r>
                      <a:r>
                        <a:rPr kumimoji="1" lang="ja-JP" altLang="en-US" sz="1100" dirty="0" smtClean="0"/>
                        <a:t>講義及び演習</a:t>
                      </a:r>
                      <a:r>
                        <a:rPr kumimoji="1" lang="en-US" altLang="ja-JP" sz="1100" dirty="0" smtClean="0"/>
                        <a:t>】</a:t>
                      </a:r>
                      <a:r>
                        <a:rPr kumimoji="1" lang="ja-JP" altLang="en-US" sz="1100" dirty="0" smtClean="0"/>
                        <a:t>（６ｈ）</a:t>
                      </a:r>
                      <a:endParaRPr kumimoji="1" lang="en-US" altLang="ja-JP" sz="1100" dirty="0" smtClean="0"/>
                    </a:p>
                    <a:p>
                      <a:r>
                        <a:rPr kumimoji="1" lang="ja-JP" altLang="en-US" sz="1100" dirty="0" smtClean="0"/>
                        <a:t>○インテーク・アセスメント＜本人中心の支援、関係性の構築、本人理解＞</a:t>
                      </a:r>
                      <a:endParaRPr kumimoji="1" lang="ja-JP" altLang="en-US" sz="1100" dirty="0"/>
                    </a:p>
                  </a:txBody>
                  <a:tcPr anchor="ctr"/>
                </a:tc>
                <a:tc hMerge="1">
                  <a:txBody>
                    <a:bodyPr/>
                    <a:lstStyle/>
                    <a:p>
                      <a:endParaRPr kumimoji="1" lang="ja-JP" altLang="en-US" sz="110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tc>
              </a:tr>
              <a:tr h="612068">
                <a:tc vMerge="1">
                  <a:txBody>
                    <a:bodyPr/>
                    <a:lstStyle/>
                    <a:p>
                      <a:endParaRPr kumimoji="1" lang="ja-JP" altLang="en-US" sz="1100"/>
                    </a:p>
                  </a:txBody>
                  <a:tcPr/>
                </a:tc>
                <a:tc>
                  <a:txBody>
                    <a:bodyPr/>
                    <a:lstStyle/>
                    <a:p>
                      <a:r>
                        <a:rPr kumimoji="1" lang="en-US" altLang="ja-JP" sz="1100" dirty="0" smtClean="0"/>
                        <a:t>4</a:t>
                      </a:r>
                      <a:r>
                        <a:rPr kumimoji="1" lang="ja-JP" altLang="en-US" sz="1100" dirty="0" smtClean="0"/>
                        <a:t>日目</a:t>
                      </a:r>
                      <a:endParaRPr kumimoji="1" lang="ja-JP" altLang="en-US" sz="1100" dirty="0"/>
                    </a:p>
                  </a:txBody>
                  <a:tcPr vert="eaVert"/>
                </a:tc>
                <a:tc vMerge="1">
                  <a:txBody>
                    <a:bodyPr/>
                    <a:lstStyle/>
                    <a:p>
                      <a:endParaRPr kumimoji="1" lang="ja-JP" altLang="en-US" sz="1100"/>
                    </a:p>
                  </a:txBody>
                  <a:tcPr/>
                </a:tc>
                <a:tc>
                  <a:txBody>
                    <a:bodyPr/>
                    <a:lstStyle/>
                    <a:p>
                      <a:r>
                        <a:rPr kumimoji="1" lang="en-US" altLang="ja-JP" sz="1100" dirty="0" smtClean="0"/>
                        <a:t>【</a:t>
                      </a:r>
                      <a:r>
                        <a:rPr kumimoji="1" lang="ja-JP" altLang="en-US" sz="1100" dirty="0" smtClean="0"/>
                        <a:t>講義及び演習</a:t>
                      </a:r>
                      <a:r>
                        <a:rPr kumimoji="1" lang="en-US" altLang="ja-JP" sz="1100" dirty="0" smtClean="0"/>
                        <a:t>】</a:t>
                      </a:r>
                      <a:r>
                        <a:rPr kumimoji="1" lang="ja-JP" altLang="en-US" sz="1100" dirty="0" smtClean="0"/>
                        <a:t>（３ｈ）</a:t>
                      </a:r>
                      <a:endParaRPr kumimoji="1" lang="en-US" altLang="ja-JP" sz="1100" dirty="0" smtClean="0"/>
                    </a:p>
                    <a:p>
                      <a:r>
                        <a:rPr kumimoji="1" lang="ja-JP" altLang="en-US" sz="1100" dirty="0" smtClean="0"/>
                        <a:t>○ゴール設定とプランニング</a:t>
                      </a:r>
                      <a:endParaRPr kumimoji="1" lang="en-US" altLang="ja-JP" sz="1100" dirty="0" smtClean="0"/>
                    </a:p>
                  </a:txBody>
                  <a:tcPr anchor="ctr"/>
                </a:tc>
                <a:tc gridSpan="3">
                  <a:txBody>
                    <a:bodyPr/>
                    <a:lstStyle/>
                    <a:p>
                      <a:r>
                        <a:rPr kumimoji="1" lang="en-US" altLang="ja-JP" sz="1100" dirty="0" smtClean="0"/>
                        <a:t>【</a:t>
                      </a:r>
                      <a:r>
                        <a:rPr kumimoji="1" lang="ja-JP" altLang="en-US" sz="1100" dirty="0" smtClean="0"/>
                        <a:t>講義及び演習</a:t>
                      </a:r>
                      <a:r>
                        <a:rPr kumimoji="1" lang="en-US" altLang="ja-JP" sz="1100" dirty="0" smtClean="0"/>
                        <a:t>】</a:t>
                      </a:r>
                      <a:r>
                        <a:rPr kumimoji="1" lang="ja-JP" altLang="en-US" sz="1100" dirty="0" smtClean="0"/>
                        <a:t>（３ｈ）</a:t>
                      </a:r>
                      <a:endParaRPr kumimoji="1" lang="en-US" altLang="ja-JP" sz="1100" dirty="0" smtClean="0"/>
                    </a:p>
                    <a:p>
                      <a:r>
                        <a:rPr kumimoji="1" lang="ja-JP" altLang="en-US" sz="1100" dirty="0" smtClean="0"/>
                        <a:t>○モニタリング・ターミネーション</a:t>
                      </a:r>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en-US" altLang="ja-JP" sz="1100" dirty="0" smtClean="0"/>
                        <a:t>【</a:t>
                      </a:r>
                      <a:r>
                        <a:rPr kumimoji="1" lang="ja-JP" altLang="en-US" sz="1100" dirty="0" smtClean="0"/>
                        <a:t>講義・演習</a:t>
                      </a:r>
                      <a:r>
                        <a:rPr kumimoji="1" lang="en-US" altLang="ja-JP" sz="1100" dirty="0" smtClean="0"/>
                        <a:t>】</a:t>
                      </a:r>
                      <a:r>
                        <a:rPr kumimoji="1" lang="ja-JP" altLang="en-US" sz="1100" dirty="0" smtClean="0"/>
                        <a:t>（１ｈ）</a:t>
                      </a:r>
                      <a:endParaRPr kumimoji="1" lang="en-US" altLang="ja-JP" sz="1100" dirty="0" smtClean="0"/>
                    </a:p>
                    <a:p>
                      <a:r>
                        <a:rPr kumimoji="1" lang="ja-JP" altLang="en-US" sz="1100" dirty="0" smtClean="0"/>
                        <a:t>○研修の振り返り</a:t>
                      </a:r>
                      <a:endParaRPr kumimoji="1" lang="en-US" altLang="ja-JP" sz="1100" dirty="0" smtClean="0"/>
                    </a:p>
                    <a:p>
                      <a:r>
                        <a:rPr kumimoji="1" lang="ja-JP" altLang="en-US" sz="1100" dirty="0" smtClean="0"/>
                        <a:t>○実習及び演習２・３ガイダンス</a:t>
                      </a:r>
                      <a:endParaRPr kumimoji="1" lang="ja-JP" altLang="en-US" sz="1100" dirty="0"/>
                    </a:p>
                  </a:txBody>
                  <a:tcPr anchor="ctr"/>
                </a:tc>
              </a:tr>
              <a:tr h="432048">
                <a:tc>
                  <a:txBody>
                    <a:bodyPr/>
                    <a:lstStyle/>
                    <a:p>
                      <a:pPr algn="ctr"/>
                      <a:r>
                        <a:rPr kumimoji="1" lang="ja-JP" altLang="en-US" sz="1100" dirty="0" smtClean="0"/>
                        <a:t>実習</a:t>
                      </a:r>
                      <a:endParaRPr kumimoji="1" lang="ja-JP" altLang="en-US" sz="1100" dirty="0"/>
                    </a:p>
                  </a:txBody>
                  <a:tcPr vert="eaVert"/>
                </a:tc>
                <a:tc gridSpan="7">
                  <a:txBody>
                    <a:bodyPr/>
                    <a:lstStyle/>
                    <a:p>
                      <a:pPr marL="82550" indent="-82550">
                        <a:buFont typeface="+mj-ea"/>
                        <a:buAutoNum type="circleNumDbPlain"/>
                      </a:pPr>
                      <a:r>
                        <a:rPr kumimoji="1" lang="ja-JP" altLang="en-US" sz="1100" dirty="0" smtClean="0"/>
                        <a:t>相談支援プロセスの実習（実際に障害当事者に対しインテーク～アセスメントを実施）</a:t>
                      </a:r>
                      <a:endParaRPr kumimoji="1" lang="en-US" altLang="ja-JP" sz="1100" dirty="0" smtClean="0"/>
                    </a:p>
                    <a:p>
                      <a:pPr marL="82550" indent="-82550">
                        <a:buFont typeface="+mj-ea"/>
                        <a:buAutoNum type="circleNumDbPlain"/>
                      </a:pPr>
                      <a:r>
                        <a:rPr kumimoji="1" lang="ja-JP" altLang="en-US" sz="1100" dirty="0" smtClean="0"/>
                        <a:t>地域資源に関する情報収集（所属事業所が所在する地域における地域資源に関する情報を収集する）</a:t>
                      </a:r>
                      <a:endParaRPr kumimoji="1" lang="ja-JP" altLang="en-US" sz="1100" dirty="0"/>
                    </a:p>
                  </a:txBody>
                  <a:tcPr anchor="ctr"/>
                </a:tc>
                <a:tc hMerge="1">
                  <a:txBody>
                    <a:bodyPr/>
                    <a:lstStyle/>
                    <a:p>
                      <a:pPr marL="82550" indent="-82550">
                        <a:buFont typeface="+mj-ea"/>
                        <a:buAutoNum type="circleNumDbPlain"/>
                      </a:pPr>
                      <a:endParaRPr kumimoji="1" lang="ja-JP" altLang="en-US" sz="1100" dirty="0"/>
                    </a:p>
                  </a:txBody>
                  <a:tcPr/>
                </a:tc>
                <a:tc hMerge="1">
                  <a:txBody>
                    <a:bodyPr/>
                    <a:lstStyle/>
                    <a:p>
                      <a:endParaRPr kumimoji="1" lang="ja-JP" altLang="en-US" sz="1100" dirty="0"/>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sz="1100" dirty="0"/>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sz="1100" dirty="0"/>
                    </a:p>
                  </a:txBody>
                  <a:tcPr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sz="1100" dirty="0"/>
                    </a:p>
                  </a:txBody>
                  <a:tcPr anchor="ctr"/>
                </a:tc>
              </a:tr>
              <a:tr h="576064">
                <a:tc>
                  <a:txBody>
                    <a:bodyPr/>
                    <a:lstStyle/>
                    <a:p>
                      <a:pPr algn="ctr"/>
                      <a:r>
                        <a:rPr kumimoji="1" lang="ja-JP" altLang="en-US" sz="1100" dirty="0" smtClean="0"/>
                        <a:t>演習</a:t>
                      </a:r>
                      <a:endParaRPr kumimoji="1" lang="ja-JP" altLang="en-US" sz="1100" dirty="0"/>
                    </a:p>
                  </a:txBody>
                  <a:tcPr vert="eaVert" anchor="ctr"/>
                </a:tc>
                <a:tc>
                  <a:txBody>
                    <a:bodyPr/>
                    <a:lstStyle/>
                    <a:p>
                      <a:r>
                        <a:rPr kumimoji="1" lang="en-US" altLang="ja-JP" sz="1100" dirty="0" smtClean="0"/>
                        <a:t>5</a:t>
                      </a:r>
                      <a:r>
                        <a:rPr kumimoji="1" lang="ja-JP" altLang="en-US" sz="1100" dirty="0" smtClean="0"/>
                        <a:t>日目</a:t>
                      </a:r>
                      <a:endParaRPr kumimoji="1" lang="ja-JP" altLang="en-US" sz="1100" dirty="0"/>
                    </a:p>
                  </a:txBody>
                  <a:tcPr vert="eaVert" anchor="ctr"/>
                </a:tc>
                <a:tc>
                  <a:txBody>
                    <a:bodyPr/>
                    <a:lstStyle/>
                    <a:p>
                      <a:r>
                        <a:rPr kumimoji="1" lang="en-US" altLang="ja-JP" sz="1100" dirty="0" smtClean="0"/>
                        <a:t>【</a:t>
                      </a:r>
                      <a:r>
                        <a:rPr kumimoji="1" lang="ja-JP" altLang="en-US" sz="1100" dirty="0" smtClean="0"/>
                        <a:t>演習２－１</a:t>
                      </a:r>
                      <a:r>
                        <a:rPr kumimoji="1" lang="en-US" altLang="ja-JP" sz="1100" dirty="0" smtClean="0"/>
                        <a:t>】</a:t>
                      </a:r>
                      <a:r>
                        <a:rPr kumimoji="1" lang="ja-JP" altLang="en-US" sz="1100" dirty="0" smtClean="0"/>
                        <a:t>（６ｈ）</a:t>
                      </a:r>
                      <a:endParaRPr kumimoji="1" lang="en-US" altLang="ja-JP" sz="1100" dirty="0" smtClean="0"/>
                    </a:p>
                    <a:p>
                      <a:r>
                        <a:rPr kumimoji="1" lang="ja-JP" altLang="en-US" sz="1100" dirty="0" smtClean="0"/>
                        <a:t>実践研究１</a:t>
                      </a:r>
                      <a:endParaRPr kumimoji="1" lang="ja-JP" altLang="en-US" sz="1100" dirty="0"/>
                    </a:p>
                  </a:txBody>
                  <a:tcPr anchor="ctr"/>
                </a:tc>
                <a:tc gridSpan="5">
                  <a:txBody>
                    <a:bodyPr/>
                    <a:lstStyle/>
                    <a:p>
                      <a:r>
                        <a:rPr kumimoji="1" lang="ja-JP" altLang="en-US" sz="1100" dirty="0" smtClean="0"/>
                        <a:t>○アセスメント結果の検討（事例検討の体験）</a:t>
                      </a:r>
                      <a:endParaRPr kumimoji="1" lang="ja-JP" altLang="en-US" sz="1100" dirty="0"/>
                    </a:p>
                  </a:txBody>
                  <a:tcPr anchor="ctr"/>
                </a:tc>
                <a:tc hMerge="1">
                  <a:txBody>
                    <a:bodyPr/>
                    <a:lstStyle/>
                    <a:p>
                      <a:endParaRPr kumimoji="1" lang="ja-JP" altLang="en-US" sz="1100" dirty="0"/>
                    </a:p>
                  </a:txBody>
                  <a:tcPr>
                    <a:lnR w="12700" cap="flat" cmpd="sng" algn="ctr">
                      <a:solidFill>
                        <a:schemeClr val="tx1"/>
                      </a:solidFill>
                      <a:prstDash val="solid"/>
                      <a:round/>
                      <a:headEnd type="none" w="med" len="med"/>
                      <a:tailEnd type="none" w="med" len="med"/>
                    </a:lnR>
                  </a:tcPr>
                </a:tc>
                <a:tc hMerge="1">
                  <a:txBody>
                    <a:bodyPr/>
                    <a:lstStyle/>
                    <a:p>
                      <a:endParaRPr kumimoji="1" lang="ja-JP" altLang="en-US" sz="1100"/>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sz="1100"/>
                    </a:p>
                  </a:txBody>
                  <a:tcPr/>
                </a:tc>
              </a:tr>
              <a:tr h="432048">
                <a:tc>
                  <a:txBody>
                    <a:bodyPr/>
                    <a:lstStyle/>
                    <a:p>
                      <a:pPr algn="ctr"/>
                      <a:r>
                        <a:rPr kumimoji="1" lang="ja-JP" altLang="en-US" sz="1100" dirty="0" smtClean="0"/>
                        <a:t>実習</a:t>
                      </a:r>
                      <a:endParaRPr kumimoji="1" lang="ja-JP" altLang="en-US" sz="1100" dirty="0"/>
                    </a:p>
                  </a:txBody>
                  <a:tcPr vert="eaVert"/>
                </a:tc>
                <a:tc gridSpan="7">
                  <a:txBody>
                    <a:bodyPr/>
                    <a:lstStyle/>
                    <a:p>
                      <a:r>
                        <a:rPr kumimoji="1" lang="ja-JP" altLang="en-US" sz="1100" dirty="0" smtClean="0"/>
                        <a:t>③相談支援プロセスの実践（演習２－１での他者の助言・自らの気づきをもとに、再度アセスメントを実施するとともにプランニング）</a:t>
                      </a:r>
                      <a:endParaRPr kumimoji="1" lang="ja-JP" altLang="en-US" sz="1100" dirty="0"/>
                    </a:p>
                  </a:txBody>
                  <a:tcPr anchor="ctr"/>
                </a:tc>
                <a:tc hMerge="1">
                  <a:txBody>
                    <a:bodyPr/>
                    <a:lstStyle/>
                    <a:p>
                      <a:endParaRPr kumimoji="1" lang="ja-JP" altLang="en-US" sz="1100" dirty="0"/>
                    </a:p>
                  </a:txBody>
                  <a:tcPr/>
                </a:tc>
                <a:tc hMerge="1">
                  <a:txBody>
                    <a:bodyPr/>
                    <a:lstStyle/>
                    <a:p>
                      <a:endParaRPr kumimoji="1" lang="ja-JP" altLang="en-US" sz="1100" dirty="0"/>
                    </a:p>
                  </a:txBody>
                  <a:tcPr>
                    <a:lnR w="12700" cap="flat" cmpd="sng" algn="ctr">
                      <a:solidFill>
                        <a:schemeClr val="tx1"/>
                      </a:solidFill>
                      <a:prstDash val="solid"/>
                      <a:round/>
                      <a:headEnd type="none" w="med" len="med"/>
                      <a:tailEnd type="none" w="med" len="med"/>
                    </a:lnR>
                  </a:tcPr>
                </a:tc>
                <a:tc hMerge="1">
                  <a:txBody>
                    <a:bodyPr/>
                    <a:lstStyle/>
                    <a:p>
                      <a:endParaRPr kumimoji="1" lang="ja-JP" altLang="en-US" sz="1100"/>
                    </a:p>
                  </a:txBody>
                  <a:tcPr>
                    <a:lnR w="12700" cap="flat" cmpd="sng" algn="ctr">
                      <a:solidFill>
                        <a:schemeClr val="tx1"/>
                      </a:solidFill>
                      <a:prstDash val="solid"/>
                      <a:round/>
                      <a:headEnd type="none" w="med" len="med"/>
                      <a:tailEnd type="none" w="med" len="med"/>
                    </a:lnR>
                  </a:tcPr>
                </a:tc>
                <a:tc hMerge="1">
                  <a:txBody>
                    <a:bodyPr/>
                    <a:lstStyle/>
                    <a:p>
                      <a:endParaRPr kumimoji="1" lang="ja-JP" altLang="en-US" sz="1100"/>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sz="1100"/>
                    </a:p>
                  </a:txBody>
                  <a:tcPr/>
                </a:tc>
              </a:tr>
              <a:tr h="612068">
                <a:tc rowSpan="2">
                  <a:txBody>
                    <a:bodyPr/>
                    <a:lstStyle/>
                    <a:p>
                      <a:pPr algn="ctr"/>
                      <a:r>
                        <a:rPr kumimoji="1" lang="ja-JP" altLang="en-US" sz="1100" dirty="0" smtClean="0"/>
                        <a:t>演習</a:t>
                      </a:r>
                      <a:endParaRPr kumimoji="1" lang="ja-JP" altLang="en-US" sz="1100" dirty="0"/>
                    </a:p>
                  </a:txBody>
                  <a:tcPr vert="eaVert"/>
                </a:tc>
                <a:tc>
                  <a:txBody>
                    <a:bodyPr/>
                    <a:lstStyle/>
                    <a:p>
                      <a:r>
                        <a:rPr kumimoji="1" lang="en-US" altLang="ja-JP" sz="1100" dirty="0" smtClean="0"/>
                        <a:t>6</a:t>
                      </a:r>
                      <a:r>
                        <a:rPr kumimoji="1" lang="ja-JP" altLang="en-US" sz="1100" dirty="0" smtClean="0"/>
                        <a:t>日目</a:t>
                      </a:r>
                      <a:endParaRPr kumimoji="1" lang="ja-JP" altLang="en-US" sz="1100" dirty="0"/>
                    </a:p>
                  </a:txBody>
                  <a:tcPr vert="eaVert"/>
                </a:tc>
                <a:tc>
                  <a:txBody>
                    <a:bodyPr/>
                    <a:lstStyle/>
                    <a:p>
                      <a:r>
                        <a:rPr kumimoji="1" lang="en-US" altLang="ja-JP" sz="1100" dirty="0" smtClean="0"/>
                        <a:t>【</a:t>
                      </a:r>
                      <a:r>
                        <a:rPr kumimoji="1" lang="ja-JP" altLang="en-US" sz="1100" dirty="0" smtClean="0"/>
                        <a:t>演習２－２</a:t>
                      </a:r>
                      <a:r>
                        <a:rPr kumimoji="1" lang="en-US" altLang="ja-JP" sz="1100" dirty="0" smtClean="0"/>
                        <a:t>】</a:t>
                      </a:r>
                    </a:p>
                    <a:p>
                      <a:r>
                        <a:rPr kumimoji="1" lang="ja-JP" altLang="en-US" sz="1100" dirty="0" smtClean="0"/>
                        <a:t>（４ｈ）</a:t>
                      </a:r>
                      <a:endParaRPr kumimoji="1" lang="en-US" altLang="ja-JP" sz="1100" dirty="0" smtClean="0"/>
                    </a:p>
                    <a:p>
                      <a:r>
                        <a:rPr kumimoji="1" lang="ja-JP" altLang="en-US" sz="1100" dirty="0" smtClean="0"/>
                        <a:t>実践研究２</a:t>
                      </a:r>
                      <a:endParaRPr kumimoji="1" lang="ja-JP" altLang="en-US" sz="1100" dirty="0"/>
                    </a:p>
                  </a:txBody>
                  <a:tcPr/>
                </a:tc>
                <a:tc gridSpan="2">
                  <a:txBody>
                    <a:bodyPr/>
                    <a:lstStyle/>
                    <a:p>
                      <a:r>
                        <a:rPr kumimoji="1" lang="ja-JP" altLang="en-US" sz="1100" dirty="0" smtClean="0"/>
                        <a:t>○再アセスメント結果と支援方針の報告と共有</a:t>
                      </a:r>
                      <a:endParaRPr kumimoji="1" lang="ja-JP" altLang="en-US" sz="1100" dirty="0"/>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sz="1100"/>
                    </a:p>
                  </a:txBody>
                  <a:tcPr>
                    <a:lnR w="12700" cap="flat" cmpd="sng" algn="ctr">
                      <a:solidFill>
                        <a:schemeClr val="tx1"/>
                      </a:solidFill>
                      <a:prstDash val="solid"/>
                      <a:round/>
                      <a:headEnd type="none" w="med" len="med"/>
                      <a:tailEnd type="none" w="med" len="med"/>
                    </a:lnR>
                  </a:tcPr>
                </a:tc>
                <a:tc>
                  <a:txBody>
                    <a:bodyPr/>
                    <a:lstStyle/>
                    <a:p>
                      <a:r>
                        <a:rPr kumimoji="1" lang="en-US" altLang="ja-JP" sz="1100" dirty="0" smtClean="0"/>
                        <a:t>【</a:t>
                      </a:r>
                      <a:r>
                        <a:rPr kumimoji="1" lang="ja-JP" altLang="en-US" sz="1100" dirty="0" smtClean="0"/>
                        <a:t>演習３－１</a:t>
                      </a:r>
                      <a:r>
                        <a:rPr kumimoji="1" lang="en-US" altLang="ja-JP" sz="1100" dirty="0" smtClean="0"/>
                        <a:t>】</a:t>
                      </a:r>
                    </a:p>
                    <a:p>
                      <a:r>
                        <a:rPr kumimoji="1" lang="ja-JP" altLang="en-US" sz="1100" dirty="0" smtClean="0"/>
                        <a:t>（２．５）</a:t>
                      </a:r>
                      <a:endParaRPr kumimoji="1" lang="en-US" altLang="ja-JP" sz="1100" dirty="0" smtClean="0"/>
                    </a:p>
                    <a:p>
                      <a:r>
                        <a:rPr kumimoji="1" lang="ja-JP" altLang="en-US" sz="1100" dirty="0" smtClean="0"/>
                        <a:t>実践研究３</a:t>
                      </a:r>
                      <a:endParaRPr kumimoji="1" lang="ja-JP" altLang="en-US" sz="1100" dirty="0"/>
                    </a:p>
                  </a:txBody>
                  <a:tcPr>
                    <a:lnL w="12700" cap="flat" cmpd="sng" algn="ctr">
                      <a:solidFill>
                        <a:schemeClr val="tx1"/>
                      </a:solidFill>
                      <a:prstDash val="solid"/>
                      <a:round/>
                      <a:headEnd type="none" w="med" len="med"/>
                      <a:tailEnd type="none" w="med" len="med"/>
                    </a:lnL>
                  </a:tcPr>
                </a:tc>
                <a:tc gridSpan="2">
                  <a:txBody>
                    <a:bodyPr/>
                    <a:lstStyle/>
                    <a:p>
                      <a:r>
                        <a:rPr kumimoji="1" lang="ja-JP" altLang="en-US" sz="1100" dirty="0" smtClean="0"/>
                        <a:t>○再アセスメント～プランニング（前半）</a:t>
                      </a:r>
                      <a:endParaRPr kumimoji="1" lang="ja-JP" altLang="en-US" sz="1100" dirty="0"/>
                    </a:p>
                  </a:txBody>
                  <a:tcPr anchor="ctr"/>
                </a:tc>
                <a:tc hMerge="1">
                  <a:txBody>
                    <a:bodyPr/>
                    <a:lstStyle/>
                    <a:p>
                      <a:endParaRPr kumimoji="1" lang="ja-JP" altLang="en-US" sz="1100"/>
                    </a:p>
                  </a:txBody>
                  <a:tcPr/>
                </a:tc>
              </a:tr>
              <a:tr h="612068">
                <a:tc vMerge="1">
                  <a:txBody>
                    <a:bodyPr/>
                    <a:lstStyle/>
                    <a:p>
                      <a:endParaRPr kumimoji="1" lang="ja-JP" altLang="en-US" sz="1100" dirty="0"/>
                    </a:p>
                  </a:txBody>
                  <a:tcPr vert="eaVert"/>
                </a:tc>
                <a:tc>
                  <a:txBody>
                    <a:bodyPr/>
                    <a:lstStyle/>
                    <a:p>
                      <a:r>
                        <a:rPr kumimoji="1" lang="en-US" altLang="ja-JP" sz="1100" dirty="0" smtClean="0"/>
                        <a:t>7</a:t>
                      </a:r>
                      <a:r>
                        <a:rPr kumimoji="1" lang="ja-JP" altLang="en-US" sz="1100" dirty="0" smtClean="0"/>
                        <a:t>日目</a:t>
                      </a:r>
                      <a:endParaRPr kumimoji="1" lang="ja-JP" altLang="en-US" sz="1100" dirty="0"/>
                    </a:p>
                  </a:txBody>
                  <a:tcPr vert="eaVert"/>
                </a:tc>
                <a:tc>
                  <a:txBody>
                    <a:bodyPr/>
                    <a:lstStyle/>
                    <a:p>
                      <a:r>
                        <a:rPr kumimoji="1" lang="en-US" altLang="ja-JP" sz="1100" dirty="0" smtClean="0"/>
                        <a:t>【</a:t>
                      </a:r>
                      <a:r>
                        <a:rPr kumimoji="1" lang="ja-JP" altLang="en-US" sz="1100" dirty="0" smtClean="0"/>
                        <a:t>演習３－２</a:t>
                      </a:r>
                      <a:r>
                        <a:rPr kumimoji="1" lang="en-US" altLang="ja-JP" sz="1100" dirty="0" smtClean="0"/>
                        <a:t>】</a:t>
                      </a:r>
                    </a:p>
                    <a:p>
                      <a:r>
                        <a:rPr kumimoji="1" lang="ja-JP" altLang="en-US" sz="1100" dirty="0" smtClean="0"/>
                        <a:t>（３．５ｈ）</a:t>
                      </a:r>
                      <a:endParaRPr kumimoji="1" lang="en-US" altLang="ja-JP" sz="1100" dirty="0" smtClean="0"/>
                    </a:p>
                    <a:p>
                      <a:r>
                        <a:rPr kumimoji="1" lang="ja-JP" altLang="en-US" sz="1100" dirty="0" smtClean="0"/>
                        <a:t>実践研究４</a:t>
                      </a:r>
                      <a:endParaRPr kumimoji="1" lang="ja-JP" altLang="en-US" sz="1100" dirty="0"/>
                    </a:p>
                  </a:txBody>
                  <a:tcPr/>
                </a:tc>
                <a:tc gridSpan="2">
                  <a:txBody>
                    <a:bodyPr/>
                    <a:lstStyle/>
                    <a:p>
                      <a:r>
                        <a:rPr kumimoji="1" lang="ja-JP" altLang="en-US" sz="1100" dirty="0" smtClean="0"/>
                        <a:t>○再アセスメント～プランニング（後半）</a:t>
                      </a:r>
                      <a:endParaRPr kumimoji="1" lang="ja-JP" altLang="en-US" sz="1100" dirty="0"/>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r>
                        <a:rPr kumimoji="1" lang="en-US" altLang="ja-JP" sz="1100" dirty="0" smtClean="0"/>
                        <a:t>【</a:t>
                      </a:r>
                      <a:r>
                        <a:rPr kumimoji="1" lang="ja-JP" altLang="en-US" sz="1100" dirty="0" smtClean="0"/>
                        <a:t>演習４</a:t>
                      </a:r>
                      <a:r>
                        <a:rPr kumimoji="1" lang="en-US" altLang="ja-JP" sz="1100" dirty="0" smtClean="0"/>
                        <a:t>】</a:t>
                      </a:r>
                    </a:p>
                    <a:p>
                      <a:r>
                        <a:rPr kumimoji="1" lang="ja-JP" altLang="en-US" sz="1100" dirty="0" smtClean="0"/>
                        <a:t>（２．５ｈ）</a:t>
                      </a:r>
                      <a:endParaRPr kumimoji="1" lang="en-US" altLang="ja-JP" sz="1100" dirty="0" smtClean="0"/>
                    </a:p>
                    <a:p>
                      <a:r>
                        <a:rPr kumimoji="1" lang="ja-JP" altLang="en-US" sz="1100" dirty="0" smtClean="0"/>
                        <a:t>研修の振り返り</a:t>
                      </a:r>
                      <a:endParaRPr kumimoji="1" lang="ja-JP" altLang="en-US" sz="1100" dirty="0"/>
                    </a:p>
                  </a:txBody>
                  <a:tcPr>
                    <a:lnL w="12700" cap="flat" cmpd="sng" algn="ctr">
                      <a:solidFill>
                        <a:schemeClr val="tx1"/>
                      </a:solidFill>
                      <a:prstDash val="solid"/>
                      <a:round/>
                      <a:headEnd type="none" w="med" len="med"/>
                      <a:tailEnd type="none" w="med" len="med"/>
                    </a:lnL>
                  </a:tcPr>
                </a:tc>
                <a:tc gridSpan="2">
                  <a:txBody>
                    <a:bodyPr/>
                    <a:lstStyle/>
                    <a:p>
                      <a:r>
                        <a:rPr kumimoji="1" lang="ja-JP" altLang="en-US" sz="1100" dirty="0" smtClean="0"/>
                        <a:t>○研修のふりかえり</a:t>
                      </a:r>
                      <a:endParaRPr kumimoji="1" lang="ja-JP" altLang="en-US" sz="1100" dirty="0"/>
                    </a:p>
                  </a:txBody>
                  <a:tcPr anchor="ct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376799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418058"/>
          </a:xfrm>
        </p:spPr>
        <p:txBody>
          <a:bodyPr>
            <a:normAutofit/>
          </a:bodyPr>
          <a:lstStyle/>
          <a:p>
            <a:r>
              <a:rPr lang="ja-JP" altLang="en-US" sz="1800" b="1" dirty="0"/>
              <a:t>現任</a:t>
            </a:r>
            <a:r>
              <a:rPr kumimoji="1" lang="ja-JP" altLang="en-US" sz="1800" b="1" dirty="0" smtClean="0"/>
              <a:t>（モデル）研修プログラム</a:t>
            </a:r>
            <a:endParaRPr kumimoji="1" lang="ja-JP" altLang="en-US" sz="1800" b="1" dirty="0"/>
          </a:p>
        </p:txBody>
      </p:sp>
      <p:sp>
        <p:nvSpPr>
          <p:cNvPr id="4" name="スライド番号プレースホルダー 3"/>
          <p:cNvSpPr>
            <a:spLocks noGrp="1"/>
          </p:cNvSpPr>
          <p:nvPr>
            <p:ph type="sldNum" sz="quarter" idx="12"/>
          </p:nvPr>
        </p:nvSpPr>
        <p:spPr>
          <a:xfrm>
            <a:off x="6553200" y="6356351"/>
            <a:ext cx="2590800" cy="313010"/>
          </a:xfrm>
        </p:spPr>
        <p:txBody>
          <a:bodyPr/>
          <a:lstStyle/>
          <a:p>
            <a:fld id="{D2D8002D-B5B0-4BAC-B1F6-782DDCCE6D9C}" type="slidenum">
              <a:rPr kumimoji="1" lang="ja-JP" altLang="en-US" smtClean="0"/>
              <a:t>6</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730322456"/>
              </p:ext>
            </p:extLst>
          </p:nvPr>
        </p:nvGraphicFramePr>
        <p:xfrm>
          <a:off x="323527" y="404664"/>
          <a:ext cx="8568952" cy="762000"/>
        </p:xfrm>
        <a:graphic>
          <a:graphicData uri="http://schemas.openxmlformats.org/drawingml/2006/table">
            <a:tbl>
              <a:tblPr firstRow="1" bandRow="1">
                <a:tableStyleId>{5940675A-B579-460E-94D1-54222C63F5DA}</a:tableStyleId>
              </a:tblPr>
              <a:tblGrid>
                <a:gridCol w="960314"/>
                <a:gridCol w="7608638"/>
              </a:tblGrid>
              <a:tr h="370840">
                <a:tc>
                  <a:txBody>
                    <a:bodyPr/>
                    <a:lstStyle/>
                    <a:p>
                      <a:r>
                        <a:rPr kumimoji="1" lang="ja-JP" altLang="en-US" sz="1100" dirty="0" smtClean="0"/>
                        <a:t>獲得目標</a:t>
                      </a:r>
                      <a:endParaRPr kumimoji="1" lang="ja-JP" altLang="en-US" sz="1100" dirty="0"/>
                    </a:p>
                  </a:txBody>
                  <a:tcPr anchor="ctr"/>
                </a:tc>
                <a:tc>
                  <a:txBody>
                    <a:bodyPr/>
                    <a:lstStyle/>
                    <a:p>
                      <a:r>
                        <a:rPr kumimoji="1" lang="ja-JP" altLang="en-US" sz="1100" dirty="0" smtClean="0"/>
                        <a:t>①相談支援の基本的業務を確実に実施できる</a:t>
                      </a:r>
                      <a:endParaRPr kumimoji="1" lang="en-US" altLang="ja-JP" sz="1100" dirty="0" smtClean="0"/>
                    </a:p>
                    <a:p>
                      <a:r>
                        <a:rPr kumimoji="1" lang="ja-JP" altLang="en-US" sz="1100" dirty="0" smtClean="0"/>
                        <a:t>②チームアプローチ（他職種連携）の理論と方法を学び、実践においてチームアプローチが展開できる。</a:t>
                      </a:r>
                      <a:endParaRPr kumimoji="1" lang="en-US" altLang="ja-JP" sz="1100" dirty="0" smtClean="0"/>
                    </a:p>
                    <a:p>
                      <a:r>
                        <a:rPr kumimoji="1" lang="ja-JP" altLang="en-US" sz="1100" dirty="0" smtClean="0"/>
                        <a:t>③コミュニティワークの理論と方法を理解し実践できる。</a:t>
                      </a:r>
                      <a:endParaRPr kumimoji="1" lang="en-US" altLang="ja-JP" sz="1100" dirty="0" smtClean="0"/>
                    </a:p>
                    <a:p>
                      <a:r>
                        <a:rPr kumimoji="1" lang="ja-JP" altLang="en-US" sz="1100" dirty="0" smtClean="0"/>
                        <a:t>④グループスーパービジョンの理論と方法を学び、自らの支援について指導・助言を受ける重要性を理解する。</a:t>
                      </a:r>
                      <a:endParaRPr kumimoji="1" lang="ja-JP" altLang="en-US" sz="1100" dirty="0"/>
                    </a:p>
                  </a:txBody>
                  <a:tcPr anchor="ct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067850171"/>
              </p:ext>
            </p:extLst>
          </p:nvPr>
        </p:nvGraphicFramePr>
        <p:xfrm>
          <a:off x="323528" y="1988840"/>
          <a:ext cx="8568951" cy="762000"/>
        </p:xfrm>
        <a:graphic>
          <a:graphicData uri="http://schemas.openxmlformats.org/drawingml/2006/table">
            <a:tbl>
              <a:tblPr firstRow="1" bandRow="1">
                <a:tableStyleId>{5940675A-B579-460E-94D1-54222C63F5DA}</a:tableStyleId>
              </a:tblPr>
              <a:tblGrid>
                <a:gridCol w="369351"/>
                <a:gridCol w="369351"/>
                <a:gridCol w="1846757"/>
                <a:gridCol w="1920627"/>
                <a:gridCol w="2068368"/>
                <a:gridCol w="1994497"/>
              </a:tblGrid>
              <a:tr h="673694">
                <a:tc>
                  <a:txBody>
                    <a:bodyPr/>
                    <a:lstStyle/>
                    <a:p>
                      <a:pPr algn="ctr"/>
                      <a:r>
                        <a:rPr kumimoji="1" lang="ja-JP" altLang="en-US" sz="1100" dirty="0" smtClean="0"/>
                        <a:t>講義</a:t>
                      </a:r>
                      <a:r>
                        <a:rPr kumimoji="1" lang="en-US" altLang="ja-JP" sz="1100" dirty="0" smtClean="0"/>
                        <a:t>1</a:t>
                      </a:r>
                      <a:r>
                        <a:rPr kumimoji="1" lang="ja-JP" altLang="en-US" sz="1100" dirty="0" smtClean="0"/>
                        <a:t>日</a:t>
                      </a:r>
                      <a:endParaRPr kumimoji="1" lang="en-US" altLang="ja-JP" sz="1100" dirty="0" smtClean="0"/>
                    </a:p>
                  </a:txBody>
                  <a:tcPr vert="eaVert">
                    <a:lnT w="12700" cap="flat" cmpd="sng" algn="ctr">
                      <a:solidFill>
                        <a:schemeClr val="tx1"/>
                      </a:solidFill>
                      <a:prstDash val="solid"/>
                      <a:round/>
                      <a:headEnd type="none" w="med" len="med"/>
                      <a:tailEnd type="none" w="med" len="med"/>
                    </a:lnT>
                  </a:tcPr>
                </a:tc>
                <a:tc>
                  <a:txBody>
                    <a:bodyPr/>
                    <a:lstStyle/>
                    <a:p>
                      <a:pPr algn="ctr"/>
                      <a:r>
                        <a:rPr kumimoji="1" lang="en-US" altLang="ja-JP" sz="1100" dirty="0" smtClean="0"/>
                        <a:t>1</a:t>
                      </a:r>
                      <a:r>
                        <a:rPr kumimoji="1" lang="ja-JP" altLang="en-US" sz="1100" dirty="0" smtClean="0"/>
                        <a:t>日目</a:t>
                      </a:r>
                      <a:endParaRPr kumimoji="1" lang="ja-JP" altLang="en-US" sz="1100" dirty="0"/>
                    </a:p>
                  </a:txBody>
                  <a:tcPr vert="eaVert"/>
                </a:tc>
                <a:tc>
                  <a:txBody>
                    <a:bodyPr/>
                    <a:lstStyle/>
                    <a:p>
                      <a:r>
                        <a:rPr kumimoji="1" lang="en-US" altLang="ja-JP" sz="1100" dirty="0" smtClean="0"/>
                        <a:t>【</a:t>
                      </a:r>
                      <a:r>
                        <a:rPr kumimoji="1" lang="ja-JP" altLang="en-US" sz="1100" dirty="0" smtClean="0"/>
                        <a:t>ガイダンス</a:t>
                      </a:r>
                      <a:r>
                        <a:rPr kumimoji="1" lang="en-US" altLang="ja-JP" sz="1100" dirty="0" smtClean="0"/>
                        <a:t>】</a:t>
                      </a:r>
                      <a:r>
                        <a:rPr kumimoji="1" lang="ja-JP" altLang="en-US" sz="1100" dirty="0" smtClean="0"/>
                        <a:t>（０．５ｈ）</a:t>
                      </a:r>
                      <a:endParaRPr kumimoji="1" lang="en-US" altLang="ja-JP" sz="1100" dirty="0" smtClean="0"/>
                    </a:p>
                  </a:txBody>
                  <a:tcPr anchor="ctr"/>
                </a:tc>
                <a:tc>
                  <a:txBody>
                    <a:bodyPr/>
                    <a:lstStyle/>
                    <a:p>
                      <a:r>
                        <a:rPr kumimoji="1" lang="en-US" altLang="ja-JP" sz="1100" dirty="0" smtClean="0"/>
                        <a:t>【</a:t>
                      </a:r>
                      <a:r>
                        <a:rPr kumimoji="1" lang="ja-JP" altLang="en-US" sz="1100" dirty="0" smtClean="0"/>
                        <a:t>講義１</a:t>
                      </a:r>
                      <a:r>
                        <a:rPr kumimoji="1" lang="en-US" altLang="ja-JP" sz="1100" dirty="0" smtClean="0"/>
                        <a:t>】</a:t>
                      </a:r>
                      <a:r>
                        <a:rPr kumimoji="1" lang="ja-JP" altLang="en-US" sz="1100" dirty="0" smtClean="0"/>
                        <a:t>（１．５ｈ）</a:t>
                      </a:r>
                      <a:endParaRPr kumimoji="1" lang="en-US" altLang="ja-JP" sz="1100" dirty="0" smtClean="0"/>
                    </a:p>
                    <a:p>
                      <a:r>
                        <a:rPr kumimoji="1" lang="ja-JP" altLang="en-US" sz="1100" dirty="0" smtClean="0"/>
                        <a:t>福祉制度の動向</a:t>
                      </a:r>
                      <a:endParaRPr kumimoji="1" lang="ja-JP" altLang="en-US" sz="1100" dirty="0"/>
                    </a:p>
                  </a:txBody>
                  <a:tcPr anchor="ctr"/>
                </a:tc>
                <a:tc>
                  <a:txBody>
                    <a:bodyPr/>
                    <a:lstStyle/>
                    <a:p>
                      <a:r>
                        <a:rPr kumimoji="1" lang="en-US" altLang="ja-JP" sz="1100" dirty="0" smtClean="0"/>
                        <a:t>【</a:t>
                      </a:r>
                      <a:r>
                        <a:rPr kumimoji="1" lang="ja-JP" altLang="en-US" sz="1100" dirty="0" smtClean="0"/>
                        <a:t>講義２</a:t>
                      </a:r>
                      <a:r>
                        <a:rPr kumimoji="1" lang="en-US" altLang="ja-JP" sz="1100" dirty="0" smtClean="0"/>
                        <a:t>】</a:t>
                      </a:r>
                      <a:r>
                        <a:rPr kumimoji="1" lang="ja-JP" altLang="en-US" sz="1100" dirty="0" smtClean="0"/>
                        <a:t>（３ｈ）</a:t>
                      </a:r>
                      <a:endParaRPr kumimoji="1" lang="en-US" altLang="ja-JP" sz="1100" dirty="0" smtClean="0"/>
                    </a:p>
                    <a:p>
                      <a:r>
                        <a:rPr kumimoji="1" lang="ja-JP" altLang="en-US" sz="1100" dirty="0" smtClean="0"/>
                        <a:t>①個別相談支援</a:t>
                      </a:r>
                      <a:endParaRPr kumimoji="1" lang="en-US" altLang="ja-JP" sz="1100" dirty="0" smtClean="0"/>
                    </a:p>
                    <a:p>
                      <a:r>
                        <a:rPr kumimoji="1" lang="ja-JP" altLang="en-US" sz="1100" dirty="0" smtClean="0"/>
                        <a:t>②チームアプローチ</a:t>
                      </a:r>
                      <a:endParaRPr kumimoji="1" lang="en-US" altLang="ja-JP" sz="1100" dirty="0" smtClean="0"/>
                    </a:p>
                    <a:p>
                      <a:r>
                        <a:rPr kumimoji="1" lang="ja-JP" altLang="en-US" sz="1100" dirty="0" smtClean="0"/>
                        <a:t>③コミュニティワーク</a:t>
                      </a:r>
                      <a:endParaRPr kumimoji="1" lang="ja-JP" altLang="en-US" sz="1100" dirty="0"/>
                    </a:p>
                  </a:txBody>
                  <a:tcPr anchor="ctr"/>
                </a:tc>
                <a:tc>
                  <a:txBody>
                    <a:bodyPr/>
                    <a:lstStyle/>
                    <a:p>
                      <a:r>
                        <a:rPr kumimoji="1" lang="en-US" altLang="ja-JP" sz="1100" dirty="0" smtClean="0"/>
                        <a:t>【</a:t>
                      </a:r>
                      <a:r>
                        <a:rPr kumimoji="1" lang="ja-JP" altLang="en-US" sz="1100" dirty="0" smtClean="0"/>
                        <a:t>講義３</a:t>
                      </a:r>
                      <a:r>
                        <a:rPr kumimoji="1" lang="en-US" altLang="ja-JP" sz="1100" dirty="0" smtClean="0"/>
                        <a:t>】</a:t>
                      </a:r>
                      <a:r>
                        <a:rPr kumimoji="1" lang="ja-JP" altLang="en-US" sz="1100" dirty="0" smtClean="0"/>
                        <a:t>（１ｈ）</a:t>
                      </a:r>
                      <a:endParaRPr kumimoji="1" lang="en-US" altLang="ja-JP" sz="1100" dirty="0" smtClean="0"/>
                    </a:p>
                    <a:p>
                      <a:r>
                        <a:rPr kumimoji="1" lang="ja-JP" altLang="en-US" sz="1100" dirty="0" smtClean="0"/>
                        <a:t>スーパービジョンの理論</a:t>
                      </a:r>
                      <a:endParaRPr kumimoji="1" lang="ja-JP" altLang="en-US" sz="1100" dirty="0"/>
                    </a:p>
                  </a:txBody>
                  <a:tcPr anchor="ct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328171058"/>
              </p:ext>
            </p:extLst>
          </p:nvPr>
        </p:nvGraphicFramePr>
        <p:xfrm>
          <a:off x="323527" y="2811016"/>
          <a:ext cx="8568953" cy="3930352"/>
        </p:xfrm>
        <a:graphic>
          <a:graphicData uri="http://schemas.openxmlformats.org/drawingml/2006/table">
            <a:tbl>
              <a:tblPr firstRow="1" bandRow="1">
                <a:tableStyleId>{5940675A-B579-460E-94D1-54222C63F5DA}</a:tableStyleId>
              </a:tblPr>
              <a:tblGrid>
                <a:gridCol w="369352"/>
                <a:gridCol w="369352"/>
                <a:gridCol w="2511587"/>
                <a:gridCol w="5318662"/>
              </a:tblGrid>
              <a:tr h="236449">
                <a:tc rowSpan="2">
                  <a:txBody>
                    <a:bodyPr/>
                    <a:lstStyle/>
                    <a:p>
                      <a:pPr algn="ctr"/>
                      <a:r>
                        <a:rPr kumimoji="1" lang="ja-JP" altLang="en-US" sz="1100" dirty="0" smtClean="0"/>
                        <a:t>講義・演習</a:t>
                      </a:r>
                      <a:endParaRPr kumimoji="1" lang="ja-JP" altLang="en-US" sz="1100" dirty="0"/>
                    </a:p>
                  </a:txBody>
                  <a:tcPr vert="eaVert"/>
                </a:tc>
                <a:tc rowSpan="2">
                  <a:txBody>
                    <a:bodyPr/>
                    <a:lstStyle/>
                    <a:p>
                      <a:pPr algn="ctr"/>
                      <a:r>
                        <a:rPr kumimoji="1" lang="en-US" altLang="ja-JP" sz="1100" dirty="0" smtClean="0"/>
                        <a:t>2</a:t>
                      </a:r>
                      <a:r>
                        <a:rPr kumimoji="1" lang="ja-JP" altLang="en-US" sz="1100" dirty="0" smtClean="0"/>
                        <a:t>日目</a:t>
                      </a:r>
                      <a:endParaRPr kumimoji="1" lang="ja-JP" altLang="en-US" sz="1100" dirty="0"/>
                    </a:p>
                  </a:txBody>
                  <a:tcPr vert="eaVert"/>
                </a:tc>
                <a:tc gridSpan="2">
                  <a:txBody>
                    <a:bodyPr/>
                    <a:lstStyle/>
                    <a:p>
                      <a:pPr algn="ctr"/>
                      <a:r>
                        <a:rPr lang="ja-JP" altLang="en-US" sz="1100" dirty="0" smtClean="0"/>
                        <a:t>個別相談支援に関する講義及び演習（６ｈ）</a:t>
                      </a:r>
                      <a:endParaRPr lang="ja-JP" altLang="en-US" sz="1100" dirty="0"/>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388992">
                <a:tc vMerge="1">
                  <a:txBody>
                    <a:bodyPr/>
                    <a:lstStyle/>
                    <a:p>
                      <a:endParaRPr kumimoji="1" lang="ja-JP" altLang="en-US"/>
                    </a:p>
                  </a:txBody>
                  <a:tcPr/>
                </a:tc>
                <a:tc vMerge="1">
                  <a:txBody>
                    <a:bodyPr/>
                    <a:lstStyle/>
                    <a:p>
                      <a:endParaRPr kumimoji="1" lang="ja-JP" altLang="en-US" sz="1100" dirty="0"/>
                    </a:p>
                  </a:txBody>
                  <a:tcPr vert="eaVert">
                    <a:lnT w="12700" cap="flat" cmpd="sng" algn="ctr">
                      <a:solidFill>
                        <a:schemeClr val="tx1"/>
                      </a:solidFill>
                      <a:prstDash val="solid"/>
                      <a:round/>
                      <a:headEnd type="none" w="med" len="med"/>
                      <a:tailEnd type="none" w="med" len="med"/>
                    </a:lnT>
                  </a:tcPr>
                </a:tc>
                <a:tc>
                  <a:txBody>
                    <a:bodyPr/>
                    <a:lstStyle/>
                    <a:p>
                      <a:r>
                        <a:rPr kumimoji="1" lang="en-US" altLang="ja-JP" sz="1100" dirty="0" smtClean="0"/>
                        <a:t>【</a:t>
                      </a:r>
                      <a:r>
                        <a:rPr kumimoji="1" lang="ja-JP" altLang="en-US" sz="1100" dirty="0" smtClean="0"/>
                        <a:t>講義４</a:t>
                      </a:r>
                      <a:r>
                        <a:rPr kumimoji="1" lang="en-US" altLang="ja-JP" sz="1100" dirty="0" smtClean="0"/>
                        <a:t>】</a:t>
                      </a:r>
                      <a:r>
                        <a:rPr kumimoji="1" lang="ja-JP" altLang="en-US" sz="1100" dirty="0" smtClean="0"/>
                        <a:t>（１ｈ）</a:t>
                      </a:r>
                      <a:endParaRPr kumimoji="1" lang="en-US" altLang="ja-JP" sz="1100" dirty="0" smtClean="0"/>
                    </a:p>
                    <a:p>
                      <a:r>
                        <a:rPr kumimoji="1" lang="ja-JP" altLang="en-US" sz="1100" dirty="0" smtClean="0"/>
                        <a:t>事例を活用した個別相談支援に関する講義及び演習の解説</a:t>
                      </a:r>
                      <a:endParaRPr kumimoji="1" lang="ja-JP" altLang="en-US" sz="1100" dirty="0"/>
                    </a:p>
                  </a:txBody>
                  <a:tcPr anchor="ctr">
                    <a:lnT w="12700" cap="flat" cmpd="sng" algn="ctr">
                      <a:solidFill>
                        <a:schemeClr val="tx1"/>
                      </a:solidFill>
                      <a:prstDash val="solid"/>
                      <a:round/>
                      <a:headEnd type="none" w="med" len="med"/>
                      <a:tailEnd type="none" w="med" len="med"/>
                    </a:lnT>
                  </a:tcPr>
                </a:tc>
                <a:tc>
                  <a:txBody>
                    <a:bodyPr/>
                    <a:lstStyle/>
                    <a:p>
                      <a:r>
                        <a:rPr kumimoji="1" lang="en-US" altLang="ja-JP" sz="1100" dirty="0" smtClean="0"/>
                        <a:t>【</a:t>
                      </a:r>
                      <a:r>
                        <a:rPr kumimoji="1" lang="ja-JP" altLang="en-US" sz="1100" dirty="0" smtClean="0"/>
                        <a:t>演習１</a:t>
                      </a:r>
                      <a:r>
                        <a:rPr kumimoji="1" lang="en-US" altLang="ja-JP" sz="1100" dirty="0" smtClean="0"/>
                        <a:t>】</a:t>
                      </a:r>
                      <a:r>
                        <a:rPr kumimoji="1" lang="ja-JP" altLang="en-US" sz="1100" dirty="0" smtClean="0"/>
                        <a:t>（５ｈ）</a:t>
                      </a:r>
                      <a:endParaRPr kumimoji="1" lang="en-US" altLang="ja-JP" sz="1100" dirty="0" smtClean="0"/>
                    </a:p>
                    <a:p>
                      <a:r>
                        <a:rPr kumimoji="1" lang="ja-JP" altLang="en-US" sz="1100" dirty="0" smtClean="0"/>
                        <a:t>○実践事例の報告</a:t>
                      </a:r>
                      <a:endParaRPr kumimoji="1" lang="en-US" altLang="ja-JP" sz="1100" dirty="0" smtClean="0"/>
                    </a:p>
                    <a:p>
                      <a:r>
                        <a:rPr kumimoji="1" lang="ja-JP" altLang="en-US" sz="1100" dirty="0" smtClean="0"/>
                        <a:t>○相談支援のプロセス確認、意思決定支援の実施に重点をおいた課題検討</a:t>
                      </a:r>
                      <a:endParaRPr kumimoji="1" lang="en-US" altLang="ja-JP" sz="1100" dirty="0" smtClean="0"/>
                    </a:p>
                    <a:p>
                      <a:r>
                        <a:rPr kumimoji="1" lang="ja-JP" altLang="en-US" sz="1100" dirty="0" smtClean="0"/>
                        <a:t>○セルフチェックによる個別相談支援に関する自己業務の確認</a:t>
                      </a:r>
                      <a:endParaRPr kumimoji="1" lang="en-US" altLang="ja-JP" sz="1100" dirty="0" smtClean="0"/>
                    </a:p>
                  </a:txBody>
                  <a:tcPr anchor="ctr">
                    <a:lnT w="12700" cap="flat" cmpd="sng" algn="ctr">
                      <a:solidFill>
                        <a:schemeClr val="tx1"/>
                      </a:solidFill>
                      <a:prstDash val="solid"/>
                      <a:round/>
                      <a:headEnd type="none" w="med" len="med"/>
                      <a:tailEnd type="none" w="med" len="med"/>
                    </a:lnT>
                  </a:tcPr>
                </a:tc>
              </a:tr>
              <a:tr h="419080">
                <a:tc>
                  <a:txBody>
                    <a:bodyPr/>
                    <a:lstStyle/>
                    <a:p>
                      <a:pPr algn="ctr"/>
                      <a:r>
                        <a:rPr kumimoji="1" lang="ja-JP" altLang="en-US" sz="1100" dirty="0" smtClean="0"/>
                        <a:t>実習</a:t>
                      </a:r>
                      <a:endParaRPr kumimoji="1" lang="ja-JP" altLang="en-US" sz="1100" dirty="0"/>
                    </a:p>
                  </a:txBody>
                  <a:tcPr vert="eaVert"/>
                </a:tc>
                <a:tc gridSpan="3">
                  <a:txBody>
                    <a:bodyPr/>
                    <a:lstStyle/>
                    <a:p>
                      <a:pPr marL="0" indent="0">
                        <a:buFont typeface="+mj-ea"/>
                        <a:buNone/>
                      </a:pPr>
                      <a:r>
                        <a:rPr kumimoji="1" lang="ja-JP" altLang="en-US" sz="1100" dirty="0" smtClean="0"/>
                        <a:t>○演習１で明確化した課題の解決に向けた支援の実践</a:t>
                      </a:r>
                      <a:endParaRPr kumimoji="1" lang="ja-JP" altLang="en-US" sz="1100" dirty="0"/>
                    </a:p>
                  </a:txBody>
                  <a:tcPr anchor="ctr"/>
                </a:tc>
                <a:tc hMerge="1">
                  <a:txBody>
                    <a:bodyPr/>
                    <a:lstStyle/>
                    <a:p>
                      <a:pPr marL="82550" indent="-82550">
                        <a:buFont typeface="+mj-ea"/>
                        <a:buAutoNum type="circleNumDbPlain"/>
                      </a:pPr>
                      <a:endParaRPr kumimoji="1" lang="ja-JP" altLang="en-US" sz="1100" dirty="0"/>
                    </a:p>
                  </a:txBody>
                  <a:tcPr/>
                </a:tc>
                <a:tc hMerge="1">
                  <a:txBody>
                    <a:bodyPr/>
                    <a:lstStyle/>
                    <a:p>
                      <a:endParaRPr kumimoji="1" lang="ja-JP" altLang="en-US"/>
                    </a:p>
                  </a:txBody>
                  <a:tcPr/>
                </a:tc>
              </a:tr>
              <a:tr h="265401">
                <a:tc rowSpan="2">
                  <a:txBody>
                    <a:bodyPr/>
                    <a:lstStyle/>
                    <a:p>
                      <a:pPr algn="ctr"/>
                      <a:r>
                        <a:rPr kumimoji="1" lang="ja-JP" altLang="en-US" sz="1100" dirty="0" smtClean="0"/>
                        <a:t>講義・演習</a:t>
                      </a:r>
                      <a:endParaRPr kumimoji="1" lang="ja-JP" altLang="en-US" sz="1100" dirty="0"/>
                    </a:p>
                  </a:txBody>
                  <a:tcPr vert="eaVert" anchor="ctr"/>
                </a:tc>
                <a:tc rowSpan="2">
                  <a:txBody>
                    <a:bodyPr/>
                    <a:lstStyle/>
                    <a:p>
                      <a:pPr algn="ctr"/>
                      <a:r>
                        <a:rPr kumimoji="1" lang="en-US" altLang="ja-JP" sz="1100" dirty="0" smtClean="0"/>
                        <a:t>3</a:t>
                      </a:r>
                      <a:r>
                        <a:rPr kumimoji="1" lang="ja-JP" altLang="en-US" sz="1100" dirty="0" smtClean="0"/>
                        <a:t>日目</a:t>
                      </a:r>
                      <a:endParaRPr kumimoji="1" lang="ja-JP" altLang="en-US" sz="1100" dirty="0"/>
                    </a:p>
                  </a:txBody>
                  <a:tcPr vert="eaVert" anchor="ctr"/>
                </a:tc>
                <a:tc gridSpan="2">
                  <a:txBody>
                    <a:bodyPr/>
                    <a:lstStyle/>
                    <a:p>
                      <a:pPr algn="ctr"/>
                      <a:r>
                        <a:rPr kumimoji="1" lang="ja-JP" altLang="en-US" sz="1100" dirty="0" smtClean="0"/>
                        <a:t>チームアプローチ（多職種連携）に関する講義及び演習（６ｈ）</a:t>
                      </a:r>
                      <a:endParaRPr kumimoji="1" lang="ja-JP" altLang="en-US" sz="1100" dirty="0"/>
                    </a:p>
                  </a:txBody>
                  <a:tcPr anchor="ctr"/>
                </a:tc>
                <a:tc hMerge="1">
                  <a:txBody>
                    <a:bodyPr/>
                    <a:lstStyle/>
                    <a:p>
                      <a:endParaRPr kumimoji="1" lang="ja-JP" altLang="en-US"/>
                    </a:p>
                  </a:txBody>
                  <a:tcPr/>
                </a:tc>
              </a:tr>
              <a:tr h="576064">
                <a:tc vMerge="1">
                  <a:txBody>
                    <a:bodyPr/>
                    <a:lstStyle/>
                    <a:p>
                      <a:pPr algn="ctr"/>
                      <a:endParaRPr kumimoji="1" lang="ja-JP" altLang="en-US" sz="1100" dirty="0"/>
                    </a:p>
                  </a:txBody>
                  <a:tcPr vert="eaVert" anchor="ctr"/>
                </a:tc>
                <a:tc vMerge="1">
                  <a:txBody>
                    <a:bodyPr/>
                    <a:lstStyle/>
                    <a:p>
                      <a:endParaRPr kumimoji="1" lang="ja-JP" altLang="en-US" sz="1100" dirty="0"/>
                    </a:p>
                  </a:txBody>
                  <a:tcPr vert="eaVert" anchor="ctr"/>
                </a:tc>
                <a:tc>
                  <a:txBody>
                    <a:bodyPr/>
                    <a:lstStyle/>
                    <a:p>
                      <a:r>
                        <a:rPr kumimoji="1" lang="en-US" altLang="ja-JP" sz="1100" dirty="0" smtClean="0"/>
                        <a:t>【</a:t>
                      </a:r>
                      <a:r>
                        <a:rPr kumimoji="1" lang="ja-JP" altLang="en-US" sz="1100" dirty="0" smtClean="0"/>
                        <a:t>講義５</a:t>
                      </a:r>
                      <a:r>
                        <a:rPr kumimoji="1" lang="en-US" altLang="ja-JP" sz="1100" dirty="0" smtClean="0"/>
                        <a:t>】</a:t>
                      </a:r>
                      <a:r>
                        <a:rPr kumimoji="1" lang="ja-JP" altLang="en-US" sz="1100" dirty="0" smtClean="0"/>
                        <a:t>（１ｈ）</a:t>
                      </a:r>
                      <a:endParaRPr kumimoji="1" lang="en-US" altLang="ja-JP" sz="1100" dirty="0" smtClean="0"/>
                    </a:p>
                    <a:p>
                      <a:r>
                        <a:rPr kumimoji="1" lang="ja-JP" altLang="en-US" sz="1100" dirty="0" smtClean="0"/>
                        <a:t>事例を活用したチームアプローチに関する講義及び演習の解説</a:t>
                      </a:r>
                      <a:endParaRPr kumimoji="1" lang="ja-JP" altLang="en-US" sz="1100" dirty="0"/>
                    </a:p>
                  </a:txBody>
                  <a:tcPr anchor="ctr"/>
                </a:tc>
                <a:tc>
                  <a:txBody>
                    <a:bodyPr/>
                    <a:lstStyle/>
                    <a:p>
                      <a:r>
                        <a:rPr kumimoji="1" lang="en-US" altLang="ja-JP" sz="1100" dirty="0" smtClean="0"/>
                        <a:t>【</a:t>
                      </a:r>
                      <a:r>
                        <a:rPr kumimoji="1" lang="ja-JP" altLang="en-US" sz="1100" dirty="0" smtClean="0"/>
                        <a:t>演習２</a:t>
                      </a:r>
                      <a:r>
                        <a:rPr kumimoji="1" lang="en-US" altLang="ja-JP" sz="1100" dirty="0" smtClean="0"/>
                        <a:t>】</a:t>
                      </a:r>
                      <a:r>
                        <a:rPr kumimoji="1" lang="ja-JP" altLang="en-US" sz="1100" dirty="0" smtClean="0"/>
                        <a:t>（５ｈ）</a:t>
                      </a:r>
                      <a:endParaRPr kumimoji="1" lang="en-US" altLang="ja-JP" sz="1100" dirty="0" smtClean="0"/>
                    </a:p>
                    <a:p>
                      <a:r>
                        <a:rPr kumimoji="1" lang="ja-JP" altLang="en-US" sz="1100" dirty="0" smtClean="0"/>
                        <a:t>○実践事例の報告</a:t>
                      </a:r>
                      <a:endParaRPr kumimoji="1" lang="en-US" altLang="ja-JP" sz="1100" dirty="0" smtClean="0"/>
                    </a:p>
                    <a:p>
                      <a:r>
                        <a:rPr kumimoji="1" lang="ja-JP" altLang="en-US" sz="1100" dirty="0" smtClean="0"/>
                        <a:t>○チームアプローチの在り方に重点をおいた課題検討</a:t>
                      </a:r>
                      <a:endParaRPr kumimoji="1" lang="en-US" altLang="ja-JP" sz="1100" dirty="0" smtClean="0"/>
                    </a:p>
                    <a:p>
                      <a:r>
                        <a:rPr kumimoji="1" lang="ja-JP" altLang="en-US" sz="1100" dirty="0" smtClean="0"/>
                        <a:t>○セルフチェックによるチームアプローチに関する自己業務の確認</a:t>
                      </a:r>
                      <a:endParaRPr kumimoji="1" lang="en-US" altLang="ja-JP" sz="1100" dirty="0" smtClean="0"/>
                    </a:p>
                  </a:txBody>
                  <a:tcPr anchor="ctr"/>
                </a:tc>
              </a:tr>
              <a:tr h="432048">
                <a:tc>
                  <a:txBody>
                    <a:bodyPr/>
                    <a:lstStyle/>
                    <a:p>
                      <a:pPr algn="ctr"/>
                      <a:r>
                        <a:rPr kumimoji="1" lang="ja-JP" altLang="en-US" sz="1100" dirty="0" smtClean="0"/>
                        <a:t>実習</a:t>
                      </a:r>
                      <a:endParaRPr kumimoji="1" lang="ja-JP" altLang="en-US" sz="1100" dirty="0"/>
                    </a:p>
                  </a:txBody>
                  <a:tcPr vert="eaVert"/>
                </a:tc>
                <a:tc gridSpan="3">
                  <a:txBody>
                    <a:bodyPr/>
                    <a:lstStyle/>
                    <a:p>
                      <a:r>
                        <a:rPr kumimoji="1" lang="ja-JP" altLang="en-US" sz="1100" dirty="0" smtClean="0"/>
                        <a:t>○（自立支援）協議会の体制等を学ぶため、定例会議（専門部会等を含む）に参加</a:t>
                      </a:r>
                      <a:endParaRPr kumimoji="1" lang="ja-JP" altLang="en-US" sz="1100" dirty="0"/>
                    </a:p>
                  </a:txBody>
                  <a:tcPr anchor="ctr"/>
                </a:tc>
                <a:tc hMerge="1">
                  <a:txBody>
                    <a:bodyPr/>
                    <a:lstStyle/>
                    <a:p>
                      <a:endParaRPr kumimoji="1" lang="ja-JP" altLang="en-US" sz="1100" dirty="0"/>
                    </a:p>
                  </a:txBody>
                  <a:tcPr/>
                </a:tc>
                <a:tc hMerge="1">
                  <a:txBody>
                    <a:bodyPr/>
                    <a:lstStyle/>
                    <a:p>
                      <a:endParaRPr kumimoji="1" lang="ja-JP" altLang="en-US"/>
                    </a:p>
                  </a:txBody>
                  <a:tcPr/>
                </a:tc>
              </a:tr>
              <a:tr h="268743">
                <a:tc rowSpan="2">
                  <a:txBody>
                    <a:bodyPr/>
                    <a:lstStyle/>
                    <a:p>
                      <a:pPr algn="ctr"/>
                      <a:r>
                        <a:rPr kumimoji="1" lang="ja-JP" altLang="en-US" sz="1100" dirty="0" smtClean="0"/>
                        <a:t>演習</a:t>
                      </a:r>
                      <a:endParaRPr kumimoji="1" lang="ja-JP" altLang="en-US" sz="1100" dirty="0"/>
                    </a:p>
                  </a:txBody>
                  <a:tcPr vert="eaVert"/>
                </a:tc>
                <a:tc rowSpan="2">
                  <a:txBody>
                    <a:bodyPr/>
                    <a:lstStyle/>
                    <a:p>
                      <a:pPr algn="ctr"/>
                      <a:r>
                        <a:rPr kumimoji="1" lang="en-US" altLang="ja-JP" sz="1100" dirty="0" smtClean="0"/>
                        <a:t>4</a:t>
                      </a:r>
                      <a:r>
                        <a:rPr kumimoji="1" lang="ja-JP" altLang="en-US" sz="1100" dirty="0" smtClean="0"/>
                        <a:t>日目</a:t>
                      </a:r>
                      <a:endParaRPr kumimoji="1" lang="ja-JP" altLang="en-US" sz="1100" dirty="0"/>
                    </a:p>
                  </a:txBody>
                  <a:tcPr vert="eaVert"/>
                </a:tc>
                <a:tc gridSpan="2">
                  <a:txBody>
                    <a:bodyPr/>
                    <a:lstStyle/>
                    <a:p>
                      <a:pPr algn="ctr"/>
                      <a:r>
                        <a:rPr kumimoji="1" lang="ja-JP" altLang="en-US" sz="1100" dirty="0" smtClean="0"/>
                        <a:t>コミュニティワークに関する講義及び演習（６ｈ）</a:t>
                      </a:r>
                      <a:endParaRPr kumimoji="1" lang="ja-JP" altLang="en-US" sz="1100" dirty="0"/>
                    </a:p>
                  </a:txBody>
                  <a:tcPr/>
                </a:tc>
                <a:tc hMerge="1">
                  <a:txBody>
                    <a:bodyPr/>
                    <a:lstStyle/>
                    <a:p>
                      <a:endParaRPr kumimoji="1" lang="ja-JP" altLang="en-US" sz="1100" dirty="0"/>
                    </a:p>
                  </a:txBody>
                  <a:tcPr>
                    <a:lnL w="12700" cap="flat" cmpd="sng" algn="ctr">
                      <a:solidFill>
                        <a:schemeClr val="tx1"/>
                      </a:solidFill>
                      <a:prstDash val="solid"/>
                      <a:round/>
                      <a:headEnd type="none" w="med" len="med"/>
                      <a:tailEnd type="none" w="med" len="med"/>
                    </a:lnL>
                  </a:tcPr>
                </a:tc>
              </a:tr>
              <a:tr h="612068">
                <a:tc vMerge="1">
                  <a:txBody>
                    <a:bodyPr/>
                    <a:lstStyle/>
                    <a:p>
                      <a:endParaRPr kumimoji="1" lang="ja-JP" altLang="en-US" sz="1100" dirty="0"/>
                    </a:p>
                  </a:txBody>
                  <a:tcPr vert="eaVert"/>
                </a:tc>
                <a:tc vMerge="1">
                  <a:txBody>
                    <a:bodyPr/>
                    <a:lstStyle/>
                    <a:p>
                      <a:endParaRPr kumimoji="1" lang="ja-JP" altLang="en-US" sz="1100" dirty="0"/>
                    </a:p>
                  </a:txBody>
                  <a:tcPr vert="eaVert"/>
                </a:tc>
                <a:tc>
                  <a:txBody>
                    <a:bodyPr/>
                    <a:lstStyle/>
                    <a:p>
                      <a:r>
                        <a:rPr kumimoji="1" lang="en-US" altLang="ja-JP" sz="1100" dirty="0" smtClean="0"/>
                        <a:t>【</a:t>
                      </a:r>
                      <a:r>
                        <a:rPr kumimoji="1" lang="ja-JP" altLang="en-US" sz="1100" dirty="0" smtClean="0"/>
                        <a:t>講義６</a:t>
                      </a:r>
                      <a:r>
                        <a:rPr kumimoji="1" lang="en-US" altLang="ja-JP" sz="1100" dirty="0" smtClean="0"/>
                        <a:t>】</a:t>
                      </a:r>
                      <a:r>
                        <a:rPr kumimoji="1" lang="ja-JP" altLang="en-US" sz="1100" dirty="0" smtClean="0"/>
                        <a:t>（１ｈ）</a:t>
                      </a:r>
                      <a:endParaRPr kumimoji="1" lang="en-US" altLang="ja-JP" sz="1100" dirty="0" smtClean="0"/>
                    </a:p>
                    <a:p>
                      <a:r>
                        <a:rPr kumimoji="1" lang="ja-JP" altLang="en-US" sz="1100" dirty="0" smtClean="0"/>
                        <a:t>事例を活用したコミュニティワークに関する講義及び演習の解説</a:t>
                      </a:r>
                      <a:endParaRPr kumimoji="1" lang="ja-JP" altLang="en-US" sz="1100" dirty="0"/>
                    </a:p>
                  </a:txBody>
                  <a:tcPr anchor="ctr">
                    <a:lnR w="12700" cap="flat" cmpd="sng" algn="ctr">
                      <a:solidFill>
                        <a:schemeClr val="tx1"/>
                      </a:solidFill>
                      <a:prstDash val="solid"/>
                      <a:round/>
                      <a:headEnd type="none" w="med" len="med"/>
                      <a:tailEnd type="none" w="med" len="med"/>
                    </a:lnR>
                  </a:tcPr>
                </a:tc>
                <a:tc>
                  <a:txBody>
                    <a:bodyPr/>
                    <a:lstStyle/>
                    <a:p>
                      <a:r>
                        <a:rPr kumimoji="1" lang="en-US" altLang="ja-JP" sz="1100" dirty="0" smtClean="0"/>
                        <a:t>【</a:t>
                      </a:r>
                      <a:r>
                        <a:rPr kumimoji="1" lang="ja-JP" altLang="en-US" sz="1100" dirty="0" smtClean="0"/>
                        <a:t>演習３</a:t>
                      </a:r>
                      <a:r>
                        <a:rPr kumimoji="1" lang="en-US" altLang="ja-JP" sz="1100" dirty="0" smtClean="0"/>
                        <a:t>】</a:t>
                      </a:r>
                      <a:r>
                        <a:rPr kumimoji="1" lang="ja-JP" altLang="en-US" sz="1100" dirty="0" smtClean="0"/>
                        <a:t>（５ｈ）</a:t>
                      </a:r>
                      <a:endParaRPr kumimoji="1" lang="en-US" altLang="ja-JP" sz="1100" dirty="0" smtClean="0"/>
                    </a:p>
                    <a:p>
                      <a:r>
                        <a:rPr kumimoji="1" lang="ja-JP" altLang="en-US" sz="1100" dirty="0" smtClean="0"/>
                        <a:t>○地域とのつながりやインフォーマルサービスの活用についての協議</a:t>
                      </a:r>
                      <a:endParaRPr kumimoji="1" lang="en-US" altLang="ja-JP" sz="1100" dirty="0" smtClean="0"/>
                    </a:p>
                    <a:p>
                      <a:r>
                        <a:rPr kumimoji="1" lang="ja-JP" altLang="en-US" sz="1100" dirty="0" smtClean="0"/>
                        <a:t>○コミュニティワークに重点をおいた模擬グループスーパーバイズ</a:t>
                      </a:r>
                      <a:endParaRPr kumimoji="1" lang="en-US" altLang="ja-JP" sz="1100" dirty="0" smtClean="0"/>
                    </a:p>
                    <a:p>
                      <a:r>
                        <a:rPr kumimoji="1" lang="ja-JP" altLang="en-US" sz="1100" dirty="0" smtClean="0"/>
                        <a:t>○事前課題③を活用した地域視点に必要な視点についての理解と共有</a:t>
                      </a:r>
                      <a:endParaRPr kumimoji="1" lang="en-US" altLang="ja-JP" sz="1100" dirty="0" smtClean="0"/>
                    </a:p>
                  </a:txBody>
                  <a:tcPr anchor="ctr">
                    <a:lnL w="12700" cap="flat" cmpd="sng" algn="ctr">
                      <a:solidFill>
                        <a:schemeClr val="tx1"/>
                      </a:solidFill>
                      <a:prstDash val="solid"/>
                      <a:round/>
                      <a:headEnd type="none" w="med" len="med"/>
                      <a:tailEnd type="none" w="med" len="med"/>
                    </a:ln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96548271"/>
              </p:ext>
            </p:extLst>
          </p:nvPr>
        </p:nvGraphicFramePr>
        <p:xfrm>
          <a:off x="323527" y="1243138"/>
          <a:ext cx="8568952" cy="673694"/>
        </p:xfrm>
        <a:graphic>
          <a:graphicData uri="http://schemas.openxmlformats.org/drawingml/2006/table">
            <a:tbl>
              <a:tblPr firstRow="1" bandRow="1">
                <a:tableStyleId>{5940675A-B579-460E-94D1-54222C63F5DA}</a:tableStyleId>
              </a:tblPr>
              <a:tblGrid>
                <a:gridCol w="738703"/>
                <a:gridCol w="7830249"/>
              </a:tblGrid>
              <a:tr h="673694">
                <a:tc>
                  <a:txBody>
                    <a:bodyPr/>
                    <a:lstStyle/>
                    <a:p>
                      <a:pPr algn="ctr"/>
                      <a:r>
                        <a:rPr kumimoji="1" lang="ja-JP" altLang="en-US" sz="1100" dirty="0" smtClean="0"/>
                        <a:t>事前</a:t>
                      </a:r>
                      <a:endParaRPr kumimoji="1" lang="en-US" altLang="ja-JP" sz="1100" dirty="0" smtClean="0"/>
                    </a:p>
                    <a:p>
                      <a:pPr algn="ctr"/>
                      <a:r>
                        <a:rPr kumimoji="1" lang="ja-JP" altLang="en-US" sz="1100" dirty="0" smtClean="0"/>
                        <a:t>課題</a:t>
                      </a:r>
                      <a:endParaRPr kumimoji="1" lang="ja-JP" altLang="en-US" sz="1100" dirty="0"/>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100" dirty="0" smtClean="0"/>
                        <a:t>①担当している支援事例についての事例の概要、簡易なアセスメント、支援の経過についての資料作成（２、３、４日目で使用）</a:t>
                      </a:r>
                      <a:endParaRPr kumimoji="1" lang="en-US" altLang="ja-JP" sz="1100" dirty="0" smtClean="0"/>
                    </a:p>
                    <a:p>
                      <a:r>
                        <a:rPr kumimoji="1" lang="ja-JP" altLang="en-US" sz="1100" dirty="0" smtClean="0"/>
                        <a:t>②ストレングスアセスメントの作成（１日目修了後作成、４日目に使用）</a:t>
                      </a:r>
                      <a:endParaRPr kumimoji="1" lang="en-US" altLang="ja-JP" sz="1100" dirty="0" smtClean="0"/>
                    </a:p>
                    <a:p>
                      <a:r>
                        <a:rPr kumimoji="1" lang="ja-JP" altLang="en-US" sz="1100" dirty="0" smtClean="0"/>
                        <a:t>③地域変革のためのヒアリングシートの作成（１日目修了後作成、４日目に使用）</a:t>
                      </a:r>
                      <a:endParaRPr kumimoji="1" lang="ja-JP" altLang="en-US" sz="1100" dirty="0"/>
                    </a:p>
                  </a:txBody>
                  <a:tcPr anchor="ctr"/>
                </a:tc>
              </a:tr>
            </a:tbl>
          </a:graphicData>
        </a:graphic>
      </p:graphicFrame>
    </p:spTree>
    <p:extLst>
      <p:ext uri="{BB962C8B-B14F-4D97-AF65-F5344CB8AC3E}">
        <p14:creationId xmlns:p14="http://schemas.microsoft.com/office/powerpoint/2010/main" val="1800890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840" y="44624"/>
            <a:ext cx="8517632" cy="432048"/>
          </a:xfrm>
        </p:spPr>
        <p:txBody>
          <a:bodyPr>
            <a:noAutofit/>
          </a:bodyPr>
          <a:lstStyle/>
          <a:p>
            <a:pPr algn="l"/>
            <a:r>
              <a:rPr lang="ja-JP" altLang="en-US" sz="2400" b="1" dirty="0">
                <a:solidFill>
                  <a:schemeClr val="bg2">
                    <a:lumMod val="25000"/>
                  </a:schemeClr>
                </a:solidFill>
              </a:rPr>
              <a:t>３</a:t>
            </a:r>
            <a:r>
              <a:rPr kumimoji="1" lang="ja-JP" altLang="en-US" sz="2400" b="1" dirty="0" smtClean="0">
                <a:solidFill>
                  <a:schemeClr val="bg2">
                    <a:lumMod val="25000"/>
                  </a:schemeClr>
                </a:solidFill>
              </a:rPr>
              <a:t>　本研修における講義・演習の獲得目標と進め方</a:t>
            </a:r>
            <a:endParaRPr kumimoji="1" lang="ja-JP" altLang="en-US" sz="2400" b="1" dirty="0">
              <a:solidFill>
                <a:schemeClr val="bg2">
                  <a:lumMod val="25000"/>
                </a:schemeClr>
              </a:solidFill>
            </a:endParaRPr>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7</a:t>
            </a:fld>
            <a:endParaRPr kumimoji="1" lang="ja-JP" altLang="en-US"/>
          </a:p>
        </p:txBody>
      </p:sp>
      <p:sp>
        <p:nvSpPr>
          <p:cNvPr id="11" name="正方形/長方形 10"/>
          <p:cNvSpPr/>
          <p:nvPr/>
        </p:nvSpPr>
        <p:spPr>
          <a:xfrm>
            <a:off x="620630" y="908720"/>
            <a:ext cx="7992888" cy="2592288"/>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600" dirty="0" smtClean="0"/>
              <a:t>　＜講義＞</a:t>
            </a:r>
            <a:endParaRPr lang="ja-JP" altLang="en-US" sz="1600" dirty="0"/>
          </a:p>
          <a:p>
            <a:pPr marL="715963" indent="-285750">
              <a:buFont typeface="Arial" panose="020B0604020202020204" pitchFamily="34" charset="0"/>
              <a:buChar char="•"/>
            </a:pPr>
            <a:r>
              <a:rPr lang="ja-JP" altLang="en-US" sz="1600" dirty="0" smtClean="0"/>
              <a:t>各講義</a:t>
            </a:r>
            <a:r>
              <a:rPr lang="ja-JP" altLang="en-US" sz="1600" dirty="0"/>
              <a:t>の獲得目標を理解すること</a:t>
            </a:r>
          </a:p>
          <a:p>
            <a:pPr marL="715963" indent="-285750">
              <a:buFont typeface="Arial" panose="020B0604020202020204" pitchFamily="34" charset="0"/>
              <a:buChar char="•"/>
            </a:pPr>
            <a:r>
              <a:rPr lang="ja-JP" altLang="en-US" sz="1600" dirty="0" smtClean="0"/>
              <a:t>各講義</a:t>
            </a:r>
            <a:r>
              <a:rPr lang="ja-JP" altLang="en-US" sz="1600" dirty="0"/>
              <a:t>の内容の全体像を把握すること</a:t>
            </a:r>
          </a:p>
          <a:p>
            <a:pPr marL="715963" indent="-285750">
              <a:buFont typeface="Arial" panose="020B0604020202020204" pitchFamily="34" charset="0"/>
              <a:buChar char="•"/>
            </a:pPr>
            <a:r>
              <a:rPr lang="ja-JP" altLang="en-US" sz="1600" dirty="0" smtClean="0"/>
              <a:t>各講義</a:t>
            </a:r>
            <a:r>
              <a:rPr lang="ja-JP" altLang="en-US" sz="1600" dirty="0"/>
              <a:t>の内容のポイントを理解すること</a:t>
            </a:r>
          </a:p>
          <a:p>
            <a:r>
              <a:rPr lang="ja-JP" altLang="en-US" sz="1600" dirty="0" smtClean="0"/>
              <a:t>　＜演習＞</a:t>
            </a:r>
            <a:endParaRPr lang="ja-JP" altLang="en-US" sz="1600" dirty="0"/>
          </a:p>
          <a:p>
            <a:pPr marL="715963" indent="-285750">
              <a:buFont typeface="Arial" panose="020B0604020202020204" pitchFamily="34" charset="0"/>
              <a:buChar char="•"/>
            </a:pPr>
            <a:r>
              <a:rPr lang="ja-JP" altLang="en-US" sz="1600" dirty="0" smtClean="0"/>
              <a:t>各演習</a:t>
            </a:r>
            <a:r>
              <a:rPr lang="ja-JP" altLang="en-US" sz="1600" dirty="0"/>
              <a:t>の獲得目標を理解すること</a:t>
            </a:r>
          </a:p>
          <a:p>
            <a:pPr marL="715963" indent="-285750">
              <a:buFont typeface="Arial" panose="020B0604020202020204" pitchFamily="34" charset="0"/>
              <a:buChar char="•"/>
            </a:pPr>
            <a:r>
              <a:rPr lang="ja-JP" altLang="en-US" sz="1600" dirty="0" smtClean="0"/>
              <a:t>各演習</a:t>
            </a:r>
            <a:r>
              <a:rPr lang="ja-JP" altLang="en-US" sz="1600" dirty="0"/>
              <a:t>の内容の全体像を把握すること</a:t>
            </a:r>
          </a:p>
          <a:p>
            <a:pPr marL="715963" indent="-285750">
              <a:buFont typeface="Arial" panose="020B0604020202020204" pitchFamily="34" charset="0"/>
              <a:buChar char="•"/>
            </a:pPr>
            <a:r>
              <a:rPr lang="ja-JP" altLang="en-US" sz="1600" dirty="0" smtClean="0"/>
              <a:t>各演習</a:t>
            </a:r>
            <a:r>
              <a:rPr lang="ja-JP" altLang="en-US" sz="1600" dirty="0"/>
              <a:t>の内容のポイントを理解すること</a:t>
            </a:r>
          </a:p>
          <a:p>
            <a:pPr marL="715963" indent="-285750">
              <a:buFont typeface="Arial" panose="020B0604020202020204" pitchFamily="34" charset="0"/>
              <a:buChar char="•"/>
            </a:pPr>
            <a:r>
              <a:rPr lang="ja-JP" altLang="en-US" sz="1600" dirty="0" smtClean="0"/>
              <a:t>各演習</a:t>
            </a:r>
            <a:r>
              <a:rPr lang="ja-JP" altLang="en-US" sz="1600" dirty="0"/>
              <a:t>の進行役の役割、進行のポイントを理解すること</a:t>
            </a:r>
          </a:p>
          <a:p>
            <a:pPr marL="715963" indent="-285750">
              <a:buFont typeface="Arial" panose="020B0604020202020204" pitchFamily="34" charset="0"/>
              <a:buChar char="•"/>
            </a:pPr>
            <a:r>
              <a:rPr lang="ja-JP" altLang="en-US" sz="1600" dirty="0" smtClean="0"/>
              <a:t>各演習</a:t>
            </a:r>
            <a:r>
              <a:rPr lang="ja-JP" altLang="en-US" sz="1600" dirty="0"/>
              <a:t>のグループ講師（ファシリテーター）の役割を理解すること</a:t>
            </a:r>
          </a:p>
        </p:txBody>
      </p:sp>
      <p:sp>
        <p:nvSpPr>
          <p:cNvPr id="24" name="角丸四角形 23"/>
          <p:cNvSpPr/>
          <p:nvPr/>
        </p:nvSpPr>
        <p:spPr>
          <a:xfrm>
            <a:off x="611560" y="548680"/>
            <a:ext cx="1953286" cy="36004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t>獲得目標</a:t>
            </a:r>
            <a:endParaRPr kumimoji="1" lang="ja-JP" altLang="en-US" b="1" dirty="0"/>
          </a:p>
        </p:txBody>
      </p:sp>
      <p:sp>
        <p:nvSpPr>
          <p:cNvPr id="26" name="正方形/長方形 25"/>
          <p:cNvSpPr/>
          <p:nvPr/>
        </p:nvSpPr>
        <p:spPr>
          <a:xfrm>
            <a:off x="620630" y="3933056"/>
            <a:ext cx="7992888" cy="280831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600" dirty="0" smtClean="0"/>
              <a:t>　＜講義＞</a:t>
            </a:r>
            <a:endParaRPr lang="ja-JP" altLang="en-US" sz="1600" dirty="0"/>
          </a:p>
          <a:p>
            <a:pPr marL="773113" lvl="0" indent="-342900">
              <a:buFont typeface="+mj-ea"/>
              <a:buAutoNum type="circleNumDbPlain"/>
            </a:pPr>
            <a:r>
              <a:rPr lang="ja-JP" altLang="ja-JP" sz="1600" dirty="0" smtClean="0"/>
              <a:t>講義</a:t>
            </a:r>
            <a:r>
              <a:rPr lang="ja-JP" altLang="ja-JP" sz="1600" dirty="0"/>
              <a:t>内容全体のレビューとポイントに</a:t>
            </a:r>
            <a:r>
              <a:rPr lang="ja-JP" altLang="ja-JP" sz="1600" dirty="0" smtClean="0"/>
              <a:t>ついて</a:t>
            </a:r>
            <a:r>
              <a:rPr lang="ja-JP" altLang="en-US" sz="1600" dirty="0" smtClean="0"/>
              <a:t>の</a:t>
            </a:r>
            <a:r>
              <a:rPr lang="ja-JP" altLang="ja-JP" sz="1600" dirty="0" smtClean="0"/>
              <a:t>講義</a:t>
            </a:r>
            <a:endParaRPr lang="en-US" altLang="ja-JP" sz="1600" dirty="0"/>
          </a:p>
          <a:p>
            <a:pPr marL="773113" lvl="0" indent="-342900">
              <a:buFont typeface="+mj-ea"/>
              <a:buAutoNum type="circleNumDbPlain"/>
            </a:pPr>
            <a:r>
              <a:rPr lang="ja-JP" altLang="en-US" sz="1600" dirty="0" smtClean="0"/>
              <a:t>質疑応答</a:t>
            </a:r>
            <a:endParaRPr lang="ja-JP" altLang="ja-JP" sz="1600" dirty="0"/>
          </a:p>
          <a:p>
            <a:r>
              <a:rPr lang="ja-JP" altLang="en-US" sz="1600" dirty="0" smtClean="0"/>
              <a:t>　＜演習＞</a:t>
            </a:r>
            <a:endParaRPr lang="ja-JP" altLang="en-US" sz="1600" dirty="0"/>
          </a:p>
          <a:p>
            <a:pPr marL="430213" lvl="0"/>
            <a:r>
              <a:rPr lang="ja-JP" altLang="en-US" sz="1600" dirty="0" smtClean="0"/>
              <a:t>①　</a:t>
            </a:r>
            <a:r>
              <a:rPr lang="ja-JP" altLang="ja-JP" sz="1600" dirty="0" smtClean="0"/>
              <a:t>講師</a:t>
            </a:r>
            <a:r>
              <a:rPr lang="ja-JP" altLang="ja-JP" sz="1600" dirty="0"/>
              <a:t>による（ミニ）講義</a:t>
            </a:r>
          </a:p>
          <a:p>
            <a:pPr marL="430213" lvl="0"/>
            <a:r>
              <a:rPr lang="ja-JP" altLang="en-US" sz="1600" dirty="0" smtClean="0"/>
              <a:t>②　</a:t>
            </a:r>
            <a:r>
              <a:rPr lang="ja-JP" altLang="ja-JP" sz="1600" dirty="0" smtClean="0"/>
              <a:t>講師</a:t>
            </a:r>
            <a:r>
              <a:rPr lang="ja-JP" altLang="ja-JP" sz="1600" dirty="0"/>
              <a:t>に</a:t>
            </a:r>
            <a:r>
              <a:rPr lang="ja-JP" altLang="ja-JP" sz="1600" dirty="0" smtClean="0"/>
              <a:t>よる</a:t>
            </a:r>
            <a:r>
              <a:rPr lang="ja-JP" altLang="en-US" sz="1600" dirty="0" smtClean="0"/>
              <a:t>全体進行実演とポイント解説</a:t>
            </a:r>
            <a:endParaRPr lang="en-US" altLang="ja-JP" sz="1600" dirty="0" smtClean="0"/>
          </a:p>
          <a:p>
            <a:pPr marL="430213" lvl="0"/>
            <a:r>
              <a:rPr lang="ja-JP" altLang="en-US" sz="1600" dirty="0" smtClean="0"/>
              <a:t>③　</a:t>
            </a:r>
            <a:r>
              <a:rPr lang="ja-JP" altLang="ja-JP" sz="1600" dirty="0" smtClean="0"/>
              <a:t>演習</a:t>
            </a:r>
            <a:r>
              <a:rPr lang="ja-JP" altLang="en-US" sz="1600" dirty="0" smtClean="0"/>
              <a:t>進行</a:t>
            </a:r>
            <a:r>
              <a:rPr lang="ja-JP" altLang="ja-JP" sz="1600" dirty="0" smtClean="0"/>
              <a:t>実演</a:t>
            </a:r>
            <a:endParaRPr lang="en-US" altLang="ja-JP" sz="1600" dirty="0"/>
          </a:p>
          <a:p>
            <a:pPr marL="430213" lvl="0"/>
            <a:r>
              <a:rPr lang="ja-JP" altLang="en-US" sz="1600" dirty="0" smtClean="0"/>
              <a:t>④　受講者は全体進行もしくはグループ進行のいずれかの視点で視聴。</a:t>
            </a:r>
            <a:endParaRPr lang="en-US" altLang="ja-JP" sz="1600" dirty="0" smtClean="0"/>
          </a:p>
          <a:p>
            <a:pPr marL="430213" lvl="0"/>
            <a:r>
              <a:rPr lang="ja-JP" altLang="en-US" sz="1600" dirty="0" smtClean="0"/>
              <a:t>⑤　</a:t>
            </a:r>
            <a:r>
              <a:rPr lang="ja-JP" altLang="ja-JP" sz="1600" dirty="0" smtClean="0"/>
              <a:t>都道府県</a:t>
            </a:r>
            <a:r>
              <a:rPr lang="ja-JP" altLang="ja-JP" sz="1600" dirty="0"/>
              <a:t>ごとに受講者によるポイントの</a:t>
            </a:r>
            <a:r>
              <a:rPr lang="ja-JP" altLang="ja-JP" sz="1600" dirty="0" smtClean="0"/>
              <a:t>共有</a:t>
            </a:r>
            <a:endParaRPr lang="en-US" altLang="ja-JP" sz="1600" dirty="0" smtClean="0"/>
          </a:p>
          <a:p>
            <a:pPr marL="430213" lvl="0"/>
            <a:r>
              <a:rPr lang="ja-JP" altLang="en-US" sz="1600" dirty="0" smtClean="0"/>
              <a:t>⑥　</a:t>
            </a:r>
            <a:r>
              <a:rPr lang="ja-JP" altLang="ja-JP" sz="1600" dirty="0" smtClean="0"/>
              <a:t>質問事項整理</a:t>
            </a:r>
            <a:endParaRPr lang="en-US" altLang="ja-JP" sz="1600" dirty="0" smtClean="0"/>
          </a:p>
          <a:p>
            <a:pPr marL="430213" lvl="0"/>
            <a:r>
              <a:rPr lang="ja-JP" altLang="en-US" sz="1600" dirty="0"/>
              <a:t>⑦</a:t>
            </a:r>
            <a:r>
              <a:rPr lang="ja-JP" altLang="en-US" sz="1600" dirty="0" smtClean="0"/>
              <a:t>　</a:t>
            </a:r>
            <a:r>
              <a:rPr lang="ja-JP" altLang="ja-JP" sz="1600" dirty="0" smtClean="0"/>
              <a:t>講師</a:t>
            </a:r>
            <a:r>
              <a:rPr lang="ja-JP" altLang="ja-JP" sz="1600" dirty="0"/>
              <a:t>と</a:t>
            </a:r>
            <a:r>
              <a:rPr lang="ja-JP" altLang="ja-JP" sz="1600" dirty="0" smtClean="0"/>
              <a:t>受講者</a:t>
            </a:r>
            <a:r>
              <a:rPr lang="ja-JP" altLang="en-US" sz="1600" dirty="0"/>
              <a:t>に</a:t>
            </a:r>
            <a:r>
              <a:rPr lang="ja-JP" altLang="en-US" sz="1600" dirty="0" smtClean="0"/>
              <a:t>よる</a:t>
            </a:r>
            <a:r>
              <a:rPr lang="ja-JP" altLang="ja-JP" sz="1600" dirty="0" smtClean="0"/>
              <a:t>質疑</a:t>
            </a:r>
            <a:r>
              <a:rPr lang="ja-JP" altLang="ja-JP" sz="1600" dirty="0"/>
              <a:t>応答</a:t>
            </a:r>
          </a:p>
        </p:txBody>
      </p:sp>
      <p:sp>
        <p:nvSpPr>
          <p:cNvPr id="28" name="角丸四角形 27"/>
          <p:cNvSpPr/>
          <p:nvPr/>
        </p:nvSpPr>
        <p:spPr>
          <a:xfrm>
            <a:off x="611560" y="3573016"/>
            <a:ext cx="1953286" cy="36004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t>進め方</a:t>
            </a:r>
            <a:endParaRPr kumimoji="1" lang="ja-JP" altLang="en-US" b="1" dirty="0"/>
          </a:p>
        </p:txBody>
      </p:sp>
    </p:spTree>
    <p:extLst>
      <p:ext uri="{BB962C8B-B14F-4D97-AF65-F5344CB8AC3E}">
        <p14:creationId xmlns:p14="http://schemas.microsoft.com/office/powerpoint/2010/main" val="1264224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346050"/>
          </a:xfrm>
        </p:spPr>
        <p:txBody>
          <a:bodyPr>
            <a:noAutofit/>
          </a:bodyPr>
          <a:lstStyle/>
          <a:p>
            <a:r>
              <a:rPr kumimoji="1" lang="ja-JP" altLang="en-US" sz="2000" b="1" dirty="0" smtClean="0"/>
              <a:t>ポイント確認ワークシート</a:t>
            </a:r>
            <a:endParaRPr kumimoji="1" lang="ja-JP" altLang="en-US" sz="2000" b="1" dirty="0"/>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8</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732298936"/>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gridCol w="1996791"/>
                <a:gridCol w="1361481"/>
                <a:gridCol w="1327689"/>
                <a:gridCol w="1232756"/>
                <a:gridCol w="2047417"/>
              </a:tblGrid>
              <a:tr h="355316">
                <a:tc>
                  <a:txBody>
                    <a:bodyPr/>
                    <a:lstStyle/>
                    <a:p>
                      <a:r>
                        <a:rPr kumimoji="1" lang="ja-JP" altLang="en-US" sz="1600" dirty="0" smtClean="0"/>
                        <a:t>演習名</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600" dirty="0" smtClean="0"/>
                        <a:t>都道府県名</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600" dirty="0" smtClean="0"/>
                        <a:t>受講者名</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tcPr>
                </a:tc>
              </a:tr>
              <a:tr h="3333860">
                <a:tc gridSpan="6">
                  <a:txBody>
                    <a:bodyPr/>
                    <a:lstStyle/>
                    <a:p>
                      <a:r>
                        <a:rPr kumimoji="1" lang="ja-JP" altLang="en-US" sz="1600" dirty="0" smtClean="0"/>
                        <a:t>＜ポイント＞</a:t>
                      </a:r>
                      <a:endParaRPr kumimoji="1" lang="ja-JP" altLang="en-US" sz="16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56555">
                <a:tc gridSpan="6">
                  <a:txBody>
                    <a:bodyPr/>
                    <a:lstStyle/>
                    <a:p>
                      <a:r>
                        <a:rPr kumimoji="1" lang="ja-JP" altLang="en-US" sz="1600" dirty="0" smtClean="0"/>
                        <a:t>＜質問＞</a:t>
                      </a:r>
                      <a:endParaRPr kumimoji="1" lang="ja-JP" altLang="en-US" sz="16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2231130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
        <p:nvSpPr>
          <p:cNvPr id="5" name="正方形/長方形 4"/>
          <p:cNvSpPr/>
          <p:nvPr/>
        </p:nvSpPr>
        <p:spPr>
          <a:xfrm>
            <a:off x="611560" y="629399"/>
            <a:ext cx="7920880" cy="20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400" b="1" dirty="0" smtClean="0">
                <a:solidFill>
                  <a:schemeClr val="bg1"/>
                </a:solidFill>
              </a:rPr>
              <a:t>ステージ</a:t>
            </a:r>
            <a:endParaRPr kumimoji="1" lang="ja-JP" altLang="en-US" sz="2400" b="1" dirty="0">
              <a:solidFill>
                <a:schemeClr val="bg1"/>
              </a:solidFill>
            </a:endParaRPr>
          </a:p>
        </p:txBody>
      </p:sp>
      <p:sp>
        <p:nvSpPr>
          <p:cNvPr id="7" name="フローチャート: 手作業 6"/>
          <p:cNvSpPr/>
          <p:nvPr/>
        </p:nvSpPr>
        <p:spPr>
          <a:xfrm rot="10800000">
            <a:off x="251520" y="3428998"/>
            <a:ext cx="8640960" cy="3240361"/>
          </a:xfrm>
          <a:prstGeom prst="flowChartManualOperation">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a:p>
        </p:txBody>
      </p:sp>
      <p:sp>
        <p:nvSpPr>
          <p:cNvPr id="9" name="角丸四角形 8"/>
          <p:cNvSpPr/>
          <p:nvPr/>
        </p:nvSpPr>
        <p:spPr>
          <a:xfrm>
            <a:off x="4015190" y="1556228"/>
            <a:ext cx="1751729"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演習の実演</a:t>
            </a:r>
            <a:endParaRPr kumimoji="1" lang="ja-JP" altLang="en-US" dirty="0"/>
          </a:p>
        </p:txBody>
      </p:sp>
      <p:sp>
        <p:nvSpPr>
          <p:cNvPr id="10" name="円/楕円 9"/>
          <p:cNvSpPr/>
          <p:nvPr/>
        </p:nvSpPr>
        <p:spPr>
          <a:xfrm>
            <a:off x="4221465" y="1199745"/>
            <a:ext cx="258816" cy="25202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1" name="円/楕円 10"/>
          <p:cNvSpPr/>
          <p:nvPr/>
        </p:nvSpPr>
        <p:spPr>
          <a:xfrm>
            <a:off x="5391023" y="1204772"/>
            <a:ext cx="258816" cy="25202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2" name="円/楕円 11"/>
          <p:cNvSpPr/>
          <p:nvPr/>
        </p:nvSpPr>
        <p:spPr>
          <a:xfrm>
            <a:off x="4221465" y="2312876"/>
            <a:ext cx="258816" cy="25202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3" name="円/楕円 12"/>
          <p:cNvSpPr/>
          <p:nvPr/>
        </p:nvSpPr>
        <p:spPr>
          <a:xfrm>
            <a:off x="4836495" y="2312876"/>
            <a:ext cx="258816" cy="25202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4" name="円/楕円 13"/>
          <p:cNvSpPr/>
          <p:nvPr/>
        </p:nvSpPr>
        <p:spPr>
          <a:xfrm>
            <a:off x="5438503" y="2312876"/>
            <a:ext cx="258816" cy="25202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5" name="円/楕円 14"/>
          <p:cNvSpPr/>
          <p:nvPr/>
        </p:nvSpPr>
        <p:spPr>
          <a:xfrm>
            <a:off x="4836495" y="1199745"/>
            <a:ext cx="258816" cy="25202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6" name="正方形/長方形 15"/>
          <p:cNvSpPr/>
          <p:nvPr/>
        </p:nvSpPr>
        <p:spPr>
          <a:xfrm rot="18599375">
            <a:off x="2820536" y="1772816"/>
            <a:ext cx="720080" cy="3966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7" name="円/楕円 16"/>
          <p:cNvSpPr/>
          <p:nvPr/>
        </p:nvSpPr>
        <p:spPr>
          <a:xfrm>
            <a:off x="2604512" y="1537294"/>
            <a:ext cx="432048" cy="37953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8" name="円/楕円 17"/>
          <p:cNvSpPr/>
          <p:nvPr/>
        </p:nvSpPr>
        <p:spPr>
          <a:xfrm>
            <a:off x="5766919" y="1691357"/>
            <a:ext cx="389257" cy="39311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1" name="四角形吹き出し 20"/>
          <p:cNvSpPr/>
          <p:nvPr/>
        </p:nvSpPr>
        <p:spPr>
          <a:xfrm>
            <a:off x="125844" y="747143"/>
            <a:ext cx="2268250" cy="1691747"/>
          </a:xfrm>
          <a:prstGeom prst="wedgeRectCallout">
            <a:avLst>
              <a:gd name="adj1" fmla="val 66163"/>
              <a:gd name="adj2" fmla="val 34080"/>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600" dirty="0" smtClean="0"/>
              <a:t>＜全体進行＞</a:t>
            </a:r>
            <a:endParaRPr kumimoji="1" lang="en-US" altLang="ja-JP" sz="1600" dirty="0" smtClean="0"/>
          </a:p>
          <a:p>
            <a:r>
              <a:rPr lang="ja-JP" altLang="en-US" sz="1600" dirty="0" smtClean="0"/>
              <a:t>① ミニ講義</a:t>
            </a:r>
            <a:endParaRPr lang="en-US" altLang="ja-JP" sz="1600" dirty="0" smtClean="0"/>
          </a:p>
          <a:p>
            <a:r>
              <a:rPr kumimoji="1" lang="ja-JP" altLang="en-US" sz="1600" dirty="0" smtClean="0"/>
              <a:t>② 演習全体の進行実演</a:t>
            </a:r>
            <a:endParaRPr kumimoji="1" lang="en-US" altLang="ja-JP" sz="1600" dirty="0" smtClean="0"/>
          </a:p>
          <a:p>
            <a:r>
              <a:rPr lang="ja-JP" altLang="en-US" sz="1600" dirty="0">
                <a:solidFill>
                  <a:srgbClr val="FF0000"/>
                </a:solidFill>
              </a:rPr>
              <a:t>（</a:t>
            </a:r>
            <a:r>
              <a:rPr lang="en-US" altLang="ja-JP" sz="1600" dirty="0" smtClean="0">
                <a:solidFill>
                  <a:srgbClr val="FF0000"/>
                </a:solidFill>
              </a:rPr>
              <a:t>point</a:t>
            </a:r>
            <a:r>
              <a:rPr lang="ja-JP" altLang="en-US" sz="1600" dirty="0">
                <a:solidFill>
                  <a:srgbClr val="FF0000"/>
                </a:solidFill>
              </a:rPr>
              <a:t>）</a:t>
            </a:r>
            <a:endParaRPr lang="en-US" altLang="ja-JP" sz="1600" dirty="0" smtClean="0">
              <a:solidFill>
                <a:srgbClr val="FF0000"/>
              </a:solidFill>
            </a:endParaRPr>
          </a:p>
          <a:p>
            <a:pPr marL="263525" indent="-176213">
              <a:buFont typeface="Arial" panose="020B0604020202020204" pitchFamily="34" charset="0"/>
              <a:buChar char="•"/>
            </a:pPr>
            <a:r>
              <a:rPr lang="ja-JP" altLang="en-US" sz="1400" dirty="0" smtClean="0">
                <a:solidFill>
                  <a:srgbClr val="FF0000"/>
                </a:solidFill>
              </a:rPr>
              <a:t>全体</a:t>
            </a:r>
            <a:r>
              <a:rPr lang="ja-JP" altLang="en-US" sz="1400" dirty="0">
                <a:solidFill>
                  <a:srgbClr val="FF0000"/>
                </a:solidFill>
              </a:rPr>
              <a:t>で</a:t>
            </a:r>
            <a:r>
              <a:rPr lang="ja-JP" altLang="en-US" sz="1400" dirty="0" smtClean="0">
                <a:solidFill>
                  <a:srgbClr val="FF0000"/>
                </a:solidFill>
              </a:rPr>
              <a:t>の重点の伝え方</a:t>
            </a:r>
            <a:endParaRPr lang="en-US" altLang="ja-JP" sz="1400" dirty="0" smtClean="0">
              <a:solidFill>
                <a:srgbClr val="FF0000"/>
              </a:solidFill>
            </a:endParaRPr>
          </a:p>
          <a:p>
            <a:pPr marL="263525" indent="-176213">
              <a:buFont typeface="Arial" panose="020B0604020202020204" pitchFamily="34" charset="0"/>
              <a:buChar char="•"/>
            </a:pPr>
            <a:r>
              <a:rPr lang="ja-JP" altLang="en-US" sz="1400" dirty="0">
                <a:solidFill>
                  <a:srgbClr val="FF0000"/>
                </a:solidFill>
              </a:rPr>
              <a:t>演習</a:t>
            </a:r>
            <a:r>
              <a:rPr lang="ja-JP" altLang="en-US" sz="1400" dirty="0" smtClean="0">
                <a:solidFill>
                  <a:srgbClr val="FF0000"/>
                </a:solidFill>
              </a:rPr>
              <a:t>の進行説明</a:t>
            </a:r>
            <a:endParaRPr lang="en-US" altLang="ja-JP" sz="1400" dirty="0" smtClean="0">
              <a:solidFill>
                <a:srgbClr val="FF0000"/>
              </a:solidFill>
            </a:endParaRPr>
          </a:p>
          <a:p>
            <a:pPr marL="263525" indent="-176213">
              <a:buFont typeface="Arial" panose="020B0604020202020204" pitchFamily="34" charset="0"/>
              <a:buChar char="•"/>
            </a:pPr>
            <a:r>
              <a:rPr lang="ja-JP" altLang="en-US" sz="1400" dirty="0">
                <a:solidFill>
                  <a:srgbClr val="FF0000"/>
                </a:solidFill>
              </a:rPr>
              <a:t>演習</a:t>
            </a:r>
            <a:r>
              <a:rPr lang="ja-JP" altLang="en-US" sz="1400" dirty="0" smtClean="0">
                <a:solidFill>
                  <a:srgbClr val="FF0000"/>
                </a:solidFill>
              </a:rPr>
              <a:t>のまとめ方</a:t>
            </a:r>
            <a:endParaRPr lang="en-US" altLang="ja-JP" sz="1400" dirty="0">
              <a:solidFill>
                <a:srgbClr val="FF0000"/>
              </a:solidFill>
            </a:endParaRPr>
          </a:p>
        </p:txBody>
      </p:sp>
      <p:sp>
        <p:nvSpPr>
          <p:cNvPr id="22" name="四角形吹き出し 21"/>
          <p:cNvSpPr/>
          <p:nvPr/>
        </p:nvSpPr>
        <p:spPr>
          <a:xfrm>
            <a:off x="6804248" y="747143"/>
            <a:ext cx="2257073" cy="1565733"/>
          </a:xfrm>
          <a:prstGeom prst="wedgeRectCallout">
            <a:avLst>
              <a:gd name="adj1" fmla="val -91127"/>
              <a:gd name="adj2" fmla="val 20028"/>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600" dirty="0" smtClean="0"/>
              <a:t>＜グループ進行＞</a:t>
            </a:r>
            <a:endParaRPr kumimoji="1" lang="en-US" altLang="ja-JP" sz="1600" dirty="0" smtClean="0"/>
          </a:p>
          <a:p>
            <a:r>
              <a:rPr lang="ja-JP" altLang="en-US" sz="1600" dirty="0" smtClean="0"/>
              <a:t>③ 演習進行実演</a:t>
            </a:r>
            <a:endParaRPr lang="en-US" altLang="ja-JP" sz="1600" dirty="0" smtClean="0"/>
          </a:p>
          <a:p>
            <a:r>
              <a:rPr lang="ja-JP" altLang="en-US" sz="1600" dirty="0">
                <a:solidFill>
                  <a:srgbClr val="FF0000"/>
                </a:solidFill>
              </a:rPr>
              <a:t>（</a:t>
            </a:r>
            <a:r>
              <a:rPr lang="en-US" altLang="ja-JP" sz="1600" dirty="0" smtClean="0">
                <a:solidFill>
                  <a:srgbClr val="FF0000"/>
                </a:solidFill>
              </a:rPr>
              <a:t>point</a:t>
            </a:r>
            <a:r>
              <a:rPr lang="ja-JP" altLang="en-US" sz="1600" dirty="0">
                <a:solidFill>
                  <a:srgbClr val="FF0000"/>
                </a:solidFill>
              </a:rPr>
              <a:t>）</a:t>
            </a:r>
            <a:endParaRPr lang="en-US" altLang="ja-JP" sz="1600" dirty="0" smtClean="0">
              <a:solidFill>
                <a:srgbClr val="FF0000"/>
              </a:solidFill>
            </a:endParaRPr>
          </a:p>
          <a:p>
            <a:pPr marL="263525" indent="-176213">
              <a:buFont typeface="Arial" panose="020B0604020202020204" pitchFamily="34" charset="0"/>
              <a:buChar char="•"/>
            </a:pPr>
            <a:r>
              <a:rPr lang="ja-JP" altLang="en-US" sz="1400" dirty="0" smtClean="0">
                <a:solidFill>
                  <a:srgbClr val="FF0000"/>
                </a:solidFill>
              </a:rPr>
              <a:t>演習の場作り</a:t>
            </a:r>
            <a:endParaRPr lang="en-US" altLang="ja-JP" sz="1400" dirty="0" smtClean="0">
              <a:solidFill>
                <a:srgbClr val="FF0000"/>
              </a:solidFill>
            </a:endParaRPr>
          </a:p>
          <a:p>
            <a:pPr marL="263525" indent="-176213">
              <a:buFont typeface="Arial" panose="020B0604020202020204" pitchFamily="34" charset="0"/>
              <a:buChar char="•"/>
            </a:pPr>
            <a:r>
              <a:rPr lang="ja-JP" altLang="en-US" sz="1400" dirty="0" smtClean="0">
                <a:solidFill>
                  <a:srgbClr val="FF0000"/>
                </a:solidFill>
              </a:rPr>
              <a:t>ケアマネジメントの技術の伝え方</a:t>
            </a:r>
            <a:endParaRPr lang="en-US" altLang="ja-JP" sz="1400" dirty="0" smtClean="0">
              <a:solidFill>
                <a:srgbClr val="FF0000"/>
              </a:solidFill>
            </a:endParaRPr>
          </a:p>
        </p:txBody>
      </p:sp>
      <p:sp>
        <p:nvSpPr>
          <p:cNvPr id="23" name="テキスト ボックス 22"/>
          <p:cNvSpPr txBox="1"/>
          <p:nvPr/>
        </p:nvSpPr>
        <p:spPr>
          <a:xfrm>
            <a:off x="395536" y="44624"/>
            <a:ext cx="8280920" cy="584775"/>
          </a:xfrm>
          <a:prstGeom prst="rect">
            <a:avLst/>
          </a:prstGeom>
          <a:noFill/>
        </p:spPr>
        <p:txBody>
          <a:bodyPr wrap="square" rtlCol="0">
            <a:spAutoFit/>
          </a:bodyPr>
          <a:lstStyle/>
          <a:p>
            <a:pPr algn="ctr"/>
            <a:r>
              <a:rPr lang="ja-JP" altLang="en-US" sz="3200" dirty="0">
                <a:solidFill>
                  <a:schemeClr val="tx1">
                    <a:lumMod val="85000"/>
                    <a:lumOff val="15000"/>
                  </a:schemeClr>
                </a:solidFill>
              </a:rPr>
              <a:t>演習</a:t>
            </a:r>
            <a:r>
              <a:rPr lang="ja-JP" altLang="en-US" sz="3200" dirty="0" smtClean="0">
                <a:solidFill>
                  <a:schemeClr val="tx1">
                    <a:lumMod val="85000"/>
                    <a:lumOff val="15000"/>
                  </a:schemeClr>
                </a:solidFill>
              </a:rPr>
              <a:t>の実施についてのイメージ</a:t>
            </a:r>
            <a:endParaRPr kumimoji="1" lang="ja-JP" altLang="en-US" sz="3200" dirty="0">
              <a:solidFill>
                <a:schemeClr val="tx1">
                  <a:lumMod val="85000"/>
                  <a:lumOff val="15000"/>
                </a:schemeClr>
              </a:solidFill>
            </a:endParaRPr>
          </a:p>
        </p:txBody>
      </p:sp>
      <p:sp>
        <p:nvSpPr>
          <p:cNvPr id="24" name="正方形/長方形 23"/>
          <p:cNvSpPr/>
          <p:nvPr/>
        </p:nvSpPr>
        <p:spPr>
          <a:xfrm>
            <a:off x="1907704" y="3717032"/>
            <a:ext cx="5256584" cy="2160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5" name="正方形/長方形 24"/>
          <p:cNvSpPr/>
          <p:nvPr/>
        </p:nvSpPr>
        <p:spPr>
          <a:xfrm>
            <a:off x="1571645" y="4221088"/>
            <a:ext cx="5976664" cy="2160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6" name="正方形/長方形 25"/>
          <p:cNvSpPr/>
          <p:nvPr/>
        </p:nvSpPr>
        <p:spPr>
          <a:xfrm>
            <a:off x="1259631" y="4725144"/>
            <a:ext cx="6600692" cy="25202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7" name="正方形/長方形 26"/>
          <p:cNvSpPr/>
          <p:nvPr/>
        </p:nvSpPr>
        <p:spPr>
          <a:xfrm>
            <a:off x="972434" y="5301208"/>
            <a:ext cx="7199965" cy="2160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8" name="正方形/長方形 27"/>
          <p:cNvSpPr/>
          <p:nvPr/>
        </p:nvSpPr>
        <p:spPr>
          <a:xfrm>
            <a:off x="750890" y="5805264"/>
            <a:ext cx="7637534" cy="2160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9" name="正方形/長方形 28"/>
          <p:cNvSpPr/>
          <p:nvPr/>
        </p:nvSpPr>
        <p:spPr>
          <a:xfrm>
            <a:off x="451450" y="6222503"/>
            <a:ext cx="8225005" cy="2160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0" name="円/楕円 29"/>
          <p:cNvSpPr/>
          <p:nvPr/>
        </p:nvSpPr>
        <p:spPr>
          <a:xfrm>
            <a:off x="2771800" y="3924654"/>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1" name="円/楕円 30"/>
          <p:cNvSpPr/>
          <p:nvPr/>
        </p:nvSpPr>
        <p:spPr>
          <a:xfrm>
            <a:off x="2339752" y="3924654"/>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2" name="円/楕円 31"/>
          <p:cNvSpPr/>
          <p:nvPr/>
        </p:nvSpPr>
        <p:spPr>
          <a:xfrm>
            <a:off x="2602298" y="346917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3" name="円/楕円 32"/>
          <p:cNvSpPr/>
          <p:nvPr/>
        </p:nvSpPr>
        <p:spPr>
          <a:xfrm>
            <a:off x="1907703" y="3924654"/>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4" name="円/楕円 33"/>
          <p:cNvSpPr/>
          <p:nvPr/>
        </p:nvSpPr>
        <p:spPr>
          <a:xfrm>
            <a:off x="2087723" y="346253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7" name="円/楕円 36"/>
          <p:cNvSpPr/>
          <p:nvPr/>
        </p:nvSpPr>
        <p:spPr>
          <a:xfrm>
            <a:off x="6643022" y="398161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8" name="円/楕円 37"/>
          <p:cNvSpPr/>
          <p:nvPr/>
        </p:nvSpPr>
        <p:spPr>
          <a:xfrm>
            <a:off x="6210974" y="398161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9" name="円/楕円 38"/>
          <p:cNvSpPr/>
          <p:nvPr/>
        </p:nvSpPr>
        <p:spPr>
          <a:xfrm>
            <a:off x="6473520" y="352613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0" name="円/楕円 39"/>
          <p:cNvSpPr/>
          <p:nvPr/>
        </p:nvSpPr>
        <p:spPr>
          <a:xfrm>
            <a:off x="5778925" y="398161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1" name="円/楕円 40"/>
          <p:cNvSpPr/>
          <p:nvPr/>
        </p:nvSpPr>
        <p:spPr>
          <a:xfrm>
            <a:off x="5958945" y="351949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2" name="円/楕円 41"/>
          <p:cNvSpPr/>
          <p:nvPr/>
        </p:nvSpPr>
        <p:spPr>
          <a:xfrm>
            <a:off x="7092281" y="501317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3" name="円/楕円 42"/>
          <p:cNvSpPr/>
          <p:nvPr/>
        </p:nvSpPr>
        <p:spPr>
          <a:xfrm>
            <a:off x="6660233" y="501317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4" name="円/楕円 43"/>
          <p:cNvSpPr/>
          <p:nvPr/>
        </p:nvSpPr>
        <p:spPr>
          <a:xfrm>
            <a:off x="6922779" y="455769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5" name="円/楕円 44"/>
          <p:cNvSpPr/>
          <p:nvPr/>
        </p:nvSpPr>
        <p:spPr>
          <a:xfrm>
            <a:off x="6228184" y="501317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6" name="円/楕円 45"/>
          <p:cNvSpPr/>
          <p:nvPr/>
        </p:nvSpPr>
        <p:spPr>
          <a:xfrm>
            <a:off x="6408204" y="455105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7" name="円/楕円 46"/>
          <p:cNvSpPr/>
          <p:nvPr/>
        </p:nvSpPr>
        <p:spPr>
          <a:xfrm>
            <a:off x="4737532" y="3969060"/>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8" name="円/楕円 47"/>
          <p:cNvSpPr/>
          <p:nvPr/>
        </p:nvSpPr>
        <p:spPr>
          <a:xfrm>
            <a:off x="4305484" y="3969060"/>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9" name="円/楕円 48"/>
          <p:cNvSpPr/>
          <p:nvPr/>
        </p:nvSpPr>
        <p:spPr>
          <a:xfrm>
            <a:off x="4644008" y="350100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0" name="円/楕円 49"/>
          <p:cNvSpPr/>
          <p:nvPr/>
        </p:nvSpPr>
        <p:spPr>
          <a:xfrm>
            <a:off x="3873435" y="3969060"/>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1" name="円/楕円 50"/>
          <p:cNvSpPr/>
          <p:nvPr/>
        </p:nvSpPr>
        <p:spPr>
          <a:xfrm>
            <a:off x="4053455" y="3506942"/>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2" name="円/楕円 51"/>
          <p:cNvSpPr/>
          <p:nvPr/>
        </p:nvSpPr>
        <p:spPr>
          <a:xfrm>
            <a:off x="2627784" y="501317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3" name="円/楕円 52"/>
          <p:cNvSpPr/>
          <p:nvPr/>
        </p:nvSpPr>
        <p:spPr>
          <a:xfrm>
            <a:off x="2195736" y="501317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4" name="円/楕円 53"/>
          <p:cNvSpPr/>
          <p:nvPr/>
        </p:nvSpPr>
        <p:spPr>
          <a:xfrm>
            <a:off x="2458282" y="455769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5" name="円/楕円 54"/>
          <p:cNvSpPr/>
          <p:nvPr/>
        </p:nvSpPr>
        <p:spPr>
          <a:xfrm>
            <a:off x="1763687" y="501317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6" name="円/楕円 55"/>
          <p:cNvSpPr/>
          <p:nvPr/>
        </p:nvSpPr>
        <p:spPr>
          <a:xfrm>
            <a:off x="1943707" y="455105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7" name="円/楕円 66"/>
          <p:cNvSpPr/>
          <p:nvPr/>
        </p:nvSpPr>
        <p:spPr>
          <a:xfrm>
            <a:off x="1674966" y="5991344"/>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8" name="円/楕円 67"/>
          <p:cNvSpPr/>
          <p:nvPr/>
        </p:nvSpPr>
        <p:spPr>
          <a:xfrm>
            <a:off x="1242918" y="5991344"/>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9" name="円/楕円 68"/>
          <p:cNvSpPr/>
          <p:nvPr/>
        </p:nvSpPr>
        <p:spPr>
          <a:xfrm>
            <a:off x="1505464" y="553586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0" name="円/楕円 69"/>
          <p:cNvSpPr/>
          <p:nvPr/>
        </p:nvSpPr>
        <p:spPr>
          <a:xfrm>
            <a:off x="810869" y="5991344"/>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1" name="円/楕円 70"/>
          <p:cNvSpPr/>
          <p:nvPr/>
        </p:nvSpPr>
        <p:spPr>
          <a:xfrm>
            <a:off x="990889" y="5529226"/>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2" name="円/楕円 71"/>
          <p:cNvSpPr/>
          <p:nvPr/>
        </p:nvSpPr>
        <p:spPr>
          <a:xfrm>
            <a:off x="7802897" y="6042483"/>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3" name="円/楕円 72"/>
          <p:cNvSpPr/>
          <p:nvPr/>
        </p:nvSpPr>
        <p:spPr>
          <a:xfrm>
            <a:off x="7370849" y="6042483"/>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4" name="円/楕円 73"/>
          <p:cNvSpPr/>
          <p:nvPr/>
        </p:nvSpPr>
        <p:spPr>
          <a:xfrm>
            <a:off x="7633395" y="5587005"/>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5" name="円/楕円 74"/>
          <p:cNvSpPr/>
          <p:nvPr/>
        </p:nvSpPr>
        <p:spPr>
          <a:xfrm>
            <a:off x="6938800" y="6042483"/>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6" name="円/楕円 75"/>
          <p:cNvSpPr/>
          <p:nvPr/>
        </p:nvSpPr>
        <p:spPr>
          <a:xfrm>
            <a:off x="7118820" y="5580365"/>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7" name="円/楕円 76"/>
          <p:cNvSpPr/>
          <p:nvPr/>
        </p:nvSpPr>
        <p:spPr>
          <a:xfrm>
            <a:off x="5940153" y="602128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8" name="円/楕円 77"/>
          <p:cNvSpPr/>
          <p:nvPr/>
        </p:nvSpPr>
        <p:spPr>
          <a:xfrm>
            <a:off x="5508105" y="602128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9" name="円/楕円 78"/>
          <p:cNvSpPr/>
          <p:nvPr/>
        </p:nvSpPr>
        <p:spPr>
          <a:xfrm>
            <a:off x="5770651" y="5565810"/>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0" name="円/楕円 79"/>
          <p:cNvSpPr/>
          <p:nvPr/>
        </p:nvSpPr>
        <p:spPr>
          <a:xfrm>
            <a:off x="5076056" y="6021288"/>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1" name="円/楕円 80"/>
          <p:cNvSpPr/>
          <p:nvPr/>
        </p:nvSpPr>
        <p:spPr>
          <a:xfrm>
            <a:off x="5256076" y="5559170"/>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2" name="円/楕円 81"/>
          <p:cNvSpPr/>
          <p:nvPr/>
        </p:nvSpPr>
        <p:spPr>
          <a:xfrm>
            <a:off x="3707904" y="6004245"/>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3" name="円/楕円 82"/>
          <p:cNvSpPr/>
          <p:nvPr/>
        </p:nvSpPr>
        <p:spPr>
          <a:xfrm>
            <a:off x="3275856" y="6004245"/>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4" name="円/楕円 83"/>
          <p:cNvSpPr/>
          <p:nvPr/>
        </p:nvSpPr>
        <p:spPr>
          <a:xfrm>
            <a:off x="3538402" y="5548767"/>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5" name="円/楕円 84"/>
          <p:cNvSpPr/>
          <p:nvPr/>
        </p:nvSpPr>
        <p:spPr>
          <a:xfrm>
            <a:off x="2843807" y="6004245"/>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6" name="円/楕円 85"/>
          <p:cNvSpPr/>
          <p:nvPr/>
        </p:nvSpPr>
        <p:spPr>
          <a:xfrm>
            <a:off x="3023827" y="5542127"/>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7" name="円/楕円 86"/>
          <p:cNvSpPr/>
          <p:nvPr/>
        </p:nvSpPr>
        <p:spPr>
          <a:xfrm>
            <a:off x="4785883" y="5077469"/>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8" name="円/楕円 87"/>
          <p:cNvSpPr/>
          <p:nvPr/>
        </p:nvSpPr>
        <p:spPr>
          <a:xfrm>
            <a:off x="4353835" y="5077469"/>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9" name="円/楕円 88"/>
          <p:cNvSpPr/>
          <p:nvPr/>
        </p:nvSpPr>
        <p:spPr>
          <a:xfrm>
            <a:off x="4616381" y="4621991"/>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90" name="円/楕円 89"/>
          <p:cNvSpPr/>
          <p:nvPr/>
        </p:nvSpPr>
        <p:spPr>
          <a:xfrm>
            <a:off x="3921786" y="5077469"/>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91" name="円/楕円 90"/>
          <p:cNvSpPr/>
          <p:nvPr/>
        </p:nvSpPr>
        <p:spPr>
          <a:xfrm>
            <a:off x="4101806" y="4615351"/>
            <a:ext cx="360040" cy="3600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4125344" y="6279703"/>
            <a:ext cx="95071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kumimoji="1" lang="ja-JP" altLang="en-US" sz="2400" b="1" dirty="0" smtClean="0"/>
              <a:t>座席</a:t>
            </a:r>
            <a:endParaRPr kumimoji="1" lang="ja-JP" altLang="en-US" sz="2400" b="1" dirty="0"/>
          </a:p>
        </p:txBody>
      </p:sp>
      <p:grpSp>
        <p:nvGrpSpPr>
          <p:cNvPr id="102" name="グループ化 101"/>
          <p:cNvGrpSpPr/>
          <p:nvPr/>
        </p:nvGrpSpPr>
        <p:grpSpPr>
          <a:xfrm>
            <a:off x="6509515" y="4668709"/>
            <a:ext cx="792087" cy="688934"/>
            <a:chOff x="11628784" y="3933056"/>
            <a:chExt cx="982415" cy="895957"/>
          </a:xfrm>
        </p:grpSpPr>
        <p:sp>
          <p:nvSpPr>
            <p:cNvPr id="98" name="上カーブ矢印 97"/>
            <p:cNvSpPr/>
            <p:nvPr/>
          </p:nvSpPr>
          <p:spPr>
            <a:xfrm>
              <a:off x="11675095" y="4414968"/>
              <a:ext cx="936104" cy="414045"/>
            </a:xfrm>
            <a:prstGeom prst="curved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99" name="上カーブ矢印 98"/>
            <p:cNvSpPr/>
            <p:nvPr/>
          </p:nvSpPr>
          <p:spPr>
            <a:xfrm rot="10800000">
              <a:off x="11628784" y="3933056"/>
              <a:ext cx="936104" cy="414045"/>
            </a:xfrm>
            <a:prstGeom prst="curved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grpSp>
      <p:sp>
        <p:nvSpPr>
          <p:cNvPr id="103" name="四角形吹き出し 102"/>
          <p:cNvSpPr/>
          <p:nvPr/>
        </p:nvSpPr>
        <p:spPr>
          <a:xfrm>
            <a:off x="6804249" y="2805570"/>
            <a:ext cx="2257072" cy="1356066"/>
          </a:xfrm>
          <a:prstGeom prst="wedgeRectCallout">
            <a:avLst>
              <a:gd name="adj1" fmla="val -43961"/>
              <a:gd name="adj2" fmla="val 102626"/>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600" dirty="0" smtClean="0"/>
              <a:t>＜受講者＞</a:t>
            </a:r>
            <a:endParaRPr kumimoji="1" lang="en-US" altLang="ja-JP" sz="1600" dirty="0" smtClean="0"/>
          </a:p>
          <a:p>
            <a:r>
              <a:rPr kumimoji="1" lang="ja-JP" altLang="en-US" sz="1600" dirty="0" smtClean="0"/>
              <a:t>⑤ 各都道府県でポイントの共有</a:t>
            </a:r>
            <a:endParaRPr kumimoji="1" lang="en-US" altLang="ja-JP" sz="1600" dirty="0" smtClean="0"/>
          </a:p>
          <a:p>
            <a:r>
              <a:rPr lang="ja-JP" altLang="en-US" sz="1600" dirty="0"/>
              <a:t>⑥</a:t>
            </a:r>
            <a:r>
              <a:rPr lang="ja-JP" altLang="en-US" sz="1600" dirty="0" smtClean="0"/>
              <a:t> 質問の整理</a:t>
            </a:r>
            <a:endParaRPr lang="en-US" altLang="ja-JP" sz="1600" dirty="0" smtClean="0"/>
          </a:p>
          <a:p>
            <a:r>
              <a:rPr lang="ja-JP" altLang="en-US" sz="1600" dirty="0" smtClean="0"/>
              <a:t>⑦ 質疑応答</a:t>
            </a:r>
            <a:endParaRPr lang="en-US" altLang="ja-JP" sz="1600" dirty="0" smtClean="0"/>
          </a:p>
        </p:txBody>
      </p:sp>
      <p:sp>
        <p:nvSpPr>
          <p:cNvPr id="104" name="四角形吹き出し 103"/>
          <p:cNvSpPr/>
          <p:nvPr/>
        </p:nvSpPr>
        <p:spPr>
          <a:xfrm>
            <a:off x="179513" y="2805570"/>
            <a:ext cx="2016223" cy="1176046"/>
          </a:xfrm>
          <a:prstGeom prst="wedgeRectCallout">
            <a:avLst>
              <a:gd name="adj1" fmla="val 74582"/>
              <a:gd name="adj2" fmla="val -16619"/>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t>＜受講者＞</a:t>
            </a:r>
            <a:endParaRPr lang="en-US" altLang="ja-JP" sz="1600" dirty="0" smtClean="0"/>
          </a:p>
          <a:p>
            <a:r>
              <a:rPr lang="ja-JP" altLang="en-US" sz="1600" dirty="0" smtClean="0"/>
              <a:t>④全体進行やグループ進行のポイント理解のための</a:t>
            </a:r>
            <a:r>
              <a:rPr lang="ja-JP" altLang="en-US" sz="1600" dirty="0"/>
              <a:t>観察</a:t>
            </a:r>
            <a:endParaRPr lang="en-US" altLang="ja-JP" sz="1600" dirty="0" smtClean="0"/>
          </a:p>
        </p:txBody>
      </p:sp>
      <p:sp>
        <p:nvSpPr>
          <p:cNvPr id="2" name="円/楕円 1"/>
          <p:cNvSpPr/>
          <p:nvPr/>
        </p:nvSpPr>
        <p:spPr>
          <a:xfrm>
            <a:off x="5940153" y="4437112"/>
            <a:ext cx="1790736" cy="1149893"/>
          </a:xfrm>
          <a:prstGeom prst="ellipse">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 name="パイ 2"/>
          <p:cNvSpPr/>
          <p:nvPr/>
        </p:nvSpPr>
        <p:spPr>
          <a:xfrm>
            <a:off x="-36512" y="2312876"/>
            <a:ext cx="5732088" cy="2945243"/>
          </a:xfrm>
          <a:prstGeom prst="pie">
            <a:avLst>
              <a:gd name="adj1" fmla="val 15315747"/>
              <a:gd name="adj2" fmla="val 21509159"/>
            </a:avLst>
          </a:prstGeom>
          <a:gradFill>
            <a:gsLst>
              <a:gs pos="0">
                <a:schemeClr val="accent4">
                  <a:tint val="50000"/>
                  <a:satMod val="300000"/>
                  <a:alpha val="18000"/>
                </a:schemeClr>
              </a:gs>
              <a:gs pos="35000">
                <a:schemeClr val="accent4">
                  <a:tint val="37000"/>
                  <a:satMod val="300000"/>
                </a:schemeClr>
              </a:gs>
              <a:gs pos="100000">
                <a:schemeClr val="accent4">
                  <a:tint val="15000"/>
                  <a:satMod val="35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chemeClr val="tx1"/>
              </a:solidFill>
            </a:endParaRPr>
          </a:p>
        </p:txBody>
      </p:sp>
      <p:sp>
        <p:nvSpPr>
          <p:cNvPr id="105" name="上下矢印 104"/>
          <p:cNvSpPr/>
          <p:nvPr/>
        </p:nvSpPr>
        <p:spPr>
          <a:xfrm rot="18709798">
            <a:off x="4706785" y="1275252"/>
            <a:ext cx="481306" cy="4442465"/>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質疑応答</a:t>
            </a:r>
            <a:endParaRPr kumimoji="1" lang="ja-JP" altLang="en-US" dirty="0"/>
          </a:p>
        </p:txBody>
      </p:sp>
      <p:sp>
        <p:nvSpPr>
          <p:cNvPr id="6" name="テキスト ボックス 5"/>
          <p:cNvSpPr txBox="1"/>
          <p:nvPr/>
        </p:nvSpPr>
        <p:spPr>
          <a:xfrm>
            <a:off x="2860036" y="3040688"/>
            <a:ext cx="2221730" cy="369332"/>
          </a:xfrm>
          <a:prstGeom prst="rect">
            <a:avLst/>
          </a:prstGeom>
          <a:noFill/>
        </p:spPr>
        <p:txBody>
          <a:bodyPr wrap="square" rtlCol="0">
            <a:spAutoFit/>
          </a:bodyPr>
          <a:lstStyle/>
          <a:p>
            <a:r>
              <a:rPr kumimoji="1" lang="ja-JP" altLang="en-US" b="1" dirty="0" smtClean="0"/>
              <a:t>観察</a:t>
            </a:r>
            <a:endParaRPr kumimoji="1" lang="ja-JP" altLang="en-US" b="1" dirty="0"/>
          </a:p>
        </p:txBody>
      </p:sp>
    </p:spTree>
    <p:extLst>
      <p:ext uri="{BB962C8B-B14F-4D97-AF65-F5344CB8AC3E}">
        <p14:creationId xmlns:p14="http://schemas.microsoft.com/office/powerpoint/2010/main" val="24924282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3170</TotalTime>
  <Words>2016</Words>
  <Application>Microsoft Office PowerPoint</Application>
  <PresentationFormat>画面に合わせる (4:3)</PresentationFormat>
  <Paragraphs>333</Paragraphs>
  <Slides>11</Slides>
  <Notes>4</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【重要事項の説明】 本研修の位置づけについて</vt:lpstr>
      <vt:lpstr>１　経緯 （平成１８年度～２９年度）</vt:lpstr>
      <vt:lpstr>２　平成３０年度研修の位置づけ</vt:lpstr>
      <vt:lpstr>平成30年度相談支援従事者指導者養成研修</vt:lpstr>
      <vt:lpstr>初任者（モデル）研修プログラム</vt:lpstr>
      <vt:lpstr>現任（モデル）研修プログラム</vt:lpstr>
      <vt:lpstr>３　本研修における講義・演習の獲得目標と進め方</vt:lpstr>
      <vt:lpstr>ポイント確認ワークシート</vt:lpstr>
      <vt:lpstr>PowerPoint プレゼンテーション</vt:lpstr>
      <vt:lpstr>４　モデル研修の位置付け</vt:lpstr>
      <vt:lpstr>５　研修検討委員の役割について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平成２８年度相談支援従事者指導者養成研修  本研修の位置づけについて</dc:title>
  <dc:creator>大平 眞太郎(oohira-shintarou)</dc:creator>
  <cp:lastModifiedBy>厚生労働省ネットワークシステム</cp:lastModifiedBy>
  <cp:revision>241</cp:revision>
  <cp:lastPrinted>2016-05-09T08:10:12Z</cp:lastPrinted>
  <dcterms:created xsi:type="dcterms:W3CDTF">2016-04-12T03:51:30Z</dcterms:created>
  <dcterms:modified xsi:type="dcterms:W3CDTF">2018-05-29T01:34:47Z</dcterms:modified>
</cp:coreProperties>
</file>