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33" autoAdjust="0"/>
  </p:normalViewPr>
  <p:slideViewPr>
    <p:cSldViewPr snapToGrid="0">
      <p:cViewPr varScale="1">
        <p:scale>
          <a:sx n="81" d="100"/>
          <a:sy n="81" d="100"/>
        </p:scale>
        <p:origin x="22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CE18DD-33CB-4BD6-890C-2B33AB4B7E4B}" type="datetimeFigureOut">
              <a:rPr kumimoji="1" lang="ja-JP" altLang="en-US" smtClean="0"/>
              <a:t>2018/6/17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F2E3B-FA7B-4173-92F7-3F16823A91ED}" type="slidenum">
              <a:rPr kumimoji="1" lang="ja-JP" altLang="en-US" smtClean="0"/>
              <a:t>‹#›</a:t>
            </a:fld>
            <a:endParaRPr kumimoji="1" lang="ja-JP" altLang="en-US"/>
          </a:p>
        </p:txBody>
      </p:sp>
    </p:spTree>
    <p:extLst>
      <p:ext uri="{BB962C8B-B14F-4D97-AF65-F5344CB8AC3E}">
        <p14:creationId xmlns:p14="http://schemas.microsoft.com/office/powerpoint/2010/main" val="172892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講義の趣旨を大まかに伝える。</a:t>
            </a:r>
            <a:endParaRPr kumimoji="1" lang="en-US" altLang="ja-JP" dirty="0"/>
          </a:p>
          <a:p>
            <a:r>
              <a:rPr kumimoji="1" lang="ja-JP" altLang="en-US" dirty="0"/>
              <a:t>詳しい説明は次ページ以降にあると伝える。</a:t>
            </a:r>
            <a:endParaRPr kumimoji="1" lang="en-US" altLang="ja-JP" dirty="0"/>
          </a:p>
          <a:p>
            <a:endParaRPr kumimoji="1" lang="en-US" altLang="ja-JP" dirty="0"/>
          </a:p>
          <a:p>
            <a:r>
              <a:rPr kumimoji="1" lang="ja-JP" altLang="en-US" dirty="0"/>
              <a:t>参考文献</a:t>
            </a:r>
            <a:endParaRPr kumimoji="1" lang="en-US" altLang="ja-JP" dirty="0"/>
          </a:p>
          <a:p>
            <a:r>
              <a:rPr kumimoji="1" lang="ja-JP" altLang="en-US" dirty="0"/>
              <a:t>基本を知るために</a:t>
            </a:r>
            <a:endParaRPr kumimoji="1" lang="en-US" altLang="ja-JP" dirty="0"/>
          </a:p>
          <a:p>
            <a:r>
              <a:rPr kumimoji="1" lang="ja-JP" altLang="en-US" dirty="0"/>
              <a:t>稲沢公一・岩崎晋也「社会福祉をつかむ　改訂版」　有斐閣　</a:t>
            </a:r>
            <a:r>
              <a:rPr kumimoji="1" lang="en-US" altLang="ja-JP" dirty="0"/>
              <a:t>2014</a:t>
            </a:r>
          </a:p>
          <a:p>
            <a:r>
              <a:rPr kumimoji="1" lang="ja-JP" altLang="en-US" dirty="0"/>
              <a:t>詳しく知るために</a:t>
            </a:r>
            <a:endParaRPr kumimoji="1" lang="en-US" altLang="ja-JP" dirty="0"/>
          </a:p>
          <a:p>
            <a:r>
              <a:rPr kumimoji="1" lang="ja-JP" altLang="en-US" b="0" dirty="0"/>
              <a:t>久保紘章・副田あけみ「</a:t>
            </a:r>
            <a:r>
              <a:rPr kumimoji="1" lang="ja-JP" altLang="en-US" sz="1200" b="0" i="0" u="none" strike="noStrike" kern="1200" dirty="0">
                <a:solidFill>
                  <a:schemeClr val="tx1"/>
                </a:solidFill>
                <a:effectLst/>
                <a:latin typeface="+mn-lt"/>
                <a:ea typeface="+mn-ea"/>
                <a:cs typeface="+mn-cs"/>
              </a:rPr>
              <a:t>ソーシャルワークの実践モデル</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心理社会的アプローチからナラティブまで」　川島書店　</a:t>
            </a:r>
            <a:r>
              <a:rPr kumimoji="1" lang="en-US" altLang="ja-JP" sz="1200" b="0" i="0" u="none" strike="noStrike" kern="1200" dirty="0">
                <a:solidFill>
                  <a:schemeClr val="tx1"/>
                </a:solidFill>
                <a:effectLst/>
                <a:latin typeface="+mn-lt"/>
                <a:ea typeface="+mn-ea"/>
                <a:cs typeface="+mn-cs"/>
              </a:rPr>
              <a:t>2005</a:t>
            </a:r>
            <a:endParaRPr kumimoji="1" lang="en-US" altLang="ja-JP" b="0" dirty="0"/>
          </a:p>
          <a:p>
            <a:r>
              <a:rPr kumimoji="1" lang="ja-JP" altLang="en-US" dirty="0"/>
              <a:t>お時間があれば</a:t>
            </a:r>
            <a:endParaRPr kumimoji="1" lang="en-US" altLang="ja-JP" dirty="0"/>
          </a:p>
          <a:p>
            <a:r>
              <a:rPr kumimoji="1" lang="zh-TW" altLang="en-US" sz="1200" b="0" i="0" u="none" strike="noStrike" kern="1200" dirty="0">
                <a:solidFill>
                  <a:schemeClr val="tx1"/>
                </a:solidFill>
                <a:effectLst/>
                <a:latin typeface="+mn-lt"/>
                <a:ea typeface="+mn-ea"/>
                <a:cs typeface="+mn-cs"/>
              </a:rPr>
              <a:t>東美奈子・大久保薫・島村聡「</a:t>
            </a:r>
            <a:r>
              <a:rPr kumimoji="1" lang="ja-JP" altLang="en-US" sz="1200" b="0" i="0" u="none" strike="noStrike" kern="1200" dirty="0">
                <a:solidFill>
                  <a:schemeClr val="tx1"/>
                </a:solidFill>
                <a:effectLst/>
                <a:latin typeface="+mn-lt"/>
                <a:ea typeface="+mn-ea"/>
                <a:cs typeface="+mn-cs"/>
              </a:rPr>
              <a:t>障がい者ケアマネジメントの基本 </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差がつく相談支援専門員の仕事</a:t>
            </a:r>
            <a:r>
              <a:rPr kumimoji="1" lang="en-US" altLang="ja-JP" sz="1200" b="0" i="0" u="none" strike="noStrike" kern="1200" dirty="0">
                <a:solidFill>
                  <a:schemeClr val="tx1"/>
                </a:solidFill>
                <a:effectLst/>
                <a:latin typeface="+mn-lt"/>
                <a:ea typeface="+mn-ea"/>
                <a:cs typeface="+mn-cs"/>
              </a:rPr>
              <a:t>33</a:t>
            </a:r>
            <a:r>
              <a:rPr kumimoji="1" lang="ja-JP" altLang="en-US" sz="1200" b="0" i="0" u="none" strike="noStrike" kern="1200" dirty="0">
                <a:solidFill>
                  <a:schemeClr val="tx1"/>
                </a:solidFill>
                <a:effectLst/>
                <a:latin typeface="+mn-lt"/>
                <a:ea typeface="+mn-ea"/>
                <a:cs typeface="+mn-cs"/>
              </a:rPr>
              <a:t>のルール」　中央法規　</a:t>
            </a:r>
            <a:r>
              <a:rPr kumimoji="1" lang="en-US" altLang="ja-JP" sz="1200" b="0" i="0" u="none" strike="noStrike" kern="1200" dirty="0">
                <a:solidFill>
                  <a:schemeClr val="tx1"/>
                </a:solidFill>
                <a:effectLst/>
                <a:latin typeface="+mn-lt"/>
                <a:ea typeface="+mn-ea"/>
                <a:cs typeface="+mn-cs"/>
              </a:rPr>
              <a:t>2015</a:t>
            </a:r>
            <a:endParaRPr kumimoji="1" lang="ja-JP" altLang="en-US" b="0"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a:t>
            </a:fld>
            <a:endParaRPr kumimoji="1" lang="ja-JP" altLang="en-US"/>
          </a:p>
        </p:txBody>
      </p:sp>
    </p:spTree>
    <p:extLst>
      <p:ext uri="{BB962C8B-B14F-4D97-AF65-F5344CB8AC3E}">
        <p14:creationId xmlns:p14="http://schemas.microsoft.com/office/powerpoint/2010/main" val="1720332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社会的包摂の視点（社会の再統合）</a:t>
            </a:r>
            <a:endParaRPr lang="en-US" altLang="ja-JP" dirty="0"/>
          </a:p>
          <a:p>
            <a:r>
              <a:rPr kumimoji="1" lang="en-US" altLang="ja-JP" dirty="0"/>
              <a:t>※</a:t>
            </a:r>
            <a:r>
              <a:rPr kumimoji="1" lang="ja-JP" altLang="en-US" dirty="0"/>
              <a:t>５　誰も排除しない社会の実現に向け、あらゆる人、団体と連帯を深め、新たなつながりの深い社会をつくる。</a:t>
            </a:r>
            <a:endParaRPr kumimoji="1" lang="en-US" altLang="ja-JP" dirty="0"/>
          </a:p>
          <a:p>
            <a:endParaRPr kumimoji="1" lang="en-US" altLang="ja-JP" dirty="0"/>
          </a:p>
          <a:p>
            <a:r>
              <a:rPr kumimoji="1" lang="ja-JP" altLang="en-US" dirty="0"/>
              <a:t>すぐ近くで住宅困窮者支援が行われ、貧困対策事業が動いているが、根本は社会政策のミスマッチや、不安定な経済雇用状況に起因するという点で同じ基盤にある。</a:t>
            </a:r>
            <a:endParaRPr kumimoji="1" lang="en-US" altLang="ja-JP" dirty="0"/>
          </a:p>
          <a:p>
            <a:r>
              <a:rPr kumimoji="1" lang="ja-JP" altLang="en-US" dirty="0"/>
              <a:t>縦割りに考えるのではなく、それぞれに関わる主体との連帯を模索して、少しでも多くの人たちを受け止める社会的な包摂を求めていく。</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11</a:t>
            </a:fld>
            <a:endParaRPr kumimoji="1" lang="ja-JP" altLang="en-US"/>
          </a:p>
        </p:txBody>
      </p:sp>
    </p:spTree>
    <p:extLst>
      <p:ext uri="{BB962C8B-B14F-4D97-AF65-F5344CB8AC3E}">
        <p14:creationId xmlns:p14="http://schemas.microsoft.com/office/powerpoint/2010/main" val="34798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ここでは、ソーシャルワークの大まかな意味を伝え、相談支援専門員もその一員であることを明確に伝える。</a:t>
            </a:r>
            <a:endParaRPr kumimoji="1" lang="en-US" altLang="ja-JP" dirty="0"/>
          </a:p>
          <a:p>
            <a:endParaRPr kumimoji="1" lang="en-US" altLang="ja-JP" dirty="0"/>
          </a:p>
          <a:p>
            <a:r>
              <a:rPr kumimoji="1" lang="ja-JP" altLang="en-US" dirty="0"/>
              <a:t>相談支援専門員には、「ソーシャルワークの担い手としてそのスキル・知識を高め、インフォーマル サービスを含めた社会資源の改善及び開発、地域のつながりや支援者・住民等との関係 構築、生きがいや希望を見出す等の支援を行うことが求められている」とされている。 </a:t>
            </a:r>
            <a:r>
              <a:rPr kumimoji="1" lang="en-US" altLang="ja-JP" dirty="0"/>
              <a:t>【</a:t>
            </a:r>
            <a:r>
              <a:rPr kumimoji="1" lang="ja-JP" altLang="en-US" dirty="0"/>
              <a:t>「相談支援の質の向上に向けた検討会」における議論のとりまとめ（平成</a:t>
            </a:r>
            <a:r>
              <a:rPr kumimoji="1" lang="en-US" altLang="ja-JP" dirty="0"/>
              <a:t>28</a:t>
            </a:r>
            <a:r>
              <a:rPr kumimoji="1" lang="ja-JP" altLang="en-US" dirty="0"/>
              <a:t>年</a:t>
            </a:r>
            <a:r>
              <a:rPr kumimoji="1" lang="en-US" altLang="ja-JP" dirty="0"/>
              <a:t>7</a:t>
            </a:r>
            <a:r>
              <a:rPr kumimoji="1" lang="ja-JP" altLang="en-US" dirty="0"/>
              <a:t>月</a:t>
            </a:r>
            <a:r>
              <a:rPr kumimoji="1" lang="en-US" altLang="ja-JP" dirty="0"/>
              <a:t>19</a:t>
            </a:r>
            <a:r>
              <a:rPr kumimoji="1" lang="ja-JP" altLang="en-US" dirty="0"/>
              <a:t>日）</a:t>
            </a:r>
            <a:r>
              <a:rPr kumimoji="1" lang="en-US" altLang="ja-JP" dirty="0"/>
              <a:t>】</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ソーシャルワークは、社会福祉活動全般を指す。もう一つの意味は、対人援助を通して、環境への様々な働きかけを行い、利用者の社会生活を充実させていく社会福祉援助技術である。</a:t>
            </a:r>
            <a:endParaRPr kumimoji="1" lang="en-US" altLang="ja-JP" dirty="0"/>
          </a:p>
          <a:p>
            <a:r>
              <a:rPr kumimoji="1" lang="en-US" altLang="ja-JP" dirty="0"/>
              <a:t>※</a:t>
            </a:r>
            <a:r>
              <a:rPr kumimoji="1" lang="ja-JP" altLang="en-US" dirty="0"/>
              <a:t>１　ソーシャルワーク活動について例示をするとよい。</a:t>
            </a:r>
            <a:endParaRPr kumimoji="1" lang="en-US" altLang="ja-JP" dirty="0"/>
          </a:p>
          <a:p>
            <a:r>
              <a:rPr kumimoji="1" lang="en-US" altLang="ja-JP" dirty="0"/>
              <a:t>※</a:t>
            </a:r>
            <a:r>
              <a:rPr kumimoji="1" lang="ja-JP" altLang="en-US" dirty="0"/>
              <a:t>２　実際の相談支援専門員活動を示し、それとの重なり具合を理解させる。</a:t>
            </a:r>
            <a:endParaRPr kumimoji="1" lang="en-US" altLang="ja-JP" dirty="0"/>
          </a:p>
          <a:p>
            <a:endParaRPr kumimoji="1" lang="en-US" altLang="ja-JP" dirty="0"/>
          </a:p>
          <a:p>
            <a:r>
              <a:rPr lang="ja-JP" altLang="en-US" dirty="0"/>
              <a:t>ソーシャルワーク専門職のグローバル定義</a:t>
            </a:r>
            <a:endParaRPr kumimoji="1" lang="en-US" altLang="ja-JP" dirty="0"/>
          </a:p>
          <a:p>
            <a:r>
              <a:rPr kumimoji="1" lang="ja-JP" altLang="en-US" dirty="0"/>
              <a:t>ソーシャルワークは、社会変革と社会開発、社会的結束、および人々のエン パワメントと解放を促進する、実践に基づいた専門職であり学問である。  社会正義、人権、集団的責任、および多様性尊重の諸原理は、ソーシャ ルワークの中核をなす。 </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3</a:t>
            </a:fld>
            <a:endParaRPr kumimoji="1" lang="ja-JP" altLang="en-US"/>
          </a:p>
        </p:txBody>
      </p:sp>
    </p:spTree>
    <p:extLst>
      <p:ext uri="{BB962C8B-B14F-4D97-AF65-F5344CB8AC3E}">
        <p14:creationId xmlns:p14="http://schemas.microsoft.com/office/powerpoint/2010/main" val="2907717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ここではソーシャルワークの目的について、憲法に示された権利の実現と障がい者本人の自己効力感の向上にあることを伝える。</a:t>
            </a:r>
            <a:endParaRPr lang="en-US" altLang="ja-JP" dirty="0"/>
          </a:p>
          <a:p>
            <a:endParaRPr lang="en-US" altLang="ja-JP" dirty="0"/>
          </a:p>
          <a:p>
            <a:r>
              <a:rPr lang="ja-JP" altLang="en-US" dirty="0"/>
              <a:t>ソーシャルワークの目的は「一人ひとりの福祉（幸福）が実現される社会をつくること」にある。</a:t>
            </a:r>
            <a:endParaRPr lang="en-US" altLang="ja-JP" dirty="0"/>
          </a:p>
          <a:p>
            <a:r>
              <a:rPr lang="en-US" altLang="ja-JP" dirty="0"/>
              <a:t>※</a:t>
            </a:r>
            <a:r>
              <a:rPr lang="ja-JP" altLang="en-US" dirty="0"/>
              <a:t>１　憲法</a:t>
            </a:r>
            <a:r>
              <a:rPr lang="en-US" altLang="ja-JP" dirty="0"/>
              <a:t>13</a:t>
            </a:r>
            <a:r>
              <a:rPr lang="ja-JP" altLang="en-US" dirty="0"/>
              <a:t>条にも保障された幸福追求権はソーシャルワーカーにとって大きな礎である。</a:t>
            </a:r>
            <a:endParaRPr lang="en-US" altLang="ja-JP" dirty="0"/>
          </a:p>
          <a:p>
            <a:r>
              <a:rPr lang="ja-JP" altLang="en-US" dirty="0"/>
              <a:t>幸福の実現は</a:t>
            </a:r>
            <a:r>
              <a:rPr kumimoji="1" lang="ja-JP" altLang="en-US" sz="1200" b="0" i="0" u="none" strike="noStrike" kern="1200" dirty="0">
                <a:solidFill>
                  <a:schemeClr val="tx1"/>
                </a:solidFill>
                <a:effectLst/>
                <a:latin typeface="+mn-lt"/>
                <a:ea typeface="+mn-ea"/>
                <a:cs typeface="+mn-cs"/>
              </a:rPr>
              <a:t>公共の福祉に反しない限り、</a:t>
            </a:r>
            <a:r>
              <a:rPr lang="ja-JP" altLang="en-US" dirty="0"/>
              <a:t>法律より上位に位置づけられると解されるのである。</a:t>
            </a:r>
            <a:endParaRPr lang="en-US" altLang="ja-JP" dirty="0"/>
          </a:p>
          <a:p>
            <a:r>
              <a:rPr kumimoji="1" lang="ja-JP" altLang="en-US" sz="1200" b="0" i="0" u="none" strike="noStrike" kern="1200" dirty="0">
                <a:solidFill>
                  <a:schemeClr val="tx1"/>
                </a:solidFill>
                <a:effectLst/>
                <a:latin typeface="+mn-lt"/>
                <a:ea typeface="+mn-ea"/>
                <a:cs typeface="+mn-cs"/>
              </a:rPr>
              <a:t>「すべて国民は、個人として尊重される。生命、自由及び幸福追求に対する国民の権利については、公共の福祉に反しない限り、立法その他の国政の上で、最大の尊重を必要とする。」</a:t>
            </a:r>
            <a:endParaRPr kumimoji="1" lang="en-US" altLang="ja-JP" sz="1200" b="0" i="0" u="none" strike="noStrike" kern="1200" dirty="0">
              <a:solidFill>
                <a:schemeClr val="tx1"/>
              </a:solidFill>
              <a:effectLst/>
              <a:latin typeface="+mn-lt"/>
              <a:ea typeface="+mn-ea"/>
              <a:cs typeface="+mn-cs"/>
            </a:endParaRPr>
          </a:p>
          <a:p>
            <a:endParaRPr lang="en-US" altLang="ja-JP" dirty="0"/>
          </a:p>
          <a:p>
            <a:r>
              <a:rPr lang="ja-JP" altLang="en-US" dirty="0"/>
              <a:t>相談支援専門員は、障がいのある人とその周辺の幸福の実現を目指すことが使命である。</a:t>
            </a:r>
            <a:endParaRPr lang="en-US" altLang="ja-JP" dirty="0"/>
          </a:p>
          <a:p>
            <a:r>
              <a:rPr lang="en-US" altLang="ja-JP" dirty="0"/>
              <a:t>※</a:t>
            </a:r>
            <a:r>
              <a:rPr lang="ja-JP" altLang="en-US" dirty="0"/>
              <a:t>２　障害者総合支援法に位置づけられた相談支援専門員であるが、上記のことから、利用者の幸福追求権を保証するために関わる存在であり、それは利用者の周囲の人たちにも同時に幸福へと導くものでなければならない。</a:t>
            </a:r>
            <a:endParaRPr lang="en-US" altLang="ja-JP" dirty="0"/>
          </a:p>
          <a:p>
            <a:endParaRPr lang="en-US" altLang="ja-JP" dirty="0"/>
          </a:p>
          <a:p>
            <a:r>
              <a:rPr lang="ja-JP" altLang="en-US" dirty="0"/>
              <a:t>利用者のエンパワメントと権利擁護の達成を目的とした活動である。</a:t>
            </a:r>
            <a:endParaRPr lang="en-US" altLang="ja-JP" dirty="0"/>
          </a:p>
          <a:p>
            <a:r>
              <a:rPr lang="ja-JP" altLang="en-US" dirty="0"/>
              <a:t>エンパワメントとは、単に「力がつく」ということではなく、利用者による社会変革を指している。利用者が主体となって現在抱えている課題を周辺に働きかけて、社会との連帯を呼び起こす中で解決していく過程である。その結果として、その人らしい暮らし、つまり、広い意味での権利擁護</a:t>
            </a:r>
            <a:r>
              <a:rPr lang="en-US" altLang="ja-JP" dirty="0"/>
              <a:t>=</a:t>
            </a:r>
            <a:r>
              <a:rPr lang="ja-JP" altLang="en-US" dirty="0"/>
              <a:t>幸福追求権の保障が実現される。</a:t>
            </a:r>
            <a:endParaRPr lang="en-US" altLang="ja-JP" dirty="0"/>
          </a:p>
          <a:p>
            <a:r>
              <a:rPr lang="ja-JP" altLang="en-US" dirty="0"/>
              <a:t>エンパワメントが図られたかどうかは、本人の自己効力感がどれだけ上がったのかによって評価される。自己効力感の向上と結果としての権利擁護の実現が相談支援専門員が本人とともに目指すべき目標である。</a:t>
            </a:r>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4</a:t>
            </a:fld>
            <a:endParaRPr kumimoji="1" lang="ja-JP" altLang="en-US"/>
          </a:p>
        </p:txBody>
      </p:sp>
    </p:spTree>
    <p:extLst>
      <p:ext uri="{BB962C8B-B14F-4D97-AF65-F5344CB8AC3E}">
        <p14:creationId xmlns:p14="http://schemas.microsoft.com/office/powerpoint/2010/main" val="3083113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20000"/>
              </a:lnSpc>
            </a:pPr>
            <a:r>
              <a:rPr lang="ja-JP" altLang="en-US" dirty="0"/>
              <a:t>ここでは相談支援専門員として拠り所となるものを示すことが大切。ソーシャルワークの倫理綱領と障害者ケアガイドラインについて説明する。</a:t>
            </a:r>
            <a:endParaRPr lang="en-US" altLang="ja-JP" dirty="0"/>
          </a:p>
          <a:p>
            <a:pPr>
              <a:lnSpc>
                <a:spcPct val="120000"/>
              </a:lnSpc>
            </a:pPr>
            <a:r>
              <a:rPr lang="ja-JP" altLang="en-US" dirty="0"/>
              <a:t>障害者ケアガイドラインが発表されたのが</a:t>
            </a:r>
            <a:r>
              <a:rPr lang="en-US" altLang="ja-JP" dirty="0"/>
              <a:t>2001</a:t>
            </a:r>
            <a:r>
              <a:rPr lang="ja-JP" altLang="en-US" dirty="0"/>
              <a:t>年度末であり、その後に障害者の権利に関する条約の批准といったトピックがあったことから、ガイドラインの中に意思決定支援や合理的配慮といった要素が含まれていない。その点は次スライドで補足する。</a:t>
            </a:r>
            <a:endParaRPr lang="en-US" altLang="ja-JP" dirty="0"/>
          </a:p>
          <a:p>
            <a:pPr>
              <a:lnSpc>
                <a:spcPct val="120000"/>
              </a:lnSpc>
            </a:pPr>
            <a:endParaRPr lang="en-US" altLang="ja-JP" dirty="0"/>
          </a:p>
          <a:p>
            <a:pPr>
              <a:lnSpc>
                <a:spcPct val="120000"/>
              </a:lnSpc>
            </a:pPr>
            <a:r>
              <a:rPr lang="ja-JP" altLang="en-US" dirty="0"/>
              <a:t>「ソーシャルワーカーの倫理綱領」には、ソーシャルワーク専門職の拠り所が明確に規定されている。</a:t>
            </a:r>
            <a:endParaRPr lang="en-US" altLang="ja-JP" dirty="0"/>
          </a:p>
          <a:p>
            <a:r>
              <a:rPr kumimoji="1" lang="ja-JP" altLang="en-US" sz="1200" b="1" i="0" u="none" strike="noStrike" kern="1200" dirty="0">
                <a:solidFill>
                  <a:schemeClr val="tx1"/>
                </a:solidFill>
                <a:effectLst/>
                <a:latin typeface="+mn-lt"/>
                <a:ea typeface="+mn-ea"/>
                <a:cs typeface="+mn-cs"/>
              </a:rPr>
              <a:t>ソーシャルワークの定義</a:t>
            </a:r>
            <a:br>
              <a:rPr lang="ja-JP" altLang="en-US" dirty="0"/>
            </a:br>
            <a:r>
              <a:rPr kumimoji="1" lang="ja-JP" altLang="en-US" sz="1200" b="0" i="0" u="none" strike="noStrike" kern="1200" dirty="0">
                <a:solidFill>
                  <a:schemeClr val="tx1"/>
                </a:solidFill>
                <a:effectLst/>
                <a:latin typeface="+mn-lt"/>
                <a:ea typeface="+mn-ea"/>
                <a:cs typeface="+mn-cs"/>
              </a:rPr>
              <a:t>　ソーシャルワーク専門職は、人間の福利（ウェルビーイング）の増進を目指して、社会の変革を進め、人間関係における問題解決を図り、人々のエンパワーメントと解放を促していく。ソーシャルワークは、人間の行動と社会システムに関する理論を利用して、人びとがその環境と相互に影響し合う接点に介入する。人権と社会正義の原理は、ソーシャルワークの拠り所とする基盤である。（</a:t>
            </a:r>
            <a:r>
              <a:rPr kumimoji="1" lang="en-US" altLang="ja-JP" sz="1200" b="0" i="0" u="none" strike="noStrike" kern="1200" dirty="0">
                <a:solidFill>
                  <a:schemeClr val="tx1"/>
                </a:solidFill>
                <a:effectLst/>
                <a:latin typeface="+mn-lt"/>
                <a:ea typeface="+mn-ea"/>
                <a:cs typeface="+mn-cs"/>
              </a:rPr>
              <a:t>IFSW;2000.7.</a:t>
            </a:r>
            <a:r>
              <a:rPr kumimoji="1" lang="ja-JP" altLang="en-US" sz="1200" b="0" i="0" u="none" strike="noStrike" kern="1200" dirty="0">
                <a:solidFill>
                  <a:schemeClr val="tx1"/>
                </a:solidFill>
                <a:effectLst/>
                <a:latin typeface="+mn-lt"/>
                <a:ea typeface="+mn-ea"/>
                <a:cs typeface="+mn-cs"/>
              </a:rPr>
              <a:t>）</a:t>
            </a:r>
            <a:endParaRPr kumimoji="1" lang="en-US" altLang="ja-JP" sz="1200" b="0" i="0" u="none" strike="noStrike" kern="1200" dirty="0">
              <a:solidFill>
                <a:schemeClr val="tx1"/>
              </a:solidFill>
              <a:effectLst/>
              <a:latin typeface="+mn-lt"/>
              <a:ea typeface="+mn-ea"/>
              <a:cs typeface="+mn-cs"/>
            </a:endParaRPr>
          </a:p>
          <a:p>
            <a:r>
              <a:rPr kumimoji="1" lang="ja-JP" altLang="en-US" sz="1200" b="1" i="0" u="none" strike="noStrike" kern="1200" dirty="0">
                <a:solidFill>
                  <a:schemeClr val="tx1"/>
                </a:solidFill>
                <a:effectLst/>
                <a:latin typeface="+mn-lt"/>
                <a:ea typeface="+mn-ea"/>
                <a:cs typeface="+mn-cs"/>
              </a:rPr>
              <a:t>価値と原則</a:t>
            </a:r>
          </a:p>
          <a:p>
            <a:r>
              <a:rPr kumimoji="1" lang="ja-JP" altLang="en-US" sz="1200" b="0" i="0" u="none" strike="noStrike" kern="1200" dirty="0">
                <a:solidFill>
                  <a:schemeClr val="tx1"/>
                </a:solidFill>
                <a:effectLst/>
                <a:latin typeface="+mn-lt"/>
                <a:ea typeface="+mn-ea"/>
                <a:cs typeface="+mn-cs"/>
              </a:rPr>
              <a:t>（人間の尊厳）</a:t>
            </a:r>
            <a:br>
              <a:rPr kumimoji="1" lang="ja-JP" altLang="en-US" sz="1200" b="0" i="0" u="none" strike="noStrike" kern="1200" dirty="0">
                <a:solidFill>
                  <a:schemeClr val="tx1"/>
                </a:solidFill>
                <a:effectLst/>
                <a:latin typeface="+mn-lt"/>
                <a:ea typeface="+mn-ea"/>
                <a:cs typeface="+mn-cs"/>
              </a:rPr>
            </a:br>
            <a:r>
              <a:rPr kumimoji="1" lang="ja-JP" altLang="en-US" sz="1200" b="0" i="0" u="none" strike="noStrike" kern="1200" dirty="0">
                <a:solidFill>
                  <a:schemeClr val="tx1"/>
                </a:solidFill>
                <a:effectLst/>
                <a:latin typeface="+mn-lt"/>
                <a:ea typeface="+mn-ea"/>
                <a:cs typeface="+mn-cs"/>
              </a:rPr>
              <a:t>　ソーシャルワーカーは、すべての人間を、出自、人種、性別、年齢、身体的精神的状況、宗教的文化的背景、社会的地位、経済状況等の違いにかかわらず、かけがえのない存在として尊重する。</a:t>
            </a:r>
          </a:p>
          <a:p>
            <a:r>
              <a:rPr kumimoji="1" lang="ja-JP" altLang="en-US" sz="1200" b="0" i="0" u="none" strike="noStrike" kern="1200" dirty="0">
                <a:solidFill>
                  <a:schemeClr val="tx1"/>
                </a:solidFill>
                <a:effectLst/>
                <a:latin typeface="+mn-lt"/>
                <a:ea typeface="+mn-ea"/>
                <a:cs typeface="+mn-cs"/>
              </a:rPr>
              <a:t>（社会正義）</a:t>
            </a:r>
            <a:br>
              <a:rPr kumimoji="1" lang="ja-JP" altLang="en-US" sz="1200" b="0" i="0" u="none" strike="noStrike" kern="1200" dirty="0">
                <a:solidFill>
                  <a:schemeClr val="tx1"/>
                </a:solidFill>
                <a:effectLst/>
                <a:latin typeface="+mn-lt"/>
                <a:ea typeface="+mn-ea"/>
                <a:cs typeface="+mn-cs"/>
              </a:rPr>
            </a:br>
            <a:r>
              <a:rPr kumimoji="1" lang="ja-JP" altLang="en-US" sz="1200" b="0" i="0" u="none" strike="noStrike" kern="1200" dirty="0">
                <a:solidFill>
                  <a:schemeClr val="tx1"/>
                </a:solidFill>
                <a:effectLst/>
                <a:latin typeface="+mn-lt"/>
                <a:ea typeface="+mn-ea"/>
                <a:cs typeface="+mn-cs"/>
              </a:rPr>
              <a:t>　ソーシャルワーカーは、差別、貧困、抑圧、排除、暴力、環境破壊などの無い、自由、平等、共生に基づく社会正義の実現をめざす。</a:t>
            </a:r>
          </a:p>
          <a:p>
            <a:r>
              <a:rPr kumimoji="1" lang="ja-JP" altLang="en-US" sz="1200" b="0" i="0" u="none" strike="noStrike" kern="1200" dirty="0">
                <a:solidFill>
                  <a:schemeClr val="tx1"/>
                </a:solidFill>
                <a:effectLst/>
                <a:latin typeface="+mn-lt"/>
                <a:ea typeface="+mn-ea"/>
                <a:cs typeface="+mn-cs"/>
              </a:rPr>
              <a:t>（貢　献）</a:t>
            </a:r>
            <a:br>
              <a:rPr kumimoji="1" lang="ja-JP" altLang="en-US" sz="1200" b="0" i="0" u="none" strike="noStrike" kern="1200" dirty="0">
                <a:solidFill>
                  <a:schemeClr val="tx1"/>
                </a:solidFill>
                <a:effectLst/>
                <a:latin typeface="+mn-lt"/>
                <a:ea typeface="+mn-ea"/>
                <a:cs typeface="+mn-cs"/>
              </a:rPr>
            </a:br>
            <a:r>
              <a:rPr kumimoji="1" lang="ja-JP" altLang="en-US" sz="1200" b="0" i="0" u="none" strike="noStrike" kern="1200" dirty="0">
                <a:solidFill>
                  <a:schemeClr val="tx1"/>
                </a:solidFill>
                <a:effectLst/>
                <a:latin typeface="+mn-lt"/>
                <a:ea typeface="+mn-ea"/>
                <a:cs typeface="+mn-cs"/>
              </a:rPr>
              <a:t>　ソーシャルワーカーは、人間の尊厳の尊重と社会正義の実現に貢献する。</a:t>
            </a:r>
          </a:p>
          <a:p>
            <a:r>
              <a:rPr kumimoji="1" lang="ja-JP" altLang="en-US" sz="1200" b="0" i="0" u="none" strike="noStrike" kern="1200" dirty="0">
                <a:solidFill>
                  <a:schemeClr val="tx1"/>
                </a:solidFill>
                <a:effectLst/>
                <a:latin typeface="+mn-lt"/>
                <a:ea typeface="+mn-ea"/>
                <a:cs typeface="+mn-cs"/>
              </a:rPr>
              <a:t>（誠　実）</a:t>
            </a:r>
            <a:br>
              <a:rPr kumimoji="1" lang="ja-JP" altLang="en-US" sz="1200" b="0" i="0" u="none" strike="noStrike" kern="1200" dirty="0">
                <a:solidFill>
                  <a:schemeClr val="tx1"/>
                </a:solidFill>
                <a:effectLst/>
                <a:latin typeface="+mn-lt"/>
                <a:ea typeface="+mn-ea"/>
                <a:cs typeface="+mn-cs"/>
              </a:rPr>
            </a:br>
            <a:r>
              <a:rPr kumimoji="1" lang="ja-JP" altLang="en-US" sz="1200" b="0" i="0" u="none" strike="noStrike" kern="1200" dirty="0">
                <a:solidFill>
                  <a:schemeClr val="tx1"/>
                </a:solidFill>
                <a:effectLst/>
                <a:latin typeface="+mn-lt"/>
                <a:ea typeface="+mn-ea"/>
                <a:cs typeface="+mn-cs"/>
              </a:rPr>
              <a:t>　ソーシャルワーカーは、本倫理綱領に対して常に誠実である。</a:t>
            </a:r>
          </a:p>
          <a:p>
            <a:r>
              <a:rPr kumimoji="1" lang="ja-JP" altLang="en-US" sz="1200" b="0" i="0" u="none" strike="noStrike" kern="1200" dirty="0">
                <a:solidFill>
                  <a:schemeClr val="tx1"/>
                </a:solidFill>
                <a:effectLst/>
                <a:latin typeface="+mn-lt"/>
                <a:ea typeface="+mn-ea"/>
                <a:cs typeface="+mn-cs"/>
              </a:rPr>
              <a:t>（専門的力量）</a:t>
            </a:r>
            <a:br>
              <a:rPr kumimoji="1" lang="ja-JP" altLang="en-US" sz="1200" b="0" i="0" u="none" strike="noStrike" kern="1200" dirty="0">
                <a:solidFill>
                  <a:schemeClr val="tx1"/>
                </a:solidFill>
                <a:effectLst/>
                <a:latin typeface="+mn-lt"/>
                <a:ea typeface="+mn-ea"/>
                <a:cs typeface="+mn-cs"/>
              </a:rPr>
            </a:br>
            <a:r>
              <a:rPr kumimoji="1" lang="ja-JP" altLang="en-US" sz="1200" b="0" i="0" u="none" strike="noStrike" kern="1200" dirty="0">
                <a:solidFill>
                  <a:schemeClr val="tx1"/>
                </a:solidFill>
                <a:effectLst/>
                <a:latin typeface="+mn-lt"/>
                <a:ea typeface="+mn-ea"/>
                <a:cs typeface="+mn-cs"/>
              </a:rPr>
              <a:t>　ソーシャルワーカーは、専門的力量を発揮し、その専門性を高める。</a:t>
            </a:r>
          </a:p>
          <a:p>
            <a:r>
              <a:rPr kumimoji="1" lang="ja-JP" altLang="en-US" sz="1200" b="1" i="0" u="none" strike="noStrike" kern="1200" dirty="0">
                <a:solidFill>
                  <a:schemeClr val="tx1"/>
                </a:solidFill>
                <a:effectLst/>
                <a:latin typeface="+mn-lt"/>
                <a:ea typeface="+mn-ea"/>
                <a:cs typeface="+mn-cs"/>
              </a:rPr>
              <a:t>倫理基準</a:t>
            </a:r>
          </a:p>
          <a:p>
            <a:r>
              <a:rPr lang="ja-JP" altLang="en-US" dirty="0"/>
              <a:t>（略）</a:t>
            </a:r>
            <a:endParaRPr lang="en-US" altLang="ja-JP" dirty="0"/>
          </a:p>
          <a:p>
            <a:endParaRPr lang="en-US" altLang="ja-JP" dirty="0"/>
          </a:p>
          <a:p>
            <a:pPr>
              <a:lnSpc>
                <a:spcPct val="120000"/>
              </a:lnSpc>
            </a:pPr>
            <a:r>
              <a:rPr lang="ja-JP" altLang="en-US" dirty="0"/>
              <a:t>「障害者ケアガイドライン」が相談支援専門員の理念を示す。 </a:t>
            </a:r>
            <a:endParaRPr lang="en-US" altLang="ja-JP" dirty="0"/>
          </a:p>
          <a:p>
            <a:r>
              <a:rPr lang="ja-JP" altLang="en-US" dirty="0"/>
              <a:t>１　障害者ケアガイドラインの趣旨 </a:t>
            </a:r>
          </a:p>
          <a:p>
            <a:r>
              <a:rPr lang="ja-JP" altLang="en-US" dirty="0"/>
              <a:t>２　障害者ケアマネジメントの必要性 </a:t>
            </a:r>
          </a:p>
          <a:p>
            <a:r>
              <a:rPr lang="ja-JP" altLang="en-US" dirty="0"/>
              <a:t>３　障害者ケアマネジメントとは </a:t>
            </a:r>
          </a:p>
          <a:p>
            <a:r>
              <a:rPr lang="ja-JP" altLang="en-US" dirty="0"/>
              <a:t>（１）障害者の地域生活を支援する </a:t>
            </a:r>
          </a:p>
          <a:p>
            <a:r>
              <a:rPr lang="ja-JP" altLang="en-US" dirty="0"/>
              <a:t>（２）ケアマネジメントを希望する者の意向を尊重する </a:t>
            </a:r>
          </a:p>
          <a:p>
            <a:r>
              <a:rPr lang="ja-JP" altLang="en-US" dirty="0"/>
              <a:t>（３）利用者の幅広いニーズを把握する </a:t>
            </a:r>
          </a:p>
          <a:p>
            <a:r>
              <a:rPr lang="ja-JP" altLang="en-US" dirty="0"/>
              <a:t>（４）様々な地域の社会資源をニーズに適切に結びつける </a:t>
            </a:r>
          </a:p>
          <a:p>
            <a:r>
              <a:rPr lang="ja-JP" altLang="en-US" dirty="0"/>
              <a:t>（５）総合的かつ継続的なサービスの供給を確保する </a:t>
            </a:r>
          </a:p>
          <a:p>
            <a:r>
              <a:rPr lang="ja-JP" altLang="en-US" dirty="0"/>
              <a:t>（６）社会資源の改善及び開発を推進する </a:t>
            </a:r>
          </a:p>
          <a:p>
            <a:r>
              <a:rPr lang="ja-JP" altLang="en-US" dirty="0"/>
              <a:t>４　障害者ケアマネジメントの基本理念 </a:t>
            </a:r>
          </a:p>
          <a:p>
            <a:r>
              <a:rPr lang="ja-JP" altLang="en-US" dirty="0"/>
              <a:t>（１）ノーマライゼーションの実現に向けた支援 </a:t>
            </a:r>
          </a:p>
          <a:p>
            <a:r>
              <a:rPr lang="ja-JP" altLang="en-US" dirty="0"/>
              <a:t>（２）自立と社会参加の支援 </a:t>
            </a:r>
          </a:p>
          <a:p>
            <a:r>
              <a:rPr lang="ja-JP" altLang="en-US" dirty="0"/>
              <a:t>（３）主体性、自己決定の尊重・支援 </a:t>
            </a:r>
          </a:p>
          <a:p>
            <a:r>
              <a:rPr lang="ja-JP" altLang="en-US" dirty="0"/>
              <a:t>（４）地域における生活の個別支援 </a:t>
            </a:r>
          </a:p>
          <a:p>
            <a:r>
              <a:rPr lang="ja-JP" altLang="en-US" dirty="0"/>
              <a:t>（５）エンパワメントの視点による支援 </a:t>
            </a:r>
          </a:p>
          <a:p>
            <a:r>
              <a:rPr lang="ja-JP" altLang="en-US" dirty="0"/>
              <a:t>５　障害者ケアマネジメントの原則 </a:t>
            </a:r>
          </a:p>
          <a:p>
            <a:r>
              <a:rPr lang="ja-JP" altLang="en-US" dirty="0"/>
              <a:t>（１）利用者の人権への配慮 </a:t>
            </a:r>
          </a:p>
          <a:p>
            <a:r>
              <a:rPr lang="ja-JP" altLang="en-US" dirty="0"/>
              <a:t>（２）総合的なニーズ把握とニーズに合致した社会資源の検討 </a:t>
            </a:r>
          </a:p>
          <a:p>
            <a:r>
              <a:rPr lang="ja-JP" altLang="en-US" dirty="0"/>
              <a:t>（３）ケアの目標設定と計画的実施 </a:t>
            </a:r>
          </a:p>
          <a:p>
            <a:r>
              <a:rPr lang="ja-JP" altLang="en-US" dirty="0"/>
              <a:t>（４）福祉・保健・医療・教育・就労等の総合的なサービスの実現 </a:t>
            </a:r>
          </a:p>
          <a:p>
            <a:r>
              <a:rPr lang="ja-JP" altLang="en-US" dirty="0"/>
              <a:t>（５）プライバシーの尊重 </a:t>
            </a:r>
          </a:p>
          <a:p>
            <a:r>
              <a:rPr lang="ja-JP" altLang="en-US" dirty="0"/>
              <a:t>６　相談窓口 </a:t>
            </a:r>
          </a:p>
          <a:p>
            <a:r>
              <a:rPr lang="ja-JP" altLang="en-US" dirty="0"/>
              <a:t>７　障害者ケアマネジメントの過程 </a:t>
            </a:r>
          </a:p>
          <a:p>
            <a:r>
              <a:rPr lang="ja-JP" altLang="en-US" dirty="0"/>
              <a:t>（１）ケアマネジメントの希望の確認 </a:t>
            </a:r>
          </a:p>
          <a:p>
            <a:r>
              <a:rPr lang="ja-JP" altLang="en-US" dirty="0"/>
              <a:t>（２）アセスメント </a:t>
            </a:r>
          </a:p>
          <a:p>
            <a:r>
              <a:rPr lang="ja-JP" altLang="en-US" dirty="0"/>
              <a:t>（３）ケア計画の作成 </a:t>
            </a:r>
          </a:p>
          <a:p>
            <a:r>
              <a:rPr lang="ja-JP" altLang="en-US" dirty="0"/>
              <a:t>（４）ケア計画の実施 </a:t>
            </a:r>
          </a:p>
          <a:p>
            <a:r>
              <a:rPr lang="ja-JP" altLang="en-US" dirty="0"/>
              <a:t>（５）モニタリング </a:t>
            </a:r>
          </a:p>
          <a:p>
            <a:r>
              <a:rPr lang="ja-JP" altLang="en-US" dirty="0"/>
              <a:t>（６）ケアマネジメントの終了 </a:t>
            </a:r>
          </a:p>
          <a:p>
            <a:r>
              <a:rPr lang="ja-JP" altLang="en-US" dirty="0"/>
              <a:t>８　障害者ケアマネジメントの実施体制 </a:t>
            </a:r>
          </a:p>
          <a:p>
            <a:r>
              <a:rPr lang="ja-JP" altLang="en-US" dirty="0"/>
              <a:t>（１）障害者ケアマネジメントの実施主体等 </a:t>
            </a:r>
          </a:p>
          <a:p>
            <a:r>
              <a:rPr lang="ja-JP" altLang="en-US" dirty="0"/>
              <a:t>（２）障害者ケアマネジメント従事者の役割 </a:t>
            </a:r>
          </a:p>
          <a:p>
            <a:r>
              <a:rPr lang="ja-JP" altLang="en-US" dirty="0"/>
              <a:t>（３）障害者ケアマネジメント従事者に求められる資質 </a:t>
            </a:r>
          </a:p>
          <a:p>
            <a:r>
              <a:rPr lang="ja-JP" altLang="en-US" dirty="0"/>
              <a:t>（４）障害者ケアマネジメント従事者の資質の確保 </a:t>
            </a:r>
          </a:p>
          <a:p>
            <a:r>
              <a:rPr lang="ja-JP" altLang="en-US" dirty="0"/>
              <a:t>（５）都道府県及び市町村の役割 </a:t>
            </a:r>
          </a:p>
          <a:p>
            <a:r>
              <a:rPr lang="ja-JP" altLang="en-US" dirty="0"/>
              <a:t>（６）関係諸機関との連携 </a:t>
            </a:r>
          </a:p>
          <a:p>
            <a:r>
              <a:rPr lang="ja-JP" altLang="en-US" dirty="0"/>
              <a:t>９　各種様式 </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5</a:t>
            </a:fld>
            <a:endParaRPr kumimoji="1" lang="ja-JP" altLang="en-US"/>
          </a:p>
        </p:txBody>
      </p:sp>
    </p:spTree>
    <p:extLst>
      <p:ext uri="{BB962C8B-B14F-4D97-AF65-F5344CB8AC3E}">
        <p14:creationId xmlns:p14="http://schemas.microsoft.com/office/powerpoint/2010/main" val="2807625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dirty="0"/>
              <a:t>先に述べた人権の尊重や社会正義の実現を前提として、つまり、ソーシャルワーカーの倫理綱領を押さえつつ</a:t>
            </a:r>
            <a:endParaRPr lang="en-US" altLang="ja-JP" dirty="0"/>
          </a:p>
          <a:p>
            <a:r>
              <a:rPr lang="ja-JP" altLang="en-US" dirty="0"/>
              <a:t>障がい者に対応する相談支援専門員が持つべき基本視点を以下のようにまとめ、次スライド以降に説明する。</a:t>
            </a:r>
            <a:endParaRPr lang="en-US" altLang="ja-JP" dirty="0"/>
          </a:p>
          <a:p>
            <a:r>
              <a:rPr lang="ja-JP" altLang="en-US" dirty="0"/>
              <a:t>（障害者ケアガイドラインが出来た後に、障害者の権利に関する条約が発効するなど状況が大きく変わったため、改めて重要な視点を整理し直した。）</a:t>
            </a:r>
            <a:endParaRPr lang="en-US" altLang="ja-JP" dirty="0"/>
          </a:p>
          <a:p>
            <a:endParaRPr lang="en-US" altLang="ja-JP" dirty="0"/>
          </a:p>
          <a:p>
            <a:r>
              <a:rPr lang="ja-JP" altLang="en-US" dirty="0"/>
              <a:t>当事者の視点（個性の尊重）</a:t>
            </a:r>
          </a:p>
          <a:p>
            <a:r>
              <a:rPr lang="ja-JP" altLang="en-US" dirty="0"/>
              <a:t>アドボカシーの視点（意思決定支援）</a:t>
            </a:r>
            <a:endParaRPr lang="en-US" altLang="ja-JP" dirty="0"/>
          </a:p>
          <a:p>
            <a:r>
              <a:rPr lang="ja-JP" altLang="en-US" dirty="0"/>
              <a:t>自立・自己決定の視点（主体性発揮）エンパワメントの視点（当事者による社会変革）</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エンパワメントの視点（当事者による社会変革）</a:t>
            </a:r>
            <a:endParaRPr lang="en-US" altLang="ja-JP" dirty="0"/>
          </a:p>
          <a:p>
            <a:r>
              <a:rPr lang="ja-JP" altLang="en-US" dirty="0"/>
              <a:t>社会的包摂の視点（社会の再統合）</a:t>
            </a:r>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6</a:t>
            </a:fld>
            <a:endParaRPr kumimoji="1" lang="ja-JP" altLang="en-US"/>
          </a:p>
        </p:txBody>
      </p:sp>
    </p:spTree>
    <p:extLst>
      <p:ext uri="{BB962C8B-B14F-4D97-AF65-F5344CB8AC3E}">
        <p14:creationId xmlns:p14="http://schemas.microsoft.com/office/powerpoint/2010/main" val="3938398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当事者の視点（個性の尊重）</a:t>
            </a:r>
          </a:p>
          <a:p>
            <a:r>
              <a:rPr lang="en-US" altLang="ja-JP" dirty="0"/>
              <a:t>※</a:t>
            </a:r>
            <a:r>
              <a:rPr lang="ja-JP" altLang="en-US" dirty="0"/>
              <a:t>１　社会制度側から見るのではなく常に本人に寄り添うことで想いを捉える。</a:t>
            </a:r>
            <a:endParaRPr lang="en-US" altLang="ja-JP" dirty="0"/>
          </a:p>
          <a:p>
            <a:endParaRPr kumimoji="1" lang="en-US" altLang="ja-JP" dirty="0"/>
          </a:p>
          <a:p>
            <a:r>
              <a:rPr kumimoji="1" lang="ja-JP" altLang="en-US" dirty="0"/>
              <a:t>相談支援専門員はサービスの配分者ではない。元々社会的に厳しい状況に置かれている障がい者にとって、想いを発し、それが実現するという経験が少なく、その受けとめからしっかりと行う必要がある。</a:t>
            </a:r>
            <a:endParaRPr kumimoji="1" lang="en-US" altLang="ja-JP" dirty="0"/>
          </a:p>
          <a:p>
            <a:r>
              <a:rPr kumimoji="1" lang="ja-JP" altLang="en-US" dirty="0"/>
              <a:t>少しでも配分者の雰囲気を感じたら、本人は想いを発することを諦めてしまう。</a:t>
            </a:r>
            <a:endParaRPr kumimoji="1" lang="en-US" altLang="ja-JP" dirty="0"/>
          </a:p>
          <a:p>
            <a:r>
              <a:rPr kumimoji="1" lang="ja-JP" altLang="en-US" dirty="0"/>
              <a:t>制度に沿うのではなく、本人の想いにしっかりと向き合うところから初めて欲しい。</a:t>
            </a:r>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7</a:t>
            </a:fld>
            <a:endParaRPr kumimoji="1" lang="ja-JP" altLang="en-US"/>
          </a:p>
        </p:txBody>
      </p:sp>
    </p:spTree>
    <p:extLst>
      <p:ext uri="{BB962C8B-B14F-4D97-AF65-F5344CB8AC3E}">
        <p14:creationId xmlns:p14="http://schemas.microsoft.com/office/powerpoint/2010/main" val="3924860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a:p>
            <a:r>
              <a:rPr lang="ja-JP" altLang="en-US" dirty="0"/>
              <a:t>アドボカシーの視点（意思決定支援）</a:t>
            </a:r>
            <a:endParaRPr lang="en-US" altLang="ja-JP" dirty="0"/>
          </a:p>
          <a:p>
            <a:r>
              <a:rPr lang="en-US" altLang="ja-JP" dirty="0"/>
              <a:t>※</a:t>
            </a:r>
            <a:r>
              <a:rPr lang="ja-JP" altLang="en-US" dirty="0"/>
              <a:t>２　ケースアドボカシーとクラスアドボカシー双方に通じて、高いレベルで意思決定支援を行う。</a:t>
            </a:r>
            <a:endParaRPr lang="en-US" altLang="ja-JP" dirty="0"/>
          </a:p>
          <a:p>
            <a:endParaRPr lang="ja-JP" altLang="en-US" dirty="0"/>
          </a:p>
          <a:p>
            <a:r>
              <a:rPr lang="ja-JP" altLang="en-US" dirty="0"/>
              <a:t>ケースアドボカシーは個別支援上生じる様々な意思決定上の困難に丁寧に対応したり、権利擁護が必要な場面でしっかりと代弁すること</a:t>
            </a:r>
            <a:endParaRPr lang="en-US" altLang="ja-JP" dirty="0"/>
          </a:p>
          <a:p>
            <a:r>
              <a:rPr kumimoji="1" lang="ja-JP" altLang="en-US" dirty="0"/>
              <a:t>クラスアドボカシーは地域で生じている同様の場面でこれを行政や社会に訴えて改善を図ること</a:t>
            </a:r>
            <a:endParaRPr kumimoji="1" lang="en-US" altLang="ja-JP" dirty="0"/>
          </a:p>
          <a:p>
            <a:endParaRPr kumimoji="1" lang="en-US" altLang="ja-JP" dirty="0"/>
          </a:p>
          <a:p>
            <a:r>
              <a:rPr kumimoji="1" lang="ja-JP" altLang="en-US" dirty="0"/>
              <a:t>ケアガドラインの「ノーマライゼーションに基づく支援」と同義である。</a:t>
            </a:r>
            <a:endParaRPr kumimoji="1" lang="en-US" altLang="ja-JP" dirty="0"/>
          </a:p>
          <a:p>
            <a:endParaRPr kumimoji="1" lang="en-US" altLang="ja-JP" dirty="0"/>
          </a:p>
          <a:p>
            <a:r>
              <a:rPr kumimoji="1" lang="ja-JP" altLang="en-US" dirty="0"/>
              <a:t>意思決定支援の流れに沿っていくと、</a:t>
            </a:r>
            <a:r>
              <a:rPr kumimoji="1" lang="zh-TW" altLang="en-US" dirty="0"/>
              <a:t>意思疎通→意思形成→意思表明→意思実現となるが、これは相談支援の流れと等しい。</a:t>
            </a:r>
            <a:endParaRPr kumimoji="1" lang="en-US" altLang="zh-TW" dirty="0"/>
          </a:p>
          <a:p>
            <a:r>
              <a:rPr kumimoji="1" lang="zh-TW" altLang="en-US" dirty="0"/>
              <a:t>結果的に、綿密な意思確認、判断しやすい情報提供、意思を表明しやすい環境作り、表明したことが実現するという経験が利用者のパワーアップに繋がる。</a:t>
            </a:r>
            <a:endParaRPr kumimoji="1" lang="en-US" altLang="zh-TW" dirty="0"/>
          </a:p>
          <a:p>
            <a:r>
              <a:rPr kumimoji="1" lang="ja-JP" altLang="en-US" dirty="0"/>
              <a:t>また、自立支援協議会に参加できなくても、行政窓口で地域の障がい者に同種の問題が起こっているということを資料を交えて説明し、サービスの拡充や条件緩和に繋げていくことも大切なクラスアドボカシー活動であ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8</a:t>
            </a:fld>
            <a:endParaRPr kumimoji="1" lang="ja-JP" altLang="en-US"/>
          </a:p>
        </p:txBody>
      </p:sp>
    </p:spTree>
    <p:extLst>
      <p:ext uri="{BB962C8B-B14F-4D97-AF65-F5344CB8AC3E}">
        <p14:creationId xmlns:p14="http://schemas.microsoft.com/office/powerpoint/2010/main" val="2269685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自立・自己決定の視点（主体性発揮）</a:t>
            </a:r>
            <a:endParaRPr lang="en-US" altLang="ja-JP" dirty="0"/>
          </a:p>
          <a:p>
            <a:r>
              <a:rPr lang="en-US" altLang="ja-JP" dirty="0"/>
              <a:t>※</a:t>
            </a:r>
            <a:r>
              <a:rPr lang="ja-JP" altLang="en-US" dirty="0"/>
              <a:t>３　本人が主体性を持った人であると捉え、主体性を発揮できるように本人と周囲に働きかける。</a:t>
            </a:r>
            <a:endParaRPr lang="en-US" altLang="ja-JP" dirty="0"/>
          </a:p>
          <a:p>
            <a:endParaRPr kumimoji="1" lang="en-US" altLang="ja-JP" dirty="0"/>
          </a:p>
          <a:p>
            <a:r>
              <a:rPr lang="ja-JP" altLang="en-US" dirty="0"/>
              <a:t>重症心身障がいで反応がない、自傷他害を繰り返す、精神医療から抜けられない、アディクションが収まらない、犯罪を繰り返す、何度も約束を反故にするといった本人に相談支援専門員はどう対応するのか？</a:t>
            </a:r>
            <a:endParaRPr lang="en-US" altLang="ja-JP" dirty="0"/>
          </a:p>
          <a:p>
            <a:r>
              <a:rPr lang="ja-JP" altLang="en-US" dirty="0"/>
              <a:t>それでも主体性を持って生きる人としてみる＝「すべての人が発達の過程にあること、教育がすべてに保障され、労働は生きるための源泉である。」とする発達保障の考え方が揺るぐものではない。</a:t>
            </a:r>
            <a:endParaRPr lang="en-US" altLang="ja-JP" dirty="0"/>
          </a:p>
          <a:p>
            <a:r>
              <a:rPr lang="ja-JP" altLang="en-US" dirty="0"/>
              <a:t>行動の奥にある原因・背景を探りながら本人の持つパワーを何とか見出していくしかない。</a:t>
            </a:r>
            <a:endParaRPr lang="en-US" altLang="ja-JP" dirty="0"/>
          </a:p>
          <a:p>
            <a:endParaRPr lang="ja-JP" altLang="en-US" dirty="0"/>
          </a:p>
          <a:p>
            <a:r>
              <a:rPr kumimoji="1" lang="ja-JP" altLang="en-US" dirty="0"/>
              <a:t>福祉施設を訪問して利用者の声を聴く福祉オンブズマンの経験から、施設入所者に対する相談支援専門員や施設職員の関わりの弱さを感じざるを得ない。</a:t>
            </a:r>
            <a:endParaRPr kumimoji="1" lang="en-US" altLang="ja-JP" dirty="0"/>
          </a:p>
          <a:p>
            <a:r>
              <a:rPr kumimoji="1" lang="ja-JP" altLang="en-US" dirty="0"/>
              <a:t>あなたの利用者は声を聴いてもらえないまま、画一的な「支援」を受けていないだろうか？</a:t>
            </a:r>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9</a:t>
            </a:fld>
            <a:endParaRPr kumimoji="1" lang="ja-JP" altLang="en-US"/>
          </a:p>
        </p:txBody>
      </p:sp>
    </p:spTree>
    <p:extLst>
      <p:ext uri="{BB962C8B-B14F-4D97-AF65-F5344CB8AC3E}">
        <p14:creationId xmlns:p14="http://schemas.microsoft.com/office/powerpoint/2010/main" val="2896170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エンパワメントの視点（当事者による社会変革）</a:t>
            </a:r>
            <a:endParaRPr lang="en-US" altLang="ja-JP" dirty="0"/>
          </a:p>
          <a:p>
            <a:r>
              <a:rPr lang="en-US" altLang="ja-JP" dirty="0"/>
              <a:t>※</a:t>
            </a:r>
            <a:r>
              <a:rPr lang="ja-JP" altLang="en-US" dirty="0"/>
              <a:t>４　本人が周囲の人々や社会に働きかけ、社会を変えることで課題を解決していくために環境に働きかける。</a:t>
            </a:r>
            <a:endParaRPr lang="en-US" altLang="ja-JP" dirty="0"/>
          </a:p>
          <a:p>
            <a:endParaRPr kumimoji="1" lang="en-US" altLang="ja-JP" dirty="0"/>
          </a:p>
          <a:p>
            <a:r>
              <a:rPr kumimoji="1" lang="ja-JP" altLang="en-US" dirty="0"/>
              <a:t>エンパワメントとは本来、当事者が社会を変革して生きづらさを打破していくことから来た概念である。</a:t>
            </a:r>
            <a:endParaRPr kumimoji="1" lang="en-US" altLang="ja-JP" dirty="0"/>
          </a:p>
          <a:p>
            <a:r>
              <a:rPr kumimoji="1" lang="ja-JP" altLang="en-US" dirty="0"/>
              <a:t>障がい者の置かれている現在の社会は、まだまだ生きづらい場面が多くあり、個々の障がい者は自己効力感を高めて、自信を持ち、対人関係を豊かにし、社会へ働きかけるパワーを獲得していく過程におかれているといえる。</a:t>
            </a:r>
            <a:endParaRPr kumimoji="1" lang="en-US" altLang="ja-JP" dirty="0"/>
          </a:p>
          <a:p>
            <a:r>
              <a:rPr kumimoji="1" lang="ja-JP" altLang="en-US" dirty="0"/>
              <a:t>相談支援専門員は、その現実と向き合う力を本人が獲得するために、あるときは後から、あるときはその同伴者として寄り添っていく。</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10</a:t>
            </a:fld>
            <a:endParaRPr kumimoji="1" lang="ja-JP" altLang="en-US"/>
          </a:p>
        </p:txBody>
      </p:sp>
    </p:spTree>
    <p:extLst>
      <p:ext uri="{BB962C8B-B14F-4D97-AF65-F5344CB8AC3E}">
        <p14:creationId xmlns:p14="http://schemas.microsoft.com/office/powerpoint/2010/main" val="26668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6D98DF-122F-476F-B538-DAE2D944C45D}"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32200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6652A5-8251-416B-94D5-78B4E709CD5C}"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06437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4D063C-94C4-4AEA-ADCD-3CEBFC74A54F}"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5957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BD5BF-D389-43B1-84CD-70BD2235E8E5}"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85441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D2C6DD-B16A-41F7-AF6D-5253014B5DAB}"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707205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19772A-9AE7-43D6-97AE-3B5D4AE67C2B}"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140326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485AEF-9EEA-4EE9-BF82-0EAC3E382F2C}" type="datetime1">
              <a:rPr kumimoji="1" lang="ja-JP" altLang="en-US" smtClean="0"/>
              <a:t>2018/6/17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1408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54E923-593B-4F74-9D6C-18A045251C64}" type="datetime1">
              <a:rPr kumimoji="1" lang="ja-JP" altLang="en-US" smtClean="0"/>
              <a:t>2018/6/17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38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E79C4-9363-4E11-976F-2509AFF496E7}" type="datetime1">
              <a:rPr kumimoji="1" lang="ja-JP" altLang="en-US" smtClean="0"/>
              <a:t>2018/6/17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5225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4D7B91-405B-4EF6-A42F-F60A7EEDF27B}"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89409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4103848-A91A-4F57-9305-B40622459511}"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7704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0BEBD-3BD1-47B7-BFC5-EFEA5B750734}" type="datetime1">
              <a:rPr kumimoji="1" lang="ja-JP" altLang="en-US" smtClean="0"/>
              <a:t>2018/6/17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60433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1312363"/>
            <a:ext cx="8420100" cy="1322073"/>
          </a:xfrm>
        </p:spPr>
        <p:txBody>
          <a:bodyPr>
            <a:normAutofit fontScale="90000"/>
          </a:bodyPr>
          <a:lstStyle/>
          <a:p>
            <a:r>
              <a:rPr lang="en-US" altLang="ja-JP" sz="2400" dirty="0"/>
              <a:t>2018</a:t>
            </a:r>
            <a:r>
              <a:rPr lang="ja-JP" altLang="en-US" sz="2400" dirty="0"/>
              <a:t>年度　相談支援専門員指導者養成研修</a:t>
            </a:r>
            <a:br>
              <a:rPr lang="en-US" altLang="ja-JP" sz="2400" dirty="0"/>
            </a:br>
            <a:br>
              <a:rPr lang="en-US" altLang="ja-JP" sz="2400" dirty="0"/>
            </a:br>
            <a:r>
              <a:rPr lang="en-US" altLang="ja-JP" sz="2400" dirty="0"/>
              <a:t>【</a:t>
            </a:r>
            <a:r>
              <a:rPr lang="ja-JP" altLang="en-US" sz="2400" dirty="0"/>
              <a:t>講義１</a:t>
            </a:r>
            <a:r>
              <a:rPr lang="en-US" altLang="ja-JP" sz="2400" dirty="0"/>
              <a:t>】</a:t>
            </a:r>
            <a:r>
              <a:rPr lang="ja-JP" altLang="en-US" sz="2400" dirty="0"/>
              <a:t>障害者の地域支援と相談支援従事者（サービス管理責任者・児童発達支援管理責任者）の役割に関する講義</a:t>
            </a:r>
            <a:br>
              <a:rPr lang="en-US" altLang="ja-JP" sz="2400" dirty="0"/>
            </a:br>
            <a:br>
              <a:rPr lang="en-US" altLang="ja-JP" sz="2400" dirty="0"/>
            </a:br>
            <a:r>
              <a:rPr lang="ja-JP" altLang="en-US" sz="3600" dirty="0"/>
              <a:t>②相談支援（障害児者支援）の基本的視点</a:t>
            </a:r>
            <a:endParaRPr kumimoji="1" lang="ja-JP" altLang="en-US" sz="3600" dirty="0"/>
          </a:p>
        </p:txBody>
      </p:sp>
      <p:sp>
        <p:nvSpPr>
          <p:cNvPr id="3" name="サブタイトル 2"/>
          <p:cNvSpPr>
            <a:spLocks noGrp="1"/>
          </p:cNvSpPr>
          <p:nvPr>
            <p:ph type="subTitle" idx="1"/>
          </p:nvPr>
        </p:nvSpPr>
        <p:spPr>
          <a:xfrm>
            <a:off x="1238250" y="4329954"/>
            <a:ext cx="7429500" cy="927846"/>
          </a:xfrm>
        </p:spPr>
        <p:txBody>
          <a:bodyPr>
            <a:normAutofit fontScale="70000" lnSpcReduction="20000"/>
          </a:bodyPr>
          <a:lstStyle/>
          <a:p>
            <a:r>
              <a:rPr kumimoji="1" lang="en-US" altLang="ja-JP" dirty="0"/>
              <a:t>2018</a:t>
            </a:r>
            <a:r>
              <a:rPr kumimoji="1" lang="ja-JP" altLang="en-US" dirty="0"/>
              <a:t>年</a:t>
            </a:r>
            <a:r>
              <a:rPr kumimoji="1" lang="en-US" altLang="ja-JP" dirty="0"/>
              <a:t>6</a:t>
            </a:r>
            <a:r>
              <a:rPr kumimoji="1" lang="ja-JP" altLang="en-US" dirty="0"/>
              <a:t>月</a:t>
            </a:r>
            <a:r>
              <a:rPr kumimoji="1" lang="en-US" altLang="ja-JP" dirty="0"/>
              <a:t>13</a:t>
            </a:r>
            <a:r>
              <a:rPr kumimoji="1" lang="ja-JP" altLang="en-US" dirty="0"/>
              <a:t>日</a:t>
            </a:r>
            <a:endParaRPr kumimoji="1" lang="en-US" altLang="ja-JP" dirty="0"/>
          </a:p>
          <a:p>
            <a:r>
              <a:rPr kumimoji="1" lang="ja-JP" altLang="en-US" dirty="0"/>
              <a:t>沖縄大学　島村　聡</a:t>
            </a:r>
            <a:endParaRPr kumimoji="1" lang="en-US" altLang="ja-JP" dirty="0"/>
          </a:p>
          <a:p>
            <a:r>
              <a:rPr lang="ja-JP" altLang="en-US" dirty="0"/>
              <a:t>（おきなわ障がい者相談支援ネットワーク）</a:t>
            </a:r>
            <a:endParaRPr kumimoji="1" lang="ja-JP" altLang="en-US" dirty="0"/>
          </a:p>
        </p:txBody>
      </p:sp>
    </p:spTree>
    <p:extLst>
      <p:ext uri="{BB962C8B-B14F-4D97-AF65-F5344CB8AC3E}">
        <p14:creationId xmlns:p14="http://schemas.microsoft.com/office/powerpoint/2010/main" val="389821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664843" cy="1325563"/>
          </a:xfrm>
        </p:spPr>
        <p:txBody>
          <a:bodyPr>
            <a:normAutofit/>
          </a:bodyPr>
          <a:lstStyle/>
          <a:p>
            <a:r>
              <a:rPr lang="ja-JP" altLang="en-US" sz="3200" dirty="0">
                <a:latin typeface="HGP創英角ｺﾞｼｯｸUB" panose="020B0900000000000000" pitchFamily="50" charset="-128"/>
                <a:ea typeface="HGP創英角ｺﾞｼｯｸUB" panose="020B0900000000000000" pitchFamily="50" charset="-128"/>
              </a:rPr>
              <a:t>基本的視点４</a:t>
            </a:r>
            <a:br>
              <a:rPr lang="en-US" altLang="ja-JP" sz="36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エンパワメントの視点</a:t>
            </a:r>
            <a:r>
              <a:rPr lang="ja-JP" altLang="en-US" sz="3200" dirty="0"/>
              <a:t>（当事者による社会変革）</a:t>
            </a:r>
            <a:endParaRPr lang="en-US" altLang="ja-JP" sz="3200" dirty="0"/>
          </a:p>
        </p:txBody>
      </p:sp>
      <p:sp>
        <p:nvSpPr>
          <p:cNvPr id="3" name="コンテンツ プレースホルダー 2"/>
          <p:cNvSpPr>
            <a:spLocks noGrp="1"/>
          </p:cNvSpPr>
          <p:nvPr>
            <p:ph idx="1"/>
          </p:nvPr>
        </p:nvSpPr>
        <p:spPr>
          <a:xfrm>
            <a:off x="681038" y="1825625"/>
            <a:ext cx="8543925" cy="893824"/>
          </a:xfrm>
        </p:spPr>
        <p:txBody>
          <a:bodyPr/>
          <a:lstStyle/>
          <a:p>
            <a:pPr marL="0" indent="0">
              <a:buNone/>
            </a:pPr>
            <a:r>
              <a:rPr lang="ja-JP" altLang="en-US" dirty="0"/>
              <a:t>本人が周囲の人々や社会に働きかけ、社会を変えることで課題を解決していくために、環境に働きかける。</a:t>
            </a:r>
            <a:endParaRPr lang="en-US" altLang="ja-JP" dirty="0"/>
          </a:p>
          <a:p>
            <a:pPr marL="0" indent="0">
              <a:buNone/>
            </a:pPr>
            <a:endParaRPr lang="en-US" altLang="ja-JP" dirty="0"/>
          </a:p>
        </p:txBody>
      </p:sp>
      <p:sp>
        <p:nvSpPr>
          <p:cNvPr id="4" name="Text Box 4">
            <a:extLst>
              <a:ext uri="{FF2B5EF4-FFF2-40B4-BE49-F238E27FC236}">
                <a16:creationId xmlns:a16="http://schemas.microsoft.com/office/drawing/2014/main" id="{05E57E56-C5A1-4F4C-8D62-CF6EDFFB578E}"/>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6B4B07BE-78E6-452A-AB3B-071497CB783D}"/>
              </a:ext>
            </a:extLst>
          </p:cNvPr>
          <p:cNvSpPr>
            <a:spLocks noGrp="1"/>
          </p:cNvSpPr>
          <p:nvPr>
            <p:ph type="sldNum" sz="quarter" idx="12"/>
          </p:nvPr>
        </p:nvSpPr>
        <p:spPr/>
        <p:txBody>
          <a:bodyPr/>
          <a:lstStyle/>
          <a:p>
            <a:fld id="{3FD2F90A-D9AE-43A5-A076-9B48518DBADB}" type="slidenum">
              <a:rPr kumimoji="1" lang="ja-JP" altLang="en-US" smtClean="0"/>
              <a:t>10</a:t>
            </a:fld>
            <a:endParaRPr kumimoji="1" lang="ja-JP" altLang="en-US"/>
          </a:p>
        </p:txBody>
      </p:sp>
      <p:grpSp>
        <p:nvGrpSpPr>
          <p:cNvPr id="9" name="グループ化 8">
            <a:extLst>
              <a:ext uri="{FF2B5EF4-FFF2-40B4-BE49-F238E27FC236}">
                <a16:creationId xmlns:a16="http://schemas.microsoft.com/office/drawing/2014/main" id="{4137BD51-06DA-48FD-8B1A-FA825DED8D23}"/>
              </a:ext>
            </a:extLst>
          </p:cNvPr>
          <p:cNvGrpSpPr/>
          <p:nvPr/>
        </p:nvGrpSpPr>
        <p:grpSpPr>
          <a:xfrm>
            <a:off x="5866832" y="5169350"/>
            <a:ext cx="1802499" cy="872823"/>
            <a:chOff x="4860630" y="1863585"/>
            <a:chExt cx="2149869" cy="1362807"/>
          </a:xfrm>
          <a:solidFill>
            <a:schemeClr val="accent5">
              <a:lumMod val="40000"/>
              <a:lumOff val="60000"/>
            </a:schemeClr>
          </a:solidFill>
          <a:scene3d>
            <a:camera prst="orthographicFront"/>
            <a:lightRig rig="flat" dir="t"/>
          </a:scene3d>
        </p:grpSpPr>
        <p:sp>
          <p:nvSpPr>
            <p:cNvPr id="10" name="円/楕円 22">
              <a:extLst>
                <a:ext uri="{FF2B5EF4-FFF2-40B4-BE49-F238E27FC236}">
                  <a16:creationId xmlns:a16="http://schemas.microsoft.com/office/drawing/2014/main" id="{E74FDB83-B7C3-4E72-994F-BC982D8FFEB4}"/>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1" name="円/楕円 4">
              <a:extLst>
                <a:ext uri="{FF2B5EF4-FFF2-40B4-BE49-F238E27FC236}">
                  <a16:creationId xmlns:a16="http://schemas.microsoft.com/office/drawing/2014/main" id="{87A9F42D-8809-4498-AD06-72E47F60CB31}"/>
                </a:ext>
              </a:extLst>
            </p:cNvPr>
            <p:cNvSpPr/>
            <p:nvPr/>
          </p:nvSpPr>
          <p:spPr>
            <a:xfrm>
              <a:off x="5209173" y="2242439"/>
              <a:ext cx="1546376" cy="591119"/>
            </a:xfrm>
            <a:prstGeom prst="rect">
              <a:avLst/>
            </a:prstGeom>
            <a:grp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000" b="0" i="0" u="none" strike="noStrike" kern="0" cap="none" spc="0" normalizeH="0" baseline="0" noProof="0" dirty="0">
                  <a:ln>
                    <a:noFill/>
                  </a:ln>
                  <a:solidFill>
                    <a:schemeClr val="accent5">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相談支援専門員</a:t>
              </a:r>
            </a:p>
          </p:txBody>
        </p:sp>
      </p:grpSp>
      <p:sp>
        <p:nvSpPr>
          <p:cNvPr id="12" name="矢印: 右 11">
            <a:extLst>
              <a:ext uri="{FF2B5EF4-FFF2-40B4-BE49-F238E27FC236}">
                <a16:creationId xmlns:a16="http://schemas.microsoft.com/office/drawing/2014/main" id="{8D25D1B6-26DC-4D11-A899-D9DC751125F4}"/>
              </a:ext>
            </a:extLst>
          </p:cNvPr>
          <p:cNvSpPr/>
          <p:nvPr/>
        </p:nvSpPr>
        <p:spPr>
          <a:xfrm rot="20124125">
            <a:off x="2692720" y="3782377"/>
            <a:ext cx="4682570" cy="787426"/>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grpSp>
        <p:nvGrpSpPr>
          <p:cNvPr id="13" name="グループ化 12">
            <a:extLst>
              <a:ext uri="{FF2B5EF4-FFF2-40B4-BE49-F238E27FC236}">
                <a16:creationId xmlns:a16="http://schemas.microsoft.com/office/drawing/2014/main" id="{76A99CD0-934F-43EE-841B-9ADADF6F5B2A}"/>
              </a:ext>
            </a:extLst>
          </p:cNvPr>
          <p:cNvGrpSpPr/>
          <p:nvPr/>
        </p:nvGrpSpPr>
        <p:grpSpPr>
          <a:xfrm>
            <a:off x="3412653" y="3896654"/>
            <a:ext cx="1465790" cy="1075267"/>
            <a:chOff x="4860630" y="1863585"/>
            <a:chExt cx="2149869" cy="1362807"/>
          </a:xfrm>
          <a:scene3d>
            <a:camera prst="orthographicFront"/>
            <a:lightRig rig="flat" dir="t"/>
          </a:scene3d>
        </p:grpSpPr>
        <p:sp>
          <p:nvSpPr>
            <p:cNvPr id="14" name="円/楕円 22">
              <a:extLst>
                <a:ext uri="{FF2B5EF4-FFF2-40B4-BE49-F238E27FC236}">
                  <a16:creationId xmlns:a16="http://schemas.microsoft.com/office/drawing/2014/main" id="{13310F45-2CEE-4662-BB3E-96E597294DFD}"/>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5" name="円/楕円 4">
              <a:extLst>
                <a:ext uri="{FF2B5EF4-FFF2-40B4-BE49-F238E27FC236}">
                  <a16:creationId xmlns:a16="http://schemas.microsoft.com/office/drawing/2014/main" id="{9C9F57A5-E9F1-4E89-9107-15776AB337F7}"/>
                </a:ext>
              </a:extLst>
            </p:cNvPr>
            <p:cNvSpPr/>
            <p:nvPr/>
          </p:nvSpPr>
          <p:spPr>
            <a:xfrm>
              <a:off x="5119304" y="2063162"/>
              <a:ext cx="1706566"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対人</a:t>
              </a:r>
            </a:p>
          </p:txBody>
        </p:sp>
      </p:grpSp>
      <p:grpSp>
        <p:nvGrpSpPr>
          <p:cNvPr id="16" name="グループ化 15">
            <a:extLst>
              <a:ext uri="{FF2B5EF4-FFF2-40B4-BE49-F238E27FC236}">
                <a16:creationId xmlns:a16="http://schemas.microsoft.com/office/drawing/2014/main" id="{79205A92-9D32-4155-900D-671B9219AB73}"/>
              </a:ext>
            </a:extLst>
          </p:cNvPr>
          <p:cNvGrpSpPr/>
          <p:nvPr/>
        </p:nvGrpSpPr>
        <p:grpSpPr>
          <a:xfrm>
            <a:off x="4821398" y="3099461"/>
            <a:ext cx="1888499" cy="1173144"/>
            <a:chOff x="4860630" y="1863585"/>
            <a:chExt cx="2149869" cy="1362807"/>
          </a:xfrm>
          <a:scene3d>
            <a:camera prst="orthographicFront"/>
            <a:lightRig rig="flat" dir="t"/>
          </a:scene3d>
        </p:grpSpPr>
        <p:sp>
          <p:nvSpPr>
            <p:cNvPr id="17" name="円/楕円 22">
              <a:extLst>
                <a:ext uri="{FF2B5EF4-FFF2-40B4-BE49-F238E27FC236}">
                  <a16:creationId xmlns:a16="http://schemas.microsoft.com/office/drawing/2014/main" id="{0F6F6778-0AAE-41A8-8370-E705AD423A24}"/>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8" name="円/楕円 4">
              <a:extLst>
                <a:ext uri="{FF2B5EF4-FFF2-40B4-BE49-F238E27FC236}">
                  <a16:creationId xmlns:a16="http://schemas.microsoft.com/office/drawing/2014/main" id="{A545DA74-E829-4435-8F39-E5477A3316FC}"/>
                </a:ext>
              </a:extLst>
            </p:cNvPr>
            <p:cNvSpPr/>
            <p:nvPr/>
          </p:nvSpPr>
          <p:spPr>
            <a:xfrm>
              <a:off x="5119304" y="2063162"/>
              <a:ext cx="1706566"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対社会</a:t>
              </a:r>
            </a:p>
          </p:txBody>
        </p:sp>
      </p:grpSp>
      <p:grpSp>
        <p:nvGrpSpPr>
          <p:cNvPr id="19" name="グループ化 18">
            <a:extLst>
              <a:ext uri="{FF2B5EF4-FFF2-40B4-BE49-F238E27FC236}">
                <a16:creationId xmlns:a16="http://schemas.microsoft.com/office/drawing/2014/main" id="{848A8069-3F1A-4731-BEFA-3DEFFD397E62}"/>
              </a:ext>
            </a:extLst>
          </p:cNvPr>
          <p:cNvGrpSpPr/>
          <p:nvPr/>
        </p:nvGrpSpPr>
        <p:grpSpPr>
          <a:xfrm>
            <a:off x="2154523" y="4763589"/>
            <a:ext cx="1173564" cy="893824"/>
            <a:chOff x="4860630" y="1863585"/>
            <a:chExt cx="2149869" cy="1362807"/>
          </a:xfrm>
          <a:scene3d>
            <a:camera prst="orthographicFront"/>
            <a:lightRig rig="flat" dir="t"/>
          </a:scene3d>
        </p:grpSpPr>
        <p:sp>
          <p:nvSpPr>
            <p:cNvPr id="20" name="円/楕円 22">
              <a:extLst>
                <a:ext uri="{FF2B5EF4-FFF2-40B4-BE49-F238E27FC236}">
                  <a16:creationId xmlns:a16="http://schemas.microsoft.com/office/drawing/2014/main" id="{66B61356-F320-477B-815C-5E614D9FA2DD}"/>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21" name="円/楕円 4">
              <a:extLst>
                <a:ext uri="{FF2B5EF4-FFF2-40B4-BE49-F238E27FC236}">
                  <a16:creationId xmlns:a16="http://schemas.microsoft.com/office/drawing/2014/main" id="{8FE8EC8F-0809-42E8-B114-71F83B2FC970}"/>
                </a:ext>
              </a:extLst>
            </p:cNvPr>
            <p:cNvSpPr/>
            <p:nvPr/>
          </p:nvSpPr>
          <p:spPr>
            <a:xfrm>
              <a:off x="5119304" y="2063162"/>
              <a:ext cx="1706566"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本人</a:t>
              </a:r>
            </a:p>
          </p:txBody>
        </p:sp>
      </p:grpSp>
      <p:sp>
        <p:nvSpPr>
          <p:cNvPr id="22" name="正方形/長方形 21">
            <a:extLst>
              <a:ext uri="{FF2B5EF4-FFF2-40B4-BE49-F238E27FC236}">
                <a16:creationId xmlns:a16="http://schemas.microsoft.com/office/drawing/2014/main" id="{9C8C2C8A-1DB6-444C-AC15-3FB40BD5A261}"/>
              </a:ext>
            </a:extLst>
          </p:cNvPr>
          <p:cNvSpPr/>
          <p:nvPr/>
        </p:nvSpPr>
        <p:spPr>
          <a:xfrm rot="20109900">
            <a:off x="2978889" y="3481017"/>
            <a:ext cx="1604927" cy="369332"/>
          </a:xfrm>
          <a:prstGeom prst="rect">
            <a:avLst/>
          </a:prstGeom>
        </p:spPr>
        <p:txBody>
          <a:bodyPr wrap="none">
            <a:spAutoFit/>
          </a:bodyPr>
          <a:lstStyle/>
          <a:p>
            <a:r>
              <a:rPr lang="ja-JP" altLang="en-US" dirty="0"/>
              <a:t>自己効力感</a:t>
            </a:r>
            <a:r>
              <a:rPr lang="en-US" altLang="ja-JP" dirty="0"/>
              <a:t>UP</a:t>
            </a:r>
            <a:endParaRPr lang="ja-JP" altLang="en-US" dirty="0"/>
          </a:p>
        </p:txBody>
      </p:sp>
      <p:pic>
        <p:nvPicPr>
          <p:cNvPr id="25" name="グラフィックス 24" descr="矢印: 時計回りの曲線">
            <a:extLst>
              <a:ext uri="{FF2B5EF4-FFF2-40B4-BE49-F238E27FC236}">
                <a16:creationId xmlns:a16="http://schemas.microsoft.com/office/drawing/2014/main" id="{5E2F58A7-6D62-474E-A03D-DE9F5FADFD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7224183">
            <a:off x="4194286" y="4033485"/>
            <a:ext cx="1456119" cy="3780940"/>
          </a:xfrm>
          <a:prstGeom prst="rect">
            <a:avLst/>
          </a:prstGeom>
        </p:spPr>
      </p:pic>
      <p:pic>
        <p:nvPicPr>
          <p:cNvPr id="26" name="グラフィックス 25" descr="矢印: 時計回りの曲線">
            <a:extLst>
              <a:ext uri="{FF2B5EF4-FFF2-40B4-BE49-F238E27FC236}">
                <a16:creationId xmlns:a16="http://schemas.microsoft.com/office/drawing/2014/main" id="{851D8041-F9BF-4079-9822-AE74DB21C4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8676653">
            <a:off x="4696291" y="4399275"/>
            <a:ext cx="1471594" cy="1869782"/>
          </a:xfrm>
          <a:prstGeom prst="rect">
            <a:avLst/>
          </a:prstGeom>
        </p:spPr>
      </p:pic>
      <p:pic>
        <p:nvPicPr>
          <p:cNvPr id="27" name="グラフィックス 26" descr="矢印: 時計回りの曲線">
            <a:extLst>
              <a:ext uri="{FF2B5EF4-FFF2-40B4-BE49-F238E27FC236}">
                <a16:creationId xmlns:a16="http://schemas.microsoft.com/office/drawing/2014/main" id="{282B955A-884E-4CC1-9F0A-BDE62133AA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510112">
            <a:off x="5658451" y="4125524"/>
            <a:ext cx="1665069" cy="1585161"/>
          </a:xfrm>
          <a:prstGeom prst="rect">
            <a:avLst/>
          </a:prstGeom>
        </p:spPr>
      </p:pic>
    </p:spTree>
    <p:extLst>
      <p:ext uri="{BB962C8B-B14F-4D97-AF65-F5344CB8AC3E}">
        <p14:creationId xmlns:p14="http://schemas.microsoft.com/office/powerpoint/2010/main" val="384455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グループ化 21">
            <a:extLst>
              <a:ext uri="{FF2B5EF4-FFF2-40B4-BE49-F238E27FC236}">
                <a16:creationId xmlns:a16="http://schemas.microsoft.com/office/drawing/2014/main" id="{9759A5C0-D581-4D4D-993D-2DB9164ED11A}"/>
              </a:ext>
            </a:extLst>
          </p:cNvPr>
          <p:cNvGrpSpPr/>
          <p:nvPr/>
        </p:nvGrpSpPr>
        <p:grpSpPr>
          <a:xfrm>
            <a:off x="-158361" y="2790701"/>
            <a:ext cx="9975314" cy="3643779"/>
            <a:chOff x="-164267" y="3285901"/>
            <a:chExt cx="9975314" cy="3277243"/>
          </a:xfrm>
        </p:grpSpPr>
        <p:grpSp>
          <p:nvGrpSpPr>
            <p:cNvPr id="11" name="グループ化 10">
              <a:extLst>
                <a:ext uri="{FF2B5EF4-FFF2-40B4-BE49-F238E27FC236}">
                  <a16:creationId xmlns:a16="http://schemas.microsoft.com/office/drawing/2014/main" id="{C039169C-E22B-493C-8075-46FDBFCE0592}"/>
                </a:ext>
              </a:extLst>
            </p:cNvPr>
            <p:cNvGrpSpPr/>
            <p:nvPr/>
          </p:nvGrpSpPr>
          <p:grpSpPr>
            <a:xfrm>
              <a:off x="681038" y="3357628"/>
              <a:ext cx="8427336" cy="3135245"/>
              <a:chOff x="311077" y="1910884"/>
              <a:chExt cx="2146542" cy="1362807"/>
            </a:xfrm>
            <a:scene3d>
              <a:camera prst="orthographicFront"/>
              <a:lightRig rig="flat" dir="t"/>
            </a:scene3d>
          </p:grpSpPr>
          <p:sp>
            <p:nvSpPr>
              <p:cNvPr id="12" name="円/楕円 13">
                <a:extLst>
                  <a:ext uri="{FF2B5EF4-FFF2-40B4-BE49-F238E27FC236}">
                    <a16:creationId xmlns:a16="http://schemas.microsoft.com/office/drawing/2014/main" id="{44F49521-1F1F-45E2-9FDA-91FDD9017989}"/>
                  </a:ext>
                </a:extLst>
              </p:cNvPr>
              <p:cNvSpPr/>
              <p:nvPr/>
            </p:nvSpPr>
            <p:spPr>
              <a:xfrm>
                <a:off x="311077" y="1910884"/>
                <a:ext cx="2146542" cy="1362807"/>
              </a:xfrm>
              <a:prstGeom prst="ellipse">
                <a:avLst/>
              </a:prstGeom>
              <a:solidFill>
                <a:schemeClr val="accent4">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3" name="円/楕円 4">
                <a:extLst>
                  <a:ext uri="{FF2B5EF4-FFF2-40B4-BE49-F238E27FC236}">
                    <a16:creationId xmlns:a16="http://schemas.microsoft.com/office/drawing/2014/main" id="{230BB670-7608-447A-A14B-7F0D7A646029}"/>
                  </a:ext>
                </a:extLst>
              </p:cNvPr>
              <p:cNvSpPr/>
              <p:nvPr/>
            </p:nvSpPr>
            <p:spPr>
              <a:xfrm>
                <a:off x="533443" y="1927591"/>
                <a:ext cx="425598" cy="210037"/>
              </a:xfrm>
              <a:prstGeom prst="rect">
                <a:avLst/>
              </a:prstGeom>
              <a:noFill/>
              <a:ln>
                <a:noFill/>
              </a:ln>
              <a:effectLst/>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企業</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grpSp>
        <p:grpSp>
          <p:nvGrpSpPr>
            <p:cNvPr id="21" name="グループ化 20">
              <a:extLst>
                <a:ext uri="{FF2B5EF4-FFF2-40B4-BE49-F238E27FC236}">
                  <a16:creationId xmlns:a16="http://schemas.microsoft.com/office/drawing/2014/main" id="{4ED27B83-92EB-486A-83F5-736331116FCD}"/>
                </a:ext>
              </a:extLst>
            </p:cNvPr>
            <p:cNvGrpSpPr/>
            <p:nvPr/>
          </p:nvGrpSpPr>
          <p:grpSpPr>
            <a:xfrm>
              <a:off x="-164267" y="3285901"/>
              <a:ext cx="9975314" cy="3277243"/>
              <a:chOff x="-215364" y="3275788"/>
              <a:chExt cx="9975314" cy="3277243"/>
            </a:xfrm>
          </p:grpSpPr>
          <p:sp>
            <p:nvSpPr>
              <p:cNvPr id="14" name="円/楕円 4">
                <a:extLst>
                  <a:ext uri="{FF2B5EF4-FFF2-40B4-BE49-F238E27FC236}">
                    <a16:creationId xmlns:a16="http://schemas.microsoft.com/office/drawing/2014/main" id="{9146ECEA-12F4-48D3-BB01-F005A3D6FC46}"/>
                  </a:ext>
                </a:extLst>
              </p:cNvPr>
              <p:cNvSpPr/>
              <p:nvPr/>
            </p:nvSpPr>
            <p:spPr>
              <a:xfrm>
                <a:off x="698094" y="5375753"/>
                <a:ext cx="1187649"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学校</a:t>
                </a:r>
                <a:endParaRPr kumimoji="0" lang="en-US" altLang="ja-JP"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5" name="円/楕円 4">
                <a:extLst>
                  <a:ext uri="{FF2B5EF4-FFF2-40B4-BE49-F238E27FC236}">
                    <a16:creationId xmlns:a16="http://schemas.microsoft.com/office/drawing/2014/main" id="{73B8AC14-0026-4E00-86FE-F88E4EF3E7B6}"/>
                  </a:ext>
                </a:extLst>
              </p:cNvPr>
              <p:cNvSpPr/>
              <p:nvPr/>
            </p:nvSpPr>
            <p:spPr>
              <a:xfrm>
                <a:off x="3750312" y="6148986"/>
                <a:ext cx="2265037"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福祉事業所</a:t>
                </a:r>
                <a:endParaRPr kumimoji="0" lang="en-US" altLang="ja-JP"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6" name="円/楕円 4">
                <a:extLst>
                  <a:ext uri="{FF2B5EF4-FFF2-40B4-BE49-F238E27FC236}">
                    <a16:creationId xmlns:a16="http://schemas.microsoft.com/office/drawing/2014/main" id="{3F9DE3A6-2C7F-4DD4-AD9D-5827A1A50E72}"/>
                  </a:ext>
                </a:extLst>
              </p:cNvPr>
              <p:cNvSpPr/>
              <p:nvPr/>
            </p:nvSpPr>
            <p:spPr>
              <a:xfrm>
                <a:off x="3493677" y="3275788"/>
                <a:ext cx="2265037"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研究機関</a:t>
                </a:r>
                <a:endParaRPr kumimoji="0" lang="en-US" altLang="ja-JP"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endParaRPr>
              </a:p>
            </p:txBody>
          </p:sp>
          <p:sp>
            <p:nvSpPr>
              <p:cNvPr id="17" name="円/楕円 4">
                <a:extLst>
                  <a:ext uri="{FF2B5EF4-FFF2-40B4-BE49-F238E27FC236}">
                    <a16:creationId xmlns:a16="http://schemas.microsoft.com/office/drawing/2014/main" id="{A4DD8BDC-EF59-4D93-8935-4B683EBEB6FC}"/>
                  </a:ext>
                </a:extLst>
              </p:cNvPr>
              <p:cNvSpPr/>
              <p:nvPr/>
            </p:nvSpPr>
            <p:spPr>
              <a:xfrm>
                <a:off x="7087400" y="5454778"/>
                <a:ext cx="2265037"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行政</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8" name="円/楕円 4">
                <a:extLst>
                  <a:ext uri="{FF2B5EF4-FFF2-40B4-BE49-F238E27FC236}">
                    <a16:creationId xmlns:a16="http://schemas.microsoft.com/office/drawing/2014/main" id="{E67E7F5D-DB53-48CD-96ED-B4E452786502}"/>
                  </a:ext>
                </a:extLst>
              </p:cNvPr>
              <p:cNvSpPr/>
              <p:nvPr/>
            </p:nvSpPr>
            <p:spPr>
              <a:xfrm>
                <a:off x="5845183" y="3483849"/>
                <a:ext cx="2265037"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en-US" altLang="ja-JP"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NPO</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9" name="円/楕円 4">
                <a:extLst>
                  <a:ext uri="{FF2B5EF4-FFF2-40B4-BE49-F238E27FC236}">
                    <a16:creationId xmlns:a16="http://schemas.microsoft.com/office/drawing/2014/main" id="{C963748F-BF8A-4846-BB6E-A58370BC93D1}"/>
                  </a:ext>
                </a:extLst>
              </p:cNvPr>
              <p:cNvSpPr/>
              <p:nvPr/>
            </p:nvSpPr>
            <p:spPr>
              <a:xfrm>
                <a:off x="7990590" y="4364203"/>
                <a:ext cx="1769360"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市民</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20" name="円/楕円 4">
                <a:extLst>
                  <a:ext uri="{FF2B5EF4-FFF2-40B4-BE49-F238E27FC236}">
                    <a16:creationId xmlns:a16="http://schemas.microsoft.com/office/drawing/2014/main" id="{28450ABC-6171-4DC6-B74F-B8DCD976E192}"/>
                  </a:ext>
                </a:extLst>
              </p:cNvPr>
              <p:cNvSpPr/>
              <p:nvPr/>
            </p:nvSpPr>
            <p:spPr>
              <a:xfrm>
                <a:off x="-215364" y="4443323"/>
                <a:ext cx="2498438" cy="404045"/>
              </a:xfrm>
              <a:prstGeom prst="rect">
                <a:avLst/>
              </a:prstGeom>
              <a:noFill/>
              <a:ln>
                <a:noFill/>
              </a:ln>
              <a:effectLst/>
              <a:scene3d>
                <a:camera prst="orthographicFront"/>
                <a:lightRig rig="flat" dir="t"/>
              </a:scene3d>
              <a:sp3d/>
            </p:spPr>
            <p:txBody>
              <a:bodyPr spcFirstLastPara="0" vert="horz" wrap="square" lIns="22860" tIns="22860" rIns="22860" bIns="22860" numCol="1" spcCol="1270" anchor="ctr" anchorCtr="0">
                <a:noAutofit/>
              </a:bodyPr>
              <a:lstStyle/>
              <a:p>
                <a:pPr algn="ctr" defTabSz="800100" fontAlgn="base">
                  <a:lnSpc>
                    <a:spcPct val="90000"/>
                  </a:lnSpc>
                  <a:spcBef>
                    <a:spcPct val="0"/>
                  </a:spcBef>
                  <a:spcAft>
                    <a:spcPct val="35000"/>
                  </a:spcAft>
                  <a:defRPr/>
                </a:pPr>
                <a:r>
                  <a:rPr kumimoji="0" lang="ja-JP" altLang="en-US" sz="2400" kern="0" dirty="0">
                    <a:solidFill>
                      <a:schemeClr val="accent2">
                        <a:lumMod val="50000"/>
                      </a:schemeClr>
                    </a:solidFill>
                    <a:latin typeface="HGP創英角ｺﾞｼｯｸUB" panose="020B0900000000000000" pitchFamily="50" charset="-128"/>
                    <a:ea typeface="HGP創英角ｺﾞｼｯｸUB" panose="020B0900000000000000" pitchFamily="50" charset="-128"/>
                  </a:rPr>
                  <a:t>支援団体</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grpSp>
      </p:grpSp>
      <p:sp>
        <p:nvSpPr>
          <p:cNvPr id="2" name="タイトル 1"/>
          <p:cNvSpPr>
            <a:spLocks noGrp="1"/>
          </p:cNvSpPr>
          <p:nvPr>
            <p:ph type="title"/>
          </p:nvPr>
        </p:nvSpPr>
        <p:spPr/>
        <p:txBody>
          <a:bodyPr>
            <a:normAutofit/>
          </a:bodyPr>
          <a:lstStyle/>
          <a:p>
            <a:r>
              <a:rPr lang="ja-JP" altLang="en-US" sz="3200" dirty="0">
                <a:latin typeface="HGP創英角ｺﾞｼｯｸUB" panose="020B0900000000000000" pitchFamily="50" charset="-128"/>
                <a:ea typeface="HGP創英角ｺﾞｼｯｸUB" panose="020B0900000000000000" pitchFamily="50" charset="-128"/>
              </a:rPr>
              <a:t>基本的視点５</a:t>
            </a:r>
            <a:br>
              <a:rPr lang="en-US" altLang="ja-JP" sz="36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社会的包摂の視点</a:t>
            </a:r>
            <a:r>
              <a:rPr lang="ja-JP" altLang="en-US" sz="3600" dirty="0"/>
              <a:t>（社会の再統合）</a:t>
            </a:r>
            <a:endParaRPr lang="en-US" altLang="ja-JP" sz="3600" dirty="0"/>
          </a:p>
        </p:txBody>
      </p:sp>
      <p:sp>
        <p:nvSpPr>
          <p:cNvPr id="3" name="コンテンツ プレースホルダー 2"/>
          <p:cNvSpPr>
            <a:spLocks noGrp="1"/>
          </p:cNvSpPr>
          <p:nvPr>
            <p:ph idx="1"/>
          </p:nvPr>
        </p:nvSpPr>
        <p:spPr>
          <a:xfrm>
            <a:off x="681038" y="1825625"/>
            <a:ext cx="8543925" cy="965076"/>
          </a:xfrm>
        </p:spPr>
        <p:txBody>
          <a:bodyPr>
            <a:normAutofit/>
          </a:bodyPr>
          <a:lstStyle/>
          <a:p>
            <a:pPr marL="0" indent="0">
              <a:buNone/>
            </a:pPr>
            <a:r>
              <a:rPr lang="ja-JP" altLang="en-US" dirty="0"/>
              <a:t>誰も排除しない社会の実現に向け、あらゆる人、団体と連帯を深め、新たなつながりの深い社会をつくる。</a:t>
            </a:r>
            <a:endParaRPr lang="en-US" altLang="ja-JP" dirty="0"/>
          </a:p>
          <a:p>
            <a:pPr marL="0" indent="0">
              <a:buNone/>
            </a:pPr>
            <a:endParaRPr lang="en-US" altLang="ja-JP" dirty="0"/>
          </a:p>
        </p:txBody>
      </p:sp>
      <p:sp>
        <p:nvSpPr>
          <p:cNvPr id="4" name="Text Box 4">
            <a:extLst>
              <a:ext uri="{FF2B5EF4-FFF2-40B4-BE49-F238E27FC236}">
                <a16:creationId xmlns:a16="http://schemas.microsoft.com/office/drawing/2014/main" id="{9974664B-F177-4AE6-8663-B33FC9EB72BA}"/>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BEF37CE4-CB8E-436A-B422-39FFD8311CA3}"/>
              </a:ext>
            </a:extLst>
          </p:cNvPr>
          <p:cNvSpPr>
            <a:spLocks noGrp="1"/>
          </p:cNvSpPr>
          <p:nvPr>
            <p:ph type="sldNum" sz="quarter" idx="12"/>
          </p:nvPr>
        </p:nvSpPr>
        <p:spPr/>
        <p:txBody>
          <a:bodyPr/>
          <a:lstStyle/>
          <a:p>
            <a:fld id="{3FD2F90A-D9AE-43A5-A076-9B48518DBADB}" type="slidenum">
              <a:rPr kumimoji="1" lang="ja-JP" altLang="en-US" smtClean="0"/>
              <a:t>11</a:t>
            </a:fld>
            <a:endParaRPr kumimoji="1" lang="ja-JP" altLang="en-US"/>
          </a:p>
        </p:txBody>
      </p:sp>
      <p:grpSp>
        <p:nvGrpSpPr>
          <p:cNvPr id="23" name="グループ化 22">
            <a:extLst>
              <a:ext uri="{FF2B5EF4-FFF2-40B4-BE49-F238E27FC236}">
                <a16:creationId xmlns:a16="http://schemas.microsoft.com/office/drawing/2014/main" id="{262FB4FE-429E-4A83-ABEB-AA828934468C}"/>
              </a:ext>
            </a:extLst>
          </p:cNvPr>
          <p:cNvGrpSpPr/>
          <p:nvPr/>
        </p:nvGrpSpPr>
        <p:grpSpPr>
          <a:xfrm>
            <a:off x="2000187" y="3457268"/>
            <a:ext cx="5765389" cy="2399126"/>
            <a:chOff x="1062922" y="3398805"/>
            <a:chExt cx="5765389" cy="2399126"/>
          </a:xfrm>
        </p:grpSpPr>
        <p:sp>
          <p:nvSpPr>
            <p:cNvPr id="6" name="正方形/長方形 5">
              <a:extLst>
                <a:ext uri="{FF2B5EF4-FFF2-40B4-BE49-F238E27FC236}">
                  <a16:creationId xmlns:a16="http://schemas.microsoft.com/office/drawing/2014/main" id="{FBF9741D-D1F3-4E9A-B38B-8B2F15F53DE0}"/>
                </a:ext>
              </a:extLst>
            </p:cNvPr>
            <p:cNvSpPr/>
            <p:nvPr/>
          </p:nvSpPr>
          <p:spPr>
            <a:xfrm>
              <a:off x="1062923" y="5173216"/>
              <a:ext cx="5618845" cy="624715"/>
            </a:xfrm>
            <a:prstGeom prst="rect">
              <a:avLst/>
            </a:prstGeom>
            <a:gradFill>
              <a:gsLst>
                <a:gs pos="100000">
                  <a:schemeClr val="accent2">
                    <a:lumMod val="60000"/>
                    <a:lumOff val="40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a:solidFill>
                    <a:schemeClr val="accent4">
                      <a:lumMod val="50000"/>
                    </a:schemeClr>
                  </a:solidFill>
                </a:rPr>
                <a:t>社会的排除から起こる問題</a:t>
              </a:r>
            </a:p>
          </p:txBody>
        </p:sp>
        <p:sp>
          <p:nvSpPr>
            <p:cNvPr id="7" name="正方形/長方形 6">
              <a:extLst>
                <a:ext uri="{FF2B5EF4-FFF2-40B4-BE49-F238E27FC236}">
                  <a16:creationId xmlns:a16="http://schemas.microsoft.com/office/drawing/2014/main" id="{19EE8CFF-B0EF-47F6-BAFF-B7BB00B19074}"/>
                </a:ext>
              </a:extLst>
            </p:cNvPr>
            <p:cNvSpPr/>
            <p:nvPr/>
          </p:nvSpPr>
          <p:spPr>
            <a:xfrm>
              <a:off x="1062922" y="4839509"/>
              <a:ext cx="5765389" cy="369332"/>
            </a:xfrm>
            <a:prstGeom prst="rect">
              <a:avLst/>
            </a:prstGeom>
          </p:spPr>
          <p:txBody>
            <a:bodyPr wrap="square">
              <a:spAutoFit/>
            </a:bodyPr>
            <a:lstStyle/>
            <a:p>
              <a:r>
                <a:rPr lang="en-US" altLang="ja-JP" dirty="0"/>
                <a:t>LGBTQ</a:t>
              </a:r>
              <a:r>
                <a:rPr lang="ja-JP" altLang="en-US" dirty="0" err="1"/>
                <a:t>、</a:t>
              </a:r>
              <a:r>
                <a:rPr lang="ja-JP" altLang="en-US" dirty="0"/>
                <a:t>孤立死、子どもの貧困、ホームレス、ひきこもり</a:t>
              </a:r>
              <a:r>
                <a:rPr lang="en-US" altLang="ja-JP" dirty="0" err="1"/>
                <a:t>etc</a:t>
              </a:r>
              <a:endParaRPr lang="ja-JP" altLang="en-US" dirty="0"/>
            </a:p>
          </p:txBody>
        </p:sp>
        <p:sp>
          <p:nvSpPr>
            <p:cNvPr id="8" name="正方形/長方形 7">
              <a:extLst>
                <a:ext uri="{FF2B5EF4-FFF2-40B4-BE49-F238E27FC236}">
                  <a16:creationId xmlns:a16="http://schemas.microsoft.com/office/drawing/2014/main" id="{ABE932B1-C15C-495F-8F04-569FA2A3E0FB}"/>
                </a:ext>
              </a:extLst>
            </p:cNvPr>
            <p:cNvSpPr/>
            <p:nvPr/>
          </p:nvSpPr>
          <p:spPr>
            <a:xfrm>
              <a:off x="1062922" y="3398805"/>
              <a:ext cx="5618845" cy="624715"/>
            </a:xfrm>
            <a:prstGeom prst="rect">
              <a:avLst/>
            </a:prstGeom>
            <a:solidFill>
              <a:schemeClr val="accent6">
                <a:lumMod val="40000"/>
                <a:lumOff val="60000"/>
              </a:schemeClr>
            </a:soli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a:solidFill>
                    <a:schemeClr val="accent6">
                      <a:lumMod val="50000"/>
                    </a:schemeClr>
                  </a:solidFill>
                </a:rPr>
                <a:t>障がい者が抱える課題</a:t>
              </a:r>
            </a:p>
          </p:txBody>
        </p:sp>
        <p:sp>
          <p:nvSpPr>
            <p:cNvPr id="9" name="正方形/長方形 8">
              <a:extLst>
                <a:ext uri="{FF2B5EF4-FFF2-40B4-BE49-F238E27FC236}">
                  <a16:creationId xmlns:a16="http://schemas.microsoft.com/office/drawing/2014/main" id="{BB71F3EF-607A-466E-9549-6ECFC9528ABA}"/>
                </a:ext>
              </a:extLst>
            </p:cNvPr>
            <p:cNvSpPr/>
            <p:nvPr/>
          </p:nvSpPr>
          <p:spPr>
            <a:xfrm>
              <a:off x="1062922" y="4031402"/>
              <a:ext cx="5765389" cy="369332"/>
            </a:xfrm>
            <a:prstGeom prst="rect">
              <a:avLst/>
            </a:prstGeom>
          </p:spPr>
          <p:txBody>
            <a:bodyPr wrap="square">
              <a:spAutoFit/>
            </a:bodyPr>
            <a:lstStyle/>
            <a:p>
              <a:r>
                <a:rPr lang="ja-JP" altLang="en-US" dirty="0"/>
                <a:t>低所得、介助不安、住居の確保、就労困難、教育保障</a:t>
              </a:r>
              <a:r>
                <a:rPr lang="en-US" altLang="ja-JP" dirty="0" err="1"/>
                <a:t>etc</a:t>
              </a:r>
              <a:endParaRPr lang="ja-JP" altLang="en-US" dirty="0"/>
            </a:p>
          </p:txBody>
        </p:sp>
        <p:sp>
          <p:nvSpPr>
            <p:cNvPr id="10" name="左右矢印 3">
              <a:extLst>
                <a:ext uri="{FF2B5EF4-FFF2-40B4-BE49-F238E27FC236}">
                  <a16:creationId xmlns:a16="http://schemas.microsoft.com/office/drawing/2014/main" id="{23809B86-2FCF-4ACB-A149-C2733DAE373D}"/>
                </a:ext>
              </a:extLst>
            </p:cNvPr>
            <p:cNvSpPr/>
            <p:nvPr/>
          </p:nvSpPr>
          <p:spPr bwMode="auto">
            <a:xfrm rot="5400000">
              <a:off x="3647727" y="3569976"/>
              <a:ext cx="449233" cy="2054382"/>
            </a:xfrm>
            <a:prstGeom prst="leftRightArrow">
              <a:avLst>
                <a:gd name="adj1" fmla="val 50000"/>
                <a:gd name="adj2" fmla="val 32607"/>
              </a:avLst>
            </a:prstGeom>
            <a:solidFill>
              <a:srgbClr val="BBE0E3">
                <a:lumMod val="75000"/>
              </a:srgb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marR="0" lvl="0" indent="-342900" defTabSz="914400" eaLnBrk="1" fontAlgn="base" latinLnBrk="0" hangingPunct="1">
                <a:lnSpc>
                  <a:spcPct val="100000"/>
                </a:lnSpc>
                <a:spcBef>
                  <a:spcPct val="20000"/>
                </a:spcBef>
                <a:spcAft>
                  <a:spcPct val="0"/>
                </a:spcAft>
                <a:buClr>
                  <a:srgbClr val="333399"/>
                </a:buClr>
                <a:buSzPct val="80000"/>
                <a:buFontTx/>
                <a:buNone/>
                <a:tabLst/>
                <a:defRPr/>
              </a:pPr>
              <a:endParaRPr kumimoji="0" lang="ja-JP" altLang="en-US" sz="2800" b="0" i="0" u="none" strike="noStrike" kern="0" cap="none" spc="0" normalizeH="0" baseline="0" noProof="0" dirty="0">
                <a:ln>
                  <a:noFill/>
                </a:ln>
                <a:solidFill>
                  <a:srgbClr val="000000"/>
                </a:solidFill>
                <a:effectLst/>
                <a:uLnTx/>
                <a:uFillTx/>
                <a:latin typeface="Times New Roman" pitchFamily="18" charset="0"/>
              </a:endParaRPr>
            </a:p>
          </p:txBody>
        </p:sp>
      </p:grpSp>
    </p:spTree>
    <p:extLst>
      <p:ext uri="{BB962C8B-B14F-4D97-AF65-F5344CB8AC3E}">
        <p14:creationId xmlns:p14="http://schemas.microsoft.com/office/powerpoint/2010/main" val="297946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7522" y="365127"/>
            <a:ext cx="8417441" cy="1325563"/>
          </a:xfrm>
        </p:spPr>
        <p:txBody>
          <a:bodyPr>
            <a:normAutofit/>
          </a:bodyPr>
          <a:lstStyle/>
          <a:p>
            <a:r>
              <a:rPr kumimoji="1" lang="ja-JP" altLang="en-US" sz="4000" dirty="0">
                <a:latin typeface="HGP創英角ｺﾞｼｯｸUB" panose="020B0900000000000000" pitchFamily="50" charset="-128"/>
                <a:ea typeface="HGP創英角ｺﾞｼｯｸUB" panose="020B0900000000000000" pitchFamily="50" charset="-128"/>
              </a:rPr>
              <a:t>講義の趣旨</a:t>
            </a:r>
          </a:p>
        </p:txBody>
      </p:sp>
      <p:sp>
        <p:nvSpPr>
          <p:cNvPr id="3" name="コンテンツ プレースホルダー 2"/>
          <p:cNvSpPr>
            <a:spLocks noGrp="1"/>
          </p:cNvSpPr>
          <p:nvPr>
            <p:ph idx="1"/>
          </p:nvPr>
        </p:nvSpPr>
        <p:spPr/>
        <p:txBody>
          <a:bodyPr/>
          <a:lstStyle/>
          <a:p>
            <a:r>
              <a:rPr lang="ja-JP" altLang="en-US" dirty="0"/>
              <a:t>相談支援専門員はソーシャルワーカーである。</a:t>
            </a:r>
            <a:endParaRPr lang="en-US" altLang="ja-JP" dirty="0"/>
          </a:p>
          <a:p>
            <a:pPr marL="0" indent="0">
              <a:buNone/>
            </a:pPr>
            <a:endParaRPr lang="en-US" altLang="ja-JP" dirty="0"/>
          </a:p>
          <a:p>
            <a:r>
              <a:rPr lang="ja-JP" altLang="en-US" dirty="0"/>
              <a:t>何のために相談援助をするのか？</a:t>
            </a:r>
            <a:endParaRPr lang="en-US" altLang="ja-JP" dirty="0"/>
          </a:p>
          <a:p>
            <a:pPr marL="0" indent="0">
              <a:buNone/>
            </a:pPr>
            <a:endParaRPr lang="ja-JP" altLang="en-US" dirty="0"/>
          </a:p>
          <a:p>
            <a:r>
              <a:rPr lang="ja-JP" altLang="en-US" dirty="0"/>
              <a:t>何を心がければ良いのか？</a:t>
            </a:r>
            <a:endParaRPr lang="en-US" altLang="ja-JP" dirty="0"/>
          </a:p>
          <a:p>
            <a:endParaRPr kumimoji="1" lang="en-US" altLang="ja-JP" dirty="0"/>
          </a:p>
          <a:p>
            <a:r>
              <a:rPr lang="ja-JP" altLang="en-US" dirty="0"/>
              <a:t>基本となる視点とは何か？</a:t>
            </a:r>
            <a:endParaRPr kumimoji="1" lang="ja-JP" altLang="en-US" dirty="0"/>
          </a:p>
        </p:txBody>
      </p:sp>
      <p:sp>
        <p:nvSpPr>
          <p:cNvPr id="4" name="Text Box 4">
            <a:extLst>
              <a:ext uri="{FF2B5EF4-FFF2-40B4-BE49-F238E27FC236}">
                <a16:creationId xmlns:a16="http://schemas.microsoft.com/office/drawing/2014/main" id="{074BBFC0-3594-4416-8218-9B68E4E021A2}"/>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52DBDEBA-E765-4DB7-99E9-CA2CF8E0549B}"/>
              </a:ext>
            </a:extLst>
          </p:cNvPr>
          <p:cNvSpPr>
            <a:spLocks noGrp="1"/>
          </p:cNvSpPr>
          <p:nvPr>
            <p:ph type="sldNum" sz="quarter" idx="12"/>
          </p:nvPr>
        </p:nvSpPr>
        <p:spPr/>
        <p:txBody>
          <a:bodyPr/>
          <a:lstStyle/>
          <a:p>
            <a:fld id="{3FD2F90A-D9AE-43A5-A076-9B48518DBADB}" type="slidenum">
              <a:rPr kumimoji="1" lang="ja-JP" altLang="en-US" smtClean="0"/>
              <a:t>2</a:t>
            </a:fld>
            <a:endParaRPr kumimoji="1" lang="ja-JP" altLang="en-US"/>
          </a:p>
        </p:txBody>
      </p:sp>
    </p:spTree>
    <p:extLst>
      <p:ext uri="{BB962C8B-B14F-4D97-AF65-F5344CB8AC3E}">
        <p14:creationId xmlns:p14="http://schemas.microsoft.com/office/powerpoint/2010/main" val="128880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3771" y="175127"/>
            <a:ext cx="8441192" cy="1325563"/>
          </a:xfrm>
        </p:spPr>
        <p:txBody>
          <a:bodyPr>
            <a:normAutofit/>
          </a:bodyPr>
          <a:lstStyle/>
          <a:p>
            <a:pPr algn="ctr"/>
            <a:r>
              <a:rPr lang="ja-JP" altLang="en-US" sz="3200" dirty="0">
                <a:solidFill>
                  <a:srgbClr val="C00000"/>
                </a:solidFill>
                <a:latin typeface="HGP創英角ﾎﾟｯﾌﾟ体" panose="040B0A00000000000000" pitchFamily="50" charset="-128"/>
                <a:ea typeface="HGP創英角ﾎﾟｯﾌﾟ体" panose="040B0A00000000000000" pitchFamily="50" charset="-128"/>
              </a:rPr>
              <a:t>相談支援専門員はソーシャルワーカーである</a:t>
            </a:r>
            <a:endParaRPr kumimoji="1" lang="ja-JP" altLang="en-US" sz="32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681038" y="1425039"/>
            <a:ext cx="8543925" cy="5141706"/>
          </a:xfrm>
        </p:spPr>
        <p:txBody>
          <a:bodyPr>
            <a:normAutofit/>
          </a:bodyPr>
          <a:lstStyle/>
          <a:p>
            <a:r>
              <a:rPr lang="ja-JP" altLang="en-US" dirty="0"/>
              <a:t>「相談支援の質の向上に向けた検討会」における議論で、改めて相談支援専門員がソーシャルワークの担い手として期待されていると示された。</a:t>
            </a:r>
            <a:endParaRPr lang="en-US" altLang="ja-JP" dirty="0"/>
          </a:p>
          <a:p>
            <a:r>
              <a:rPr lang="ja-JP" altLang="en-US" dirty="0"/>
              <a:t>ソーシャルワークは、社会福祉活動全般を指す。もう一つの意味は、対人援助を通して、環境への様々な働きかけを行い、利用者の社会生活を充実させていく社会福祉援助技術である。</a:t>
            </a:r>
            <a:endParaRPr lang="en-US" altLang="ja-JP" dirty="0"/>
          </a:p>
          <a:p>
            <a:r>
              <a:rPr lang="ja-JP" altLang="en-US" dirty="0"/>
              <a:t>ソーシャルワーク専門職のグローバル定義には、「社会変革と社会開発、社会的結束、および人々のエンパワメントと解放を促進する」とある。</a:t>
            </a:r>
            <a:endParaRPr lang="en-US" altLang="ja-JP" dirty="0"/>
          </a:p>
          <a:p>
            <a:r>
              <a:rPr lang="ja-JP" altLang="en-US" dirty="0"/>
              <a:t>相談支援専門員は社会福祉援助技術を用いて、利用者の社会生活を豊かなものとする責務を負っている。</a:t>
            </a:r>
            <a:endParaRPr lang="en-US" altLang="ja-JP" dirty="0"/>
          </a:p>
          <a:p>
            <a:endParaRPr lang="en-US" altLang="ja-JP" dirty="0"/>
          </a:p>
        </p:txBody>
      </p:sp>
      <p:sp>
        <p:nvSpPr>
          <p:cNvPr id="4" name="Text Box 4">
            <a:extLst>
              <a:ext uri="{FF2B5EF4-FFF2-40B4-BE49-F238E27FC236}">
                <a16:creationId xmlns:a16="http://schemas.microsoft.com/office/drawing/2014/main" id="{7BB51C6A-EA1B-4B9F-B875-C36896E6E53C}"/>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8F1A12D7-62DE-4913-8E06-CE61DA065DEF}"/>
              </a:ext>
            </a:extLst>
          </p:cNvPr>
          <p:cNvSpPr>
            <a:spLocks noGrp="1"/>
          </p:cNvSpPr>
          <p:nvPr>
            <p:ph type="sldNum" sz="quarter" idx="12"/>
          </p:nvPr>
        </p:nvSpPr>
        <p:spPr/>
        <p:txBody>
          <a:bodyPr/>
          <a:lstStyle/>
          <a:p>
            <a:fld id="{3FD2F90A-D9AE-43A5-A076-9B48518DBADB}" type="slidenum">
              <a:rPr kumimoji="1" lang="ja-JP" altLang="en-US" smtClean="0"/>
              <a:t>3</a:t>
            </a:fld>
            <a:endParaRPr kumimoji="1" lang="ja-JP" altLang="en-US"/>
          </a:p>
        </p:txBody>
      </p:sp>
    </p:spTree>
    <p:extLst>
      <p:ext uri="{BB962C8B-B14F-4D97-AF65-F5344CB8AC3E}">
        <p14:creationId xmlns:p14="http://schemas.microsoft.com/office/powerpoint/2010/main" val="3768984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何のために相談援助をするのか？</a:t>
            </a:r>
            <a:endParaRPr kumimoji="1" lang="ja-JP" altLang="en-US"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p:txBody>
          <a:bodyPr/>
          <a:lstStyle/>
          <a:p>
            <a:r>
              <a:rPr lang="ja-JP" altLang="en-US" dirty="0"/>
              <a:t>ソーシャルワークの目的は「一人ひとりの福祉（幸福）が実現される社会をつくること」にある。</a:t>
            </a:r>
            <a:endParaRPr lang="en-US" altLang="ja-JP" dirty="0"/>
          </a:p>
          <a:p>
            <a:endParaRPr lang="en-US" altLang="ja-JP" dirty="0"/>
          </a:p>
          <a:p>
            <a:r>
              <a:rPr lang="ja-JP" altLang="en-US" dirty="0"/>
              <a:t>相談支援専門員は、障がいのある人とその周辺の幸福の実現を目指すことが使命である。</a:t>
            </a:r>
            <a:endParaRPr lang="en-US" altLang="ja-JP" dirty="0"/>
          </a:p>
          <a:p>
            <a:endParaRPr lang="en-US" altLang="ja-JP" dirty="0"/>
          </a:p>
          <a:p>
            <a:r>
              <a:rPr lang="ja-JP" altLang="en-US" dirty="0"/>
              <a:t>利用者のエンパワメントと権利擁護の達成を目的とした活動である。</a:t>
            </a:r>
            <a:endParaRPr lang="en-US" altLang="ja-JP" dirty="0"/>
          </a:p>
          <a:p>
            <a:endParaRPr lang="en-US" altLang="ja-JP" dirty="0"/>
          </a:p>
        </p:txBody>
      </p:sp>
      <p:sp>
        <p:nvSpPr>
          <p:cNvPr id="4" name="Text Box 4">
            <a:extLst>
              <a:ext uri="{FF2B5EF4-FFF2-40B4-BE49-F238E27FC236}">
                <a16:creationId xmlns:a16="http://schemas.microsoft.com/office/drawing/2014/main" id="{A870BF15-9F23-4F36-850D-E265E2235313}"/>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10AEB71F-E335-4D5B-88A4-296F528B0416}"/>
              </a:ext>
            </a:extLst>
          </p:cNvPr>
          <p:cNvSpPr>
            <a:spLocks noGrp="1"/>
          </p:cNvSpPr>
          <p:nvPr>
            <p:ph type="sldNum" sz="quarter" idx="12"/>
          </p:nvPr>
        </p:nvSpPr>
        <p:spPr/>
        <p:txBody>
          <a:bodyPr/>
          <a:lstStyle/>
          <a:p>
            <a:fld id="{3FD2F90A-D9AE-43A5-A076-9B48518DBADB}" type="slidenum">
              <a:rPr kumimoji="1" lang="ja-JP" altLang="en-US" smtClean="0"/>
              <a:t>4</a:t>
            </a:fld>
            <a:endParaRPr kumimoji="1" lang="ja-JP" altLang="en-US"/>
          </a:p>
        </p:txBody>
      </p:sp>
    </p:spTree>
    <p:extLst>
      <p:ext uri="{BB962C8B-B14F-4D97-AF65-F5344CB8AC3E}">
        <p14:creationId xmlns:p14="http://schemas.microsoft.com/office/powerpoint/2010/main" val="1573517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何を心がければ良いのか？</a:t>
            </a:r>
            <a:endParaRPr kumimoji="1" lang="ja-JP" altLang="en-US"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681037" y="1580176"/>
            <a:ext cx="8879821" cy="5167310"/>
          </a:xfrm>
        </p:spPr>
        <p:txBody>
          <a:bodyPr>
            <a:normAutofit fontScale="92500" lnSpcReduction="10000"/>
          </a:bodyPr>
          <a:lstStyle/>
          <a:p>
            <a:pPr>
              <a:lnSpc>
                <a:spcPct val="120000"/>
              </a:lnSpc>
            </a:pPr>
            <a:r>
              <a:rPr lang="ja-JP" altLang="en-US" dirty="0"/>
              <a:t>「ソーシャルワーカーの倫理綱領」には、ソーシャルワーク専門職の拠り所が明確に規定されている。</a:t>
            </a:r>
            <a:endParaRPr lang="en-US" altLang="ja-JP" dirty="0"/>
          </a:p>
          <a:p>
            <a:pPr marL="174625" indent="0">
              <a:lnSpc>
                <a:spcPct val="120000"/>
              </a:lnSpc>
              <a:buNone/>
            </a:pPr>
            <a:r>
              <a:rPr lang="ja-JP" altLang="en-US" sz="1900" dirty="0"/>
              <a:t>　ソーシャルワーク専門職は、人間の福利（ウェルビーイング）の増進を目指して、社会の変革を進め、人間関係における問題解決を図り、人々のエンパワーメントと解放を促していく。ソーシャルワークは、人間の行動と社会システムに関する理論を利用して、人びとがその環境と相互に影響し合う接点に介入する。人権と社会正義の原理は、ソーシャルワークの拠り所とする基盤である。</a:t>
            </a:r>
            <a:endParaRPr lang="en-US" altLang="ja-JP" sz="1900" dirty="0"/>
          </a:p>
          <a:p>
            <a:pPr>
              <a:lnSpc>
                <a:spcPct val="120000"/>
              </a:lnSpc>
            </a:pPr>
            <a:r>
              <a:rPr lang="ja-JP" altLang="en-US" dirty="0"/>
              <a:t>「障害者ケアガイドライン」が相談支援専門員の姿勢を示す。 </a:t>
            </a:r>
            <a:endParaRPr lang="en-US" altLang="ja-JP" dirty="0"/>
          </a:p>
          <a:p>
            <a:pPr marL="174625" indent="0">
              <a:lnSpc>
                <a:spcPct val="120000"/>
              </a:lnSpc>
              <a:spcBef>
                <a:spcPts val="0"/>
              </a:spcBef>
              <a:buNone/>
            </a:pPr>
            <a:r>
              <a:rPr lang="ja-JP" altLang="en-US" sz="1900" dirty="0"/>
              <a:t>障害者ケアマネジメントの基本理念 </a:t>
            </a:r>
          </a:p>
          <a:p>
            <a:pPr marL="174625" indent="0">
              <a:lnSpc>
                <a:spcPct val="120000"/>
              </a:lnSpc>
              <a:spcBef>
                <a:spcPts val="0"/>
              </a:spcBef>
              <a:buNone/>
            </a:pPr>
            <a:r>
              <a:rPr lang="ja-JP" altLang="en-US" sz="1900" dirty="0"/>
              <a:t>（１）ノーマライゼーションの実現に向けた支援 </a:t>
            </a:r>
          </a:p>
          <a:p>
            <a:pPr marL="174625" indent="0">
              <a:lnSpc>
                <a:spcPct val="120000"/>
              </a:lnSpc>
              <a:spcBef>
                <a:spcPts val="0"/>
              </a:spcBef>
              <a:buNone/>
            </a:pPr>
            <a:r>
              <a:rPr lang="ja-JP" altLang="en-US" sz="1900" dirty="0"/>
              <a:t>（２）自立と社会参加の支援 </a:t>
            </a:r>
          </a:p>
          <a:p>
            <a:pPr marL="174625" indent="0">
              <a:lnSpc>
                <a:spcPct val="120000"/>
              </a:lnSpc>
              <a:spcBef>
                <a:spcPts val="0"/>
              </a:spcBef>
              <a:buNone/>
            </a:pPr>
            <a:r>
              <a:rPr lang="ja-JP" altLang="en-US" sz="1900" dirty="0"/>
              <a:t>（３）主体性、自己決定の尊重・支援 </a:t>
            </a:r>
          </a:p>
          <a:p>
            <a:pPr marL="174625" indent="0">
              <a:lnSpc>
                <a:spcPct val="120000"/>
              </a:lnSpc>
              <a:spcBef>
                <a:spcPts val="0"/>
              </a:spcBef>
              <a:buNone/>
            </a:pPr>
            <a:r>
              <a:rPr lang="ja-JP" altLang="en-US" sz="1900" dirty="0"/>
              <a:t>（４）地域における生活の個別支援 </a:t>
            </a:r>
          </a:p>
          <a:p>
            <a:pPr marL="174625" indent="0">
              <a:lnSpc>
                <a:spcPct val="120000"/>
              </a:lnSpc>
              <a:spcBef>
                <a:spcPts val="0"/>
              </a:spcBef>
              <a:buNone/>
            </a:pPr>
            <a:r>
              <a:rPr lang="ja-JP" altLang="en-US" sz="1900" dirty="0"/>
              <a:t>（５）エンパワメントの視点による支援 </a:t>
            </a:r>
            <a:endParaRPr lang="en-US" altLang="ja-JP" sz="1900" dirty="0"/>
          </a:p>
        </p:txBody>
      </p:sp>
      <p:sp>
        <p:nvSpPr>
          <p:cNvPr id="4" name="Text Box 4">
            <a:extLst>
              <a:ext uri="{FF2B5EF4-FFF2-40B4-BE49-F238E27FC236}">
                <a16:creationId xmlns:a16="http://schemas.microsoft.com/office/drawing/2014/main" id="{EEE30245-1017-4BA6-9B76-8ADCCC986D08}"/>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2C5D726C-2A7F-4D37-9DF1-9720267F049D}"/>
              </a:ext>
            </a:extLst>
          </p:cNvPr>
          <p:cNvSpPr>
            <a:spLocks noGrp="1"/>
          </p:cNvSpPr>
          <p:nvPr>
            <p:ph type="sldNum" sz="quarter" idx="12"/>
          </p:nvPr>
        </p:nvSpPr>
        <p:spPr/>
        <p:txBody>
          <a:bodyPr/>
          <a:lstStyle/>
          <a:p>
            <a:fld id="{3FD2F90A-D9AE-43A5-A076-9B48518DBADB}" type="slidenum">
              <a:rPr kumimoji="1" lang="ja-JP" altLang="en-US" smtClean="0"/>
              <a:t>5</a:t>
            </a:fld>
            <a:endParaRPr kumimoji="1" lang="ja-JP" altLang="en-US"/>
          </a:p>
        </p:txBody>
      </p:sp>
    </p:spTree>
    <p:extLst>
      <p:ext uri="{BB962C8B-B14F-4D97-AF65-F5344CB8AC3E}">
        <p14:creationId xmlns:p14="http://schemas.microsoft.com/office/powerpoint/2010/main" val="55825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基本的視点は何か？</a:t>
            </a:r>
            <a:endParaRPr kumimoji="1" lang="ja-JP" altLang="en-US" sz="36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p:txBody>
          <a:bodyPr/>
          <a:lstStyle/>
          <a:p>
            <a:pPr marL="0" indent="0">
              <a:buNone/>
            </a:pPr>
            <a:r>
              <a:rPr lang="ja-JP" altLang="en-US" dirty="0"/>
              <a:t>人権の尊重や社会正義の実現を前提として</a:t>
            </a:r>
            <a:endParaRPr lang="en-US" altLang="ja-JP" dirty="0"/>
          </a:p>
          <a:p>
            <a:r>
              <a:rPr lang="ja-JP" altLang="en-US" dirty="0"/>
              <a:t>当事者の視点（個性の尊重）</a:t>
            </a:r>
          </a:p>
          <a:p>
            <a:r>
              <a:rPr lang="ja-JP" altLang="en-US" dirty="0"/>
              <a:t>アドボカシーの視点（意思決定支援）</a:t>
            </a:r>
          </a:p>
          <a:p>
            <a:r>
              <a:rPr lang="ja-JP" altLang="en-US" dirty="0"/>
              <a:t>自立・自己決定の視点（主体性発揮）</a:t>
            </a:r>
            <a:endParaRPr lang="en-US" altLang="ja-JP" dirty="0"/>
          </a:p>
          <a:p>
            <a:r>
              <a:rPr lang="ja-JP" altLang="en-US" dirty="0"/>
              <a:t>エンパワメントの視点（当事者による社会変革）</a:t>
            </a:r>
            <a:endParaRPr lang="en-US" altLang="ja-JP" dirty="0"/>
          </a:p>
          <a:p>
            <a:r>
              <a:rPr lang="ja-JP" altLang="en-US" dirty="0"/>
              <a:t>社会的包摂の視点（社会の再統合）</a:t>
            </a:r>
            <a:endParaRPr lang="en-US" altLang="ja-JP" dirty="0"/>
          </a:p>
        </p:txBody>
      </p:sp>
      <p:sp>
        <p:nvSpPr>
          <p:cNvPr id="4" name="Text Box 4">
            <a:extLst>
              <a:ext uri="{FF2B5EF4-FFF2-40B4-BE49-F238E27FC236}">
                <a16:creationId xmlns:a16="http://schemas.microsoft.com/office/drawing/2014/main" id="{84EFB3BC-D010-4EFB-BAD8-C7985D6F045C}"/>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26EFC978-C577-46A4-A74F-66DA81B367BE}"/>
              </a:ext>
            </a:extLst>
          </p:cNvPr>
          <p:cNvSpPr>
            <a:spLocks noGrp="1"/>
          </p:cNvSpPr>
          <p:nvPr>
            <p:ph type="sldNum" sz="quarter" idx="12"/>
          </p:nvPr>
        </p:nvSpPr>
        <p:spPr/>
        <p:txBody>
          <a:bodyPr/>
          <a:lstStyle/>
          <a:p>
            <a:fld id="{3FD2F90A-D9AE-43A5-A076-9B48518DBADB}" type="slidenum">
              <a:rPr kumimoji="1" lang="ja-JP" altLang="en-US" smtClean="0"/>
              <a:t>6</a:t>
            </a:fld>
            <a:endParaRPr kumimoji="1" lang="ja-JP" altLang="en-US"/>
          </a:p>
        </p:txBody>
      </p:sp>
    </p:spTree>
    <p:extLst>
      <p:ext uri="{BB962C8B-B14F-4D97-AF65-F5344CB8AC3E}">
        <p14:creationId xmlns:p14="http://schemas.microsoft.com/office/powerpoint/2010/main" val="232364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latin typeface="HGP創英角ｺﾞｼｯｸUB" panose="020B0900000000000000" pitchFamily="50" charset="-128"/>
                <a:ea typeface="HGP創英角ｺﾞｼｯｸUB" panose="020B0900000000000000" pitchFamily="50" charset="-128"/>
              </a:rPr>
              <a:t>基本的視点１</a:t>
            </a:r>
            <a:br>
              <a:rPr lang="en-US" altLang="ja-JP" sz="40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当事者の視点</a:t>
            </a:r>
            <a:r>
              <a:rPr lang="ja-JP" altLang="en-US" sz="3600" dirty="0"/>
              <a:t>（個性の尊重）</a:t>
            </a:r>
          </a:p>
        </p:txBody>
      </p:sp>
      <p:sp>
        <p:nvSpPr>
          <p:cNvPr id="3" name="コンテンツ プレースホルダー 2"/>
          <p:cNvSpPr>
            <a:spLocks noGrp="1"/>
          </p:cNvSpPr>
          <p:nvPr>
            <p:ph idx="1"/>
          </p:nvPr>
        </p:nvSpPr>
        <p:spPr>
          <a:xfrm>
            <a:off x="681038" y="1825625"/>
            <a:ext cx="8543925" cy="861636"/>
          </a:xfrm>
        </p:spPr>
        <p:txBody>
          <a:bodyPr/>
          <a:lstStyle/>
          <a:p>
            <a:pPr marL="0" indent="0">
              <a:buNone/>
            </a:pPr>
            <a:r>
              <a:rPr lang="ja-JP" altLang="en-US" dirty="0"/>
              <a:t>社会通念や既存の制度から障がいを捉えるのではなく、常に本人に寄り添って「想い」を捉える。</a:t>
            </a:r>
            <a:endParaRPr lang="en-US" altLang="ja-JP" dirty="0"/>
          </a:p>
          <a:p>
            <a:pPr marL="0" indent="0">
              <a:buNone/>
            </a:pPr>
            <a:endParaRPr lang="en-US" altLang="ja-JP" dirty="0"/>
          </a:p>
        </p:txBody>
      </p:sp>
      <p:sp>
        <p:nvSpPr>
          <p:cNvPr id="4" name="Text Box 4">
            <a:extLst>
              <a:ext uri="{FF2B5EF4-FFF2-40B4-BE49-F238E27FC236}">
                <a16:creationId xmlns:a16="http://schemas.microsoft.com/office/drawing/2014/main" id="{D1A2EE18-5F0E-4D62-ADD3-88FB7BA98DA9}"/>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kumimoji="1" lang="ja-JP" altLang="en-US" smtClean="0"/>
              <a:t>7</a:t>
            </a:fld>
            <a:endParaRPr kumimoji="1" lang="ja-JP" altLang="en-US"/>
          </a:p>
        </p:txBody>
      </p:sp>
      <p:grpSp>
        <p:nvGrpSpPr>
          <p:cNvPr id="9" name="グループ化 8">
            <a:extLst>
              <a:ext uri="{FF2B5EF4-FFF2-40B4-BE49-F238E27FC236}">
                <a16:creationId xmlns:a16="http://schemas.microsoft.com/office/drawing/2014/main" id="{F49CC860-A318-4240-9B55-8A878A3AFE27}"/>
              </a:ext>
            </a:extLst>
          </p:cNvPr>
          <p:cNvGrpSpPr/>
          <p:nvPr/>
        </p:nvGrpSpPr>
        <p:grpSpPr>
          <a:xfrm>
            <a:off x="4274048" y="3669474"/>
            <a:ext cx="2844130" cy="1706010"/>
            <a:chOff x="298602" y="1910884"/>
            <a:chExt cx="2146542" cy="1362807"/>
          </a:xfrm>
          <a:scene3d>
            <a:camera prst="orthographicFront"/>
            <a:lightRig rig="flat" dir="t"/>
          </a:scene3d>
        </p:grpSpPr>
        <p:sp>
          <p:nvSpPr>
            <p:cNvPr id="10" name="円/楕円 13">
              <a:extLst>
                <a:ext uri="{FF2B5EF4-FFF2-40B4-BE49-F238E27FC236}">
                  <a16:creationId xmlns:a16="http://schemas.microsoft.com/office/drawing/2014/main" id="{E2536C9E-8F3D-41BD-83A3-8918C5C7E4B8}"/>
                </a:ext>
              </a:extLst>
            </p:cNvPr>
            <p:cNvSpPr/>
            <p:nvPr/>
          </p:nvSpPr>
          <p:spPr>
            <a:xfrm>
              <a:off x="298602" y="1910884"/>
              <a:ext cx="2146542" cy="1362807"/>
            </a:xfrm>
            <a:prstGeom prst="ellipse">
              <a:avLst/>
            </a:prstGeom>
            <a:solidFill>
              <a:schemeClr val="accent2">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1" name="円/楕円 4">
              <a:extLst>
                <a:ext uri="{FF2B5EF4-FFF2-40B4-BE49-F238E27FC236}">
                  <a16:creationId xmlns:a16="http://schemas.microsoft.com/office/drawing/2014/main" id="{61F303C9-55E2-4B23-8E59-933568B71B65}"/>
                </a:ext>
              </a:extLst>
            </p:cNvPr>
            <p:cNvSpPr/>
            <p:nvPr/>
          </p:nvSpPr>
          <p:spPr>
            <a:xfrm>
              <a:off x="1262077" y="2250021"/>
              <a:ext cx="879505" cy="666415"/>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rPr>
                <a:t>想い</a:t>
              </a:r>
              <a:endPar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ctr" defTabSz="800100" eaLnBrk="1" fontAlgn="base" latinLnBrk="0" hangingPunct="1">
                <a:lnSpc>
                  <a:spcPct val="90000"/>
                </a:lnSpc>
                <a:spcBef>
                  <a:spcPct val="0"/>
                </a:spcBef>
                <a:spcAft>
                  <a:spcPct val="35000"/>
                </a:spcAft>
                <a:buClrTx/>
                <a:buSzTx/>
                <a:buFontTx/>
                <a:buNone/>
                <a:tabLst/>
                <a:defRPr/>
              </a:pPr>
              <a:r>
                <a:rPr kumimoji="0" lang="en-US" altLang="ja-JP"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rPr>
                <a:t>wish</a:t>
              </a:r>
              <a:endParaRPr kumimoji="0" lang="ja-JP" altLang="en-US" sz="2400" b="0" i="0" u="none" strike="noStrike" kern="0" cap="none" spc="0" normalizeH="0" baseline="0" noProof="0" dirty="0">
                <a:ln>
                  <a:noFill/>
                </a:ln>
                <a:solidFill>
                  <a:schemeClr val="accent2">
                    <a:lumMod val="50000"/>
                  </a:schemeClr>
                </a:solidFill>
                <a:effectLst/>
                <a:uLnTx/>
                <a:uFillTx/>
                <a:latin typeface="HGP創英角ｺﾞｼｯｸUB" panose="020B0900000000000000" pitchFamily="50" charset="-128"/>
                <a:ea typeface="HGP創英角ｺﾞｼｯｸUB" panose="020B0900000000000000" pitchFamily="50" charset="-128"/>
                <a:cs typeface="+mn-cs"/>
              </a:endParaRPr>
            </a:p>
          </p:txBody>
        </p:sp>
      </p:grpSp>
      <p:grpSp>
        <p:nvGrpSpPr>
          <p:cNvPr id="12" name="グループ化 11">
            <a:extLst>
              <a:ext uri="{FF2B5EF4-FFF2-40B4-BE49-F238E27FC236}">
                <a16:creationId xmlns:a16="http://schemas.microsoft.com/office/drawing/2014/main" id="{5D6B2BC0-7BFB-4B0C-AEDD-49084620E03A}"/>
              </a:ext>
            </a:extLst>
          </p:cNvPr>
          <p:cNvGrpSpPr/>
          <p:nvPr/>
        </p:nvGrpSpPr>
        <p:grpSpPr>
          <a:xfrm>
            <a:off x="2444879" y="3669474"/>
            <a:ext cx="2844130" cy="1706010"/>
            <a:chOff x="298602" y="1910884"/>
            <a:chExt cx="2146542" cy="1362807"/>
          </a:xfrm>
          <a:solidFill>
            <a:schemeClr val="accent1">
              <a:lumMod val="60000"/>
              <a:lumOff val="40000"/>
              <a:alpha val="50000"/>
            </a:schemeClr>
          </a:solidFill>
          <a:scene3d>
            <a:camera prst="orthographicFront"/>
            <a:lightRig rig="flat" dir="t"/>
          </a:scene3d>
        </p:grpSpPr>
        <p:sp>
          <p:nvSpPr>
            <p:cNvPr id="13" name="円/楕円 13">
              <a:extLst>
                <a:ext uri="{FF2B5EF4-FFF2-40B4-BE49-F238E27FC236}">
                  <a16:creationId xmlns:a16="http://schemas.microsoft.com/office/drawing/2014/main" id="{0F8E3225-FE9B-4D0D-B5D6-6BB16C91899F}"/>
                </a:ext>
              </a:extLst>
            </p:cNvPr>
            <p:cNvSpPr/>
            <p:nvPr/>
          </p:nvSpPr>
          <p:spPr>
            <a:xfrm>
              <a:off x="298602" y="1910884"/>
              <a:ext cx="2146542"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4" name="円/楕円 4">
              <a:extLst>
                <a:ext uri="{FF2B5EF4-FFF2-40B4-BE49-F238E27FC236}">
                  <a16:creationId xmlns:a16="http://schemas.microsoft.com/office/drawing/2014/main" id="{09BC1393-8852-4F9F-851F-DBC598888A2A}"/>
                </a:ext>
              </a:extLst>
            </p:cNvPr>
            <p:cNvSpPr/>
            <p:nvPr/>
          </p:nvSpPr>
          <p:spPr>
            <a:xfrm>
              <a:off x="699943" y="2062664"/>
              <a:ext cx="848596" cy="1043497"/>
            </a:xfrm>
            <a:prstGeom prst="rect">
              <a:avLst/>
            </a:prstGeom>
            <a:solidFill>
              <a:schemeClr val="accent1">
                <a:lumMod val="60000"/>
                <a:lumOff val="40000"/>
                <a:alpha val="0"/>
              </a:schemeClr>
            </a:solidFill>
            <a:ln>
              <a:noFill/>
            </a:ln>
            <a:effectLst/>
            <a:sp3d/>
          </p:spPr>
          <p:txBody>
            <a:bodyPr spcFirstLastPara="0" vert="horz" wrap="square" lIns="22860" tIns="22860" rIns="22860" bIns="22860" numCol="1" spcCol="1270" anchor="ctr" anchorCtr="0">
              <a:noAutofit/>
            </a:bodyPr>
            <a:lstStyle/>
            <a:p>
              <a:pPr lvl="0" algn="ctr" defTabSz="800100" fontAlgn="base">
                <a:lnSpc>
                  <a:spcPct val="90000"/>
                </a:lnSpc>
                <a:spcBef>
                  <a:spcPct val="0"/>
                </a:spcBef>
                <a:spcAft>
                  <a:spcPct val="35000"/>
                </a:spcAft>
                <a:defRPr/>
              </a:pPr>
              <a:r>
                <a:rPr kumimoji="0" lang="ja-JP" altLang="en-US" sz="2400" kern="0" dirty="0">
                  <a:solidFill>
                    <a:schemeClr val="accent1">
                      <a:lumMod val="50000"/>
                    </a:schemeClr>
                  </a:solidFill>
                  <a:latin typeface="HGP創英角ｺﾞｼｯｸUB" panose="020B0900000000000000" pitchFamily="50" charset="-128"/>
                  <a:ea typeface="HGP創英角ｺﾞｼｯｸUB" panose="020B0900000000000000" pitchFamily="50" charset="-128"/>
                </a:rPr>
                <a:t>規範的</a:t>
              </a:r>
              <a:endParaRPr kumimoji="0" lang="en-US" altLang="ja-JP" sz="2400" kern="0"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pPr lvl="0" algn="ctr" defTabSz="800100" fontAlgn="base">
                <a:lnSpc>
                  <a:spcPct val="90000"/>
                </a:lnSpc>
                <a:spcBef>
                  <a:spcPct val="0"/>
                </a:spcBef>
                <a:spcAft>
                  <a:spcPct val="35000"/>
                </a:spcAft>
                <a:defRPr/>
              </a:pPr>
              <a:r>
                <a:rPr kumimoji="0" lang="ja-JP" altLang="en-US" sz="2400" kern="0" dirty="0">
                  <a:solidFill>
                    <a:schemeClr val="accent1">
                      <a:lumMod val="50000"/>
                    </a:schemeClr>
                  </a:solidFill>
                  <a:latin typeface="HGP創英角ｺﾞｼｯｸUB" panose="020B0900000000000000" pitchFamily="50" charset="-128"/>
                  <a:ea typeface="HGP創英角ｺﾞｼｯｸUB" panose="020B0900000000000000" pitchFamily="50" charset="-128"/>
                </a:rPr>
                <a:t>制度的</a:t>
              </a:r>
              <a:endParaRPr kumimoji="0" lang="en-US" altLang="ja-JP" sz="2400" kern="0"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pPr lvl="0" algn="ctr" defTabSz="800100" fontAlgn="base">
                <a:lnSpc>
                  <a:spcPct val="90000"/>
                </a:lnSpc>
                <a:spcBef>
                  <a:spcPct val="0"/>
                </a:spcBef>
                <a:spcAft>
                  <a:spcPct val="35000"/>
                </a:spcAft>
                <a:defRPr/>
              </a:pPr>
              <a:r>
                <a:rPr kumimoji="0" lang="ja-JP" altLang="en-US" sz="2400" kern="0" dirty="0">
                  <a:solidFill>
                    <a:schemeClr val="accent1">
                      <a:lumMod val="50000"/>
                    </a:schemeClr>
                  </a:solidFill>
                  <a:latin typeface="HGP創英角ｺﾞｼｯｸUB" panose="020B0900000000000000" pitchFamily="50" charset="-128"/>
                  <a:ea typeface="HGP創英角ｺﾞｼｯｸUB" panose="020B0900000000000000" pitchFamily="50" charset="-128"/>
                </a:rPr>
                <a:t>ニーズ</a:t>
              </a:r>
            </a:p>
          </p:txBody>
        </p:sp>
      </p:grpSp>
      <p:sp>
        <p:nvSpPr>
          <p:cNvPr id="16" name="矢印: 右 15">
            <a:extLst>
              <a:ext uri="{FF2B5EF4-FFF2-40B4-BE49-F238E27FC236}">
                <a16:creationId xmlns:a16="http://schemas.microsoft.com/office/drawing/2014/main" id="{295E99FD-4BFE-496F-8A63-520458569182}"/>
              </a:ext>
            </a:extLst>
          </p:cNvPr>
          <p:cNvSpPr/>
          <p:nvPr/>
        </p:nvSpPr>
        <p:spPr>
          <a:xfrm>
            <a:off x="2565070" y="5565488"/>
            <a:ext cx="2529443" cy="380010"/>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C2A4199D-F55E-4D80-8561-3FEF9476CF58}"/>
              </a:ext>
            </a:extLst>
          </p:cNvPr>
          <p:cNvSpPr/>
          <p:nvPr/>
        </p:nvSpPr>
        <p:spPr>
          <a:xfrm>
            <a:off x="2887181" y="5832461"/>
            <a:ext cx="1564938" cy="369332"/>
          </a:xfrm>
          <a:prstGeom prst="rect">
            <a:avLst/>
          </a:prstGeom>
        </p:spPr>
        <p:txBody>
          <a:bodyPr wrap="square">
            <a:spAutoFit/>
          </a:bodyPr>
          <a:lstStyle/>
          <a:p>
            <a:r>
              <a:rPr lang="ja-JP" altLang="en-US" dirty="0"/>
              <a:t>社会通念から</a:t>
            </a:r>
          </a:p>
        </p:txBody>
      </p:sp>
      <p:sp>
        <p:nvSpPr>
          <p:cNvPr id="18" name="矢印: 右 17">
            <a:extLst>
              <a:ext uri="{FF2B5EF4-FFF2-40B4-BE49-F238E27FC236}">
                <a16:creationId xmlns:a16="http://schemas.microsoft.com/office/drawing/2014/main" id="{4C2AE8B7-1157-46AF-903F-261943AB77EE}"/>
              </a:ext>
            </a:extLst>
          </p:cNvPr>
          <p:cNvSpPr/>
          <p:nvPr/>
        </p:nvSpPr>
        <p:spPr>
          <a:xfrm rot="10800000">
            <a:off x="4431391" y="2951129"/>
            <a:ext cx="2529443" cy="380010"/>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991E001C-7B1E-4C0C-844B-8C24EA627C97}"/>
              </a:ext>
            </a:extLst>
          </p:cNvPr>
          <p:cNvSpPr/>
          <p:nvPr/>
        </p:nvSpPr>
        <p:spPr>
          <a:xfrm>
            <a:off x="5094512" y="3265110"/>
            <a:ext cx="1866321" cy="369332"/>
          </a:xfrm>
          <a:prstGeom prst="rect">
            <a:avLst/>
          </a:prstGeom>
        </p:spPr>
        <p:txBody>
          <a:bodyPr wrap="square">
            <a:spAutoFit/>
          </a:bodyPr>
          <a:lstStyle/>
          <a:p>
            <a:r>
              <a:rPr lang="ja-JP" altLang="en-US" dirty="0"/>
              <a:t>本人の想いから</a:t>
            </a:r>
          </a:p>
        </p:txBody>
      </p:sp>
      <p:sp>
        <p:nvSpPr>
          <p:cNvPr id="20" name="楕円 19">
            <a:extLst>
              <a:ext uri="{FF2B5EF4-FFF2-40B4-BE49-F238E27FC236}">
                <a16:creationId xmlns:a16="http://schemas.microsoft.com/office/drawing/2014/main" id="{65FB4A61-CACC-498D-9FB9-29F7605C01A5}"/>
              </a:ext>
            </a:extLst>
          </p:cNvPr>
          <p:cNvSpPr/>
          <p:nvPr/>
        </p:nvSpPr>
        <p:spPr>
          <a:xfrm>
            <a:off x="7070672" y="2790812"/>
            <a:ext cx="700644" cy="700644"/>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0DAC4F78-59B1-4F77-A171-077AB92E6F14}"/>
              </a:ext>
            </a:extLst>
          </p:cNvPr>
          <p:cNvCxnSpPr/>
          <p:nvPr/>
        </p:nvCxnSpPr>
        <p:spPr>
          <a:xfrm>
            <a:off x="1698171" y="5418018"/>
            <a:ext cx="587839" cy="653143"/>
          </a:xfrm>
          <a:prstGeom prst="line">
            <a:avLst/>
          </a:prstGeom>
          <a:ln w="889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C6DCC740-8387-4042-A2A2-115ABC6A2DD8}"/>
              </a:ext>
            </a:extLst>
          </p:cNvPr>
          <p:cNvCxnSpPr>
            <a:cxnSpLocks/>
          </p:cNvCxnSpPr>
          <p:nvPr/>
        </p:nvCxnSpPr>
        <p:spPr>
          <a:xfrm flipV="1">
            <a:off x="1633355" y="5415146"/>
            <a:ext cx="688281" cy="632265"/>
          </a:xfrm>
          <a:prstGeom prst="line">
            <a:avLst/>
          </a:prstGeom>
          <a:ln w="889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01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latin typeface="HGP創英角ｺﾞｼｯｸUB" panose="020B0900000000000000" pitchFamily="50" charset="-128"/>
                <a:ea typeface="HGP創英角ｺﾞｼｯｸUB" panose="020B0900000000000000" pitchFamily="50" charset="-128"/>
              </a:rPr>
              <a:t>基本的視点２</a:t>
            </a:r>
            <a:br>
              <a:rPr lang="en-US" altLang="ja-JP" sz="40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アドボカシーの視点</a:t>
            </a:r>
            <a:r>
              <a:rPr lang="ja-JP" altLang="en-US" sz="3600" dirty="0"/>
              <a:t>（意思決定支援）</a:t>
            </a:r>
          </a:p>
        </p:txBody>
      </p:sp>
      <p:sp>
        <p:nvSpPr>
          <p:cNvPr id="3" name="コンテンツ プレースホルダー 2"/>
          <p:cNvSpPr>
            <a:spLocks noGrp="1"/>
          </p:cNvSpPr>
          <p:nvPr>
            <p:ph idx="1"/>
          </p:nvPr>
        </p:nvSpPr>
        <p:spPr>
          <a:xfrm>
            <a:off x="716663" y="1825625"/>
            <a:ext cx="8543925" cy="1000702"/>
          </a:xfrm>
        </p:spPr>
        <p:txBody>
          <a:bodyPr/>
          <a:lstStyle/>
          <a:p>
            <a:pPr marL="0" indent="0">
              <a:buNone/>
            </a:pPr>
            <a:r>
              <a:rPr lang="ja-JP" altLang="en-US" dirty="0"/>
              <a:t>ケースアドボカシーとクラスアドボカシー双方に通じて、高いレベルで意思決定支援を行う。</a:t>
            </a:r>
          </a:p>
          <a:p>
            <a:pPr marL="0" indent="0">
              <a:buNone/>
            </a:pPr>
            <a:endParaRPr lang="en-US" altLang="ja-JP" dirty="0"/>
          </a:p>
        </p:txBody>
      </p:sp>
      <p:sp>
        <p:nvSpPr>
          <p:cNvPr id="4" name="Text Box 4">
            <a:extLst>
              <a:ext uri="{FF2B5EF4-FFF2-40B4-BE49-F238E27FC236}">
                <a16:creationId xmlns:a16="http://schemas.microsoft.com/office/drawing/2014/main" id="{0E24942A-6AEF-4198-B5F1-840A5E8B6920}"/>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EDA644FD-3206-45CE-854D-AE0BAE079836}"/>
              </a:ext>
            </a:extLst>
          </p:cNvPr>
          <p:cNvSpPr>
            <a:spLocks noGrp="1"/>
          </p:cNvSpPr>
          <p:nvPr>
            <p:ph type="sldNum" sz="quarter" idx="12"/>
          </p:nvPr>
        </p:nvSpPr>
        <p:spPr/>
        <p:txBody>
          <a:bodyPr/>
          <a:lstStyle/>
          <a:p>
            <a:fld id="{3FD2F90A-D9AE-43A5-A076-9B48518DBADB}" type="slidenum">
              <a:rPr kumimoji="1" lang="ja-JP" altLang="en-US" smtClean="0"/>
              <a:t>8</a:t>
            </a:fld>
            <a:endParaRPr kumimoji="1" lang="ja-JP" altLang="en-US"/>
          </a:p>
        </p:txBody>
      </p:sp>
      <p:sp>
        <p:nvSpPr>
          <p:cNvPr id="7" name="正方形/長方形 6">
            <a:extLst>
              <a:ext uri="{FF2B5EF4-FFF2-40B4-BE49-F238E27FC236}">
                <a16:creationId xmlns:a16="http://schemas.microsoft.com/office/drawing/2014/main" id="{CC14335C-45A0-48EB-B417-14AE2DF32880}"/>
              </a:ext>
            </a:extLst>
          </p:cNvPr>
          <p:cNvSpPr/>
          <p:nvPr/>
        </p:nvSpPr>
        <p:spPr>
          <a:xfrm>
            <a:off x="1757543" y="3309315"/>
            <a:ext cx="2018805" cy="2652093"/>
          </a:xfrm>
          <a:prstGeom prst="rect">
            <a:avLst/>
          </a:prstGeom>
          <a:gradFill>
            <a:gsLst>
              <a:gs pos="0">
                <a:schemeClr val="accent4">
                  <a:satMod val="103000"/>
                  <a:tint val="94000"/>
                  <a:lumMod val="98000"/>
                  <a:lumOff val="2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lnSpc>
                <a:spcPts val="2300"/>
              </a:lnSpc>
            </a:pPr>
            <a:r>
              <a:rPr kumimoji="1" lang="ja-JP" altLang="en-US" sz="2400" dirty="0">
                <a:solidFill>
                  <a:schemeClr val="accent4">
                    <a:lumMod val="50000"/>
                  </a:schemeClr>
                </a:solidFill>
              </a:rPr>
              <a:t>意思疎通</a:t>
            </a:r>
            <a:endParaRPr kumimoji="1" lang="en-US" altLang="ja-JP" sz="2400" dirty="0">
              <a:solidFill>
                <a:schemeClr val="accent4">
                  <a:lumMod val="50000"/>
                </a:schemeClr>
              </a:solidFill>
            </a:endParaRPr>
          </a:p>
          <a:p>
            <a:pPr algn="ctr">
              <a:lnSpc>
                <a:spcPts val="2300"/>
              </a:lnSpc>
            </a:pPr>
            <a:r>
              <a:rPr kumimoji="1" lang="ja-JP" altLang="en-US" sz="2400" dirty="0">
                <a:solidFill>
                  <a:schemeClr val="accent4">
                    <a:lumMod val="50000"/>
                  </a:schemeClr>
                </a:solidFill>
              </a:rPr>
              <a:t>↓</a:t>
            </a:r>
            <a:endParaRPr kumimoji="1" lang="en-US" altLang="ja-JP" sz="2400" dirty="0">
              <a:solidFill>
                <a:schemeClr val="accent4">
                  <a:lumMod val="50000"/>
                </a:schemeClr>
              </a:solidFill>
            </a:endParaRPr>
          </a:p>
          <a:p>
            <a:pPr algn="ctr">
              <a:lnSpc>
                <a:spcPts val="2300"/>
              </a:lnSpc>
            </a:pPr>
            <a:r>
              <a:rPr lang="ja-JP" altLang="en-US" sz="2400" dirty="0">
                <a:solidFill>
                  <a:schemeClr val="accent4">
                    <a:lumMod val="50000"/>
                  </a:schemeClr>
                </a:solidFill>
              </a:rPr>
              <a:t>意思形成</a:t>
            </a:r>
            <a:endParaRPr lang="en-US" altLang="ja-JP" sz="2400" dirty="0">
              <a:solidFill>
                <a:schemeClr val="accent4">
                  <a:lumMod val="50000"/>
                </a:schemeClr>
              </a:solidFill>
            </a:endParaRPr>
          </a:p>
          <a:p>
            <a:pPr algn="ctr">
              <a:lnSpc>
                <a:spcPts val="2300"/>
              </a:lnSpc>
            </a:pPr>
            <a:r>
              <a:rPr lang="ja-JP" altLang="en-US" sz="2400" dirty="0">
                <a:solidFill>
                  <a:schemeClr val="accent4">
                    <a:lumMod val="50000"/>
                  </a:schemeClr>
                </a:solidFill>
              </a:rPr>
              <a:t>↓</a:t>
            </a:r>
            <a:endParaRPr lang="en-US" altLang="ja-JP" sz="2400" dirty="0">
              <a:solidFill>
                <a:schemeClr val="accent4">
                  <a:lumMod val="50000"/>
                </a:schemeClr>
              </a:solidFill>
            </a:endParaRPr>
          </a:p>
          <a:p>
            <a:pPr algn="ctr">
              <a:lnSpc>
                <a:spcPts val="2300"/>
              </a:lnSpc>
            </a:pPr>
            <a:r>
              <a:rPr kumimoji="1" lang="ja-JP" altLang="en-US" sz="2400" dirty="0">
                <a:solidFill>
                  <a:schemeClr val="accent4">
                    <a:lumMod val="50000"/>
                  </a:schemeClr>
                </a:solidFill>
              </a:rPr>
              <a:t>意思表明</a:t>
            </a:r>
            <a:endParaRPr kumimoji="1" lang="en-US" altLang="ja-JP" sz="2400" dirty="0">
              <a:solidFill>
                <a:schemeClr val="accent4">
                  <a:lumMod val="50000"/>
                </a:schemeClr>
              </a:solidFill>
            </a:endParaRPr>
          </a:p>
          <a:p>
            <a:pPr algn="ctr">
              <a:lnSpc>
                <a:spcPts val="2300"/>
              </a:lnSpc>
            </a:pPr>
            <a:r>
              <a:rPr lang="ja-JP" altLang="en-US" sz="2400" dirty="0">
                <a:solidFill>
                  <a:schemeClr val="accent4">
                    <a:lumMod val="50000"/>
                  </a:schemeClr>
                </a:solidFill>
              </a:rPr>
              <a:t>↓</a:t>
            </a:r>
            <a:endParaRPr kumimoji="1" lang="en-US" altLang="ja-JP" sz="2400" dirty="0">
              <a:solidFill>
                <a:schemeClr val="accent4">
                  <a:lumMod val="50000"/>
                </a:schemeClr>
              </a:solidFill>
            </a:endParaRPr>
          </a:p>
          <a:p>
            <a:pPr algn="ctr">
              <a:lnSpc>
                <a:spcPts val="2300"/>
              </a:lnSpc>
            </a:pPr>
            <a:r>
              <a:rPr kumimoji="1" lang="ja-JP" altLang="en-US" sz="2400" dirty="0">
                <a:solidFill>
                  <a:schemeClr val="accent4">
                    <a:lumMod val="50000"/>
                  </a:schemeClr>
                </a:solidFill>
              </a:rPr>
              <a:t>意思実現</a:t>
            </a:r>
          </a:p>
        </p:txBody>
      </p:sp>
      <p:sp>
        <p:nvSpPr>
          <p:cNvPr id="8" name="正方形/長方形 7">
            <a:extLst>
              <a:ext uri="{FF2B5EF4-FFF2-40B4-BE49-F238E27FC236}">
                <a16:creationId xmlns:a16="http://schemas.microsoft.com/office/drawing/2014/main" id="{B74923EE-46A5-4228-BBD2-BC8827A2B293}"/>
              </a:ext>
            </a:extLst>
          </p:cNvPr>
          <p:cNvSpPr/>
          <p:nvPr/>
        </p:nvSpPr>
        <p:spPr>
          <a:xfrm>
            <a:off x="1748076" y="2859997"/>
            <a:ext cx="2037737" cy="369332"/>
          </a:xfrm>
          <a:prstGeom prst="rect">
            <a:avLst/>
          </a:prstGeom>
        </p:spPr>
        <p:txBody>
          <a:bodyPr wrap="none">
            <a:spAutoFit/>
          </a:bodyPr>
          <a:lstStyle/>
          <a:p>
            <a:r>
              <a:rPr lang="ja-JP" altLang="en-US" dirty="0"/>
              <a:t>ケースアドボカシー</a:t>
            </a:r>
          </a:p>
        </p:txBody>
      </p:sp>
      <p:sp>
        <p:nvSpPr>
          <p:cNvPr id="9" name="正方形/長方形 8">
            <a:extLst>
              <a:ext uri="{FF2B5EF4-FFF2-40B4-BE49-F238E27FC236}">
                <a16:creationId xmlns:a16="http://schemas.microsoft.com/office/drawing/2014/main" id="{365DC6A9-CE7F-4451-9CD0-70E163DBF4D3}"/>
              </a:ext>
            </a:extLst>
          </p:cNvPr>
          <p:cNvSpPr/>
          <p:nvPr/>
        </p:nvSpPr>
        <p:spPr>
          <a:xfrm>
            <a:off x="5702559" y="2859997"/>
            <a:ext cx="1973617" cy="369332"/>
          </a:xfrm>
          <a:prstGeom prst="rect">
            <a:avLst/>
          </a:prstGeom>
        </p:spPr>
        <p:txBody>
          <a:bodyPr wrap="none">
            <a:spAutoFit/>
          </a:bodyPr>
          <a:lstStyle/>
          <a:p>
            <a:r>
              <a:rPr lang="ja-JP" altLang="en-US" dirty="0"/>
              <a:t>クラスアドボカシー</a:t>
            </a:r>
          </a:p>
        </p:txBody>
      </p:sp>
      <p:sp>
        <p:nvSpPr>
          <p:cNvPr id="10" name="正方形/長方形 9">
            <a:extLst>
              <a:ext uri="{FF2B5EF4-FFF2-40B4-BE49-F238E27FC236}">
                <a16:creationId xmlns:a16="http://schemas.microsoft.com/office/drawing/2014/main" id="{0B15C6E2-7166-4F61-AD30-1130B514826C}"/>
              </a:ext>
            </a:extLst>
          </p:cNvPr>
          <p:cNvSpPr/>
          <p:nvPr/>
        </p:nvSpPr>
        <p:spPr>
          <a:xfrm>
            <a:off x="5500251" y="3348792"/>
            <a:ext cx="2444336" cy="2652093"/>
          </a:xfrm>
          <a:prstGeom prst="rect">
            <a:avLst/>
          </a:prstGeom>
          <a:solidFill>
            <a:schemeClr val="accent6">
              <a:lumMod val="40000"/>
              <a:lumOff val="60000"/>
            </a:schemeClr>
          </a:soli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lnSpc>
                <a:spcPts val="2300"/>
              </a:lnSpc>
            </a:pPr>
            <a:r>
              <a:rPr kumimoji="1" lang="ja-JP" altLang="en-US" sz="2400" dirty="0">
                <a:solidFill>
                  <a:schemeClr val="accent6">
                    <a:lumMod val="50000"/>
                  </a:schemeClr>
                </a:solidFill>
              </a:rPr>
              <a:t>事業所</a:t>
            </a:r>
            <a:endParaRPr kumimoji="1" lang="en-US" altLang="ja-JP" sz="2400" dirty="0">
              <a:solidFill>
                <a:schemeClr val="accent6">
                  <a:lumMod val="50000"/>
                </a:schemeClr>
              </a:solidFill>
            </a:endParaRPr>
          </a:p>
          <a:p>
            <a:pPr algn="ctr">
              <a:lnSpc>
                <a:spcPts val="2300"/>
              </a:lnSpc>
            </a:pPr>
            <a:endParaRPr kumimoji="1" lang="en-US" altLang="ja-JP" sz="2400" dirty="0">
              <a:solidFill>
                <a:schemeClr val="accent6">
                  <a:lumMod val="50000"/>
                </a:schemeClr>
              </a:solidFill>
            </a:endParaRPr>
          </a:p>
          <a:p>
            <a:pPr algn="ctr">
              <a:lnSpc>
                <a:spcPts val="2300"/>
              </a:lnSpc>
            </a:pPr>
            <a:r>
              <a:rPr kumimoji="1" lang="ja-JP" altLang="en-US" sz="2400" dirty="0">
                <a:solidFill>
                  <a:schemeClr val="accent6">
                    <a:lumMod val="50000"/>
                  </a:schemeClr>
                </a:solidFill>
              </a:rPr>
              <a:t>行政窓口</a:t>
            </a:r>
            <a:endParaRPr kumimoji="1" lang="en-US" altLang="ja-JP" sz="2400" dirty="0">
              <a:solidFill>
                <a:schemeClr val="accent6">
                  <a:lumMod val="50000"/>
                </a:schemeClr>
              </a:solidFill>
            </a:endParaRPr>
          </a:p>
          <a:p>
            <a:pPr algn="ctr">
              <a:lnSpc>
                <a:spcPts val="2300"/>
              </a:lnSpc>
            </a:pPr>
            <a:endParaRPr lang="en-US" altLang="ja-JP" sz="2400" dirty="0">
              <a:solidFill>
                <a:schemeClr val="accent6">
                  <a:lumMod val="50000"/>
                </a:schemeClr>
              </a:solidFill>
            </a:endParaRPr>
          </a:p>
          <a:p>
            <a:pPr algn="ctr">
              <a:lnSpc>
                <a:spcPts val="2300"/>
              </a:lnSpc>
            </a:pPr>
            <a:r>
              <a:rPr kumimoji="1" lang="ja-JP" altLang="en-US" sz="2400" dirty="0">
                <a:solidFill>
                  <a:schemeClr val="accent6">
                    <a:lumMod val="50000"/>
                  </a:schemeClr>
                </a:solidFill>
              </a:rPr>
              <a:t>自立支援協議会</a:t>
            </a:r>
          </a:p>
        </p:txBody>
      </p:sp>
      <p:sp>
        <p:nvSpPr>
          <p:cNvPr id="12" name="左右矢印 3">
            <a:extLst>
              <a:ext uri="{FF2B5EF4-FFF2-40B4-BE49-F238E27FC236}">
                <a16:creationId xmlns:a16="http://schemas.microsoft.com/office/drawing/2014/main" id="{3F21F379-CFC4-4AE7-ABBF-6DEA14B6297A}"/>
              </a:ext>
            </a:extLst>
          </p:cNvPr>
          <p:cNvSpPr/>
          <p:nvPr/>
        </p:nvSpPr>
        <p:spPr bwMode="auto">
          <a:xfrm>
            <a:off x="3918857" y="4346475"/>
            <a:ext cx="1472540" cy="498651"/>
          </a:xfrm>
          <a:prstGeom prst="leftRightArrow">
            <a:avLst/>
          </a:prstGeom>
          <a:solidFill>
            <a:srgbClr val="BBE0E3">
              <a:lumMod val="75000"/>
            </a:srgb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marR="0" lvl="0" indent="-342900" defTabSz="914400" eaLnBrk="1" fontAlgn="base" latinLnBrk="0" hangingPunct="1">
              <a:lnSpc>
                <a:spcPct val="100000"/>
              </a:lnSpc>
              <a:spcBef>
                <a:spcPct val="20000"/>
              </a:spcBef>
              <a:spcAft>
                <a:spcPct val="0"/>
              </a:spcAft>
              <a:buClr>
                <a:srgbClr val="333399"/>
              </a:buClr>
              <a:buSzPct val="80000"/>
              <a:buFontTx/>
              <a:buNone/>
              <a:tabLst/>
              <a:defRPr/>
            </a:pPr>
            <a:endParaRPr kumimoji="0" lang="ja-JP" altLang="en-US" sz="2800" b="0" i="0" u="none" strike="noStrike" kern="0" cap="none" spc="0" normalizeH="0" baseline="0" noProof="0">
              <a:ln>
                <a:noFill/>
              </a:ln>
              <a:solidFill>
                <a:srgbClr val="000000"/>
              </a:solidFill>
              <a:effectLst/>
              <a:uLnTx/>
              <a:uFillTx/>
              <a:latin typeface="Times New Roman" pitchFamily="18" charset="0"/>
            </a:endParaRPr>
          </a:p>
        </p:txBody>
      </p:sp>
      <p:grpSp>
        <p:nvGrpSpPr>
          <p:cNvPr id="13" name="グループ化 12">
            <a:extLst>
              <a:ext uri="{FF2B5EF4-FFF2-40B4-BE49-F238E27FC236}">
                <a16:creationId xmlns:a16="http://schemas.microsoft.com/office/drawing/2014/main" id="{42DDD321-53DE-4EBA-ADB4-C9CE96767064}"/>
              </a:ext>
            </a:extLst>
          </p:cNvPr>
          <p:cNvGrpSpPr/>
          <p:nvPr/>
        </p:nvGrpSpPr>
        <p:grpSpPr>
          <a:xfrm>
            <a:off x="4358243" y="3309316"/>
            <a:ext cx="558140" cy="2652092"/>
            <a:chOff x="4860630" y="1863585"/>
            <a:chExt cx="2149869" cy="1362807"/>
          </a:xfrm>
          <a:solidFill>
            <a:schemeClr val="accent5">
              <a:lumMod val="40000"/>
              <a:lumOff val="60000"/>
            </a:schemeClr>
          </a:solidFill>
          <a:scene3d>
            <a:camera prst="orthographicFront"/>
            <a:lightRig rig="flat" dir="t"/>
          </a:scene3d>
        </p:grpSpPr>
        <p:sp>
          <p:nvSpPr>
            <p:cNvPr id="14" name="円/楕円 22">
              <a:extLst>
                <a:ext uri="{FF2B5EF4-FFF2-40B4-BE49-F238E27FC236}">
                  <a16:creationId xmlns:a16="http://schemas.microsoft.com/office/drawing/2014/main" id="{1DD2191B-2B22-49C9-BA79-08D7BCC68A6B}"/>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5" name="円/楕円 4">
              <a:extLst>
                <a:ext uri="{FF2B5EF4-FFF2-40B4-BE49-F238E27FC236}">
                  <a16:creationId xmlns:a16="http://schemas.microsoft.com/office/drawing/2014/main" id="{5DE4219E-8457-48C9-B2E2-7F8B9EA90BD5}"/>
                </a:ext>
              </a:extLst>
            </p:cNvPr>
            <p:cNvSpPr/>
            <p:nvPr/>
          </p:nvSpPr>
          <p:spPr>
            <a:xfrm>
              <a:off x="5209173" y="2242439"/>
              <a:ext cx="1546376" cy="591119"/>
            </a:xfrm>
            <a:prstGeom prst="rect">
              <a:avLst/>
            </a:prstGeom>
            <a:grp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000" b="0" i="0" u="none" strike="noStrike" kern="0" cap="none" spc="0" normalizeH="0" baseline="0" noProof="0" dirty="0">
                  <a:ln>
                    <a:noFill/>
                  </a:ln>
                  <a:solidFill>
                    <a:schemeClr val="accent5">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相談支援専門員</a:t>
              </a:r>
            </a:p>
          </p:txBody>
        </p:sp>
      </p:grpSp>
    </p:spTree>
    <p:extLst>
      <p:ext uri="{BB962C8B-B14F-4D97-AF65-F5344CB8AC3E}">
        <p14:creationId xmlns:p14="http://schemas.microsoft.com/office/powerpoint/2010/main" val="3808621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右 21">
            <a:extLst>
              <a:ext uri="{FF2B5EF4-FFF2-40B4-BE49-F238E27FC236}">
                <a16:creationId xmlns:a16="http://schemas.microsoft.com/office/drawing/2014/main" id="{C34C9F22-88C6-4F95-9B51-DAA0BD0F49C5}"/>
              </a:ext>
            </a:extLst>
          </p:cNvPr>
          <p:cNvSpPr/>
          <p:nvPr/>
        </p:nvSpPr>
        <p:spPr>
          <a:xfrm rot="10800000">
            <a:off x="5145832" y="4215314"/>
            <a:ext cx="2331648" cy="460169"/>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normAutofit/>
          </a:bodyPr>
          <a:lstStyle/>
          <a:p>
            <a:r>
              <a:rPr lang="ja-JP" altLang="en-US" sz="3200" dirty="0">
                <a:latin typeface="HGP創英角ｺﾞｼｯｸUB" panose="020B0900000000000000" pitchFamily="50" charset="-128"/>
                <a:ea typeface="HGP創英角ｺﾞｼｯｸUB" panose="020B0900000000000000" pitchFamily="50" charset="-128"/>
              </a:rPr>
              <a:t>基本的視点３</a:t>
            </a:r>
            <a:br>
              <a:rPr lang="en-US" altLang="ja-JP" sz="4000" dirty="0"/>
            </a:b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自立・自己決定の視点</a:t>
            </a:r>
            <a:r>
              <a:rPr lang="ja-JP" altLang="en-US" sz="3600" dirty="0"/>
              <a:t>（主体性発揮）</a:t>
            </a:r>
            <a:endParaRPr lang="en-US" altLang="ja-JP" sz="3600" dirty="0"/>
          </a:p>
        </p:txBody>
      </p:sp>
      <p:sp>
        <p:nvSpPr>
          <p:cNvPr id="3" name="コンテンツ プレースホルダー 2"/>
          <p:cNvSpPr>
            <a:spLocks noGrp="1"/>
          </p:cNvSpPr>
          <p:nvPr>
            <p:ph idx="1"/>
          </p:nvPr>
        </p:nvSpPr>
        <p:spPr>
          <a:xfrm>
            <a:off x="681038" y="1825625"/>
            <a:ext cx="8543925" cy="1048204"/>
          </a:xfrm>
        </p:spPr>
        <p:txBody>
          <a:bodyPr/>
          <a:lstStyle/>
          <a:p>
            <a:pPr marL="0" indent="0">
              <a:buNone/>
            </a:pPr>
            <a:r>
              <a:rPr lang="ja-JP" altLang="en-US" dirty="0"/>
              <a:t>本人が主体性を持った人であると捉え、主体性を発揮できるように本人と周囲に働きかける。（発達保障と同義）</a:t>
            </a:r>
            <a:endParaRPr lang="en-US" altLang="ja-JP" dirty="0"/>
          </a:p>
          <a:p>
            <a:pPr marL="0" indent="0">
              <a:buNone/>
            </a:pPr>
            <a:endParaRPr lang="en-US" altLang="ja-JP" dirty="0"/>
          </a:p>
        </p:txBody>
      </p:sp>
      <p:sp>
        <p:nvSpPr>
          <p:cNvPr id="4" name="Text Box 4">
            <a:extLst>
              <a:ext uri="{FF2B5EF4-FFF2-40B4-BE49-F238E27FC236}">
                <a16:creationId xmlns:a16="http://schemas.microsoft.com/office/drawing/2014/main" id="{287D93BE-5C59-49D7-95C9-E531FED1DD35}"/>
              </a:ext>
            </a:extLst>
          </p:cNvPr>
          <p:cNvSpPr txBox="1">
            <a:spLocks noChangeArrowheads="1"/>
          </p:cNvSpPr>
          <p:nvPr/>
        </p:nvSpPr>
        <p:spPr bwMode="auto">
          <a:xfrm>
            <a:off x="0" y="6566745"/>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
        <p:nvSpPr>
          <p:cNvPr id="5" name="スライド番号プレースホルダー 4">
            <a:extLst>
              <a:ext uri="{FF2B5EF4-FFF2-40B4-BE49-F238E27FC236}">
                <a16:creationId xmlns:a16="http://schemas.microsoft.com/office/drawing/2014/main" id="{44AC5A1C-4BE1-4E30-9C94-7328B0D3D925}"/>
              </a:ext>
            </a:extLst>
          </p:cNvPr>
          <p:cNvSpPr>
            <a:spLocks noGrp="1"/>
          </p:cNvSpPr>
          <p:nvPr>
            <p:ph type="sldNum" sz="quarter" idx="12"/>
          </p:nvPr>
        </p:nvSpPr>
        <p:spPr/>
        <p:txBody>
          <a:bodyPr/>
          <a:lstStyle/>
          <a:p>
            <a:fld id="{3FD2F90A-D9AE-43A5-A076-9B48518DBADB}" type="slidenum">
              <a:rPr kumimoji="1" lang="ja-JP" altLang="en-US" smtClean="0"/>
              <a:t>9</a:t>
            </a:fld>
            <a:endParaRPr kumimoji="1" lang="ja-JP" altLang="en-US"/>
          </a:p>
        </p:txBody>
      </p:sp>
      <p:grpSp>
        <p:nvGrpSpPr>
          <p:cNvPr id="6" name="グループ化 5">
            <a:extLst>
              <a:ext uri="{FF2B5EF4-FFF2-40B4-BE49-F238E27FC236}">
                <a16:creationId xmlns:a16="http://schemas.microsoft.com/office/drawing/2014/main" id="{55423059-FABE-473C-9A76-A271BB396487}"/>
              </a:ext>
            </a:extLst>
          </p:cNvPr>
          <p:cNvGrpSpPr/>
          <p:nvPr/>
        </p:nvGrpSpPr>
        <p:grpSpPr>
          <a:xfrm>
            <a:off x="3931849" y="3901133"/>
            <a:ext cx="1173564" cy="1075267"/>
            <a:chOff x="4860630" y="1863585"/>
            <a:chExt cx="2149869" cy="1362807"/>
          </a:xfrm>
          <a:scene3d>
            <a:camera prst="orthographicFront"/>
            <a:lightRig rig="flat" dir="t"/>
          </a:scene3d>
        </p:grpSpPr>
        <p:sp>
          <p:nvSpPr>
            <p:cNvPr id="7" name="円/楕円 22">
              <a:extLst>
                <a:ext uri="{FF2B5EF4-FFF2-40B4-BE49-F238E27FC236}">
                  <a16:creationId xmlns:a16="http://schemas.microsoft.com/office/drawing/2014/main" id="{B8D0C11B-153B-46EA-990B-84A9198B9840}"/>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8" name="円/楕円 4">
              <a:extLst>
                <a:ext uri="{FF2B5EF4-FFF2-40B4-BE49-F238E27FC236}">
                  <a16:creationId xmlns:a16="http://schemas.microsoft.com/office/drawing/2014/main" id="{F661FAA0-0636-4F49-8A22-F843CB208C3C}"/>
                </a:ext>
              </a:extLst>
            </p:cNvPr>
            <p:cNvSpPr/>
            <p:nvPr/>
          </p:nvSpPr>
          <p:spPr>
            <a:xfrm>
              <a:off x="5119304" y="2063162"/>
              <a:ext cx="1706566"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本人</a:t>
              </a:r>
            </a:p>
          </p:txBody>
        </p:sp>
      </p:grpSp>
      <p:sp>
        <p:nvSpPr>
          <p:cNvPr id="9" name="正方形/長方形 8">
            <a:extLst>
              <a:ext uri="{FF2B5EF4-FFF2-40B4-BE49-F238E27FC236}">
                <a16:creationId xmlns:a16="http://schemas.microsoft.com/office/drawing/2014/main" id="{2DF629B4-F0A1-4061-A3CB-A97E6838A1DA}"/>
              </a:ext>
            </a:extLst>
          </p:cNvPr>
          <p:cNvSpPr/>
          <p:nvPr/>
        </p:nvSpPr>
        <p:spPr>
          <a:xfrm>
            <a:off x="788295" y="3276232"/>
            <a:ext cx="3114955" cy="1754326"/>
          </a:xfrm>
          <a:prstGeom prst="rect">
            <a:avLst/>
          </a:prstGeom>
        </p:spPr>
        <p:txBody>
          <a:bodyPr wrap="none">
            <a:spAutoFit/>
          </a:bodyPr>
          <a:lstStyle/>
          <a:p>
            <a:r>
              <a:rPr lang="ja-JP" altLang="en-US" dirty="0"/>
              <a:t>重症心身障がいで反応がない</a:t>
            </a:r>
            <a:endParaRPr lang="en-US" altLang="ja-JP" dirty="0"/>
          </a:p>
          <a:p>
            <a:r>
              <a:rPr lang="ja-JP" altLang="en-US" dirty="0"/>
              <a:t>自傷他害を繰り返す</a:t>
            </a:r>
            <a:endParaRPr lang="en-US" altLang="ja-JP" dirty="0"/>
          </a:p>
          <a:p>
            <a:r>
              <a:rPr lang="ja-JP" altLang="en-US" dirty="0"/>
              <a:t>精神医療から抜けられない</a:t>
            </a:r>
            <a:endParaRPr lang="en-US" altLang="ja-JP" dirty="0"/>
          </a:p>
          <a:p>
            <a:r>
              <a:rPr lang="ja-JP" altLang="en-US" dirty="0"/>
              <a:t>アディクションが収まらない</a:t>
            </a:r>
            <a:endParaRPr lang="en-US" altLang="ja-JP" dirty="0"/>
          </a:p>
          <a:p>
            <a:r>
              <a:rPr lang="ja-JP" altLang="en-US" dirty="0"/>
              <a:t>犯罪を繰り返す</a:t>
            </a:r>
            <a:endParaRPr lang="en-US" altLang="ja-JP" dirty="0"/>
          </a:p>
          <a:p>
            <a:r>
              <a:rPr lang="ja-JP" altLang="en-US" dirty="0"/>
              <a:t>何度も約束を反故にする</a:t>
            </a:r>
          </a:p>
        </p:txBody>
      </p:sp>
      <p:sp>
        <p:nvSpPr>
          <p:cNvPr id="10" name="矢印: 右 9">
            <a:extLst>
              <a:ext uri="{FF2B5EF4-FFF2-40B4-BE49-F238E27FC236}">
                <a16:creationId xmlns:a16="http://schemas.microsoft.com/office/drawing/2014/main" id="{4EE75A71-ED53-4888-839C-2D4862C529DE}"/>
              </a:ext>
            </a:extLst>
          </p:cNvPr>
          <p:cNvSpPr/>
          <p:nvPr/>
        </p:nvSpPr>
        <p:spPr>
          <a:xfrm rot="19845042">
            <a:off x="4940729" y="3418084"/>
            <a:ext cx="964621" cy="460169"/>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sp>
        <p:nvSpPr>
          <p:cNvPr id="11" name="矢印: 右 10">
            <a:extLst>
              <a:ext uri="{FF2B5EF4-FFF2-40B4-BE49-F238E27FC236}">
                <a16:creationId xmlns:a16="http://schemas.microsoft.com/office/drawing/2014/main" id="{FF04007A-00F7-4F53-83EA-36776507ECCE}"/>
              </a:ext>
            </a:extLst>
          </p:cNvPr>
          <p:cNvSpPr/>
          <p:nvPr/>
        </p:nvSpPr>
        <p:spPr>
          <a:xfrm rot="1884557">
            <a:off x="4958161" y="4999932"/>
            <a:ext cx="964621" cy="460169"/>
          </a:xfrm>
          <a:prstGeom prst="rightArrow">
            <a:avLst/>
          </a:prstGeom>
          <a:solidFill>
            <a:schemeClr val="accent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9AA84A4F-8A41-4F38-96FD-2BC64BD4E10A}"/>
              </a:ext>
            </a:extLst>
          </p:cNvPr>
          <p:cNvSpPr/>
          <p:nvPr/>
        </p:nvSpPr>
        <p:spPr>
          <a:xfrm rot="19721606">
            <a:off x="4356261" y="3137701"/>
            <a:ext cx="1734770" cy="369332"/>
          </a:xfrm>
          <a:prstGeom prst="rect">
            <a:avLst/>
          </a:prstGeom>
        </p:spPr>
        <p:txBody>
          <a:bodyPr wrap="none">
            <a:spAutoFit/>
          </a:bodyPr>
          <a:lstStyle/>
          <a:p>
            <a:r>
              <a:rPr lang="ja-JP" altLang="en-US" dirty="0"/>
              <a:t>原因背景を探る</a:t>
            </a:r>
          </a:p>
        </p:txBody>
      </p:sp>
      <p:sp>
        <p:nvSpPr>
          <p:cNvPr id="13" name="正方形/長方形 12">
            <a:extLst>
              <a:ext uri="{FF2B5EF4-FFF2-40B4-BE49-F238E27FC236}">
                <a16:creationId xmlns:a16="http://schemas.microsoft.com/office/drawing/2014/main" id="{9FAAFC5C-6D1D-49E2-9C8A-FA4111A69738}"/>
              </a:ext>
            </a:extLst>
          </p:cNvPr>
          <p:cNvSpPr/>
          <p:nvPr/>
        </p:nvSpPr>
        <p:spPr>
          <a:xfrm rot="1974180">
            <a:off x="4655402" y="5369523"/>
            <a:ext cx="1066318" cy="369332"/>
          </a:xfrm>
          <a:prstGeom prst="rect">
            <a:avLst/>
          </a:prstGeom>
        </p:spPr>
        <p:txBody>
          <a:bodyPr wrap="none">
            <a:spAutoFit/>
          </a:bodyPr>
          <a:lstStyle/>
          <a:p>
            <a:r>
              <a:rPr lang="ja-JP" altLang="en-US" dirty="0"/>
              <a:t>放置する</a:t>
            </a:r>
          </a:p>
        </p:txBody>
      </p:sp>
      <p:sp>
        <p:nvSpPr>
          <p:cNvPr id="14" name="正方形/長方形 13">
            <a:extLst>
              <a:ext uri="{FF2B5EF4-FFF2-40B4-BE49-F238E27FC236}">
                <a16:creationId xmlns:a16="http://schemas.microsoft.com/office/drawing/2014/main" id="{171BD295-97BD-457D-986C-7D7E6CCC2179}"/>
              </a:ext>
            </a:extLst>
          </p:cNvPr>
          <p:cNvSpPr/>
          <p:nvPr/>
        </p:nvSpPr>
        <p:spPr>
          <a:xfrm>
            <a:off x="6165110" y="5298946"/>
            <a:ext cx="2018805" cy="624715"/>
          </a:xfrm>
          <a:prstGeom prst="rect">
            <a:avLst/>
          </a:prstGeom>
          <a:gradFill>
            <a:gsLst>
              <a:gs pos="100000">
                <a:schemeClr val="accent2">
                  <a:lumMod val="60000"/>
                  <a:lumOff val="40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a:solidFill>
                  <a:schemeClr val="accent4">
                    <a:lumMod val="50000"/>
                  </a:schemeClr>
                </a:solidFill>
              </a:rPr>
              <a:t>権利侵害</a:t>
            </a:r>
          </a:p>
        </p:txBody>
      </p:sp>
      <p:sp>
        <p:nvSpPr>
          <p:cNvPr id="15" name="正方形/長方形 14">
            <a:extLst>
              <a:ext uri="{FF2B5EF4-FFF2-40B4-BE49-F238E27FC236}">
                <a16:creationId xmlns:a16="http://schemas.microsoft.com/office/drawing/2014/main" id="{C3A627E4-7041-4C53-8C0E-C01A145D1806}"/>
              </a:ext>
            </a:extLst>
          </p:cNvPr>
          <p:cNvSpPr/>
          <p:nvPr/>
        </p:nvSpPr>
        <p:spPr>
          <a:xfrm>
            <a:off x="6165110" y="2966242"/>
            <a:ext cx="2018805" cy="624715"/>
          </a:xfrm>
          <a:prstGeom prst="rect">
            <a:avLst/>
          </a:prstGeom>
          <a:gradFill>
            <a:gsLst>
              <a:gs pos="100000">
                <a:schemeClr val="accent6">
                  <a:lumMod val="40000"/>
                  <a:lumOff val="60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a:solidFill>
                  <a:schemeClr val="accent4">
                    <a:lumMod val="50000"/>
                  </a:schemeClr>
                </a:solidFill>
              </a:rPr>
              <a:t>主体性発揮</a:t>
            </a:r>
          </a:p>
        </p:txBody>
      </p:sp>
      <p:grpSp>
        <p:nvGrpSpPr>
          <p:cNvPr id="16" name="グループ化 15">
            <a:extLst>
              <a:ext uri="{FF2B5EF4-FFF2-40B4-BE49-F238E27FC236}">
                <a16:creationId xmlns:a16="http://schemas.microsoft.com/office/drawing/2014/main" id="{30B0AF37-6FB2-445B-B44F-D9D19C79B2D2}"/>
              </a:ext>
            </a:extLst>
          </p:cNvPr>
          <p:cNvGrpSpPr/>
          <p:nvPr/>
        </p:nvGrpSpPr>
        <p:grpSpPr>
          <a:xfrm>
            <a:off x="5587638" y="4053334"/>
            <a:ext cx="1446151" cy="795687"/>
            <a:chOff x="4860630" y="1863585"/>
            <a:chExt cx="2149869" cy="1362807"/>
          </a:xfrm>
          <a:scene3d>
            <a:camera prst="orthographicFront"/>
            <a:lightRig rig="flat" dir="t"/>
          </a:scene3d>
        </p:grpSpPr>
        <p:sp>
          <p:nvSpPr>
            <p:cNvPr id="17" name="円/楕円 22">
              <a:extLst>
                <a:ext uri="{FF2B5EF4-FFF2-40B4-BE49-F238E27FC236}">
                  <a16:creationId xmlns:a16="http://schemas.microsoft.com/office/drawing/2014/main" id="{8C607FB4-00F7-441E-A854-AD743AF602B0}"/>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18" name="円/楕円 4">
              <a:extLst>
                <a:ext uri="{FF2B5EF4-FFF2-40B4-BE49-F238E27FC236}">
                  <a16:creationId xmlns:a16="http://schemas.microsoft.com/office/drawing/2014/main" id="{32E2BE0F-F0E0-42E6-A3FC-90D69E5943D4}"/>
                </a:ext>
              </a:extLst>
            </p:cNvPr>
            <p:cNvSpPr/>
            <p:nvPr/>
          </p:nvSpPr>
          <p:spPr>
            <a:xfrm>
              <a:off x="5209173" y="2242439"/>
              <a:ext cx="1546376" cy="591119"/>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関係者</a:t>
              </a:r>
            </a:p>
          </p:txBody>
        </p:sp>
      </p:grpSp>
      <p:grpSp>
        <p:nvGrpSpPr>
          <p:cNvPr id="19" name="グループ化 18">
            <a:extLst>
              <a:ext uri="{FF2B5EF4-FFF2-40B4-BE49-F238E27FC236}">
                <a16:creationId xmlns:a16="http://schemas.microsoft.com/office/drawing/2014/main" id="{CC4DDA67-10AB-4153-A39E-6D40188E4428}"/>
              </a:ext>
            </a:extLst>
          </p:cNvPr>
          <p:cNvGrpSpPr/>
          <p:nvPr/>
        </p:nvGrpSpPr>
        <p:grpSpPr>
          <a:xfrm>
            <a:off x="7379716" y="4002353"/>
            <a:ext cx="1802499" cy="872823"/>
            <a:chOff x="4860630" y="1863585"/>
            <a:chExt cx="2149869" cy="1362807"/>
          </a:xfrm>
          <a:solidFill>
            <a:schemeClr val="accent5">
              <a:lumMod val="40000"/>
              <a:lumOff val="60000"/>
            </a:schemeClr>
          </a:solidFill>
          <a:scene3d>
            <a:camera prst="orthographicFront"/>
            <a:lightRig rig="flat" dir="t"/>
          </a:scene3d>
        </p:grpSpPr>
        <p:sp>
          <p:nvSpPr>
            <p:cNvPr id="20" name="円/楕円 22">
              <a:extLst>
                <a:ext uri="{FF2B5EF4-FFF2-40B4-BE49-F238E27FC236}">
                  <a16:creationId xmlns:a16="http://schemas.microsoft.com/office/drawing/2014/main" id="{2F5AB9F9-833B-442C-AA9B-623CD7E5B721}"/>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21" name="円/楕円 4">
              <a:extLst>
                <a:ext uri="{FF2B5EF4-FFF2-40B4-BE49-F238E27FC236}">
                  <a16:creationId xmlns:a16="http://schemas.microsoft.com/office/drawing/2014/main" id="{9CBC04EC-33D8-4F74-B348-D3E04611C852}"/>
                </a:ext>
              </a:extLst>
            </p:cNvPr>
            <p:cNvSpPr/>
            <p:nvPr/>
          </p:nvSpPr>
          <p:spPr>
            <a:xfrm>
              <a:off x="5209173" y="2242439"/>
              <a:ext cx="1546376" cy="591119"/>
            </a:xfrm>
            <a:prstGeom prst="rect">
              <a:avLst/>
            </a:prstGeom>
            <a:grp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000" b="0" i="0" u="none" strike="noStrike" kern="0" cap="none" spc="0" normalizeH="0" baseline="0" noProof="0" dirty="0">
                  <a:ln>
                    <a:noFill/>
                  </a:ln>
                  <a:solidFill>
                    <a:schemeClr val="accent5">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相談支援専門員</a:t>
              </a:r>
            </a:p>
          </p:txBody>
        </p:sp>
      </p:grpSp>
    </p:spTree>
    <p:extLst>
      <p:ext uri="{BB962C8B-B14F-4D97-AF65-F5344CB8AC3E}">
        <p14:creationId xmlns:p14="http://schemas.microsoft.com/office/powerpoint/2010/main" val="31485253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577</TotalTime>
  <Words>1281</Words>
  <Application>Microsoft Office PowerPoint</Application>
  <PresentationFormat>A4 210 x 297 mm</PresentationFormat>
  <Paragraphs>264</Paragraphs>
  <Slides>11</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HGP創英角ｺﾞｼｯｸUB</vt:lpstr>
      <vt:lpstr>HGP創英角ﾎﾟｯﾌﾟ体</vt:lpstr>
      <vt:lpstr>ＭＳ Ｐゴシック</vt:lpstr>
      <vt:lpstr>新細明體</vt:lpstr>
      <vt:lpstr>Arial</vt:lpstr>
      <vt:lpstr>Calibri</vt:lpstr>
      <vt:lpstr>Calibri Light</vt:lpstr>
      <vt:lpstr>Times New Roman</vt:lpstr>
      <vt:lpstr>Office テーマ</vt:lpstr>
      <vt:lpstr>2018年度　相談支援専門員指導者養成研修  【講義１】障害者の地域支援と相談支援従事者（サービス管理責任者・児童発達支援管理責任者）の役割に関する講義  ②相談支援（障害児者支援）の基本的視点</vt:lpstr>
      <vt:lpstr>講義の趣旨</vt:lpstr>
      <vt:lpstr>相談支援専門員はソーシャルワーカーである</vt:lpstr>
      <vt:lpstr>何のために相談援助をするのか？</vt:lpstr>
      <vt:lpstr>何を心がければ良いのか？</vt:lpstr>
      <vt:lpstr>基本的視点は何か？</vt:lpstr>
      <vt:lpstr>基本的視点１ 当事者の視点（個性の尊重）</vt:lpstr>
      <vt:lpstr>基本的視点２ アドボカシーの視点（意思決定支援）</vt:lpstr>
      <vt:lpstr>基本的視点３ 自立・自己決定の視点（主体性発揮）</vt:lpstr>
      <vt:lpstr>基本的視点４ エンパワメントの視点（当事者による社会変革）</vt:lpstr>
      <vt:lpstr>基本的視点５ 社会的包摂の視点（社会の再統合）</vt:lpstr>
    </vt:vector>
  </TitlesOfParts>
  <Company>UNITCOM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【講義１】障害者の地域支援と相談支援従事者（サービス管理責任者・児童発達支援管理責任者）の役割に関する講義  ②相談支援（障害児者支援）の基本的視点</dc:title>
  <dc:creator>島村 聡</dc:creator>
  <cp:lastModifiedBy>聡 島村</cp:lastModifiedBy>
  <cp:revision>62</cp:revision>
  <dcterms:created xsi:type="dcterms:W3CDTF">2018-05-14T00:57:01Z</dcterms:created>
  <dcterms:modified xsi:type="dcterms:W3CDTF">2018-06-17T07:26:52Z</dcterms:modified>
</cp:coreProperties>
</file>