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0"/>
  </p:notesMasterIdLst>
  <p:sldIdLst>
    <p:sldId id="256" r:id="rId2"/>
    <p:sldId id="257" r:id="rId3"/>
    <p:sldId id="258" r:id="rId4"/>
    <p:sldId id="264" r:id="rId5"/>
    <p:sldId id="263" r:id="rId6"/>
    <p:sldId id="262" r:id="rId7"/>
    <p:sldId id="259" r:id="rId8"/>
    <p:sldId id="260" r:id="rId9"/>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233" autoAdjust="0"/>
  </p:normalViewPr>
  <p:slideViewPr>
    <p:cSldViewPr snapToGrid="0">
      <p:cViewPr varScale="1">
        <p:scale>
          <a:sx n="81" d="100"/>
          <a:sy n="81" d="100"/>
        </p:scale>
        <p:origin x="22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CE18DD-33CB-4BD6-890C-2B33AB4B7E4B}" type="datetimeFigureOut">
              <a:rPr kumimoji="1" lang="ja-JP" altLang="en-US" smtClean="0"/>
              <a:t>2018/6/17</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3F2E3B-FA7B-4173-92F7-3F16823A91ED}" type="slidenum">
              <a:rPr kumimoji="1" lang="ja-JP" altLang="en-US" smtClean="0"/>
              <a:t>‹#›</a:t>
            </a:fld>
            <a:endParaRPr kumimoji="1" lang="ja-JP" altLang="en-US"/>
          </a:p>
        </p:txBody>
      </p:sp>
    </p:spTree>
    <p:extLst>
      <p:ext uri="{BB962C8B-B14F-4D97-AF65-F5344CB8AC3E}">
        <p14:creationId xmlns:p14="http://schemas.microsoft.com/office/powerpoint/2010/main" val="1728921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講義の趣旨を大まかに伝える。</a:t>
            </a:r>
            <a:endParaRPr kumimoji="1" lang="en-US" altLang="ja-JP" dirty="0"/>
          </a:p>
          <a:p>
            <a:r>
              <a:rPr kumimoji="1" lang="ja-JP" altLang="en-US" dirty="0"/>
              <a:t>詳しい説明は次ページ以降にあると伝える。</a:t>
            </a:r>
            <a:endParaRPr kumimoji="1" lang="en-US" altLang="ja-JP" dirty="0"/>
          </a:p>
          <a:p>
            <a:endParaRPr kumimoji="1" lang="en-US" altLang="ja-JP" dirty="0"/>
          </a:p>
          <a:p>
            <a:r>
              <a:rPr kumimoji="1" lang="ja-JP" altLang="en-US" dirty="0"/>
              <a:t>参考文献</a:t>
            </a:r>
            <a:endParaRPr kumimoji="1" lang="en-US" altLang="ja-JP" dirty="0"/>
          </a:p>
          <a:p>
            <a:r>
              <a:rPr kumimoji="1" lang="ja-JP" altLang="en-US" dirty="0"/>
              <a:t>基本を知るために</a:t>
            </a:r>
            <a:endParaRPr kumimoji="1" lang="en-US" altLang="ja-JP" dirty="0"/>
          </a:p>
          <a:p>
            <a:r>
              <a:rPr kumimoji="1" lang="ja-JP" altLang="en-US" dirty="0"/>
              <a:t>稲沢公一・岩崎晋也「社会福祉をつかむ　改訂版」　有斐閣　</a:t>
            </a:r>
            <a:r>
              <a:rPr kumimoji="1" lang="en-US" altLang="ja-JP" dirty="0"/>
              <a:t>2014</a:t>
            </a:r>
          </a:p>
          <a:p>
            <a:r>
              <a:rPr kumimoji="1" lang="ja-JP" altLang="en-US" dirty="0"/>
              <a:t>詳しく知るために</a:t>
            </a:r>
            <a:endParaRPr kumimoji="1" lang="en-US" altLang="ja-JP" dirty="0"/>
          </a:p>
          <a:p>
            <a:r>
              <a:rPr kumimoji="1" lang="ja-JP" altLang="en-US" b="0" dirty="0"/>
              <a:t>久保紘章・副田あけみ「</a:t>
            </a:r>
            <a:r>
              <a:rPr kumimoji="1" lang="ja-JP" altLang="en-US" sz="1200" b="0" i="0" u="none" strike="noStrike" kern="1200" dirty="0">
                <a:solidFill>
                  <a:schemeClr val="tx1"/>
                </a:solidFill>
                <a:effectLst/>
                <a:latin typeface="+mn-lt"/>
                <a:ea typeface="+mn-ea"/>
                <a:cs typeface="+mn-cs"/>
              </a:rPr>
              <a:t>ソーシャルワークの実践モデル</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心理社会的アプローチからナラティブまで」　川島書店　</a:t>
            </a:r>
            <a:r>
              <a:rPr kumimoji="1" lang="en-US" altLang="ja-JP" sz="1200" b="0" i="0" u="none" strike="noStrike" kern="1200" dirty="0">
                <a:solidFill>
                  <a:schemeClr val="tx1"/>
                </a:solidFill>
                <a:effectLst/>
                <a:latin typeface="+mn-lt"/>
                <a:ea typeface="+mn-ea"/>
                <a:cs typeface="+mn-cs"/>
              </a:rPr>
              <a:t>2005</a:t>
            </a:r>
            <a:endParaRPr kumimoji="1" lang="en-US" altLang="ja-JP" b="0" dirty="0"/>
          </a:p>
          <a:p>
            <a:r>
              <a:rPr kumimoji="1" lang="ja-JP" altLang="en-US" dirty="0"/>
              <a:t>お時間があれば</a:t>
            </a:r>
            <a:endParaRPr kumimoji="1" lang="en-US" altLang="ja-JP" dirty="0"/>
          </a:p>
          <a:p>
            <a:r>
              <a:rPr kumimoji="1" lang="zh-TW" altLang="en-US" sz="1200" b="0" i="0" u="none" strike="noStrike" kern="1200" dirty="0">
                <a:solidFill>
                  <a:schemeClr val="tx1"/>
                </a:solidFill>
                <a:effectLst/>
                <a:latin typeface="+mn-lt"/>
                <a:ea typeface="+mn-ea"/>
                <a:cs typeface="+mn-cs"/>
              </a:rPr>
              <a:t>東美奈子・大久保薫・島村聡「</a:t>
            </a:r>
            <a:r>
              <a:rPr kumimoji="1" lang="ja-JP" altLang="en-US" sz="1200" b="0" i="0" u="none" strike="noStrike" kern="1200" dirty="0">
                <a:solidFill>
                  <a:schemeClr val="tx1"/>
                </a:solidFill>
                <a:effectLst/>
                <a:latin typeface="+mn-lt"/>
                <a:ea typeface="+mn-ea"/>
                <a:cs typeface="+mn-cs"/>
              </a:rPr>
              <a:t>障がい者ケアマネジメントの基本 </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差がつく相談支援専門員の仕事</a:t>
            </a:r>
            <a:r>
              <a:rPr kumimoji="1" lang="en-US" altLang="ja-JP" sz="1200" b="0" i="0" u="none" strike="noStrike" kern="1200" dirty="0">
                <a:solidFill>
                  <a:schemeClr val="tx1"/>
                </a:solidFill>
                <a:effectLst/>
                <a:latin typeface="+mn-lt"/>
                <a:ea typeface="+mn-ea"/>
                <a:cs typeface="+mn-cs"/>
              </a:rPr>
              <a:t>33</a:t>
            </a:r>
            <a:r>
              <a:rPr kumimoji="1" lang="ja-JP" altLang="en-US" sz="1200" b="0" i="0" u="none" strike="noStrike" kern="1200" dirty="0">
                <a:solidFill>
                  <a:schemeClr val="tx1"/>
                </a:solidFill>
                <a:effectLst/>
                <a:latin typeface="+mn-lt"/>
                <a:ea typeface="+mn-ea"/>
                <a:cs typeface="+mn-cs"/>
              </a:rPr>
              <a:t>のルール」　中央法規　</a:t>
            </a:r>
            <a:r>
              <a:rPr kumimoji="1" lang="en-US" altLang="ja-JP" sz="1200" b="0" i="0" u="none" strike="noStrike" kern="1200" dirty="0">
                <a:solidFill>
                  <a:schemeClr val="tx1"/>
                </a:solidFill>
                <a:effectLst/>
                <a:latin typeface="+mn-lt"/>
                <a:ea typeface="+mn-ea"/>
                <a:cs typeface="+mn-cs"/>
              </a:rPr>
              <a:t>2015</a:t>
            </a:r>
            <a:endParaRPr kumimoji="1" lang="ja-JP" altLang="en-US" b="0"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2</a:t>
            </a:fld>
            <a:endParaRPr kumimoji="1" lang="ja-JP" altLang="en-US"/>
          </a:p>
        </p:txBody>
      </p:sp>
    </p:spTree>
    <p:extLst>
      <p:ext uri="{BB962C8B-B14F-4D97-AF65-F5344CB8AC3E}">
        <p14:creationId xmlns:p14="http://schemas.microsoft.com/office/powerpoint/2010/main" val="1720332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dirty="0">
                <a:solidFill>
                  <a:srgbClr val="C00000"/>
                </a:solidFill>
                <a:latin typeface="HGP創英角ﾎﾟｯﾌﾟ体" panose="040B0A00000000000000" pitchFamily="50" charset="-128"/>
                <a:ea typeface="HGP創英角ﾎﾟｯﾌﾟ体" panose="040B0A00000000000000" pitchFamily="50" charset="-128"/>
              </a:rPr>
              <a:t>ここでは、対人援助の構成要件と専門的援助関係の技法、援助対象とは何かについて述べる。援助方法は後のスライドで触れる。</a:t>
            </a:r>
            <a:endParaRPr kumimoji="1" lang="en-US" altLang="ja-JP" sz="1200" dirty="0">
              <a:solidFill>
                <a:srgbClr val="C00000"/>
              </a:solidFill>
              <a:latin typeface="HGP創英角ﾎﾟｯﾌﾟ体" panose="040B0A00000000000000" pitchFamily="50" charset="-128"/>
              <a:ea typeface="HGP創英角ﾎﾟｯﾌﾟ体" panose="040B0A00000000000000" pitchFamily="50" charset="-128"/>
            </a:endParaRPr>
          </a:p>
          <a:p>
            <a:endParaRPr kumimoji="1" lang="en-US" altLang="ja-JP" sz="1200" dirty="0">
              <a:solidFill>
                <a:srgbClr val="C00000"/>
              </a:solidFill>
              <a:latin typeface="HGP創英角ﾎﾟｯﾌﾟ体" panose="040B0A00000000000000" pitchFamily="50" charset="-128"/>
              <a:ea typeface="HGP創英角ﾎﾟｯﾌﾟ体" panose="040B0A00000000000000" pitchFamily="50" charset="-128"/>
            </a:endParaRPr>
          </a:p>
          <a:p>
            <a:r>
              <a:rPr kumimoji="1" lang="ja-JP" altLang="en-US" sz="1200" dirty="0">
                <a:solidFill>
                  <a:srgbClr val="C00000"/>
                </a:solidFill>
                <a:latin typeface="HGP創英角ﾎﾟｯﾌﾟ体" panose="040B0A00000000000000" pitchFamily="50" charset="-128"/>
                <a:ea typeface="HGP創英角ﾎﾟｯﾌﾟ体" panose="040B0A00000000000000" pitchFamily="50" charset="-128"/>
              </a:rPr>
              <a:t>対人援助を構成しているのは　</a:t>
            </a:r>
            <a:r>
              <a:rPr kumimoji="1" lang="ja-JP" altLang="en-US" dirty="0"/>
              <a:t>援助対象　　援助関係　　援助方法　である。それらを援助目標に向けて組み立てていく。</a:t>
            </a:r>
            <a:endParaRPr kumimoji="1" lang="en-US" altLang="ja-JP" dirty="0"/>
          </a:p>
          <a:p>
            <a:r>
              <a:rPr kumimoji="1" lang="ja-JP" altLang="en-US" dirty="0"/>
              <a:t>つまり、対人援助とは</a:t>
            </a:r>
            <a:endParaRPr kumimoji="1" lang="en-US" altLang="ja-JP" dirty="0"/>
          </a:p>
          <a:p>
            <a:r>
              <a:rPr kumimoji="1" lang="ja-JP" altLang="en-US" dirty="0"/>
              <a:t>「何らかの問題を抱えた人（援助対象）に対して</a:t>
            </a:r>
            <a:r>
              <a:rPr lang="ja-JP" altLang="en-US" dirty="0"/>
              <a:t>専門的援助関係</a:t>
            </a:r>
            <a:r>
              <a:rPr kumimoji="1" lang="ja-JP" altLang="en-US" dirty="0"/>
              <a:t>（援助関係）</a:t>
            </a:r>
            <a:r>
              <a:rPr lang="ja-JP" altLang="en-US" dirty="0"/>
              <a:t>を結び、様々な対人援助技術</a:t>
            </a:r>
            <a:r>
              <a:rPr kumimoji="1" lang="ja-JP" altLang="en-US" dirty="0"/>
              <a:t>（援助技術）</a:t>
            </a:r>
            <a:r>
              <a:rPr lang="ja-JP" altLang="en-US" dirty="0"/>
              <a:t>を用いて、援助目標に向けクライアントとともに課題を乗り越えていく過程である。」</a:t>
            </a:r>
            <a:endParaRPr lang="en-US" altLang="ja-JP" dirty="0"/>
          </a:p>
          <a:p>
            <a:endParaRPr kumimoji="1" lang="en-US" altLang="ja-JP" dirty="0"/>
          </a:p>
          <a:p>
            <a:r>
              <a:rPr kumimoji="1" lang="ja-JP" altLang="en-US" dirty="0"/>
              <a:t>援助関係を示したものに信頼関係を基礎とした専門的援助関係という言葉がある。実際の援助過程では、信頼関係の構築そのものが大きな目的ともなりうることから、これらの関係は同時並行的に構築されていく。</a:t>
            </a:r>
            <a:endParaRPr kumimoji="1" lang="en-US" altLang="ja-JP" dirty="0"/>
          </a:p>
          <a:p>
            <a:endParaRPr kumimoji="1" lang="en-US" altLang="ja-JP" dirty="0"/>
          </a:p>
          <a:p>
            <a:r>
              <a:rPr kumimoji="1" lang="ja-JP" altLang="en-US" dirty="0"/>
              <a:t>専門的援助関係と示したのがバイスティックのケースワークの原則（援助関係を形成する技法）である。</a:t>
            </a:r>
            <a:endParaRPr kumimoji="1" lang="en-US" altLang="ja-JP" dirty="0"/>
          </a:p>
          <a:p>
            <a:r>
              <a:rPr kumimoji="1" lang="ja-JP" altLang="ja-JP" sz="1200" kern="1200" dirty="0">
                <a:solidFill>
                  <a:schemeClr val="tx1"/>
                </a:solidFill>
                <a:effectLst/>
                <a:latin typeface="+mn-lt"/>
                <a:ea typeface="+mn-ea"/>
                <a:cs typeface="+mn-cs"/>
              </a:rPr>
              <a:t>＊バイスティック７原則</a:t>
            </a:r>
          </a:p>
          <a:p>
            <a:r>
              <a:rPr kumimoji="1" lang="ja-JP" altLang="ja-JP" sz="1200" kern="1200" dirty="0">
                <a:solidFill>
                  <a:schemeClr val="tx1"/>
                </a:solidFill>
                <a:effectLst/>
                <a:latin typeface="+mn-lt"/>
                <a:ea typeface="+mn-ea"/>
                <a:cs typeface="+mn-cs"/>
              </a:rPr>
              <a:t>①個別化の原則</a:t>
            </a:r>
            <a:r>
              <a:rPr kumimoji="1" lang="en-US" altLang="ja-JP" sz="1200" kern="1200" dirty="0">
                <a:solidFill>
                  <a:schemeClr val="tx1"/>
                </a:solidFill>
                <a:effectLst/>
                <a:latin typeface="+mn-lt"/>
                <a:ea typeface="+mn-ea"/>
                <a:cs typeface="+mn-cs"/>
              </a:rPr>
              <a:t>(Individualization)</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②意図的な感情表現尊重の原則</a:t>
            </a:r>
            <a:r>
              <a:rPr kumimoji="1" lang="en-US" altLang="ja-JP" sz="1200" kern="1200" dirty="0">
                <a:solidFill>
                  <a:schemeClr val="tx1"/>
                </a:solidFill>
                <a:effectLst/>
                <a:latin typeface="+mn-lt"/>
                <a:ea typeface="+mn-ea"/>
                <a:cs typeface="+mn-cs"/>
              </a:rPr>
              <a:t>(Purposeful expression of feelings)</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③統制された情緒的関与の原則</a:t>
            </a:r>
            <a:r>
              <a:rPr kumimoji="1" lang="en-US" altLang="ja-JP" sz="1200" kern="1200" dirty="0">
                <a:solidFill>
                  <a:schemeClr val="tx1"/>
                </a:solidFill>
                <a:effectLst/>
                <a:latin typeface="+mn-lt"/>
                <a:ea typeface="+mn-ea"/>
                <a:cs typeface="+mn-cs"/>
              </a:rPr>
              <a:t>(Controlled expression of feelings)</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④受容の原則</a:t>
            </a:r>
            <a:r>
              <a:rPr kumimoji="1" lang="en-US" altLang="ja-JP" sz="1200" kern="1200" dirty="0">
                <a:solidFill>
                  <a:schemeClr val="tx1"/>
                </a:solidFill>
                <a:effectLst/>
                <a:latin typeface="+mn-lt"/>
                <a:ea typeface="+mn-ea"/>
                <a:cs typeface="+mn-cs"/>
              </a:rPr>
              <a:t>(Acceptance)</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⑤非審判的態度の原則</a:t>
            </a:r>
            <a:r>
              <a:rPr kumimoji="1" lang="en-US" altLang="ja-JP" sz="1200" kern="1200" dirty="0">
                <a:solidFill>
                  <a:schemeClr val="tx1"/>
                </a:solidFill>
                <a:effectLst/>
                <a:latin typeface="+mn-lt"/>
                <a:ea typeface="+mn-ea"/>
                <a:cs typeface="+mn-cs"/>
              </a:rPr>
              <a:t>(Non judgmental attitude)</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⑥自己決定尊重の原則</a:t>
            </a:r>
            <a:r>
              <a:rPr kumimoji="1" lang="en-US" altLang="ja-JP" sz="1200" kern="1200" dirty="0">
                <a:solidFill>
                  <a:schemeClr val="tx1"/>
                </a:solidFill>
                <a:effectLst/>
                <a:latin typeface="+mn-lt"/>
                <a:ea typeface="+mn-ea"/>
                <a:cs typeface="+mn-cs"/>
              </a:rPr>
              <a:t>(Client self-determination)</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⑦秘密保持の原則</a:t>
            </a:r>
            <a:r>
              <a:rPr kumimoji="1" lang="en-US" altLang="ja-JP" sz="1200" kern="1200" dirty="0">
                <a:solidFill>
                  <a:schemeClr val="tx1"/>
                </a:solidFill>
                <a:effectLst/>
                <a:latin typeface="+mn-lt"/>
                <a:ea typeface="+mn-ea"/>
                <a:cs typeface="+mn-cs"/>
              </a:rPr>
              <a:t>(Confidentiality)</a:t>
            </a:r>
          </a:p>
          <a:p>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援助対象とは何らかの生活課題を抱えた人である。生活課題は単に障がいがあるから存在するというものではなく、個人の持つ因子と環境の持つ因子との交互作用で生じるものである。</a:t>
            </a:r>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ここで</a:t>
            </a:r>
            <a:r>
              <a:rPr kumimoji="1" lang="en-US" altLang="ja-JP" sz="1200" kern="1200" dirty="0">
                <a:solidFill>
                  <a:schemeClr val="tx1"/>
                </a:solidFill>
                <a:effectLst/>
                <a:latin typeface="+mn-lt"/>
                <a:ea typeface="+mn-ea"/>
                <a:cs typeface="+mn-cs"/>
              </a:rPr>
              <a:t>ICF</a:t>
            </a:r>
            <a:r>
              <a:rPr kumimoji="1" lang="ja-JP" altLang="en-US" sz="1200" kern="1200" dirty="0">
                <a:solidFill>
                  <a:schemeClr val="tx1"/>
                </a:solidFill>
                <a:effectLst/>
                <a:latin typeface="+mn-lt"/>
                <a:ea typeface="+mn-ea"/>
                <a:cs typeface="+mn-cs"/>
              </a:rPr>
              <a:t>の説明を入れても良い。</a:t>
            </a:r>
            <a:endParaRPr kumimoji="1" lang="ja-JP" altLang="ja-JP"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3</a:t>
            </a:fld>
            <a:endParaRPr kumimoji="1" lang="ja-JP" altLang="en-US"/>
          </a:p>
        </p:txBody>
      </p:sp>
    </p:spTree>
    <p:extLst>
      <p:ext uri="{BB962C8B-B14F-4D97-AF65-F5344CB8AC3E}">
        <p14:creationId xmlns:p14="http://schemas.microsoft.com/office/powerpoint/2010/main" val="2907717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ソーシャルワークについては様々な説明の方法があるが、ここでは実務基準を明確化した全米ソーシャルワーカー協会の指針を使う。</a:t>
            </a:r>
            <a:endParaRPr lang="en-US" altLang="ja-JP" dirty="0"/>
          </a:p>
          <a:p>
            <a:r>
              <a:rPr lang="ja-JP" altLang="en-US" dirty="0"/>
              <a:t>（各県において、講師により説明方法が異なっても支障はない）</a:t>
            </a:r>
            <a:endParaRPr lang="en-US" altLang="ja-JP" dirty="0"/>
          </a:p>
          <a:p>
            <a:endParaRPr lang="en-US" altLang="ja-JP" dirty="0"/>
          </a:p>
          <a:p>
            <a:r>
              <a:rPr lang="ja-JP" altLang="en-US" dirty="0"/>
              <a:t>全米ソーシャルワーカー協会（</a:t>
            </a:r>
            <a:r>
              <a:rPr lang="en-US" altLang="ja-JP" dirty="0"/>
              <a:t>1955</a:t>
            </a:r>
            <a:r>
              <a:rPr lang="ja-JP" altLang="en-US" dirty="0"/>
              <a:t>年設立）が、以下のとおり、ソーシャルワーク実践の目標を達成</a:t>
            </a:r>
            <a:r>
              <a:rPr lang="ja-JP" altLang="en-US" dirty="0" err="1"/>
              <a:t>するた</a:t>
            </a:r>
            <a:r>
              <a:rPr lang="ja-JP" altLang="en-US" dirty="0"/>
              <a:t> めにソーシャルワーカーが果たすべき機能を示している。 </a:t>
            </a:r>
            <a:endParaRPr lang="en-US" altLang="ja-JP" dirty="0"/>
          </a:p>
          <a:p>
            <a:r>
              <a:rPr lang="ja-JP" altLang="en-US" dirty="0"/>
              <a:t>① 人々の問題解決能力や対処能力等を強化するという目標を達成するため、事前評価、 診断、発見、カウンセリング、援助、代弁・能力付与等の機能を遂行する。</a:t>
            </a:r>
          </a:p>
          <a:p>
            <a:r>
              <a:rPr lang="ja-JP" altLang="en-US" dirty="0"/>
              <a:t>② 人々と資源、サービス、制度等を結びつけるという目標を達成するため、組織化、紹 介、ネットワーキング等の機能を遂行する。</a:t>
            </a:r>
          </a:p>
          <a:p>
            <a:r>
              <a:rPr lang="ja-JP" altLang="en-US" dirty="0"/>
              <a:t>③ 制度の効果的かつ人道的な運営を促進するという目標を達成するため、管理</a:t>
            </a:r>
            <a:r>
              <a:rPr lang="en-US" altLang="ja-JP" dirty="0"/>
              <a:t>/</a:t>
            </a:r>
            <a:r>
              <a:rPr lang="ja-JP" altLang="en-US" dirty="0"/>
              <a:t>運営、 スーパービジョン、関係者の調整等の機能を遂行する。</a:t>
            </a:r>
          </a:p>
          <a:p>
            <a:r>
              <a:rPr lang="ja-JP" altLang="en-US" dirty="0"/>
              <a:t>④ 社会政策を発展させ改善するという目標を達成するため、政策分析、政策提案、職員 研修、資源開発等の機能を遂行する。 </a:t>
            </a:r>
            <a:endParaRPr lang="en-US" altLang="ja-JP" dirty="0"/>
          </a:p>
          <a:p>
            <a:r>
              <a:rPr lang="en-US" altLang="ja-JP" dirty="0"/>
              <a:t>【</a:t>
            </a:r>
            <a:r>
              <a:rPr lang="ja-JP" altLang="en-US" dirty="0"/>
              <a:t>全米ソーシャルワーカー協会編、日本ソーシャルワーカー協会訳「ソーシャルワーク実務基準および業務指針」 </a:t>
            </a:r>
            <a:r>
              <a:rPr lang="en-US" altLang="ja-JP" dirty="0"/>
              <a:t>1997</a:t>
            </a:r>
            <a:r>
              <a:rPr lang="ja-JP" altLang="en-US" dirty="0"/>
              <a:t>年</a:t>
            </a:r>
            <a:r>
              <a:rPr lang="en-US" altLang="ja-JP" dirty="0"/>
              <a:t>】</a:t>
            </a: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4</a:t>
            </a:fld>
            <a:endParaRPr kumimoji="1" lang="ja-JP" altLang="en-US"/>
          </a:p>
        </p:txBody>
      </p:sp>
    </p:spTree>
    <p:extLst>
      <p:ext uri="{BB962C8B-B14F-4D97-AF65-F5344CB8AC3E}">
        <p14:creationId xmlns:p14="http://schemas.microsoft.com/office/powerpoint/2010/main" val="850619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ここでは、一般的な相談援助技術の説明をしている。</a:t>
            </a:r>
            <a:endParaRPr lang="en-US" altLang="ja-JP" dirty="0"/>
          </a:p>
          <a:p>
            <a:endParaRPr lang="en-US" altLang="ja-JP" dirty="0"/>
          </a:p>
          <a:p>
            <a:r>
              <a:rPr lang="ja-JP" altLang="en-US" dirty="0"/>
              <a:t>対象別に、ケースワーク（個別援助）、グループワーク（集団援助）、コミュニティワーク（地域援助）がある。</a:t>
            </a:r>
            <a:endParaRPr lang="en-US" altLang="ja-JP" dirty="0"/>
          </a:p>
          <a:p>
            <a:r>
              <a:rPr lang="en-US" altLang="ja-JP" dirty="0"/>
              <a:t>※</a:t>
            </a:r>
            <a:r>
              <a:rPr lang="ja-JP" altLang="en-US" dirty="0"/>
              <a:t>１　</a:t>
            </a:r>
            <a:r>
              <a:rPr lang="en-US" altLang="ja-JP" dirty="0"/>
              <a:t>1980</a:t>
            </a:r>
            <a:r>
              <a:rPr lang="ja-JP" altLang="en-US" dirty="0"/>
              <a:t>年代にはアメリカ、イギリスでも地域生活支援には統合化された技術が用いられている。</a:t>
            </a:r>
            <a:endParaRPr lang="en-US" altLang="ja-JP" dirty="0"/>
          </a:p>
          <a:p>
            <a:endParaRPr lang="en-US" altLang="ja-JP" dirty="0"/>
          </a:p>
          <a:p>
            <a:r>
              <a:rPr lang="ja-JP" altLang="en-US" dirty="0"/>
              <a:t>実際の支援ではこれらの技術を統合的に使いながら地域の中の利用者を支援するジェネリック・ソーシャルワークが主流である。</a:t>
            </a:r>
            <a:endParaRPr lang="en-US" altLang="ja-JP" dirty="0"/>
          </a:p>
          <a:p>
            <a:r>
              <a:rPr lang="en-US" altLang="ja-JP" dirty="0"/>
              <a:t>※</a:t>
            </a:r>
            <a:r>
              <a:rPr lang="ja-JP" altLang="en-US" dirty="0"/>
              <a:t>２　この背景にはケアマネジメントや生態学的アプローチといった新たなアプローチの影響があるとされている。</a:t>
            </a:r>
            <a:endParaRPr lang="en-US" altLang="ja-JP" dirty="0"/>
          </a:p>
          <a:p>
            <a:endParaRPr lang="en-US" altLang="ja-JP" dirty="0"/>
          </a:p>
          <a:p>
            <a:r>
              <a:rPr lang="ja-JP" altLang="en-US" dirty="0"/>
              <a:t>この他、ソーシャルアクション、社会調査、行政計画策定、施設管理運営も場面に応じて駆使する。</a:t>
            </a:r>
            <a:endParaRPr lang="en-US" altLang="ja-JP" dirty="0"/>
          </a:p>
          <a:p>
            <a:r>
              <a:rPr lang="en-US" altLang="ja-JP" dirty="0"/>
              <a:t>※</a:t>
            </a:r>
            <a:r>
              <a:rPr lang="ja-JP" altLang="en-US" dirty="0"/>
              <a:t>３　ソーシャルアクション＝社会へ直接働きかけ課題の解決に向け市民の力を引き出す</a:t>
            </a:r>
            <a:endParaRPr lang="en-US" altLang="ja-JP" dirty="0"/>
          </a:p>
          <a:p>
            <a:r>
              <a:rPr lang="ja-JP" altLang="en-US" dirty="0"/>
              <a:t>　　　　社会調査＝地域内の障がい者の生活実態などを調べ、それを根拠として合意形成を図る</a:t>
            </a:r>
            <a:endParaRPr lang="en-US" altLang="ja-JP" dirty="0"/>
          </a:p>
          <a:p>
            <a:r>
              <a:rPr lang="ja-JP" altLang="en-US" dirty="0"/>
              <a:t>　　　　行政計画策定＝行政職員が計画づくりを通して住民福祉の向上を図る</a:t>
            </a:r>
            <a:endParaRPr lang="en-US" altLang="ja-JP" dirty="0"/>
          </a:p>
          <a:p>
            <a:r>
              <a:rPr lang="ja-JP" altLang="en-US" dirty="0"/>
              <a:t>　　　　施設管理運営＝福祉施設の運営を通して利用者はもちろん地域住民の福祉向上に寄与する</a:t>
            </a:r>
            <a:endParaRPr lang="en-US" altLang="ja-JP" dirty="0"/>
          </a:p>
          <a:p>
            <a:endParaRPr lang="en-US" altLang="ja-JP" dirty="0"/>
          </a:p>
          <a:p>
            <a:r>
              <a:rPr lang="ja-JP" altLang="en-US" dirty="0"/>
              <a:t>スーパービジョン、カウンセリング、コンサルテーションといった関連技術も重要である。</a:t>
            </a:r>
            <a:endParaRPr lang="en-US" altLang="ja-JP" dirty="0"/>
          </a:p>
          <a:p>
            <a:r>
              <a:rPr kumimoji="1" lang="en-US" altLang="ja-JP" dirty="0"/>
              <a:t>※</a:t>
            </a:r>
            <a:r>
              <a:rPr kumimoji="1" lang="ja-JP" altLang="en-US" dirty="0"/>
              <a:t>４　スーパービジョン＝支持的機能、教育的機能、管理的機能により職員の資質向上を図る</a:t>
            </a:r>
            <a:endParaRPr kumimoji="1" lang="en-US" altLang="ja-JP" dirty="0"/>
          </a:p>
          <a:p>
            <a:r>
              <a:rPr kumimoji="1" lang="ja-JP" altLang="en-US" dirty="0"/>
              <a:t>　　　　カウンセリング＝心理的アプローチを通して利用者の行動背景を読み取り支援の向上につなげる</a:t>
            </a:r>
            <a:endParaRPr kumimoji="1" lang="en-US" altLang="ja-JP" dirty="0"/>
          </a:p>
          <a:p>
            <a:r>
              <a:rPr kumimoji="1" lang="ja-JP" altLang="en-US" dirty="0"/>
              <a:t>　　　　コンサルテーション＝福祉活動に関する相談に乗ったり、情報提供を行う</a:t>
            </a: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5</a:t>
            </a:fld>
            <a:endParaRPr kumimoji="1" lang="ja-JP" altLang="en-US"/>
          </a:p>
        </p:txBody>
      </p:sp>
    </p:spTree>
    <p:extLst>
      <p:ext uri="{BB962C8B-B14F-4D97-AF65-F5344CB8AC3E}">
        <p14:creationId xmlns:p14="http://schemas.microsoft.com/office/powerpoint/2010/main" val="691509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相談援助の過程（プロセス）は一般的な説明で十分である。</a:t>
            </a:r>
            <a:endParaRPr lang="en-US" altLang="ja-JP" dirty="0"/>
          </a:p>
          <a:p>
            <a:r>
              <a:rPr lang="ja-JP" altLang="en-US" dirty="0"/>
              <a:t>初任者のために実例を挙げて説明すると良い。その際に、計画相談で陥りそうな問題を特に強調して伝えていただきたい。</a:t>
            </a:r>
            <a:endParaRPr lang="en-US" altLang="ja-JP" dirty="0"/>
          </a:p>
          <a:p>
            <a:endParaRPr lang="en-US" altLang="ja-JP" dirty="0"/>
          </a:p>
          <a:p>
            <a:pPr marL="0" indent="0">
              <a:buNone/>
            </a:pPr>
            <a:r>
              <a:rPr lang="ja-JP" altLang="en-US" dirty="0"/>
              <a:t>　インテーク（相談受付、緊急性の判断、窓口判断、情報提供）</a:t>
            </a:r>
            <a:endParaRPr lang="en-US" altLang="ja-JP" dirty="0"/>
          </a:p>
          <a:p>
            <a:pPr marL="0" indent="0">
              <a:buNone/>
            </a:pPr>
            <a:r>
              <a:rPr lang="ja-JP" altLang="en-US" dirty="0"/>
              <a:t>　アセスメント（情報収集、面接、見立て）</a:t>
            </a:r>
            <a:endParaRPr lang="en-US" altLang="ja-JP" dirty="0"/>
          </a:p>
          <a:p>
            <a:pPr marL="0" indent="0">
              <a:buNone/>
            </a:pPr>
            <a:r>
              <a:rPr lang="ja-JP" altLang="en-US" dirty="0"/>
              <a:t>　契約（方針決定、支援決定）</a:t>
            </a:r>
            <a:endParaRPr lang="en-US" altLang="ja-JP" dirty="0"/>
          </a:p>
          <a:p>
            <a:pPr marL="0" indent="0">
              <a:buNone/>
            </a:pPr>
            <a:r>
              <a:rPr lang="ja-JP" altLang="en-US" dirty="0"/>
              <a:t>　援助目標の設定と計画策定（計画案、関係者会議）</a:t>
            </a:r>
            <a:endParaRPr lang="en-US" altLang="ja-JP" dirty="0"/>
          </a:p>
          <a:p>
            <a:pPr marL="0" indent="0">
              <a:buNone/>
            </a:pPr>
            <a:r>
              <a:rPr lang="ja-JP" altLang="en-US" dirty="0"/>
              <a:t>　介入（支援提供）</a:t>
            </a:r>
            <a:endParaRPr lang="en-US" altLang="ja-JP" dirty="0"/>
          </a:p>
          <a:p>
            <a:pPr marL="0" indent="0">
              <a:buNone/>
            </a:pPr>
            <a:r>
              <a:rPr lang="ja-JP" altLang="en-US" dirty="0"/>
              <a:t>　評価（モニタリング、経過観察）</a:t>
            </a:r>
            <a:endParaRPr lang="en-US" altLang="ja-JP" dirty="0"/>
          </a:p>
          <a:p>
            <a:pPr marL="0" indent="0">
              <a:buNone/>
            </a:pPr>
            <a:r>
              <a:rPr lang="ja-JP" altLang="en-US" dirty="0"/>
              <a:t>　終結（一応契約終了）</a:t>
            </a:r>
            <a:endParaRPr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6</a:t>
            </a:fld>
            <a:endParaRPr kumimoji="1" lang="ja-JP" altLang="en-US"/>
          </a:p>
        </p:txBody>
      </p:sp>
    </p:spTree>
    <p:extLst>
      <p:ext uri="{BB962C8B-B14F-4D97-AF65-F5344CB8AC3E}">
        <p14:creationId xmlns:p14="http://schemas.microsoft.com/office/powerpoint/2010/main" val="1032649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20000"/>
              </a:lnSpc>
            </a:pPr>
            <a:r>
              <a:rPr lang="ja-JP" altLang="en-US" dirty="0"/>
              <a:t>ソーシャルワークの基本というよりは相談支援専門員としてどのような技術的視点を持つべきかを述べる。その際、相談支援専門員の面白さと業務の価値を是非お伝え頂きたい。</a:t>
            </a:r>
            <a:endParaRPr lang="en-US" altLang="ja-JP" dirty="0"/>
          </a:p>
          <a:p>
            <a:pPr>
              <a:lnSpc>
                <a:spcPct val="120000"/>
              </a:lnSpc>
            </a:pPr>
            <a:endParaRPr lang="en-US" altLang="ja-JP" dirty="0"/>
          </a:p>
          <a:p>
            <a:pPr>
              <a:lnSpc>
                <a:spcPct val="120000"/>
              </a:lnSpc>
            </a:pPr>
            <a:r>
              <a:rPr lang="ja-JP" altLang="en-US" dirty="0"/>
              <a:t>アウトリーチ </a:t>
            </a:r>
            <a:r>
              <a:rPr lang="en-US" altLang="ja-JP" dirty="0"/>
              <a:t>= </a:t>
            </a:r>
            <a:r>
              <a:rPr lang="ja-JP" altLang="en-US" dirty="0"/>
              <a:t>権利侵害を可視化する</a:t>
            </a:r>
            <a:endParaRPr lang="en-US" altLang="ja-JP" dirty="0"/>
          </a:p>
          <a:p>
            <a:pPr>
              <a:lnSpc>
                <a:spcPct val="120000"/>
              </a:lnSpc>
            </a:pPr>
            <a:r>
              <a:rPr lang="en-US" altLang="ja-JP" dirty="0"/>
              <a:t>※</a:t>
            </a:r>
            <a:r>
              <a:rPr lang="ja-JP" altLang="en-US" dirty="0"/>
              <a:t>１　相談に来るのを待つだけでは、在宅の障がい者の声なき声を聴くことが出来ない。行政や他機関と同行しての訪問や関係職種からの聴取、本人の出入りしている場所での面談など積極的なアウトリーチが必要なことも多い。</a:t>
            </a:r>
            <a:endParaRPr lang="en-US" altLang="ja-JP" dirty="0"/>
          </a:p>
          <a:p>
            <a:pPr>
              <a:lnSpc>
                <a:spcPct val="120000"/>
              </a:lnSpc>
            </a:pPr>
            <a:endParaRPr lang="en-US" altLang="ja-JP" dirty="0"/>
          </a:p>
          <a:p>
            <a:pPr>
              <a:lnSpc>
                <a:spcPct val="120000"/>
              </a:lnSpc>
            </a:pPr>
            <a:r>
              <a:rPr lang="ja-JP" altLang="en-US" dirty="0"/>
              <a:t>想いを聴く </a:t>
            </a:r>
            <a:r>
              <a:rPr lang="en-US" altLang="ja-JP" dirty="0"/>
              <a:t>= </a:t>
            </a:r>
            <a:r>
              <a:rPr lang="ja-JP" altLang="en-US" dirty="0"/>
              <a:t>意思疎通：</a:t>
            </a:r>
            <a:r>
              <a:rPr lang="en-US" altLang="ja-JP" dirty="0"/>
              <a:t>wish</a:t>
            </a:r>
            <a:r>
              <a:rPr lang="ja-JP" altLang="en-US" dirty="0"/>
              <a:t>を見逃さない</a:t>
            </a:r>
            <a:endParaRPr lang="en-US" altLang="ja-JP" dirty="0"/>
          </a:p>
          <a:p>
            <a:pPr>
              <a:lnSpc>
                <a:spcPct val="120000"/>
              </a:lnSpc>
            </a:pPr>
            <a:r>
              <a:rPr lang="en-US" altLang="ja-JP" dirty="0"/>
              <a:t>※</a:t>
            </a:r>
            <a:r>
              <a:rPr lang="ja-JP" altLang="en-US" dirty="0"/>
              <a:t>２　本人自身が抑圧されたり、自己表現が難しいことを前提に相談支援専門員は本人の想いを引き出す努力をする必要がある。これは意思決定支援の入口にもあたり、本人との信頼関係構築の鍵でもある。</a:t>
            </a:r>
          </a:p>
          <a:p>
            <a:pPr>
              <a:lnSpc>
                <a:spcPct val="120000"/>
              </a:lnSpc>
            </a:pPr>
            <a:endParaRPr lang="en-US" altLang="ja-JP" dirty="0"/>
          </a:p>
          <a:p>
            <a:pPr>
              <a:lnSpc>
                <a:spcPct val="120000"/>
              </a:lnSpc>
            </a:pPr>
            <a:r>
              <a:rPr lang="ja-JP" altLang="en-US" dirty="0"/>
              <a:t>不断のアセスメント </a:t>
            </a:r>
            <a:r>
              <a:rPr lang="en-US" altLang="ja-JP" dirty="0"/>
              <a:t>= </a:t>
            </a:r>
            <a:r>
              <a:rPr lang="ja-JP" altLang="en-US" dirty="0"/>
              <a:t>状況と関係性と過去・現在・未来</a:t>
            </a:r>
            <a:endParaRPr lang="en-US" altLang="ja-JP" dirty="0"/>
          </a:p>
          <a:p>
            <a:pPr>
              <a:lnSpc>
                <a:spcPct val="120000"/>
              </a:lnSpc>
            </a:pPr>
            <a:r>
              <a:rPr lang="en-US" altLang="ja-JP" dirty="0"/>
              <a:t>※</a:t>
            </a:r>
            <a:r>
              <a:rPr lang="ja-JP" altLang="en-US" dirty="0"/>
              <a:t>３　アセスメントは支援の始まりだけでなく、支援過程の中で常に行われる不断の行為である。アセスメントは現在の本人の障がい・経済・社会状況、地域社会との関係性、過去から将来にわたる履歴と希望を確認する。</a:t>
            </a:r>
            <a:endParaRPr lang="en-US" altLang="ja-JP" dirty="0"/>
          </a:p>
          <a:p>
            <a:pPr>
              <a:lnSpc>
                <a:spcPct val="120000"/>
              </a:lnSpc>
            </a:pPr>
            <a:endParaRPr lang="ja-JP" altLang="en-US" dirty="0"/>
          </a:p>
          <a:p>
            <a:pPr>
              <a:lnSpc>
                <a:spcPct val="120000"/>
              </a:lnSpc>
            </a:pPr>
            <a:r>
              <a:rPr lang="ja-JP" altLang="en-US" dirty="0"/>
              <a:t>本人計画の作成 </a:t>
            </a:r>
            <a:r>
              <a:rPr lang="en-US" altLang="ja-JP" dirty="0"/>
              <a:t>= </a:t>
            </a:r>
            <a:r>
              <a:rPr lang="ja-JP" altLang="en-US" dirty="0"/>
              <a:t>意思形成：失敗を恐れず試す</a:t>
            </a:r>
            <a:endParaRPr lang="en-US" altLang="ja-JP" dirty="0"/>
          </a:p>
          <a:p>
            <a:pPr>
              <a:lnSpc>
                <a:spcPct val="120000"/>
              </a:lnSpc>
            </a:pPr>
            <a:r>
              <a:rPr lang="en-US" altLang="ja-JP" dirty="0"/>
              <a:t>※</a:t>
            </a:r>
            <a:r>
              <a:rPr lang="ja-JP" altLang="en-US" dirty="0"/>
              <a:t>４　誰のための計画なのかを踏まえ、計画を見ると本人の意思形成の跡がわかるくらい、本人が見て感じるものにする必要がある。（</a:t>
            </a:r>
            <a:r>
              <a:rPr lang="en-US" altLang="ja-JP" dirty="0"/>
              <a:t>ex</a:t>
            </a:r>
            <a:r>
              <a:rPr lang="ja-JP" altLang="en-US" dirty="0"/>
              <a:t>　想いのマップ）</a:t>
            </a:r>
            <a:endParaRPr lang="en-US" altLang="ja-JP" dirty="0"/>
          </a:p>
          <a:p>
            <a:pPr>
              <a:lnSpc>
                <a:spcPct val="120000"/>
              </a:lnSpc>
            </a:pPr>
            <a:endParaRPr lang="ja-JP" altLang="en-US" dirty="0"/>
          </a:p>
          <a:p>
            <a:pPr>
              <a:lnSpc>
                <a:spcPct val="120000"/>
              </a:lnSpc>
            </a:pPr>
            <a:r>
              <a:rPr lang="ja-JP" altLang="en-US" dirty="0"/>
              <a:t>本人中心の会議 </a:t>
            </a:r>
            <a:r>
              <a:rPr lang="en-US" altLang="ja-JP" dirty="0"/>
              <a:t>=</a:t>
            </a:r>
            <a:r>
              <a:rPr lang="ja-JP" altLang="en-US" dirty="0"/>
              <a:t> 意思表明：主体性を引き出すチーム</a:t>
            </a:r>
          </a:p>
          <a:p>
            <a:pPr>
              <a:lnSpc>
                <a:spcPct val="120000"/>
              </a:lnSpc>
            </a:pPr>
            <a:r>
              <a:rPr lang="en-US" altLang="ja-JP" dirty="0"/>
              <a:t>※</a:t>
            </a:r>
            <a:r>
              <a:rPr lang="ja-JP" altLang="en-US" dirty="0"/>
              <a:t>５　個別支援会議の主役は本人であり、どのように重度な障害があっても参加して、参加メンバーも本人を意識して意見を述べ合う場とする。この機会を経て、本人が大きくパワーアップすることが多い。</a:t>
            </a:r>
            <a:endParaRPr lang="en-US" altLang="ja-JP" dirty="0"/>
          </a:p>
          <a:p>
            <a:pPr>
              <a:lnSpc>
                <a:spcPct val="120000"/>
              </a:lnSpc>
            </a:pPr>
            <a:endParaRPr lang="en-US" altLang="ja-JP" dirty="0"/>
          </a:p>
          <a:p>
            <a:pPr>
              <a:lnSpc>
                <a:spcPct val="120000"/>
              </a:lnSpc>
            </a:pPr>
            <a:r>
              <a:rPr lang="ja-JP" altLang="en-US" dirty="0"/>
              <a:t>地域づくりネットワーク </a:t>
            </a:r>
            <a:r>
              <a:rPr lang="en-US" altLang="ja-JP" dirty="0"/>
              <a:t>=</a:t>
            </a:r>
            <a:r>
              <a:rPr lang="ja-JP" altLang="en-US" dirty="0"/>
              <a:t>意思実現：パワフルな資源との出会い</a:t>
            </a:r>
          </a:p>
          <a:p>
            <a:pPr>
              <a:lnSpc>
                <a:spcPct val="120000"/>
              </a:lnSpc>
            </a:pPr>
            <a:r>
              <a:rPr lang="en-US" altLang="ja-JP" dirty="0"/>
              <a:t>※</a:t>
            </a:r>
            <a:r>
              <a:rPr lang="ja-JP" altLang="en-US" dirty="0"/>
              <a:t>６　相談支援専門員が地域の中にある元気な事業所や頼れる支援者、居場所、団体などとしっかり関係を築くことで、本人の地域生活支援の可能性が大きく拡がる。</a:t>
            </a:r>
            <a:endParaRPr lang="en-US" altLang="ja-JP" dirty="0"/>
          </a:p>
          <a:p>
            <a:pPr>
              <a:lnSpc>
                <a:spcPct val="120000"/>
              </a:lnSpc>
            </a:pPr>
            <a:endParaRPr lang="en-US" altLang="ja-JP" dirty="0"/>
          </a:p>
          <a:p>
            <a:pPr>
              <a:lnSpc>
                <a:spcPct val="120000"/>
              </a:lnSpc>
            </a:pPr>
            <a:r>
              <a:rPr lang="ja-JP" altLang="en-US" dirty="0"/>
              <a:t>効果的なモニタリング </a:t>
            </a:r>
            <a:r>
              <a:rPr lang="en-US" altLang="ja-JP" dirty="0"/>
              <a:t>= </a:t>
            </a:r>
            <a:r>
              <a:rPr lang="ja-JP" altLang="en-US" dirty="0"/>
              <a:t>本人のパワーの見立て</a:t>
            </a:r>
            <a:endParaRPr lang="en-US" altLang="ja-JP" dirty="0"/>
          </a:p>
          <a:p>
            <a:r>
              <a:rPr kumimoji="1" lang="en-US" altLang="ja-JP" dirty="0"/>
              <a:t>※</a:t>
            </a:r>
            <a:r>
              <a:rPr kumimoji="1" lang="ja-JP" altLang="en-US" dirty="0"/>
              <a:t>７　モニタリングは様々な機会で可能である。ポイントは本人のパワー（自己効力感）がどう変化しているかを見立てることであり、それは関係している人たちと機会あるごとにコミュニケーションを図っていれば可能である。</a:t>
            </a: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7</a:t>
            </a:fld>
            <a:endParaRPr kumimoji="1" lang="ja-JP" altLang="en-US"/>
          </a:p>
        </p:txBody>
      </p:sp>
    </p:spTree>
    <p:extLst>
      <p:ext uri="{BB962C8B-B14F-4D97-AF65-F5344CB8AC3E}">
        <p14:creationId xmlns:p14="http://schemas.microsoft.com/office/powerpoint/2010/main" val="3083113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次の講義となる「ケアマネジメントのプロセス」に繋げるためにソーシャルワークのアプローチにおける位置づけを説明する。</a:t>
            </a:r>
            <a:endParaRPr lang="en-US" altLang="ja-JP" sz="1200" dirty="0"/>
          </a:p>
          <a:p>
            <a:r>
              <a:rPr lang="ja-JP" altLang="en-US" sz="1200" dirty="0"/>
              <a:t>ポイントはケアマネジメントありきではなく、ジェネリックソーシャルワークをベースにした援助活動の一方法としてケアマネジメントを活用しているというスタンスである。</a:t>
            </a:r>
            <a:endParaRPr lang="en-US" altLang="ja-JP" sz="1200" dirty="0"/>
          </a:p>
          <a:p>
            <a:endParaRPr lang="en-US" altLang="ja-JP" sz="1200" dirty="0"/>
          </a:p>
          <a:p>
            <a:r>
              <a:rPr lang="ja-JP" altLang="en-US" sz="1200" dirty="0"/>
              <a:t>なぜケアマネジメントが使われるのか？</a:t>
            </a:r>
            <a:endParaRPr lang="en-US" altLang="ja-JP" sz="1200" dirty="0"/>
          </a:p>
          <a:p>
            <a:r>
              <a:rPr lang="en-US" altLang="ja-JP" sz="1200" dirty="0"/>
              <a:t>※</a:t>
            </a:r>
            <a:r>
              <a:rPr lang="ja-JP" altLang="en-US" sz="1200" dirty="0"/>
              <a:t>１　ここではイギリスで発展したケアマネジメント＝アメリカで発展したケースマネジメントとして用語を統一する</a:t>
            </a:r>
            <a:endParaRPr lang="en-US" altLang="ja-JP" sz="1200" dirty="0"/>
          </a:p>
          <a:p>
            <a:endParaRPr lang="en-US" altLang="ja-JP" dirty="0"/>
          </a:p>
          <a:p>
            <a:r>
              <a:rPr lang="ja-JP" altLang="en-US" dirty="0"/>
              <a:t>ニーズを明確化し、適切な社会資源と結びつけるという流れが、サービス提供型制度の運用に適している。</a:t>
            </a:r>
            <a:endParaRPr lang="en-US" altLang="ja-JP" dirty="0"/>
          </a:p>
          <a:p>
            <a:r>
              <a:rPr lang="en-US" altLang="ja-JP" dirty="0"/>
              <a:t>※</a:t>
            </a:r>
            <a:r>
              <a:rPr lang="ja-JP" altLang="en-US" dirty="0"/>
              <a:t>２　介護保険制度や障害者総合支援法のように制度的にサービスメニューが規定されている場合を指している。</a:t>
            </a:r>
            <a:endParaRPr lang="en-US" altLang="ja-JP" dirty="0">
              <a:solidFill>
                <a:srgbClr val="FF0000"/>
              </a:solidFill>
            </a:endParaRPr>
          </a:p>
          <a:p>
            <a:endParaRPr lang="en-US" altLang="ja-JP" dirty="0"/>
          </a:p>
          <a:p>
            <a:r>
              <a:rPr lang="ja-JP" altLang="en-US" dirty="0"/>
              <a:t>ケアマネジメントはソーシャルワークの方法としてではなく、効率的なサービス提供の仕組みとして発展した。</a:t>
            </a:r>
            <a:endParaRPr lang="en-US" altLang="ja-JP" dirty="0"/>
          </a:p>
          <a:p>
            <a:r>
              <a:rPr lang="en-US" altLang="ja-JP" dirty="0"/>
              <a:t>※</a:t>
            </a:r>
            <a:r>
              <a:rPr lang="ja-JP" altLang="en-US" dirty="0"/>
              <a:t>３　利用者の自立のため幅広くニーズを捉える「利用者指向モデル」と限りある地域資源をコントロールして配分する「システム指向モデル」が想定される（</a:t>
            </a:r>
            <a:r>
              <a:rPr lang="en-US" altLang="ja-JP" dirty="0" err="1"/>
              <a:t>Austin.C.D</a:t>
            </a:r>
            <a:r>
              <a:rPr lang="ja-JP" altLang="en-US" dirty="0"/>
              <a:t>）。どちらかが主目的とされる可能性がある。相談支援専門員としては、利用者指向でありながら、限られた資源の調整を行うという点で、利用者への関わりに難しさがある。</a:t>
            </a:r>
            <a:endParaRPr lang="en-US" altLang="ja-JP" dirty="0"/>
          </a:p>
          <a:p>
            <a:endParaRPr lang="en-US" altLang="ja-JP" dirty="0"/>
          </a:p>
          <a:p>
            <a:r>
              <a:rPr lang="ja-JP" altLang="en-US" dirty="0"/>
              <a:t>制度にあるメニューを利用者に押し付けたり、制度にない支援策を講じずにいると、ソーシャルワーカーとしての資質が問われる。</a:t>
            </a:r>
            <a:endParaRPr lang="en-US" altLang="ja-JP" dirty="0"/>
          </a:p>
          <a:p>
            <a:r>
              <a:rPr lang="en-US" altLang="ja-JP" dirty="0"/>
              <a:t>※</a:t>
            </a:r>
            <a:r>
              <a:rPr lang="ja-JP" altLang="en-US" dirty="0"/>
              <a:t>４　上記の難しさとは別の次元で、本人のニーズを中心にせず、自分の事業所のサービスを薦めたり、制度にないからといってインフォーマルな地域の資源につながないことがあるなら、それはソーシャルワーカーの倫理に反する。</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ジェネリック・ソーシャルワークの感覚が試されている。</a:t>
            </a:r>
            <a:endParaRPr lang="en-US" altLang="ja-JP" dirty="0"/>
          </a:p>
          <a:p>
            <a:r>
              <a:rPr lang="en-US" altLang="ja-JP" dirty="0"/>
              <a:t>※</a:t>
            </a:r>
            <a:r>
              <a:rPr lang="ja-JP" altLang="en-US" dirty="0"/>
              <a:t>５　ケアマネジメントの欠点は資源の調整屋になってしまい、本人のニーズについて他に働きかけることをしないこと。</a:t>
            </a:r>
            <a:endParaRPr lang="en-US" altLang="ja-JP" dirty="0"/>
          </a:p>
          <a:p>
            <a:r>
              <a:rPr lang="ja-JP" altLang="en-US" dirty="0"/>
              <a:t>ソーシャルワーカーの原点に戻って、本人の立場から課題の解決に統合的な力を発揮することが求められる。</a:t>
            </a:r>
            <a:endParaRPr lang="en-US" altLang="ja-JP" dirty="0"/>
          </a:p>
          <a:p>
            <a:endParaRPr lang="en-US" altLang="ja-JP" dirty="0"/>
          </a:p>
          <a:p>
            <a:r>
              <a:rPr lang="ja-JP" altLang="en-US" dirty="0"/>
              <a:t>利用者の自己効力感や権利擁護の実現が達成されることが評価のポイントである。</a:t>
            </a:r>
            <a:endParaRPr lang="en-US" altLang="ja-JP" dirty="0"/>
          </a:p>
          <a:p>
            <a:r>
              <a:rPr lang="en-US" altLang="ja-JP" dirty="0"/>
              <a:t>※</a:t>
            </a:r>
            <a:r>
              <a:rPr lang="ja-JP" altLang="en-US" dirty="0"/>
              <a:t>６　意思決定支援による利用者の主体性発揮や社会との関わりによる自己実現などを目指している。</a:t>
            </a:r>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8</a:t>
            </a:fld>
            <a:endParaRPr kumimoji="1" lang="ja-JP" altLang="en-US"/>
          </a:p>
        </p:txBody>
      </p:sp>
    </p:spTree>
    <p:extLst>
      <p:ext uri="{BB962C8B-B14F-4D97-AF65-F5344CB8AC3E}">
        <p14:creationId xmlns:p14="http://schemas.microsoft.com/office/powerpoint/2010/main" val="2807625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3B5714-3EBA-4939-B15A-A6EF828C5EDD}"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32200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B7F076-3C4D-448A-965E-356B1846EB62}"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064372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7DCD1D-CBB5-4A8A-AC1B-0DFA061BD96A}"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5957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A765B1-3789-49A9-8902-2602EEB98412}"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85441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1C1B77-AC93-4AEE-A08F-2B8E8B170A5C}" type="datetime1">
              <a:rPr kumimoji="1" lang="ja-JP" altLang="en-US" smtClean="0"/>
              <a:t>2018/6/17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707205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0F4CE6-F918-4F99-BD98-DFD37845DB7D}" type="datetime1">
              <a:rPr kumimoji="1" lang="ja-JP" altLang="en-US" smtClean="0"/>
              <a:t>2018/6/17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140326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10D21E1-F186-484D-82E8-9CE8D9EAFDFC}" type="datetime1">
              <a:rPr kumimoji="1" lang="ja-JP" altLang="en-US" smtClean="0"/>
              <a:t>2018/6/17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014086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683A11C-3C2F-4588-8A94-3ECE0BA8CC9B}" type="datetime1">
              <a:rPr kumimoji="1" lang="ja-JP" altLang="en-US" smtClean="0"/>
              <a:t>2018/6/17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385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228082-D5E4-40BC-A0A8-6A0EC298E23E}" type="datetime1">
              <a:rPr kumimoji="1" lang="ja-JP" altLang="en-US" smtClean="0"/>
              <a:t>2018/6/17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552255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7F5008-AFFF-4124-9288-41E70EC2AAE1}" type="datetime1">
              <a:rPr kumimoji="1" lang="ja-JP" altLang="en-US" smtClean="0"/>
              <a:t>2018/6/17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289409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0ADCE2-57E5-4016-80F2-78BB79D76952}" type="datetime1">
              <a:rPr kumimoji="1" lang="ja-JP" altLang="en-US" smtClean="0"/>
              <a:t>2018/6/17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3077040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8F94B-34D6-4273-9526-AB594FB18E6C}" type="datetime1">
              <a:rPr kumimoji="1" lang="ja-JP" altLang="en-US" smtClean="0"/>
              <a:t>2018/6/17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2F90A-D9AE-43A5-A076-9B48518DBADB}" type="slidenum">
              <a:rPr kumimoji="1" lang="ja-JP" altLang="en-US" smtClean="0"/>
              <a:t>‹#›</a:t>
            </a:fld>
            <a:endParaRPr kumimoji="1" lang="ja-JP" altLang="en-US"/>
          </a:p>
        </p:txBody>
      </p:sp>
    </p:spTree>
    <p:extLst>
      <p:ext uri="{BB962C8B-B14F-4D97-AF65-F5344CB8AC3E}">
        <p14:creationId xmlns:p14="http://schemas.microsoft.com/office/powerpoint/2010/main" val="1560433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1502374"/>
            <a:ext cx="8420100" cy="1322073"/>
          </a:xfrm>
        </p:spPr>
        <p:txBody>
          <a:bodyPr>
            <a:normAutofit fontScale="90000"/>
          </a:bodyPr>
          <a:lstStyle/>
          <a:p>
            <a:r>
              <a:rPr lang="en-US" altLang="ja-JP" sz="2400" dirty="0"/>
              <a:t>2018</a:t>
            </a:r>
            <a:r>
              <a:rPr lang="ja-JP" altLang="en-US" sz="2400" dirty="0"/>
              <a:t>年度　相談支援専門員指導者養成研修</a:t>
            </a:r>
            <a:br>
              <a:rPr lang="en-US" altLang="ja-JP" sz="2400" dirty="0"/>
            </a:br>
            <a:br>
              <a:rPr lang="en-US" altLang="ja-JP" sz="2400" dirty="0"/>
            </a:br>
            <a:r>
              <a:rPr lang="en-US" altLang="ja-JP" sz="2400" dirty="0"/>
              <a:t>【</a:t>
            </a:r>
            <a:r>
              <a:rPr lang="ja-JP" altLang="en-US" sz="2400" dirty="0"/>
              <a:t>講義１</a:t>
            </a:r>
            <a:r>
              <a:rPr lang="en-US" altLang="ja-JP" sz="2400" dirty="0"/>
              <a:t>】</a:t>
            </a:r>
            <a:r>
              <a:rPr lang="ja-JP" altLang="en-US" sz="2400" dirty="0"/>
              <a:t>障害者の地域支援と相談支援従事者（サービス管理責任者・児童発達支援管理責任者）の役割に関する講義</a:t>
            </a:r>
            <a:br>
              <a:rPr lang="en-US" altLang="ja-JP" sz="2400" dirty="0"/>
            </a:br>
            <a:br>
              <a:rPr lang="en-US" altLang="ja-JP" sz="2400" dirty="0"/>
            </a:br>
            <a:r>
              <a:rPr lang="zh-TW" altLang="en-US" sz="3600" dirty="0">
                <a:latin typeface="ＭＳ Ｐゴシック" panose="020B0600070205080204" pitchFamily="50" charset="-128"/>
                <a:ea typeface="ＭＳ Ｐゴシック" panose="020B0600070205080204" pitchFamily="50" charset="-128"/>
              </a:rPr>
              <a:t>③相談援助技術</a:t>
            </a:r>
            <a:endParaRPr kumimoji="1" lang="ja-JP" altLang="en-US" sz="36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1238250" y="4329954"/>
            <a:ext cx="7429500" cy="927846"/>
          </a:xfrm>
        </p:spPr>
        <p:txBody>
          <a:bodyPr>
            <a:normAutofit fontScale="70000" lnSpcReduction="20000"/>
          </a:bodyPr>
          <a:lstStyle/>
          <a:p>
            <a:r>
              <a:rPr kumimoji="1" lang="en-US" altLang="ja-JP" dirty="0"/>
              <a:t>2018</a:t>
            </a:r>
            <a:r>
              <a:rPr kumimoji="1" lang="ja-JP" altLang="en-US" dirty="0"/>
              <a:t>年</a:t>
            </a:r>
            <a:r>
              <a:rPr kumimoji="1" lang="en-US" altLang="ja-JP" dirty="0"/>
              <a:t>6</a:t>
            </a:r>
            <a:r>
              <a:rPr kumimoji="1" lang="ja-JP" altLang="en-US" dirty="0"/>
              <a:t>月</a:t>
            </a:r>
            <a:r>
              <a:rPr kumimoji="1" lang="en-US" altLang="ja-JP" dirty="0"/>
              <a:t>13</a:t>
            </a:r>
            <a:r>
              <a:rPr kumimoji="1" lang="ja-JP" altLang="en-US" dirty="0"/>
              <a:t>日</a:t>
            </a:r>
            <a:endParaRPr kumimoji="1" lang="en-US" altLang="ja-JP" dirty="0"/>
          </a:p>
          <a:p>
            <a:r>
              <a:rPr kumimoji="1" lang="ja-JP" altLang="en-US" dirty="0"/>
              <a:t>沖縄大学　島村　聡</a:t>
            </a:r>
            <a:endParaRPr kumimoji="1" lang="en-US" altLang="ja-JP" dirty="0"/>
          </a:p>
          <a:p>
            <a:r>
              <a:rPr lang="ja-JP" altLang="en-US" dirty="0"/>
              <a:t>（おきなわ障がい者相談支援ネットワーク）</a:t>
            </a:r>
            <a:endParaRPr kumimoji="1" lang="ja-JP" altLang="en-US" dirty="0"/>
          </a:p>
        </p:txBody>
      </p:sp>
      <p:sp>
        <p:nvSpPr>
          <p:cNvPr id="6" name="Text Box 4">
            <a:extLst>
              <a:ext uri="{FF2B5EF4-FFF2-40B4-BE49-F238E27FC236}">
                <a16:creationId xmlns:a16="http://schemas.microsoft.com/office/drawing/2014/main" id="{22793702-DFCA-4B21-9B4A-42C966E917DD}"/>
              </a:ext>
            </a:extLst>
          </p:cNvPr>
          <p:cNvSpPr txBox="1">
            <a:spLocks noChangeArrowheads="1"/>
          </p:cNvSpPr>
          <p:nvPr/>
        </p:nvSpPr>
        <p:spPr bwMode="auto">
          <a:xfrm>
            <a:off x="309750" y="655487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3898215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a:latin typeface="HGP創英角ｺﾞｼｯｸUB" panose="020B0900000000000000" pitchFamily="50" charset="-128"/>
                <a:ea typeface="HGP創英角ｺﾞｼｯｸUB" panose="020B0900000000000000" pitchFamily="50" charset="-128"/>
              </a:rPr>
              <a:t>講義の趣旨</a:t>
            </a:r>
          </a:p>
        </p:txBody>
      </p:sp>
      <p:sp>
        <p:nvSpPr>
          <p:cNvPr id="3" name="コンテンツ プレースホルダー 2"/>
          <p:cNvSpPr>
            <a:spLocks noGrp="1"/>
          </p:cNvSpPr>
          <p:nvPr>
            <p:ph idx="1"/>
          </p:nvPr>
        </p:nvSpPr>
        <p:spPr>
          <a:xfrm>
            <a:off x="681038" y="1825625"/>
            <a:ext cx="8785691" cy="4351338"/>
          </a:xfrm>
        </p:spPr>
        <p:txBody>
          <a:bodyPr>
            <a:normAutofit lnSpcReduction="10000"/>
          </a:bodyPr>
          <a:lstStyle/>
          <a:p>
            <a:r>
              <a:rPr lang="ja-JP" altLang="en-US" dirty="0"/>
              <a:t>対人援助とは何なのか？</a:t>
            </a:r>
            <a:endParaRPr lang="en-US" altLang="ja-JP" dirty="0"/>
          </a:p>
          <a:p>
            <a:pPr marL="0" indent="0">
              <a:buNone/>
            </a:pPr>
            <a:endParaRPr lang="en-US" altLang="ja-JP" dirty="0"/>
          </a:p>
          <a:p>
            <a:r>
              <a:rPr lang="ja-JP" altLang="en-US" dirty="0"/>
              <a:t>ソーシャルワークの相談援助技術の体系とは何か？</a:t>
            </a:r>
            <a:endParaRPr lang="en-US" altLang="ja-JP" dirty="0"/>
          </a:p>
          <a:p>
            <a:endParaRPr lang="en-US" altLang="ja-JP" dirty="0"/>
          </a:p>
          <a:p>
            <a:r>
              <a:rPr lang="ja-JP" altLang="en-US" dirty="0"/>
              <a:t>ソーシャルワークの相談援助過程はどのようなものか？</a:t>
            </a:r>
            <a:endParaRPr lang="en-US" altLang="ja-JP" dirty="0"/>
          </a:p>
          <a:p>
            <a:endParaRPr lang="en-US" altLang="ja-JP" dirty="0"/>
          </a:p>
          <a:p>
            <a:r>
              <a:rPr lang="ja-JP" altLang="en-US" dirty="0"/>
              <a:t>相談支援専門員に求められる相談援助技術とは何か？</a:t>
            </a:r>
            <a:endParaRPr lang="en-US" altLang="ja-JP" dirty="0"/>
          </a:p>
          <a:p>
            <a:pPr marL="0" indent="0">
              <a:buNone/>
            </a:pPr>
            <a:endParaRPr lang="ja-JP" altLang="en-US" dirty="0"/>
          </a:p>
          <a:p>
            <a:r>
              <a:rPr lang="ja-JP" altLang="en-US" dirty="0"/>
              <a:t>なぜケアマネジメントが使われるのか？</a:t>
            </a:r>
            <a:endParaRPr kumimoji="1" lang="ja-JP" altLang="en-US" dirty="0"/>
          </a:p>
        </p:txBody>
      </p:sp>
      <p:sp>
        <p:nvSpPr>
          <p:cNvPr id="6" name="スライド番号プレースホルダー 5">
            <a:extLst>
              <a:ext uri="{FF2B5EF4-FFF2-40B4-BE49-F238E27FC236}">
                <a16:creationId xmlns:a16="http://schemas.microsoft.com/office/drawing/2014/main" id="{57413701-ADDD-425B-A625-59EF2B8DDD57}"/>
              </a:ext>
            </a:extLst>
          </p:cNvPr>
          <p:cNvSpPr>
            <a:spLocks noGrp="1"/>
          </p:cNvSpPr>
          <p:nvPr>
            <p:ph type="sldNum" sz="quarter" idx="12"/>
          </p:nvPr>
        </p:nvSpPr>
        <p:spPr/>
        <p:txBody>
          <a:bodyPr/>
          <a:lstStyle/>
          <a:p>
            <a:fld id="{3FD2F90A-D9AE-43A5-A076-9B48518DBADB}" type="slidenum">
              <a:rPr kumimoji="1" lang="ja-JP" altLang="en-US" smtClean="0"/>
              <a:t>2</a:t>
            </a:fld>
            <a:endParaRPr kumimoji="1" lang="ja-JP" altLang="en-US"/>
          </a:p>
        </p:txBody>
      </p:sp>
      <p:sp>
        <p:nvSpPr>
          <p:cNvPr id="7" name="Text Box 4">
            <a:extLst>
              <a:ext uri="{FF2B5EF4-FFF2-40B4-BE49-F238E27FC236}">
                <a16:creationId xmlns:a16="http://schemas.microsoft.com/office/drawing/2014/main" id="{2DBB26DA-8D48-4FEC-BB06-FB46E73CC69A}"/>
              </a:ext>
            </a:extLst>
          </p:cNvPr>
          <p:cNvSpPr txBox="1">
            <a:spLocks noChangeArrowheads="1"/>
          </p:cNvSpPr>
          <p:nvPr/>
        </p:nvSpPr>
        <p:spPr bwMode="auto">
          <a:xfrm>
            <a:off x="309750" y="655487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1288808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1896" y="365127"/>
            <a:ext cx="8453067" cy="1325563"/>
          </a:xfrm>
        </p:spPr>
        <p:txBody>
          <a:bodyPr>
            <a:normAutofit/>
          </a:bodyPr>
          <a:lstStyle/>
          <a:p>
            <a:pPr algn="ctr"/>
            <a:r>
              <a:rPr kumimoji="1" lang="ja-JP" altLang="en-US" sz="3400" dirty="0">
                <a:solidFill>
                  <a:srgbClr val="C00000"/>
                </a:solidFill>
                <a:latin typeface="HGP創英角ﾎﾟｯﾌﾟ体" panose="040B0A00000000000000" pitchFamily="50" charset="-128"/>
                <a:ea typeface="HGP創英角ﾎﾟｯﾌﾟ体" panose="040B0A00000000000000" pitchFamily="50" charset="-128"/>
              </a:rPr>
              <a:t>対人援助とは何なのか？</a:t>
            </a:r>
          </a:p>
        </p:txBody>
      </p:sp>
      <p:sp>
        <p:nvSpPr>
          <p:cNvPr id="6" name="左右矢印 3">
            <a:extLst>
              <a:ext uri="{FF2B5EF4-FFF2-40B4-BE49-F238E27FC236}">
                <a16:creationId xmlns:a16="http://schemas.microsoft.com/office/drawing/2014/main" id="{A7B5446D-E0C1-48AE-821C-3AF92BDDD7A8}"/>
              </a:ext>
            </a:extLst>
          </p:cNvPr>
          <p:cNvSpPr/>
          <p:nvPr/>
        </p:nvSpPr>
        <p:spPr bwMode="auto">
          <a:xfrm rot="18414647">
            <a:off x="3175805" y="3486666"/>
            <a:ext cx="1184789" cy="360040"/>
          </a:xfrm>
          <a:prstGeom prst="leftRightArrow">
            <a:avLst/>
          </a:prstGeom>
          <a:solidFill>
            <a:srgbClr val="BBE0E3">
              <a:lumMod val="75000"/>
            </a:srgb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marR="0" lvl="0" indent="-342900" defTabSz="914400" eaLnBrk="1" fontAlgn="base" latinLnBrk="0" hangingPunct="1">
              <a:lnSpc>
                <a:spcPct val="100000"/>
              </a:lnSpc>
              <a:spcBef>
                <a:spcPct val="20000"/>
              </a:spcBef>
              <a:spcAft>
                <a:spcPct val="0"/>
              </a:spcAft>
              <a:buClr>
                <a:srgbClr val="333399"/>
              </a:buClr>
              <a:buSzPct val="80000"/>
              <a:buFontTx/>
              <a:buNone/>
              <a:tabLst/>
              <a:defRPr/>
            </a:pPr>
            <a:endParaRPr kumimoji="0" lang="ja-JP" altLang="en-US" sz="2800" b="0" i="0" u="none" strike="noStrike" kern="0" cap="none" spc="0" normalizeH="0" baseline="0" noProof="0">
              <a:ln>
                <a:noFill/>
              </a:ln>
              <a:solidFill>
                <a:srgbClr val="000000"/>
              </a:solidFill>
              <a:effectLst/>
              <a:uLnTx/>
              <a:uFillTx/>
              <a:latin typeface="Times New Roman" pitchFamily="18" charset="0"/>
            </a:endParaRPr>
          </a:p>
        </p:txBody>
      </p:sp>
      <p:grpSp>
        <p:nvGrpSpPr>
          <p:cNvPr id="7" name="グループ化 6">
            <a:extLst>
              <a:ext uri="{FF2B5EF4-FFF2-40B4-BE49-F238E27FC236}">
                <a16:creationId xmlns:a16="http://schemas.microsoft.com/office/drawing/2014/main" id="{E3F72685-F8C3-44E4-8319-0B6F5090DC6E}"/>
              </a:ext>
            </a:extLst>
          </p:cNvPr>
          <p:cNvGrpSpPr/>
          <p:nvPr/>
        </p:nvGrpSpPr>
        <p:grpSpPr>
          <a:xfrm>
            <a:off x="3651362" y="1744007"/>
            <a:ext cx="1872867" cy="1211334"/>
            <a:chOff x="2551650" y="2216"/>
            <a:chExt cx="2160240" cy="1362807"/>
          </a:xfrm>
          <a:scene3d>
            <a:camera prst="orthographicFront"/>
            <a:lightRig rig="flat" dir="t"/>
          </a:scene3d>
        </p:grpSpPr>
        <p:sp>
          <p:nvSpPr>
            <p:cNvPr id="23" name="円/楕円 10">
              <a:extLst>
                <a:ext uri="{FF2B5EF4-FFF2-40B4-BE49-F238E27FC236}">
                  <a16:creationId xmlns:a16="http://schemas.microsoft.com/office/drawing/2014/main" id="{C570C542-055E-4484-A599-2ACBB10D46B0}"/>
                </a:ext>
              </a:extLst>
            </p:cNvPr>
            <p:cNvSpPr/>
            <p:nvPr/>
          </p:nvSpPr>
          <p:spPr>
            <a:xfrm>
              <a:off x="2551650" y="2216"/>
              <a:ext cx="2160240" cy="1362807"/>
            </a:xfrm>
            <a:prstGeom prst="ellipse">
              <a:avLst/>
            </a:prstGeom>
            <a:solidFill>
              <a:schemeClr val="accent1">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24" name="円/楕円 4">
              <a:extLst>
                <a:ext uri="{FF2B5EF4-FFF2-40B4-BE49-F238E27FC236}">
                  <a16:creationId xmlns:a16="http://schemas.microsoft.com/office/drawing/2014/main" id="{33E276A2-F280-4FB1-BF6B-034AE96D439F}"/>
                </a:ext>
              </a:extLst>
            </p:cNvPr>
            <p:cNvSpPr/>
            <p:nvPr/>
          </p:nvSpPr>
          <p:spPr>
            <a:xfrm>
              <a:off x="2820731" y="201794"/>
              <a:ext cx="1729934" cy="963651"/>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1">
                      <a:lumMod val="50000"/>
                    </a:schemeClr>
                  </a:solidFill>
                  <a:effectLst/>
                  <a:uLnTx/>
                  <a:uFillTx/>
                  <a:latin typeface="HGP創英角ｺﾞｼｯｸUB" panose="020B0900000000000000" pitchFamily="50" charset="-128"/>
                  <a:ea typeface="HGP創英角ｺﾞｼｯｸUB" panose="020B0900000000000000" pitchFamily="50" charset="-128"/>
                  <a:cs typeface="+mn-cs"/>
                </a:rPr>
                <a:t>援助関係</a:t>
              </a:r>
            </a:p>
          </p:txBody>
        </p:sp>
      </p:grpSp>
      <p:grpSp>
        <p:nvGrpSpPr>
          <p:cNvPr id="8" name="グループ化 7">
            <a:extLst>
              <a:ext uri="{FF2B5EF4-FFF2-40B4-BE49-F238E27FC236}">
                <a16:creationId xmlns:a16="http://schemas.microsoft.com/office/drawing/2014/main" id="{AF5C4BDB-B880-4152-B8BC-D0D66FDDAE48}"/>
              </a:ext>
            </a:extLst>
          </p:cNvPr>
          <p:cNvGrpSpPr/>
          <p:nvPr/>
        </p:nvGrpSpPr>
        <p:grpSpPr>
          <a:xfrm>
            <a:off x="1916833" y="4211210"/>
            <a:ext cx="1872867" cy="1187248"/>
            <a:chOff x="298602" y="1910884"/>
            <a:chExt cx="2146542" cy="1362807"/>
          </a:xfrm>
          <a:scene3d>
            <a:camera prst="orthographicFront"/>
            <a:lightRig rig="flat" dir="t"/>
          </a:scene3d>
        </p:grpSpPr>
        <p:sp>
          <p:nvSpPr>
            <p:cNvPr id="21" name="円/楕円 13">
              <a:extLst>
                <a:ext uri="{FF2B5EF4-FFF2-40B4-BE49-F238E27FC236}">
                  <a16:creationId xmlns:a16="http://schemas.microsoft.com/office/drawing/2014/main" id="{4EDDE83D-F78A-4102-8BE5-A87E56003967}"/>
                </a:ext>
              </a:extLst>
            </p:cNvPr>
            <p:cNvSpPr/>
            <p:nvPr/>
          </p:nvSpPr>
          <p:spPr>
            <a:xfrm>
              <a:off x="298602" y="1910884"/>
              <a:ext cx="2146542" cy="1362807"/>
            </a:xfrm>
            <a:prstGeom prst="ellipse">
              <a:avLst/>
            </a:prstGeom>
            <a:solidFill>
              <a:schemeClr val="accent1">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22" name="円/楕円 4">
              <a:extLst>
                <a:ext uri="{FF2B5EF4-FFF2-40B4-BE49-F238E27FC236}">
                  <a16:creationId xmlns:a16="http://schemas.microsoft.com/office/drawing/2014/main" id="{53BA6167-EF30-4A3A-8AEF-090B355E9356}"/>
                </a:ext>
              </a:extLst>
            </p:cNvPr>
            <p:cNvSpPr/>
            <p:nvPr/>
          </p:nvSpPr>
          <p:spPr>
            <a:xfrm>
              <a:off x="521278" y="2110462"/>
              <a:ext cx="1724287" cy="963651"/>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1">
                      <a:lumMod val="50000"/>
                    </a:schemeClr>
                  </a:solidFill>
                  <a:effectLst/>
                  <a:uLnTx/>
                  <a:uFillTx/>
                  <a:latin typeface="HGP創英角ｺﾞｼｯｸUB" panose="020B0900000000000000" pitchFamily="50" charset="-128"/>
                  <a:ea typeface="HGP創英角ｺﾞｼｯｸUB" panose="020B0900000000000000" pitchFamily="50" charset="-128"/>
                  <a:cs typeface="+mn-cs"/>
                </a:rPr>
                <a:t>援助対象</a:t>
              </a:r>
            </a:p>
          </p:txBody>
        </p:sp>
      </p:grpSp>
      <p:grpSp>
        <p:nvGrpSpPr>
          <p:cNvPr id="11" name="グループ化 10">
            <a:extLst>
              <a:ext uri="{FF2B5EF4-FFF2-40B4-BE49-F238E27FC236}">
                <a16:creationId xmlns:a16="http://schemas.microsoft.com/office/drawing/2014/main" id="{EA31EE82-BBC1-4195-ABDA-9120D3931EFD}"/>
              </a:ext>
            </a:extLst>
          </p:cNvPr>
          <p:cNvGrpSpPr/>
          <p:nvPr/>
        </p:nvGrpSpPr>
        <p:grpSpPr>
          <a:xfrm>
            <a:off x="5347329" y="4223221"/>
            <a:ext cx="1872867" cy="1163228"/>
            <a:chOff x="4860630" y="1863585"/>
            <a:chExt cx="2149869" cy="1362807"/>
          </a:xfrm>
          <a:solidFill>
            <a:schemeClr val="accent1">
              <a:lumMod val="40000"/>
              <a:lumOff val="60000"/>
            </a:schemeClr>
          </a:solidFill>
          <a:scene3d>
            <a:camera prst="orthographicFront"/>
            <a:lightRig rig="flat" dir="t"/>
          </a:scene3d>
        </p:grpSpPr>
        <p:sp>
          <p:nvSpPr>
            <p:cNvPr id="15" name="円/楕円 22">
              <a:extLst>
                <a:ext uri="{FF2B5EF4-FFF2-40B4-BE49-F238E27FC236}">
                  <a16:creationId xmlns:a16="http://schemas.microsoft.com/office/drawing/2014/main" id="{25D1B858-A261-4F43-A044-0400323E81F2}"/>
                </a:ext>
              </a:extLst>
            </p:cNvPr>
            <p:cNvSpPr/>
            <p:nvPr/>
          </p:nvSpPr>
          <p:spPr>
            <a:xfrm>
              <a:off x="4860630" y="1863585"/>
              <a:ext cx="2149869"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sp>
        <p:sp>
          <p:nvSpPr>
            <p:cNvPr id="16" name="円/楕円 4">
              <a:extLst>
                <a:ext uri="{FF2B5EF4-FFF2-40B4-BE49-F238E27FC236}">
                  <a16:creationId xmlns:a16="http://schemas.microsoft.com/office/drawing/2014/main" id="{2861DFC4-CEA4-40D9-A67A-84982B62C1C6}"/>
                </a:ext>
              </a:extLst>
            </p:cNvPr>
            <p:cNvSpPr/>
            <p:nvPr/>
          </p:nvSpPr>
          <p:spPr>
            <a:xfrm>
              <a:off x="5171033" y="2213738"/>
              <a:ext cx="1505340" cy="713322"/>
            </a:xfrm>
            <a:prstGeom prst="rect">
              <a:avLst/>
            </a:prstGeom>
            <a:grp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1">
                      <a:lumMod val="50000"/>
                    </a:schemeClr>
                  </a:solidFill>
                  <a:effectLst/>
                  <a:uLnTx/>
                  <a:uFillTx/>
                  <a:latin typeface="HGP創英角ｺﾞｼｯｸUB" panose="020B0900000000000000" pitchFamily="50" charset="-128"/>
                  <a:ea typeface="HGP創英角ｺﾞｼｯｸUB" panose="020B0900000000000000" pitchFamily="50" charset="-128"/>
                  <a:cs typeface="+mn-cs"/>
                </a:rPr>
                <a:t>援助方法</a:t>
              </a:r>
            </a:p>
          </p:txBody>
        </p:sp>
      </p:grpSp>
      <p:sp>
        <p:nvSpPr>
          <p:cNvPr id="25" name="左右矢印 3">
            <a:extLst>
              <a:ext uri="{FF2B5EF4-FFF2-40B4-BE49-F238E27FC236}">
                <a16:creationId xmlns:a16="http://schemas.microsoft.com/office/drawing/2014/main" id="{372B293B-0132-4993-B9F7-420AFEE47BE2}"/>
              </a:ext>
            </a:extLst>
          </p:cNvPr>
          <p:cNvSpPr/>
          <p:nvPr/>
        </p:nvSpPr>
        <p:spPr bwMode="auto">
          <a:xfrm rot="13853312">
            <a:off x="4758456" y="3489214"/>
            <a:ext cx="1213432" cy="360040"/>
          </a:xfrm>
          <a:prstGeom prst="leftRightArrow">
            <a:avLst/>
          </a:prstGeom>
          <a:solidFill>
            <a:srgbClr val="BBE0E3">
              <a:lumMod val="75000"/>
            </a:srgb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marR="0" lvl="0" indent="-342900" defTabSz="914400" eaLnBrk="1" fontAlgn="base" latinLnBrk="0" hangingPunct="1">
              <a:lnSpc>
                <a:spcPct val="100000"/>
              </a:lnSpc>
              <a:spcBef>
                <a:spcPct val="20000"/>
              </a:spcBef>
              <a:spcAft>
                <a:spcPct val="0"/>
              </a:spcAft>
              <a:buClr>
                <a:srgbClr val="333399"/>
              </a:buClr>
              <a:buSzPct val="80000"/>
              <a:buFontTx/>
              <a:buNone/>
              <a:tabLst/>
              <a:defRPr/>
            </a:pPr>
            <a:endParaRPr kumimoji="0" lang="ja-JP" altLang="en-US" sz="2800" b="0" i="0" u="none" strike="noStrike" kern="0" cap="none" spc="0" normalizeH="0" baseline="0" noProof="0">
              <a:ln>
                <a:noFill/>
              </a:ln>
              <a:solidFill>
                <a:srgbClr val="000000"/>
              </a:solidFill>
              <a:effectLst/>
              <a:uLnTx/>
              <a:uFillTx/>
              <a:latin typeface="Times New Roman" pitchFamily="18" charset="0"/>
            </a:endParaRPr>
          </a:p>
        </p:txBody>
      </p:sp>
      <p:sp>
        <p:nvSpPr>
          <p:cNvPr id="26" name="左右矢印 3">
            <a:extLst>
              <a:ext uri="{FF2B5EF4-FFF2-40B4-BE49-F238E27FC236}">
                <a16:creationId xmlns:a16="http://schemas.microsoft.com/office/drawing/2014/main" id="{C2E8923F-70FE-4767-994B-8C34CB3A1976}"/>
              </a:ext>
            </a:extLst>
          </p:cNvPr>
          <p:cNvSpPr/>
          <p:nvPr/>
        </p:nvSpPr>
        <p:spPr bwMode="auto">
          <a:xfrm>
            <a:off x="3991410" y="4640818"/>
            <a:ext cx="1271230" cy="360040"/>
          </a:xfrm>
          <a:prstGeom prst="leftRightArrow">
            <a:avLst/>
          </a:prstGeom>
          <a:solidFill>
            <a:srgbClr val="BBE0E3">
              <a:lumMod val="75000"/>
            </a:srgbClr>
          </a:solidFill>
          <a:ln w="9525" cap="flat" cmpd="sng" algn="ctr">
            <a:noFill/>
            <a:prstDash val="solid"/>
            <a:round/>
            <a:headEnd type="none" w="med" len="med"/>
            <a:tailEnd type="none" w="med" len="med"/>
          </a:ln>
          <a:effectLst>
            <a:outerShdw blurRad="50800" dist="38100" dir="8100000" algn="tr"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342900" marR="0" lvl="0" indent="-342900" defTabSz="914400" eaLnBrk="1" fontAlgn="base" latinLnBrk="0" hangingPunct="1">
              <a:lnSpc>
                <a:spcPct val="100000"/>
              </a:lnSpc>
              <a:spcBef>
                <a:spcPct val="20000"/>
              </a:spcBef>
              <a:spcAft>
                <a:spcPct val="0"/>
              </a:spcAft>
              <a:buClr>
                <a:srgbClr val="333399"/>
              </a:buClr>
              <a:buSzPct val="80000"/>
              <a:buFontTx/>
              <a:buNone/>
              <a:tabLst/>
              <a:defRPr/>
            </a:pPr>
            <a:endParaRPr kumimoji="0" lang="ja-JP" altLang="en-US" sz="2800" b="0" i="0" u="none" strike="noStrike" kern="0" cap="none" spc="0" normalizeH="0" baseline="0" noProof="0">
              <a:ln>
                <a:noFill/>
              </a:ln>
              <a:solidFill>
                <a:srgbClr val="000000"/>
              </a:solidFill>
              <a:effectLst/>
              <a:uLnTx/>
              <a:uFillTx/>
              <a:latin typeface="Times New Roman" pitchFamily="18" charset="0"/>
            </a:endParaRPr>
          </a:p>
        </p:txBody>
      </p:sp>
      <p:sp>
        <p:nvSpPr>
          <p:cNvPr id="27" name="正方形/長方形 26">
            <a:extLst>
              <a:ext uri="{FF2B5EF4-FFF2-40B4-BE49-F238E27FC236}">
                <a16:creationId xmlns:a16="http://schemas.microsoft.com/office/drawing/2014/main" id="{0BD799FC-A941-444A-B3B9-9FF8A29A2C6C}"/>
              </a:ext>
            </a:extLst>
          </p:cNvPr>
          <p:cNvSpPr/>
          <p:nvPr/>
        </p:nvSpPr>
        <p:spPr>
          <a:xfrm>
            <a:off x="7304885" y="4223221"/>
            <a:ext cx="2162247" cy="1200329"/>
          </a:xfrm>
          <a:prstGeom prst="rect">
            <a:avLst/>
          </a:prstGeom>
        </p:spPr>
        <p:txBody>
          <a:bodyPr wrap="square">
            <a:spAutoFit/>
          </a:bodyPr>
          <a:lstStyle/>
          <a:p>
            <a:r>
              <a:rPr lang="ja-JP" altLang="en-US" dirty="0"/>
              <a:t>ケースワーク、</a:t>
            </a:r>
            <a:endParaRPr lang="en-US" altLang="ja-JP" dirty="0"/>
          </a:p>
          <a:p>
            <a:r>
              <a:rPr lang="ja-JP" altLang="en-US" dirty="0"/>
              <a:t>グループワーク、</a:t>
            </a:r>
            <a:endParaRPr lang="en-US" altLang="ja-JP" dirty="0"/>
          </a:p>
          <a:p>
            <a:r>
              <a:rPr lang="ja-JP" altLang="en-US" dirty="0"/>
              <a:t>コミュニティワーク</a:t>
            </a:r>
            <a:endParaRPr lang="en-US" altLang="ja-JP" dirty="0"/>
          </a:p>
          <a:p>
            <a:r>
              <a:rPr lang="ja-JP" altLang="en-US" dirty="0"/>
              <a:t>その他のアプローチ</a:t>
            </a:r>
          </a:p>
        </p:txBody>
      </p:sp>
      <p:sp>
        <p:nvSpPr>
          <p:cNvPr id="28" name="正方形/長方形 27">
            <a:extLst>
              <a:ext uri="{FF2B5EF4-FFF2-40B4-BE49-F238E27FC236}">
                <a16:creationId xmlns:a16="http://schemas.microsoft.com/office/drawing/2014/main" id="{B7B19A99-6BC2-4F14-BA48-7BF6E6A31679}"/>
              </a:ext>
            </a:extLst>
          </p:cNvPr>
          <p:cNvSpPr/>
          <p:nvPr/>
        </p:nvSpPr>
        <p:spPr>
          <a:xfrm>
            <a:off x="5617738" y="1881977"/>
            <a:ext cx="2511105" cy="923330"/>
          </a:xfrm>
          <a:prstGeom prst="rect">
            <a:avLst/>
          </a:prstGeom>
        </p:spPr>
        <p:txBody>
          <a:bodyPr wrap="square">
            <a:spAutoFit/>
          </a:bodyPr>
          <a:lstStyle/>
          <a:p>
            <a:r>
              <a:rPr lang="ja-JP" altLang="en-US" dirty="0"/>
              <a:t>・信頼関係</a:t>
            </a:r>
            <a:endParaRPr lang="en-US" altLang="ja-JP" dirty="0"/>
          </a:p>
          <a:p>
            <a:r>
              <a:rPr lang="ja-JP" altLang="en-US" dirty="0"/>
              <a:t>・専門的援助関係</a:t>
            </a:r>
            <a:endParaRPr lang="en-US" altLang="ja-JP" dirty="0"/>
          </a:p>
          <a:p>
            <a:r>
              <a:rPr lang="ja-JP" altLang="en-US" dirty="0"/>
              <a:t>＊バイスティック７原則</a:t>
            </a:r>
          </a:p>
        </p:txBody>
      </p:sp>
      <p:sp>
        <p:nvSpPr>
          <p:cNvPr id="29" name="正方形/長方形 28">
            <a:extLst>
              <a:ext uri="{FF2B5EF4-FFF2-40B4-BE49-F238E27FC236}">
                <a16:creationId xmlns:a16="http://schemas.microsoft.com/office/drawing/2014/main" id="{4D4729C9-59DB-45D8-AF2A-552B64B11984}"/>
              </a:ext>
            </a:extLst>
          </p:cNvPr>
          <p:cNvSpPr/>
          <p:nvPr/>
        </p:nvSpPr>
        <p:spPr>
          <a:xfrm>
            <a:off x="639261" y="4270068"/>
            <a:ext cx="1471858" cy="1200329"/>
          </a:xfrm>
          <a:prstGeom prst="rect">
            <a:avLst/>
          </a:prstGeom>
        </p:spPr>
        <p:txBody>
          <a:bodyPr wrap="square">
            <a:spAutoFit/>
          </a:bodyPr>
          <a:lstStyle/>
          <a:p>
            <a:r>
              <a:rPr lang="ja-JP" altLang="en-US" dirty="0"/>
              <a:t>生活課題を抱えた人</a:t>
            </a:r>
            <a:endParaRPr lang="en-US" altLang="ja-JP" dirty="0"/>
          </a:p>
          <a:p>
            <a:r>
              <a:rPr lang="en-US" altLang="ja-JP" dirty="0"/>
              <a:t>※ICF</a:t>
            </a:r>
            <a:r>
              <a:rPr lang="ja-JP" altLang="en-US" dirty="0"/>
              <a:t>で説明可能</a:t>
            </a:r>
          </a:p>
        </p:txBody>
      </p:sp>
      <p:sp>
        <p:nvSpPr>
          <p:cNvPr id="30" name="正方形/長方形 29">
            <a:extLst>
              <a:ext uri="{FF2B5EF4-FFF2-40B4-BE49-F238E27FC236}">
                <a16:creationId xmlns:a16="http://schemas.microsoft.com/office/drawing/2014/main" id="{BBFD94E0-8D31-4386-A4F0-630F8CBB3CBB}"/>
              </a:ext>
            </a:extLst>
          </p:cNvPr>
          <p:cNvSpPr/>
          <p:nvPr/>
        </p:nvSpPr>
        <p:spPr>
          <a:xfrm>
            <a:off x="2277881" y="5563023"/>
            <a:ext cx="5027004" cy="923330"/>
          </a:xfrm>
          <a:prstGeom prst="rect">
            <a:avLst/>
          </a:prstGeom>
        </p:spPr>
        <p:txBody>
          <a:bodyPr wrap="square">
            <a:spAutoFit/>
          </a:bodyPr>
          <a:lstStyle/>
          <a:p>
            <a:r>
              <a:rPr lang="ja-JP" altLang="en-US" dirty="0"/>
              <a:t>生活課題を抱えた人に対して、専門的援助関係を結び、様々な援助技術を用いて、援助目標に向けクライアントとともに課題を乗り越えていく</a:t>
            </a:r>
          </a:p>
        </p:txBody>
      </p:sp>
      <p:grpSp>
        <p:nvGrpSpPr>
          <p:cNvPr id="31" name="グループ化 30">
            <a:extLst>
              <a:ext uri="{FF2B5EF4-FFF2-40B4-BE49-F238E27FC236}">
                <a16:creationId xmlns:a16="http://schemas.microsoft.com/office/drawing/2014/main" id="{306FDFE7-FAC4-413D-B8C8-7D34BD478CE4}"/>
              </a:ext>
            </a:extLst>
          </p:cNvPr>
          <p:cNvGrpSpPr/>
          <p:nvPr/>
        </p:nvGrpSpPr>
        <p:grpSpPr>
          <a:xfrm>
            <a:off x="3991409" y="3477264"/>
            <a:ext cx="1173564" cy="1075267"/>
            <a:chOff x="4860630" y="1863585"/>
            <a:chExt cx="2149869" cy="1362807"/>
          </a:xfrm>
          <a:scene3d>
            <a:camera prst="orthographicFront"/>
            <a:lightRig rig="flat" dir="t"/>
          </a:scene3d>
        </p:grpSpPr>
        <p:sp>
          <p:nvSpPr>
            <p:cNvPr id="32" name="円/楕円 22">
              <a:extLst>
                <a:ext uri="{FF2B5EF4-FFF2-40B4-BE49-F238E27FC236}">
                  <a16:creationId xmlns:a16="http://schemas.microsoft.com/office/drawing/2014/main" id="{3E8AF056-BBEE-4AFF-AB18-88A1EEEE51CF}"/>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dirty="0"/>
            </a:p>
          </p:txBody>
        </p:sp>
        <p:sp>
          <p:nvSpPr>
            <p:cNvPr id="33" name="円/楕円 4">
              <a:extLst>
                <a:ext uri="{FF2B5EF4-FFF2-40B4-BE49-F238E27FC236}">
                  <a16:creationId xmlns:a16="http://schemas.microsoft.com/office/drawing/2014/main" id="{B6629375-066F-4B65-9B74-664F61D896D7}"/>
                </a:ext>
              </a:extLst>
            </p:cNvPr>
            <p:cNvSpPr/>
            <p:nvPr/>
          </p:nvSpPr>
          <p:spPr>
            <a:xfrm>
              <a:off x="5153239" y="2063162"/>
              <a:ext cx="1672630" cy="963651"/>
            </a:xfrm>
            <a:prstGeom prst="rect">
              <a:avLst/>
            </a:prstGeom>
            <a:noFill/>
            <a:ln>
              <a:noFill/>
            </a:ln>
            <a:effectLst/>
            <a:sp3d/>
          </p:spPr>
          <p:txBody>
            <a:bodyPr spcFirstLastPara="0" vert="horz" wrap="square" lIns="22860" tIns="22860" rIns="22860" bIns="22860" numCol="1" spcCol="1270" anchor="ctr" anchorCtr="0">
              <a:noAutofit/>
            </a:bodyPr>
            <a:lstStyle/>
            <a:p>
              <a:pPr marL="0" marR="0" lvl="0" indent="0" algn="ctr" defTabSz="800100" eaLnBrk="1" fontAlgn="base" latinLnBrk="0" hangingPunct="1">
                <a:lnSpc>
                  <a:spcPct val="90000"/>
                </a:lnSpc>
                <a:spcBef>
                  <a:spcPct val="0"/>
                </a:spcBef>
                <a:spcAft>
                  <a:spcPct val="35000"/>
                </a:spcAft>
                <a:buClrTx/>
                <a:buSzTx/>
                <a:buFontTx/>
                <a:buNone/>
                <a:tabLst/>
                <a:defRPr/>
              </a:pPr>
              <a:r>
                <a:rPr kumimoji="0" lang="ja-JP" altLang="en-US" sz="2400" b="0" i="0" u="none" strike="noStrike" kern="0" cap="none" spc="0" normalizeH="0" baseline="0" noProof="0" dirty="0">
                  <a:ln>
                    <a:noFill/>
                  </a:ln>
                  <a:solidFill>
                    <a:schemeClr val="accent6">
                      <a:lumMod val="75000"/>
                    </a:schemeClr>
                  </a:solidFill>
                  <a:effectLst/>
                  <a:uLnTx/>
                  <a:uFillTx/>
                  <a:latin typeface="HGP創英角ｺﾞｼｯｸUB" panose="020B0900000000000000" pitchFamily="50" charset="-128"/>
                  <a:ea typeface="HGP創英角ｺﾞｼｯｸUB" panose="020B0900000000000000" pitchFamily="50" charset="-128"/>
                  <a:cs typeface="+mn-cs"/>
                </a:rPr>
                <a:t>援助目標</a:t>
              </a:r>
            </a:p>
          </p:txBody>
        </p:sp>
      </p:grpSp>
      <p:sp>
        <p:nvSpPr>
          <p:cNvPr id="3" name="スライド番号プレースホルダー 2">
            <a:extLst>
              <a:ext uri="{FF2B5EF4-FFF2-40B4-BE49-F238E27FC236}">
                <a16:creationId xmlns:a16="http://schemas.microsoft.com/office/drawing/2014/main" id="{76165B91-10FA-4117-B7C9-5D18BC1D25E9}"/>
              </a:ext>
            </a:extLst>
          </p:cNvPr>
          <p:cNvSpPr>
            <a:spLocks noGrp="1"/>
          </p:cNvSpPr>
          <p:nvPr>
            <p:ph type="sldNum" sz="quarter" idx="12"/>
          </p:nvPr>
        </p:nvSpPr>
        <p:spPr/>
        <p:txBody>
          <a:bodyPr/>
          <a:lstStyle/>
          <a:p>
            <a:fld id="{3FD2F90A-D9AE-43A5-A076-9B48518DBADB}" type="slidenum">
              <a:rPr kumimoji="1" lang="ja-JP" altLang="en-US" smtClean="0"/>
              <a:t>3</a:t>
            </a:fld>
            <a:endParaRPr kumimoji="1" lang="ja-JP" altLang="en-US" dirty="0"/>
          </a:p>
        </p:txBody>
      </p:sp>
      <p:sp>
        <p:nvSpPr>
          <p:cNvPr id="36" name="Text Box 4">
            <a:extLst>
              <a:ext uri="{FF2B5EF4-FFF2-40B4-BE49-F238E27FC236}">
                <a16:creationId xmlns:a16="http://schemas.microsoft.com/office/drawing/2014/main" id="{8976837C-AD45-49DF-80BA-846D3539B7A6}"/>
              </a:ext>
            </a:extLst>
          </p:cNvPr>
          <p:cNvSpPr txBox="1">
            <a:spLocks noChangeArrowheads="1"/>
          </p:cNvSpPr>
          <p:nvPr/>
        </p:nvSpPr>
        <p:spPr bwMode="auto">
          <a:xfrm>
            <a:off x="309750" y="655487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3768984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855023"/>
            <a:ext cx="8543925" cy="835667"/>
          </a:xfrm>
        </p:spPr>
        <p:txBody>
          <a:bodyPr>
            <a:normAutofit fontScale="90000"/>
          </a:bodyPr>
          <a:lstStyle/>
          <a:p>
            <a:r>
              <a:rPr kumimoji="1" lang="ja-JP" altLang="en-US" sz="4000" dirty="0">
                <a:solidFill>
                  <a:srgbClr val="C00000"/>
                </a:solidFill>
                <a:latin typeface="HGP創英角ﾎﾟｯﾌﾟ体" panose="040B0A00000000000000" pitchFamily="50" charset="-128"/>
                <a:ea typeface="HGP創英角ﾎﾟｯﾌﾟ体" panose="040B0A00000000000000" pitchFamily="50" charset="-128"/>
              </a:rPr>
              <a:t>ソーシャルワーク</a:t>
            </a:r>
            <a:r>
              <a:rPr lang="ja-JP" altLang="en-US" sz="4000" dirty="0">
                <a:solidFill>
                  <a:srgbClr val="C00000"/>
                </a:solidFill>
                <a:latin typeface="HGP創英角ﾎﾟｯﾌﾟ体" panose="040B0A00000000000000" pitchFamily="50" charset="-128"/>
                <a:ea typeface="HGP創英角ﾎﾟｯﾌﾟ体" panose="040B0A00000000000000" pitchFamily="50" charset="-128"/>
              </a:rPr>
              <a:t>とは</a:t>
            </a:r>
            <a:br>
              <a:rPr lang="en-US" altLang="ja-JP" sz="3400" dirty="0">
                <a:solidFill>
                  <a:srgbClr val="C00000"/>
                </a:solidFill>
                <a:latin typeface="HGP創英角ﾎﾟｯﾌﾟ体" panose="040B0A00000000000000" pitchFamily="50" charset="-128"/>
                <a:ea typeface="HGP創英角ﾎﾟｯﾌﾟ体" panose="040B0A00000000000000" pitchFamily="50" charset="-128"/>
              </a:rPr>
            </a:br>
            <a:r>
              <a:rPr lang="ja-JP" altLang="en-US" sz="3400" dirty="0">
                <a:solidFill>
                  <a:srgbClr val="C00000"/>
                </a:solidFill>
                <a:latin typeface="HGP創英角ﾎﾟｯﾌﾟ体" panose="040B0A00000000000000" pitchFamily="50" charset="-128"/>
                <a:ea typeface="HGP創英角ﾎﾟｯﾌﾟ体" panose="040B0A00000000000000" pitchFamily="50" charset="-128"/>
              </a:rPr>
              <a:t>　　</a:t>
            </a:r>
            <a:r>
              <a:rPr lang="ja-JP" altLang="en-US" sz="3600" dirty="0"/>
              <a:t> </a:t>
            </a:r>
            <a:r>
              <a:rPr lang="en-US" altLang="ja-JP" sz="1300" dirty="0"/>
              <a:t>【</a:t>
            </a:r>
            <a:r>
              <a:rPr lang="ja-JP" altLang="en-US" sz="1300" dirty="0"/>
              <a:t>全米ソーシャルワーカー協会編、日本ソーシャルワーカー協会訳「ソーシャルワーク実務基準および業務指針」 </a:t>
            </a:r>
            <a:r>
              <a:rPr lang="en-US" altLang="ja-JP" sz="1300" dirty="0"/>
              <a:t>1997</a:t>
            </a:r>
            <a:r>
              <a:rPr lang="ja-JP" altLang="en-US" sz="1300" dirty="0"/>
              <a:t>年</a:t>
            </a:r>
            <a:r>
              <a:rPr lang="en-US" altLang="ja-JP" sz="1300" dirty="0"/>
              <a:t>】</a:t>
            </a:r>
            <a:br>
              <a:rPr lang="en-US" altLang="ja-JP" sz="3600" dirty="0"/>
            </a:br>
            <a:endParaRPr kumimoji="1" lang="ja-JP" altLang="en-US" sz="34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a:xfrm>
            <a:off x="681038" y="1825624"/>
            <a:ext cx="8543925" cy="5006245"/>
          </a:xfrm>
        </p:spPr>
        <p:txBody>
          <a:bodyPr>
            <a:normAutofit lnSpcReduction="10000"/>
          </a:bodyPr>
          <a:lstStyle/>
          <a:p>
            <a:pPr marL="355600" indent="-355600">
              <a:buNone/>
            </a:pPr>
            <a:r>
              <a:rPr lang="ja-JP" altLang="en-US" dirty="0"/>
              <a:t>① 人々の問題解決能力や対処能力等を強化するという目標を達成するため、事前評価、 診断、発見、カウンセリング、援助、代弁・能力付与等の機能を遂行する。</a:t>
            </a:r>
          </a:p>
          <a:p>
            <a:pPr marL="355600" indent="-355600">
              <a:buNone/>
            </a:pPr>
            <a:r>
              <a:rPr lang="ja-JP" altLang="en-US" dirty="0"/>
              <a:t>② 人々と資源、サービス、制度等を結びつけるという目標を達成するため、組織化、紹 介、ネットワーキング等の機能を遂行する。</a:t>
            </a:r>
          </a:p>
          <a:p>
            <a:pPr marL="355600" indent="-355600">
              <a:buNone/>
            </a:pPr>
            <a:r>
              <a:rPr lang="ja-JP" altLang="en-US" dirty="0"/>
              <a:t>③ 制度の効果的かつ人道的な運営を促進するという目標を達成するため、管理</a:t>
            </a:r>
            <a:r>
              <a:rPr lang="en-US" altLang="ja-JP" dirty="0"/>
              <a:t>/</a:t>
            </a:r>
            <a:r>
              <a:rPr lang="ja-JP" altLang="en-US" dirty="0"/>
              <a:t>運営、 スーパービジョン、関係者の調整等の機能を遂行する。</a:t>
            </a:r>
          </a:p>
          <a:p>
            <a:pPr marL="355600" indent="-355600">
              <a:buNone/>
            </a:pPr>
            <a:r>
              <a:rPr lang="ja-JP" altLang="en-US" dirty="0"/>
              <a:t>④ 社会政策を発展させ改善するという目標を達成するため、政策分析、政策提案、職員 研修、資源開発等の機能を遂行する。</a:t>
            </a:r>
            <a:endParaRPr lang="en-US" altLang="ja-JP" dirty="0"/>
          </a:p>
        </p:txBody>
      </p:sp>
      <p:sp>
        <p:nvSpPr>
          <p:cNvPr id="6" name="スライド番号プレースホルダー 5">
            <a:extLst>
              <a:ext uri="{FF2B5EF4-FFF2-40B4-BE49-F238E27FC236}">
                <a16:creationId xmlns:a16="http://schemas.microsoft.com/office/drawing/2014/main" id="{328AB6F9-F8F6-413D-9790-25DEF2920F47}"/>
              </a:ext>
            </a:extLst>
          </p:cNvPr>
          <p:cNvSpPr>
            <a:spLocks noGrp="1"/>
          </p:cNvSpPr>
          <p:nvPr>
            <p:ph type="sldNum" sz="quarter" idx="12"/>
          </p:nvPr>
        </p:nvSpPr>
        <p:spPr/>
        <p:txBody>
          <a:bodyPr/>
          <a:lstStyle/>
          <a:p>
            <a:fld id="{3FD2F90A-D9AE-43A5-A076-9B48518DBADB}" type="slidenum">
              <a:rPr kumimoji="1" lang="ja-JP" altLang="en-US" smtClean="0"/>
              <a:t>4</a:t>
            </a:fld>
            <a:endParaRPr kumimoji="1" lang="ja-JP" altLang="en-US"/>
          </a:p>
        </p:txBody>
      </p:sp>
      <p:sp>
        <p:nvSpPr>
          <p:cNvPr id="7" name="Text Box 4">
            <a:extLst>
              <a:ext uri="{FF2B5EF4-FFF2-40B4-BE49-F238E27FC236}">
                <a16:creationId xmlns:a16="http://schemas.microsoft.com/office/drawing/2014/main" id="{8659B5A9-A084-4C8B-8ECA-094EC768AF00}"/>
              </a:ext>
            </a:extLst>
          </p:cNvPr>
          <p:cNvSpPr txBox="1">
            <a:spLocks noChangeArrowheads="1"/>
          </p:cNvSpPr>
          <p:nvPr/>
        </p:nvSpPr>
        <p:spPr bwMode="auto">
          <a:xfrm>
            <a:off x="309750" y="655487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948901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543925" cy="1325563"/>
          </a:xfrm>
        </p:spPr>
        <p:txBody>
          <a:bodyPr>
            <a:normAutofit/>
          </a:bodyPr>
          <a:lstStyle/>
          <a:p>
            <a:r>
              <a:rPr kumimoji="1" lang="ja-JP" altLang="en-US" sz="3400" dirty="0">
                <a:solidFill>
                  <a:srgbClr val="C00000"/>
                </a:solidFill>
                <a:latin typeface="HGP創英角ﾎﾟｯﾌﾟ体" panose="040B0A00000000000000" pitchFamily="50" charset="-128"/>
                <a:ea typeface="HGP創英角ﾎﾟｯﾌﾟ体" panose="040B0A00000000000000" pitchFamily="50" charset="-128"/>
              </a:rPr>
              <a:t>ソーシャルワーク</a:t>
            </a:r>
            <a:r>
              <a:rPr lang="ja-JP" altLang="en-US" sz="3400" dirty="0">
                <a:solidFill>
                  <a:srgbClr val="C00000"/>
                </a:solidFill>
                <a:latin typeface="HGP創英角ﾎﾟｯﾌﾟ体" panose="040B0A00000000000000" pitchFamily="50" charset="-128"/>
                <a:ea typeface="HGP創英角ﾎﾟｯﾌﾟ体" panose="040B0A00000000000000" pitchFamily="50" charset="-128"/>
              </a:rPr>
              <a:t>の相談援助技術の体系とは</a:t>
            </a:r>
            <a:endParaRPr kumimoji="1" lang="ja-JP" altLang="en-US" sz="34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p:txBody>
          <a:bodyPr/>
          <a:lstStyle/>
          <a:p>
            <a:r>
              <a:rPr lang="ja-JP" altLang="en-US" dirty="0"/>
              <a:t>対象別に、ケースワーク（個別援助）、グループワーク（集団援助）、コミュニティワーク（地域援助）がある。</a:t>
            </a:r>
            <a:endParaRPr lang="en-US" altLang="ja-JP" dirty="0"/>
          </a:p>
          <a:p>
            <a:r>
              <a:rPr lang="ja-JP" altLang="en-US" dirty="0"/>
              <a:t>実際の支援ではこれらの技術を統合的に使いながら地域の中の利用者を支援するジェネリック・ソーシャルワークが主流である。</a:t>
            </a:r>
            <a:endParaRPr lang="en-US" altLang="ja-JP" dirty="0"/>
          </a:p>
          <a:p>
            <a:r>
              <a:rPr lang="ja-JP" altLang="en-US" dirty="0"/>
              <a:t>間接援助技術として、ソーシャルアクション、社会調査、行政計画策定、施設管理運営などがあげられる。</a:t>
            </a:r>
            <a:endParaRPr lang="en-US" altLang="ja-JP" dirty="0"/>
          </a:p>
          <a:p>
            <a:r>
              <a:rPr lang="ja-JP" altLang="en-US" dirty="0"/>
              <a:t>スーパービジョン、カウンセリング、コンサルテーションといった関連技術も重要である。</a:t>
            </a:r>
            <a:endParaRPr lang="en-US" altLang="ja-JP" dirty="0"/>
          </a:p>
        </p:txBody>
      </p:sp>
      <p:sp>
        <p:nvSpPr>
          <p:cNvPr id="6" name="スライド番号プレースホルダー 5">
            <a:extLst>
              <a:ext uri="{FF2B5EF4-FFF2-40B4-BE49-F238E27FC236}">
                <a16:creationId xmlns:a16="http://schemas.microsoft.com/office/drawing/2014/main" id="{328AB6F9-F8F6-413D-9790-25DEF2920F47}"/>
              </a:ext>
            </a:extLst>
          </p:cNvPr>
          <p:cNvSpPr>
            <a:spLocks noGrp="1"/>
          </p:cNvSpPr>
          <p:nvPr>
            <p:ph type="sldNum" sz="quarter" idx="12"/>
          </p:nvPr>
        </p:nvSpPr>
        <p:spPr/>
        <p:txBody>
          <a:bodyPr/>
          <a:lstStyle/>
          <a:p>
            <a:fld id="{3FD2F90A-D9AE-43A5-A076-9B48518DBADB}" type="slidenum">
              <a:rPr kumimoji="1" lang="ja-JP" altLang="en-US" smtClean="0"/>
              <a:t>5</a:t>
            </a:fld>
            <a:endParaRPr kumimoji="1" lang="ja-JP" altLang="en-US"/>
          </a:p>
        </p:txBody>
      </p:sp>
      <p:sp>
        <p:nvSpPr>
          <p:cNvPr id="7" name="Text Box 4">
            <a:extLst>
              <a:ext uri="{FF2B5EF4-FFF2-40B4-BE49-F238E27FC236}">
                <a16:creationId xmlns:a16="http://schemas.microsoft.com/office/drawing/2014/main" id="{8659B5A9-A084-4C8B-8ECA-094EC768AF00}"/>
              </a:ext>
            </a:extLst>
          </p:cNvPr>
          <p:cNvSpPr txBox="1">
            <a:spLocks noChangeArrowheads="1"/>
          </p:cNvSpPr>
          <p:nvPr/>
        </p:nvSpPr>
        <p:spPr bwMode="auto">
          <a:xfrm>
            <a:off x="309750" y="655487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505019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745350" cy="1325563"/>
          </a:xfrm>
        </p:spPr>
        <p:txBody>
          <a:bodyPr>
            <a:normAutofit/>
          </a:bodyPr>
          <a:lstStyle/>
          <a:p>
            <a:r>
              <a:rPr kumimoji="1" lang="ja-JP" altLang="en-US" sz="3300" dirty="0">
                <a:solidFill>
                  <a:srgbClr val="C00000"/>
                </a:solidFill>
                <a:latin typeface="HGP創英角ﾎﾟｯﾌﾟ体" panose="040B0A00000000000000" pitchFamily="50" charset="-128"/>
                <a:ea typeface="HGP創英角ﾎﾟｯﾌﾟ体" panose="040B0A00000000000000" pitchFamily="50" charset="-128"/>
              </a:rPr>
              <a:t>ソーシャルワーク</a:t>
            </a:r>
            <a:r>
              <a:rPr lang="ja-JP" altLang="en-US" sz="3300" dirty="0">
                <a:solidFill>
                  <a:srgbClr val="C00000"/>
                </a:solidFill>
                <a:latin typeface="HGP創英角ﾎﾟｯﾌﾟ体" panose="040B0A00000000000000" pitchFamily="50" charset="-128"/>
                <a:ea typeface="HGP創英角ﾎﾟｯﾌﾟ体" panose="040B0A00000000000000" pitchFamily="50" charset="-128"/>
              </a:rPr>
              <a:t>における相談援助過程とは何か</a:t>
            </a:r>
            <a:endParaRPr kumimoji="1" lang="ja-JP" altLang="en-US" sz="33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a:xfrm>
            <a:off x="880754" y="2055577"/>
            <a:ext cx="8344209" cy="4134407"/>
          </a:xfrm>
        </p:spPr>
        <p:txBody>
          <a:bodyPr>
            <a:normAutofit lnSpcReduction="10000"/>
          </a:bodyPr>
          <a:lstStyle/>
          <a:p>
            <a:pPr marL="1887538" indent="-1887538">
              <a:lnSpc>
                <a:spcPct val="100000"/>
              </a:lnSpc>
              <a:buNone/>
            </a:pPr>
            <a:r>
              <a:rPr lang="ja-JP" altLang="en-US" dirty="0"/>
              <a:t>　・インテーク（相談受付、緊急性の判断、窓口判断、情報提供）</a:t>
            </a:r>
            <a:endParaRPr lang="en-US" altLang="ja-JP" dirty="0"/>
          </a:p>
          <a:p>
            <a:pPr marL="0" indent="0">
              <a:lnSpc>
                <a:spcPct val="100000"/>
              </a:lnSpc>
              <a:buNone/>
            </a:pPr>
            <a:r>
              <a:rPr lang="ja-JP" altLang="en-US" dirty="0"/>
              <a:t>　・アセスメント（情報収集、面接、見立て）</a:t>
            </a:r>
            <a:endParaRPr lang="en-US" altLang="ja-JP" dirty="0"/>
          </a:p>
          <a:p>
            <a:pPr marL="0" indent="0">
              <a:lnSpc>
                <a:spcPct val="100000"/>
              </a:lnSpc>
              <a:buNone/>
            </a:pPr>
            <a:r>
              <a:rPr lang="ja-JP" altLang="en-US" dirty="0"/>
              <a:t>　・契約（方針決定、支援決定）</a:t>
            </a:r>
            <a:endParaRPr lang="en-US" altLang="ja-JP" dirty="0"/>
          </a:p>
          <a:p>
            <a:pPr marL="0" indent="0">
              <a:lnSpc>
                <a:spcPct val="100000"/>
              </a:lnSpc>
              <a:buNone/>
            </a:pPr>
            <a:r>
              <a:rPr lang="ja-JP" altLang="en-US" dirty="0"/>
              <a:t>　・援助目標の設定と計画策定（計画案、関係者会議）</a:t>
            </a:r>
            <a:endParaRPr lang="en-US" altLang="ja-JP" dirty="0"/>
          </a:p>
          <a:p>
            <a:pPr marL="0" indent="0">
              <a:lnSpc>
                <a:spcPct val="100000"/>
              </a:lnSpc>
              <a:buNone/>
            </a:pPr>
            <a:r>
              <a:rPr lang="ja-JP" altLang="en-US" dirty="0"/>
              <a:t>　・介入（支援提供）</a:t>
            </a:r>
            <a:endParaRPr lang="en-US" altLang="ja-JP" dirty="0"/>
          </a:p>
          <a:p>
            <a:pPr marL="0" indent="0">
              <a:lnSpc>
                <a:spcPct val="100000"/>
              </a:lnSpc>
              <a:buNone/>
            </a:pPr>
            <a:r>
              <a:rPr lang="ja-JP" altLang="en-US" dirty="0"/>
              <a:t>　・評価（モニタリング、経過観察）</a:t>
            </a:r>
            <a:endParaRPr lang="en-US" altLang="ja-JP" dirty="0"/>
          </a:p>
          <a:p>
            <a:pPr marL="0" indent="0">
              <a:lnSpc>
                <a:spcPct val="100000"/>
              </a:lnSpc>
              <a:buNone/>
            </a:pPr>
            <a:r>
              <a:rPr lang="ja-JP" altLang="en-US" dirty="0"/>
              <a:t>　・終結（一応契約終了）</a:t>
            </a:r>
            <a:endParaRPr lang="en-US" altLang="ja-JP" dirty="0"/>
          </a:p>
          <a:p>
            <a:pPr>
              <a:lnSpc>
                <a:spcPct val="100000"/>
              </a:lnSpc>
            </a:pPr>
            <a:endParaRPr lang="en-US" altLang="ja-JP" dirty="0"/>
          </a:p>
        </p:txBody>
      </p:sp>
      <p:sp>
        <p:nvSpPr>
          <p:cNvPr id="6" name="スライド番号プレースホルダー 5">
            <a:extLst>
              <a:ext uri="{FF2B5EF4-FFF2-40B4-BE49-F238E27FC236}">
                <a16:creationId xmlns:a16="http://schemas.microsoft.com/office/drawing/2014/main" id="{424F1554-6F0C-438A-A0FD-7B88849F9C7B}"/>
              </a:ext>
            </a:extLst>
          </p:cNvPr>
          <p:cNvSpPr>
            <a:spLocks noGrp="1"/>
          </p:cNvSpPr>
          <p:nvPr>
            <p:ph type="sldNum" sz="quarter" idx="12"/>
          </p:nvPr>
        </p:nvSpPr>
        <p:spPr/>
        <p:txBody>
          <a:bodyPr/>
          <a:lstStyle/>
          <a:p>
            <a:fld id="{3FD2F90A-D9AE-43A5-A076-9B48518DBADB}" type="slidenum">
              <a:rPr kumimoji="1" lang="ja-JP" altLang="en-US" smtClean="0"/>
              <a:t>6</a:t>
            </a:fld>
            <a:endParaRPr kumimoji="1" lang="ja-JP" altLang="en-US"/>
          </a:p>
        </p:txBody>
      </p:sp>
      <p:sp>
        <p:nvSpPr>
          <p:cNvPr id="7" name="Text Box 4">
            <a:extLst>
              <a:ext uri="{FF2B5EF4-FFF2-40B4-BE49-F238E27FC236}">
                <a16:creationId xmlns:a16="http://schemas.microsoft.com/office/drawing/2014/main" id="{AA9A8EF3-2247-4D31-B1B1-252BF8BC84CA}"/>
              </a:ext>
            </a:extLst>
          </p:cNvPr>
          <p:cNvSpPr txBox="1">
            <a:spLocks noChangeArrowheads="1"/>
          </p:cNvSpPr>
          <p:nvPr/>
        </p:nvSpPr>
        <p:spPr bwMode="auto">
          <a:xfrm>
            <a:off x="309750" y="655487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4184183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7"/>
            <a:ext cx="8724219" cy="1325563"/>
          </a:xfrm>
        </p:spPr>
        <p:txBody>
          <a:bodyPr>
            <a:normAutofit/>
          </a:bodyPr>
          <a:lstStyle/>
          <a:p>
            <a:r>
              <a:rPr lang="ja-JP" altLang="en-US" sz="3000" dirty="0">
                <a:solidFill>
                  <a:srgbClr val="C00000"/>
                </a:solidFill>
                <a:latin typeface="HGP創英角ﾎﾟｯﾌﾟ体" panose="040B0A00000000000000" pitchFamily="50" charset="-128"/>
                <a:ea typeface="HGP創英角ﾎﾟｯﾌﾟ体" panose="040B0A00000000000000" pitchFamily="50" charset="-128"/>
              </a:rPr>
              <a:t>相談支援専門員に求められる相談援助技術とは何か</a:t>
            </a:r>
            <a:endParaRPr lang="en-US" altLang="ja-JP" sz="3000" dirty="0">
              <a:solidFill>
                <a:srgbClr val="C00000"/>
              </a:solidFill>
              <a:latin typeface="HGP創英角ﾎﾟｯﾌﾟ体" panose="040B0A00000000000000" pitchFamily="50" charset="-128"/>
              <a:ea typeface="HGP創英角ﾎﾟｯﾌﾟ体" panose="040B0A00000000000000" pitchFamily="50" charset="-128"/>
            </a:endParaRPr>
          </a:p>
        </p:txBody>
      </p:sp>
      <p:sp>
        <p:nvSpPr>
          <p:cNvPr id="3" name="コンテンツ プレースホルダー 2"/>
          <p:cNvSpPr>
            <a:spLocks noGrp="1"/>
          </p:cNvSpPr>
          <p:nvPr>
            <p:ph idx="1"/>
          </p:nvPr>
        </p:nvSpPr>
        <p:spPr>
          <a:xfrm>
            <a:off x="681038" y="1692067"/>
            <a:ext cx="8890474" cy="4800806"/>
          </a:xfrm>
        </p:spPr>
        <p:txBody>
          <a:bodyPr>
            <a:normAutofit lnSpcReduction="10000"/>
          </a:bodyPr>
          <a:lstStyle/>
          <a:p>
            <a:pPr>
              <a:lnSpc>
                <a:spcPct val="120000"/>
              </a:lnSpc>
            </a:pPr>
            <a:r>
              <a:rPr lang="ja-JP" altLang="en-US" dirty="0"/>
              <a:t>アウトリーチ </a:t>
            </a:r>
            <a:r>
              <a:rPr lang="en-US" altLang="ja-JP" dirty="0"/>
              <a:t>= </a:t>
            </a:r>
            <a:r>
              <a:rPr lang="ja-JP" altLang="en-US" dirty="0"/>
              <a:t>権利侵害を可視化する</a:t>
            </a:r>
            <a:endParaRPr lang="en-US" altLang="ja-JP" dirty="0"/>
          </a:p>
          <a:p>
            <a:pPr>
              <a:lnSpc>
                <a:spcPct val="120000"/>
              </a:lnSpc>
            </a:pPr>
            <a:r>
              <a:rPr lang="ja-JP" altLang="en-US" dirty="0"/>
              <a:t>想いを聴く </a:t>
            </a:r>
            <a:r>
              <a:rPr lang="en-US" altLang="ja-JP" dirty="0"/>
              <a:t>= </a:t>
            </a:r>
            <a:r>
              <a:rPr lang="ja-JP" altLang="en-US" dirty="0"/>
              <a:t>意思疎通：</a:t>
            </a:r>
            <a:r>
              <a:rPr lang="en-US" altLang="ja-JP" dirty="0"/>
              <a:t>wish</a:t>
            </a:r>
            <a:r>
              <a:rPr lang="ja-JP" altLang="en-US" dirty="0"/>
              <a:t>を見逃さない</a:t>
            </a:r>
          </a:p>
          <a:p>
            <a:pPr>
              <a:lnSpc>
                <a:spcPct val="120000"/>
              </a:lnSpc>
            </a:pPr>
            <a:r>
              <a:rPr lang="ja-JP" altLang="en-US" dirty="0"/>
              <a:t>不断のアセスメント </a:t>
            </a:r>
            <a:r>
              <a:rPr lang="en-US" altLang="ja-JP" dirty="0"/>
              <a:t>= </a:t>
            </a:r>
            <a:r>
              <a:rPr lang="ja-JP" altLang="en-US" dirty="0"/>
              <a:t>状況と関係性と過去・現在・未来</a:t>
            </a:r>
          </a:p>
          <a:p>
            <a:pPr>
              <a:lnSpc>
                <a:spcPct val="120000"/>
              </a:lnSpc>
            </a:pPr>
            <a:r>
              <a:rPr lang="ja-JP" altLang="en-US" dirty="0"/>
              <a:t>本人計画の作成 </a:t>
            </a:r>
            <a:r>
              <a:rPr lang="en-US" altLang="ja-JP" dirty="0"/>
              <a:t>= </a:t>
            </a:r>
            <a:r>
              <a:rPr lang="ja-JP" altLang="en-US" dirty="0"/>
              <a:t>意思形成：失敗を恐れず試す</a:t>
            </a:r>
          </a:p>
          <a:p>
            <a:pPr>
              <a:lnSpc>
                <a:spcPct val="120000"/>
              </a:lnSpc>
            </a:pPr>
            <a:r>
              <a:rPr lang="ja-JP" altLang="en-US" dirty="0"/>
              <a:t>本人中心の会議 </a:t>
            </a:r>
            <a:r>
              <a:rPr lang="en-US" altLang="ja-JP" dirty="0"/>
              <a:t>=</a:t>
            </a:r>
            <a:r>
              <a:rPr lang="ja-JP" altLang="en-US" dirty="0"/>
              <a:t> 意思表明：主体性を引き出すチーム</a:t>
            </a:r>
          </a:p>
          <a:p>
            <a:pPr>
              <a:lnSpc>
                <a:spcPct val="120000"/>
              </a:lnSpc>
            </a:pPr>
            <a:r>
              <a:rPr lang="ja-JP" altLang="en-US" dirty="0"/>
              <a:t>地域づくりネットワーク </a:t>
            </a:r>
            <a:r>
              <a:rPr lang="en-US" altLang="ja-JP" dirty="0"/>
              <a:t>=</a:t>
            </a:r>
            <a:r>
              <a:rPr lang="ja-JP" altLang="en-US" dirty="0"/>
              <a:t>意思実現：パワフルな資源との出会い</a:t>
            </a:r>
          </a:p>
          <a:p>
            <a:pPr>
              <a:lnSpc>
                <a:spcPct val="120000"/>
              </a:lnSpc>
            </a:pPr>
            <a:r>
              <a:rPr lang="ja-JP" altLang="en-US" dirty="0"/>
              <a:t>効果的なモニタリング </a:t>
            </a:r>
            <a:r>
              <a:rPr lang="en-US" altLang="ja-JP" dirty="0"/>
              <a:t>= </a:t>
            </a:r>
            <a:r>
              <a:rPr lang="ja-JP" altLang="en-US" dirty="0"/>
              <a:t>本人のパワーの見立て</a:t>
            </a:r>
            <a:endParaRPr lang="en-US" altLang="ja-JP" dirty="0"/>
          </a:p>
        </p:txBody>
      </p:sp>
      <p:sp>
        <p:nvSpPr>
          <p:cNvPr id="6" name="スライド番号プレースホルダー 5">
            <a:extLst>
              <a:ext uri="{FF2B5EF4-FFF2-40B4-BE49-F238E27FC236}">
                <a16:creationId xmlns:a16="http://schemas.microsoft.com/office/drawing/2014/main" id="{6AB264FA-CDA3-4B66-B981-3E15D109D018}"/>
              </a:ext>
            </a:extLst>
          </p:cNvPr>
          <p:cNvSpPr>
            <a:spLocks noGrp="1"/>
          </p:cNvSpPr>
          <p:nvPr>
            <p:ph type="sldNum" sz="quarter" idx="12"/>
          </p:nvPr>
        </p:nvSpPr>
        <p:spPr/>
        <p:txBody>
          <a:bodyPr/>
          <a:lstStyle/>
          <a:p>
            <a:fld id="{3FD2F90A-D9AE-43A5-A076-9B48518DBADB}" type="slidenum">
              <a:rPr kumimoji="1" lang="ja-JP" altLang="en-US" smtClean="0"/>
              <a:t>7</a:t>
            </a:fld>
            <a:endParaRPr kumimoji="1" lang="ja-JP" altLang="en-US"/>
          </a:p>
        </p:txBody>
      </p:sp>
      <p:sp>
        <p:nvSpPr>
          <p:cNvPr id="7" name="Text Box 4">
            <a:extLst>
              <a:ext uri="{FF2B5EF4-FFF2-40B4-BE49-F238E27FC236}">
                <a16:creationId xmlns:a16="http://schemas.microsoft.com/office/drawing/2014/main" id="{C03297A5-8BA2-4BEA-8230-20FC581B616C}"/>
              </a:ext>
            </a:extLst>
          </p:cNvPr>
          <p:cNvSpPr txBox="1">
            <a:spLocks noChangeArrowheads="1"/>
          </p:cNvSpPr>
          <p:nvPr/>
        </p:nvSpPr>
        <p:spPr bwMode="auto">
          <a:xfrm>
            <a:off x="309750" y="655487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1573517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lang="ja-JP" altLang="en-US" sz="3600" dirty="0">
                <a:solidFill>
                  <a:srgbClr val="C00000"/>
                </a:solidFill>
                <a:latin typeface="HGP創英角ﾎﾟｯﾌﾟ体" panose="040B0A00000000000000" pitchFamily="50" charset="-128"/>
                <a:ea typeface="HGP創英角ﾎﾟｯﾌﾟ体" panose="040B0A00000000000000" pitchFamily="50" charset="-128"/>
              </a:rPr>
              <a:t>なぜケアマネジメントが使われるのか？</a:t>
            </a:r>
          </a:p>
        </p:txBody>
      </p:sp>
      <p:sp>
        <p:nvSpPr>
          <p:cNvPr id="3" name="コンテンツ プレースホルダー 2"/>
          <p:cNvSpPr>
            <a:spLocks noGrp="1"/>
          </p:cNvSpPr>
          <p:nvPr>
            <p:ph idx="1"/>
          </p:nvPr>
        </p:nvSpPr>
        <p:spPr>
          <a:xfrm>
            <a:off x="681038" y="1743736"/>
            <a:ext cx="8543925" cy="5032375"/>
          </a:xfrm>
        </p:spPr>
        <p:txBody>
          <a:bodyPr>
            <a:normAutofit/>
          </a:bodyPr>
          <a:lstStyle/>
          <a:p>
            <a:r>
              <a:rPr lang="ja-JP" altLang="en-US" dirty="0"/>
              <a:t>ニーズを明確化し、適切な社会資源と結びつけるという流れが、サービス提供型制度の運用に適している。</a:t>
            </a:r>
            <a:endParaRPr lang="en-US" altLang="ja-JP" dirty="0"/>
          </a:p>
          <a:p>
            <a:r>
              <a:rPr lang="ja-JP" altLang="en-US" dirty="0"/>
              <a:t>ケアマネジメントはソーシャルワークの方法としてではなく、効率的なサービス提供の仕組みとして発展した。</a:t>
            </a:r>
            <a:endParaRPr lang="en-US" altLang="ja-JP" dirty="0"/>
          </a:p>
          <a:p>
            <a:r>
              <a:rPr lang="ja-JP" altLang="en-US" dirty="0"/>
              <a:t>制度にあるメニューを利用者に押し付けたり、制度にない支援策を講じずにいると、相談支援専門員としての資質が問われる。</a:t>
            </a:r>
            <a:endParaRPr lang="en-US" altLang="ja-JP" dirty="0"/>
          </a:p>
          <a:p>
            <a:r>
              <a:rPr lang="ja-JP" altLang="en-US" dirty="0"/>
              <a:t>ジェネリック・ソーシャルワークの感覚が試されている。</a:t>
            </a:r>
            <a:endParaRPr lang="en-US" altLang="ja-JP" dirty="0"/>
          </a:p>
          <a:p>
            <a:r>
              <a:rPr lang="ja-JP" altLang="en-US" dirty="0"/>
              <a:t>利用者の自己効力感や権利擁護の実現が達成されることが評価のポイントである。</a:t>
            </a:r>
            <a:endParaRPr lang="en-US" altLang="ja-JP" dirty="0"/>
          </a:p>
        </p:txBody>
      </p:sp>
      <p:sp>
        <p:nvSpPr>
          <p:cNvPr id="6" name="スライド番号プレースホルダー 5">
            <a:extLst>
              <a:ext uri="{FF2B5EF4-FFF2-40B4-BE49-F238E27FC236}">
                <a16:creationId xmlns:a16="http://schemas.microsoft.com/office/drawing/2014/main" id="{ABAA654C-6A50-485C-8A0F-C00CDB65FA75}"/>
              </a:ext>
            </a:extLst>
          </p:cNvPr>
          <p:cNvSpPr>
            <a:spLocks noGrp="1"/>
          </p:cNvSpPr>
          <p:nvPr>
            <p:ph type="sldNum" sz="quarter" idx="12"/>
          </p:nvPr>
        </p:nvSpPr>
        <p:spPr/>
        <p:txBody>
          <a:bodyPr/>
          <a:lstStyle/>
          <a:p>
            <a:fld id="{3FD2F90A-D9AE-43A5-A076-9B48518DBADB}" type="slidenum">
              <a:rPr kumimoji="1" lang="ja-JP" altLang="en-US" smtClean="0"/>
              <a:t>8</a:t>
            </a:fld>
            <a:endParaRPr kumimoji="1" lang="ja-JP" altLang="en-US"/>
          </a:p>
        </p:txBody>
      </p:sp>
      <p:sp>
        <p:nvSpPr>
          <p:cNvPr id="7" name="Text Box 4">
            <a:extLst>
              <a:ext uri="{FF2B5EF4-FFF2-40B4-BE49-F238E27FC236}">
                <a16:creationId xmlns:a16="http://schemas.microsoft.com/office/drawing/2014/main" id="{E79363F9-42A2-4696-A24C-4C12F413A6DD}"/>
              </a:ext>
            </a:extLst>
          </p:cNvPr>
          <p:cNvSpPr txBox="1">
            <a:spLocks noChangeArrowheads="1"/>
          </p:cNvSpPr>
          <p:nvPr/>
        </p:nvSpPr>
        <p:spPr bwMode="auto">
          <a:xfrm>
            <a:off x="309750" y="6554871"/>
            <a:ext cx="22860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i="1" dirty="0" err="1">
                <a:solidFill>
                  <a:prstClr val="black"/>
                </a:solidFill>
                <a:latin typeface="Times New Roman" panose="02020603050405020304" pitchFamily="18" charset="0"/>
              </a:rPr>
              <a:t>S.Shimamaura</a:t>
            </a:r>
            <a:r>
              <a:rPr lang="en-US" altLang="ja-JP" sz="1200" i="1" dirty="0">
                <a:solidFill>
                  <a:prstClr val="black"/>
                </a:solidFill>
                <a:latin typeface="Times New Roman" panose="02020603050405020304" pitchFamily="18" charset="0"/>
              </a:rPr>
              <a:t> </a:t>
            </a:r>
            <a:r>
              <a:rPr lang="en-US" altLang="ja-JP" sz="1200" i="1" dirty="0" err="1">
                <a:solidFill>
                  <a:prstClr val="black"/>
                </a:solidFill>
                <a:latin typeface="Times New Roman" panose="02020603050405020304" pitchFamily="18" charset="0"/>
              </a:rPr>
              <a:t>okinawa</a:t>
            </a:r>
            <a:r>
              <a:rPr lang="ja-JP" altLang="en-US" sz="1200" i="1" dirty="0">
                <a:solidFill>
                  <a:prstClr val="black"/>
                </a:solidFill>
                <a:latin typeface="Times New Roman" panose="02020603050405020304" pitchFamily="18" charset="0"/>
              </a:rPr>
              <a:t> </a:t>
            </a:r>
            <a:r>
              <a:rPr lang="en-US" altLang="ja-JP" sz="1200" i="1" dirty="0">
                <a:solidFill>
                  <a:prstClr val="black"/>
                </a:solidFill>
                <a:latin typeface="Times New Roman" panose="02020603050405020304" pitchFamily="18" charset="0"/>
              </a:rPr>
              <a:t>univ.2018</a:t>
            </a:r>
          </a:p>
        </p:txBody>
      </p:sp>
    </p:spTree>
    <p:extLst>
      <p:ext uri="{BB962C8B-B14F-4D97-AF65-F5344CB8AC3E}">
        <p14:creationId xmlns:p14="http://schemas.microsoft.com/office/powerpoint/2010/main" val="5582536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610</TotalTime>
  <Words>1189</Words>
  <Application>Microsoft Office PowerPoint</Application>
  <PresentationFormat>A4 210 x 297 mm</PresentationFormat>
  <Paragraphs>193</Paragraphs>
  <Slides>8</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HGP創英角ｺﾞｼｯｸUB</vt:lpstr>
      <vt:lpstr>HGP創英角ﾎﾟｯﾌﾟ体</vt:lpstr>
      <vt:lpstr>ＭＳ Ｐゴシック</vt:lpstr>
      <vt:lpstr>新細明體</vt:lpstr>
      <vt:lpstr>Arial</vt:lpstr>
      <vt:lpstr>Calibri</vt:lpstr>
      <vt:lpstr>Calibri Light</vt:lpstr>
      <vt:lpstr>Times New Roman</vt:lpstr>
      <vt:lpstr>Office テーマ</vt:lpstr>
      <vt:lpstr>2018年度　相談支援専門員指導者養成研修  【講義１】障害者の地域支援と相談支援従事者（サービス管理責任者・児童発達支援管理責任者）の役割に関する講義  ③相談援助技術</vt:lpstr>
      <vt:lpstr>講義の趣旨</vt:lpstr>
      <vt:lpstr>対人援助とは何なのか？</vt:lpstr>
      <vt:lpstr>ソーシャルワークとは 　　 【全米ソーシャルワーカー協会編、日本ソーシャルワーカー協会訳「ソーシャルワーク実務基準および業務指針」 1997年】 </vt:lpstr>
      <vt:lpstr>ソーシャルワークの相談援助技術の体系とは</vt:lpstr>
      <vt:lpstr>ソーシャルワークにおける相談援助過程とは何か</vt:lpstr>
      <vt:lpstr>相談支援専門員に求められる相談援助技術とは何か</vt:lpstr>
      <vt:lpstr>なぜケアマネジメントが使われるのか？</vt:lpstr>
    </vt:vector>
  </TitlesOfParts>
  <Company>UNITCOM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【講義１】障害者の地域支援と相談支援従事者（サービス管理責任者・児童発達支援管理責任者）の役割に関する講義  ②相談支援（障害児者支援）の基本的視点</dc:title>
  <dc:creator>島村 聡</dc:creator>
  <cp:lastModifiedBy>聡 島村</cp:lastModifiedBy>
  <cp:revision>65</cp:revision>
  <dcterms:created xsi:type="dcterms:W3CDTF">2018-05-14T00:57:01Z</dcterms:created>
  <dcterms:modified xsi:type="dcterms:W3CDTF">2018-06-17T08:15:16Z</dcterms:modified>
</cp:coreProperties>
</file>