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84" r:id="rId2"/>
    <p:sldMasterId id="2147483698" r:id="rId3"/>
    <p:sldMasterId id="2147483710" r:id="rId4"/>
  </p:sldMasterIdLst>
  <p:notesMasterIdLst>
    <p:notesMasterId r:id="rId20"/>
  </p:notesMasterIdLst>
  <p:sldIdLst>
    <p:sldId id="256" r:id="rId5"/>
    <p:sldId id="257" r:id="rId6"/>
    <p:sldId id="258" r:id="rId7"/>
    <p:sldId id="262" r:id="rId8"/>
    <p:sldId id="264" r:id="rId9"/>
    <p:sldId id="263" r:id="rId10"/>
    <p:sldId id="266" r:id="rId11"/>
    <p:sldId id="273" r:id="rId12"/>
    <p:sldId id="276" r:id="rId13"/>
    <p:sldId id="275" r:id="rId14"/>
    <p:sldId id="278" r:id="rId15"/>
    <p:sldId id="270" r:id="rId16"/>
    <p:sldId id="268" r:id="rId17"/>
    <p:sldId id="271" r:id="rId18"/>
    <p:sldId id="272" r:id="rId19"/>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1031" autoAdjust="0"/>
  </p:normalViewPr>
  <p:slideViewPr>
    <p:cSldViewPr snapToGrid="0">
      <p:cViewPr varScale="1">
        <p:scale>
          <a:sx n="81" d="100"/>
          <a:sy n="81" d="100"/>
        </p:scale>
        <p:origin x="22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CE18DD-33CB-4BD6-890C-2B33AB4B7E4B}" type="datetimeFigureOut">
              <a:rPr kumimoji="1" lang="ja-JP" altLang="en-US" smtClean="0"/>
              <a:t>2018/6/20</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3F2E3B-FA7B-4173-92F7-3F16823A91ED}" type="slidenum">
              <a:rPr kumimoji="1" lang="ja-JP" altLang="en-US" smtClean="0"/>
              <a:t>‹#›</a:t>
            </a:fld>
            <a:endParaRPr kumimoji="1" lang="ja-JP" altLang="en-US"/>
          </a:p>
        </p:txBody>
      </p:sp>
    </p:spTree>
    <p:extLst>
      <p:ext uri="{BB962C8B-B14F-4D97-AF65-F5344CB8AC3E}">
        <p14:creationId xmlns:p14="http://schemas.microsoft.com/office/powerpoint/2010/main" val="1728921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講義の趣旨を大まかに伝える。</a:t>
            </a:r>
            <a:endParaRPr kumimoji="1" lang="en-US" altLang="ja-JP" dirty="0"/>
          </a:p>
          <a:p>
            <a:r>
              <a:rPr kumimoji="1" lang="ja-JP" altLang="en-US" dirty="0"/>
              <a:t>コミュニティー・ソーシャルワークそのものを実行せよという意味ではなく、その機能を知り、相談支援専門員としてどう取り入れていくのかを考えていく機会とするものである。</a:t>
            </a:r>
            <a:endParaRPr kumimoji="1" lang="en-US" altLang="ja-JP" dirty="0"/>
          </a:p>
          <a:p>
            <a:r>
              <a:rPr kumimoji="1" lang="ja-JP" altLang="en-US" dirty="0"/>
              <a:t>詳しい説明は次ページ以降にあると伝える。</a:t>
            </a:r>
            <a:endParaRPr kumimoji="1" lang="en-US" altLang="ja-JP" dirty="0"/>
          </a:p>
          <a:p>
            <a:endParaRPr kumimoji="1" lang="en-US" altLang="ja-JP" dirty="0"/>
          </a:p>
          <a:p>
            <a:r>
              <a:rPr kumimoji="1" lang="ja-JP" altLang="en-US" dirty="0"/>
              <a:t>参考文献</a:t>
            </a:r>
            <a:endParaRPr kumimoji="1" lang="en-US" altLang="ja-JP" dirty="0"/>
          </a:p>
          <a:p>
            <a:r>
              <a:rPr kumimoji="1" lang="ja-JP" altLang="en-US" dirty="0"/>
              <a:t>基本を知るために</a:t>
            </a:r>
            <a:endParaRPr kumimoji="1" lang="en-US" altLang="ja-JP" dirty="0"/>
          </a:p>
          <a:p>
            <a:r>
              <a:rPr kumimoji="1" lang="ja-JP" altLang="en-US" dirty="0"/>
              <a:t>　岩間伸之・原田正樹「地域福祉援助をつかむ」　有斐閣　</a:t>
            </a:r>
            <a:r>
              <a:rPr kumimoji="1" lang="en-US" altLang="ja-JP" dirty="0"/>
              <a:t>2012</a:t>
            </a:r>
          </a:p>
          <a:p>
            <a:r>
              <a:rPr kumimoji="1" lang="ja-JP" altLang="en-US" dirty="0"/>
              <a:t>お時間があれば</a:t>
            </a:r>
            <a:endParaRPr kumimoji="1" lang="en-US" altLang="ja-JP" dirty="0"/>
          </a:p>
          <a:p>
            <a:r>
              <a:rPr kumimoji="1" lang="zh-TW" altLang="en-US" sz="1200" b="0" i="0" u="none" strike="noStrike" kern="1200" dirty="0">
                <a:solidFill>
                  <a:schemeClr val="tx1"/>
                </a:solidFill>
                <a:effectLst/>
                <a:latin typeface="+mn-lt"/>
                <a:ea typeface="+mn-ea"/>
                <a:cs typeface="+mn-cs"/>
              </a:rPr>
              <a:t>　東美奈子・大久保薫・島村聡「</a:t>
            </a:r>
            <a:r>
              <a:rPr kumimoji="1" lang="ja-JP" altLang="en-US" sz="1200" b="0" i="0" u="none" strike="noStrike" kern="1200" dirty="0">
                <a:solidFill>
                  <a:schemeClr val="tx1"/>
                </a:solidFill>
                <a:effectLst/>
                <a:latin typeface="+mn-lt"/>
                <a:ea typeface="+mn-ea"/>
                <a:cs typeface="+mn-cs"/>
              </a:rPr>
              <a:t>障がい者ケアマネジメントの基本 </a:t>
            </a:r>
            <a:r>
              <a:rPr kumimoji="1" lang="en-US" altLang="ja-JP" sz="1200" b="0" i="0" u="none" strike="noStrike" kern="1200" dirty="0">
                <a:solidFill>
                  <a:schemeClr val="tx1"/>
                </a:solidFill>
                <a:effectLst/>
                <a:latin typeface="+mn-lt"/>
                <a:ea typeface="+mn-ea"/>
                <a:cs typeface="+mn-cs"/>
              </a:rPr>
              <a:t>―</a:t>
            </a:r>
            <a:r>
              <a:rPr kumimoji="1" lang="ja-JP" altLang="en-US" sz="1200" b="0" i="0" u="none" strike="noStrike" kern="1200" dirty="0">
                <a:solidFill>
                  <a:schemeClr val="tx1"/>
                </a:solidFill>
                <a:effectLst/>
                <a:latin typeface="+mn-lt"/>
                <a:ea typeface="+mn-ea"/>
                <a:cs typeface="+mn-cs"/>
              </a:rPr>
              <a:t>差がつく相談支援専門員の仕事</a:t>
            </a:r>
            <a:r>
              <a:rPr kumimoji="1" lang="en-US" altLang="ja-JP" sz="1200" b="0" i="0" u="none" strike="noStrike" kern="1200" dirty="0">
                <a:solidFill>
                  <a:schemeClr val="tx1"/>
                </a:solidFill>
                <a:effectLst/>
                <a:latin typeface="+mn-lt"/>
                <a:ea typeface="+mn-ea"/>
                <a:cs typeface="+mn-cs"/>
              </a:rPr>
              <a:t>33</a:t>
            </a:r>
            <a:r>
              <a:rPr kumimoji="1" lang="ja-JP" altLang="en-US" sz="1200" b="0" i="0" u="none" strike="noStrike" kern="1200" dirty="0">
                <a:solidFill>
                  <a:schemeClr val="tx1"/>
                </a:solidFill>
                <a:effectLst/>
                <a:latin typeface="+mn-lt"/>
                <a:ea typeface="+mn-ea"/>
                <a:cs typeface="+mn-cs"/>
              </a:rPr>
              <a:t>のルール」　中央法規　</a:t>
            </a:r>
            <a:r>
              <a:rPr kumimoji="1" lang="en-US" altLang="ja-JP" sz="1200" b="0" i="0" u="none" strike="noStrike" kern="1200" dirty="0">
                <a:solidFill>
                  <a:schemeClr val="tx1"/>
                </a:solidFill>
                <a:effectLst/>
                <a:latin typeface="+mn-lt"/>
                <a:ea typeface="+mn-ea"/>
                <a:cs typeface="+mn-cs"/>
              </a:rPr>
              <a:t>2015</a:t>
            </a:r>
            <a:endParaRPr kumimoji="1" lang="ja-JP" altLang="en-US" b="0" dirty="0"/>
          </a:p>
          <a:p>
            <a:endParaRPr kumimoji="1" lang="ja-JP" altLang="en-US"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2</a:t>
            </a:fld>
            <a:endParaRPr kumimoji="1" lang="ja-JP" altLang="en-US"/>
          </a:p>
        </p:txBody>
      </p:sp>
    </p:spTree>
    <p:extLst>
      <p:ext uri="{BB962C8B-B14F-4D97-AF65-F5344CB8AC3E}">
        <p14:creationId xmlns:p14="http://schemas.microsoft.com/office/powerpoint/2010/main" val="17203329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2500" y="685800"/>
            <a:ext cx="4953000" cy="3429000"/>
          </a:xfrm>
        </p:spPr>
      </p:sp>
      <p:sp>
        <p:nvSpPr>
          <p:cNvPr id="3" name="ノート プレースホルダー 2"/>
          <p:cNvSpPr>
            <a:spLocks noGrp="1"/>
          </p:cNvSpPr>
          <p:nvPr>
            <p:ph type="body" idx="1"/>
          </p:nvPr>
        </p:nvSpPr>
        <p:spPr/>
        <p:txBody>
          <a:bodyPr/>
          <a:lstStyle/>
          <a:p>
            <a:pPr marL="0" indent="0">
              <a:lnSpc>
                <a:spcPct val="100000"/>
              </a:lnSpc>
              <a:buNone/>
            </a:pPr>
            <a:r>
              <a:rPr lang="ja-JP" altLang="en-US" sz="1200" dirty="0">
                <a:latin typeface="HGP創英角ｺﾞｼｯｸUB" panose="020B0900000000000000" pitchFamily="50" charset="-128"/>
                <a:ea typeface="HGP創英角ｺﾞｼｯｸUB" panose="020B0900000000000000" pitchFamily="50" charset="-128"/>
              </a:rPr>
              <a:t>地域の団体や学校などの組織を主体とした課題解決の流れをつくる感覚である。</a:t>
            </a:r>
            <a:endParaRPr lang="en-US" altLang="ja-JP" sz="1200" dirty="0">
              <a:latin typeface="HGP創英角ｺﾞｼｯｸUB" panose="020B0900000000000000" pitchFamily="50" charset="-128"/>
              <a:ea typeface="HGP創英角ｺﾞｼｯｸUB" panose="020B0900000000000000" pitchFamily="50" charset="-128"/>
            </a:endParaRPr>
          </a:p>
          <a:p>
            <a:pPr marL="0" indent="0">
              <a:lnSpc>
                <a:spcPct val="100000"/>
              </a:lnSpc>
              <a:buNone/>
            </a:pPr>
            <a:r>
              <a:rPr lang="ja-JP" altLang="en-US" sz="1200" dirty="0">
                <a:latin typeface="HGP創英角ｺﾞｼｯｸUB" panose="020B0900000000000000" pitchFamily="50" charset="-128"/>
                <a:ea typeface="HGP創英角ｺﾞｼｯｸUB" panose="020B0900000000000000" pitchFamily="50" charset="-128"/>
              </a:rPr>
              <a:t>地域で起こりそうな問題を事前に防ぐ</a:t>
            </a:r>
            <a:r>
              <a:rPr lang="ja-JP" altLang="en-US" dirty="0"/>
              <a:t>例として</a:t>
            </a:r>
            <a:endParaRPr lang="en-US" altLang="ja-JP" dirty="0"/>
          </a:p>
          <a:p>
            <a:pPr marL="0" indent="0">
              <a:lnSpc>
                <a:spcPct val="100000"/>
              </a:lnSpc>
              <a:buNone/>
            </a:pPr>
            <a:r>
              <a:rPr lang="ja-JP" altLang="en-US" dirty="0"/>
              <a:t>長期ひきこもりの原因が親の抱え込みにあると感じたワーカーが居場所を運営する</a:t>
            </a:r>
            <a:r>
              <a:rPr lang="en-US" altLang="ja-JP" dirty="0"/>
              <a:t>NPO</a:t>
            </a:r>
            <a:r>
              <a:rPr lang="ja-JP" altLang="en-US" dirty="0"/>
              <a:t>を活用し、学校との調整により、</a:t>
            </a:r>
            <a:r>
              <a:rPr lang="en-US" altLang="ja-JP" dirty="0"/>
              <a:t>PTA</a:t>
            </a:r>
            <a:r>
              <a:rPr lang="ja-JP" altLang="en-US" dirty="0" err="1"/>
              <a:t>への</a:t>
            </a:r>
            <a:r>
              <a:rPr lang="ja-JP" altLang="en-US" dirty="0"/>
              <a:t>情報提供を行ってきた。</a:t>
            </a:r>
            <a:endParaRPr lang="en-US" altLang="ja-JP" dirty="0"/>
          </a:p>
          <a:p>
            <a:pPr marL="0" indent="0">
              <a:lnSpc>
                <a:spcPct val="100000"/>
              </a:lnSpc>
              <a:buNone/>
            </a:pPr>
            <a:r>
              <a:rPr lang="ja-JP" altLang="en-US" dirty="0"/>
              <a:t>今では</a:t>
            </a:r>
            <a:r>
              <a:rPr lang="en-US" altLang="ja-JP" dirty="0"/>
              <a:t>PTA</a:t>
            </a:r>
            <a:r>
              <a:rPr lang="ja-JP" altLang="en-US" dirty="0"/>
              <a:t>が自主的に</a:t>
            </a:r>
            <a:r>
              <a:rPr lang="en-US" altLang="ja-JP" dirty="0"/>
              <a:t>NPO</a:t>
            </a:r>
            <a:r>
              <a:rPr lang="ja-JP" altLang="en-US" dirty="0"/>
              <a:t>を招き学習会を定例で開催して、親同士の情報交換を行うようになっている。</a:t>
            </a:r>
            <a:endParaRPr lang="en-US" altLang="ja-JP" dirty="0"/>
          </a:p>
          <a:p>
            <a:pPr marL="0" indent="0">
              <a:lnSpc>
                <a:spcPct val="100000"/>
              </a:lnSpc>
              <a:buNone/>
            </a:pPr>
            <a:r>
              <a:rPr lang="ja-JP" altLang="en-US" dirty="0"/>
              <a:t>これにより、ひきこもりの長期化が減り、早期の対応がとれるようになった。</a:t>
            </a:r>
            <a:endParaRPr lang="en-US" altLang="ja-JP" dirty="0"/>
          </a:p>
          <a:p>
            <a:pPr marL="0" indent="0">
              <a:lnSpc>
                <a:spcPct val="100000"/>
              </a:lnSpc>
              <a:buNone/>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CC3300"/>
                </a:solidFill>
                <a:latin typeface="HGP創英角ﾎﾟｯﾌﾟ体" panose="040B0A00000000000000" pitchFamily="50" charset="-128"/>
                <a:ea typeface="HGP創英角ﾎﾟｯﾌﾟ体" panose="040B0A00000000000000" pitchFamily="50" charset="-128"/>
              </a:rPr>
              <a:t>予防的地域課題解決に</a:t>
            </a:r>
            <a:r>
              <a:rPr lang="ja-JP" altLang="en-US" dirty="0">
                <a:latin typeface="HGP創英角ｺﾞｼｯｸUB" panose="020B0900000000000000" pitchFamily="50" charset="-128"/>
                <a:ea typeface="HGP創英角ｺﾞｼｯｸUB" panose="020B0900000000000000" pitchFamily="50" charset="-128"/>
              </a:rPr>
              <a:t>必要な技術</a:t>
            </a:r>
            <a:endParaRPr lang="en-US" altLang="ja-JP" b="1" dirty="0"/>
          </a:p>
          <a:p>
            <a:pPr>
              <a:lnSpc>
                <a:spcPts val="3300"/>
              </a:lnSpc>
              <a:buNone/>
            </a:pPr>
            <a:r>
              <a:rPr lang="ja-JP" altLang="en-US" sz="1400" b="1" dirty="0"/>
              <a:t>⑨地域ケアシステム（大きなケアマネジメント）</a:t>
            </a:r>
            <a:endParaRPr lang="en-US" altLang="ja-JP" sz="1400" b="1" dirty="0"/>
          </a:p>
          <a:p>
            <a:pPr>
              <a:lnSpc>
                <a:spcPts val="3300"/>
              </a:lnSpc>
              <a:buNone/>
            </a:pPr>
            <a:r>
              <a:rPr lang="ja-JP" altLang="en-US" dirty="0"/>
              <a:t>　地域包括支援センターや基幹相談支援センターの圏域において課題発見→ケア会議→介入→見守りを行う仕組みをつくる</a:t>
            </a:r>
          </a:p>
          <a:p>
            <a:pPr>
              <a:lnSpc>
                <a:spcPts val="3300"/>
              </a:lnSpc>
              <a:buNone/>
            </a:pPr>
            <a:r>
              <a:rPr lang="ja-JP" altLang="en-US" sz="1400" b="1" dirty="0"/>
              <a:t>⑩市町村の計画的な行政推進（制度とマンパワーの向上）</a:t>
            </a:r>
            <a:endParaRPr lang="en-US" altLang="ja-JP" sz="1400" b="1" dirty="0"/>
          </a:p>
          <a:p>
            <a:pPr>
              <a:lnSpc>
                <a:spcPts val="3300"/>
              </a:lnSpc>
              <a:buNone/>
            </a:pPr>
            <a:r>
              <a:rPr lang="ja-JP" altLang="en-US" dirty="0"/>
              <a:t>　市町村域において地域福祉計画等により地域ケアシステムを支える人材確保・育成・システム支援が行う</a:t>
            </a:r>
            <a:endParaRPr lang="en-US" altLang="ja-JP" dirty="0"/>
          </a:p>
          <a:p>
            <a:pPr marL="0" indent="0">
              <a:lnSpc>
                <a:spcPct val="100000"/>
              </a:lnSpc>
              <a:buNone/>
            </a:pPr>
            <a:endParaRPr lang="en-US" altLang="ja-JP"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pPr>
                <a:defRPr/>
              </a:pPr>
              <a:t>11</a:t>
            </a:fld>
            <a:endParaRPr lang="en-US" altLang="ja-JP"/>
          </a:p>
        </p:txBody>
      </p:sp>
    </p:spTree>
    <p:extLst>
      <p:ext uri="{BB962C8B-B14F-4D97-AF65-F5344CB8AC3E}">
        <p14:creationId xmlns:p14="http://schemas.microsoft.com/office/powerpoint/2010/main" val="4214399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計画相談を担当する相談支援専門員の日々追われる業務の実情からすると、コミュニティソーシャルワークの考え方は理解できても、どこから手を付けられるのか全く見えないであろう。</a:t>
            </a:r>
            <a:endParaRPr kumimoji="1" lang="en-US" altLang="ja-JP" dirty="0"/>
          </a:p>
          <a:p>
            <a:r>
              <a:rPr kumimoji="1" lang="ja-JP" altLang="en-US" dirty="0"/>
              <a:t>コミュニティソーシャルワークに必要な技術で示したような「地域のアセスメントなどを実践せよ」といった包括的な指示では動きようもない。</a:t>
            </a:r>
            <a:endParaRPr kumimoji="1" lang="en-US" altLang="ja-JP" dirty="0"/>
          </a:p>
          <a:p>
            <a:endParaRPr kumimoji="1" lang="en-US" altLang="ja-JP" dirty="0"/>
          </a:p>
          <a:p>
            <a:r>
              <a:rPr kumimoji="1" lang="ja-JP" altLang="en-US" dirty="0"/>
              <a:t>そこで、今回は</a:t>
            </a:r>
            <a:r>
              <a:rPr kumimoji="1" lang="en-US" altLang="ja-JP" dirty="0"/>
              <a:t>3</a:t>
            </a:r>
            <a:r>
              <a:rPr kumimoji="1" lang="ja-JP" altLang="en-US" dirty="0" err="1"/>
              <a:t>つの</a:t>
            </a:r>
            <a:r>
              <a:rPr kumimoji="1" lang="ja-JP" altLang="en-US" dirty="0"/>
              <a:t>視点の転換ということで</a:t>
            </a:r>
            <a:endParaRPr kumimoji="1" lang="en-US" altLang="ja-JP" dirty="0"/>
          </a:p>
          <a:p>
            <a:pPr marL="541338" indent="-541338">
              <a:buNone/>
            </a:pPr>
            <a:r>
              <a:rPr lang="ja-JP" altLang="en-US" sz="1200" dirty="0">
                <a:latin typeface="HGP創英角ｺﾞｼｯｸUB" panose="020B0900000000000000" pitchFamily="50" charset="-128"/>
                <a:ea typeface="HGP創英角ｺﾞｼｯｸUB" panose="020B0900000000000000" pitchFamily="50" charset="-128"/>
              </a:rPr>
              <a:t>①　関わり方を変えていく</a:t>
            </a:r>
            <a:endParaRPr lang="en-US" altLang="ja-JP" sz="1200" dirty="0">
              <a:latin typeface="HGP創英角ｺﾞｼｯｸUB" panose="020B0900000000000000" pitchFamily="50" charset="-128"/>
              <a:ea typeface="HGP創英角ｺﾞｼｯｸUB" panose="020B0900000000000000" pitchFamily="50" charset="-128"/>
            </a:endParaRPr>
          </a:p>
          <a:p>
            <a:pPr marL="541338" indent="-541338">
              <a:buNone/>
            </a:pPr>
            <a:r>
              <a:rPr lang="ja-JP" altLang="en-US" sz="1200" dirty="0"/>
              <a:t>　→　本人との直接的なやり取りだけで進めずに、周辺にいる人や関わる機関と本人の関係をみてみる。</a:t>
            </a:r>
            <a:endParaRPr lang="en-US" altLang="ja-JP" sz="1200" dirty="0"/>
          </a:p>
          <a:p>
            <a:pPr marL="541338" indent="-541338">
              <a:buNone/>
            </a:pPr>
            <a:r>
              <a:rPr lang="ja-JP" altLang="en-US" sz="1200" dirty="0">
                <a:latin typeface="HGP創英角ｺﾞｼｯｸUB" panose="020B0900000000000000" pitchFamily="50" charset="-128"/>
                <a:ea typeface="HGP創英角ｺﾞｼｯｸUB" panose="020B0900000000000000" pitchFamily="50" charset="-128"/>
              </a:rPr>
              <a:t>②　話し合いを変えていく</a:t>
            </a:r>
            <a:endParaRPr lang="en-US" altLang="ja-JP" sz="1200" dirty="0">
              <a:latin typeface="HGP創英角ｺﾞｼｯｸUB" panose="020B0900000000000000" pitchFamily="50" charset="-128"/>
              <a:ea typeface="HGP創英角ｺﾞｼｯｸUB" panose="020B0900000000000000" pitchFamily="50" charset="-128"/>
            </a:endParaRPr>
          </a:p>
          <a:p>
            <a:pPr marL="541338" indent="-541338">
              <a:buNone/>
            </a:pPr>
            <a:r>
              <a:rPr lang="ja-JP" altLang="en-US" sz="1200" dirty="0"/>
              <a:t>　→　本人の意思確認や希望を相談支援専門員だけでなく周辺の人々も交えて聴いていく</a:t>
            </a:r>
            <a:endParaRPr lang="en-US" altLang="ja-JP" sz="1200" dirty="0"/>
          </a:p>
          <a:p>
            <a:pPr marL="541338" indent="-541338">
              <a:buNone/>
            </a:pPr>
            <a:r>
              <a:rPr lang="ja-JP" altLang="en-US" sz="1200" dirty="0">
                <a:latin typeface="HGP創英角ｺﾞｼｯｸUB" panose="020B0900000000000000" pitchFamily="50" charset="-128"/>
                <a:ea typeface="HGP創英角ｺﾞｼｯｸUB" panose="020B0900000000000000" pitchFamily="50" charset="-128"/>
              </a:rPr>
              <a:t>③　使う資源を変えていく</a:t>
            </a:r>
            <a:endParaRPr lang="en-US" altLang="ja-JP" sz="1200" dirty="0">
              <a:latin typeface="HGP創英角ｺﾞｼｯｸUB" panose="020B0900000000000000" pitchFamily="50" charset="-128"/>
              <a:ea typeface="HGP創英角ｺﾞｼｯｸUB" panose="020B0900000000000000" pitchFamily="50" charset="-128"/>
            </a:endParaRPr>
          </a:p>
          <a:p>
            <a:pPr marL="541338" indent="-541338">
              <a:buNone/>
            </a:pPr>
            <a:r>
              <a:rPr lang="ja-JP" altLang="en-US" sz="1200" dirty="0"/>
              <a:t>　→　いつも使っているサービスに一つ工夫を入れて、地域との接点を増やしていく</a:t>
            </a:r>
            <a:endParaRPr lang="en-US" altLang="ja-JP" sz="1200" dirty="0"/>
          </a:p>
          <a:p>
            <a:r>
              <a:rPr kumimoji="1" lang="ja-JP" altLang="en-US" dirty="0"/>
              <a:t>を示すこととした。</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12</a:t>
            </a:fld>
            <a:endParaRPr kumimoji="1" lang="ja-JP" altLang="en-US"/>
          </a:p>
        </p:txBody>
      </p:sp>
    </p:spTree>
    <p:extLst>
      <p:ext uri="{BB962C8B-B14F-4D97-AF65-F5344CB8AC3E}">
        <p14:creationId xmlns:p14="http://schemas.microsoft.com/office/powerpoint/2010/main" val="883981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相談支援専門員の普段の業務は、利用者のサービス利用計画を策定し、事業所との調整を行い、サービス提供が行われているかをモニタリングするという流れで完結しているであろう。</a:t>
            </a:r>
            <a:endParaRPr kumimoji="1" lang="en-US" altLang="ja-JP" dirty="0"/>
          </a:p>
          <a:p>
            <a:r>
              <a:rPr kumimoji="1" lang="ja-JP" altLang="en-US" dirty="0"/>
              <a:t>忙しさが加速するとそのルーチンを回すだけで精いっぱいである。</a:t>
            </a:r>
            <a:endParaRPr kumimoji="1" lang="en-US" altLang="ja-JP" dirty="0"/>
          </a:p>
          <a:p>
            <a:endParaRPr kumimoji="1" lang="en-US" altLang="ja-JP" dirty="0"/>
          </a:p>
          <a:p>
            <a:r>
              <a:rPr kumimoji="1" lang="ja-JP" altLang="en-US" dirty="0"/>
              <a:t>そんな時でも、本人や家族が普段どのような人たちと会話し、誰に心を許しているのか、頼りになる人は誰で、避けている関係は何なのかなど、身近な関係をほんの少しでいいので聴いてみて欲しい。</a:t>
            </a:r>
            <a:endParaRPr kumimoji="1" lang="en-US" altLang="ja-JP" dirty="0"/>
          </a:p>
          <a:p>
            <a:r>
              <a:rPr kumimoji="1" lang="ja-JP" altLang="en-US" dirty="0"/>
              <a:t>そうすると、本人や家族の地域での生活が点ではなく面的な広がりを持っていることが認識できる。一見、誰とも付き合いを避けているような人でも、何か気にしている場所や人があったり、エピソードが浮かぶことがある。</a:t>
            </a:r>
            <a:endParaRPr kumimoji="1" lang="en-US" altLang="ja-JP" dirty="0"/>
          </a:p>
          <a:p>
            <a:endParaRPr kumimoji="1" lang="en-US" altLang="ja-JP" dirty="0"/>
          </a:p>
          <a:p>
            <a:r>
              <a:rPr kumimoji="1" lang="ja-JP" altLang="en-US" dirty="0"/>
              <a:t>これを切</a:t>
            </a:r>
            <a:r>
              <a:rPr kumimoji="1" lang="ja-JP" altLang="en-US" dirty="0" err="1"/>
              <a:t>っ</a:t>
            </a:r>
            <a:r>
              <a:rPr kumimoji="1" lang="ja-JP" altLang="en-US" dirty="0"/>
              <a:t>掛けに、関係性の中で本人を捉えることの必要性が理解される。相談支援専門員だけでなく、事業所の関わり方も変化が起こる可能性がある。</a:t>
            </a:r>
            <a:endParaRPr kumimoji="1" lang="en-US" altLang="ja-JP" dirty="0"/>
          </a:p>
          <a:p>
            <a:r>
              <a:rPr kumimoji="1" lang="ja-JP" altLang="en-US" b="1" dirty="0"/>
              <a:t>地域のアセスメントの第一歩である。</a:t>
            </a:r>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13</a:t>
            </a:fld>
            <a:endParaRPr kumimoji="1" lang="ja-JP" altLang="en-US"/>
          </a:p>
        </p:txBody>
      </p:sp>
    </p:spTree>
    <p:extLst>
      <p:ext uri="{BB962C8B-B14F-4D97-AF65-F5344CB8AC3E}">
        <p14:creationId xmlns:p14="http://schemas.microsoft.com/office/powerpoint/2010/main" val="981747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本人との話をした後、それを必要なところへ伝えるという流れはよくあること。忙しさが増すと「伝えておきます。」が増える。</a:t>
            </a:r>
            <a:endParaRPr kumimoji="1" lang="en-US" altLang="ja-JP" dirty="0"/>
          </a:p>
          <a:p>
            <a:r>
              <a:rPr kumimoji="1" lang="ja-JP" altLang="en-US" dirty="0"/>
              <a:t>相談支援専門員の立ち位置を少し変えて、例えば本人が行きたがっている居場所を交えて話すことを心がけると、居場所のスタッフと本人との会話の中から、初めて聴く本人の想いが聴けたり、スタッフの本人に対するユニークな見立てが飛び出したりと視野が大きく広がる。</a:t>
            </a:r>
            <a:endParaRPr kumimoji="1" lang="en-US" altLang="ja-JP" dirty="0"/>
          </a:p>
          <a:p>
            <a:r>
              <a:rPr kumimoji="1" lang="ja-JP" altLang="en-US" dirty="0"/>
              <a:t>個別支援会議の時にも同じ感覚で本人を中心において、参加メンバーが本人の想いを肯定的に受け止め引き出すような進め方をすることで、本人の主体性が引き出させる。</a:t>
            </a:r>
            <a:endParaRPr kumimoji="1" lang="en-US" altLang="ja-JP" dirty="0"/>
          </a:p>
          <a:p>
            <a:r>
              <a:rPr lang="ja-JP" altLang="en-US" sz="1200" b="1" dirty="0"/>
              <a:t>「地域を変革する」相談援助の第一歩である。</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14</a:t>
            </a:fld>
            <a:endParaRPr kumimoji="1" lang="ja-JP" altLang="en-US"/>
          </a:p>
        </p:txBody>
      </p:sp>
    </p:spTree>
    <p:extLst>
      <p:ext uri="{BB962C8B-B14F-4D97-AF65-F5344CB8AC3E}">
        <p14:creationId xmlns:p14="http://schemas.microsoft.com/office/powerpoint/2010/main" val="34241729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本人と事業所のいつもの付き合いから、さらに生活の拡がり＝地域での多くの出会いや支え合いに少しずつ繋げていくために、事業所にもちょっとした変化を求めていく。</a:t>
            </a:r>
            <a:endParaRPr kumimoji="1" lang="en-US" altLang="ja-JP" dirty="0"/>
          </a:p>
          <a:p>
            <a:r>
              <a:rPr kumimoji="1" lang="ja-JP" altLang="en-US" dirty="0"/>
              <a:t>例えば、これまで本人と１対１の関係にあった生活介護事業所が、間に地域の居場所を挟む機会をつくり、月に１回はそこから送迎を行う。その際に、居場所のボランティアである住民を事業所に案内して、交流会や意見交換会に繋げていく。</a:t>
            </a:r>
            <a:endParaRPr kumimoji="1" lang="en-US" altLang="ja-JP" dirty="0"/>
          </a:p>
          <a:p>
            <a:r>
              <a:rPr kumimoji="1" lang="ja-JP" altLang="en-US" dirty="0"/>
              <a:t>本人にとっては居場所や住民との関係がつくれ、事業所にとっては地域の実情がわかりニーズキャッチの機会となる。</a:t>
            </a:r>
            <a:endParaRPr kumimoji="1" lang="en-US" altLang="ja-JP" dirty="0"/>
          </a:p>
          <a:p>
            <a:endParaRPr kumimoji="1" lang="en-US" altLang="ja-JP" dirty="0"/>
          </a:p>
          <a:p>
            <a:pPr>
              <a:lnSpc>
                <a:spcPts val="3300"/>
              </a:lnSpc>
              <a:buNone/>
            </a:pPr>
            <a:r>
              <a:rPr lang="ja-JP" altLang="en-US" sz="1400" b="1" dirty="0"/>
              <a:t>住民活動組織化（地域の組織化）や地域生活力を向上させるアプローチ（自己決定が可能な環境づくり）の第一歩である。</a:t>
            </a:r>
            <a:endParaRPr lang="en-US" altLang="ja-JP" sz="1400" b="1" dirty="0"/>
          </a:p>
          <a:p>
            <a:endParaRPr kumimoji="1" lang="ja-JP" altLang="en-US"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15</a:t>
            </a:fld>
            <a:endParaRPr kumimoji="1" lang="ja-JP" altLang="en-US"/>
          </a:p>
        </p:txBody>
      </p:sp>
    </p:spTree>
    <p:extLst>
      <p:ext uri="{BB962C8B-B14F-4D97-AF65-F5344CB8AC3E}">
        <p14:creationId xmlns:p14="http://schemas.microsoft.com/office/powerpoint/2010/main" val="2634019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地域の視点はつまりは本人の視点である。地域で普通に暮らすためには、その生活ぶりが浮かぶようなアセスメントがあり、計画があるべきだが、以下のように実際はそのようになっていない。</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相談支援専門員がサービス等利用計画書に制度的な資源のみを記入し、地域資源の活用が低調である</a:t>
            </a:r>
            <a:endParaRPr lang="en-US" altLang="ja-JP" dirty="0"/>
          </a:p>
          <a:p>
            <a:endParaRPr kumimoji="1" lang="en-US" altLang="ja-JP" dirty="0"/>
          </a:p>
          <a:p>
            <a:r>
              <a:rPr kumimoji="1" lang="en-US" altLang="ja-JP" dirty="0"/>
              <a:t>※</a:t>
            </a:r>
            <a:r>
              <a:rPr kumimoji="1" lang="ja-JP" altLang="en-US" dirty="0"/>
              <a:t>１　相談支援の質検討会（</a:t>
            </a:r>
            <a:r>
              <a:rPr kumimoji="1" lang="en-US" altLang="ja-JP" dirty="0"/>
              <a:t>H28</a:t>
            </a:r>
            <a:r>
              <a:rPr kumimoji="1" lang="ja-JP" altLang="en-US" dirty="0"/>
              <a:t>）のとりまとめのうち基本的事項</a:t>
            </a:r>
            <a:endParaRPr kumimoji="1" lang="en-US" altLang="ja-JP" dirty="0"/>
          </a:p>
          <a:p>
            <a:r>
              <a:rPr kumimoji="1" lang="ja-JP" altLang="en-US" dirty="0"/>
              <a:t>「相談支援専門員は、障害児者の自立の促進と共生社会の実現に向けた支援を実施することが望まれている。そのためには、ソーシャルワークの</a:t>
            </a:r>
          </a:p>
          <a:p>
            <a:r>
              <a:rPr kumimoji="1" lang="ja-JP" altLang="en-US" dirty="0"/>
              <a:t>担い手としてスキル・知識を高めつつ、</a:t>
            </a:r>
            <a:r>
              <a:rPr kumimoji="1" lang="ja-JP" altLang="en-US" b="1" dirty="0"/>
              <a:t>インフォーマルサービスを含めた社会資源の改善及び開発、地域のつながりや支援者・住民等との関係構</a:t>
            </a:r>
          </a:p>
          <a:p>
            <a:r>
              <a:rPr kumimoji="1" lang="ja-JP" altLang="en-US" b="1" dirty="0"/>
              <a:t>築、生きがいや希望を見出す等の支援</a:t>
            </a:r>
            <a:r>
              <a:rPr kumimoji="1" lang="ja-JP" altLang="en-US" dirty="0"/>
              <a:t>を行うことが求められている。また将来的には、社会経済や雇用情勢なども含め、幅広い見識を有するソー</a:t>
            </a:r>
          </a:p>
          <a:p>
            <a:r>
              <a:rPr kumimoji="1" lang="ja-JP" altLang="en-US" dirty="0"/>
              <a:t>シャルワーカーとしての活躍が期待される。」</a:t>
            </a:r>
            <a:endParaRPr kumimoji="1" lang="en-US" altLang="ja-JP" dirty="0"/>
          </a:p>
          <a:p>
            <a:endParaRPr lang="en-US" altLang="ja-JP" dirty="0"/>
          </a:p>
          <a:p>
            <a:r>
              <a:rPr lang="ja-JP" altLang="en-US" dirty="0"/>
              <a:t>地域資源の活用について、頭で理解していても、関わる手間や継続性への懸念から、省いてしまうのでは？</a:t>
            </a:r>
            <a:endParaRPr lang="en-US" altLang="ja-JP" dirty="0"/>
          </a:p>
          <a:p>
            <a:endParaRPr lang="en-US" altLang="ja-JP" dirty="0"/>
          </a:p>
          <a:p>
            <a:r>
              <a:rPr lang="en-US" altLang="ja-JP" dirty="0"/>
              <a:t>※</a:t>
            </a:r>
            <a:r>
              <a:rPr lang="ja-JP" altLang="en-US" dirty="0"/>
              <a:t>２　計画相談支援だけで地域に入ることが時間的に困難な状況。平成</a:t>
            </a:r>
            <a:r>
              <a:rPr lang="en-US" altLang="ja-JP" dirty="0"/>
              <a:t>30</a:t>
            </a:r>
            <a:r>
              <a:rPr lang="ja-JP" altLang="en-US" dirty="0"/>
              <a:t>年度の報酬改定により、モニタリングの標準件数が設定されたほか、</a:t>
            </a:r>
            <a:endParaRPr lang="en-US" altLang="ja-JP" dirty="0"/>
          </a:p>
          <a:p>
            <a:r>
              <a:rPr lang="ja-JP" altLang="en-US" dirty="0"/>
              <a:t>質の高い相談に設けられた加算が設けられるなど、地域とのアクセスを増やす契機となっている。</a:t>
            </a:r>
            <a:endParaRPr lang="en-US" altLang="ja-JP" dirty="0"/>
          </a:p>
          <a:p>
            <a:endParaRPr lang="en-US" altLang="ja-JP" dirty="0"/>
          </a:p>
          <a:p>
            <a:r>
              <a:rPr lang="ja-JP" altLang="en-US" dirty="0"/>
              <a:t>地域資源を使わないことで、利用者の地域生活が豊かになる可能性を奪っているなら、問題である。</a:t>
            </a:r>
            <a:endParaRPr lang="en-US" altLang="ja-JP" dirty="0"/>
          </a:p>
          <a:p>
            <a:endParaRPr lang="en-US" altLang="ja-JP" dirty="0"/>
          </a:p>
          <a:p>
            <a:r>
              <a:rPr lang="en-US" altLang="ja-JP" dirty="0"/>
              <a:t>※</a:t>
            </a:r>
            <a:r>
              <a:rPr lang="ja-JP" altLang="en-US" dirty="0"/>
              <a:t>３　基幹相談支援センターや社会福祉協議会、地域包括支援センターとともにチームの一員として本人の地域生活支援に関わるためにどうする</a:t>
            </a:r>
            <a:endParaRPr lang="en-US" altLang="ja-JP" dirty="0"/>
          </a:p>
          <a:p>
            <a:r>
              <a:rPr lang="ja-JP" altLang="en-US" dirty="0" err="1"/>
              <a:t>かを</a:t>
            </a:r>
            <a:r>
              <a:rPr lang="ja-JP" altLang="en-US" dirty="0"/>
              <a:t>学ぶ必要がある。先行して地域に入っている地域包括支援センターは既にジェネリック・ソーシャルワークを実施しているからである。</a:t>
            </a:r>
            <a:endParaRPr lang="en-US" altLang="ja-JP" dirty="0"/>
          </a:p>
          <a:p>
            <a:r>
              <a:rPr lang="ja-JP" altLang="en-US" dirty="0"/>
              <a:t>計画相談員であっても、第</a:t>
            </a:r>
            <a:r>
              <a:rPr lang="en-US" altLang="ja-JP" dirty="0"/>
              <a:t>2</a:t>
            </a:r>
            <a:r>
              <a:rPr lang="ja-JP" altLang="en-US" dirty="0"/>
              <a:t>層や第</a:t>
            </a:r>
            <a:r>
              <a:rPr lang="en-US" altLang="ja-JP" dirty="0"/>
              <a:t>3</a:t>
            </a:r>
            <a:r>
              <a:rPr lang="ja-JP" altLang="en-US" dirty="0"/>
              <a:t>層の地域ケア会議に参加する機会はあるはずなので、機会を逃さないように。</a:t>
            </a:r>
            <a:endParaRPr lang="en-US" altLang="ja-JP" dirty="0"/>
          </a:p>
          <a:p>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3</a:t>
            </a:fld>
            <a:endParaRPr kumimoji="1" lang="ja-JP" altLang="en-US"/>
          </a:p>
        </p:txBody>
      </p:sp>
    </p:spTree>
    <p:extLst>
      <p:ext uri="{BB962C8B-B14F-4D97-AF65-F5344CB8AC3E}">
        <p14:creationId xmlns:p14="http://schemas.microsoft.com/office/powerpoint/2010/main" val="2907717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fontAlgn="base">
              <a:spcBef>
                <a:spcPct val="0"/>
              </a:spcBef>
              <a:spcAft>
                <a:spcPct val="0"/>
              </a:spcAft>
            </a:pPr>
            <a:r>
              <a:rPr kumimoji="0" lang="ja-JP" altLang="en-US" sz="12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rPr>
              <a:t>３つの座標で説明して、概念を掴んでもらう。高齢・障害といった分野、福祉・労働といった領域を超えることはイメージしやすいが、個と地域の軸が入ることで地域との関わりが大きく拡がる。</a:t>
            </a:r>
            <a:endParaRPr kumimoji="0" lang="en-US" altLang="ja-JP" sz="12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endParaRPr>
          </a:p>
          <a:p>
            <a:pPr fontAlgn="base">
              <a:spcBef>
                <a:spcPct val="0"/>
              </a:spcBef>
              <a:spcAft>
                <a:spcPct val="0"/>
              </a:spcAft>
            </a:pPr>
            <a:endParaRPr kumimoji="0" lang="en-US" altLang="ja-JP" sz="12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endParaRPr>
          </a:p>
          <a:p>
            <a:pPr fontAlgn="base">
              <a:spcBef>
                <a:spcPct val="0"/>
              </a:spcBef>
              <a:spcAft>
                <a:spcPct val="0"/>
              </a:spcAft>
            </a:pPr>
            <a:r>
              <a:rPr kumimoji="0" lang="ja-JP" altLang="en-US" sz="12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rPr>
              <a:t>制度や専門領域からではなく、利用者の置かれている地域における状況</a:t>
            </a:r>
            <a:r>
              <a:rPr kumimoji="0" lang="ja-JP" altLang="en-US" sz="1200" kern="0" dirty="0">
                <a:solidFill>
                  <a:prstClr val="black"/>
                </a:solidFill>
                <a:latin typeface="HGP創英角ｺﾞｼｯｸUB" panose="020B0900000000000000" pitchFamily="50" charset="-128"/>
                <a:ea typeface="HGP創英角ｺﾞｼｯｸUB" panose="020B0900000000000000" pitchFamily="50" charset="-128"/>
              </a:rPr>
              <a:t>から、（個と地域の交互作用に着目して）</a:t>
            </a:r>
          </a:p>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rPr>
              <a:t>ニーズとその解決方法を探る</a:t>
            </a:r>
            <a:endParaRPr kumimoji="0" lang="en-US" altLang="ja-JP" sz="12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2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rPr>
              <a:t>※</a:t>
            </a:r>
            <a:r>
              <a:rPr kumimoji="0" lang="ja-JP" altLang="en-US" sz="12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rPr>
              <a:t>１　</a:t>
            </a:r>
            <a:r>
              <a:rPr kumimoji="0" lang="ja-JP" altLang="en-US" sz="1200" kern="0" dirty="0">
                <a:solidFill>
                  <a:prstClr val="black"/>
                </a:solidFill>
                <a:latin typeface="HGP創英角ｺﾞｼｯｸUB" panose="020B0900000000000000" pitchFamily="50" charset="-128"/>
                <a:ea typeface="HGP創英角ｺﾞｼｯｸUB" panose="020B0900000000000000" pitchFamily="50" charset="-128"/>
              </a:rPr>
              <a:t>個と地域の交互作用とは、個から地域へ（個人による地域への働きかけ）と地域から個へ（地域が個人に及ぼす影響）</a:t>
            </a:r>
            <a:endParaRPr kumimoji="0" lang="en-US" altLang="ja-JP" sz="1200" kern="0" dirty="0">
              <a:solidFill>
                <a:prstClr val="black"/>
              </a:solidFill>
              <a:latin typeface="HGP創英角ｺﾞｼｯｸUB" panose="020B0900000000000000" pitchFamily="50" charset="-128"/>
              <a:ea typeface="HGP創英角ｺﾞｼｯｸUB" panose="020B0900000000000000"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rPr>
              <a:t>が双方向で起こること</a:t>
            </a:r>
            <a:endParaRPr kumimoji="0" lang="en-US" altLang="ja-JP" sz="12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endParaRPr>
          </a:p>
          <a:p>
            <a:endParaRPr kumimoji="1" lang="en-US" altLang="ja-JP" dirty="0"/>
          </a:p>
          <a:p>
            <a:r>
              <a:rPr kumimoji="1" lang="ja-JP" altLang="en-US" dirty="0"/>
              <a:t>介護保険、障害者総合支援法、児童福祉法といった制度を背負いそのことだけに邁進するのでもなく、</a:t>
            </a:r>
            <a:endParaRPr kumimoji="1" lang="en-US" altLang="ja-JP" dirty="0"/>
          </a:p>
          <a:p>
            <a:r>
              <a:rPr kumimoji="1" lang="ja-JP" altLang="en-US" dirty="0"/>
              <a:t>医療、労働、教育といった分野だけに留まるのでもない、利用者から見た課題を地域のとの関わりの中で</a:t>
            </a:r>
            <a:endParaRPr kumimoji="1" lang="en-US" altLang="ja-JP" dirty="0"/>
          </a:p>
          <a:p>
            <a:r>
              <a:rPr kumimoji="1" lang="ja-JP" altLang="en-US" dirty="0"/>
              <a:t>解決することである。</a:t>
            </a:r>
            <a:endParaRPr kumimoji="1" lang="en-US" altLang="ja-JP" dirty="0"/>
          </a:p>
          <a:p>
            <a:endParaRPr kumimoji="1" lang="en-US" altLang="ja-JP" dirty="0"/>
          </a:p>
          <a:p>
            <a:r>
              <a:rPr kumimoji="1" lang="ja-JP" altLang="en-US" dirty="0"/>
              <a:t>相談支援専門員に限らず介護支援専門員においても同様の必要性がある。</a:t>
            </a:r>
            <a:endParaRPr kumimoji="1" lang="en-US" altLang="ja-JP" dirty="0"/>
          </a:p>
          <a:p>
            <a:r>
              <a:rPr kumimoji="1" lang="ja-JP" altLang="en-US" dirty="0"/>
              <a:t>しかし、長期にわたる支援を要する</a:t>
            </a:r>
            <a:r>
              <a:rPr kumimoji="1" lang="ja-JP" altLang="en-US" dirty="0" err="1"/>
              <a:t>障がい</a:t>
            </a:r>
            <a:r>
              <a:rPr kumimoji="1" lang="ja-JP" altLang="en-US" dirty="0"/>
              <a:t>者の場合には制度も領域も多岐に広がり、より広い視点が求められる。</a:t>
            </a:r>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4</a:t>
            </a:fld>
            <a:endParaRPr kumimoji="1" lang="ja-JP" altLang="en-US"/>
          </a:p>
        </p:txBody>
      </p:sp>
    </p:spTree>
    <p:extLst>
      <p:ext uri="{BB962C8B-B14F-4D97-AF65-F5344CB8AC3E}">
        <p14:creationId xmlns:p14="http://schemas.microsoft.com/office/powerpoint/2010/main" val="1032649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2500" y="685800"/>
            <a:ext cx="4953000" cy="3429000"/>
          </a:xfrm>
        </p:spPr>
      </p:sp>
      <p:sp>
        <p:nvSpPr>
          <p:cNvPr id="3" name="ノート プレースホルダー 2"/>
          <p:cNvSpPr>
            <a:spLocks noGrp="1"/>
          </p:cNvSpPr>
          <p:nvPr>
            <p:ph type="body" idx="1"/>
          </p:nvPr>
        </p:nvSpPr>
        <p:spPr/>
        <p:txBody>
          <a:bodyPr/>
          <a:lstStyle/>
          <a:p>
            <a:r>
              <a:rPr kumimoji="1" lang="ja-JP" altLang="en-US" sz="1200" dirty="0"/>
              <a:t>岩間は総合相談（ジェネリック・ソーシャルワーク）を技術の中心においている。</a:t>
            </a:r>
            <a:endParaRPr kumimoji="1" lang="en-US" altLang="ja-JP" sz="1200" dirty="0"/>
          </a:p>
          <a:p>
            <a:endParaRPr kumimoji="1" lang="en-US" altLang="ja-JP" sz="1200" dirty="0"/>
          </a:p>
          <a:p>
            <a:r>
              <a:rPr kumimoji="1" lang="en-US" altLang="ja-JP" sz="1200" dirty="0"/>
              <a:t>※</a:t>
            </a:r>
            <a:r>
              <a:rPr kumimoji="1" lang="ja-JP" altLang="en-US" sz="1200" dirty="0"/>
              <a:t>１　ジェネラリストソーシャルワークはケースワーク、グループワーク、コミュニティワークを統合した援助技術であり、それらを個別的に提供するのではなく、場面によって複合的に活用して解決を引き出すもの</a:t>
            </a:r>
            <a:endParaRPr kumimoji="1" lang="en-US" altLang="ja-JP" sz="1200" dirty="0"/>
          </a:p>
          <a:p>
            <a:endParaRPr kumimoji="1" lang="en-US" altLang="ja-JP" sz="1200" dirty="0"/>
          </a:p>
          <a:p>
            <a:r>
              <a:rPr kumimoji="1" lang="en-US" altLang="ja-JP" sz="1200" dirty="0"/>
              <a:t>※</a:t>
            </a:r>
            <a:r>
              <a:rPr kumimoji="1" lang="ja-JP" altLang="en-US" sz="1200" dirty="0"/>
              <a:t>２　総合相談とは、分野別相談の反対概念であり、制度の狭間にあることもすべて捉えていくもの</a:t>
            </a:r>
            <a:endParaRPr kumimoji="1" lang="en-US" altLang="ja-JP" sz="1200" dirty="0"/>
          </a:p>
          <a:p>
            <a:endParaRPr kumimoji="1" lang="en-US" altLang="ja-JP" sz="1200" dirty="0"/>
          </a:p>
          <a:p>
            <a:r>
              <a:rPr kumimoji="1" lang="en-US" altLang="ja-JP" sz="1200" dirty="0"/>
              <a:t>※</a:t>
            </a:r>
            <a:r>
              <a:rPr kumimoji="1" lang="ja-JP" altLang="en-US" sz="1200" dirty="0"/>
              <a:t>３　個を地域で支える援助と個を支える地域をつくる援助を一体的に推進とは、「個別の支援ネットワークを形成してその課題を普遍へしてから、地域の課題解決のネットワークを構築する」</a:t>
            </a:r>
            <a:r>
              <a:rPr kumimoji="1" lang="ja-JP" altLang="en-US" dirty="0"/>
              <a:t>という従来の考え方とは異なり、それらを同時並行的に行うことをいう</a:t>
            </a:r>
            <a:endParaRPr kumimoji="1" lang="en-US" altLang="ja-JP" dirty="0"/>
          </a:p>
          <a:p>
            <a:endParaRPr kumimoji="1" lang="en-US" altLang="ja-JP" dirty="0"/>
          </a:p>
          <a:p>
            <a:r>
              <a:rPr kumimoji="1" lang="ja-JP" altLang="en-US" dirty="0"/>
              <a:t>岩間（</a:t>
            </a:r>
            <a:r>
              <a:rPr kumimoji="1" lang="en-US" altLang="ja-JP" dirty="0"/>
              <a:t>2012</a:t>
            </a:r>
            <a:r>
              <a:rPr kumimoji="1" lang="ja-JP" altLang="en-US" dirty="0"/>
              <a:t>）市民後見人とは何か　権利擁護の地域福祉の新たな担い手　社会福祉研究</a:t>
            </a:r>
            <a:r>
              <a:rPr kumimoji="1" lang="en-US" altLang="ja-JP" dirty="0"/>
              <a:t>113</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pPr>
                <a:defRPr/>
              </a:pPr>
              <a:t>5</a:t>
            </a:fld>
            <a:endParaRPr lang="en-US" altLang="ja-JP"/>
          </a:p>
        </p:txBody>
      </p:sp>
    </p:spTree>
    <p:extLst>
      <p:ext uri="{BB962C8B-B14F-4D97-AF65-F5344CB8AC3E}">
        <p14:creationId xmlns:p14="http://schemas.microsoft.com/office/powerpoint/2010/main" val="2350651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2500" y="685800"/>
            <a:ext cx="4953000" cy="3429000"/>
          </a:xfrm>
        </p:spPr>
      </p:sp>
      <p:sp>
        <p:nvSpPr>
          <p:cNvPr id="3" name="ノート プレースホルダー 2"/>
          <p:cNvSpPr>
            <a:spLocks noGrp="1"/>
          </p:cNvSpPr>
          <p:nvPr>
            <p:ph type="body" idx="1"/>
          </p:nvPr>
        </p:nvSpPr>
        <p:spPr/>
        <p:txBody>
          <a:bodyPr/>
          <a:lstStyle/>
          <a:p>
            <a:r>
              <a:rPr kumimoji="1" lang="ja-JP" altLang="en-US" dirty="0"/>
              <a:t>コミュニティソーシャルワークとコミュニティ・ベース・ソーシャルワークは同義として進める。</a:t>
            </a:r>
            <a:endParaRPr kumimoji="1" lang="en-US" altLang="ja-JP" dirty="0"/>
          </a:p>
          <a:p>
            <a:r>
              <a:rPr kumimoji="1" lang="ja-JP" altLang="en-US" dirty="0"/>
              <a:t>大橋は岩間と異なり、ケアマネジメントを技術の中心としている。</a:t>
            </a:r>
            <a:endParaRPr kumimoji="1" lang="en-US" altLang="ja-JP" dirty="0"/>
          </a:p>
          <a:p>
            <a:endParaRPr kumimoji="1" lang="en-US" altLang="ja-JP" dirty="0"/>
          </a:p>
          <a:p>
            <a:r>
              <a:rPr kumimoji="1" lang="ja-JP" altLang="en-US" dirty="0"/>
              <a:t>大橋（</a:t>
            </a:r>
            <a:r>
              <a:rPr kumimoji="1" lang="en-US" altLang="ja-JP" dirty="0"/>
              <a:t>2005</a:t>
            </a:r>
            <a:r>
              <a:rPr kumimoji="1" lang="ja-JP" altLang="en-US" dirty="0"/>
              <a:t>）「コミュニティソーシャルワークの機能と必要性」地域福祉研究</a:t>
            </a:r>
            <a:r>
              <a:rPr kumimoji="1" lang="en-US" altLang="ja-JP" dirty="0"/>
              <a:t>33</a:t>
            </a:r>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pPr>
                <a:defRPr/>
              </a:pPr>
              <a:t>6</a:t>
            </a:fld>
            <a:endParaRPr lang="en-US" altLang="ja-JP"/>
          </a:p>
        </p:txBody>
      </p:sp>
    </p:spTree>
    <p:extLst>
      <p:ext uri="{BB962C8B-B14F-4D97-AF65-F5344CB8AC3E}">
        <p14:creationId xmlns:p14="http://schemas.microsoft.com/office/powerpoint/2010/main" val="267885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細かくはまだまだ機能があるが４つの機能にまとめた。次のスライド以降で具体的に説明する。</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並行的なニーズ（想い）検討機能</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専門機関による地域連携機能</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住民主体の問題解決機能</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予防的地域課題解決機能</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因みに岩間（</a:t>
            </a:r>
            <a:r>
              <a:rPr lang="en-US" altLang="ja-JP" dirty="0">
                <a:solidFill>
                  <a:srgbClr val="0070C0"/>
                </a:solidFill>
                <a:latin typeface="HGP創英角ｺﾞｼｯｸUB" panose="020B0900000000000000" pitchFamily="50" charset="-128"/>
                <a:ea typeface="HGP創英角ｺﾞｼｯｸUB" panose="020B0900000000000000" pitchFamily="50" charset="-128"/>
              </a:rPr>
              <a:t>2011</a:t>
            </a:r>
            <a:r>
              <a:rPr lang="ja-JP" altLang="en-US" dirty="0">
                <a:solidFill>
                  <a:srgbClr val="0070C0"/>
                </a:solidFill>
                <a:latin typeface="HGP創英角ｺﾞｼｯｸUB" panose="020B0900000000000000" pitchFamily="50" charset="-128"/>
                <a:ea typeface="HGP創英角ｺﾞｼｯｸUB" panose="020B0900000000000000" pitchFamily="50" charset="-128"/>
              </a:rPr>
              <a:t>）は以下の</a:t>
            </a:r>
            <a:r>
              <a:rPr lang="en-US" altLang="ja-JP" dirty="0">
                <a:solidFill>
                  <a:srgbClr val="0070C0"/>
                </a:solidFill>
                <a:latin typeface="HGP創英角ｺﾞｼｯｸUB" panose="020B0900000000000000" pitchFamily="50" charset="-128"/>
                <a:ea typeface="HGP創英角ｺﾞｼｯｸUB" panose="020B0900000000000000" pitchFamily="50" charset="-128"/>
              </a:rPr>
              <a:t>8</a:t>
            </a:r>
            <a:r>
              <a:rPr lang="ja-JP" altLang="en-US" dirty="0" err="1">
                <a:solidFill>
                  <a:srgbClr val="0070C0"/>
                </a:solidFill>
                <a:latin typeface="HGP創英角ｺﾞｼｯｸUB" panose="020B0900000000000000" pitchFamily="50" charset="-128"/>
                <a:ea typeface="HGP創英角ｺﾞｼｯｸUB" panose="020B0900000000000000" pitchFamily="50" charset="-128"/>
              </a:rPr>
              <a:t>つに</a:t>
            </a:r>
            <a:r>
              <a:rPr lang="ja-JP" altLang="en-US" dirty="0">
                <a:solidFill>
                  <a:srgbClr val="0070C0"/>
                </a:solidFill>
                <a:latin typeface="HGP創英角ｺﾞｼｯｸUB" panose="020B0900000000000000" pitchFamily="50" charset="-128"/>
                <a:ea typeface="HGP創英角ｺﾞｼｯｸUB" panose="020B0900000000000000" pitchFamily="50" charset="-128"/>
              </a:rPr>
              <a:t>整理している。</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広範なニーズへの対応</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本人の解決能力の向上</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連携と協働</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個と地域の一体的支援</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予防的支援</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支援困難事例の対応</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権利擁護活動</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ソーシャルアクション</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一方、岩間は総合相談の機能として以下の</a:t>
            </a:r>
            <a:r>
              <a:rPr lang="en-US" altLang="ja-JP" dirty="0">
                <a:solidFill>
                  <a:srgbClr val="0070C0"/>
                </a:solidFill>
                <a:latin typeface="HGP創英角ｺﾞｼｯｸUB" panose="020B0900000000000000" pitchFamily="50" charset="-128"/>
                <a:ea typeface="HGP創英角ｺﾞｼｯｸUB" panose="020B0900000000000000" pitchFamily="50" charset="-128"/>
              </a:rPr>
              <a:t>4</a:t>
            </a:r>
            <a:r>
              <a:rPr lang="ja-JP" altLang="en-US" dirty="0" err="1">
                <a:solidFill>
                  <a:srgbClr val="0070C0"/>
                </a:solidFill>
                <a:latin typeface="HGP創英角ｺﾞｼｯｸUB" panose="020B0900000000000000" pitchFamily="50" charset="-128"/>
                <a:ea typeface="HGP創英角ｺﾞｼｯｸUB" panose="020B0900000000000000" pitchFamily="50" charset="-128"/>
              </a:rPr>
              <a:t>つを</a:t>
            </a:r>
            <a:r>
              <a:rPr lang="ja-JP" altLang="en-US" dirty="0">
                <a:solidFill>
                  <a:srgbClr val="0070C0"/>
                </a:solidFill>
                <a:latin typeface="HGP創英角ｺﾞｼｯｸUB" panose="020B0900000000000000" pitchFamily="50" charset="-128"/>
                <a:ea typeface="HGP創英角ｺﾞｼｯｸUB" panose="020B0900000000000000" pitchFamily="50" charset="-128"/>
              </a:rPr>
              <a:t>挙げている。</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広範なニーズへの対応</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本人に合致した援助システムの形成</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地域住民の参画の促進</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予防的アプローチの促進</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筆者の示した４機能は岩間の総合相談の機能とほぼ同義である。</a:t>
            </a:r>
            <a:endParaRPr lang="en-US" altLang="ja-JP"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solidFill>
                <a:srgbClr val="0070C0"/>
              </a:solidFill>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solidFill>
                <a:srgbClr val="0070C0"/>
              </a:solidFill>
              <a:latin typeface="HGP創英角ｺﾞｼｯｸUB" panose="020B0900000000000000" pitchFamily="50" charset="-128"/>
              <a:ea typeface="HGP創英角ｺﾞｼｯｸUB" panose="020B0900000000000000"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7</a:t>
            </a:fld>
            <a:endParaRPr kumimoji="1" lang="ja-JP" altLang="en-US"/>
          </a:p>
        </p:txBody>
      </p:sp>
    </p:spTree>
    <p:extLst>
      <p:ext uri="{BB962C8B-B14F-4D97-AF65-F5344CB8AC3E}">
        <p14:creationId xmlns:p14="http://schemas.microsoft.com/office/powerpoint/2010/main" val="3502756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2500" y="685800"/>
            <a:ext cx="4953000" cy="3429000"/>
          </a:xfrm>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sz="1200" dirty="0">
                <a:latin typeface="HGP創英角ｺﾞｼｯｸUB" panose="020B0900000000000000" pitchFamily="50" charset="-128"/>
                <a:ea typeface="HGP創英角ｺﾞｼｯｸUB" panose="020B0900000000000000" pitchFamily="50" charset="-128"/>
              </a:rPr>
              <a:t>個別のニーズと地域のニーズを同時並行で解決していく感覚を指す。</a:t>
            </a:r>
            <a:endParaRPr lang="en-US" altLang="ja-JP" sz="1200" dirty="0">
              <a:latin typeface="HGP創英角ｺﾞｼｯｸUB" panose="020B0900000000000000" pitchFamily="50" charset="-128"/>
              <a:ea typeface="HGP創英角ｺﾞｼｯｸUB" panose="020B0900000000000000" pitchFamily="50" charset="-128"/>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sz="1200" dirty="0">
                <a:latin typeface="HGP創英角ｺﾞｼｯｸUB" panose="020B0900000000000000" pitchFamily="50" charset="-128"/>
                <a:ea typeface="HGP創英角ｺﾞｼｯｸUB" panose="020B0900000000000000" pitchFamily="50" charset="-128"/>
              </a:rPr>
              <a:t>個別的ニーズを地域的に捉え直す例として</a:t>
            </a:r>
            <a:endParaRPr lang="en-US" altLang="ja-JP" sz="1200" dirty="0"/>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sz="1200" dirty="0" err="1"/>
              <a:t>高次脳機能障がい</a:t>
            </a:r>
            <a:r>
              <a:rPr lang="ja-JP" altLang="en-US" sz="1200" dirty="0"/>
              <a:t>者の生きづらさは、若年性認知症の問題と重なる。両者とも制度の狭間にあり、この地域では両者で課題を共有させ解決に向けていくべきだ。</a:t>
            </a:r>
            <a:endParaRPr lang="en-US" altLang="ja-JP" sz="1200" dirty="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dirty="0"/>
              <a:t>そう感じた相談支援専門員は地域包括支援センターの保健師と連携して、両団体のニーズを調査し、共通で抱えている点として昼間の充実した居場所があると気づいた。</a:t>
            </a:r>
            <a:endParaRPr kumimoji="1" lang="en-US" altLang="ja-JP" sz="1200" dirty="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dirty="0"/>
              <a:t>民生委員と地元に住むＯＴを加えて、ボランティアを募集し、地元の農場を借りたミニファームと小さなカフェを始めることになった。</a:t>
            </a:r>
            <a:endParaRPr kumimoji="1" lang="en-US" altLang="ja-JP" sz="1200" dirty="0"/>
          </a:p>
          <a:p>
            <a:endParaRPr kumimoji="1" lang="en-US" altLang="ja-JP" dirty="0"/>
          </a:p>
          <a:p>
            <a:r>
              <a:rPr lang="ja-JP" altLang="en-US" sz="1200" dirty="0">
                <a:solidFill>
                  <a:srgbClr val="CC3300"/>
                </a:solidFill>
                <a:latin typeface="HGP創英角ﾎﾟｯﾌﾟ体" panose="040B0A00000000000000" pitchFamily="50" charset="-128"/>
                <a:ea typeface="HGP創英角ﾎﾟｯﾌﾟ体" panose="040B0A00000000000000" pitchFamily="50" charset="-128"/>
              </a:rPr>
              <a:t>並行的ニーズ検討に必要な技術</a:t>
            </a:r>
            <a:endParaRPr kumimoji="1" lang="en-US" altLang="ja-JP" dirty="0"/>
          </a:p>
          <a:p>
            <a:pPr>
              <a:lnSpc>
                <a:spcPts val="3300"/>
              </a:lnSpc>
              <a:buNone/>
            </a:pPr>
            <a:r>
              <a:rPr kumimoji="1" lang="ja-JP" altLang="en-US" sz="1400" dirty="0">
                <a:latin typeface="HGP創英角ｺﾞｼｯｸUB" panose="020B0900000000000000" pitchFamily="50" charset="-128"/>
                <a:ea typeface="HGP創英角ｺﾞｼｯｸUB" panose="020B0900000000000000" pitchFamily="50" charset="-128"/>
              </a:rPr>
              <a:t>①</a:t>
            </a:r>
            <a:r>
              <a:rPr lang="ja-JP" altLang="en-US" sz="1400" b="1" dirty="0"/>
              <a:t>個別課題と地域課題を関係づける発想（個別支援⇔地域支援）</a:t>
            </a:r>
            <a:endParaRPr lang="en-US" altLang="ja-JP" sz="1400" b="1" dirty="0"/>
          </a:p>
          <a:p>
            <a:pPr>
              <a:lnSpc>
                <a:spcPts val="3300"/>
              </a:lnSpc>
              <a:buNone/>
            </a:pPr>
            <a:r>
              <a:rPr lang="ja-JP" altLang="en-US" sz="1400" b="1" dirty="0"/>
              <a:t>　</a:t>
            </a:r>
            <a:r>
              <a:rPr lang="ja-JP" altLang="en-US" dirty="0"/>
              <a:t>個別の支援をしながらもその課題は地域のどこかにあるし、地域の課題として解決すれば個別の支援も進む</a:t>
            </a:r>
          </a:p>
          <a:p>
            <a:pPr>
              <a:lnSpc>
                <a:spcPts val="3300"/>
              </a:lnSpc>
              <a:buNone/>
            </a:pPr>
            <a:r>
              <a:rPr lang="ja-JP" altLang="en-US" sz="1400" b="1" dirty="0"/>
              <a:t>②「地域」のアセスメントをする力（地域診断）</a:t>
            </a:r>
            <a:endParaRPr lang="en-US" altLang="ja-JP" sz="1400" b="1" dirty="0"/>
          </a:p>
          <a:p>
            <a:pPr>
              <a:lnSpc>
                <a:spcPts val="3300"/>
              </a:lnSpc>
              <a:buNone/>
            </a:pPr>
            <a:r>
              <a:rPr lang="ja-JP" altLang="en-US" dirty="0"/>
              <a:t>　地域の状況を予め把握しておく（専門機関の状況、地域の地理、歴史、経済、文化、組織や人、資源となるものなど）</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solidFill>
                  <a:srgbClr val="000000"/>
                </a:solidFill>
              </a:rPr>
              <a:pPr>
                <a:defRPr/>
              </a:pPr>
              <a:t>8</a:t>
            </a:fld>
            <a:endParaRPr lang="en-US" altLang="ja-JP">
              <a:solidFill>
                <a:srgbClr val="000000"/>
              </a:solidFill>
            </a:endParaRPr>
          </a:p>
        </p:txBody>
      </p:sp>
    </p:spTree>
    <p:extLst>
      <p:ext uri="{BB962C8B-B14F-4D97-AF65-F5344CB8AC3E}">
        <p14:creationId xmlns:p14="http://schemas.microsoft.com/office/powerpoint/2010/main" val="22560151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2500" y="685800"/>
            <a:ext cx="4953000" cy="34290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HGP創英角ｺﾞｼｯｸUB" panose="020B0900000000000000" pitchFamily="50" charset="-128"/>
                <a:ea typeface="HGP創英角ｺﾞｼｯｸUB" panose="020B0900000000000000" pitchFamily="50" charset="-128"/>
              </a:rPr>
              <a:t>縦割りや保守的対応を脱するために、地域の資源に専門機関を噛ませていく感覚である。</a:t>
            </a:r>
            <a:endParaRPr lang="en-US" altLang="ja-JP" sz="1200" dirty="0">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HGP創英角ｺﾞｼｯｸUB" panose="020B0900000000000000" pitchFamily="50" charset="-128"/>
                <a:ea typeface="HGP創英角ｺﾞｼｯｸUB" panose="020B0900000000000000" pitchFamily="50" charset="-128"/>
              </a:rPr>
              <a:t>関係機関に個と地域を意識させる例として</a:t>
            </a:r>
            <a:endParaRPr kumimoji="1" lang="en-US" altLang="ja-JP" dirty="0"/>
          </a:p>
          <a:p>
            <a:r>
              <a:rPr kumimoji="1" lang="ja-JP" altLang="en-US" dirty="0"/>
              <a:t>就労を希望する発達障がいのある本人に、就労移行支援事業所の就労支援ワーカーが関わってきたが遅々として就労先の希望がみえない。</a:t>
            </a:r>
            <a:endParaRPr kumimoji="1" lang="en-US" altLang="ja-JP" dirty="0"/>
          </a:p>
          <a:p>
            <a:r>
              <a:rPr kumimoji="1" lang="ja-JP" altLang="en-US" dirty="0"/>
              <a:t>民生委員の発案で、本人が馴染みの地域の洋菓子店の主人を入れて話し合いを持つとその洋菓子店での手伝いを希望していることがわかった。</a:t>
            </a:r>
            <a:endParaRPr kumimoji="1" lang="en-US" altLang="ja-JP" dirty="0"/>
          </a:p>
          <a:p>
            <a:r>
              <a:rPr kumimoji="1" lang="ja-JP" altLang="en-US" dirty="0"/>
              <a:t>小さな店で雇用の見通しがすぐには立たないが、実習先として受け入れていただき、町内にある取引先のスーパーでの販売を目標に頑張ることになった。</a:t>
            </a:r>
            <a:endParaRPr kumimoji="1" lang="en-US" altLang="ja-JP" dirty="0"/>
          </a:p>
          <a:p>
            <a:endParaRPr kumimoji="1" lang="en-US" altLang="ja-JP" dirty="0"/>
          </a:p>
          <a:p>
            <a:r>
              <a:rPr lang="ja-JP" altLang="en-US" sz="1200" dirty="0">
                <a:solidFill>
                  <a:srgbClr val="CC3300"/>
                </a:solidFill>
                <a:latin typeface="HGP創英角ﾎﾟｯﾌﾟ体" panose="040B0A00000000000000" pitchFamily="50" charset="-128"/>
                <a:ea typeface="HGP創英角ﾎﾟｯﾌﾟ体" panose="040B0A00000000000000" pitchFamily="50" charset="-128"/>
              </a:rPr>
              <a:t>専門機関による地域連携に必要な技術</a:t>
            </a:r>
            <a:endParaRPr lang="en-US" altLang="ja-JP" sz="1200" dirty="0">
              <a:solidFill>
                <a:srgbClr val="CC3300"/>
              </a:solidFill>
              <a:latin typeface="HGP創英角ﾎﾟｯﾌﾟ体" panose="040B0A00000000000000" pitchFamily="50" charset="-128"/>
              <a:ea typeface="HGP創英角ﾎﾟｯﾌﾟ体" panose="040B0A00000000000000" pitchFamily="50" charset="-128"/>
            </a:endParaRPr>
          </a:p>
          <a:p>
            <a:pPr>
              <a:lnSpc>
                <a:spcPts val="3300"/>
              </a:lnSpc>
              <a:buNone/>
            </a:pPr>
            <a:r>
              <a:rPr lang="ja-JP" altLang="en-US" sz="1400" b="1" dirty="0"/>
              <a:t>③「地域を変革する」相談援助（地域連携による支援）</a:t>
            </a:r>
            <a:endParaRPr lang="en-US" altLang="ja-JP" sz="1400" b="1" dirty="0"/>
          </a:p>
          <a:p>
            <a:pPr>
              <a:lnSpc>
                <a:spcPts val="3300"/>
              </a:lnSpc>
              <a:buNone/>
            </a:pPr>
            <a:r>
              <a:rPr lang="ja-JP" altLang="en-US" dirty="0"/>
              <a:t>　地域自体が変わらなければ問題は解決しない。本人を囲む地域に丸ごと働きかける。（地域懇談会にも出向いて調整する）</a:t>
            </a:r>
          </a:p>
          <a:p>
            <a:pPr>
              <a:lnSpc>
                <a:spcPts val="3300"/>
              </a:lnSpc>
              <a:buNone/>
            </a:pPr>
            <a:r>
              <a:rPr lang="ja-JP" altLang="en-US" sz="1400" b="1" dirty="0"/>
              <a:t>④地域生活力を向上させるアプローチ（自己決定が可能な環境づくり）</a:t>
            </a:r>
            <a:endParaRPr lang="en-US" altLang="ja-JP" sz="1400" b="1" dirty="0"/>
          </a:p>
          <a:p>
            <a:pPr>
              <a:lnSpc>
                <a:spcPts val="3300"/>
              </a:lnSpc>
              <a:buNone/>
            </a:pPr>
            <a:r>
              <a:rPr lang="ja-JP" altLang="en-US" dirty="0"/>
              <a:t>　専門職主導ではなく、本人や家族がどう生きるかを選択する環境をつくる。（延命医療や介護サービスの選択などの幅を拡げる）</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pPr>
                <a:defRPr/>
              </a:pPr>
              <a:t>9</a:t>
            </a:fld>
            <a:endParaRPr lang="en-US" altLang="ja-JP"/>
          </a:p>
        </p:txBody>
      </p:sp>
    </p:spTree>
    <p:extLst>
      <p:ext uri="{BB962C8B-B14F-4D97-AF65-F5344CB8AC3E}">
        <p14:creationId xmlns:p14="http://schemas.microsoft.com/office/powerpoint/2010/main" val="592431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2500" y="685800"/>
            <a:ext cx="4953000" cy="34290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HGP創英角ｺﾞｼｯｸUB" panose="020B0900000000000000" pitchFamily="50" charset="-128"/>
                <a:ea typeface="HGP創英角ｺﾞｼｯｸUB" panose="020B0900000000000000" pitchFamily="50" charset="-128"/>
              </a:rPr>
              <a:t>住民を障がい者個々の課題に関わらせていき意義を感じてもらう感覚である。</a:t>
            </a:r>
            <a:endParaRPr lang="en-US" altLang="ja-JP" sz="1200" dirty="0">
              <a:latin typeface="HGP創英角ｺﾞｼｯｸUB" panose="020B0900000000000000" pitchFamily="50" charset="-128"/>
              <a:ea typeface="HGP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HGP創英角ｺﾞｼｯｸUB" panose="020B0900000000000000" pitchFamily="50" charset="-128"/>
                <a:ea typeface="HGP創英角ｺﾞｼｯｸUB" panose="020B0900000000000000" pitchFamily="50" charset="-128"/>
              </a:rPr>
              <a:t>住民や関係者を巻き込み主体化する例として</a:t>
            </a:r>
            <a:endParaRPr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dirty="0"/>
              <a:t>知的障がいのある本人が希望する植栽の管理の仕事が見つからず、自分の障がいに対する周囲の理解が得られないためと考え、相談支援専門員のあなたに愚痴をこぼしている。</a:t>
            </a:r>
            <a:endParaRPr kumimoji="1" lang="en-US" altLang="ja-JP" dirty="0"/>
          </a:p>
          <a:p>
            <a:r>
              <a:rPr kumimoji="1" lang="ja-JP" altLang="en-US" dirty="0"/>
              <a:t>丁寧に本人の地域との関わりをアセスメントしてみると、自治会の会計をしている</a:t>
            </a:r>
            <a:r>
              <a:rPr kumimoji="1" lang="en-US" altLang="ja-JP" dirty="0"/>
              <a:t>A</a:t>
            </a:r>
            <a:r>
              <a:rPr kumimoji="1" lang="ja-JP" altLang="en-US" dirty="0"/>
              <a:t>氏が「高齢者が増え、その庭の植栽が出来ずに困っている」と話していたことが分かる。</a:t>
            </a:r>
            <a:endParaRPr kumimoji="1" lang="en-US" altLang="ja-JP" dirty="0"/>
          </a:p>
          <a:p>
            <a:r>
              <a:rPr kumimoji="1" lang="ja-JP" altLang="en-US" dirty="0"/>
              <a:t>自治会の集まりに本人とともに参加してみて、本人に一部その役割が果たせる可能性を感じた相談支援専門員は、本人のような立場にある障がい者の存在を説明し、協力を求めた。</a:t>
            </a:r>
            <a:endParaRPr kumimoji="1" lang="en-US" altLang="ja-JP" dirty="0"/>
          </a:p>
          <a:p>
            <a:r>
              <a:rPr kumimoji="1" lang="ja-JP" altLang="en-US" dirty="0"/>
              <a:t>自治会では高齢者がともに植栽の手入れを行うことで何軒もある課題を一緒に解決したいと決議し、過去に植栽業で経験のある本人を迎え入れることになった。</a:t>
            </a:r>
            <a:endParaRPr kumimoji="1" lang="en-US" altLang="ja-JP" dirty="0"/>
          </a:p>
          <a:p>
            <a:r>
              <a:rPr kumimoji="1" lang="ja-JP" altLang="en-US" dirty="0"/>
              <a:t>今では、定年後の高齢者の大切な仕事として障がいのある人と一緒に植栽作業を行うことがこの自治会の誇りになっている。</a:t>
            </a:r>
            <a:endParaRPr kumimoji="1" lang="en-US" altLang="ja-JP" dirty="0"/>
          </a:p>
          <a:p>
            <a:endParaRPr kumimoji="1" lang="en-US" altLang="ja-JP" dirty="0"/>
          </a:p>
          <a:p>
            <a:r>
              <a:rPr lang="ja-JP" altLang="en-US" sz="1200" dirty="0">
                <a:solidFill>
                  <a:srgbClr val="CC3300"/>
                </a:solidFill>
                <a:latin typeface="HGP創英角ﾎﾟｯﾌﾟ体" panose="040B0A00000000000000" pitchFamily="50" charset="-128"/>
                <a:ea typeface="HGP創英角ﾎﾟｯﾌﾟ体" panose="040B0A00000000000000" pitchFamily="50" charset="-128"/>
              </a:rPr>
              <a:t>住民主体の問題解決に必要な技術</a:t>
            </a:r>
            <a:endParaRPr lang="en-US" altLang="ja-JP" sz="1200" dirty="0">
              <a:solidFill>
                <a:srgbClr val="CC3300"/>
              </a:solidFill>
              <a:latin typeface="HGP創英角ﾎﾟｯﾌﾟ体" panose="040B0A00000000000000" pitchFamily="50" charset="-128"/>
              <a:ea typeface="HGP創英角ﾎﾟｯﾌﾟ体" panose="040B0A00000000000000" pitchFamily="50" charset="-128"/>
            </a:endParaRPr>
          </a:p>
          <a:p>
            <a:pPr>
              <a:lnSpc>
                <a:spcPts val="3300"/>
              </a:lnSpc>
              <a:buNone/>
            </a:pPr>
            <a:r>
              <a:rPr lang="ja-JP" altLang="en-US" sz="1400" b="1" dirty="0"/>
              <a:t>⑤当事者組織化（セルフヘルプ）</a:t>
            </a:r>
            <a:endParaRPr lang="en-US" altLang="ja-JP" sz="1400" b="1" dirty="0"/>
          </a:p>
          <a:p>
            <a:pPr>
              <a:lnSpc>
                <a:spcPts val="3300"/>
              </a:lnSpc>
              <a:buNone/>
            </a:pPr>
            <a:r>
              <a:rPr lang="ja-JP" altLang="en-US" dirty="0"/>
              <a:t>　同じ境遇を持つ本人や家族が協働して課題解決に取り組むことで支え合いの基礎をつくる</a:t>
            </a:r>
          </a:p>
          <a:p>
            <a:pPr>
              <a:lnSpc>
                <a:spcPts val="3300"/>
              </a:lnSpc>
              <a:buNone/>
            </a:pPr>
            <a:r>
              <a:rPr lang="ja-JP" altLang="en-US" sz="1400" b="1" dirty="0"/>
              <a:t>⑥住民活動組織化（地域の組織化）</a:t>
            </a:r>
            <a:endParaRPr lang="en-US" altLang="ja-JP" sz="1400" b="1" dirty="0"/>
          </a:p>
          <a:p>
            <a:pPr>
              <a:lnSpc>
                <a:spcPts val="3300"/>
              </a:lnSpc>
              <a:buNone/>
            </a:pPr>
            <a:r>
              <a:rPr lang="ja-JP" altLang="en-US" dirty="0"/>
              <a:t>　住民個々の活動をつなげることで地域独自のサービスの担い手を作っていく</a:t>
            </a:r>
          </a:p>
          <a:p>
            <a:pPr>
              <a:lnSpc>
                <a:spcPts val="3300"/>
              </a:lnSpc>
              <a:buNone/>
            </a:pPr>
            <a:r>
              <a:rPr lang="ja-JP" altLang="en-US" sz="1600" b="1" dirty="0"/>
              <a:t>⑦福祉教育（地域の理解力向上）</a:t>
            </a:r>
            <a:endParaRPr lang="en-US" altLang="ja-JP" sz="1600" b="1" dirty="0"/>
          </a:p>
          <a:p>
            <a:pPr>
              <a:lnSpc>
                <a:spcPts val="3300"/>
              </a:lnSpc>
              <a:buNone/>
            </a:pPr>
            <a:r>
              <a:rPr lang="ja-JP" altLang="en-US" sz="1400" dirty="0"/>
              <a:t>　地域にある誤解や偏見を解消し、住民が地域課題を認識できるように講習会や取り組みの可視化を行う</a:t>
            </a:r>
            <a:endParaRPr lang="ja-JP" altLang="en-US" sz="1600" b="1" dirty="0"/>
          </a:p>
          <a:p>
            <a:pPr>
              <a:lnSpc>
                <a:spcPts val="3300"/>
              </a:lnSpc>
              <a:buNone/>
            </a:pPr>
            <a:r>
              <a:rPr lang="ja-JP" altLang="en-US" sz="1600" b="1" dirty="0"/>
              <a:t>⑧支援ネットワークづくり（地域支え合いの輪づくり）</a:t>
            </a:r>
            <a:endParaRPr lang="en-US" altLang="ja-JP" sz="1600" b="1" dirty="0"/>
          </a:p>
          <a:p>
            <a:pPr>
              <a:lnSpc>
                <a:spcPts val="3300"/>
              </a:lnSpc>
              <a:buNone/>
            </a:pPr>
            <a:r>
              <a:rPr lang="ja-JP" altLang="en-US" sz="1400" dirty="0"/>
              <a:t>　個別の問題を住民が中心となって発見・対応・見守りにつなげていくために本人を中心とした小さな輪をつくる</a:t>
            </a:r>
          </a:p>
        </p:txBody>
      </p:sp>
      <p:sp>
        <p:nvSpPr>
          <p:cNvPr id="4" name="スライド番号プレースホルダー 3"/>
          <p:cNvSpPr>
            <a:spLocks noGrp="1"/>
          </p:cNvSpPr>
          <p:nvPr>
            <p:ph type="sldNum" sz="quarter" idx="10"/>
          </p:nvPr>
        </p:nvSpPr>
        <p:spPr/>
        <p:txBody>
          <a:bodyPr/>
          <a:lstStyle/>
          <a:p>
            <a:pPr>
              <a:defRPr/>
            </a:pPr>
            <a:fld id="{6AAC6113-880B-4E25-8F37-A387B89AA7CF}" type="slidenum">
              <a:rPr lang="ja-JP" altLang="en-US" smtClean="0"/>
              <a:pPr>
                <a:defRPr/>
              </a:pPr>
              <a:t>10</a:t>
            </a:fld>
            <a:endParaRPr lang="en-US" altLang="ja-JP"/>
          </a:p>
        </p:txBody>
      </p:sp>
    </p:spTree>
    <p:extLst>
      <p:ext uri="{BB962C8B-B14F-4D97-AF65-F5344CB8AC3E}">
        <p14:creationId xmlns:p14="http://schemas.microsoft.com/office/powerpoint/2010/main" val="844626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4B3D702-9279-4EB3-BC6B-1CE25BBF8A15}" type="datetime1">
              <a:rPr kumimoji="1" lang="ja-JP" altLang="en-US" smtClean="0"/>
              <a:t>2018/6/20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2322000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13DFE05-A079-4D77-928E-3F4DBAD324F5}" type="datetime1">
              <a:rPr kumimoji="1" lang="ja-JP" altLang="en-US" smtClean="0"/>
              <a:t>2018/6/20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206437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11470-9B7F-4A7C-B331-63F3B036B86F}" type="datetime1">
              <a:rPr kumimoji="1" lang="ja-JP" altLang="en-US" smtClean="0"/>
              <a:t>2018/6/20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359572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B854896A-D1D3-4024-ADE9-711132ADE24C}" type="datetime1">
              <a:rPr lang="ja-JP" altLang="en-US" smtClean="0">
                <a:solidFill>
                  <a:srgbClr val="000000"/>
                </a:solidFill>
              </a:rPr>
              <a:t>2018/6/20</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B2F1287-2B10-4182-B7E5-B5BD3BDCA43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87903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5A4A2446-D56F-4A0C-BF5A-33FF80F61566}" type="datetime1">
              <a:rPr lang="ja-JP" altLang="en-US" smtClean="0">
                <a:solidFill>
                  <a:srgbClr val="000000"/>
                </a:solidFill>
              </a:rPr>
              <a:t>2018/6/20</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1160CEB-D560-4DD6-9D52-CBC54C629BE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65121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2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3DE2DD75-77AB-495F-B124-911D154C6B98}" type="datetime1">
              <a:rPr lang="ja-JP" altLang="en-US" smtClean="0">
                <a:solidFill>
                  <a:srgbClr val="000000"/>
                </a:solidFill>
              </a:rPr>
              <a:t>2018/6/20</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21045D-BCDB-445A-8D7A-B61531B7AC4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70948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5BFAE063-EFA2-4E54-86CD-6574097624D3}" type="datetime1">
              <a:rPr lang="ja-JP" altLang="en-US" smtClean="0">
                <a:solidFill>
                  <a:srgbClr val="000000"/>
                </a:solidFill>
              </a:rPr>
              <a:t>2018/6/20</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F2ED60-6121-4370-9BF8-4717E7D67D4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38138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3687DB0E-70A7-4B08-845E-0E0B7E37DD1B}" type="datetime1">
              <a:rPr lang="ja-JP" altLang="en-US" smtClean="0">
                <a:solidFill>
                  <a:srgbClr val="000000"/>
                </a:solidFill>
              </a:rPr>
              <a:t>2018/6/20</a:t>
            </a:fld>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ED17512-D87C-4898-A467-542E83518CA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886123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1347C90F-A4BC-41E1-9F70-09D489809AEA}" type="datetime1">
              <a:rPr lang="ja-JP" altLang="en-US" smtClean="0">
                <a:solidFill>
                  <a:srgbClr val="000000"/>
                </a:solidFill>
              </a:rPr>
              <a:t>2018/6/20</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A8AE6E8-4AA6-41A3-B85B-8E4CF92BE68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775831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1DD7825-65BA-400A-999B-6A3AC7DAE3DB}" type="datetime1">
              <a:rPr lang="ja-JP" altLang="en-US" smtClean="0">
                <a:solidFill>
                  <a:srgbClr val="000000"/>
                </a:solidFill>
              </a:rPr>
              <a:t>2018/6/20</a:t>
            </a:fld>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14C2A71-7178-4AB9-A983-705958E9F61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914604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4AD19671-CD18-4C3A-8F67-2110DCB51145}" type="datetime1">
              <a:rPr lang="ja-JP" altLang="en-US" smtClean="0">
                <a:solidFill>
                  <a:srgbClr val="000000"/>
                </a:solidFill>
              </a:rPr>
              <a:t>2018/6/20</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48434CD-331B-4E77-83E1-94B14A42D02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45239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7D84E0-4E4A-43E1-ABE9-150DE6F35A71}" type="datetime1">
              <a:rPr kumimoji="1" lang="ja-JP" altLang="en-US" smtClean="0"/>
              <a:t>2018/6/20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18544196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830EE739-0601-4EDB-9212-31885723825B}" type="datetime1">
              <a:rPr lang="ja-JP" altLang="en-US" smtClean="0">
                <a:solidFill>
                  <a:srgbClr val="000000"/>
                </a:solidFill>
              </a:rPr>
              <a:t>2018/6/20</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E8D2033-18F6-4182-81BC-9285ED87323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428059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55FB0EB3-5A74-4A4B-97C1-DEFD2274A7D9}" type="datetime1">
              <a:rPr lang="ja-JP" altLang="en-US" smtClean="0">
                <a:solidFill>
                  <a:srgbClr val="000000"/>
                </a:solidFill>
              </a:rPr>
              <a:t>2018/6/20</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E32A3A-0035-467F-97D5-2127DDD2B66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50199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40"/>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DE9D7872-D2E4-4EC9-B099-02A0FFC120BC}" type="datetime1">
              <a:rPr lang="ja-JP" altLang="en-US" smtClean="0">
                <a:solidFill>
                  <a:srgbClr val="000000"/>
                </a:solidFill>
              </a:rPr>
              <a:t>2018/6/20</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212A77-68D3-4C7F-831E-DFFF4B2DA39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564028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95300" y="1600205"/>
            <a:ext cx="89154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3749A2DD-C168-43F4-B379-E9191B5F1576}" type="datetime1">
              <a:rPr lang="ja-JP" altLang="en-US" smtClean="0">
                <a:solidFill>
                  <a:srgbClr val="000000"/>
                </a:solidFill>
              </a:rPr>
              <a:t>2018/6/20</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0F77009-599A-47EB-9647-9ABD76A7A2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898287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95300" y="1600201"/>
            <a:ext cx="437515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6B79B6F6-80AA-4AB8-99E1-EF46DF5AA686}" type="datetime1">
              <a:rPr lang="ja-JP" altLang="en-US" smtClean="0">
                <a:solidFill>
                  <a:srgbClr val="000000"/>
                </a:solidFill>
              </a:rPr>
              <a:t>2018/6/20</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6F32822-93D7-41BE-9BBC-1BB19573D83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597670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3711D51-73E4-4A73-A7FD-1E5B9E49971A}"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286201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11E66A0-E293-4904-8295-7EFA59313039}"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077860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12B416F3-8D39-41DC-A5CE-33F40FF5FCF5}"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335889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3C8CC535-C28B-478A-9CC3-FF113E2F4FFF}"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421522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CAA529F-9056-447D-8E7F-97016E599521}"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8663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5190E02-0ECC-486C-8546-4358E65CA0D1}" type="datetime1">
              <a:rPr kumimoji="1" lang="ja-JP" altLang="en-US" smtClean="0"/>
              <a:t>2018/6/20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27072053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7479C075-CC5A-40F5-902E-B30C7ABF7AAC}"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071633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849E35F-104C-41F6-8877-B496F54690F8}"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13718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D580C787-C58F-4AC6-9309-FC7112E62E4D}"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408315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72AE7AC-C275-4DB1-8D89-6227BA132EE2}"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735212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278E0C8-CD3C-454E-9067-50E4C088BEBD}"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34301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2589B23-AB2E-40A2-BB3F-40D9B0A0EA63}"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287755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7750900-3D75-40B6-9388-8FC0D79C780A}"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243707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F9426-0B61-4A7E-9750-A0A7B0E55007}"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642688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83" y="1709744"/>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83" y="4589485"/>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2677CFE-C890-475A-91DD-E0CF97425784}"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4781013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10778" y="1825625"/>
            <a:ext cx="314206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776664" y="1825625"/>
            <a:ext cx="314206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EBB2D12-5AEB-4B9D-BFCD-ED6E75119179}"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44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7D2BAB7-34E4-4A5B-B638-402FAA8873E3}" type="datetime1">
              <a:rPr kumimoji="1" lang="ja-JP" altLang="en-US" smtClean="0"/>
              <a:t>2018/6/20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114032640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31" y="365127"/>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9"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047D2E-3E38-4A37-A059-4C4FCA9436E5}"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5915213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FA9B7FA-0BC2-473E-90ED-2121059D7727}"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289856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DB23E84-7864-4629-BAFF-421B5E0982F6}"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002264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32" y="457200"/>
            <a:ext cx="3194943"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32"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0713AC2-06BF-4EF4-A3BD-82ABF9716C21}"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1646853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32" y="457200"/>
            <a:ext cx="3194943"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7"/>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332"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52AE8EC-3A0C-48BC-B581-7D11216E33D4}"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6405277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EDA5F0-472D-45DF-AE2F-FD49C2BB70D1}"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2838506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316737" y="365125"/>
            <a:ext cx="1601986"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10790" y="365125"/>
            <a:ext cx="4682133"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6EC5DD1-A44F-46BD-A210-07F17614C0BC}"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60393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9C4EFEA-2113-487C-9649-50003B487615}" type="datetime1">
              <a:rPr kumimoji="1" lang="ja-JP" altLang="en-US" smtClean="0"/>
              <a:t>2018/6/20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3014086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92DD61C-B75C-44F1-9311-F01170F9A93A}" type="datetime1">
              <a:rPr kumimoji="1" lang="ja-JP" altLang="en-US" smtClean="0"/>
              <a:t>2018/6/20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3385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C80DD8-EA1A-4A83-AB5F-698F34CEBC69}" type="datetime1">
              <a:rPr kumimoji="1" lang="ja-JP" altLang="en-US" smtClean="0"/>
              <a:t>2018/6/20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1552255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291C48-DF90-4EE9-BDA2-EBFFF564C8D4}" type="datetime1">
              <a:rPr kumimoji="1" lang="ja-JP" altLang="en-US" smtClean="0"/>
              <a:t>2018/6/20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289409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5A2174E-9DA2-4914-B019-B15368360781}" type="datetime1">
              <a:rPr kumimoji="1" lang="ja-JP" altLang="en-US" smtClean="0"/>
              <a:t>2018/6/20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3077040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426B47-1AD8-4DC0-B008-EEEC04B281F2}" type="datetime1">
              <a:rPr kumimoji="1" lang="ja-JP" altLang="en-US" smtClean="0"/>
              <a:t>2018/6/20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15604339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5"/>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fld id="{635877B2-50C2-4ABB-A4AF-769F9AB60169}" type="datetime1">
              <a:rPr lang="ja-JP" altLang="en-US" smtClean="0">
                <a:solidFill>
                  <a:srgbClr val="000000"/>
                </a:solidFill>
              </a:rPr>
              <a:t>2018/6/20</a:t>
            </a:fld>
            <a:endParaRPr lang="en-US" altLang="ja-JP">
              <a:solidFill>
                <a:srgbClr val="000000"/>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F49E0E9-69DC-46D4-804F-50D862FD87AA}"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250167156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6D64B8-310C-4A82-855A-8E00B9871BA6}"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5008101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44" y="365127"/>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44"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7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9CEBD0-E376-4084-AA16-C0E90373A212}" type="datetime1">
              <a:rPr lang="ja-JP" altLang="en-US" smtClean="0">
                <a:solidFill>
                  <a:prstClr val="black">
                    <a:tint val="75000"/>
                  </a:prstClr>
                </a:solidFill>
              </a:rPr>
              <a:t>2018/6/20</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281369" y="635637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996113" y="635637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5EF6E-453B-4C0B-AC3A-F4FB5E64A2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07727148"/>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1395495"/>
            <a:ext cx="8420100" cy="1322073"/>
          </a:xfrm>
        </p:spPr>
        <p:txBody>
          <a:bodyPr>
            <a:normAutofit fontScale="90000"/>
          </a:bodyPr>
          <a:lstStyle/>
          <a:p>
            <a:r>
              <a:rPr lang="en-US" altLang="ja-JP" sz="2400" dirty="0"/>
              <a:t>2018</a:t>
            </a:r>
            <a:r>
              <a:rPr lang="ja-JP" altLang="en-US" sz="2400" dirty="0"/>
              <a:t>年度　相談支援専門員指導者養成研修</a:t>
            </a:r>
            <a:r>
              <a:rPr lang="en-US" altLang="ja-JP" sz="2400" dirty="0"/>
              <a:t/>
            </a:r>
            <a:br>
              <a:rPr lang="en-US" altLang="ja-JP" sz="2400" dirty="0"/>
            </a:br>
            <a:r>
              <a:rPr lang="en-US" altLang="ja-JP" sz="2400" dirty="0"/>
              <a:t/>
            </a:r>
            <a:br>
              <a:rPr lang="en-US" altLang="ja-JP" sz="2400" dirty="0"/>
            </a:br>
            <a:r>
              <a:rPr lang="en-US" altLang="ja-JP" sz="2400" dirty="0"/>
              <a:t>【</a:t>
            </a:r>
            <a:r>
              <a:rPr lang="ja-JP" altLang="en-US" sz="2400" dirty="0"/>
              <a:t>講義３</a:t>
            </a:r>
            <a:r>
              <a:rPr lang="en-US" altLang="ja-JP" sz="2400" dirty="0"/>
              <a:t>】</a:t>
            </a:r>
            <a:r>
              <a:rPr lang="ja-JP" altLang="en-US" sz="2400" dirty="0"/>
              <a:t>相談支援における</a:t>
            </a:r>
            <a:r>
              <a:rPr lang="ja-JP" altLang="en-US" sz="2400" dirty="0" smtClean="0"/>
              <a:t>ケアマネジメントの</a:t>
            </a:r>
            <a:r>
              <a:rPr lang="ja-JP" altLang="en-US" sz="2400" dirty="0"/>
              <a:t>手法に関する講義</a:t>
            </a:r>
            <a:r>
              <a:rPr lang="en-US" altLang="ja-JP" sz="2400" dirty="0"/>
              <a:t/>
            </a:r>
            <a:br>
              <a:rPr lang="en-US" altLang="ja-JP" sz="2400" dirty="0"/>
            </a:br>
            <a:r>
              <a:rPr lang="en-US" altLang="ja-JP" sz="2400" dirty="0"/>
              <a:t/>
            </a:r>
            <a:br>
              <a:rPr lang="en-US" altLang="ja-JP" sz="2400" dirty="0"/>
            </a:br>
            <a:r>
              <a:rPr lang="ja-JP" altLang="en-US" sz="3600" dirty="0"/>
              <a:t>②相談支援における地域への視点</a:t>
            </a:r>
            <a:endParaRPr kumimoji="1" lang="ja-JP" altLang="en-US" sz="3600" dirty="0"/>
          </a:p>
        </p:txBody>
      </p:sp>
      <p:sp>
        <p:nvSpPr>
          <p:cNvPr id="3" name="サブタイトル 2"/>
          <p:cNvSpPr>
            <a:spLocks noGrp="1"/>
          </p:cNvSpPr>
          <p:nvPr>
            <p:ph type="subTitle" idx="1"/>
          </p:nvPr>
        </p:nvSpPr>
        <p:spPr>
          <a:xfrm>
            <a:off x="1238250" y="4329954"/>
            <a:ext cx="7429500" cy="927846"/>
          </a:xfrm>
        </p:spPr>
        <p:txBody>
          <a:bodyPr>
            <a:normAutofit fontScale="70000" lnSpcReduction="20000"/>
          </a:bodyPr>
          <a:lstStyle/>
          <a:p>
            <a:r>
              <a:rPr kumimoji="1" lang="en-US" altLang="ja-JP" dirty="0"/>
              <a:t>2018</a:t>
            </a:r>
            <a:r>
              <a:rPr kumimoji="1" lang="ja-JP" altLang="en-US" dirty="0"/>
              <a:t>年</a:t>
            </a:r>
            <a:r>
              <a:rPr kumimoji="1" lang="en-US" altLang="ja-JP" dirty="0"/>
              <a:t>6</a:t>
            </a:r>
            <a:r>
              <a:rPr kumimoji="1" lang="ja-JP" altLang="en-US" dirty="0"/>
              <a:t>月</a:t>
            </a:r>
            <a:r>
              <a:rPr kumimoji="1" lang="en-US" altLang="ja-JP" dirty="0"/>
              <a:t>13</a:t>
            </a:r>
            <a:r>
              <a:rPr kumimoji="1" lang="ja-JP" altLang="en-US" dirty="0"/>
              <a:t>日</a:t>
            </a:r>
            <a:endParaRPr kumimoji="1" lang="en-US" altLang="ja-JP" dirty="0"/>
          </a:p>
          <a:p>
            <a:r>
              <a:rPr kumimoji="1" lang="ja-JP" altLang="en-US" dirty="0"/>
              <a:t>沖縄大学　島村　聡</a:t>
            </a:r>
            <a:endParaRPr kumimoji="1" lang="en-US" altLang="ja-JP" dirty="0"/>
          </a:p>
          <a:p>
            <a:r>
              <a:rPr lang="ja-JP" altLang="en-US" dirty="0"/>
              <a:t>（おきなわ障がい者相談支援ネットワーク）</a:t>
            </a:r>
            <a:endParaRPr kumimoji="1" lang="ja-JP" altLang="en-US" dirty="0"/>
          </a:p>
        </p:txBody>
      </p:sp>
      <p:sp>
        <p:nvSpPr>
          <p:cNvPr id="7" name="Text Box 4"/>
          <p:cNvSpPr txBox="1">
            <a:spLocks noChangeArrowheads="1"/>
          </p:cNvSpPr>
          <p:nvPr/>
        </p:nvSpPr>
        <p:spPr bwMode="auto">
          <a:xfrm>
            <a:off x="381000" y="657862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3898215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53035" y="2702859"/>
            <a:ext cx="8310283" cy="1465729"/>
          </a:xfrm>
          <a:prstGeom prst="rect">
            <a:avLst/>
          </a:prstGeom>
          <a:solidFill>
            <a:srgbClr val="CCFF99"/>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タイトル 1"/>
          <p:cNvSpPr>
            <a:spLocks noGrp="1"/>
          </p:cNvSpPr>
          <p:nvPr>
            <p:ph type="title"/>
          </p:nvPr>
        </p:nvSpPr>
        <p:spPr>
          <a:xfrm>
            <a:off x="992560" y="476672"/>
            <a:ext cx="7886700" cy="796924"/>
          </a:xfrm>
        </p:spPr>
        <p:txBody>
          <a:bodyPr>
            <a:normAutofit fontScale="90000"/>
          </a:bodyPr>
          <a:lstStyle/>
          <a:p>
            <a:pPr algn="ctr"/>
            <a:r>
              <a:rPr lang="ja-JP" altLang="en-US" sz="3100" dirty="0">
                <a:latin typeface="+mj-ea"/>
              </a:rPr>
              <a:t>コミュニティソーシャルワークの機能③</a:t>
            </a:r>
            <a:r>
              <a:rPr lang="en-US" altLang="ja-JP" sz="3100" dirty="0">
                <a:latin typeface="+mj-ea"/>
              </a:rPr>
              <a:t/>
            </a:r>
            <a:br>
              <a:rPr lang="en-US" altLang="ja-JP" sz="3100" dirty="0">
                <a:latin typeface="+mj-ea"/>
              </a:rPr>
            </a:br>
            <a:r>
              <a:rPr lang="ja-JP" altLang="en-US" sz="4000" dirty="0">
                <a:solidFill>
                  <a:srgbClr val="CC3300"/>
                </a:solidFill>
                <a:latin typeface="HGP創英角ﾎﾟｯﾌﾟ体" panose="040B0A00000000000000" pitchFamily="50" charset="-128"/>
                <a:ea typeface="HGP創英角ﾎﾟｯﾌﾟ体" panose="040B0A00000000000000" pitchFamily="50" charset="-128"/>
              </a:rPr>
              <a:t>住民主体の問題解決機能</a:t>
            </a:r>
          </a:p>
        </p:txBody>
      </p:sp>
      <p:sp>
        <p:nvSpPr>
          <p:cNvPr id="3" name="コンテンツ プレースホルダー 2"/>
          <p:cNvSpPr>
            <a:spLocks noGrp="1"/>
          </p:cNvSpPr>
          <p:nvPr>
            <p:ph idx="1"/>
          </p:nvPr>
        </p:nvSpPr>
        <p:spPr>
          <a:xfrm>
            <a:off x="860612" y="1644250"/>
            <a:ext cx="8202706" cy="4894684"/>
          </a:xfrm>
        </p:spPr>
        <p:txBody>
          <a:bodyPr>
            <a:normAutofit lnSpcReduction="10000"/>
          </a:bodyPr>
          <a:lstStyle/>
          <a:p>
            <a:pPr marL="0" indent="0">
              <a:lnSpc>
                <a:spcPct val="100000"/>
              </a:lnSpc>
              <a:buNone/>
            </a:pPr>
            <a:r>
              <a:rPr lang="ja-JP" altLang="en-US" sz="3200" dirty="0"/>
              <a:t>　→</a:t>
            </a:r>
            <a:r>
              <a:rPr lang="ja-JP" altLang="en-US" sz="3200" dirty="0">
                <a:latin typeface="HGP創英角ｺﾞｼｯｸUB" panose="020B0900000000000000" pitchFamily="50" charset="-128"/>
                <a:ea typeface="HGP創英角ｺﾞｼｯｸUB" panose="020B0900000000000000" pitchFamily="50" charset="-128"/>
              </a:rPr>
              <a:t>住民や関係者を巻き込み主体化する</a:t>
            </a:r>
            <a:endParaRPr lang="en-US" altLang="ja-JP" sz="3200" dirty="0">
              <a:latin typeface="HGP創英角ｺﾞｼｯｸUB" panose="020B0900000000000000" pitchFamily="50" charset="-128"/>
              <a:ea typeface="HGP創英角ｺﾞｼｯｸUB" panose="020B0900000000000000" pitchFamily="50" charset="-128"/>
            </a:endParaRPr>
          </a:p>
          <a:p>
            <a:pPr marL="0" indent="0">
              <a:lnSpc>
                <a:spcPct val="100000"/>
              </a:lnSpc>
              <a:buNone/>
            </a:pPr>
            <a:r>
              <a:rPr lang="ja-JP" altLang="en-US" dirty="0">
                <a:latin typeface="HGP創英角ｺﾞｼｯｸUB" panose="020B0900000000000000" pitchFamily="50" charset="-128"/>
                <a:ea typeface="HGP創英角ｺﾞｼｯｸUB" panose="020B0900000000000000" pitchFamily="50" charset="-128"/>
              </a:rPr>
              <a:t>意義</a:t>
            </a:r>
            <a:endParaRPr lang="en-US" altLang="ja-JP" dirty="0">
              <a:latin typeface="HGP創英角ｺﾞｼｯｸUB" panose="020B0900000000000000" pitchFamily="50" charset="-128"/>
              <a:ea typeface="HGP創英角ｺﾞｼｯｸUB" panose="020B0900000000000000" pitchFamily="50" charset="-128"/>
            </a:endParaRPr>
          </a:p>
          <a:p>
            <a:pPr marL="0" indent="0">
              <a:lnSpc>
                <a:spcPct val="100000"/>
              </a:lnSpc>
              <a:buNone/>
            </a:pPr>
            <a:r>
              <a:rPr lang="ja-JP" altLang="en-US" sz="2400" dirty="0"/>
              <a:t>本人の周囲との関係性を活かし、本人と本人を支える人たちの課題をともに主体性を持って解決するプロセスを通して、両者がエンパワメントを図り、その結果として地域生活を豊かなものとすることで、地域の自己効力感向上に繋げる。</a:t>
            </a:r>
            <a:endParaRPr lang="en-US" altLang="ja-JP" sz="2400" dirty="0"/>
          </a:p>
          <a:p>
            <a:pPr marL="0" indent="0">
              <a:lnSpc>
                <a:spcPct val="100000"/>
              </a:lnSpc>
              <a:buNone/>
            </a:pPr>
            <a:r>
              <a:rPr lang="ja-JP" altLang="en-US" dirty="0">
                <a:latin typeface="HGP創英角ｺﾞｼｯｸUB" panose="020B0900000000000000" pitchFamily="50" charset="-128"/>
                <a:ea typeface="HGP創英角ｺﾞｼｯｸUB" panose="020B0900000000000000" pitchFamily="50" charset="-128"/>
              </a:rPr>
              <a:t>必要な技術</a:t>
            </a:r>
            <a:endParaRPr lang="en-US" altLang="ja-JP" dirty="0">
              <a:latin typeface="HGP創英角ｺﾞｼｯｸUB" panose="020B0900000000000000" pitchFamily="50" charset="-128"/>
              <a:ea typeface="HGP創英角ｺﾞｼｯｸUB" panose="020B0900000000000000" pitchFamily="50" charset="-128"/>
            </a:endParaRPr>
          </a:p>
          <a:p>
            <a:pPr marL="0" indent="0">
              <a:lnSpc>
                <a:spcPct val="100000"/>
              </a:lnSpc>
              <a:buNone/>
            </a:pPr>
            <a:r>
              <a:rPr lang="ja-JP" altLang="en-US" sz="2400" b="1" dirty="0"/>
              <a:t>⑤当事者組織化（セルフヘルプ）</a:t>
            </a:r>
            <a:endParaRPr lang="en-US" altLang="ja-JP" sz="2400" b="1" dirty="0"/>
          </a:p>
          <a:p>
            <a:pPr marL="0" indent="0">
              <a:lnSpc>
                <a:spcPct val="100000"/>
              </a:lnSpc>
              <a:buNone/>
            </a:pPr>
            <a:r>
              <a:rPr lang="ja-JP" altLang="en-US" sz="2400" b="1" dirty="0"/>
              <a:t>⑥住民活動組織化（地域の組織化）</a:t>
            </a:r>
            <a:endParaRPr lang="en-US" altLang="ja-JP" sz="2400" b="1" dirty="0"/>
          </a:p>
          <a:p>
            <a:pPr marL="0" indent="0">
              <a:lnSpc>
                <a:spcPct val="100000"/>
              </a:lnSpc>
              <a:buNone/>
            </a:pPr>
            <a:r>
              <a:rPr lang="ja-JP" altLang="en-US" sz="2400" b="1" dirty="0"/>
              <a:t>⑦福祉教育（地域の理解力向上）</a:t>
            </a:r>
            <a:endParaRPr lang="en-US" altLang="ja-JP" sz="2400" b="1" dirty="0"/>
          </a:p>
          <a:p>
            <a:pPr marL="0" indent="0">
              <a:lnSpc>
                <a:spcPct val="100000"/>
              </a:lnSpc>
              <a:buNone/>
            </a:pPr>
            <a:r>
              <a:rPr lang="ja-JP" altLang="en-US" sz="2400" b="1" dirty="0"/>
              <a:t>⑧支援ネットワークづくり（地域支え合いの輪づくり）</a:t>
            </a:r>
            <a:endParaRPr lang="en-US" altLang="ja-JP" sz="2400" b="1" dirty="0"/>
          </a:p>
        </p:txBody>
      </p:sp>
      <p:sp>
        <p:nvSpPr>
          <p:cNvPr id="5" name="Text Box 4"/>
          <p:cNvSpPr txBox="1">
            <a:spLocks noChangeArrowheads="1"/>
          </p:cNvSpPr>
          <p:nvPr/>
        </p:nvSpPr>
        <p:spPr bwMode="auto">
          <a:xfrm>
            <a:off x="381000" y="657862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univ.2017</a:t>
            </a:r>
          </a:p>
        </p:txBody>
      </p:sp>
      <p:sp>
        <p:nvSpPr>
          <p:cNvPr id="6" name="スライド番号プレースホルダー 5"/>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10</a:t>
            </a:fld>
            <a:endParaRPr lang="ja-JP" altLang="en-US">
              <a:solidFill>
                <a:prstClr val="black">
                  <a:tint val="75000"/>
                </a:prstClr>
              </a:solidFill>
            </a:endParaRPr>
          </a:p>
        </p:txBody>
      </p:sp>
      <p:sp>
        <p:nvSpPr>
          <p:cNvPr id="7" name="正方形/長方形 6"/>
          <p:cNvSpPr/>
          <p:nvPr/>
        </p:nvSpPr>
        <p:spPr>
          <a:xfrm>
            <a:off x="3656069" y="6429638"/>
            <a:ext cx="5407249" cy="276999"/>
          </a:xfrm>
          <a:prstGeom prst="rect">
            <a:avLst/>
          </a:prstGeom>
        </p:spPr>
        <p:txBody>
          <a:bodyPr wrap="none">
            <a:spAutoFit/>
          </a:bodyPr>
          <a:lstStyle/>
          <a:p>
            <a:r>
              <a:rPr lang="ja-JP" altLang="en-US" sz="1200" dirty="0">
                <a:solidFill>
                  <a:prstClr val="black"/>
                </a:solidFill>
              </a:rPr>
              <a:t>参考　</a:t>
            </a:r>
            <a:r>
              <a:rPr lang="en-US" altLang="ja-JP" sz="1200" dirty="0">
                <a:solidFill>
                  <a:prstClr val="black"/>
                </a:solidFill>
              </a:rPr>
              <a:t>(</a:t>
            </a:r>
            <a:r>
              <a:rPr lang="ja-JP" altLang="en-US" sz="1200" dirty="0">
                <a:solidFill>
                  <a:prstClr val="black"/>
                </a:solidFill>
              </a:rPr>
              <a:t>一社</a:t>
            </a:r>
            <a:r>
              <a:rPr lang="en-US" altLang="ja-JP" sz="1200" dirty="0">
                <a:solidFill>
                  <a:prstClr val="black"/>
                </a:solidFill>
              </a:rPr>
              <a:t>)</a:t>
            </a:r>
            <a:r>
              <a:rPr lang="ja-JP" altLang="en-US" sz="1200" dirty="0">
                <a:solidFill>
                  <a:prstClr val="black"/>
                </a:solidFill>
              </a:rPr>
              <a:t>日本介護支援専門員協会テキスト「主任</a:t>
            </a:r>
            <a:r>
              <a:rPr lang="zh-TW" altLang="en-US" sz="1200" dirty="0">
                <a:solidFill>
                  <a:prstClr val="black"/>
                </a:solidFill>
              </a:rPr>
              <a:t>介護支援専門員研修</a:t>
            </a:r>
            <a:r>
              <a:rPr lang="ja-JP" altLang="en-US" sz="1200" dirty="0">
                <a:solidFill>
                  <a:prstClr val="black"/>
                </a:solidFill>
              </a:rPr>
              <a:t>」</a:t>
            </a:r>
            <a:r>
              <a:rPr lang="en-US" altLang="ja-JP" sz="1200" dirty="0">
                <a:solidFill>
                  <a:prstClr val="black"/>
                </a:solidFill>
              </a:rPr>
              <a:t>2016</a:t>
            </a:r>
            <a:endParaRPr lang="ja-JP" altLang="en-US" sz="1200" dirty="0">
              <a:solidFill>
                <a:prstClr val="black"/>
              </a:solidFill>
            </a:endParaRPr>
          </a:p>
        </p:txBody>
      </p:sp>
    </p:spTree>
    <p:extLst>
      <p:ext uri="{BB962C8B-B14F-4D97-AF65-F5344CB8AC3E}">
        <p14:creationId xmlns:p14="http://schemas.microsoft.com/office/powerpoint/2010/main" val="1909850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94369" y="2407024"/>
            <a:ext cx="8216153" cy="2017058"/>
          </a:xfrm>
          <a:prstGeom prst="rect">
            <a:avLst/>
          </a:prstGeom>
          <a:solidFill>
            <a:srgbClr val="CCFF99"/>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タイトル 1"/>
          <p:cNvSpPr>
            <a:spLocks noGrp="1"/>
          </p:cNvSpPr>
          <p:nvPr>
            <p:ph type="title"/>
          </p:nvPr>
        </p:nvSpPr>
        <p:spPr>
          <a:xfrm>
            <a:off x="992560" y="476672"/>
            <a:ext cx="7886700" cy="796924"/>
          </a:xfrm>
        </p:spPr>
        <p:txBody>
          <a:bodyPr>
            <a:normAutofit fontScale="90000"/>
          </a:bodyPr>
          <a:lstStyle/>
          <a:p>
            <a:pPr algn="ctr"/>
            <a:r>
              <a:rPr lang="ja-JP" altLang="en-US" sz="3100" dirty="0">
                <a:latin typeface="+mj-ea"/>
              </a:rPr>
              <a:t>コミュニティソーシャルワークの機能④</a:t>
            </a:r>
            <a:r>
              <a:rPr lang="en-US" altLang="ja-JP" sz="3100" dirty="0">
                <a:latin typeface="+mj-ea"/>
              </a:rPr>
              <a:t/>
            </a:r>
            <a:br>
              <a:rPr lang="en-US" altLang="ja-JP" sz="3100" dirty="0">
                <a:latin typeface="+mj-ea"/>
              </a:rPr>
            </a:br>
            <a:r>
              <a:rPr lang="ja-JP" altLang="en-US" sz="4000" dirty="0">
                <a:solidFill>
                  <a:srgbClr val="CC3300"/>
                </a:solidFill>
                <a:latin typeface="HGP創英角ﾎﾟｯﾌﾟ体" panose="040B0A00000000000000" pitchFamily="50" charset="-128"/>
                <a:ea typeface="HGP創英角ﾎﾟｯﾌﾟ体" panose="040B0A00000000000000" pitchFamily="50" charset="-128"/>
              </a:rPr>
              <a:t>予防的地域課題解決機能</a:t>
            </a:r>
          </a:p>
        </p:txBody>
      </p:sp>
      <p:sp>
        <p:nvSpPr>
          <p:cNvPr id="3" name="コンテンツ プレースホルダー 2"/>
          <p:cNvSpPr>
            <a:spLocks noGrp="1"/>
          </p:cNvSpPr>
          <p:nvPr>
            <p:ph idx="1"/>
          </p:nvPr>
        </p:nvSpPr>
        <p:spPr>
          <a:xfrm>
            <a:off x="894369" y="1384809"/>
            <a:ext cx="8216153" cy="4894684"/>
          </a:xfrm>
        </p:spPr>
        <p:txBody>
          <a:bodyPr>
            <a:normAutofit/>
          </a:bodyPr>
          <a:lstStyle/>
          <a:p>
            <a:pPr marL="0" indent="0">
              <a:lnSpc>
                <a:spcPct val="100000"/>
              </a:lnSpc>
              <a:buNone/>
            </a:pPr>
            <a:r>
              <a:rPr lang="ja-JP" altLang="en-US" sz="3200" dirty="0"/>
              <a:t>　→</a:t>
            </a:r>
            <a:r>
              <a:rPr lang="ja-JP" altLang="en-US" sz="3200" dirty="0">
                <a:latin typeface="HGP創英角ｺﾞｼｯｸUB" panose="020B0900000000000000" pitchFamily="50" charset="-128"/>
                <a:ea typeface="HGP創英角ｺﾞｼｯｸUB" panose="020B0900000000000000" pitchFamily="50" charset="-128"/>
              </a:rPr>
              <a:t>地域で起こりそうな問題を事前に防ぐ</a:t>
            </a:r>
            <a:endParaRPr lang="en-US" altLang="ja-JP" sz="3200" dirty="0">
              <a:latin typeface="HGP創英角ｺﾞｼｯｸUB" panose="020B0900000000000000" pitchFamily="50" charset="-128"/>
              <a:ea typeface="HGP創英角ｺﾞｼｯｸUB" panose="020B0900000000000000" pitchFamily="50" charset="-128"/>
            </a:endParaRPr>
          </a:p>
          <a:p>
            <a:pPr marL="0" indent="0">
              <a:lnSpc>
                <a:spcPct val="100000"/>
              </a:lnSpc>
              <a:buNone/>
            </a:pPr>
            <a:r>
              <a:rPr lang="ja-JP" altLang="en-US" dirty="0">
                <a:latin typeface="HGP創英角ｺﾞｼｯｸUB" panose="020B0900000000000000" pitchFamily="50" charset="-128"/>
                <a:ea typeface="HGP創英角ｺﾞｼｯｸUB" panose="020B0900000000000000" pitchFamily="50" charset="-128"/>
              </a:rPr>
              <a:t>意義</a:t>
            </a:r>
            <a:endParaRPr lang="en-US" altLang="ja-JP" dirty="0">
              <a:latin typeface="HGP創英角ｺﾞｼｯｸUB" panose="020B0900000000000000" pitchFamily="50" charset="-128"/>
              <a:ea typeface="HGP創英角ｺﾞｼｯｸUB" panose="020B0900000000000000" pitchFamily="50" charset="-128"/>
            </a:endParaRPr>
          </a:p>
          <a:p>
            <a:pPr marL="0" indent="0">
              <a:lnSpc>
                <a:spcPct val="100000"/>
              </a:lnSpc>
              <a:buNone/>
            </a:pPr>
            <a:r>
              <a:rPr lang="ja-JP" altLang="en-US" sz="2400" dirty="0"/>
              <a:t>個別支援のつながりは、本人専属的になりやすいが、（地域懇談会などを通して）そこに幅広く地域住民が関わることで、住民のネットワークが課題発見や見守りなど福祉的な関わりを果たし、本人以外の人たちに起こっている問題に気づき、解決に向けて起動していく。</a:t>
            </a:r>
            <a:endParaRPr lang="en-US" altLang="ja-JP" sz="2400" dirty="0"/>
          </a:p>
          <a:p>
            <a:pPr marL="0" indent="0">
              <a:lnSpc>
                <a:spcPct val="100000"/>
              </a:lnSpc>
              <a:buNone/>
            </a:pPr>
            <a:r>
              <a:rPr lang="ja-JP" altLang="en-US" dirty="0">
                <a:latin typeface="HGP創英角ｺﾞｼｯｸUB" panose="020B0900000000000000" pitchFamily="50" charset="-128"/>
                <a:ea typeface="HGP創英角ｺﾞｼｯｸUB" panose="020B0900000000000000" pitchFamily="50" charset="-128"/>
              </a:rPr>
              <a:t>必要な技術</a:t>
            </a:r>
            <a:endParaRPr lang="en-US" altLang="ja-JP" b="1" dirty="0"/>
          </a:p>
          <a:p>
            <a:pPr marL="0" indent="0">
              <a:lnSpc>
                <a:spcPct val="100000"/>
              </a:lnSpc>
              <a:buNone/>
            </a:pPr>
            <a:r>
              <a:rPr lang="ja-JP" altLang="en-US" sz="2400" b="1" dirty="0"/>
              <a:t>⑨地域ケアシステム（大きなケアマネジメント）</a:t>
            </a:r>
            <a:endParaRPr lang="en-US" altLang="ja-JP" sz="2400" b="1" dirty="0"/>
          </a:p>
          <a:p>
            <a:pPr marL="0" indent="0">
              <a:lnSpc>
                <a:spcPct val="100000"/>
              </a:lnSpc>
              <a:buNone/>
            </a:pPr>
            <a:r>
              <a:rPr lang="ja-JP" altLang="en-US" sz="2400" b="1" dirty="0"/>
              <a:t>⑩市町村の計画的な行政推進（制度とマンパワーの向上）</a:t>
            </a:r>
            <a:endParaRPr lang="en-US" altLang="ja-JP" sz="2400" b="1" dirty="0"/>
          </a:p>
        </p:txBody>
      </p:sp>
      <p:sp>
        <p:nvSpPr>
          <p:cNvPr id="5" name="Text Box 4"/>
          <p:cNvSpPr txBox="1">
            <a:spLocks noChangeArrowheads="1"/>
          </p:cNvSpPr>
          <p:nvPr/>
        </p:nvSpPr>
        <p:spPr bwMode="auto">
          <a:xfrm>
            <a:off x="381000" y="657862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univ.2017</a:t>
            </a:r>
          </a:p>
        </p:txBody>
      </p:sp>
      <p:sp>
        <p:nvSpPr>
          <p:cNvPr id="6" name="スライド番号プレースホルダー 5"/>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11</a:t>
            </a:fld>
            <a:endParaRPr lang="ja-JP" altLang="en-US" dirty="0">
              <a:solidFill>
                <a:prstClr val="black">
                  <a:tint val="75000"/>
                </a:prstClr>
              </a:solidFill>
            </a:endParaRPr>
          </a:p>
        </p:txBody>
      </p:sp>
      <p:sp>
        <p:nvSpPr>
          <p:cNvPr id="7" name="正方形/長方形 6"/>
          <p:cNvSpPr/>
          <p:nvPr/>
        </p:nvSpPr>
        <p:spPr>
          <a:xfrm>
            <a:off x="3682963" y="6110462"/>
            <a:ext cx="5407249" cy="276999"/>
          </a:xfrm>
          <a:prstGeom prst="rect">
            <a:avLst/>
          </a:prstGeom>
        </p:spPr>
        <p:txBody>
          <a:bodyPr wrap="none">
            <a:spAutoFit/>
          </a:bodyPr>
          <a:lstStyle/>
          <a:p>
            <a:r>
              <a:rPr lang="ja-JP" altLang="en-US" sz="1200" dirty="0">
                <a:solidFill>
                  <a:prstClr val="black"/>
                </a:solidFill>
              </a:rPr>
              <a:t>参考　</a:t>
            </a:r>
            <a:r>
              <a:rPr lang="en-US" altLang="ja-JP" sz="1200" dirty="0">
                <a:solidFill>
                  <a:prstClr val="black"/>
                </a:solidFill>
              </a:rPr>
              <a:t>(</a:t>
            </a:r>
            <a:r>
              <a:rPr lang="ja-JP" altLang="en-US" sz="1200" dirty="0">
                <a:solidFill>
                  <a:prstClr val="black"/>
                </a:solidFill>
              </a:rPr>
              <a:t>一社</a:t>
            </a:r>
            <a:r>
              <a:rPr lang="en-US" altLang="ja-JP" sz="1200" dirty="0">
                <a:solidFill>
                  <a:prstClr val="black"/>
                </a:solidFill>
              </a:rPr>
              <a:t>)</a:t>
            </a:r>
            <a:r>
              <a:rPr lang="ja-JP" altLang="en-US" sz="1200" dirty="0">
                <a:solidFill>
                  <a:prstClr val="black"/>
                </a:solidFill>
              </a:rPr>
              <a:t>日本介護支援専門員協会テキスト「主任</a:t>
            </a:r>
            <a:r>
              <a:rPr lang="zh-TW" altLang="en-US" sz="1200" dirty="0">
                <a:solidFill>
                  <a:prstClr val="black"/>
                </a:solidFill>
              </a:rPr>
              <a:t>介護支援専門員研修</a:t>
            </a:r>
            <a:r>
              <a:rPr lang="ja-JP" altLang="en-US" sz="1200" dirty="0">
                <a:solidFill>
                  <a:prstClr val="black"/>
                </a:solidFill>
              </a:rPr>
              <a:t>」</a:t>
            </a:r>
            <a:r>
              <a:rPr lang="en-US" altLang="ja-JP" sz="1200" dirty="0">
                <a:solidFill>
                  <a:prstClr val="black"/>
                </a:solidFill>
              </a:rPr>
              <a:t>2016</a:t>
            </a:r>
            <a:endParaRPr lang="ja-JP" altLang="en-US" sz="1200" dirty="0">
              <a:solidFill>
                <a:prstClr val="black"/>
              </a:solidFill>
            </a:endParaRPr>
          </a:p>
        </p:txBody>
      </p:sp>
    </p:spTree>
    <p:extLst>
      <p:ext uri="{BB962C8B-B14F-4D97-AF65-F5344CB8AC3E}">
        <p14:creationId xmlns:p14="http://schemas.microsoft.com/office/powerpoint/2010/main" val="2135820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7"/>
            <a:ext cx="8745350" cy="1006473"/>
          </a:xfrm>
        </p:spPr>
        <p:txBody>
          <a:bodyPr>
            <a:normAutofit fontScale="90000"/>
          </a:bodyPr>
          <a:lstStyle/>
          <a:p>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相談支援専門員として</a:t>
            </a:r>
            <a:r>
              <a:rPr lang="en-US" altLang="ja-JP" sz="3600" dirty="0">
                <a:solidFill>
                  <a:srgbClr val="C00000"/>
                </a:solidFill>
                <a:latin typeface="HGP創英角ﾎﾟｯﾌﾟ体" panose="040B0A00000000000000" pitchFamily="50" charset="-128"/>
                <a:ea typeface="HGP創英角ﾎﾟｯﾌﾟ体" panose="040B0A00000000000000" pitchFamily="50" charset="-128"/>
              </a:rPr>
              <a:t/>
            </a:r>
            <a:br>
              <a:rPr lang="en-US" altLang="ja-JP" sz="3600" dirty="0">
                <a:solidFill>
                  <a:srgbClr val="C00000"/>
                </a:solidFill>
                <a:latin typeface="HGP創英角ﾎﾟｯﾌﾟ体" panose="040B0A00000000000000" pitchFamily="50" charset="-128"/>
                <a:ea typeface="HGP創英角ﾎﾟｯﾌﾟ体" panose="040B0A00000000000000" pitchFamily="50" charset="-128"/>
              </a:rPr>
            </a:br>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具体的にどう動けばいいのか？</a:t>
            </a:r>
            <a:endParaRPr lang="en-US" altLang="ja-JP" sz="3600" dirty="0">
              <a:solidFill>
                <a:srgbClr val="C00000"/>
              </a:solidFill>
              <a:latin typeface="HGP創英角ﾎﾟｯﾌﾟ体" panose="040B0A00000000000000" pitchFamily="50" charset="-128"/>
              <a:ea typeface="HGP創英角ﾎﾟｯﾌﾟ体" panose="040B0A00000000000000" pitchFamily="50" charset="-128"/>
            </a:endParaRPr>
          </a:p>
        </p:txBody>
      </p:sp>
      <p:sp>
        <p:nvSpPr>
          <p:cNvPr id="3" name="コンテンツ プレースホルダー 2"/>
          <p:cNvSpPr>
            <a:spLocks noGrp="1"/>
          </p:cNvSpPr>
          <p:nvPr>
            <p:ph idx="1"/>
          </p:nvPr>
        </p:nvSpPr>
        <p:spPr>
          <a:xfrm>
            <a:off x="931332" y="1600205"/>
            <a:ext cx="8479367" cy="4525963"/>
          </a:xfrm>
        </p:spPr>
        <p:txBody>
          <a:bodyPr/>
          <a:lstStyle/>
          <a:p>
            <a:pPr marL="541338" indent="-541338">
              <a:buNone/>
            </a:pPr>
            <a:r>
              <a:rPr lang="ja-JP" altLang="en-US" sz="2800" dirty="0">
                <a:latin typeface="HGP創英角ｺﾞｼｯｸUB" panose="020B0900000000000000" pitchFamily="50" charset="-128"/>
                <a:ea typeface="HGP創英角ｺﾞｼｯｸUB" panose="020B0900000000000000" pitchFamily="50" charset="-128"/>
              </a:rPr>
              <a:t>①　関わり方を変えていく</a:t>
            </a:r>
            <a:endParaRPr lang="en-US" altLang="ja-JP" sz="2800" dirty="0">
              <a:latin typeface="HGP創英角ｺﾞｼｯｸUB" panose="020B0900000000000000" pitchFamily="50" charset="-128"/>
              <a:ea typeface="HGP創英角ｺﾞｼｯｸUB" panose="020B0900000000000000" pitchFamily="50" charset="-128"/>
            </a:endParaRPr>
          </a:p>
          <a:p>
            <a:pPr marL="541338" indent="-541338">
              <a:buNone/>
            </a:pPr>
            <a:r>
              <a:rPr lang="ja-JP" altLang="en-US" sz="2800" dirty="0"/>
              <a:t>　→　本人との直接的なやり取りだけで進めずに、周辺にいる人や関わる機関と本人の関係をみてみる。</a:t>
            </a:r>
            <a:endParaRPr lang="en-US" altLang="ja-JP" sz="2800" dirty="0"/>
          </a:p>
          <a:p>
            <a:pPr marL="541338" indent="-541338">
              <a:buNone/>
            </a:pPr>
            <a:r>
              <a:rPr lang="ja-JP" altLang="en-US" sz="2800" dirty="0">
                <a:latin typeface="HGP創英角ｺﾞｼｯｸUB" panose="020B0900000000000000" pitchFamily="50" charset="-128"/>
                <a:ea typeface="HGP創英角ｺﾞｼｯｸUB" panose="020B0900000000000000" pitchFamily="50" charset="-128"/>
              </a:rPr>
              <a:t>②　話し合いを変えていく</a:t>
            </a:r>
            <a:endParaRPr lang="en-US" altLang="ja-JP" sz="2800" dirty="0">
              <a:latin typeface="HGP創英角ｺﾞｼｯｸUB" panose="020B0900000000000000" pitchFamily="50" charset="-128"/>
              <a:ea typeface="HGP創英角ｺﾞｼｯｸUB" panose="020B0900000000000000" pitchFamily="50" charset="-128"/>
            </a:endParaRPr>
          </a:p>
          <a:p>
            <a:pPr marL="541338" indent="-541338">
              <a:buNone/>
            </a:pPr>
            <a:r>
              <a:rPr lang="ja-JP" altLang="en-US" sz="2800" dirty="0"/>
              <a:t>　→　本人の意思確認や希望を相談支援専門員だけでなく周辺の人々も交えて聴いていく</a:t>
            </a:r>
            <a:endParaRPr lang="en-US" altLang="ja-JP" sz="2800" dirty="0"/>
          </a:p>
          <a:p>
            <a:pPr marL="541338" indent="-541338">
              <a:buNone/>
            </a:pPr>
            <a:r>
              <a:rPr lang="ja-JP" altLang="en-US" sz="2800" dirty="0">
                <a:latin typeface="HGP創英角ｺﾞｼｯｸUB" panose="020B0900000000000000" pitchFamily="50" charset="-128"/>
                <a:ea typeface="HGP創英角ｺﾞｼｯｸUB" panose="020B0900000000000000" pitchFamily="50" charset="-128"/>
              </a:rPr>
              <a:t>③　使う資源を変えていく</a:t>
            </a:r>
            <a:endParaRPr lang="en-US" altLang="ja-JP" sz="2800" dirty="0">
              <a:latin typeface="HGP創英角ｺﾞｼｯｸUB" panose="020B0900000000000000" pitchFamily="50" charset="-128"/>
              <a:ea typeface="HGP創英角ｺﾞｼｯｸUB" panose="020B0900000000000000" pitchFamily="50" charset="-128"/>
            </a:endParaRPr>
          </a:p>
          <a:p>
            <a:pPr marL="541338" indent="-541338">
              <a:buNone/>
            </a:pPr>
            <a:r>
              <a:rPr lang="ja-JP" altLang="en-US" sz="2800" dirty="0"/>
              <a:t>　→　いつも使っているサービスに一つ工夫を入れて、地域との接点を増やしていく</a:t>
            </a:r>
            <a:endParaRPr lang="en-US" altLang="ja-JP" sz="2800" dirty="0"/>
          </a:p>
        </p:txBody>
      </p:sp>
      <p:sp>
        <p:nvSpPr>
          <p:cNvPr id="6" name="スライド番号プレースホルダー 5">
            <a:extLst>
              <a:ext uri="{FF2B5EF4-FFF2-40B4-BE49-F238E27FC236}">
                <a16:creationId xmlns:a16="http://schemas.microsoft.com/office/drawing/2014/main" id="{1FAE2A27-70F9-49F4-8BAA-CFBBB5788152}"/>
              </a:ext>
            </a:extLst>
          </p:cNvPr>
          <p:cNvSpPr>
            <a:spLocks noGrp="1"/>
          </p:cNvSpPr>
          <p:nvPr>
            <p:ph type="sldNum" sz="quarter" idx="12"/>
          </p:nvPr>
        </p:nvSpPr>
        <p:spPr/>
        <p:txBody>
          <a:bodyPr/>
          <a:lstStyle/>
          <a:p>
            <a:pPr>
              <a:defRPr/>
            </a:pPr>
            <a:fld id="{71160CEB-D560-4DD6-9D52-CBC54C629BEF}" type="slidenum">
              <a:rPr lang="en-US" altLang="ja-JP" smtClean="0">
                <a:solidFill>
                  <a:srgbClr val="000000"/>
                </a:solidFill>
              </a:rPr>
              <a:pPr>
                <a:defRPr/>
              </a:pPr>
              <a:t>12</a:t>
            </a:fld>
            <a:endParaRPr lang="en-US" altLang="ja-JP">
              <a:solidFill>
                <a:srgbClr val="000000"/>
              </a:solidFill>
            </a:endParaRPr>
          </a:p>
        </p:txBody>
      </p:sp>
      <p:sp>
        <p:nvSpPr>
          <p:cNvPr id="7" name="Text Box 4">
            <a:extLst>
              <a:ext uri="{FF2B5EF4-FFF2-40B4-BE49-F238E27FC236}">
                <a16:creationId xmlns:a16="http://schemas.microsoft.com/office/drawing/2014/main" id="{F5955D08-F648-48BA-98BF-254B8EBFDC4C}"/>
              </a:ext>
            </a:extLst>
          </p:cNvPr>
          <p:cNvSpPr txBox="1">
            <a:spLocks noChangeArrowheads="1"/>
          </p:cNvSpPr>
          <p:nvPr/>
        </p:nvSpPr>
        <p:spPr bwMode="auto">
          <a:xfrm>
            <a:off x="381000" y="657862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149933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等号 14"/>
          <p:cNvSpPr/>
          <p:nvPr/>
        </p:nvSpPr>
        <p:spPr>
          <a:xfrm rot="16200000">
            <a:off x="2297238" y="4429407"/>
            <a:ext cx="1674585" cy="407420"/>
          </a:xfrm>
          <a:prstGeom prst="mathEqual">
            <a:avLst>
              <a:gd name="adj1" fmla="val 11143"/>
              <a:gd name="adj2" fmla="val 216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30" name="等号 29"/>
          <p:cNvSpPr/>
          <p:nvPr/>
        </p:nvSpPr>
        <p:spPr>
          <a:xfrm rot="16200000">
            <a:off x="5655344" y="4495737"/>
            <a:ext cx="1872208" cy="343908"/>
          </a:xfrm>
          <a:prstGeom prst="mathEqual">
            <a:avLst>
              <a:gd name="adj1" fmla="val 11143"/>
              <a:gd name="adj2" fmla="val 216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2" name="タイトル 1"/>
          <p:cNvSpPr>
            <a:spLocks noGrp="1"/>
          </p:cNvSpPr>
          <p:nvPr>
            <p:ph type="title"/>
          </p:nvPr>
        </p:nvSpPr>
        <p:spPr>
          <a:xfrm>
            <a:off x="838200" y="728423"/>
            <a:ext cx="8229600" cy="456927"/>
          </a:xfrm>
        </p:spPr>
        <p:txBody>
          <a:bodyPr>
            <a:noAutofit/>
          </a:bodyPr>
          <a:lstStyle/>
          <a:p>
            <a:pPr marL="541338" indent="-541338"/>
            <a:r>
              <a:rPr lang="ja-JP" altLang="en-US" sz="2800" dirty="0"/>
              <a:t>具体的な動き①</a:t>
            </a:r>
            <a:r>
              <a:rPr lang="en-US" altLang="ja-JP" sz="2800" dirty="0"/>
              <a:t/>
            </a:r>
            <a:br>
              <a:rPr lang="en-US" altLang="ja-JP" sz="2800" dirty="0"/>
            </a:br>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関わり方を変えていく</a:t>
            </a:r>
            <a:endParaRPr lang="en-US" altLang="ja-JP" sz="3600" dirty="0">
              <a:solidFill>
                <a:srgbClr val="C00000"/>
              </a:solidFill>
              <a:latin typeface="HGP創英角ﾎﾟｯﾌﾟ体" panose="040B0A00000000000000" pitchFamily="50" charset="-128"/>
              <a:ea typeface="HGP創英角ﾎﾟｯﾌﾟ体" panose="040B0A00000000000000" pitchFamily="50" charset="-128"/>
            </a:endParaRPr>
          </a:p>
        </p:txBody>
      </p:sp>
      <p:sp>
        <p:nvSpPr>
          <p:cNvPr id="4" name="右矢印 3"/>
          <p:cNvSpPr/>
          <p:nvPr/>
        </p:nvSpPr>
        <p:spPr>
          <a:xfrm>
            <a:off x="4096934" y="4228939"/>
            <a:ext cx="983136" cy="777520"/>
          </a:xfrm>
          <a:prstGeom prst="rightArrow">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円/楕円 6"/>
          <p:cNvSpPr/>
          <p:nvPr/>
        </p:nvSpPr>
        <p:spPr>
          <a:xfrm>
            <a:off x="2261284" y="5207750"/>
            <a:ext cx="1729013" cy="864096"/>
          </a:xfrm>
          <a:prstGeom prst="ellipse">
            <a:avLst/>
          </a:prstGeom>
        </p:spPr>
        <p:style>
          <a:lnRef idx="2">
            <a:schemeClr val="accent1"/>
          </a:lnRef>
          <a:fillRef idx="1">
            <a:schemeClr val="lt1"/>
          </a:fillRef>
          <a:effectRef idx="0">
            <a:schemeClr val="accent1"/>
          </a:effectRef>
          <a:fontRef idx="minor">
            <a:schemeClr val="dk1"/>
          </a:fontRef>
        </p:style>
        <p:txBody>
          <a:bodyPr lIns="0" rIns="0" rtlCol="0" anchor="ctr"/>
          <a:lstStyle/>
          <a:p>
            <a:pPr algn="ctr"/>
            <a:r>
              <a:rPr lang="ja-JP" altLang="en-US" sz="2000" dirty="0">
                <a:solidFill>
                  <a:prstClr val="black"/>
                </a:solidFill>
              </a:rPr>
              <a:t>相談支援専門員</a:t>
            </a:r>
          </a:p>
        </p:txBody>
      </p:sp>
      <p:sp>
        <p:nvSpPr>
          <p:cNvPr id="16" name="正方形/長方形 15"/>
          <p:cNvSpPr/>
          <p:nvPr/>
        </p:nvSpPr>
        <p:spPr>
          <a:xfrm>
            <a:off x="1627094" y="1523790"/>
            <a:ext cx="6925235" cy="830997"/>
          </a:xfrm>
          <a:prstGeom prst="rect">
            <a:avLst/>
          </a:prstGeom>
        </p:spPr>
        <p:txBody>
          <a:bodyPr wrap="square">
            <a:spAutoFit/>
          </a:bodyPr>
          <a:lstStyle/>
          <a:p>
            <a:r>
              <a:rPr lang="ja-JP" altLang="en-US" sz="2400" dirty="0">
                <a:solidFill>
                  <a:prstClr val="black"/>
                </a:solidFill>
              </a:rPr>
              <a:t>本人や事業所との直接的なやり取りだけでなく、周辺にいる人や関わる機関と本人の関係をみてみる。</a:t>
            </a:r>
          </a:p>
        </p:txBody>
      </p:sp>
      <p:sp>
        <p:nvSpPr>
          <p:cNvPr id="5" name="円/楕円 4"/>
          <p:cNvSpPr/>
          <p:nvPr/>
        </p:nvSpPr>
        <p:spPr>
          <a:xfrm>
            <a:off x="5371616" y="2694685"/>
            <a:ext cx="2499556" cy="1946297"/>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a:solidFill>
                <a:prstClr val="black"/>
              </a:solidFill>
            </a:endParaRPr>
          </a:p>
        </p:txBody>
      </p:sp>
      <p:sp>
        <p:nvSpPr>
          <p:cNvPr id="17" name="円/楕円 16"/>
          <p:cNvSpPr/>
          <p:nvPr/>
        </p:nvSpPr>
        <p:spPr>
          <a:xfrm>
            <a:off x="6171840" y="3337774"/>
            <a:ext cx="839216" cy="620497"/>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600" dirty="0">
                <a:solidFill>
                  <a:prstClr val="white"/>
                </a:solidFill>
              </a:rPr>
              <a:t>本人</a:t>
            </a:r>
            <a:endParaRPr lang="en-US" altLang="ja-JP" sz="1600" dirty="0">
              <a:solidFill>
                <a:prstClr val="white"/>
              </a:solidFill>
            </a:endParaRPr>
          </a:p>
          <a:p>
            <a:pPr algn="ctr"/>
            <a:r>
              <a:rPr lang="ja-JP" altLang="en-US" sz="1600" dirty="0">
                <a:solidFill>
                  <a:prstClr val="white"/>
                </a:solidFill>
              </a:rPr>
              <a:t>家族</a:t>
            </a:r>
          </a:p>
        </p:txBody>
      </p:sp>
      <p:sp>
        <p:nvSpPr>
          <p:cNvPr id="9" name="円/楕円 8"/>
          <p:cNvSpPr/>
          <p:nvPr/>
        </p:nvSpPr>
        <p:spPr>
          <a:xfrm>
            <a:off x="5025876" y="3077162"/>
            <a:ext cx="1213615" cy="38357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prstClr val="black"/>
                </a:solidFill>
              </a:rPr>
              <a:t>宗教家</a:t>
            </a:r>
          </a:p>
        </p:txBody>
      </p:sp>
      <p:sp>
        <p:nvSpPr>
          <p:cNvPr id="18" name="円/楕円 17"/>
          <p:cNvSpPr/>
          <p:nvPr/>
        </p:nvSpPr>
        <p:spPr>
          <a:xfrm>
            <a:off x="7011057" y="2740487"/>
            <a:ext cx="1151661" cy="57696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prstClr val="black"/>
                </a:solidFill>
              </a:rPr>
              <a:t>学校の先生</a:t>
            </a:r>
          </a:p>
        </p:txBody>
      </p:sp>
      <p:sp>
        <p:nvSpPr>
          <p:cNvPr id="19" name="円/楕円 18"/>
          <p:cNvSpPr/>
          <p:nvPr/>
        </p:nvSpPr>
        <p:spPr>
          <a:xfrm>
            <a:off x="5452910" y="3522628"/>
            <a:ext cx="368776" cy="884329"/>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prstClr val="black"/>
                </a:solidFill>
              </a:rPr>
              <a:t>事業所</a:t>
            </a:r>
          </a:p>
        </p:txBody>
      </p:sp>
      <p:sp>
        <p:nvSpPr>
          <p:cNvPr id="20" name="円/楕円 19"/>
          <p:cNvSpPr/>
          <p:nvPr/>
        </p:nvSpPr>
        <p:spPr>
          <a:xfrm>
            <a:off x="6002936" y="4124437"/>
            <a:ext cx="1296811" cy="46805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solidFill>
                  <a:prstClr val="black"/>
                </a:solidFill>
              </a:rPr>
              <a:t>近所の人</a:t>
            </a:r>
          </a:p>
        </p:txBody>
      </p:sp>
      <p:sp>
        <p:nvSpPr>
          <p:cNvPr id="21" name="円/楕円 20"/>
          <p:cNvSpPr/>
          <p:nvPr/>
        </p:nvSpPr>
        <p:spPr>
          <a:xfrm>
            <a:off x="7237172" y="3460738"/>
            <a:ext cx="432048" cy="76351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prstClr val="black"/>
                </a:solidFill>
              </a:rPr>
              <a:t>同窓生</a:t>
            </a:r>
          </a:p>
        </p:txBody>
      </p:sp>
      <p:cxnSp>
        <p:nvCxnSpPr>
          <p:cNvPr id="23" name="直線コネクタ 22"/>
          <p:cNvCxnSpPr>
            <a:stCxn id="9" idx="5"/>
            <a:endCxn id="17" idx="1"/>
          </p:cNvCxnSpPr>
          <p:nvPr/>
        </p:nvCxnSpPr>
        <p:spPr>
          <a:xfrm>
            <a:off x="6061761" y="3404564"/>
            <a:ext cx="232979" cy="24080"/>
          </a:xfrm>
          <a:prstGeom prst="line">
            <a:avLst/>
          </a:prstGeom>
          <a:ln/>
        </p:spPr>
        <p:style>
          <a:lnRef idx="2">
            <a:schemeClr val="accent6"/>
          </a:lnRef>
          <a:fillRef idx="0">
            <a:schemeClr val="accent6"/>
          </a:fillRef>
          <a:effectRef idx="1">
            <a:schemeClr val="accent6"/>
          </a:effectRef>
          <a:fontRef idx="minor">
            <a:schemeClr val="tx1"/>
          </a:fontRef>
        </p:style>
      </p:cxnSp>
      <p:cxnSp>
        <p:nvCxnSpPr>
          <p:cNvPr id="24" name="直線コネクタ 23"/>
          <p:cNvCxnSpPr>
            <a:stCxn id="18" idx="3"/>
          </p:cNvCxnSpPr>
          <p:nvPr/>
        </p:nvCxnSpPr>
        <p:spPr>
          <a:xfrm flipH="1">
            <a:off x="6898372" y="3232957"/>
            <a:ext cx="281342" cy="195686"/>
          </a:xfrm>
          <a:prstGeom prst="line">
            <a:avLst/>
          </a:prstGeom>
          <a:ln/>
        </p:spPr>
        <p:style>
          <a:lnRef idx="2">
            <a:schemeClr val="accent6"/>
          </a:lnRef>
          <a:fillRef idx="0">
            <a:schemeClr val="accent6"/>
          </a:fillRef>
          <a:effectRef idx="1">
            <a:schemeClr val="accent6"/>
          </a:effectRef>
          <a:fontRef idx="minor">
            <a:schemeClr val="tx1"/>
          </a:fontRef>
        </p:style>
      </p:cxnSp>
      <p:cxnSp>
        <p:nvCxnSpPr>
          <p:cNvPr id="25" name="直線コネクタ 24"/>
          <p:cNvCxnSpPr>
            <a:stCxn id="17" idx="5"/>
            <a:endCxn id="21" idx="2"/>
          </p:cNvCxnSpPr>
          <p:nvPr/>
        </p:nvCxnSpPr>
        <p:spPr>
          <a:xfrm flipV="1">
            <a:off x="6888156" y="3842494"/>
            <a:ext cx="349016" cy="24907"/>
          </a:xfrm>
          <a:prstGeom prst="line">
            <a:avLst/>
          </a:prstGeom>
          <a:ln/>
        </p:spPr>
        <p:style>
          <a:lnRef idx="2">
            <a:schemeClr val="accent6"/>
          </a:lnRef>
          <a:fillRef idx="0">
            <a:schemeClr val="accent6"/>
          </a:fillRef>
          <a:effectRef idx="1">
            <a:schemeClr val="accent6"/>
          </a:effectRef>
          <a:fontRef idx="minor">
            <a:schemeClr val="tx1"/>
          </a:fontRef>
        </p:style>
      </p:cxnSp>
      <p:cxnSp>
        <p:nvCxnSpPr>
          <p:cNvPr id="26" name="直線コネクタ 25"/>
          <p:cNvCxnSpPr>
            <a:stCxn id="17" idx="4"/>
            <a:endCxn id="20" idx="0"/>
          </p:cNvCxnSpPr>
          <p:nvPr/>
        </p:nvCxnSpPr>
        <p:spPr>
          <a:xfrm>
            <a:off x="6591449" y="3958271"/>
            <a:ext cx="59893" cy="166167"/>
          </a:xfrm>
          <a:prstGeom prst="line">
            <a:avLst/>
          </a:prstGeom>
          <a:ln/>
        </p:spPr>
        <p:style>
          <a:lnRef idx="2">
            <a:schemeClr val="accent6"/>
          </a:lnRef>
          <a:fillRef idx="0">
            <a:schemeClr val="accent6"/>
          </a:fillRef>
          <a:effectRef idx="1">
            <a:schemeClr val="accent6"/>
          </a:effectRef>
          <a:fontRef idx="minor">
            <a:schemeClr val="tx1"/>
          </a:fontRef>
        </p:style>
      </p:cxnSp>
      <p:cxnSp>
        <p:nvCxnSpPr>
          <p:cNvPr id="27" name="直線コネクタ 26"/>
          <p:cNvCxnSpPr>
            <a:stCxn id="17" idx="3"/>
            <a:endCxn id="19" idx="6"/>
          </p:cNvCxnSpPr>
          <p:nvPr/>
        </p:nvCxnSpPr>
        <p:spPr>
          <a:xfrm flipH="1">
            <a:off x="5821686" y="3867400"/>
            <a:ext cx="473054" cy="97392"/>
          </a:xfrm>
          <a:prstGeom prst="line">
            <a:avLst/>
          </a:prstGeom>
          <a:ln/>
        </p:spPr>
        <p:style>
          <a:lnRef idx="2">
            <a:schemeClr val="accent6"/>
          </a:lnRef>
          <a:fillRef idx="0">
            <a:schemeClr val="accent6"/>
          </a:fillRef>
          <a:effectRef idx="1">
            <a:schemeClr val="accent6"/>
          </a:effectRef>
          <a:fontRef idx="minor">
            <a:schemeClr val="tx1"/>
          </a:fontRef>
        </p:style>
      </p:cxnSp>
      <p:sp>
        <p:nvSpPr>
          <p:cNvPr id="13" name="スライド番号プレースホルダー 12"/>
          <p:cNvSpPr>
            <a:spLocks noGrp="1"/>
          </p:cNvSpPr>
          <p:nvPr>
            <p:ph type="sldNum" sz="quarter" idx="12"/>
          </p:nvPr>
        </p:nvSpPr>
        <p:spPr/>
        <p:txBody>
          <a:bodyPr/>
          <a:lstStyle/>
          <a:p>
            <a:fld id="{D7533D25-8E92-45F7-894A-80AEF5B89AF7}" type="slidenum">
              <a:rPr lang="ja-JP" altLang="en-US" smtClean="0">
                <a:solidFill>
                  <a:prstClr val="black">
                    <a:tint val="75000"/>
                  </a:prstClr>
                </a:solidFill>
              </a:rPr>
              <a:pPr/>
              <a:t>13</a:t>
            </a:fld>
            <a:endParaRPr lang="ja-JP" altLang="en-US">
              <a:solidFill>
                <a:prstClr val="black">
                  <a:tint val="75000"/>
                </a:prstClr>
              </a:solidFill>
            </a:endParaRPr>
          </a:p>
        </p:txBody>
      </p:sp>
      <p:sp>
        <p:nvSpPr>
          <p:cNvPr id="29" name="円/楕円 28"/>
          <p:cNvSpPr/>
          <p:nvPr/>
        </p:nvSpPr>
        <p:spPr>
          <a:xfrm>
            <a:off x="5656652" y="2561133"/>
            <a:ext cx="1110945" cy="46805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solidFill>
                  <a:prstClr val="black"/>
                </a:solidFill>
              </a:rPr>
              <a:t>居場所</a:t>
            </a:r>
          </a:p>
        </p:txBody>
      </p:sp>
      <p:cxnSp>
        <p:nvCxnSpPr>
          <p:cNvPr id="36" name="直線コネクタ 35"/>
          <p:cNvCxnSpPr>
            <a:stCxn id="29" idx="5"/>
            <a:endCxn id="17" idx="0"/>
          </p:cNvCxnSpPr>
          <p:nvPr/>
        </p:nvCxnSpPr>
        <p:spPr>
          <a:xfrm flipH="1">
            <a:off x="6591448" y="2960641"/>
            <a:ext cx="13454" cy="377133"/>
          </a:xfrm>
          <a:prstGeom prst="line">
            <a:avLst/>
          </a:prstGeom>
          <a:ln/>
        </p:spPr>
        <p:style>
          <a:lnRef idx="2">
            <a:schemeClr val="accent6"/>
          </a:lnRef>
          <a:fillRef idx="0">
            <a:schemeClr val="accent6"/>
          </a:fillRef>
          <a:effectRef idx="1">
            <a:schemeClr val="accent6"/>
          </a:effectRef>
          <a:fontRef idx="minor">
            <a:schemeClr val="tx1"/>
          </a:fontRef>
        </p:style>
      </p:cxnSp>
      <p:sp>
        <p:nvSpPr>
          <p:cNvPr id="28" name="円/楕円 27"/>
          <p:cNvSpPr/>
          <p:nvPr/>
        </p:nvSpPr>
        <p:spPr>
          <a:xfrm>
            <a:off x="5712823" y="5207750"/>
            <a:ext cx="1729013" cy="864096"/>
          </a:xfrm>
          <a:prstGeom prst="ellipse">
            <a:avLst/>
          </a:prstGeom>
        </p:spPr>
        <p:style>
          <a:lnRef idx="2">
            <a:schemeClr val="accent1"/>
          </a:lnRef>
          <a:fillRef idx="1">
            <a:schemeClr val="lt1"/>
          </a:fillRef>
          <a:effectRef idx="0">
            <a:schemeClr val="accent1"/>
          </a:effectRef>
          <a:fontRef idx="minor">
            <a:schemeClr val="dk1"/>
          </a:fontRef>
        </p:style>
        <p:txBody>
          <a:bodyPr lIns="0" rIns="0" rtlCol="0" anchor="ctr"/>
          <a:lstStyle/>
          <a:p>
            <a:pPr algn="ctr"/>
            <a:r>
              <a:rPr lang="ja-JP" altLang="en-US" sz="2000" dirty="0">
                <a:solidFill>
                  <a:prstClr val="black"/>
                </a:solidFill>
              </a:rPr>
              <a:t>相談支援専門員</a:t>
            </a:r>
          </a:p>
        </p:txBody>
      </p:sp>
      <p:sp>
        <p:nvSpPr>
          <p:cNvPr id="32" name="円/楕円 16">
            <a:extLst>
              <a:ext uri="{FF2B5EF4-FFF2-40B4-BE49-F238E27FC236}">
                <a16:creationId xmlns:a16="http://schemas.microsoft.com/office/drawing/2014/main" id="{00117AB7-49BD-4C4F-992C-8ECD1521A184}"/>
              </a:ext>
            </a:extLst>
          </p:cNvPr>
          <p:cNvSpPr/>
          <p:nvPr/>
        </p:nvSpPr>
        <p:spPr>
          <a:xfrm>
            <a:off x="2737332" y="3403293"/>
            <a:ext cx="839216" cy="620497"/>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600" dirty="0">
                <a:solidFill>
                  <a:prstClr val="white"/>
                </a:solidFill>
              </a:rPr>
              <a:t>本人</a:t>
            </a:r>
            <a:endParaRPr lang="en-US" altLang="ja-JP" sz="1600" dirty="0">
              <a:solidFill>
                <a:prstClr val="white"/>
              </a:solidFill>
            </a:endParaRPr>
          </a:p>
          <a:p>
            <a:pPr algn="ctr"/>
            <a:r>
              <a:rPr lang="ja-JP" altLang="en-US" sz="1600" dirty="0">
                <a:solidFill>
                  <a:prstClr val="white"/>
                </a:solidFill>
              </a:rPr>
              <a:t>家族</a:t>
            </a:r>
          </a:p>
        </p:txBody>
      </p:sp>
      <p:sp>
        <p:nvSpPr>
          <p:cNvPr id="31" name="円/楕円 18">
            <a:extLst>
              <a:ext uri="{FF2B5EF4-FFF2-40B4-BE49-F238E27FC236}">
                <a16:creationId xmlns:a16="http://schemas.microsoft.com/office/drawing/2014/main" id="{C70D7BD8-DD24-4CE2-82C4-6CCCAE69C670}"/>
              </a:ext>
            </a:extLst>
          </p:cNvPr>
          <p:cNvSpPr/>
          <p:nvPr/>
        </p:nvSpPr>
        <p:spPr>
          <a:xfrm>
            <a:off x="1419697" y="2867202"/>
            <a:ext cx="1317635" cy="56401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prstClr val="black"/>
                </a:solidFill>
              </a:rPr>
              <a:t>事業所</a:t>
            </a:r>
          </a:p>
        </p:txBody>
      </p:sp>
      <p:cxnSp>
        <p:nvCxnSpPr>
          <p:cNvPr id="33" name="直線コネクタ 32"/>
          <p:cNvCxnSpPr>
            <a:stCxn id="31" idx="5"/>
            <a:endCxn id="32" idx="1"/>
          </p:cNvCxnSpPr>
          <p:nvPr/>
        </p:nvCxnSpPr>
        <p:spPr>
          <a:xfrm>
            <a:off x="2544369" y="3348615"/>
            <a:ext cx="315863" cy="145548"/>
          </a:xfrm>
          <a:prstGeom prst="line">
            <a:avLst/>
          </a:prstGeom>
          <a:ln/>
        </p:spPr>
        <p:style>
          <a:lnRef idx="2">
            <a:schemeClr val="accent6"/>
          </a:lnRef>
          <a:fillRef idx="0">
            <a:schemeClr val="accent6"/>
          </a:fillRef>
          <a:effectRef idx="1">
            <a:schemeClr val="accent6"/>
          </a:effectRef>
          <a:fontRef idx="minor">
            <a:schemeClr val="tx1"/>
          </a:fontRef>
        </p:style>
      </p:cxnSp>
      <p:cxnSp>
        <p:nvCxnSpPr>
          <p:cNvPr id="34" name="直線コネクタ 33"/>
          <p:cNvCxnSpPr>
            <a:stCxn id="31" idx="4"/>
            <a:endCxn id="7" idx="1"/>
          </p:cNvCxnSpPr>
          <p:nvPr/>
        </p:nvCxnSpPr>
        <p:spPr>
          <a:xfrm>
            <a:off x="2078515" y="3431212"/>
            <a:ext cx="435977" cy="1903082"/>
          </a:xfrm>
          <a:prstGeom prst="line">
            <a:avLst/>
          </a:prstGeom>
          <a:ln/>
        </p:spPr>
        <p:style>
          <a:lnRef idx="2">
            <a:schemeClr val="accent6"/>
          </a:lnRef>
          <a:fillRef idx="0">
            <a:schemeClr val="accent6"/>
          </a:fillRef>
          <a:effectRef idx="1">
            <a:schemeClr val="accent6"/>
          </a:effectRef>
          <a:fontRef idx="minor">
            <a:schemeClr val="tx1"/>
          </a:fontRef>
        </p:style>
      </p:cxnSp>
      <p:sp>
        <p:nvSpPr>
          <p:cNvPr id="40" name="Text Box 4"/>
          <p:cNvSpPr txBox="1">
            <a:spLocks noChangeArrowheads="1"/>
          </p:cNvSpPr>
          <p:nvPr/>
        </p:nvSpPr>
        <p:spPr bwMode="auto">
          <a:xfrm>
            <a:off x="381000" y="657862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1565506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20552" y="749514"/>
            <a:ext cx="8229600" cy="456927"/>
          </a:xfrm>
        </p:spPr>
        <p:txBody>
          <a:bodyPr>
            <a:noAutofit/>
          </a:bodyPr>
          <a:lstStyle/>
          <a:p>
            <a:pPr marL="541338" indent="-541338"/>
            <a:r>
              <a:rPr lang="ja-JP" altLang="en-US" sz="2800" dirty="0"/>
              <a:t>具体的な動き②</a:t>
            </a:r>
            <a:r>
              <a:rPr lang="en-US" altLang="ja-JP" sz="3600" dirty="0">
                <a:solidFill>
                  <a:srgbClr val="C00000"/>
                </a:solidFill>
              </a:rPr>
              <a:t/>
            </a:r>
            <a:br>
              <a:rPr lang="en-US" altLang="ja-JP" sz="3600" dirty="0">
                <a:solidFill>
                  <a:srgbClr val="C00000"/>
                </a:solidFill>
              </a:rPr>
            </a:br>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話し合いを変えていく</a:t>
            </a:r>
            <a:endParaRPr lang="en-US" altLang="ja-JP" sz="3600" dirty="0">
              <a:solidFill>
                <a:srgbClr val="C00000"/>
              </a:solidFill>
              <a:latin typeface="HGP創英角ﾎﾟｯﾌﾟ体" panose="040B0A00000000000000" pitchFamily="50" charset="-128"/>
              <a:ea typeface="HGP創英角ﾎﾟｯﾌﾟ体" panose="040B0A00000000000000" pitchFamily="50" charset="-128"/>
            </a:endParaRPr>
          </a:p>
        </p:txBody>
      </p:sp>
      <p:sp>
        <p:nvSpPr>
          <p:cNvPr id="16" name="正方形/長方形 15"/>
          <p:cNvSpPr/>
          <p:nvPr/>
        </p:nvSpPr>
        <p:spPr>
          <a:xfrm>
            <a:off x="1922929" y="1640121"/>
            <a:ext cx="6942713" cy="830997"/>
          </a:xfrm>
          <a:prstGeom prst="rect">
            <a:avLst/>
          </a:prstGeom>
        </p:spPr>
        <p:txBody>
          <a:bodyPr wrap="square">
            <a:spAutoFit/>
          </a:bodyPr>
          <a:lstStyle/>
          <a:p>
            <a:r>
              <a:rPr lang="ja-JP" altLang="en-US" sz="2400" dirty="0">
                <a:solidFill>
                  <a:prstClr val="black"/>
                </a:solidFill>
              </a:rPr>
              <a:t>本人の意思や希望を相談支援専門員だけでなく周辺の人々も交えて聴いていく</a:t>
            </a:r>
          </a:p>
        </p:txBody>
      </p:sp>
      <p:sp>
        <p:nvSpPr>
          <p:cNvPr id="13" name="スライド番号プレースホルダー 12"/>
          <p:cNvSpPr>
            <a:spLocks noGrp="1"/>
          </p:cNvSpPr>
          <p:nvPr>
            <p:ph type="sldNum" sz="quarter" idx="12"/>
          </p:nvPr>
        </p:nvSpPr>
        <p:spPr/>
        <p:txBody>
          <a:bodyPr/>
          <a:lstStyle/>
          <a:p>
            <a:fld id="{D7533D25-8E92-45F7-894A-80AEF5B89AF7}" type="slidenum">
              <a:rPr lang="ja-JP" altLang="en-US" smtClean="0">
                <a:solidFill>
                  <a:prstClr val="black">
                    <a:tint val="75000"/>
                  </a:prstClr>
                </a:solidFill>
              </a:rPr>
              <a:pPr/>
              <a:t>14</a:t>
            </a:fld>
            <a:endParaRPr lang="ja-JP" altLang="en-US">
              <a:solidFill>
                <a:prstClr val="black">
                  <a:tint val="75000"/>
                </a:prstClr>
              </a:solidFill>
            </a:endParaRPr>
          </a:p>
        </p:txBody>
      </p:sp>
      <p:sp>
        <p:nvSpPr>
          <p:cNvPr id="28" name="円/楕円 27"/>
          <p:cNvSpPr/>
          <p:nvPr/>
        </p:nvSpPr>
        <p:spPr>
          <a:xfrm>
            <a:off x="7136629" y="4399549"/>
            <a:ext cx="1729013" cy="864096"/>
          </a:xfrm>
          <a:prstGeom prst="ellipse">
            <a:avLst/>
          </a:prstGeom>
        </p:spPr>
        <p:style>
          <a:lnRef idx="2">
            <a:schemeClr val="accent1"/>
          </a:lnRef>
          <a:fillRef idx="1">
            <a:schemeClr val="lt1"/>
          </a:fillRef>
          <a:effectRef idx="0">
            <a:schemeClr val="accent1"/>
          </a:effectRef>
          <a:fontRef idx="minor">
            <a:schemeClr val="dk1"/>
          </a:fontRef>
        </p:style>
        <p:txBody>
          <a:bodyPr lIns="0" rIns="0" rtlCol="0" anchor="ctr"/>
          <a:lstStyle/>
          <a:p>
            <a:pPr algn="ctr"/>
            <a:r>
              <a:rPr lang="ja-JP" altLang="en-US" sz="2000" dirty="0">
                <a:solidFill>
                  <a:prstClr val="black"/>
                </a:solidFill>
              </a:rPr>
              <a:t>相談支援専門員</a:t>
            </a:r>
          </a:p>
        </p:txBody>
      </p:sp>
      <p:sp>
        <p:nvSpPr>
          <p:cNvPr id="32" name="円/楕円 16">
            <a:extLst>
              <a:ext uri="{FF2B5EF4-FFF2-40B4-BE49-F238E27FC236}">
                <a16:creationId xmlns:a16="http://schemas.microsoft.com/office/drawing/2014/main" id="{5AEB5AFF-C10A-4D70-8CE6-AD8B2A5FD5E9}"/>
              </a:ext>
            </a:extLst>
          </p:cNvPr>
          <p:cNvSpPr/>
          <p:nvPr/>
        </p:nvSpPr>
        <p:spPr>
          <a:xfrm>
            <a:off x="2282960" y="2841788"/>
            <a:ext cx="839216" cy="620497"/>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600" dirty="0">
                <a:solidFill>
                  <a:prstClr val="white"/>
                </a:solidFill>
              </a:rPr>
              <a:t>本人</a:t>
            </a:r>
            <a:endParaRPr lang="en-US" altLang="ja-JP" sz="1600" dirty="0">
              <a:solidFill>
                <a:prstClr val="white"/>
              </a:solidFill>
            </a:endParaRPr>
          </a:p>
          <a:p>
            <a:pPr algn="ctr"/>
            <a:r>
              <a:rPr lang="ja-JP" altLang="en-US" sz="1600" dirty="0">
                <a:solidFill>
                  <a:prstClr val="white"/>
                </a:solidFill>
              </a:rPr>
              <a:t>家族</a:t>
            </a:r>
          </a:p>
        </p:txBody>
      </p:sp>
      <p:sp>
        <p:nvSpPr>
          <p:cNvPr id="44" name="円/楕円 28">
            <a:extLst>
              <a:ext uri="{FF2B5EF4-FFF2-40B4-BE49-F238E27FC236}">
                <a16:creationId xmlns:a16="http://schemas.microsoft.com/office/drawing/2014/main" id="{5CB3C28C-9E1D-423C-8AFD-6DBF0191E86E}"/>
              </a:ext>
            </a:extLst>
          </p:cNvPr>
          <p:cNvSpPr/>
          <p:nvPr/>
        </p:nvSpPr>
        <p:spPr>
          <a:xfrm>
            <a:off x="2183598" y="5373300"/>
            <a:ext cx="1110945" cy="46805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solidFill>
                  <a:prstClr val="black"/>
                </a:solidFill>
              </a:rPr>
              <a:t>居場所</a:t>
            </a:r>
          </a:p>
        </p:txBody>
      </p:sp>
      <p:sp>
        <p:nvSpPr>
          <p:cNvPr id="51" name="円/楕円 27">
            <a:extLst>
              <a:ext uri="{FF2B5EF4-FFF2-40B4-BE49-F238E27FC236}">
                <a16:creationId xmlns:a16="http://schemas.microsoft.com/office/drawing/2014/main" id="{A88C3588-5B83-4CAC-B835-933DF31E3496}"/>
              </a:ext>
            </a:extLst>
          </p:cNvPr>
          <p:cNvSpPr/>
          <p:nvPr/>
        </p:nvSpPr>
        <p:spPr>
          <a:xfrm>
            <a:off x="1828505" y="3981450"/>
            <a:ext cx="1729013" cy="864096"/>
          </a:xfrm>
          <a:prstGeom prst="ellipse">
            <a:avLst/>
          </a:prstGeom>
        </p:spPr>
        <p:style>
          <a:lnRef idx="2">
            <a:schemeClr val="accent1"/>
          </a:lnRef>
          <a:fillRef idx="1">
            <a:schemeClr val="lt1"/>
          </a:fillRef>
          <a:effectRef idx="0">
            <a:schemeClr val="accent1"/>
          </a:effectRef>
          <a:fontRef idx="minor">
            <a:schemeClr val="dk1"/>
          </a:fontRef>
        </p:style>
        <p:txBody>
          <a:bodyPr lIns="0" rIns="0" rtlCol="0" anchor="ctr"/>
          <a:lstStyle/>
          <a:p>
            <a:pPr algn="ctr"/>
            <a:r>
              <a:rPr lang="ja-JP" altLang="en-US" sz="2000" dirty="0">
                <a:solidFill>
                  <a:prstClr val="black"/>
                </a:solidFill>
              </a:rPr>
              <a:t>相談支援専門員</a:t>
            </a:r>
          </a:p>
        </p:txBody>
      </p:sp>
      <p:sp>
        <p:nvSpPr>
          <p:cNvPr id="52" name="右矢印 3">
            <a:extLst>
              <a:ext uri="{FF2B5EF4-FFF2-40B4-BE49-F238E27FC236}">
                <a16:creationId xmlns:a16="http://schemas.microsoft.com/office/drawing/2014/main" id="{FDC6D56E-ABAF-4DA7-84C2-D17353603111}"/>
              </a:ext>
            </a:extLst>
          </p:cNvPr>
          <p:cNvSpPr/>
          <p:nvPr/>
        </p:nvSpPr>
        <p:spPr>
          <a:xfrm>
            <a:off x="3727506" y="3995140"/>
            <a:ext cx="983136" cy="777520"/>
          </a:xfrm>
          <a:prstGeom prst="rightArrow">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53" name="右矢印 3">
            <a:extLst>
              <a:ext uri="{FF2B5EF4-FFF2-40B4-BE49-F238E27FC236}">
                <a16:creationId xmlns:a16="http://schemas.microsoft.com/office/drawing/2014/main" id="{139DCD7B-3A97-4B80-938F-C4DECECDC52F}"/>
              </a:ext>
            </a:extLst>
          </p:cNvPr>
          <p:cNvSpPr/>
          <p:nvPr/>
        </p:nvSpPr>
        <p:spPr>
          <a:xfrm rot="5400000">
            <a:off x="2472055" y="3626390"/>
            <a:ext cx="456927" cy="208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4" name="右矢印 3">
            <a:extLst>
              <a:ext uri="{FF2B5EF4-FFF2-40B4-BE49-F238E27FC236}">
                <a16:creationId xmlns:a16="http://schemas.microsoft.com/office/drawing/2014/main" id="{0B67914B-C554-4782-8252-6FF7CF597B57}"/>
              </a:ext>
            </a:extLst>
          </p:cNvPr>
          <p:cNvSpPr/>
          <p:nvPr/>
        </p:nvSpPr>
        <p:spPr>
          <a:xfrm rot="5400000">
            <a:off x="2495356" y="5003072"/>
            <a:ext cx="456927" cy="208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円/楕円 16">
            <a:extLst>
              <a:ext uri="{FF2B5EF4-FFF2-40B4-BE49-F238E27FC236}">
                <a16:creationId xmlns:a16="http://schemas.microsoft.com/office/drawing/2014/main" id="{92609289-FB67-40CC-9BE1-15A735804808}"/>
              </a:ext>
            </a:extLst>
          </p:cNvPr>
          <p:cNvSpPr/>
          <p:nvPr/>
        </p:nvSpPr>
        <p:spPr>
          <a:xfrm>
            <a:off x="6074120" y="2841788"/>
            <a:ext cx="839216" cy="620497"/>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600" dirty="0">
                <a:solidFill>
                  <a:prstClr val="white"/>
                </a:solidFill>
              </a:rPr>
              <a:t>本人</a:t>
            </a:r>
            <a:endParaRPr lang="en-US" altLang="ja-JP" sz="1600" dirty="0">
              <a:solidFill>
                <a:prstClr val="white"/>
              </a:solidFill>
            </a:endParaRPr>
          </a:p>
          <a:p>
            <a:pPr algn="ctr"/>
            <a:r>
              <a:rPr lang="ja-JP" altLang="en-US" sz="1600" dirty="0">
                <a:solidFill>
                  <a:prstClr val="white"/>
                </a:solidFill>
              </a:rPr>
              <a:t>家族</a:t>
            </a:r>
          </a:p>
        </p:txBody>
      </p:sp>
      <p:sp>
        <p:nvSpPr>
          <p:cNvPr id="56" name="円/楕円 28">
            <a:extLst>
              <a:ext uri="{FF2B5EF4-FFF2-40B4-BE49-F238E27FC236}">
                <a16:creationId xmlns:a16="http://schemas.microsoft.com/office/drawing/2014/main" id="{CCDDA6C2-9993-457F-8C88-71ED9097D79B}"/>
              </a:ext>
            </a:extLst>
          </p:cNvPr>
          <p:cNvSpPr/>
          <p:nvPr/>
        </p:nvSpPr>
        <p:spPr>
          <a:xfrm>
            <a:off x="4880630" y="4574211"/>
            <a:ext cx="1110945" cy="46805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solidFill>
                  <a:prstClr val="black"/>
                </a:solidFill>
              </a:rPr>
              <a:t>居場所</a:t>
            </a:r>
          </a:p>
        </p:txBody>
      </p:sp>
      <p:sp>
        <p:nvSpPr>
          <p:cNvPr id="58" name="矢印: 左右 57">
            <a:extLst>
              <a:ext uri="{FF2B5EF4-FFF2-40B4-BE49-F238E27FC236}">
                <a16:creationId xmlns:a16="http://schemas.microsoft.com/office/drawing/2014/main" id="{05B1F93D-D292-488E-B522-44F6209D451A}"/>
              </a:ext>
            </a:extLst>
          </p:cNvPr>
          <p:cNvSpPr/>
          <p:nvPr/>
        </p:nvSpPr>
        <p:spPr>
          <a:xfrm rot="18249669">
            <a:off x="5660803" y="3894494"/>
            <a:ext cx="845022" cy="3057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矢印: 左右 58">
            <a:extLst>
              <a:ext uri="{FF2B5EF4-FFF2-40B4-BE49-F238E27FC236}">
                <a16:creationId xmlns:a16="http://schemas.microsoft.com/office/drawing/2014/main" id="{A6646ED5-183C-45EB-B82F-9D2E58DF4EAF}"/>
              </a:ext>
            </a:extLst>
          </p:cNvPr>
          <p:cNvSpPr/>
          <p:nvPr/>
        </p:nvSpPr>
        <p:spPr>
          <a:xfrm rot="3161054">
            <a:off x="6580554" y="3889617"/>
            <a:ext cx="905160" cy="3057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矢印: 左右 59">
            <a:extLst>
              <a:ext uri="{FF2B5EF4-FFF2-40B4-BE49-F238E27FC236}">
                <a16:creationId xmlns:a16="http://schemas.microsoft.com/office/drawing/2014/main" id="{99C1558A-395D-471A-AE7E-DDE42B719F20}"/>
              </a:ext>
            </a:extLst>
          </p:cNvPr>
          <p:cNvSpPr/>
          <p:nvPr/>
        </p:nvSpPr>
        <p:spPr>
          <a:xfrm>
            <a:off x="6124354" y="4655354"/>
            <a:ext cx="876424" cy="3057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Text Box 4"/>
          <p:cNvSpPr txBox="1">
            <a:spLocks noChangeArrowheads="1"/>
          </p:cNvSpPr>
          <p:nvPr/>
        </p:nvSpPr>
        <p:spPr bwMode="auto">
          <a:xfrm>
            <a:off x="381000" y="657862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1662678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円/楕円 4">
            <a:extLst>
              <a:ext uri="{FF2B5EF4-FFF2-40B4-BE49-F238E27FC236}">
                <a16:creationId xmlns:a16="http://schemas.microsoft.com/office/drawing/2014/main" id="{1F6E81D5-F41E-498E-BB71-5873DB0EDC7C}"/>
              </a:ext>
            </a:extLst>
          </p:cNvPr>
          <p:cNvSpPr/>
          <p:nvPr/>
        </p:nvSpPr>
        <p:spPr>
          <a:xfrm>
            <a:off x="6970194" y="4011788"/>
            <a:ext cx="1610967" cy="110480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ltLang="ja-JP" dirty="0">
              <a:solidFill>
                <a:prstClr val="black"/>
              </a:solidFill>
            </a:endParaRPr>
          </a:p>
          <a:p>
            <a:pPr algn="ctr"/>
            <a:r>
              <a:rPr lang="ja-JP" altLang="en-US" dirty="0">
                <a:solidFill>
                  <a:prstClr val="black"/>
                </a:solidFill>
              </a:rPr>
              <a:t>地域資源</a:t>
            </a:r>
          </a:p>
        </p:txBody>
      </p:sp>
      <p:sp>
        <p:nvSpPr>
          <p:cNvPr id="2" name="タイトル 1"/>
          <p:cNvSpPr>
            <a:spLocks noGrp="1"/>
          </p:cNvSpPr>
          <p:nvPr>
            <p:ph type="title"/>
          </p:nvPr>
        </p:nvSpPr>
        <p:spPr>
          <a:xfrm>
            <a:off x="765621" y="979296"/>
            <a:ext cx="8229600" cy="456927"/>
          </a:xfrm>
        </p:spPr>
        <p:txBody>
          <a:bodyPr>
            <a:normAutofit fontScale="90000"/>
          </a:bodyPr>
          <a:lstStyle/>
          <a:p>
            <a:pPr marL="541338" indent="-541338"/>
            <a:r>
              <a:rPr lang="ja-JP" altLang="en-US" sz="3100" dirty="0"/>
              <a:t>具体的な動き③</a:t>
            </a:r>
            <a:r>
              <a:rPr lang="en-US" altLang="ja-JP" dirty="0"/>
              <a:t/>
            </a:r>
            <a:br>
              <a:rPr lang="en-US" altLang="ja-JP" dirty="0"/>
            </a:br>
            <a:r>
              <a:rPr lang="ja-JP" altLang="en-US" sz="4000" dirty="0">
                <a:solidFill>
                  <a:srgbClr val="C00000"/>
                </a:solidFill>
                <a:latin typeface="HGP創英角ﾎﾟｯﾌﾟ体" panose="040B0A00000000000000" pitchFamily="50" charset="-128"/>
                <a:ea typeface="HGP創英角ﾎﾟｯﾌﾟ体" panose="040B0A00000000000000" pitchFamily="50" charset="-128"/>
              </a:rPr>
              <a:t>使う資源を変えていく</a:t>
            </a:r>
            <a:endParaRPr lang="en-US" altLang="ja-JP" sz="4000" dirty="0">
              <a:solidFill>
                <a:srgbClr val="C00000"/>
              </a:solidFill>
              <a:latin typeface="HGP創英角ﾎﾟｯﾌﾟ体" panose="040B0A00000000000000" pitchFamily="50" charset="-128"/>
              <a:ea typeface="HGP創英角ﾎﾟｯﾌﾟ体" panose="040B0A00000000000000" pitchFamily="50" charset="-128"/>
            </a:endParaRPr>
          </a:p>
        </p:txBody>
      </p:sp>
      <p:sp>
        <p:nvSpPr>
          <p:cNvPr id="4" name="右矢印 3"/>
          <p:cNvSpPr/>
          <p:nvPr/>
        </p:nvSpPr>
        <p:spPr>
          <a:xfrm>
            <a:off x="4880421" y="4080338"/>
            <a:ext cx="678183" cy="777520"/>
          </a:xfrm>
          <a:prstGeom prst="rightArrow">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等号 14"/>
          <p:cNvSpPr/>
          <p:nvPr/>
        </p:nvSpPr>
        <p:spPr>
          <a:xfrm rot="16200000">
            <a:off x="1595633" y="4402359"/>
            <a:ext cx="1332454" cy="343908"/>
          </a:xfrm>
          <a:prstGeom prst="mathEqual">
            <a:avLst>
              <a:gd name="adj1" fmla="val 11143"/>
              <a:gd name="adj2" fmla="val 216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7" name="円/楕円 6"/>
          <p:cNvSpPr/>
          <p:nvPr/>
        </p:nvSpPr>
        <p:spPr>
          <a:xfrm>
            <a:off x="1391283" y="5009778"/>
            <a:ext cx="1729013" cy="864096"/>
          </a:xfrm>
          <a:prstGeom prst="ellipse">
            <a:avLst/>
          </a:prstGeom>
        </p:spPr>
        <p:style>
          <a:lnRef idx="2">
            <a:schemeClr val="accent1"/>
          </a:lnRef>
          <a:fillRef idx="1">
            <a:schemeClr val="lt1"/>
          </a:fillRef>
          <a:effectRef idx="0">
            <a:schemeClr val="accent1"/>
          </a:effectRef>
          <a:fontRef idx="minor">
            <a:schemeClr val="dk1"/>
          </a:fontRef>
        </p:style>
        <p:txBody>
          <a:bodyPr lIns="0" rIns="0" rtlCol="0" anchor="ctr"/>
          <a:lstStyle/>
          <a:p>
            <a:pPr algn="ctr"/>
            <a:r>
              <a:rPr lang="ja-JP" altLang="en-US" sz="2000" dirty="0">
                <a:solidFill>
                  <a:prstClr val="black"/>
                </a:solidFill>
              </a:rPr>
              <a:t>相談支援専門員</a:t>
            </a:r>
          </a:p>
        </p:txBody>
      </p:sp>
      <p:sp>
        <p:nvSpPr>
          <p:cNvPr id="16" name="正方形/長方形 15"/>
          <p:cNvSpPr/>
          <p:nvPr/>
        </p:nvSpPr>
        <p:spPr>
          <a:xfrm>
            <a:off x="2000755" y="1868937"/>
            <a:ext cx="6177851" cy="830997"/>
          </a:xfrm>
          <a:prstGeom prst="rect">
            <a:avLst/>
          </a:prstGeom>
        </p:spPr>
        <p:txBody>
          <a:bodyPr wrap="square">
            <a:spAutoFit/>
          </a:bodyPr>
          <a:lstStyle/>
          <a:p>
            <a:r>
              <a:rPr lang="ja-JP" altLang="en-US" sz="2400" dirty="0">
                <a:solidFill>
                  <a:prstClr val="black"/>
                </a:solidFill>
              </a:rPr>
              <a:t>いつも使っているサービスに一つ工夫を入れて、地域との接点を増やしていく</a:t>
            </a:r>
          </a:p>
        </p:txBody>
      </p:sp>
      <p:sp>
        <p:nvSpPr>
          <p:cNvPr id="5" name="円/楕円 4"/>
          <p:cNvSpPr/>
          <p:nvPr/>
        </p:nvSpPr>
        <p:spPr>
          <a:xfrm>
            <a:off x="2944767" y="3916698"/>
            <a:ext cx="1610967" cy="110480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a:solidFill>
                  <a:prstClr val="black"/>
                </a:solidFill>
              </a:rPr>
              <a:t>地域資源</a:t>
            </a:r>
          </a:p>
        </p:txBody>
      </p:sp>
      <p:sp>
        <p:nvSpPr>
          <p:cNvPr id="21" name="円/楕円 20"/>
          <p:cNvSpPr/>
          <p:nvPr/>
        </p:nvSpPr>
        <p:spPr>
          <a:xfrm>
            <a:off x="8336807" y="3872930"/>
            <a:ext cx="432048" cy="70138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solidFill>
                  <a:prstClr val="black"/>
                </a:solidFill>
              </a:rPr>
              <a:t>住民</a:t>
            </a:r>
          </a:p>
        </p:txBody>
      </p:sp>
      <p:cxnSp>
        <p:nvCxnSpPr>
          <p:cNvPr id="25" name="直線コネクタ 24"/>
          <p:cNvCxnSpPr>
            <a:cxnSpLocks/>
            <a:stCxn id="42" idx="5"/>
            <a:endCxn id="21" idx="0"/>
          </p:cNvCxnSpPr>
          <p:nvPr/>
        </p:nvCxnSpPr>
        <p:spPr>
          <a:xfrm>
            <a:off x="8455784" y="3628692"/>
            <a:ext cx="97047" cy="244238"/>
          </a:xfrm>
          <a:prstGeom prst="line">
            <a:avLst/>
          </a:prstGeom>
          <a:ln/>
        </p:spPr>
        <p:style>
          <a:lnRef idx="2">
            <a:schemeClr val="accent6"/>
          </a:lnRef>
          <a:fillRef idx="0">
            <a:schemeClr val="accent6"/>
          </a:fillRef>
          <a:effectRef idx="1">
            <a:schemeClr val="accent6"/>
          </a:effectRef>
          <a:fontRef idx="minor">
            <a:schemeClr val="tx1"/>
          </a:fontRef>
        </p:style>
      </p:cxnSp>
      <p:sp>
        <p:nvSpPr>
          <p:cNvPr id="13" name="スライド番号プレースホルダー 12"/>
          <p:cNvSpPr>
            <a:spLocks noGrp="1"/>
          </p:cNvSpPr>
          <p:nvPr>
            <p:ph type="sldNum" sz="quarter" idx="12"/>
          </p:nvPr>
        </p:nvSpPr>
        <p:spPr/>
        <p:txBody>
          <a:bodyPr/>
          <a:lstStyle/>
          <a:p>
            <a:fld id="{D7533D25-8E92-45F7-894A-80AEF5B89AF7}" type="slidenum">
              <a:rPr lang="ja-JP" altLang="en-US" smtClean="0">
                <a:solidFill>
                  <a:prstClr val="black">
                    <a:tint val="75000"/>
                  </a:prstClr>
                </a:solidFill>
              </a:rPr>
              <a:pPr/>
              <a:t>15</a:t>
            </a:fld>
            <a:endParaRPr lang="ja-JP" altLang="en-US">
              <a:solidFill>
                <a:prstClr val="black">
                  <a:tint val="75000"/>
                </a:prstClr>
              </a:solidFill>
            </a:endParaRPr>
          </a:p>
        </p:txBody>
      </p:sp>
      <p:sp>
        <p:nvSpPr>
          <p:cNvPr id="32" name="円/楕円 16">
            <a:extLst>
              <a:ext uri="{FF2B5EF4-FFF2-40B4-BE49-F238E27FC236}">
                <a16:creationId xmlns:a16="http://schemas.microsoft.com/office/drawing/2014/main" id="{84C4908A-CB3F-4A3B-8A7F-FE94BBC17830}"/>
              </a:ext>
            </a:extLst>
          </p:cNvPr>
          <p:cNvSpPr/>
          <p:nvPr/>
        </p:nvSpPr>
        <p:spPr>
          <a:xfrm>
            <a:off x="1847890" y="3556669"/>
            <a:ext cx="839216" cy="620497"/>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600" dirty="0">
                <a:solidFill>
                  <a:prstClr val="white"/>
                </a:solidFill>
              </a:rPr>
              <a:t>本人</a:t>
            </a:r>
            <a:endParaRPr lang="en-US" altLang="ja-JP" sz="1600" dirty="0">
              <a:solidFill>
                <a:prstClr val="white"/>
              </a:solidFill>
            </a:endParaRPr>
          </a:p>
          <a:p>
            <a:pPr algn="ctr"/>
            <a:r>
              <a:rPr lang="ja-JP" altLang="en-US" sz="1600" dirty="0">
                <a:solidFill>
                  <a:prstClr val="white"/>
                </a:solidFill>
              </a:rPr>
              <a:t>家族</a:t>
            </a:r>
          </a:p>
        </p:txBody>
      </p:sp>
      <p:sp>
        <p:nvSpPr>
          <p:cNvPr id="34" name="円/楕円 18">
            <a:extLst>
              <a:ext uri="{FF2B5EF4-FFF2-40B4-BE49-F238E27FC236}">
                <a16:creationId xmlns:a16="http://schemas.microsoft.com/office/drawing/2014/main" id="{C70D7BD8-DD24-4CE2-82C4-6CCCAE69C670}"/>
              </a:ext>
            </a:extLst>
          </p:cNvPr>
          <p:cNvSpPr/>
          <p:nvPr/>
        </p:nvSpPr>
        <p:spPr>
          <a:xfrm>
            <a:off x="3305685" y="3052189"/>
            <a:ext cx="1317635" cy="56401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prstClr val="black"/>
                </a:solidFill>
              </a:rPr>
              <a:t>事業所</a:t>
            </a:r>
          </a:p>
        </p:txBody>
      </p:sp>
      <p:sp>
        <p:nvSpPr>
          <p:cNvPr id="35" name="矢印: 左右 34">
            <a:extLst>
              <a:ext uri="{FF2B5EF4-FFF2-40B4-BE49-F238E27FC236}">
                <a16:creationId xmlns:a16="http://schemas.microsoft.com/office/drawing/2014/main" id="{8F02A92D-CCC7-4890-BFF6-5B0D58ECD53F}"/>
              </a:ext>
            </a:extLst>
          </p:cNvPr>
          <p:cNvSpPr/>
          <p:nvPr/>
        </p:nvSpPr>
        <p:spPr>
          <a:xfrm rot="19661668">
            <a:off x="2712690" y="3388854"/>
            <a:ext cx="554181" cy="3057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等号 14">
            <a:extLst>
              <a:ext uri="{FF2B5EF4-FFF2-40B4-BE49-F238E27FC236}">
                <a16:creationId xmlns:a16="http://schemas.microsoft.com/office/drawing/2014/main" id="{E9D2115E-B1E0-4E79-A223-6FDC5A7506F2}"/>
              </a:ext>
            </a:extLst>
          </p:cNvPr>
          <p:cNvSpPr/>
          <p:nvPr/>
        </p:nvSpPr>
        <p:spPr>
          <a:xfrm rot="16200000">
            <a:off x="5621060" y="4497449"/>
            <a:ext cx="1332454" cy="343908"/>
          </a:xfrm>
          <a:prstGeom prst="mathEqual">
            <a:avLst>
              <a:gd name="adj1" fmla="val 11143"/>
              <a:gd name="adj2" fmla="val 216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39" name="円/楕円 6">
            <a:extLst>
              <a:ext uri="{FF2B5EF4-FFF2-40B4-BE49-F238E27FC236}">
                <a16:creationId xmlns:a16="http://schemas.microsoft.com/office/drawing/2014/main" id="{42890806-FAD9-4ED6-9F8D-57525866A756}"/>
              </a:ext>
            </a:extLst>
          </p:cNvPr>
          <p:cNvSpPr/>
          <p:nvPr/>
        </p:nvSpPr>
        <p:spPr>
          <a:xfrm>
            <a:off x="5416710" y="5104868"/>
            <a:ext cx="1729013" cy="864096"/>
          </a:xfrm>
          <a:prstGeom prst="ellipse">
            <a:avLst/>
          </a:prstGeom>
        </p:spPr>
        <p:style>
          <a:lnRef idx="2">
            <a:schemeClr val="accent1"/>
          </a:lnRef>
          <a:fillRef idx="1">
            <a:schemeClr val="lt1"/>
          </a:fillRef>
          <a:effectRef idx="0">
            <a:schemeClr val="accent1"/>
          </a:effectRef>
          <a:fontRef idx="minor">
            <a:schemeClr val="dk1"/>
          </a:fontRef>
        </p:style>
        <p:txBody>
          <a:bodyPr lIns="0" rIns="0" rtlCol="0" anchor="ctr"/>
          <a:lstStyle/>
          <a:p>
            <a:pPr algn="ctr"/>
            <a:r>
              <a:rPr lang="ja-JP" altLang="en-US" sz="2000" dirty="0">
                <a:solidFill>
                  <a:prstClr val="black"/>
                </a:solidFill>
              </a:rPr>
              <a:t>相談支援専門員</a:t>
            </a:r>
          </a:p>
        </p:txBody>
      </p:sp>
      <p:sp>
        <p:nvSpPr>
          <p:cNvPr id="41" name="円/楕円 16">
            <a:extLst>
              <a:ext uri="{FF2B5EF4-FFF2-40B4-BE49-F238E27FC236}">
                <a16:creationId xmlns:a16="http://schemas.microsoft.com/office/drawing/2014/main" id="{5861BB01-BB49-4224-832F-99EB6E957DEC}"/>
              </a:ext>
            </a:extLst>
          </p:cNvPr>
          <p:cNvSpPr/>
          <p:nvPr/>
        </p:nvSpPr>
        <p:spPr>
          <a:xfrm>
            <a:off x="5873317" y="3651759"/>
            <a:ext cx="839216" cy="620497"/>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600" dirty="0">
                <a:solidFill>
                  <a:prstClr val="white"/>
                </a:solidFill>
              </a:rPr>
              <a:t>本人</a:t>
            </a:r>
            <a:endParaRPr lang="en-US" altLang="ja-JP" sz="1600" dirty="0">
              <a:solidFill>
                <a:prstClr val="white"/>
              </a:solidFill>
            </a:endParaRPr>
          </a:p>
          <a:p>
            <a:pPr algn="ctr"/>
            <a:r>
              <a:rPr lang="ja-JP" altLang="en-US" sz="1600" dirty="0">
                <a:solidFill>
                  <a:prstClr val="white"/>
                </a:solidFill>
              </a:rPr>
              <a:t>家族</a:t>
            </a:r>
          </a:p>
        </p:txBody>
      </p:sp>
      <p:sp>
        <p:nvSpPr>
          <p:cNvPr id="42" name="円/楕円 18">
            <a:extLst>
              <a:ext uri="{FF2B5EF4-FFF2-40B4-BE49-F238E27FC236}">
                <a16:creationId xmlns:a16="http://schemas.microsoft.com/office/drawing/2014/main" id="{9A5F54AE-41C1-422E-AB5D-0DB247F99F42}"/>
              </a:ext>
            </a:extLst>
          </p:cNvPr>
          <p:cNvSpPr/>
          <p:nvPr/>
        </p:nvSpPr>
        <p:spPr>
          <a:xfrm>
            <a:off x="7331112" y="3147279"/>
            <a:ext cx="1317635" cy="56401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prstClr val="black"/>
                </a:solidFill>
              </a:rPr>
              <a:t>事業所</a:t>
            </a:r>
          </a:p>
        </p:txBody>
      </p:sp>
      <p:sp>
        <p:nvSpPr>
          <p:cNvPr id="43" name="矢印: 左右 42">
            <a:extLst>
              <a:ext uri="{FF2B5EF4-FFF2-40B4-BE49-F238E27FC236}">
                <a16:creationId xmlns:a16="http://schemas.microsoft.com/office/drawing/2014/main" id="{BFABB04F-1843-43AD-89B6-167C4E5B0D39}"/>
              </a:ext>
            </a:extLst>
          </p:cNvPr>
          <p:cNvSpPr/>
          <p:nvPr/>
        </p:nvSpPr>
        <p:spPr>
          <a:xfrm rot="19661668">
            <a:off x="6738117" y="3483944"/>
            <a:ext cx="554181" cy="3057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28">
            <a:extLst>
              <a:ext uri="{FF2B5EF4-FFF2-40B4-BE49-F238E27FC236}">
                <a16:creationId xmlns:a16="http://schemas.microsoft.com/office/drawing/2014/main" id="{8E737023-7083-4140-B7A3-A003FC4975C2}"/>
              </a:ext>
            </a:extLst>
          </p:cNvPr>
          <p:cNvSpPr/>
          <p:nvPr/>
        </p:nvSpPr>
        <p:spPr>
          <a:xfrm>
            <a:off x="6909461" y="4013855"/>
            <a:ext cx="1110945" cy="46805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solidFill>
                  <a:prstClr val="black"/>
                </a:solidFill>
              </a:rPr>
              <a:t>居場所</a:t>
            </a:r>
          </a:p>
        </p:txBody>
      </p:sp>
      <p:cxnSp>
        <p:nvCxnSpPr>
          <p:cNvPr id="50" name="直線コネクタ 49">
            <a:extLst>
              <a:ext uri="{FF2B5EF4-FFF2-40B4-BE49-F238E27FC236}">
                <a16:creationId xmlns:a16="http://schemas.microsoft.com/office/drawing/2014/main" id="{18F56C21-32D4-492E-8193-7437026A99A3}"/>
              </a:ext>
            </a:extLst>
          </p:cNvPr>
          <p:cNvCxnSpPr>
            <a:cxnSpLocks/>
            <a:stCxn id="41" idx="5"/>
            <a:endCxn id="49" idx="2"/>
          </p:cNvCxnSpPr>
          <p:nvPr/>
        </p:nvCxnSpPr>
        <p:spPr>
          <a:xfrm>
            <a:off x="6589633" y="4181386"/>
            <a:ext cx="319828" cy="66495"/>
          </a:xfrm>
          <a:prstGeom prst="line">
            <a:avLst/>
          </a:prstGeom>
          <a:ln/>
        </p:spPr>
        <p:style>
          <a:lnRef idx="2">
            <a:schemeClr val="accent6"/>
          </a:lnRef>
          <a:fillRef idx="0">
            <a:schemeClr val="accent6"/>
          </a:fillRef>
          <a:effectRef idx="1">
            <a:schemeClr val="accent6"/>
          </a:effectRef>
          <a:fontRef idx="minor">
            <a:schemeClr val="tx1"/>
          </a:fontRef>
        </p:style>
      </p:cxnSp>
      <p:cxnSp>
        <p:nvCxnSpPr>
          <p:cNvPr id="53" name="直線コネクタ 52">
            <a:extLst>
              <a:ext uri="{FF2B5EF4-FFF2-40B4-BE49-F238E27FC236}">
                <a16:creationId xmlns:a16="http://schemas.microsoft.com/office/drawing/2014/main" id="{15FA228B-45D0-4002-83FA-A6FF2F62DE45}"/>
              </a:ext>
            </a:extLst>
          </p:cNvPr>
          <p:cNvCxnSpPr>
            <a:cxnSpLocks/>
            <a:stCxn id="49" idx="6"/>
            <a:endCxn id="21" idx="2"/>
          </p:cNvCxnSpPr>
          <p:nvPr/>
        </p:nvCxnSpPr>
        <p:spPr>
          <a:xfrm flipV="1">
            <a:off x="8020406" y="4223622"/>
            <a:ext cx="316401" cy="24259"/>
          </a:xfrm>
          <a:prstGeom prst="line">
            <a:avLst/>
          </a:prstGeom>
          <a:ln/>
        </p:spPr>
        <p:style>
          <a:lnRef idx="2">
            <a:schemeClr val="accent6"/>
          </a:lnRef>
          <a:fillRef idx="0">
            <a:schemeClr val="accent6"/>
          </a:fillRef>
          <a:effectRef idx="1">
            <a:schemeClr val="accent6"/>
          </a:effectRef>
          <a:fontRef idx="minor">
            <a:schemeClr val="tx1"/>
          </a:fontRef>
        </p:style>
      </p:cxnSp>
      <p:cxnSp>
        <p:nvCxnSpPr>
          <p:cNvPr id="26" name="直線コネクタ 25"/>
          <p:cNvCxnSpPr>
            <a:cxnSpLocks/>
            <a:stCxn id="42" idx="3"/>
            <a:endCxn id="49" idx="0"/>
          </p:cNvCxnSpPr>
          <p:nvPr/>
        </p:nvCxnSpPr>
        <p:spPr>
          <a:xfrm flipH="1">
            <a:off x="7464934" y="3628692"/>
            <a:ext cx="59141" cy="385163"/>
          </a:xfrm>
          <a:prstGeom prst="line">
            <a:avLst/>
          </a:prstGeom>
          <a:ln/>
        </p:spPr>
        <p:style>
          <a:lnRef idx="2">
            <a:schemeClr val="accent6"/>
          </a:lnRef>
          <a:fillRef idx="0">
            <a:schemeClr val="accent6"/>
          </a:fillRef>
          <a:effectRef idx="1">
            <a:schemeClr val="accent6"/>
          </a:effectRef>
          <a:fontRef idx="minor">
            <a:schemeClr val="tx1"/>
          </a:fontRef>
        </p:style>
      </p:cxnSp>
      <p:sp>
        <p:nvSpPr>
          <p:cNvPr id="28" name="Text Box 4"/>
          <p:cNvSpPr txBox="1">
            <a:spLocks noChangeArrowheads="1"/>
          </p:cNvSpPr>
          <p:nvPr/>
        </p:nvSpPr>
        <p:spPr bwMode="auto">
          <a:xfrm>
            <a:off x="381000" y="657862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2621153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38" y="365127"/>
            <a:ext cx="8149925" cy="1325563"/>
          </a:xfrm>
        </p:spPr>
        <p:txBody>
          <a:bodyPr>
            <a:normAutofit/>
          </a:bodyPr>
          <a:lstStyle/>
          <a:p>
            <a:r>
              <a:rPr kumimoji="1" lang="ja-JP" altLang="en-US" sz="4000" dirty="0">
                <a:latin typeface="HGP創英角ｺﾞｼｯｸUB" panose="020B0900000000000000" pitchFamily="50" charset="-128"/>
                <a:ea typeface="HGP創英角ｺﾞｼｯｸUB" panose="020B0900000000000000" pitchFamily="50" charset="-128"/>
              </a:rPr>
              <a:t>講義の趣旨</a:t>
            </a:r>
          </a:p>
        </p:txBody>
      </p:sp>
      <p:sp>
        <p:nvSpPr>
          <p:cNvPr id="3" name="コンテンツ プレースホルダー 2"/>
          <p:cNvSpPr>
            <a:spLocks noGrp="1"/>
          </p:cNvSpPr>
          <p:nvPr>
            <p:ph idx="1"/>
          </p:nvPr>
        </p:nvSpPr>
        <p:spPr>
          <a:xfrm>
            <a:off x="1075038" y="1825625"/>
            <a:ext cx="8391691" cy="4351338"/>
          </a:xfrm>
        </p:spPr>
        <p:txBody>
          <a:bodyPr/>
          <a:lstStyle/>
          <a:p>
            <a:r>
              <a:rPr kumimoji="1" lang="ja-JP" altLang="en-US" dirty="0"/>
              <a:t>なぜ、地域への視点を改めて講義するのか？</a:t>
            </a:r>
            <a:endParaRPr kumimoji="1" lang="en-US" altLang="ja-JP" dirty="0"/>
          </a:p>
          <a:p>
            <a:endParaRPr lang="en-US" altLang="ja-JP" dirty="0"/>
          </a:p>
          <a:p>
            <a:r>
              <a:rPr kumimoji="1" lang="ja-JP" altLang="en-US" dirty="0"/>
              <a:t>地域を基盤とするとはどういうことなのか？</a:t>
            </a:r>
            <a:endParaRPr kumimoji="1" lang="en-US" altLang="ja-JP" dirty="0"/>
          </a:p>
          <a:p>
            <a:endParaRPr lang="en-US" altLang="ja-JP" dirty="0"/>
          </a:p>
          <a:p>
            <a:r>
              <a:rPr kumimoji="1" lang="ja-JP" altLang="en-US" dirty="0"/>
              <a:t>コミュニティ・ソーシャルワークの機能とは？</a:t>
            </a:r>
            <a:endParaRPr kumimoji="1" lang="en-US" altLang="ja-JP" dirty="0"/>
          </a:p>
          <a:p>
            <a:endParaRPr lang="en-US" altLang="ja-JP" dirty="0"/>
          </a:p>
          <a:p>
            <a:r>
              <a:rPr lang="ja-JP" altLang="en-US" dirty="0"/>
              <a:t>具体的にどう動けばいいのか？</a:t>
            </a:r>
            <a:endParaRPr kumimoji="1" lang="en-US" altLang="ja-JP" dirty="0"/>
          </a:p>
          <a:p>
            <a:endParaRPr lang="en-US" altLang="ja-JP" dirty="0"/>
          </a:p>
          <a:p>
            <a:endParaRPr kumimoji="1" lang="ja-JP" altLang="en-US" dirty="0"/>
          </a:p>
        </p:txBody>
      </p:sp>
      <p:sp>
        <p:nvSpPr>
          <p:cNvPr id="6" name="スライド番号プレースホルダー 5">
            <a:extLst>
              <a:ext uri="{FF2B5EF4-FFF2-40B4-BE49-F238E27FC236}">
                <a16:creationId xmlns:a16="http://schemas.microsoft.com/office/drawing/2014/main" id="{FCAA2DFB-957B-4785-836D-CD1E08A26DE7}"/>
              </a:ext>
            </a:extLst>
          </p:cNvPr>
          <p:cNvSpPr>
            <a:spLocks noGrp="1"/>
          </p:cNvSpPr>
          <p:nvPr>
            <p:ph type="sldNum" sz="quarter" idx="12"/>
          </p:nvPr>
        </p:nvSpPr>
        <p:spPr/>
        <p:txBody>
          <a:bodyPr/>
          <a:lstStyle/>
          <a:p>
            <a:fld id="{3FD2F90A-D9AE-43A5-A076-9B48518DBADB}" type="slidenum">
              <a:rPr kumimoji="1" lang="ja-JP" altLang="en-US" smtClean="0"/>
              <a:t>2</a:t>
            </a:fld>
            <a:endParaRPr kumimoji="1" lang="ja-JP" altLang="en-US"/>
          </a:p>
        </p:txBody>
      </p:sp>
      <p:sp>
        <p:nvSpPr>
          <p:cNvPr id="7" name="Text Box 4"/>
          <p:cNvSpPr txBox="1">
            <a:spLocks noChangeArrowheads="1"/>
          </p:cNvSpPr>
          <p:nvPr/>
        </p:nvSpPr>
        <p:spPr bwMode="auto">
          <a:xfrm>
            <a:off x="121504" y="658100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1288808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7"/>
            <a:ext cx="8877632" cy="1325563"/>
          </a:xfrm>
        </p:spPr>
        <p:txBody>
          <a:bodyPr>
            <a:normAutofit/>
          </a:bodyPr>
          <a:lstStyle/>
          <a:p>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なぜ、改めて地域への視点を講義するのか？</a:t>
            </a:r>
            <a:endParaRPr lang="en-US" altLang="ja-JP" sz="3600" dirty="0">
              <a:solidFill>
                <a:srgbClr val="C00000"/>
              </a:solidFill>
              <a:latin typeface="HGP創英角ﾎﾟｯﾌﾟ体" panose="040B0A00000000000000" pitchFamily="50" charset="-128"/>
              <a:ea typeface="HGP創英角ﾎﾟｯﾌﾟ体" panose="040B0A00000000000000" pitchFamily="50" charset="-128"/>
            </a:endParaRPr>
          </a:p>
        </p:txBody>
      </p:sp>
      <p:sp>
        <p:nvSpPr>
          <p:cNvPr id="3" name="コンテンツ プレースホルダー 2"/>
          <p:cNvSpPr>
            <a:spLocks noGrp="1"/>
          </p:cNvSpPr>
          <p:nvPr>
            <p:ph idx="1"/>
          </p:nvPr>
        </p:nvSpPr>
        <p:spPr/>
        <p:txBody>
          <a:bodyPr/>
          <a:lstStyle/>
          <a:p>
            <a:r>
              <a:rPr lang="ja-JP" altLang="en-US" dirty="0"/>
              <a:t>相談支援専門員がサービス等利用計画書に制度的な資源のみを記入し、地域資源の活用が低調である</a:t>
            </a:r>
            <a:endParaRPr lang="en-US" altLang="ja-JP" dirty="0"/>
          </a:p>
          <a:p>
            <a:endParaRPr lang="en-US" altLang="ja-JP" dirty="0"/>
          </a:p>
          <a:p>
            <a:r>
              <a:rPr lang="ja-JP" altLang="en-US" dirty="0"/>
              <a:t>地域資源の活用について、頭で理解していても、関わる手間や継続性への懸念から、省いてしまうのでは？</a:t>
            </a:r>
            <a:endParaRPr lang="en-US" altLang="ja-JP" dirty="0"/>
          </a:p>
          <a:p>
            <a:endParaRPr lang="en-US" altLang="ja-JP" dirty="0"/>
          </a:p>
          <a:p>
            <a:r>
              <a:rPr lang="ja-JP" altLang="en-US" dirty="0"/>
              <a:t>地域資源を使わないことで、利用者の地域生活が豊かになる可能性を奪っているなら、問題である。</a:t>
            </a:r>
            <a:endParaRPr lang="en-US" altLang="ja-JP" dirty="0"/>
          </a:p>
        </p:txBody>
      </p:sp>
      <p:sp>
        <p:nvSpPr>
          <p:cNvPr id="6" name="スライド番号プレースホルダー 5">
            <a:extLst>
              <a:ext uri="{FF2B5EF4-FFF2-40B4-BE49-F238E27FC236}">
                <a16:creationId xmlns:a16="http://schemas.microsoft.com/office/drawing/2014/main" id="{7C0B6A66-838D-409D-959A-71FB16E49606}"/>
              </a:ext>
            </a:extLst>
          </p:cNvPr>
          <p:cNvSpPr>
            <a:spLocks noGrp="1"/>
          </p:cNvSpPr>
          <p:nvPr>
            <p:ph type="sldNum" sz="quarter" idx="12"/>
          </p:nvPr>
        </p:nvSpPr>
        <p:spPr/>
        <p:txBody>
          <a:bodyPr/>
          <a:lstStyle/>
          <a:p>
            <a:fld id="{3FD2F90A-D9AE-43A5-A076-9B48518DBADB}" type="slidenum">
              <a:rPr kumimoji="1" lang="ja-JP" altLang="en-US" smtClean="0"/>
              <a:t>3</a:t>
            </a:fld>
            <a:endParaRPr kumimoji="1" lang="ja-JP" altLang="en-US"/>
          </a:p>
        </p:txBody>
      </p:sp>
      <p:sp>
        <p:nvSpPr>
          <p:cNvPr id="7" name="Text Box 4"/>
          <p:cNvSpPr txBox="1">
            <a:spLocks noChangeArrowheads="1"/>
          </p:cNvSpPr>
          <p:nvPr/>
        </p:nvSpPr>
        <p:spPr bwMode="auto">
          <a:xfrm>
            <a:off x="220362" y="6575985"/>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3768984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7"/>
            <a:ext cx="8745350" cy="1098369"/>
          </a:xfrm>
        </p:spPr>
        <p:txBody>
          <a:bodyPr>
            <a:normAutofit/>
          </a:bodyPr>
          <a:lstStyle/>
          <a:p>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地域を基盤とするとはどういうことなのか？</a:t>
            </a:r>
            <a:endParaRPr lang="en-US" altLang="ja-JP" sz="3600" dirty="0">
              <a:solidFill>
                <a:srgbClr val="C00000"/>
              </a:solidFill>
              <a:latin typeface="HGP創英角ﾎﾟｯﾌﾟ体" panose="040B0A00000000000000" pitchFamily="50" charset="-128"/>
              <a:ea typeface="HGP創英角ﾎﾟｯﾌﾟ体" panose="040B0A00000000000000" pitchFamily="50" charset="-128"/>
            </a:endParaRPr>
          </a:p>
        </p:txBody>
      </p:sp>
      <p:cxnSp>
        <p:nvCxnSpPr>
          <p:cNvPr id="4" name="直線コネクタ 3"/>
          <p:cNvCxnSpPr/>
          <p:nvPr/>
        </p:nvCxnSpPr>
        <p:spPr>
          <a:xfrm>
            <a:off x="3519183" y="1419237"/>
            <a:ext cx="0" cy="2074154"/>
          </a:xfrm>
          <a:prstGeom prst="line">
            <a:avLst/>
          </a:prstGeom>
          <a:noFill/>
          <a:ln w="57150" cap="flat" cmpd="sng" algn="ctr">
            <a:solidFill>
              <a:sysClr val="windowText" lastClr="000000"/>
            </a:solidFill>
            <a:prstDash val="solid"/>
            <a:miter lim="800000"/>
          </a:ln>
          <a:effectLst/>
        </p:spPr>
      </p:cxnSp>
      <p:cxnSp>
        <p:nvCxnSpPr>
          <p:cNvPr id="5" name="直線コネクタ 4"/>
          <p:cNvCxnSpPr/>
          <p:nvPr/>
        </p:nvCxnSpPr>
        <p:spPr>
          <a:xfrm>
            <a:off x="3519183" y="3493391"/>
            <a:ext cx="1800956" cy="1274687"/>
          </a:xfrm>
          <a:prstGeom prst="line">
            <a:avLst/>
          </a:prstGeom>
          <a:noFill/>
          <a:ln w="57150" cap="flat" cmpd="sng" algn="ctr">
            <a:solidFill>
              <a:sysClr val="windowText" lastClr="000000"/>
            </a:solidFill>
            <a:prstDash val="solid"/>
            <a:miter lim="800000"/>
          </a:ln>
          <a:effectLst/>
        </p:spPr>
      </p:cxnSp>
      <p:cxnSp>
        <p:nvCxnSpPr>
          <p:cNvPr id="6" name="直線コネクタ 5"/>
          <p:cNvCxnSpPr/>
          <p:nvPr/>
        </p:nvCxnSpPr>
        <p:spPr>
          <a:xfrm flipH="1">
            <a:off x="3519183" y="2746864"/>
            <a:ext cx="3297247" cy="746527"/>
          </a:xfrm>
          <a:prstGeom prst="line">
            <a:avLst/>
          </a:prstGeom>
          <a:noFill/>
          <a:ln w="57150" cap="flat" cmpd="sng" algn="ctr">
            <a:solidFill>
              <a:sysClr val="windowText" lastClr="000000"/>
            </a:solidFill>
            <a:prstDash val="solid"/>
            <a:miter lim="800000"/>
          </a:ln>
          <a:effectLst/>
        </p:spPr>
      </p:cxnSp>
      <p:sp>
        <p:nvSpPr>
          <p:cNvPr id="7" name="正方形/長方形 6"/>
          <p:cNvSpPr/>
          <p:nvPr/>
        </p:nvSpPr>
        <p:spPr>
          <a:xfrm>
            <a:off x="1491845" y="3992014"/>
            <a:ext cx="7142554" cy="461665"/>
          </a:xfrm>
          <a:prstGeom prst="rect">
            <a:avLst/>
          </a:prstGeom>
          <a:solidFill>
            <a:sysClr val="window" lastClr="FFFFFF"/>
          </a:solidFill>
          <a:ln>
            <a:noFill/>
          </a:ln>
        </p:spPr>
        <p:txBody>
          <a:bodyPr wrap="square">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2400" b="0" i="0" u="none" strike="noStrike" kern="0" cap="none" spc="0" normalizeH="0" baseline="0" noProof="0" dirty="0">
                <a:ln>
                  <a:noFill/>
                </a:ln>
                <a:solidFill>
                  <a:srgbClr val="0070C0"/>
                </a:solidFill>
                <a:effectLst/>
                <a:uLnTx/>
                <a:uFillTx/>
                <a:latin typeface="HGP創英角ｺﾞｼｯｸUB" panose="020B0900000000000000" pitchFamily="50" charset="-128"/>
                <a:ea typeface="HGP創英角ｺﾞｼｯｸUB" panose="020B0900000000000000" pitchFamily="50" charset="-128"/>
              </a:rPr>
              <a:t>保健・福祉・医療・住宅・教育・労働・まちづくり</a:t>
            </a:r>
          </a:p>
        </p:txBody>
      </p:sp>
      <p:sp>
        <p:nvSpPr>
          <p:cNvPr id="8" name="正方形/長方形 7"/>
          <p:cNvSpPr/>
          <p:nvPr/>
        </p:nvSpPr>
        <p:spPr>
          <a:xfrm>
            <a:off x="3922169" y="2926283"/>
            <a:ext cx="3801009" cy="461665"/>
          </a:xfrm>
          <a:prstGeom prst="rect">
            <a:avLst/>
          </a:prstGeom>
          <a:solidFill>
            <a:sysClr val="window" lastClr="FFFFFF"/>
          </a:solidFill>
          <a:ln>
            <a:noFill/>
          </a:ln>
        </p:spPr>
        <p:txBody>
          <a:bodyPr wrap="square">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2400" b="0" i="0" u="none" strike="noStrike" kern="0" cap="none" spc="0" normalizeH="0" baseline="0" noProof="0" dirty="0">
                <a:ln>
                  <a:noFill/>
                </a:ln>
                <a:solidFill>
                  <a:srgbClr val="0070C0"/>
                </a:solidFill>
                <a:effectLst/>
                <a:uLnTx/>
                <a:uFillTx/>
                <a:latin typeface="HGP創英角ｺﾞｼｯｸUB" panose="020B0900000000000000" pitchFamily="50" charset="-128"/>
                <a:ea typeface="HGP創英角ｺﾞｼｯｸUB" panose="020B0900000000000000" pitchFamily="50" charset="-128"/>
              </a:rPr>
              <a:t>高齢・障害・児童・母子</a:t>
            </a:r>
          </a:p>
        </p:txBody>
      </p:sp>
      <p:sp>
        <p:nvSpPr>
          <p:cNvPr id="9" name="正方形/長方形 8"/>
          <p:cNvSpPr/>
          <p:nvPr/>
        </p:nvSpPr>
        <p:spPr>
          <a:xfrm>
            <a:off x="2943119" y="1896141"/>
            <a:ext cx="1689456" cy="461665"/>
          </a:xfrm>
          <a:prstGeom prst="rect">
            <a:avLst/>
          </a:prstGeom>
          <a:solidFill>
            <a:sysClr val="window" lastClr="FFFFFF"/>
          </a:solidFill>
          <a:ln>
            <a:noFill/>
          </a:ln>
        </p:spPr>
        <p:txBody>
          <a:bodyPr wrap="square">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2400" b="0" i="0" u="none" strike="noStrike" kern="0" cap="none" spc="0" normalizeH="0" baseline="0" noProof="0" dirty="0">
                <a:ln>
                  <a:noFill/>
                </a:ln>
                <a:solidFill>
                  <a:srgbClr val="0070C0"/>
                </a:solidFill>
                <a:effectLst/>
                <a:uLnTx/>
                <a:uFillTx/>
                <a:latin typeface="HGP創英角ｺﾞｼｯｸUB" panose="020B0900000000000000" pitchFamily="50" charset="-128"/>
                <a:ea typeface="HGP創英角ｺﾞｼｯｸUB" panose="020B0900000000000000" pitchFamily="50" charset="-128"/>
              </a:rPr>
              <a:t>個・地域</a:t>
            </a:r>
          </a:p>
        </p:txBody>
      </p:sp>
      <p:sp>
        <p:nvSpPr>
          <p:cNvPr id="10" name="正方形/長方形 9"/>
          <p:cNvSpPr/>
          <p:nvPr/>
        </p:nvSpPr>
        <p:spPr>
          <a:xfrm>
            <a:off x="1541787" y="5069319"/>
            <a:ext cx="6686107" cy="1200329"/>
          </a:xfrm>
          <a:prstGeom prst="rect">
            <a:avLst/>
          </a:prstGeom>
          <a:solidFill>
            <a:sysClr val="window" lastClr="FFFFFF"/>
          </a:solidFill>
          <a:ln>
            <a:noFill/>
          </a:ln>
        </p:spPr>
        <p:txBody>
          <a:bodyPr wrap="square">
            <a:spAutoFit/>
          </a:bodyPr>
          <a:lstStyle/>
          <a:p>
            <a:pPr fontAlgn="base">
              <a:spcBef>
                <a:spcPct val="0"/>
              </a:spcBef>
              <a:spcAft>
                <a:spcPct val="0"/>
              </a:spcAft>
            </a:pPr>
            <a:r>
              <a:rPr kumimoji="0" lang="ja-JP" altLang="en-US" sz="2400" b="0" i="0" u="none" strike="noStrike" kern="0" cap="none" spc="0" normalizeH="0" baseline="0" noProof="0" dirty="0">
                <a:ln>
                  <a:noFill/>
                </a:ln>
                <a:solidFill>
                  <a:prstClr val="black"/>
                </a:solidFill>
                <a:effectLst/>
                <a:uLnTx/>
                <a:uFillTx/>
                <a:latin typeface="+mj-ea"/>
                <a:ea typeface="+mj-ea"/>
              </a:rPr>
              <a:t>制度や専門領域からではなく、利用者の置かれている地域における状況</a:t>
            </a:r>
            <a:r>
              <a:rPr kumimoji="0" lang="ja-JP" altLang="en-US" sz="2400" kern="0" dirty="0">
                <a:solidFill>
                  <a:prstClr val="black"/>
                </a:solidFill>
                <a:latin typeface="+mj-ea"/>
                <a:ea typeface="+mj-ea"/>
              </a:rPr>
              <a:t>から、（個と地域の交互作用に着目して）</a:t>
            </a:r>
            <a:r>
              <a:rPr kumimoji="0" lang="ja-JP" altLang="en-US" sz="2400" b="0" i="0" u="none" strike="noStrike" kern="0" cap="none" spc="0" normalizeH="0" baseline="0" noProof="0" dirty="0">
                <a:ln>
                  <a:noFill/>
                </a:ln>
                <a:solidFill>
                  <a:prstClr val="black"/>
                </a:solidFill>
                <a:effectLst/>
                <a:uLnTx/>
                <a:uFillTx/>
                <a:latin typeface="+mj-ea"/>
                <a:ea typeface="+mj-ea"/>
              </a:rPr>
              <a:t>ニーズ</a:t>
            </a:r>
            <a:r>
              <a:rPr kumimoji="0" lang="ja-JP" altLang="en-US" sz="2400" kern="0" dirty="0">
                <a:solidFill>
                  <a:prstClr val="black"/>
                </a:solidFill>
                <a:latin typeface="+mj-ea"/>
                <a:ea typeface="+mj-ea"/>
              </a:rPr>
              <a:t>及び</a:t>
            </a:r>
            <a:r>
              <a:rPr kumimoji="0" lang="ja-JP" altLang="en-US" sz="2400" b="0" i="0" u="none" strike="noStrike" kern="0" cap="none" spc="0" normalizeH="0" baseline="0" noProof="0" dirty="0">
                <a:ln>
                  <a:noFill/>
                </a:ln>
                <a:solidFill>
                  <a:prstClr val="black"/>
                </a:solidFill>
                <a:effectLst/>
                <a:uLnTx/>
                <a:uFillTx/>
                <a:latin typeface="+mj-ea"/>
                <a:ea typeface="+mj-ea"/>
              </a:rPr>
              <a:t>その解決方法を探る</a:t>
            </a:r>
            <a:endParaRPr kumimoji="0" lang="en-US" altLang="ja-JP" sz="2400" b="0" i="0" u="none" strike="noStrike" kern="0" cap="none" spc="0" normalizeH="0" baseline="0" noProof="0" dirty="0">
              <a:ln>
                <a:noFill/>
              </a:ln>
              <a:solidFill>
                <a:prstClr val="black"/>
              </a:solidFill>
              <a:effectLst/>
              <a:uLnTx/>
              <a:uFillTx/>
              <a:latin typeface="+mj-ea"/>
              <a:ea typeface="+mj-ea"/>
            </a:endParaRPr>
          </a:p>
        </p:txBody>
      </p:sp>
      <p:sp>
        <p:nvSpPr>
          <p:cNvPr id="12" name="スライド番号プレースホルダー 11">
            <a:extLst>
              <a:ext uri="{FF2B5EF4-FFF2-40B4-BE49-F238E27FC236}">
                <a16:creationId xmlns:a16="http://schemas.microsoft.com/office/drawing/2014/main" id="{D10D0A0D-8246-4719-AA1E-08860091F71E}"/>
              </a:ext>
            </a:extLst>
          </p:cNvPr>
          <p:cNvSpPr>
            <a:spLocks noGrp="1"/>
          </p:cNvSpPr>
          <p:nvPr>
            <p:ph type="sldNum" sz="quarter" idx="12"/>
          </p:nvPr>
        </p:nvSpPr>
        <p:spPr/>
        <p:txBody>
          <a:bodyPr/>
          <a:lstStyle/>
          <a:p>
            <a:fld id="{3FD2F90A-D9AE-43A5-A076-9B48518DBADB}" type="slidenum">
              <a:rPr kumimoji="1" lang="ja-JP" altLang="en-US" smtClean="0"/>
              <a:t>4</a:t>
            </a:fld>
            <a:endParaRPr kumimoji="1" lang="ja-JP" altLang="en-US"/>
          </a:p>
        </p:txBody>
      </p:sp>
      <p:sp>
        <p:nvSpPr>
          <p:cNvPr id="13" name="Text Box 4"/>
          <p:cNvSpPr txBox="1">
            <a:spLocks noChangeArrowheads="1"/>
          </p:cNvSpPr>
          <p:nvPr/>
        </p:nvSpPr>
        <p:spPr bwMode="auto">
          <a:xfrm>
            <a:off x="381000" y="657862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4184183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92560" y="620688"/>
            <a:ext cx="7886700" cy="796924"/>
          </a:xfrm>
        </p:spPr>
        <p:txBody>
          <a:bodyPr>
            <a:normAutofit fontScale="90000"/>
          </a:bodyPr>
          <a:lstStyle/>
          <a:p>
            <a:pPr algn="ctr"/>
            <a:r>
              <a:rPr kumimoji="1" lang="ja-JP" altLang="en-US" dirty="0">
                <a:solidFill>
                  <a:srgbClr val="C00000"/>
                </a:solidFill>
                <a:latin typeface="HGP創英角ﾎﾟｯﾌﾟ体" panose="040B0A00000000000000" pitchFamily="50" charset="-128"/>
                <a:ea typeface="HGP創英角ﾎﾟｯﾌﾟ体" panose="040B0A00000000000000" pitchFamily="50" charset="-128"/>
              </a:rPr>
              <a:t>地域を基盤としたソーシャルワーク</a:t>
            </a:r>
            <a:r>
              <a:rPr kumimoji="1" lang="ja-JP" altLang="en-US" sz="3600" dirty="0">
                <a:solidFill>
                  <a:srgbClr val="CC3300"/>
                </a:solidFill>
                <a:latin typeface="Century" panose="02040604050505020304" pitchFamily="18" charset="0"/>
              </a:rPr>
              <a:t>（</a:t>
            </a:r>
            <a:r>
              <a:rPr kumimoji="1" lang="en-US" altLang="ja-JP" sz="3600" dirty="0">
                <a:solidFill>
                  <a:srgbClr val="CC3300"/>
                </a:solidFill>
                <a:latin typeface="Century" panose="02040604050505020304" pitchFamily="18" charset="0"/>
              </a:rPr>
              <a:t>Community Based Social Work)</a:t>
            </a:r>
            <a:endParaRPr kumimoji="1" lang="ja-JP" altLang="en-US" sz="3600" dirty="0">
              <a:solidFill>
                <a:srgbClr val="CC3300"/>
              </a:solidFill>
              <a:latin typeface="Century" panose="02040604050505020304" pitchFamily="18" charset="0"/>
              <a:ea typeface="HGP創英角ﾎﾟｯﾌﾟ体" panose="040B0A00000000000000" pitchFamily="50" charset="-128"/>
            </a:endParaRPr>
          </a:p>
        </p:txBody>
      </p:sp>
      <p:sp>
        <p:nvSpPr>
          <p:cNvPr id="3" name="コンテンツ プレースホルダー 2"/>
          <p:cNvSpPr>
            <a:spLocks noGrp="1"/>
          </p:cNvSpPr>
          <p:nvPr>
            <p:ph idx="1"/>
          </p:nvPr>
        </p:nvSpPr>
        <p:spPr>
          <a:xfrm>
            <a:off x="1030388" y="1963864"/>
            <a:ext cx="7848872" cy="4392488"/>
          </a:xfrm>
        </p:spPr>
        <p:txBody>
          <a:bodyPr>
            <a:normAutofit/>
          </a:bodyPr>
          <a:lstStyle/>
          <a:p>
            <a:pPr marL="0" indent="0">
              <a:lnSpc>
                <a:spcPct val="120000"/>
              </a:lnSpc>
              <a:buNone/>
            </a:pPr>
            <a:r>
              <a:rPr lang="ja-JP" altLang="en-US" sz="3200" dirty="0"/>
              <a:t>ジェネラリストソーシャルワーク</a:t>
            </a:r>
            <a:r>
              <a:rPr lang="en-US" altLang="ja-JP" sz="1800" dirty="0"/>
              <a:t>※</a:t>
            </a:r>
            <a:r>
              <a:rPr lang="ja-JP" altLang="en-US" sz="3200" dirty="0"/>
              <a:t>を基礎理論とし、地域で展開する総合相談を実践概念とする、</a:t>
            </a:r>
            <a:r>
              <a:rPr lang="ja-JP" altLang="en-US" sz="3200" u="sng" dirty="0"/>
              <a:t>個を地域で支える援助</a:t>
            </a:r>
            <a:r>
              <a:rPr lang="ja-JP" altLang="en-US" sz="3200" dirty="0"/>
              <a:t>と</a:t>
            </a:r>
            <a:r>
              <a:rPr lang="ja-JP" altLang="en-US" sz="3200" u="sng" dirty="0"/>
              <a:t>個を支える地域をつくる援助</a:t>
            </a:r>
            <a:r>
              <a:rPr lang="ja-JP" altLang="en-US" sz="3200" dirty="0"/>
              <a:t>を</a:t>
            </a:r>
            <a:r>
              <a:rPr lang="ja-JP" altLang="en-US" sz="3200" dirty="0">
                <a:solidFill>
                  <a:srgbClr val="FF0000"/>
                </a:solidFill>
              </a:rPr>
              <a:t>一体的に推進する</a:t>
            </a:r>
            <a:r>
              <a:rPr lang="ja-JP" altLang="en-US" sz="3200" dirty="0"/>
              <a:t>ことを基調とした実践理論の体系である（岩間</a:t>
            </a:r>
            <a:r>
              <a:rPr lang="en-US" altLang="ja-JP" sz="3200" dirty="0"/>
              <a:t>2012</a:t>
            </a:r>
            <a:r>
              <a:rPr lang="ja-JP" altLang="en-US" sz="3200" dirty="0"/>
              <a:t>）。</a:t>
            </a:r>
            <a:endParaRPr lang="en-US" altLang="ja-JP" sz="3200" dirty="0"/>
          </a:p>
          <a:p>
            <a:pPr marL="0" indent="0">
              <a:lnSpc>
                <a:spcPct val="120000"/>
              </a:lnSpc>
              <a:buNone/>
            </a:pPr>
            <a:r>
              <a:rPr lang="en-US" altLang="ja-JP" sz="2000" dirty="0"/>
              <a:t>※</a:t>
            </a:r>
            <a:r>
              <a:rPr lang="ja-JP" altLang="en-US" sz="2000" dirty="0"/>
              <a:t>ケースワーク、グループワーク、コミュニティワークを場面によって複合的に活用して解決を引き出すもの</a:t>
            </a:r>
            <a:endParaRPr lang="ja-JP" altLang="en-US" sz="3200" dirty="0"/>
          </a:p>
        </p:txBody>
      </p:sp>
      <p:sp>
        <p:nvSpPr>
          <p:cNvPr id="4" name="Text Box 4"/>
          <p:cNvSpPr txBox="1">
            <a:spLocks noChangeArrowheads="1"/>
          </p:cNvSpPr>
          <p:nvPr/>
        </p:nvSpPr>
        <p:spPr bwMode="auto">
          <a:xfrm>
            <a:off x="381000" y="657862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univ.2017</a:t>
            </a:r>
          </a:p>
        </p:txBody>
      </p:sp>
      <p:sp>
        <p:nvSpPr>
          <p:cNvPr id="5" name="スライド番号プレースホルダー 4"/>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5</a:t>
            </a:fld>
            <a:endParaRPr lang="ja-JP" altLang="en-US">
              <a:solidFill>
                <a:prstClr val="black">
                  <a:tint val="75000"/>
                </a:prstClr>
              </a:solidFill>
            </a:endParaRPr>
          </a:p>
        </p:txBody>
      </p:sp>
    </p:spTree>
    <p:extLst>
      <p:ext uri="{BB962C8B-B14F-4D97-AF65-F5344CB8AC3E}">
        <p14:creationId xmlns:p14="http://schemas.microsoft.com/office/powerpoint/2010/main" val="2469292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92560" y="620688"/>
            <a:ext cx="7886700" cy="796924"/>
          </a:xfrm>
        </p:spPr>
        <p:txBody>
          <a:bodyPr>
            <a:normAutofit fontScale="90000"/>
          </a:bodyPr>
          <a:lstStyle/>
          <a:p>
            <a:pPr algn="ctr"/>
            <a:r>
              <a:rPr lang="ja-JP" altLang="en-US" dirty="0">
                <a:solidFill>
                  <a:srgbClr val="C00000"/>
                </a:solidFill>
                <a:latin typeface="HGP創英角ﾎﾟｯﾌﾟ体" panose="040B0A00000000000000" pitchFamily="50" charset="-128"/>
                <a:ea typeface="HGP創英角ﾎﾟｯﾌﾟ体" panose="040B0A00000000000000" pitchFamily="50" charset="-128"/>
              </a:rPr>
              <a:t>コミュニティ・</a:t>
            </a:r>
            <a:r>
              <a:rPr kumimoji="1" lang="ja-JP" altLang="en-US" dirty="0">
                <a:solidFill>
                  <a:srgbClr val="C00000"/>
                </a:solidFill>
                <a:latin typeface="HGP創英角ﾎﾟｯﾌﾟ体" panose="040B0A00000000000000" pitchFamily="50" charset="-128"/>
                <a:ea typeface="HGP創英角ﾎﾟｯﾌﾟ体" panose="040B0A00000000000000" pitchFamily="50" charset="-128"/>
              </a:rPr>
              <a:t>ソーシャルワーク</a:t>
            </a:r>
            <a:r>
              <a:rPr lang="ja-JP" altLang="en-US" dirty="0">
                <a:solidFill>
                  <a:srgbClr val="C00000"/>
                </a:solidFill>
                <a:latin typeface="HGP創英角ﾎﾟｯﾌﾟ体" panose="040B0A00000000000000" pitchFamily="50" charset="-128"/>
                <a:ea typeface="HGP創英角ﾎﾟｯﾌﾟ体" panose="040B0A00000000000000" pitchFamily="50" charset="-128"/>
              </a:rPr>
              <a:t>とは</a:t>
            </a:r>
            <a:r>
              <a:rPr lang="ja-JP" altLang="en-US" dirty="0">
                <a:latin typeface="HGP創英角ｺﾞｼｯｸUB" panose="020B0900000000000000" pitchFamily="50" charset="-128"/>
                <a:ea typeface="HGP創英角ｺﾞｼｯｸUB" panose="020B0900000000000000" pitchFamily="50" charset="-128"/>
              </a:rPr>
              <a:t/>
            </a:r>
            <a:br>
              <a:rPr lang="ja-JP" altLang="en-US" dirty="0">
                <a:latin typeface="HGP創英角ｺﾞｼｯｸUB" panose="020B0900000000000000" pitchFamily="50" charset="-128"/>
                <a:ea typeface="HGP創英角ｺﾞｼｯｸUB" panose="020B0900000000000000" pitchFamily="50" charset="-128"/>
              </a:rPr>
            </a:br>
            <a:r>
              <a:rPr kumimoji="1" lang="ja-JP" altLang="en-US" sz="3600" dirty="0">
                <a:solidFill>
                  <a:srgbClr val="CC3300"/>
                </a:solidFill>
                <a:latin typeface="Century" panose="02040604050505020304" pitchFamily="18" charset="0"/>
              </a:rPr>
              <a:t>（</a:t>
            </a:r>
            <a:r>
              <a:rPr kumimoji="1" lang="en-US" altLang="ja-JP" sz="3600" dirty="0">
                <a:solidFill>
                  <a:srgbClr val="CC3300"/>
                </a:solidFill>
                <a:latin typeface="Century" panose="02040604050505020304" pitchFamily="18" charset="0"/>
              </a:rPr>
              <a:t>Community Social Work)</a:t>
            </a:r>
            <a:endParaRPr kumimoji="1" lang="ja-JP" altLang="en-US" sz="3600" dirty="0">
              <a:solidFill>
                <a:srgbClr val="CC3300"/>
              </a:solidFill>
              <a:latin typeface="Century" panose="02040604050505020304" pitchFamily="18" charset="0"/>
              <a:ea typeface="HGP創英角ﾎﾟｯﾌﾟ体" panose="040B0A00000000000000" pitchFamily="50" charset="-128"/>
            </a:endParaRPr>
          </a:p>
        </p:txBody>
      </p:sp>
      <p:sp>
        <p:nvSpPr>
          <p:cNvPr id="3" name="コンテンツ プレースホルダー 2"/>
          <p:cNvSpPr>
            <a:spLocks noGrp="1"/>
          </p:cNvSpPr>
          <p:nvPr>
            <p:ph idx="1"/>
          </p:nvPr>
        </p:nvSpPr>
        <p:spPr>
          <a:xfrm>
            <a:off x="1208584" y="1974349"/>
            <a:ext cx="7632848" cy="4392488"/>
          </a:xfrm>
        </p:spPr>
        <p:txBody>
          <a:bodyPr>
            <a:normAutofit fontScale="92500" lnSpcReduction="20000"/>
          </a:bodyPr>
          <a:lstStyle/>
          <a:p>
            <a:pPr marL="0" indent="0">
              <a:lnSpc>
                <a:spcPct val="120000"/>
              </a:lnSpc>
              <a:buNone/>
            </a:pPr>
            <a:r>
              <a:rPr lang="ja-JP" altLang="en-US" sz="3200" dirty="0"/>
              <a:t>地域において個別支援と地域組織化を統合化させる実践である。地域自立生活上サービスを必要としている人に対し、ケアマネジメントによる具体的援助を提供しつつ、その人に必要なソーシャルサポート・ネットワークづくりを行い、かつその人が抱える生活問題が同じように起きないよう福祉コミュニティづくりとを</a:t>
            </a:r>
            <a:r>
              <a:rPr lang="ja-JP" altLang="en-US" sz="3200" dirty="0">
                <a:solidFill>
                  <a:srgbClr val="FF0000"/>
                </a:solidFill>
              </a:rPr>
              <a:t>統合的に展開する</a:t>
            </a:r>
            <a:r>
              <a:rPr lang="ja-JP" altLang="en-US" sz="3200" dirty="0"/>
              <a:t>、地域を基盤としたソーシャルワーク実践である（大橋</a:t>
            </a:r>
            <a:r>
              <a:rPr lang="en-US" altLang="ja-JP" sz="3200" dirty="0"/>
              <a:t>2005</a:t>
            </a:r>
            <a:r>
              <a:rPr lang="ja-JP" altLang="en-US" sz="3200" dirty="0"/>
              <a:t>）。</a:t>
            </a:r>
            <a:endParaRPr lang="en-US" altLang="ja-JP" sz="3200" dirty="0"/>
          </a:p>
        </p:txBody>
      </p:sp>
      <p:sp>
        <p:nvSpPr>
          <p:cNvPr id="4" name="Text Box 4"/>
          <p:cNvSpPr txBox="1">
            <a:spLocks noChangeArrowheads="1"/>
          </p:cNvSpPr>
          <p:nvPr/>
        </p:nvSpPr>
        <p:spPr bwMode="auto">
          <a:xfrm>
            <a:off x="381000" y="657862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univ.2017</a:t>
            </a:r>
          </a:p>
        </p:txBody>
      </p:sp>
      <p:sp>
        <p:nvSpPr>
          <p:cNvPr id="5" name="スライド番号プレースホルダー 4"/>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6</a:t>
            </a:fld>
            <a:endParaRPr lang="ja-JP" altLang="en-US">
              <a:solidFill>
                <a:prstClr val="black">
                  <a:tint val="75000"/>
                </a:prstClr>
              </a:solidFill>
            </a:endParaRPr>
          </a:p>
        </p:txBody>
      </p:sp>
    </p:spTree>
    <p:extLst>
      <p:ext uri="{BB962C8B-B14F-4D97-AF65-F5344CB8AC3E}">
        <p14:creationId xmlns:p14="http://schemas.microsoft.com/office/powerpoint/2010/main" val="1875729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円/楕円 28"/>
          <p:cNvSpPr/>
          <p:nvPr/>
        </p:nvSpPr>
        <p:spPr bwMode="auto">
          <a:xfrm>
            <a:off x="2955102" y="1628800"/>
            <a:ext cx="4119557" cy="4143132"/>
          </a:xfrm>
          <a:prstGeom prst="ellipse">
            <a:avLst/>
          </a:prstGeom>
          <a:ln>
            <a:solidFill>
              <a:schemeClr val="accent1">
                <a:lumMod val="50000"/>
              </a:schemeClr>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342900" indent="-342900" fontAlgn="base">
              <a:spcBef>
                <a:spcPct val="20000"/>
              </a:spcBef>
              <a:spcAft>
                <a:spcPct val="0"/>
              </a:spcAft>
              <a:buClr>
                <a:srgbClr val="333399"/>
              </a:buClr>
              <a:buSzPct val="80000"/>
            </a:pPr>
            <a:endParaRPr kumimoji="0" lang="ja-JP" altLang="en-US" sz="2800">
              <a:solidFill>
                <a:srgbClr val="000000"/>
              </a:solidFill>
              <a:latin typeface="Times New Roman" pitchFamily="18" charset="0"/>
            </a:endParaRPr>
          </a:p>
        </p:txBody>
      </p:sp>
      <p:sp>
        <p:nvSpPr>
          <p:cNvPr id="106" name="タイトル 2"/>
          <p:cNvSpPr>
            <a:spLocks noGrp="1"/>
          </p:cNvSpPr>
          <p:nvPr>
            <p:ph type="title"/>
          </p:nvPr>
        </p:nvSpPr>
        <p:spPr>
          <a:xfrm>
            <a:off x="1064568" y="332656"/>
            <a:ext cx="7772400" cy="571500"/>
          </a:xfrm>
        </p:spPr>
        <p:txBody>
          <a:bodyPr/>
          <a:lstStyle/>
          <a:p>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コミュニティソーシャルワークの機能</a:t>
            </a:r>
          </a:p>
        </p:txBody>
      </p:sp>
      <p:grpSp>
        <p:nvGrpSpPr>
          <p:cNvPr id="30" name="グループ化 29"/>
          <p:cNvGrpSpPr/>
          <p:nvPr/>
        </p:nvGrpSpPr>
        <p:grpSpPr>
          <a:xfrm>
            <a:off x="1489965" y="1058082"/>
            <a:ext cx="6942015" cy="5395255"/>
            <a:chOff x="1108964" y="1058081"/>
            <a:chExt cx="6942015" cy="5395255"/>
          </a:xfrm>
        </p:grpSpPr>
        <p:sp>
          <p:nvSpPr>
            <p:cNvPr id="4" name="左右矢印 3"/>
            <p:cNvSpPr/>
            <p:nvPr/>
          </p:nvSpPr>
          <p:spPr bwMode="auto">
            <a:xfrm>
              <a:off x="3347864" y="3567646"/>
              <a:ext cx="497403" cy="360040"/>
            </a:xfrm>
            <a:prstGeom prst="leftRightArrow">
              <a:avLst/>
            </a:prstGeom>
            <a:solidFill>
              <a:schemeClr val="accent1">
                <a:lumMod val="75000"/>
              </a:schemeClr>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342900" indent="-342900" fontAlgn="base">
                <a:spcBef>
                  <a:spcPct val="20000"/>
                </a:spcBef>
                <a:spcAft>
                  <a:spcPct val="0"/>
                </a:spcAft>
                <a:buClr>
                  <a:srgbClr val="333399"/>
                </a:buClr>
                <a:buSzPct val="80000"/>
              </a:pPr>
              <a:endParaRPr kumimoji="0" lang="ja-JP" altLang="en-US" sz="2800">
                <a:solidFill>
                  <a:srgbClr val="000000"/>
                </a:solidFill>
                <a:latin typeface="Times New Roman" pitchFamily="18" charset="0"/>
              </a:endParaRPr>
            </a:p>
          </p:txBody>
        </p:sp>
        <p:grpSp>
          <p:nvGrpSpPr>
            <p:cNvPr id="10" name="グループ化 9"/>
            <p:cNvGrpSpPr/>
            <p:nvPr/>
          </p:nvGrpSpPr>
          <p:grpSpPr>
            <a:xfrm>
              <a:off x="3509090" y="1058081"/>
              <a:ext cx="2160240" cy="1362807"/>
              <a:chOff x="2551650" y="2216"/>
              <a:chExt cx="2160240" cy="1362807"/>
            </a:xfrm>
            <a:scene3d>
              <a:camera prst="orthographicFront"/>
              <a:lightRig rig="flat" dir="t"/>
            </a:scene3d>
          </p:grpSpPr>
          <p:sp>
            <p:nvSpPr>
              <p:cNvPr id="11" name="円/楕円 10"/>
              <p:cNvSpPr/>
              <p:nvPr/>
            </p:nvSpPr>
            <p:spPr>
              <a:xfrm>
                <a:off x="2551650" y="2216"/>
                <a:ext cx="2160240" cy="1362807"/>
              </a:xfrm>
              <a:prstGeom prst="ellipse">
                <a:avLst/>
              </a:prstGeom>
              <a:solidFill>
                <a:srgbClr val="A1F9FD"/>
              </a:solidFill>
            </p:spPr>
            <p:style>
              <a:lnRef idx="3">
                <a:schemeClr val="lt1"/>
              </a:lnRef>
              <a:fillRef idx="1">
                <a:schemeClr val="accent1"/>
              </a:fillRef>
              <a:effectRef idx="1">
                <a:schemeClr val="accent1"/>
              </a:effectRef>
              <a:fontRef idx="minor">
                <a:schemeClr val="lt1"/>
              </a:fontRef>
            </p:style>
          </p:sp>
          <p:sp>
            <p:nvSpPr>
              <p:cNvPr id="12" name="円/楕円 4"/>
              <p:cNvSpPr/>
              <p:nvPr/>
            </p:nvSpPr>
            <p:spPr>
              <a:xfrm>
                <a:off x="2820731" y="201794"/>
                <a:ext cx="1729934" cy="96365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22860" tIns="22860" rIns="22860" bIns="22860" numCol="1" spcCol="1270" anchor="ctr" anchorCtr="0">
                <a:noAutofit/>
              </a:bodyPr>
              <a:lstStyle/>
              <a:p>
                <a:pPr algn="ctr" defTabSz="800100" fontAlgn="base">
                  <a:lnSpc>
                    <a:spcPct val="90000"/>
                  </a:lnSpc>
                  <a:spcBef>
                    <a:spcPct val="0"/>
                  </a:spcBef>
                  <a:spcAft>
                    <a:spcPct val="35000"/>
                  </a:spcAft>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並行的なニーズ（想い）検討</a:t>
                </a:r>
              </a:p>
            </p:txBody>
          </p:sp>
        </p:grpSp>
        <p:grpSp>
          <p:nvGrpSpPr>
            <p:cNvPr id="13" name="グループ化 12"/>
            <p:cNvGrpSpPr/>
            <p:nvPr/>
          </p:nvGrpSpPr>
          <p:grpSpPr>
            <a:xfrm>
              <a:off x="1108964" y="3066262"/>
              <a:ext cx="2146542" cy="1362807"/>
              <a:chOff x="298602" y="1910884"/>
              <a:chExt cx="2146542" cy="1362807"/>
            </a:xfrm>
            <a:scene3d>
              <a:camera prst="orthographicFront"/>
              <a:lightRig rig="flat" dir="t"/>
            </a:scene3d>
          </p:grpSpPr>
          <p:sp>
            <p:nvSpPr>
              <p:cNvPr id="14" name="円/楕円 13"/>
              <p:cNvSpPr/>
              <p:nvPr/>
            </p:nvSpPr>
            <p:spPr>
              <a:xfrm>
                <a:off x="298602" y="1910884"/>
                <a:ext cx="2146542" cy="1362807"/>
              </a:xfrm>
              <a:prstGeom prst="ellipse">
                <a:avLst/>
              </a:prstGeom>
              <a:solidFill>
                <a:srgbClr val="A1F9FD"/>
              </a:solidFill>
            </p:spPr>
            <p:style>
              <a:lnRef idx="3">
                <a:schemeClr val="lt1"/>
              </a:lnRef>
              <a:fillRef idx="1">
                <a:schemeClr val="accent1"/>
              </a:fillRef>
              <a:effectRef idx="1">
                <a:schemeClr val="accent1"/>
              </a:effectRef>
              <a:fontRef idx="minor">
                <a:schemeClr val="lt1"/>
              </a:fontRef>
            </p:style>
          </p:sp>
          <p:sp>
            <p:nvSpPr>
              <p:cNvPr id="15" name="円/楕円 4"/>
              <p:cNvSpPr/>
              <p:nvPr/>
            </p:nvSpPr>
            <p:spPr>
              <a:xfrm>
                <a:off x="521278" y="2110462"/>
                <a:ext cx="1724287" cy="96365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22860" tIns="22860" rIns="22860" bIns="22860" numCol="1" spcCol="1270" anchor="ctr" anchorCtr="0">
                <a:noAutofit/>
              </a:bodyPr>
              <a:lstStyle/>
              <a:p>
                <a:pPr algn="ctr" defTabSz="800100" fontAlgn="base">
                  <a:lnSpc>
                    <a:spcPct val="90000"/>
                  </a:lnSpc>
                  <a:spcBef>
                    <a:spcPct val="0"/>
                  </a:spcBef>
                  <a:spcAft>
                    <a:spcPct val="35000"/>
                  </a:spcAft>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専門機関による地域連携</a:t>
                </a:r>
              </a:p>
            </p:txBody>
          </p:sp>
        </p:grpSp>
        <p:grpSp>
          <p:nvGrpSpPr>
            <p:cNvPr id="16" name="グループ化 15"/>
            <p:cNvGrpSpPr/>
            <p:nvPr/>
          </p:nvGrpSpPr>
          <p:grpSpPr>
            <a:xfrm>
              <a:off x="3948445" y="3066263"/>
              <a:ext cx="1362807" cy="1362807"/>
              <a:chOff x="2991004" y="1910884"/>
              <a:chExt cx="1362807" cy="1362807"/>
            </a:xfrm>
            <a:scene3d>
              <a:camera prst="orthographicFront"/>
              <a:lightRig rig="flat" dir="t"/>
            </a:scene3d>
          </p:grpSpPr>
          <p:sp>
            <p:nvSpPr>
              <p:cNvPr id="17" name="円/楕円 16"/>
              <p:cNvSpPr/>
              <p:nvPr/>
            </p:nvSpPr>
            <p:spPr>
              <a:xfrm>
                <a:off x="2991004" y="1910884"/>
                <a:ext cx="1362807" cy="1362807"/>
              </a:xfrm>
              <a:prstGeom prst="ellipse">
                <a:avLst/>
              </a:prstGeom>
              <a:solidFill>
                <a:srgbClr val="CCFF99"/>
              </a:solidFill>
            </p:spPr>
            <p:style>
              <a:lnRef idx="3">
                <a:schemeClr val="lt1"/>
              </a:lnRef>
              <a:fillRef idx="1">
                <a:schemeClr val="accent1"/>
              </a:fillRef>
              <a:effectRef idx="1">
                <a:schemeClr val="accent1"/>
              </a:effectRef>
              <a:fontRef idx="minor">
                <a:schemeClr val="lt1"/>
              </a:fontRef>
            </p:style>
            <p:txBody>
              <a:bodyPr/>
              <a:lstStyle/>
              <a:p>
                <a:pPr fontAlgn="base">
                  <a:spcBef>
                    <a:spcPct val="0"/>
                  </a:spcBef>
                  <a:spcAft>
                    <a:spcPct val="0"/>
                  </a:spcAft>
                </a:pPr>
                <a:endParaRPr lang="ja-JP" altLang="en-US" dirty="0">
                  <a:solidFill>
                    <a:srgbClr val="FFFFFF"/>
                  </a:solidFill>
                </a:endParaRPr>
              </a:p>
            </p:txBody>
          </p:sp>
          <p:sp>
            <p:nvSpPr>
              <p:cNvPr id="18" name="円/楕円 4"/>
              <p:cNvSpPr/>
              <p:nvPr/>
            </p:nvSpPr>
            <p:spPr>
              <a:xfrm>
                <a:off x="2991004" y="2110462"/>
                <a:ext cx="1362807" cy="96365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25400" tIns="25400" rIns="25400" bIns="25400" numCol="1" spcCol="1270" anchor="ctr" anchorCtr="0">
                <a:noAutofit/>
              </a:bodyPr>
              <a:lstStyle/>
              <a:p>
                <a:pPr algn="ctr" defTabSz="889000" fontAlgn="base">
                  <a:lnSpc>
                    <a:spcPct val="90000"/>
                  </a:lnSpc>
                  <a:spcBef>
                    <a:spcPct val="0"/>
                  </a:spcBef>
                  <a:spcAft>
                    <a:spcPct val="35000"/>
                  </a:spcAft>
                </a:pPr>
                <a:r>
                  <a:rPr lang="ja-JP" altLang="en-US" sz="2000" dirty="0">
                    <a:solidFill>
                      <a:srgbClr val="00B050"/>
                    </a:solidFill>
                  </a:rPr>
                  <a:t>個⇔地域</a:t>
                </a:r>
              </a:p>
            </p:txBody>
          </p:sp>
        </p:grpSp>
        <p:grpSp>
          <p:nvGrpSpPr>
            <p:cNvPr id="19" name="グループ化 18"/>
            <p:cNvGrpSpPr/>
            <p:nvPr/>
          </p:nvGrpSpPr>
          <p:grpSpPr>
            <a:xfrm>
              <a:off x="3509090" y="5090529"/>
              <a:ext cx="2160239" cy="1362807"/>
              <a:chOff x="2551647" y="3819552"/>
              <a:chExt cx="2160239" cy="1362807"/>
            </a:xfrm>
            <a:scene3d>
              <a:camera prst="orthographicFront"/>
              <a:lightRig rig="flat" dir="t"/>
            </a:scene3d>
          </p:grpSpPr>
          <p:sp>
            <p:nvSpPr>
              <p:cNvPr id="20" name="円/楕円 19"/>
              <p:cNvSpPr/>
              <p:nvPr/>
            </p:nvSpPr>
            <p:spPr>
              <a:xfrm>
                <a:off x="2551647" y="3819552"/>
                <a:ext cx="2160239" cy="1362807"/>
              </a:xfrm>
              <a:prstGeom prst="ellipse">
                <a:avLst/>
              </a:prstGeom>
              <a:solidFill>
                <a:srgbClr val="A1F9FD"/>
              </a:solidFill>
            </p:spPr>
            <p:style>
              <a:lnRef idx="3">
                <a:schemeClr val="lt1"/>
              </a:lnRef>
              <a:fillRef idx="1">
                <a:schemeClr val="accent1"/>
              </a:fillRef>
              <a:effectRef idx="1">
                <a:schemeClr val="accent1"/>
              </a:effectRef>
              <a:fontRef idx="minor">
                <a:schemeClr val="lt1"/>
              </a:fontRef>
            </p:style>
          </p:sp>
          <p:sp>
            <p:nvSpPr>
              <p:cNvPr id="21" name="円/楕円 4"/>
              <p:cNvSpPr/>
              <p:nvPr/>
            </p:nvSpPr>
            <p:spPr>
              <a:xfrm>
                <a:off x="2820727" y="4019130"/>
                <a:ext cx="1657926" cy="96365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22860" tIns="22860" rIns="22860" bIns="22860" numCol="1" spcCol="1270" anchor="ctr" anchorCtr="0">
                <a:noAutofit/>
              </a:bodyPr>
              <a:lstStyle/>
              <a:p>
                <a:pPr algn="ctr" defTabSz="800100" fontAlgn="base">
                  <a:lnSpc>
                    <a:spcPct val="90000"/>
                  </a:lnSpc>
                  <a:spcBef>
                    <a:spcPct val="0"/>
                  </a:spcBef>
                  <a:spcAft>
                    <a:spcPct val="35000"/>
                  </a:spcAft>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住民主体の問題解決</a:t>
                </a:r>
              </a:p>
            </p:txBody>
          </p:sp>
        </p:grpSp>
        <p:grpSp>
          <p:nvGrpSpPr>
            <p:cNvPr id="22" name="グループ化 21"/>
            <p:cNvGrpSpPr/>
            <p:nvPr/>
          </p:nvGrpSpPr>
          <p:grpSpPr>
            <a:xfrm>
              <a:off x="5901110" y="3018962"/>
              <a:ext cx="2149869" cy="1362807"/>
              <a:chOff x="4860630" y="1863585"/>
              <a:chExt cx="2149869" cy="1362807"/>
            </a:xfrm>
            <a:scene3d>
              <a:camera prst="orthographicFront"/>
              <a:lightRig rig="flat" dir="t"/>
            </a:scene3d>
          </p:grpSpPr>
          <p:sp>
            <p:nvSpPr>
              <p:cNvPr id="23" name="円/楕円 22"/>
              <p:cNvSpPr/>
              <p:nvPr/>
            </p:nvSpPr>
            <p:spPr>
              <a:xfrm>
                <a:off x="4860630" y="1863585"/>
                <a:ext cx="2149869" cy="1362807"/>
              </a:xfrm>
              <a:prstGeom prst="ellipse">
                <a:avLst/>
              </a:prstGeom>
              <a:solidFill>
                <a:srgbClr val="A1F9FD"/>
              </a:solidFill>
            </p:spPr>
            <p:style>
              <a:lnRef idx="3">
                <a:schemeClr val="lt1"/>
              </a:lnRef>
              <a:fillRef idx="1">
                <a:schemeClr val="accent1"/>
              </a:fillRef>
              <a:effectRef idx="1">
                <a:schemeClr val="accent1"/>
              </a:effectRef>
              <a:fontRef idx="minor">
                <a:schemeClr val="lt1"/>
              </a:fontRef>
            </p:style>
          </p:sp>
          <p:sp>
            <p:nvSpPr>
              <p:cNvPr id="24" name="円/楕円 4"/>
              <p:cNvSpPr/>
              <p:nvPr/>
            </p:nvSpPr>
            <p:spPr>
              <a:xfrm>
                <a:off x="5099250" y="2110462"/>
                <a:ext cx="1672630" cy="96365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22860" tIns="22860" rIns="22860" bIns="22860" numCol="1" spcCol="1270" anchor="ctr" anchorCtr="0">
                <a:noAutofit/>
              </a:bodyPr>
              <a:lstStyle/>
              <a:p>
                <a:pPr algn="ctr" defTabSz="800100" fontAlgn="base">
                  <a:lnSpc>
                    <a:spcPct val="90000"/>
                  </a:lnSpc>
                  <a:spcBef>
                    <a:spcPct val="0"/>
                  </a:spcBef>
                  <a:spcAft>
                    <a:spcPct val="35000"/>
                  </a:spcAft>
                </a:pPr>
                <a:r>
                  <a:rPr lang="ja-JP" altLang="en-US" dirty="0">
                    <a:solidFill>
                      <a:srgbClr val="0070C0"/>
                    </a:solidFill>
                    <a:latin typeface="HGP創英角ｺﾞｼｯｸUB" panose="020B0900000000000000" pitchFamily="50" charset="-128"/>
                    <a:ea typeface="HGP創英角ｺﾞｼｯｸUB" panose="020B0900000000000000" pitchFamily="50" charset="-128"/>
                  </a:rPr>
                  <a:t>予防的地域課題解決</a:t>
                </a:r>
              </a:p>
            </p:txBody>
          </p:sp>
        </p:grpSp>
        <p:sp>
          <p:nvSpPr>
            <p:cNvPr id="25" name="左右矢印 24"/>
            <p:cNvSpPr/>
            <p:nvPr/>
          </p:nvSpPr>
          <p:spPr bwMode="auto">
            <a:xfrm>
              <a:off x="5365830" y="3573627"/>
              <a:ext cx="497403" cy="360040"/>
            </a:xfrm>
            <a:prstGeom prst="leftRightArrow">
              <a:avLst/>
            </a:prstGeom>
            <a:solidFill>
              <a:schemeClr val="accent1">
                <a:lumMod val="75000"/>
              </a:schemeClr>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342900" indent="-342900" fontAlgn="base">
                <a:spcBef>
                  <a:spcPct val="20000"/>
                </a:spcBef>
                <a:spcAft>
                  <a:spcPct val="0"/>
                </a:spcAft>
                <a:buClr>
                  <a:srgbClr val="333399"/>
                </a:buClr>
                <a:buSzPct val="80000"/>
              </a:pPr>
              <a:endParaRPr kumimoji="0" lang="ja-JP" altLang="en-US" sz="2800">
                <a:solidFill>
                  <a:srgbClr val="000000"/>
                </a:solidFill>
                <a:latin typeface="Times New Roman" pitchFamily="18" charset="0"/>
              </a:endParaRPr>
            </a:p>
          </p:txBody>
        </p:sp>
        <p:sp>
          <p:nvSpPr>
            <p:cNvPr id="26" name="左右矢印 25"/>
            <p:cNvSpPr/>
            <p:nvPr/>
          </p:nvSpPr>
          <p:spPr bwMode="auto">
            <a:xfrm rot="5400000">
              <a:off x="4381148" y="2548661"/>
              <a:ext cx="497403" cy="360040"/>
            </a:xfrm>
            <a:prstGeom prst="leftRightArrow">
              <a:avLst/>
            </a:prstGeom>
            <a:solidFill>
              <a:schemeClr val="accent1">
                <a:lumMod val="75000"/>
              </a:schemeClr>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342900" indent="-342900" fontAlgn="base">
                <a:spcBef>
                  <a:spcPct val="20000"/>
                </a:spcBef>
                <a:spcAft>
                  <a:spcPct val="0"/>
                </a:spcAft>
                <a:buClr>
                  <a:srgbClr val="333399"/>
                </a:buClr>
                <a:buSzPct val="80000"/>
              </a:pPr>
              <a:endParaRPr kumimoji="0" lang="ja-JP" altLang="en-US" sz="2800">
                <a:solidFill>
                  <a:srgbClr val="000000"/>
                </a:solidFill>
                <a:latin typeface="Times New Roman" pitchFamily="18" charset="0"/>
              </a:endParaRPr>
            </a:p>
          </p:txBody>
        </p:sp>
        <p:sp>
          <p:nvSpPr>
            <p:cNvPr id="27" name="左右矢印 26"/>
            <p:cNvSpPr/>
            <p:nvPr/>
          </p:nvSpPr>
          <p:spPr bwMode="auto">
            <a:xfrm rot="5400000">
              <a:off x="4381148" y="4584454"/>
              <a:ext cx="497403" cy="360040"/>
            </a:xfrm>
            <a:prstGeom prst="leftRightArrow">
              <a:avLst/>
            </a:prstGeom>
            <a:solidFill>
              <a:schemeClr val="accent1">
                <a:lumMod val="75000"/>
              </a:schemeClr>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342900" indent="-342900" fontAlgn="base">
                <a:spcBef>
                  <a:spcPct val="20000"/>
                </a:spcBef>
                <a:spcAft>
                  <a:spcPct val="0"/>
                </a:spcAft>
                <a:buClr>
                  <a:srgbClr val="333399"/>
                </a:buClr>
                <a:buSzPct val="80000"/>
              </a:pPr>
              <a:endParaRPr kumimoji="0" lang="ja-JP" altLang="en-US" sz="2800">
                <a:solidFill>
                  <a:srgbClr val="000000"/>
                </a:solidFill>
                <a:latin typeface="Times New Roman" pitchFamily="18" charset="0"/>
              </a:endParaRPr>
            </a:p>
          </p:txBody>
        </p:sp>
      </p:grpSp>
      <p:sp>
        <p:nvSpPr>
          <p:cNvPr id="9" name="円/楕円 8"/>
          <p:cNvSpPr/>
          <p:nvPr/>
        </p:nvSpPr>
        <p:spPr bwMode="auto">
          <a:xfrm>
            <a:off x="-879648" y="1462420"/>
            <a:ext cx="2369611" cy="3207682"/>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fontAlgn="base">
              <a:spcBef>
                <a:spcPct val="20000"/>
              </a:spcBef>
              <a:spcAft>
                <a:spcPct val="0"/>
              </a:spcAft>
              <a:buClr>
                <a:srgbClr val="333399"/>
              </a:buClr>
              <a:buSzPct val="80000"/>
            </a:pPr>
            <a:endParaRPr kumimoji="0" lang="ja-JP" altLang="en-US" sz="2800">
              <a:solidFill>
                <a:srgbClr val="000000"/>
              </a:solidFill>
              <a:latin typeface="Times New Roman" pitchFamily="18" charset="0"/>
            </a:endParaRPr>
          </a:p>
        </p:txBody>
      </p:sp>
      <p:sp>
        <p:nvSpPr>
          <p:cNvPr id="28" name="Rectangle 5"/>
          <p:cNvSpPr>
            <a:spLocks noChangeArrowheads="1"/>
          </p:cNvSpPr>
          <p:nvPr/>
        </p:nvSpPr>
        <p:spPr bwMode="auto">
          <a:xfrm>
            <a:off x="381000" y="6601856"/>
            <a:ext cx="2720546" cy="219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Aft>
                <a:spcPct val="0"/>
              </a:spcAft>
              <a:buFont typeface="Wingdings" panose="05000000000000000000" pitchFamily="2" charset="2"/>
              <a:buNone/>
            </a:pPr>
            <a:r>
              <a:rPr lang="en-US" altLang="ja-JP" sz="1200" i="1" dirty="0" err="1">
                <a:solidFill>
                  <a:srgbClr val="000000"/>
                </a:solidFill>
              </a:rPr>
              <a:t>S.Shimamura</a:t>
            </a:r>
            <a:r>
              <a:rPr lang="en-US" altLang="ja-JP" sz="1200" i="1" dirty="0">
                <a:solidFill>
                  <a:srgbClr val="000000"/>
                </a:solidFill>
              </a:rPr>
              <a:t> / Okinawa </a:t>
            </a:r>
            <a:r>
              <a:rPr lang="en-US" altLang="ja-JP" sz="1200" i="1" dirty="0" err="1">
                <a:solidFill>
                  <a:srgbClr val="000000"/>
                </a:solidFill>
              </a:rPr>
              <a:t>univ</a:t>
            </a:r>
            <a:r>
              <a:rPr lang="en-US" altLang="ja-JP" sz="1200" i="1" dirty="0">
                <a:solidFill>
                  <a:srgbClr val="000000"/>
                </a:solidFill>
              </a:rPr>
              <a:t> . 2017</a:t>
            </a:r>
            <a:r>
              <a:rPr lang="ja-JP" altLang="en-US" sz="1200" i="1" dirty="0">
                <a:solidFill>
                  <a:srgbClr val="000000"/>
                </a:solidFill>
              </a:rPr>
              <a:t>　</a:t>
            </a:r>
            <a:endParaRPr lang="en-US" altLang="ja-JP" sz="1200" i="1" dirty="0">
              <a:solidFill>
                <a:srgbClr val="000000"/>
              </a:solidFill>
            </a:endParaRPr>
          </a:p>
        </p:txBody>
      </p:sp>
      <p:sp>
        <p:nvSpPr>
          <p:cNvPr id="5" name="スライド番号プレースホルダー 4">
            <a:extLst>
              <a:ext uri="{FF2B5EF4-FFF2-40B4-BE49-F238E27FC236}">
                <a16:creationId xmlns:a16="http://schemas.microsoft.com/office/drawing/2014/main" id="{F119428D-A650-4B94-B91A-33F15CFCD8E8}"/>
              </a:ext>
            </a:extLst>
          </p:cNvPr>
          <p:cNvSpPr>
            <a:spLocks noGrp="1"/>
          </p:cNvSpPr>
          <p:nvPr>
            <p:ph type="sldNum" sz="quarter" idx="12"/>
          </p:nvPr>
        </p:nvSpPr>
        <p:spPr/>
        <p:txBody>
          <a:bodyPr/>
          <a:lstStyle/>
          <a:p>
            <a:pPr>
              <a:defRPr/>
            </a:pPr>
            <a:fld id="{71160CEB-D560-4DD6-9D52-CBC54C629BEF}" type="slidenum">
              <a:rPr lang="en-US" altLang="ja-JP" smtClean="0">
                <a:solidFill>
                  <a:srgbClr val="000000"/>
                </a:solidFill>
              </a:rPr>
              <a:pPr>
                <a:defRPr/>
              </a:pPr>
              <a:t>7</a:t>
            </a:fld>
            <a:endParaRPr lang="en-US" altLang="ja-JP">
              <a:solidFill>
                <a:srgbClr val="000000"/>
              </a:solidFill>
            </a:endParaRPr>
          </a:p>
        </p:txBody>
      </p:sp>
    </p:spTree>
    <p:extLst>
      <p:ext uri="{BB962C8B-B14F-4D97-AF65-F5344CB8AC3E}">
        <p14:creationId xmlns:p14="http://schemas.microsoft.com/office/powerpoint/2010/main" val="399820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79929" y="2487706"/>
            <a:ext cx="8310283" cy="1600201"/>
          </a:xfrm>
          <a:prstGeom prst="rect">
            <a:avLst/>
          </a:prstGeom>
          <a:solidFill>
            <a:srgbClr val="CCFF99"/>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2" name="タイトル 1"/>
          <p:cNvSpPr>
            <a:spLocks noGrp="1"/>
          </p:cNvSpPr>
          <p:nvPr>
            <p:ph type="title"/>
          </p:nvPr>
        </p:nvSpPr>
        <p:spPr>
          <a:xfrm>
            <a:off x="992560" y="476672"/>
            <a:ext cx="7886700" cy="796924"/>
          </a:xfrm>
        </p:spPr>
        <p:txBody>
          <a:bodyPr>
            <a:normAutofit fontScale="90000"/>
          </a:bodyPr>
          <a:lstStyle/>
          <a:p>
            <a:pPr algn="ctr"/>
            <a:r>
              <a:rPr lang="ja-JP" altLang="en-US" sz="3100" dirty="0">
                <a:latin typeface="+mj-ea"/>
              </a:rPr>
              <a:t>コミュニティソーシャルワークの機能①</a:t>
            </a:r>
            <a:r>
              <a:rPr lang="en-US" altLang="ja-JP" sz="4000" dirty="0">
                <a:solidFill>
                  <a:srgbClr val="CC3300"/>
                </a:solidFill>
                <a:latin typeface="HGP創英角ﾎﾟｯﾌﾟ体" panose="040B0A00000000000000" pitchFamily="50" charset="-128"/>
                <a:ea typeface="HGP創英角ﾎﾟｯﾌﾟ体" panose="040B0A00000000000000" pitchFamily="50" charset="-128"/>
              </a:rPr>
              <a:t/>
            </a:r>
            <a:br>
              <a:rPr lang="en-US" altLang="ja-JP" sz="4000" dirty="0">
                <a:solidFill>
                  <a:srgbClr val="CC3300"/>
                </a:solidFill>
                <a:latin typeface="HGP創英角ﾎﾟｯﾌﾟ体" panose="040B0A00000000000000" pitchFamily="50" charset="-128"/>
                <a:ea typeface="HGP創英角ﾎﾟｯﾌﾟ体" panose="040B0A00000000000000" pitchFamily="50" charset="-128"/>
              </a:rPr>
            </a:br>
            <a:r>
              <a:rPr lang="ja-JP" altLang="en-US" sz="4000" dirty="0">
                <a:solidFill>
                  <a:srgbClr val="CC3300"/>
                </a:solidFill>
                <a:latin typeface="HGP創英角ﾎﾟｯﾌﾟ体" panose="040B0A00000000000000" pitchFamily="50" charset="-128"/>
                <a:ea typeface="HGP創英角ﾎﾟｯﾌﾟ体" panose="040B0A00000000000000" pitchFamily="50" charset="-128"/>
              </a:rPr>
              <a:t>並行的ニーズ検討機能</a:t>
            </a:r>
          </a:p>
        </p:txBody>
      </p:sp>
      <p:sp>
        <p:nvSpPr>
          <p:cNvPr id="3" name="コンテンツ プレースホルダー 2"/>
          <p:cNvSpPr>
            <a:spLocks noGrp="1"/>
          </p:cNvSpPr>
          <p:nvPr>
            <p:ph idx="1"/>
          </p:nvPr>
        </p:nvSpPr>
        <p:spPr>
          <a:xfrm>
            <a:off x="779929" y="1388079"/>
            <a:ext cx="8283390" cy="4894684"/>
          </a:xfrm>
        </p:spPr>
        <p:txBody>
          <a:bodyPr>
            <a:normAutofit/>
          </a:bodyPr>
          <a:lstStyle/>
          <a:p>
            <a:pPr marL="0" indent="0">
              <a:lnSpc>
                <a:spcPct val="100000"/>
              </a:lnSpc>
              <a:buNone/>
            </a:pPr>
            <a:r>
              <a:rPr lang="ja-JP" altLang="en-US" sz="3200" dirty="0"/>
              <a:t>→</a:t>
            </a:r>
            <a:r>
              <a:rPr lang="ja-JP" altLang="en-US" sz="3200" dirty="0">
                <a:latin typeface="HGP創英角ｺﾞｼｯｸUB" panose="020B0900000000000000" pitchFamily="50" charset="-128"/>
                <a:ea typeface="HGP創英角ｺﾞｼｯｸUB" panose="020B0900000000000000" pitchFamily="50" charset="-128"/>
              </a:rPr>
              <a:t>個別的ニーズを地域的に捉え直す</a:t>
            </a:r>
            <a:endParaRPr lang="en-US" altLang="ja-JP" sz="3200" dirty="0">
              <a:latin typeface="HGP創英角ｺﾞｼｯｸUB" panose="020B0900000000000000" pitchFamily="50" charset="-128"/>
              <a:ea typeface="HGP創英角ｺﾞｼｯｸUB" panose="020B0900000000000000" pitchFamily="50" charset="-128"/>
            </a:endParaRPr>
          </a:p>
          <a:p>
            <a:pPr marL="0" indent="0">
              <a:lnSpc>
                <a:spcPct val="100000"/>
              </a:lnSpc>
              <a:buNone/>
            </a:pPr>
            <a:r>
              <a:rPr lang="ja-JP" altLang="en-US" dirty="0">
                <a:latin typeface="HGP創英角ｺﾞｼｯｸUB" panose="020B0900000000000000" pitchFamily="50" charset="-128"/>
                <a:ea typeface="HGP創英角ｺﾞｼｯｸUB" panose="020B0900000000000000" pitchFamily="50" charset="-128"/>
              </a:rPr>
              <a:t>意義</a:t>
            </a:r>
            <a:endParaRPr lang="en-US" altLang="ja-JP" dirty="0">
              <a:latin typeface="HGP創英角ｺﾞｼｯｸUB" panose="020B0900000000000000" pitchFamily="50" charset="-128"/>
              <a:ea typeface="HGP創英角ｺﾞｼｯｸUB" panose="020B0900000000000000" pitchFamily="50" charset="-128"/>
            </a:endParaRPr>
          </a:p>
          <a:p>
            <a:pPr marL="0" indent="0">
              <a:lnSpc>
                <a:spcPct val="100000"/>
              </a:lnSpc>
              <a:buNone/>
            </a:pPr>
            <a:r>
              <a:rPr lang="ja-JP" altLang="en-US" sz="2400" dirty="0"/>
              <a:t>地域の中で個別の課題を解決する時には類似の課題にも着目し、両課題の背景の共通点に着目しながら、同時並行的に検討を加えていくことで、本人と地域との接点を増やし、地域住民の参画を高めて、より協働的な関係の中で解決を図る。</a:t>
            </a:r>
            <a:endParaRPr lang="en-US" altLang="ja-JP" sz="2400" dirty="0"/>
          </a:p>
          <a:p>
            <a:pPr marL="0" indent="0">
              <a:lnSpc>
                <a:spcPct val="100000"/>
              </a:lnSpc>
              <a:buNone/>
            </a:pPr>
            <a:r>
              <a:rPr lang="ja-JP" altLang="en-US" dirty="0">
                <a:latin typeface="HGP創英角ｺﾞｼｯｸUB" panose="020B0900000000000000" pitchFamily="50" charset="-128"/>
                <a:ea typeface="HGP創英角ｺﾞｼｯｸUB" panose="020B0900000000000000" pitchFamily="50" charset="-128"/>
              </a:rPr>
              <a:t>必要な技術</a:t>
            </a:r>
            <a:endParaRPr lang="en-US" altLang="ja-JP" dirty="0">
              <a:latin typeface="HGP創英角ｺﾞｼｯｸUB" panose="020B0900000000000000" pitchFamily="50" charset="-128"/>
              <a:ea typeface="HGP創英角ｺﾞｼｯｸUB" panose="020B0900000000000000" pitchFamily="50" charset="-128"/>
            </a:endParaRPr>
          </a:p>
          <a:p>
            <a:pPr marL="0" indent="0">
              <a:lnSpc>
                <a:spcPct val="100000"/>
              </a:lnSpc>
              <a:buNone/>
            </a:pPr>
            <a:r>
              <a:rPr lang="ja-JP" altLang="en-US" sz="2400" b="1" dirty="0">
                <a:latin typeface="HGP創英角ｺﾞｼｯｸUB" panose="020B0900000000000000" pitchFamily="50" charset="-128"/>
                <a:ea typeface="HGP創英角ｺﾞｼｯｸUB" panose="020B0900000000000000" pitchFamily="50" charset="-128"/>
              </a:rPr>
              <a:t>①</a:t>
            </a:r>
            <a:r>
              <a:rPr lang="ja-JP" altLang="en-US" sz="2400" b="1" dirty="0"/>
              <a:t>個別課題と地域課題を関係づける発想（個別支援⇔地域支援）</a:t>
            </a:r>
            <a:endParaRPr lang="en-US" altLang="ja-JP" sz="2400" b="1" dirty="0"/>
          </a:p>
          <a:p>
            <a:pPr marL="0" indent="0">
              <a:lnSpc>
                <a:spcPct val="100000"/>
              </a:lnSpc>
              <a:buNone/>
            </a:pPr>
            <a:r>
              <a:rPr lang="ja-JP" altLang="en-US" sz="2400" b="1" dirty="0"/>
              <a:t>②「地域」のアセスメントをする力（地域診断）</a:t>
            </a:r>
            <a:endParaRPr lang="en-US" altLang="ja-JP" sz="2400" b="1" dirty="0"/>
          </a:p>
        </p:txBody>
      </p:sp>
      <p:sp>
        <p:nvSpPr>
          <p:cNvPr id="5" name="Text Box 4"/>
          <p:cNvSpPr txBox="1">
            <a:spLocks noChangeArrowheads="1"/>
          </p:cNvSpPr>
          <p:nvPr/>
        </p:nvSpPr>
        <p:spPr bwMode="auto">
          <a:xfrm>
            <a:off x="381000" y="657862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univ.2017</a:t>
            </a:r>
          </a:p>
        </p:txBody>
      </p:sp>
      <p:sp>
        <p:nvSpPr>
          <p:cNvPr id="6" name="スライド番号プレースホルダー 5"/>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8</a:t>
            </a:fld>
            <a:endParaRPr lang="ja-JP" altLang="en-US">
              <a:solidFill>
                <a:prstClr val="black">
                  <a:tint val="75000"/>
                </a:prstClr>
              </a:solidFill>
            </a:endParaRPr>
          </a:p>
        </p:txBody>
      </p:sp>
      <p:sp>
        <p:nvSpPr>
          <p:cNvPr id="7" name="正方形/長方形 6"/>
          <p:cNvSpPr/>
          <p:nvPr/>
        </p:nvSpPr>
        <p:spPr>
          <a:xfrm>
            <a:off x="3682963" y="6110462"/>
            <a:ext cx="5407249" cy="276999"/>
          </a:xfrm>
          <a:prstGeom prst="rect">
            <a:avLst/>
          </a:prstGeom>
        </p:spPr>
        <p:txBody>
          <a:bodyPr wrap="none">
            <a:spAutoFit/>
          </a:bodyPr>
          <a:lstStyle/>
          <a:p>
            <a:r>
              <a:rPr lang="ja-JP" altLang="en-US" sz="1200" dirty="0">
                <a:solidFill>
                  <a:prstClr val="black"/>
                </a:solidFill>
              </a:rPr>
              <a:t>参考　</a:t>
            </a:r>
            <a:r>
              <a:rPr lang="en-US" altLang="ja-JP" sz="1200" dirty="0">
                <a:solidFill>
                  <a:prstClr val="black"/>
                </a:solidFill>
              </a:rPr>
              <a:t>(</a:t>
            </a:r>
            <a:r>
              <a:rPr lang="ja-JP" altLang="en-US" sz="1200" dirty="0">
                <a:solidFill>
                  <a:prstClr val="black"/>
                </a:solidFill>
              </a:rPr>
              <a:t>一社</a:t>
            </a:r>
            <a:r>
              <a:rPr lang="en-US" altLang="ja-JP" sz="1200" dirty="0">
                <a:solidFill>
                  <a:prstClr val="black"/>
                </a:solidFill>
              </a:rPr>
              <a:t>)</a:t>
            </a:r>
            <a:r>
              <a:rPr lang="ja-JP" altLang="en-US" sz="1200" dirty="0">
                <a:solidFill>
                  <a:prstClr val="black"/>
                </a:solidFill>
              </a:rPr>
              <a:t>日本介護支援専門員協会テキスト「主任</a:t>
            </a:r>
            <a:r>
              <a:rPr lang="zh-TW" altLang="en-US" sz="1200" dirty="0">
                <a:solidFill>
                  <a:prstClr val="black"/>
                </a:solidFill>
              </a:rPr>
              <a:t>介護支援専門員研修</a:t>
            </a:r>
            <a:r>
              <a:rPr lang="ja-JP" altLang="en-US" sz="1200" dirty="0">
                <a:solidFill>
                  <a:prstClr val="black"/>
                </a:solidFill>
              </a:rPr>
              <a:t>」</a:t>
            </a:r>
            <a:r>
              <a:rPr lang="en-US" altLang="ja-JP" sz="1200" dirty="0">
                <a:solidFill>
                  <a:prstClr val="black"/>
                </a:solidFill>
              </a:rPr>
              <a:t>2016</a:t>
            </a:r>
            <a:endParaRPr lang="ja-JP" altLang="en-US" sz="1200" dirty="0">
              <a:solidFill>
                <a:prstClr val="black"/>
              </a:solidFill>
            </a:endParaRPr>
          </a:p>
        </p:txBody>
      </p:sp>
    </p:spTree>
    <p:extLst>
      <p:ext uri="{BB962C8B-B14F-4D97-AF65-F5344CB8AC3E}">
        <p14:creationId xmlns:p14="http://schemas.microsoft.com/office/powerpoint/2010/main" val="2382902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34711" y="2779203"/>
            <a:ext cx="8148918" cy="1268362"/>
          </a:xfrm>
          <a:prstGeom prst="rect">
            <a:avLst/>
          </a:prstGeom>
          <a:solidFill>
            <a:srgbClr val="CCFF99"/>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タイトル 1"/>
          <p:cNvSpPr>
            <a:spLocks noGrp="1"/>
          </p:cNvSpPr>
          <p:nvPr>
            <p:ph type="title"/>
          </p:nvPr>
        </p:nvSpPr>
        <p:spPr>
          <a:xfrm>
            <a:off x="992560" y="476672"/>
            <a:ext cx="7886700" cy="796924"/>
          </a:xfrm>
        </p:spPr>
        <p:txBody>
          <a:bodyPr>
            <a:normAutofit fontScale="90000"/>
          </a:bodyPr>
          <a:lstStyle/>
          <a:p>
            <a:pPr algn="ctr"/>
            <a:r>
              <a:rPr lang="ja-JP" altLang="en-US" sz="3100" dirty="0">
                <a:latin typeface="+mj-ea"/>
              </a:rPr>
              <a:t>コミュニティソーシャルワークの機能②</a:t>
            </a:r>
            <a:r>
              <a:rPr lang="en-US" altLang="ja-JP" sz="3100" dirty="0">
                <a:latin typeface="+mj-ea"/>
              </a:rPr>
              <a:t/>
            </a:r>
            <a:br>
              <a:rPr lang="en-US" altLang="ja-JP" sz="3100" dirty="0">
                <a:latin typeface="+mj-ea"/>
              </a:rPr>
            </a:br>
            <a:r>
              <a:rPr lang="ja-JP" altLang="en-US" dirty="0">
                <a:solidFill>
                  <a:srgbClr val="CC3300"/>
                </a:solidFill>
                <a:latin typeface="HGP創英角ﾎﾟｯﾌﾟ体" panose="040B0A00000000000000" pitchFamily="50" charset="-128"/>
                <a:ea typeface="HGP創英角ﾎﾟｯﾌﾟ体" panose="040B0A00000000000000" pitchFamily="50" charset="-128"/>
              </a:rPr>
              <a:t>専門機関による地域連携機能</a:t>
            </a:r>
            <a:endParaRPr kumimoji="1" lang="ja-JP" altLang="en-US" dirty="0">
              <a:solidFill>
                <a:srgbClr val="CC3300"/>
              </a:solidFill>
              <a:latin typeface="HGP創英角ﾎﾟｯﾌﾟ体" panose="040B0A00000000000000" pitchFamily="50" charset="-128"/>
              <a:ea typeface="HGP創英角ﾎﾟｯﾌﾟ体" panose="040B0A00000000000000" pitchFamily="50" charset="-128"/>
            </a:endParaRPr>
          </a:p>
        </p:txBody>
      </p:sp>
      <p:sp>
        <p:nvSpPr>
          <p:cNvPr id="3" name="コンテンツ プレースホルダー 2"/>
          <p:cNvSpPr>
            <a:spLocks noGrp="1"/>
          </p:cNvSpPr>
          <p:nvPr>
            <p:ph idx="1"/>
          </p:nvPr>
        </p:nvSpPr>
        <p:spPr>
          <a:xfrm>
            <a:off x="934711" y="1644250"/>
            <a:ext cx="8148918" cy="4894684"/>
          </a:xfrm>
        </p:spPr>
        <p:txBody>
          <a:bodyPr>
            <a:normAutofit/>
          </a:bodyPr>
          <a:lstStyle/>
          <a:p>
            <a:pPr marL="0" indent="0">
              <a:lnSpc>
                <a:spcPct val="100000"/>
              </a:lnSpc>
              <a:buNone/>
            </a:pPr>
            <a:r>
              <a:rPr lang="ja-JP" altLang="en-US" sz="3200" dirty="0"/>
              <a:t>　→</a:t>
            </a:r>
            <a:r>
              <a:rPr lang="ja-JP" altLang="en-US" sz="3200" dirty="0">
                <a:latin typeface="HGP創英角ｺﾞｼｯｸUB" panose="020B0900000000000000" pitchFamily="50" charset="-128"/>
                <a:ea typeface="HGP創英角ｺﾞｼｯｸUB" panose="020B0900000000000000" pitchFamily="50" charset="-128"/>
              </a:rPr>
              <a:t>関係機関に個と地域を意識させる</a:t>
            </a:r>
            <a:endParaRPr lang="en-US" altLang="ja-JP" sz="3200" dirty="0">
              <a:latin typeface="HGP創英角ｺﾞｼｯｸUB" panose="020B0900000000000000" pitchFamily="50" charset="-128"/>
              <a:ea typeface="HGP創英角ｺﾞｼｯｸUB" panose="020B0900000000000000" pitchFamily="50" charset="-128"/>
            </a:endParaRPr>
          </a:p>
          <a:p>
            <a:pPr marL="0" indent="0">
              <a:lnSpc>
                <a:spcPct val="100000"/>
              </a:lnSpc>
              <a:buNone/>
            </a:pPr>
            <a:r>
              <a:rPr lang="ja-JP" altLang="en-US" dirty="0">
                <a:latin typeface="HGP創英角ｺﾞｼｯｸUB" panose="020B0900000000000000" pitchFamily="50" charset="-128"/>
                <a:ea typeface="HGP創英角ｺﾞｼｯｸUB" panose="020B0900000000000000" pitchFamily="50" charset="-128"/>
              </a:rPr>
              <a:t>意義</a:t>
            </a:r>
            <a:endParaRPr lang="en-US" altLang="ja-JP" dirty="0">
              <a:latin typeface="HGP創英角ｺﾞｼｯｸUB" panose="020B0900000000000000" pitchFamily="50" charset="-128"/>
              <a:ea typeface="HGP創英角ｺﾞｼｯｸUB" panose="020B0900000000000000" pitchFamily="50" charset="-128"/>
            </a:endParaRPr>
          </a:p>
          <a:p>
            <a:pPr marL="0" indent="0">
              <a:lnSpc>
                <a:spcPct val="100000"/>
              </a:lnSpc>
              <a:buNone/>
            </a:pPr>
            <a:r>
              <a:rPr lang="ja-JP" altLang="en-US" sz="2400" dirty="0"/>
              <a:t>専門機関が本人に個別的かつバラバラに関わるのではなく、本人とその地域の関係者を含めた協議の場に参加させてもらい、地域の対応力や資源がうまく機能するように支える。</a:t>
            </a:r>
            <a:endParaRPr lang="en-US" altLang="ja-JP" sz="2400" dirty="0"/>
          </a:p>
          <a:p>
            <a:pPr marL="0" indent="0">
              <a:lnSpc>
                <a:spcPct val="100000"/>
              </a:lnSpc>
              <a:buNone/>
            </a:pPr>
            <a:r>
              <a:rPr lang="ja-JP" altLang="en-US" sz="2400" dirty="0">
                <a:latin typeface="HGP創英角ｺﾞｼｯｸUB" panose="020B0900000000000000" pitchFamily="50" charset="-128"/>
                <a:ea typeface="HGP創英角ｺﾞｼｯｸUB" panose="020B0900000000000000" pitchFamily="50" charset="-128"/>
              </a:rPr>
              <a:t>必要な技術</a:t>
            </a:r>
            <a:endParaRPr lang="en-US" altLang="ja-JP" sz="2400" dirty="0">
              <a:latin typeface="HGP創英角ｺﾞｼｯｸUB" panose="020B0900000000000000" pitchFamily="50" charset="-128"/>
              <a:ea typeface="HGP創英角ｺﾞｼｯｸUB" panose="020B0900000000000000" pitchFamily="50" charset="-128"/>
            </a:endParaRPr>
          </a:p>
          <a:p>
            <a:pPr marL="0" indent="0">
              <a:lnSpc>
                <a:spcPct val="100000"/>
              </a:lnSpc>
              <a:buNone/>
            </a:pPr>
            <a:r>
              <a:rPr lang="ja-JP" altLang="en-US" sz="2400" b="1" dirty="0"/>
              <a:t>③「地域を変革する」相談援助（地域連携による支援）</a:t>
            </a:r>
            <a:endParaRPr lang="en-US" altLang="ja-JP" sz="2400" b="1" dirty="0"/>
          </a:p>
          <a:p>
            <a:pPr marL="0" indent="0">
              <a:lnSpc>
                <a:spcPct val="100000"/>
              </a:lnSpc>
              <a:buNone/>
            </a:pPr>
            <a:r>
              <a:rPr lang="ja-JP" altLang="en-US" sz="2400" b="1" dirty="0"/>
              <a:t>④地域生活力を向上させるアプローチ（自己決定が可能な環境づくり）</a:t>
            </a:r>
            <a:endParaRPr lang="en-US" altLang="ja-JP" sz="2400" b="1" dirty="0"/>
          </a:p>
        </p:txBody>
      </p:sp>
      <p:sp>
        <p:nvSpPr>
          <p:cNvPr id="5" name="Text Box 4"/>
          <p:cNvSpPr txBox="1">
            <a:spLocks noChangeArrowheads="1"/>
          </p:cNvSpPr>
          <p:nvPr/>
        </p:nvSpPr>
        <p:spPr bwMode="auto">
          <a:xfrm>
            <a:off x="381000" y="657862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univ.2017</a:t>
            </a:r>
          </a:p>
        </p:txBody>
      </p:sp>
      <p:sp>
        <p:nvSpPr>
          <p:cNvPr id="6" name="スライド番号プレースホルダー 5"/>
          <p:cNvSpPr>
            <a:spLocks noGrp="1"/>
          </p:cNvSpPr>
          <p:nvPr>
            <p:ph type="sldNum" sz="quarter" idx="12"/>
          </p:nvPr>
        </p:nvSpPr>
        <p:spPr/>
        <p:txBody>
          <a:bodyPr/>
          <a:lstStyle/>
          <a:p>
            <a:fld id="{D175EF6E-453B-4C0B-AC3A-F4FB5E64A2B5}" type="slidenum">
              <a:rPr lang="ja-JP" altLang="en-US" smtClean="0">
                <a:solidFill>
                  <a:prstClr val="black">
                    <a:tint val="75000"/>
                  </a:prstClr>
                </a:solidFill>
              </a:rPr>
              <a:pPr/>
              <a:t>9</a:t>
            </a:fld>
            <a:endParaRPr lang="ja-JP" altLang="en-US">
              <a:solidFill>
                <a:prstClr val="black">
                  <a:tint val="75000"/>
                </a:prstClr>
              </a:solidFill>
            </a:endParaRPr>
          </a:p>
        </p:txBody>
      </p:sp>
      <p:sp>
        <p:nvSpPr>
          <p:cNvPr id="7" name="正方形/長方形 6"/>
          <p:cNvSpPr/>
          <p:nvPr/>
        </p:nvSpPr>
        <p:spPr>
          <a:xfrm>
            <a:off x="3682963" y="6110462"/>
            <a:ext cx="5407249" cy="276999"/>
          </a:xfrm>
          <a:prstGeom prst="rect">
            <a:avLst/>
          </a:prstGeom>
        </p:spPr>
        <p:txBody>
          <a:bodyPr wrap="none">
            <a:spAutoFit/>
          </a:bodyPr>
          <a:lstStyle/>
          <a:p>
            <a:r>
              <a:rPr lang="ja-JP" altLang="en-US" sz="1200" dirty="0">
                <a:solidFill>
                  <a:prstClr val="black"/>
                </a:solidFill>
              </a:rPr>
              <a:t>参考　</a:t>
            </a:r>
            <a:r>
              <a:rPr lang="en-US" altLang="ja-JP" sz="1200" dirty="0">
                <a:solidFill>
                  <a:prstClr val="black"/>
                </a:solidFill>
              </a:rPr>
              <a:t>(</a:t>
            </a:r>
            <a:r>
              <a:rPr lang="ja-JP" altLang="en-US" sz="1200" dirty="0">
                <a:solidFill>
                  <a:prstClr val="black"/>
                </a:solidFill>
              </a:rPr>
              <a:t>一社</a:t>
            </a:r>
            <a:r>
              <a:rPr lang="en-US" altLang="ja-JP" sz="1200" dirty="0">
                <a:solidFill>
                  <a:prstClr val="black"/>
                </a:solidFill>
              </a:rPr>
              <a:t>)</a:t>
            </a:r>
            <a:r>
              <a:rPr lang="ja-JP" altLang="en-US" sz="1200" dirty="0">
                <a:solidFill>
                  <a:prstClr val="black"/>
                </a:solidFill>
              </a:rPr>
              <a:t>日本介護支援専門員協会テキスト「主任</a:t>
            </a:r>
            <a:r>
              <a:rPr lang="zh-TW" altLang="en-US" sz="1200" dirty="0">
                <a:solidFill>
                  <a:prstClr val="black"/>
                </a:solidFill>
              </a:rPr>
              <a:t>介護支援専門員研修</a:t>
            </a:r>
            <a:r>
              <a:rPr lang="ja-JP" altLang="en-US" sz="1200" dirty="0">
                <a:solidFill>
                  <a:prstClr val="black"/>
                </a:solidFill>
              </a:rPr>
              <a:t>」</a:t>
            </a:r>
            <a:r>
              <a:rPr lang="en-US" altLang="ja-JP" sz="1200" dirty="0">
                <a:solidFill>
                  <a:prstClr val="black"/>
                </a:solidFill>
              </a:rPr>
              <a:t>2016</a:t>
            </a:r>
            <a:endParaRPr lang="ja-JP" altLang="en-US" sz="1200" dirty="0">
              <a:solidFill>
                <a:prstClr val="black"/>
              </a:solidFill>
            </a:endParaRPr>
          </a:p>
        </p:txBody>
      </p:sp>
    </p:spTree>
    <p:extLst>
      <p:ext uri="{BB962C8B-B14F-4D97-AF65-F5344CB8AC3E}">
        <p14:creationId xmlns:p14="http://schemas.microsoft.com/office/powerpoint/2010/main" val="218144135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1295</TotalTime>
  <Words>2532</Words>
  <Application>Microsoft Office PowerPoint</Application>
  <PresentationFormat>A4 210 x 297 mm</PresentationFormat>
  <Paragraphs>316</Paragraphs>
  <Slides>15</Slides>
  <Notes>14</Notes>
  <HiddenSlides>0</HiddenSlides>
  <MMClips>0</MMClips>
  <ScaleCrop>false</ScaleCrop>
  <HeadingPairs>
    <vt:vector size="6" baseType="variant">
      <vt:variant>
        <vt:lpstr>使用されているフォント</vt:lpstr>
      </vt:variant>
      <vt:variant>
        <vt:i4>10</vt:i4>
      </vt:variant>
      <vt:variant>
        <vt:lpstr>テーマ</vt:lpstr>
      </vt:variant>
      <vt:variant>
        <vt:i4>4</vt:i4>
      </vt:variant>
      <vt:variant>
        <vt:lpstr>スライド タイトル</vt:lpstr>
      </vt:variant>
      <vt:variant>
        <vt:i4>15</vt:i4>
      </vt:variant>
    </vt:vector>
  </HeadingPairs>
  <TitlesOfParts>
    <vt:vector size="29" baseType="lpstr">
      <vt:lpstr>HGP創英角ｺﾞｼｯｸUB</vt:lpstr>
      <vt:lpstr>HGP創英角ﾎﾟｯﾌﾟ体</vt:lpstr>
      <vt:lpstr>ＭＳ Ｐゴシック</vt:lpstr>
      <vt:lpstr>新細明體</vt:lpstr>
      <vt:lpstr>Arial</vt:lpstr>
      <vt:lpstr>Calibri</vt:lpstr>
      <vt:lpstr>Calibri Light</vt:lpstr>
      <vt:lpstr>Century</vt:lpstr>
      <vt:lpstr>Times New Roman</vt:lpstr>
      <vt:lpstr>Wingdings</vt:lpstr>
      <vt:lpstr>Office テーマ</vt:lpstr>
      <vt:lpstr>標準デザイン</vt:lpstr>
      <vt:lpstr>1_Office テーマ</vt:lpstr>
      <vt:lpstr>2_Office テーマ</vt:lpstr>
      <vt:lpstr>2018年度　相談支援専門員指導者養成研修  【講義３】相談支援におけるケアマネジメントの手法に関する講義  ②相談支援における地域への視点</vt:lpstr>
      <vt:lpstr>講義の趣旨</vt:lpstr>
      <vt:lpstr>なぜ、改めて地域への視点を講義するのか？</vt:lpstr>
      <vt:lpstr>地域を基盤とするとはどういうことなのか？</vt:lpstr>
      <vt:lpstr>地域を基盤としたソーシャルワーク（Community Based Social Work)</vt:lpstr>
      <vt:lpstr>コミュニティ・ソーシャルワークとは （Community Social Work)</vt:lpstr>
      <vt:lpstr>コミュニティソーシャルワークの機能</vt:lpstr>
      <vt:lpstr>コミュニティソーシャルワークの機能① 並行的ニーズ検討機能</vt:lpstr>
      <vt:lpstr>コミュニティソーシャルワークの機能② 専門機関による地域連携機能</vt:lpstr>
      <vt:lpstr>コミュニティソーシャルワークの機能③ 住民主体の問題解決機能</vt:lpstr>
      <vt:lpstr>コミュニティソーシャルワークの機能④ 予防的地域課題解決機能</vt:lpstr>
      <vt:lpstr>相談支援専門員として 具体的にどう動けばいいのか？</vt:lpstr>
      <vt:lpstr>具体的な動き① 関わり方を変えていく</vt:lpstr>
      <vt:lpstr>具体的な動き② 話し合いを変えていく</vt:lpstr>
      <vt:lpstr>具体的な動き③ 使う資源を変えていく</vt:lpstr>
    </vt:vector>
  </TitlesOfParts>
  <Company>UNITCOM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【講義１】障害者の地域支援と相談支援従事者（サービス管理責任者・児童発達支援管理責任者）の役割に関する講義  ②相談支援（障害児者支援）の基本的視点</dc:title>
  <dc:creator>島村 聡</dc:creator>
  <cp:lastModifiedBy>江端 潤(ebata-jun01)</cp:lastModifiedBy>
  <cp:revision>77</cp:revision>
  <dcterms:created xsi:type="dcterms:W3CDTF">2018-05-14T00:57:01Z</dcterms:created>
  <dcterms:modified xsi:type="dcterms:W3CDTF">2018-06-20T09:54:12Z</dcterms:modified>
</cp:coreProperties>
</file>